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83" r:id="rId1"/>
  </p:sldMasterIdLst>
  <p:notesMasterIdLst>
    <p:notesMasterId r:id="rId74"/>
  </p:notesMasterIdLst>
  <p:handoutMasterIdLst>
    <p:handoutMasterId r:id="rId75"/>
  </p:handoutMasterIdLst>
  <p:sldIdLst>
    <p:sldId id="256" r:id="rId2"/>
    <p:sldId id="328" r:id="rId3"/>
    <p:sldId id="324" r:id="rId4"/>
    <p:sldId id="342" r:id="rId5"/>
    <p:sldId id="257" r:id="rId6"/>
    <p:sldId id="345" r:id="rId7"/>
    <p:sldId id="343" r:id="rId8"/>
    <p:sldId id="349" r:id="rId9"/>
    <p:sldId id="350" r:id="rId10"/>
    <p:sldId id="355" r:id="rId11"/>
    <p:sldId id="389" r:id="rId12"/>
    <p:sldId id="358" r:id="rId13"/>
    <p:sldId id="363" r:id="rId14"/>
    <p:sldId id="357" r:id="rId15"/>
    <p:sldId id="359" r:id="rId16"/>
    <p:sldId id="361" r:id="rId17"/>
    <p:sldId id="428" r:id="rId18"/>
    <p:sldId id="440" r:id="rId19"/>
    <p:sldId id="441" r:id="rId20"/>
    <p:sldId id="443" r:id="rId21"/>
    <p:sldId id="444" r:id="rId22"/>
    <p:sldId id="414" r:id="rId23"/>
    <p:sldId id="415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376" r:id="rId33"/>
    <p:sldId id="396" r:id="rId34"/>
    <p:sldId id="422" r:id="rId35"/>
    <p:sldId id="430" r:id="rId36"/>
    <p:sldId id="429" r:id="rId37"/>
    <p:sldId id="416" r:id="rId38"/>
    <p:sldId id="417" r:id="rId39"/>
    <p:sldId id="418" r:id="rId40"/>
    <p:sldId id="419" r:id="rId41"/>
    <p:sldId id="420" r:id="rId42"/>
    <p:sldId id="421" r:id="rId43"/>
    <p:sldId id="377" r:id="rId44"/>
    <p:sldId id="378" r:id="rId45"/>
    <p:sldId id="379" r:id="rId46"/>
    <p:sldId id="381" r:id="rId47"/>
    <p:sldId id="382" r:id="rId48"/>
    <p:sldId id="411" r:id="rId49"/>
    <p:sldId id="413" r:id="rId50"/>
    <p:sldId id="412" r:id="rId51"/>
    <p:sldId id="388" r:id="rId52"/>
    <p:sldId id="354" r:id="rId53"/>
    <p:sldId id="259" r:id="rId54"/>
    <p:sldId id="390" r:id="rId55"/>
    <p:sldId id="391" r:id="rId56"/>
    <p:sldId id="392" r:id="rId57"/>
    <p:sldId id="393" r:id="rId58"/>
    <p:sldId id="394" r:id="rId59"/>
    <p:sldId id="395" r:id="rId60"/>
    <p:sldId id="423" r:id="rId61"/>
    <p:sldId id="424" r:id="rId62"/>
    <p:sldId id="425" r:id="rId63"/>
    <p:sldId id="426" r:id="rId64"/>
    <p:sldId id="427" r:id="rId65"/>
    <p:sldId id="398" r:id="rId66"/>
    <p:sldId id="399" r:id="rId67"/>
    <p:sldId id="400" r:id="rId68"/>
    <p:sldId id="401" r:id="rId69"/>
    <p:sldId id="407" r:id="rId70"/>
    <p:sldId id="408" r:id="rId71"/>
    <p:sldId id="439" r:id="rId72"/>
    <p:sldId id="445" r:id="rId73"/>
  </p:sldIdLst>
  <p:sldSz cx="9144000" cy="6858000" type="screen4x3"/>
  <p:notesSz cx="9939338" cy="6807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0" autoAdjust="0"/>
    <p:restoredTop sz="74907" autoAdjust="0"/>
  </p:normalViewPr>
  <p:slideViewPr>
    <p:cSldViewPr snapToGrid="0">
      <p:cViewPr>
        <p:scale>
          <a:sx n="100" d="100"/>
          <a:sy n="100" d="100"/>
        </p:scale>
        <p:origin x="265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7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62" d="100"/>
          <a:sy n="162" d="100"/>
        </p:scale>
        <p:origin x="1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image" Target="../media/image66.wmf"/><Relationship Id="rId5" Type="http://schemas.openxmlformats.org/officeDocument/2006/relationships/image" Target="../media/image67.wmf"/><Relationship Id="rId1" Type="http://schemas.openxmlformats.org/officeDocument/2006/relationships/image" Target="../media/image63.wmf"/><Relationship Id="rId2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296CD-BFA1-462A-A480-4D9CE6C9DF0F}" type="datetimeFigureOut">
              <a:rPr lang="zh-TW" altLang="en-US" smtClean="0"/>
              <a:t>2019/7/22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65659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08566-8C92-4D36-A76A-3A3166D82A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044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2013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r>
              <a:rPr lang="en-US" dirty="0" err="1" smtClean="0"/>
              <a:t>fsf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6761925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+mj-lt"/>
        <a:ea typeface="Bahnschrift Condensed" panose="020B0502040204020203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647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cyclic</a:t>
            </a:r>
            <a:r>
              <a:rPr lang="en-US" baseline="0" dirty="0" smtClean="0"/>
              <a:t> group </a:t>
            </a:r>
            <a:r>
              <a:rPr lang="zh-TW" altLang="en-US" baseline="0" dirty="0" smtClean="0"/>
              <a:t>是？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434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907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981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9673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180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196198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6847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4876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加圖</a:t>
            </a:r>
            <a:r>
              <a:rPr lang="zh-TW" altLang="en-US" baseline="0" dirty="0" smtClean="0"/>
              <a:t> 解釋 </a:t>
            </a:r>
            <a:r>
              <a:rPr lang="en-US" altLang="zh-TW" baseline="0" dirty="0" smtClean="0"/>
              <a:t>under the same internal dimensionality</a:t>
            </a:r>
            <a:endParaRPr lang="en-US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1884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298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423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37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0747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8156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8684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0082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757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699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834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比較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DCGN </a:t>
            </a:r>
            <a:r>
              <a:rPr lang="zh-TW" altLang="en-US" baseline="0" dirty="0" smtClean="0"/>
              <a:t>跟 </a:t>
            </a:r>
            <a:r>
              <a:rPr lang="en-US" dirty="0" smtClean="0"/>
              <a:t>3D convolution </a:t>
            </a:r>
            <a:r>
              <a:rPr lang="zh-TW" altLang="en-US" dirty="0" smtClean="0"/>
              <a:t>差別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824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04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0796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6359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575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84941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890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8474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0011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992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0563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169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4162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可以把 </a:t>
            </a:r>
            <a:r>
              <a:rPr lang="en-US" altLang="zh-TW" dirty="0" smtClean="0"/>
              <a:t>input matrix</a:t>
            </a:r>
            <a:r>
              <a:rPr lang="en-US" altLang="zh-TW" baseline="0" dirty="0" smtClean="0"/>
              <a:t> </a:t>
            </a:r>
            <a:r>
              <a:rPr lang="zh-TW" altLang="en-US" dirty="0" smtClean="0"/>
              <a:t>設定在</a:t>
            </a:r>
            <a:r>
              <a:rPr lang="en-US" altLang="zh-TW" dirty="0" smtClean="0"/>
              <a:t> </a:t>
            </a:r>
            <a:r>
              <a:rPr lang="zh-TW" altLang="en-US" dirty="0" smtClean="0"/>
              <a:t>頻譜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60862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4062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2236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0985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3874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41036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96863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27157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92486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2679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680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45660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43882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2015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conclusion</a:t>
            </a:r>
            <a:r>
              <a:rPr lang="en-US" baseline="0" dirty="0" smtClean="0"/>
              <a:t> : </a:t>
            </a:r>
            <a:r>
              <a:rPr lang="zh-TW" altLang="en-US" baseline="0" dirty="0" smtClean="0"/>
              <a:t>加上此架構可以延伸 </a:t>
            </a:r>
            <a:r>
              <a:rPr lang="en-US" altLang="zh-TW" baseline="0" dirty="0" smtClean="0"/>
              <a:t>graph neural network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singing</a:t>
            </a:r>
            <a:r>
              <a:rPr lang="en-US" baseline="0" dirty="0" smtClean="0"/>
              <a:t> voice separation </a:t>
            </a:r>
            <a:r>
              <a:rPr lang="zh-TW" altLang="en-US" baseline="0" dirty="0" smtClean="0"/>
              <a:t>加上 </a:t>
            </a:r>
            <a:r>
              <a:rPr lang="en-US" altLang="zh-TW" baseline="0" dirty="0" smtClean="0"/>
              <a:t>CNN DCGN 3D-CNN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Multi-spectral image </a:t>
            </a:r>
            <a:r>
              <a:rPr lang="zh-TW" altLang="en-US" baseline="0" dirty="0" smtClean="0"/>
              <a:t>跟 </a:t>
            </a:r>
            <a:r>
              <a:rPr lang="en-US" altLang="zh-TW" baseline="0" dirty="0" smtClean="0"/>
              <a:t>ABIPNN </a:t>
            </a:r>
            <a:r>
              <a:rPr lang="zh-TW" altLang="en-US" baseline="0" dirty="0" smtClean="0"/>
              <a:t>比 Ｎ＝</a:t>
            </a:r>
            <a:r>
              <a:rPr lang="en-US" altLang="zh-TW" baseline="0" dirty="0" smtClean="0"/>
              <a:t>6</a:t>
            </a:r>
            <a:r>
              <a:rPr lang="zh-TW" altLang="en-US" baseline="0" dirty="0" smtClean="0"/>
              <a:t>的情況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69602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分開律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477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87077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8587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10376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301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8492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60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左圖</a:t>
            </a:r>
            <a:endParaRPr lang="en-US" altLang="zh-TW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傳統 </a:t>
            </a:r>
            <a:r>
              <a:rPr lang="en-US" altLang="zh-TW" baseline="0" dirty="0" smtClean="0"/>
              <a:t>Neural network </a:t>
            </a:r>
            <a:r>
              <a:rPr lang="zh-TW" altLang="en-US" baseline="0" dirty="0" smtClean="0"/>
              <a:t>的架構</a:t>
            </a:r>
            <a:endParaRPr lang="en-US" altLang="zh-TW" baseline="0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所有的向量都接在一起，變成一個很大的 </a:t>
            </a:r>
            <a:r>
              <a:rPr lang="en-US" altLang="zh-TW" baseline="0" dirty="0" smtClean="0"/>
              <a:t>feature </a:t>
            </a:r>
            <a:r>
              <a:rPr lang="zh-TW" altLang="en-US" baseline="0" dirty="0" smtClean="0"/>
              <a:t>放進</a:t>
            </a:r>
            <a:r>
              <a:rPr lang="en-US" altLang="zh-TW" baseline="0" dirty="0" smtClean="0"/>
              <a:t>NN</a:t>
            </a:r>
            <a:r>
              <a:rPr lang="zh-TW" altLang="en-US" baseline="0" dirty="0" smtClean="0"/>
              <a:t>裡面訓練</a:t>
            </a:r>
            <a:endParaRPr lang="en-US" altLang="zh-TW" baseline="0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但其實每個向量之間，相同維度的地方也許是有一些關係的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例如咖啡色的 </a:t>
            </a:r>
            <a:r>
              <a:rPr lang="en-US" altLang="zh-TW" baseline="0" dirty="0" smtClean="0"/>
              <a:t>cube)</a:t>
            </a: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並沒有一組特別的 </a:t>
            </a:r>
            <a:r>
              <a:rPr lang="en-US" altLang="zh-TW" baseline="0" dirty="0" smtClean="0"/>
              <a:t>weight </a:t>
            </a:r>
            <a:r>
              <a:rPr lang="zh-TW" altLang="en-US" baseline="0" dirty="0" smtClean="0"/>
              <a:t>，去學這樣的關係</a:t>
            </a:r>
            <a:endParaRPr lang="en-US" altLang="zh-TW" baseline="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baseline="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aseline="0" dirty="0" smtClean="0"/>
              <a:t>右圖</a:t>
            </a:r>
            <a:endParaRPr lang="en-US" altLang="zh-TW" baseline="0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為 </a:t>
            </a:r>
            <a:r>
              <a:rPr lang="en-US" altLang="zh-TW" baseline="0" dirty="0" smtClean="0"/>
              <a:t>vector-valued learning </a:t>
            </a:r>
            <a:r>
              <a:rPr lang="zh-TW" altLang="en-US" baseline="0" dirty="0" smtClean="0"/>
              <a:t>的架構</a:t>
            </a:r>
            <a:endParaRPr lang="en-US" altLang="zh-TW" baseline="0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所有的</a:t>
            </a:r>
            <a:r>
              <a:rPr lang="en-US" altLang="zh-TW" baseline="0" dirty="0" smtClean="0"/>
              <a:t> Input </a:t>
            </a:r>
            <a:r>
              <a:rPr lang="zh-TW" altLang="en-US" baseline="0" dirty="0" smtClean="0"/>
              <a:t>向量並排在一起</a:t>
            </a:r>
            <a:endParaRPr lang="en-US" altLang="zh-TW" baseline="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arenBoth"/>
              <a:tabLst/>
              <a:defRPr/>
            </a:pPr>
            <a:r>
              <a:rPr lang="en-US" altLang="zh-TW" baseline="0" dirty="0" smtClean="0"/>
              <a:t>Weight </a:t>
            </a:r>
            <a:r>
              <a:rPr lang="zh-TW" altLang="en-US" baseline="0" dirty="0" smtClean="0"/>
              <a:t>跟 </a:t>
            </a:r>
            <a:r>
              <a:rPr lang="en-US" altLang="zh-TW" baseline="0" dirty="0" smtClean="0"/>
              <a:t>Neuron </a:t>
            </a:r>
            <a:r>
              <a:rPr lang="zh-TW" altLang="en-US" baseline="0" dirty="0" smtClean="0"/>
              <a:t>也是 </a:t>
            </a:r>
            <a:r>
              <a:rPr lang="en-US" altLang="zh-TW" baseline="0" dirty="0" smtClean="0"/>
              <a:t>N-dimensional</a:t>
            </a:r>
            <a:r>
              <a:rPr lang="zh-TW" altLang="en-US" baseline="0" dirty="0" smtClean="0"/>
              <a:t> 的向量 </a:t>
            </a:r>
            <a:endParaRPr lang="en-US" altLang="zh-TW" baseline="0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咖啡色的 </a:t>
            </a:r>
            <a:r>
              <a:rPr lang="en-US" altLang="zh-TW" baseline="0" dirty="0" smtClean="0"/>
              <a:t>cube </a:t>
            </a:r>
            <a:r>
              <a:rPr lang="zh-TW" altLang="en-US" baseline="0" dirty="0" smtClean="0"/>
              <a:t>形成 </a:t>
            </a:r>
            <a:r>
              <a:rPr lang="en-US" altLang="zh-TW" baseline="0" dirty="0" smtClean="0"/>
              <a:t>N-dimensional </a:t>
            </a:r>
            <a:r>
              <a:rPr lang="zh-TW" altLang="en-US" baseline="0" dirty="0" smtClean="0"/>
              <a:t>的向量</a:t>
            </a:r>
            <a:endParaRPr lang="en-US" altLang="zh-TW" baseline="0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zh-TW" altLang="en-US" baseline="0" dirty="0" smtClean="0"/>
              <a:t>在 </a:t>
            </a:r>
            <a:r>
              <a:rPr lang="en-US" altLang="zh-TW" baseline="0" dirty="0" smtClean="0"/>
              <a:t>vector-valued NN</a:t>
            </a:r>
            <a:r>
              <a:rPr lang="zh-TW" altLang="en-US" baseline="0" dirty="0" smtClean="0"/>
              <a:t> 計算過程中，藍色的 </a:t>
            </a:r>
            <a:r>
              <a:rPr lang="en-US" altLang="zh-TW" baseline="0" dirty="0" smtClean="0"/>
              <a:t>weight-vector</a:t>
            </a:r>
            <a:r>
              <a:rPr lang="zh-TW" altLang="en-US" baseline="0" dirty="0" smtClean="0"/>
              <a:t> 可以當作一組</a:t>
            </a:r>
            <a:r>
              <a:rPr lang="en-US" altLang="zh-TW" baseline="0" dirty="0" smtClean="0"/>
              <a:t>1D</a:t>
            </a:r>
            <a:r>
              <a:rPr lang="zh-TW" altLang="en-US" baseline="0" dirty="0" smtClean="0"/>
              <a:t>的 </a:t>
            </a:r>
            <a:r>
              <a:rPr lang="en-US" altLang="zh-TW" baseline="0" dirty="0" smtClean="0"/>
              <a:t>filter </a:t>
            </a:r>
            <a:r>
              <a:rPr lang="zh-TW" altLang="en-US" baseline="0" dirty="0" smtClean="0"/>
              <a:t>來 </a:t>
            </a:r>
            <a:r>
              <a:rPr lang="en-US" altLang="zh-TW" baseline="0" dirty="0" smtClean="0"/>
              <a:t>learn</a:t>
            </a:r>
            <a:r>
              <a:rPr lang="zh-TW" altLang="en-US" baseline="0" dirty="0" smtClean="0"/>
              <a:t> 咖啡色 </a:t>
            </a:r>
            <a:r>
              <a:rPr lang="en-US" altLang="zh-TW" baseline="0" dirty="0" smtClean="0"/>
              <a:t>cube</a:t>
            </a:r>
            <a:r>
              <a:rPr lang="zh-TW" altLang="en-US" baseline="0" dirty="0" smtClean="0"/>
              <a:t> 之間的關係</a:t>
            </a:r>
            <a:r>
              <a:rPr lang="en-US" altLang="zh-TW" baseline="0" dirty="0" smtClean="0"/>
              <a:t> </a:t>
            </a: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altLang="zh-TW" baseline="0" dirty="0" smtClean="0"/>
              <a:t>Input (</a:t>
            </a:r>
            <a:r>
              <a:rPr lang="zh-TW" altLang="en-US" baseline="0" dirty="0" smtClean="0"/>
              <a:t>咖啡色</a:t>
            </a:r>
            <a:r>
              <a:rPr lang="en-US" altLang="zh-TW" baseline="0" dirty="0" smtClean="0"/>
              <a:t>cube</a:t>
            </a:r>
            <a:r>
              <a:rPr lang="zh-TW" altLang="en-US" baseline="0" dirty="0" smtClean="0"/>
              <a:t>向量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 跟 </a:t>
            </a:r>
            <a:r>
              <a:rPr lang="en-US" altLang="zh-TW" baseline="0" dirty="0" smtClean="0"/>
              <a:t>weight </a:t>
            </a:r>
            <a:r>
              <a:rPr lang="zh-TW" altLang="en-US" baseline="0" dirty="0" smtClean="0"/>
              <a:t>可以藉由不同的 </a:t>
            </a:r>
            <a:r>
              <a:rPr lang="en-US" altLang="zh-TW" baseline="0" dirty="0" smtClean="0"/>
              <a:t>bilinear product </a:t>
            </a:r>
            <a:r>
              <a:rPr lang="zh-TW" altLang="en-US" baseline="0" dirty="0" smtClean="0"/>
              <a:t>學到不同的東西</a:t>
            </a:r>
            <a:endParaRPr lang="en-US" altLang="zh-TW" baseline="0" dirty="0" smtClean="0"/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arenBoth"/>
            </a:pPr>
            <a:endParaRPr lang="en-US" altLang="zh-TW" baseline="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aseline="0" dirty="0" smtClean="0"/>
              <a:t>所有的訓練向量疊成 </a:t>
            </a:r>
            <a:r>
              <a:rPr lang="en-US" altLang="zh-TW" baseline="0" dirty="0" smtClean="0"/>
              <a:t> R x 1 x </a:t>
            </a:r>
            <a:r>
              <a:rPr lang="zh-TW" altLang="en-US" baseline="0" dirty="0" smtClean="0"/>
              <a:t>Ｎ 維度的 </a:t>
            </a:r>
            <a:r>
              <a:rPr lang="en-US" altLang="zh-TW" baseline="0" dirty="0" smtClean="0"/>
              <a:t>tensor</a:t>
            </a:r>
            <a:r>
              <a:rPr lang="zh-TW" altLang="en-US" baseline="0" dirty="0" smtClean="0"/>
              <a:t>。咖啡色的</a:t>
            </a:r>
            <a:r>
              <a:rPr lang="en-US" altLang="zh-TW" baseline="0" dirty="0" smtClean="0"/>
              <a:t>cube </a:t>
            </a:r>
            <a:r>
              <a:rPr lang="zh-TW" altLang="en-US" baseline="0" dirty="0" smtClean="0"/>
              <a:t>形成 </a:t>
            </a:r>
            <a:r>
              <a:rPr lang="en-US" altLang="zh-TW" baseline="0" dirty="0" smtClean="0"/>
              <a:t>N</a:t>
            </a:r>
            <a:r>
              <a:rPr lang="zh-TW" altLang="en-US" baseline="0" dirty="0" smtClean="0"/>
              <a:t>維的向量，</a:t>
            </a:r>
            <a:r>
              <a:rPr lang="en-US" altLang="zh-TW" baseline="0" dirty="0" smtClean="0"/>
              <a:t>weight </a:t>
            </a:r>
            <a:r>
              <a:rPr lang="zh-TW" altLang="en-US" baseline="0" dirty="0" smtClean="0"/>
              <a:t>也是 </a:t>
            </a:r>
            <a:r>
              <a:rPr lang="en-US" altLang="zh-TW" baseline="0" dirty="0" smtClean="0"/>
              <a:t>N</a:t>
            </a:r>
            <a:r>
              <a:rPr lang="zh-TW" altLang="en-US" baseline="0" dirty="0" smtClean="0"/>
              <a:t> 維的向量。那我們提出 </a:t>
            </a:r>
            <a:r>
              <a:rPr lang="en-US" altLang="zh-TW" baseline="0" dirty="0" smtClean="0"/>
              <a:t>weight </a:t>
            </a:r>
            <a:r>
              <a:rPr lang="zh-TW" altLang="en-US" baseline="0" dirty="0" smtClean="0"/>
              <a:t>和 咖啡色的 </a:t>
            </a:r>
            <a:r>
              <a:rPr lang="en-US" altLang="zh-TW" baseline="0" dirty="0" smtClean="0"/>
              <a:t>cube</a:t>
            </a:r>
            <a:r>
              <a:rPr lang="zh-TW" altLang="en-US" baseline="0" dirty="0" smtClean="0"/>
              <a:t> 可能可以藉由不同 </a:t>
            </a:r>
            <a:r>
              <a:rPr lang="en-US" altLang="zh-TW" baseline="0" dirty="0" smtClean="0"/>
              <a:t>product </a:t>
            </a:r>
            <a:r>
              <a:rPr lang="zh-TW" altLang="en-US" baseline="0" dirty="0" smtClean="0"/>
              <a:t>運算操作學到不同的東西</a:t>
            </a:r>
            <a:endParaRPr lang="en-US" altLang="zh-TW" baseline="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baseline="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aseline="0" dirty="0" smtClean="0"/>
              <a:t>(1) </a:t>
            </a:r>
            <a:r>
              <a:rPr lang="zh-TW" altLang="en-US" baseline="0" dirty="0" smtClean="0"/>
              <a:t>較少的參數量，</a:t>
            </a:r>
            <a:endParaRPr lang="en-US" altLang="zh-TW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37166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7193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82287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16864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7231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20363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8461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2322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4691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2792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593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73721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7316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02222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100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要說明 </a:t>
            </a:r>
            <a:r>
              <a:rPr lang="en-US" dirty="0" smtClean="0"/>
              <a:t>N</a:t>
            </a:r>
            <a:r>
              <a:rPr lang="en-US" baseline="0" dirty="0" smtClean="0"/>
              <a:t> </a:t>
            </a:r>
            <a:r>
              <a:rPr lang="zh-TW" altLang="en-US" baseline="0" dirty="0" smtClean="0"/>
              <a:t>代表的意義</a:t>
            </a:r>
            <a:endParaRPr lang="en-US" altLang="zh-TW" baseline="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Ｎ：向量長度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61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其他的不用提，只需要題 </a:t>
            </a:r>
            <a:r>
              <a:rPr lang="en-US" altLang="zh-TW" dirty="0" err="1" smtClean="0"/>
              <a:t>clifford</a:t>
            </a:r>
            <a:r>
              <a:rPr lang="en-US" altLang="zh-TW" dirty="0" smtClean="0"/>
              <a:t> algebra </a:t>
            </a:r>
            <a:r>
              <a:rPr lang="zh-TW" altLang="en-US" dirty="0" smtClean="0"/>
              <a:t>的缺點，直接跳過這一頁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623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336689" y="6448286"/>
            <a:ext cx="527948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6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>
                <a:ea typeface="Tahoma" panose="020B0604030504040204" pitchFamily="34" charset="0"/>
              </a:rPr>
              <a:pPr/>
              <a:t>‹#›</a:t>
            </a:fld>
            <a:endParaRPr lang="zh-TW" altLang="en-US" dirty="0"/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8690916" y="6541359"/>
            <a:ext cx="57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0" i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altLang="zh-TW" sz="1600" b="1" i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zh-TW" altLang="en-US" sz="16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6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4" Type="http://schemas.openxmlformats.org/officeDocument/2006/relationships/slide" Target="slide65.xml"/><Relationship Id="rId5" Type="http://schemas.openxmlformats.org/officeDocument/2006/relationships/slide" Target="slide69.xml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slide" Target="slide5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image" Target="../media/image5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67.wmf"/><Relationship Id="rId14" Type="http://schemas.openxmlformats.org/officeDocument/2006/relationships/image" Target="../media/image6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4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5.wmf"/><Relationship Id="rId10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70.png"/><Relationship Id="rId5" Type="http://schemas.openxmlformats.org/officeDocument/2006/relationships/image" Target="../media/image180.png"/><Relationship Id="rId6" Type="http://schemas.openxmlformats.org/officeDocument/2006/relationships/image" Target="../media/image190.png"/><Relationship Id="rId7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70.png"/><Relationship Id="rId5" Type="http://schemas.openxmlformats.org/officeDocument/2006/relationships/image" Target="../media/image180.png"/><Relationship Id="rId6" Type="http://schemas.openxmlformats.org/officeDocument/2006/relationships/image" Target="../media/image190.png"/><Relationship Id="rId7" Type="http://schemas.openxmlformats.org/officeDocument/2006/relationships/image" Target="../media/image210.png"/><Relationship Id="rId8" Type="http://schemas.openxmlformats.org/officeDocument/2006/relationships/image" Target="../media/image2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image" Target="../media/image5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10.png"/><Relationship Id="rId5" Type="http://schemas.openxmlformats.org/officeDocument/2006/relationships/image" Target="../media/image120.png"/><Relationship Id="rId6" Type="http://schemas.openxmlformats.org/officeDocument/2006/relationships/image" Target="../media/image130.png"/><Relationship Id="rId7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image" Target="../media/image560.png"/><Relationship Id="rId5" Type="http://schemas.openxmlformats.org/officeDocument/2006/relationships/image" Target="../media/image110.png"/><Relationship Id="rId6" Type="http://schemas.openxmlformats.org/officeDocument/2006/relationships/image" Target="../media/image120.png"/><Relationship Id="rId7" Type="http://schemas.openxmlformats.org/officeDocument/2006/relationships/image" Target="../media/image130.png"/><Relationship Id="rId8" Type="http://schemas.openxmlformats.org/officeDocument/2006/relationships/image" Target="../media/image4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4" Type="http://schemas.openxmlformats.org/officeDocument/2006/relationships/image" Target="../media/image270.png"/><Relationship Id="rId5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image" Target="../media/image630.png"/><Relationship Id="rId5" Type="http://schemas.openxmlformats.org/officeDocument/2006/relationships/image" Target="../media/image320.png"/><Relationship Id="rId6" Type="http://schemas.openxmlformats.org/officeDocument/2006/relationships/image" Target="../media/image330.png"/><Relationship Id="rId7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slide" Target="slide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slide" Target="slide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1055450" y="1976950"/>
            <a:ext cx="15816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 smtClean="0"/>
              <a:t>201</a:t>
            </a:r>
            <a:r>
              <a:rPr lang="en-US" altLang="zh-TW" sz="1800" dirty="0" smtClean="0"/>
              <a:t>9</a:t>
            </a:r>
            <a:r>
              <a:rPr lang="zh-TW" sz="1800" dirty="0" smtClean="0"/>
              <a:t>.0</a:t>
            </a:r>
            <a:r>
              <a:rPr lang="en-US" altLang="zh-TW" sz="1800" dirty="0" smtClean="0"/>
              <a:t>7</a:t>
            </a:r>
            <a:r>
              <a:rPr lang="zh-TW" sz="1800" dirty="0" smtClean="0"/>
              <a:t>.</a:t>
            </a:r>
            <a:r>
              <a:rPr lang="en-US" altLang="zh-TW" sz="1800" dirty="0" smtClean="0"/>
              <a:t>12</a:t>
            </a:r>
            <a:endParaRPr sz="1800" dirty="0"/>
          </a:p>
        </p:txBody>
      </p:sp>
      <p:sp>
        <p:nvSpPr>
          <p:cNvPr id="56" name="Shape 56"/>
          <p:cNvSpPr txBox="1"/>
          <p:nvPr/>
        </p:nvSpPr>
        <p:spPr>
          <a:xfrm>
            <a:off x="1055450" y="2835800"/>
            <a:ext cx="7235110" cy="14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000" dirty="0" smtClean="0"/>
              <a:t>支持</a:t>
            </a:r>
            <a:r>
              <a:rPr lang="zh-TW" altLang="en-US" sz="2000" dirty="0"/>
              <a:t>任意雙線性乘積之向量神經元</a:t>
            </a:r>
            <a:endParaRPr lang="en-US" altLang="zh-TW" sz="2000" dirty="0" smtClean="0"/>
          </a:p>
          <a:p>
            <a:pPr lvl="0"/>
            <a:r>
              <a:rPr lang="en-US" sz="2000" dirty="0" smtClean="0"/>
              <a:t>Vector-neuron-based Learning with Arbitrary Bilinear Products</a:t>
            </a:r>
            <a:endParaRPr lang="en-US" sz="20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613853"/>
              </p:ext>
            </p:extLst>
          </p:nvPr>
        </p:nvGraphicFramePr>
        <p:xfrm>
          <a:off x="1055450" y="4294700"/>
          <a:ext cx="6096000" cy="67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0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90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4652">
                <a:tc>
                  <a:txBody>
                    <a:bodyPr/>
                    <a:lstStyle/>
                    <a:p>
                      <a:r>
                        <a:rPr lang="en-US" altLang="zh-TW" sz="1400" b="0" dirty="0" smtClean="0">
                          <a:solidFill>
                            <a:schemeClr val="tx1"/>
                          </a:solidFill>
                        </a:rPr>
                        <a:t>Speaker: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Ph.D. candidate </a:t>
                      </a:r>
                      <a:r>
                        <a:rPr lang="en-US" altLang="zh-TW" b="0" dirty="0" err="1" smtClean="0">
                          <a:solidFill>
                            <a:schemeClr val="tx1"/>
                          </a:solidFill>
                        </a:rPr>
                        <a:t>Zhe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-Cheng</a:t>
                      </a:r>
                      <a:r>
                        <a:rPr lang="en-US" altLang="zh-TW" b="0" baseline="0" dirty="0" smtClean="0">
                          <a:solidFill>
                            <a:schemeClr val="tx1"/>
                          </a:solidFill>
                        </a:rPr>
                        <a:t> Fan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0" dirty="0" smtClean="0"/>
                        <a:t>Adviser: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dirty="0" smtClean="0"/>
                        <a:t>Prof. </a:t>
                      </a:r>
                      <a:r>
                        <a:rPr lang="en-US" altLang="zh-TW" b="0" dirty="0" err="1" smtClean="0"/>
                        <a:t>Jyh-Shing</a:t>
                      </a:r>
                      <a:r>
                        <a:rPr lang="en-US" altLang="zh-TW" b="0" dirty="0" smtClean="0"/>
                        <a:t> Roger Jang</a:t>
                      </a:r>
                      <a:endParaRPr lang="zh-TW" altLang="en-US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Contribution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7951177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Vector-valued learning with arbitrary dimensionality</a:t>
            </a:r>
          </a:p>
          <a:p>
            <a:pPr lvl="1">
              <a:spcBef>
                <a:spcPct val="40000"/>
              </a:spcBef>
            </a:pPr>
            <a:r>
              <a:rPr lang="en-US" altLang="zh-TW" i="1" dirty="0" smtClean="0">
                <a:ea typeface="新細明體" panose="02020500000000000000" pitchFamily="18" charset="-120"/>
              </a:rPr>
              <a:t>N</a:t>
            </a:r>
            <a:r>
              <a:rPr lang="en-US" altLang="zh-TW" dirty="0" smtClean="0">
                <a:ea typeface="新細明體" panose="02020500000000000000" pitchFamily="18" charset="-120"/>
              </a:rPr>
              <a:t> </a:t>
            </a:r>
            <a:r>
              <a:rPr lang="en-US" altLang="zh-TW" dirty="0">
                <a:ea typeface="新細明體" panose="02020500000000000000" pitchFamily="18" charset="-120"/>
              </a:rPr>
              <a:t>is an arbitrary positive </a:t>
            </a:r>
            <a:r>
              <a:rPr lang="en-US" altLang="zh-TW" dirty="0" smtClean="0">
                <a:ea typeface="新細明體" panose="02020500000000000000" pitchFamily="18" charset="-120"/>
              </a:rPr>
              <a:t>integer</a:t>
            </a:r>
            <a:endParaRPr lang="en-US" altLang="zh-TW" i="1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r>
              <a:rPr lang="en-US" altLang="zh-TW" i="1" dirty="0" smtClean="0">
                <a:ea typeface="新細明體" panose="02020500000000000000" pitchFamily="18" charset="-120"/>
              </a:rPr>
              <a:t>N</a:t>
            </a:r>
            <a:r>
              <a:rPr lang="en-US" altLang="zh-TW" dirty="0" smtClean="0">
                <a:ea typeface="新細明體" panose="02020500000000000000" pitchFamily="18" charset="-120"/>
              </a:rPr>
              <a:t>-dimensional vector-valued neurons</a:t>
            </a: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A general form of bilinear neurons</a:t>
            </a:r>
          </a:p>
          <a:p>
            <a:pPr lvl="1"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Arbitrary bilinear </a:t>
            </a:r>
            <a:r>
              <a:rPr lang="en-US" altLang="zh-TW" dirty="0" smtClean="0">
                <a:ea typeface="新細明體" panose="02020500000000000000" pitchFamily="18" charset="-120"/>
              </a:rPr>
              <a:t>products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Seven dimensional vector product, circular conv., </a:t>
            </a:r>
            <a:r>
              <a:rPr lang="en-US" altLang="zh-TW" dirty="0">
                <a:ea typeface="新細明體" panose="02020500000000000000" pitchFamily="18" charset="-120"/>
              </a:rPr>
              <a:t>s</a:t>
            </a:r>
            <a:r>
              <a:rPr lang="en-US" altLang="zh-TW" dirty="0" smtClean="0">
                <a:ea typeface="新細明體" panose="02020500000000000000" pitchFamily="18" charset="-120"/>
              </a:rPr>
              <a:t>kew circular </a:t>
            </a:r>
            <a:r>
              <a:rPr lang="en-US" altLang="zh-TW" dirty="0" err="1" smtClean="0">
                <a:ea typeface="新細明體" panose="02020500000000000000" pitchFamily="18" charset="-120"/>
              </a:rPr>
              <a:t>conv</a:t>
            </a:r>
            <a:r>
              <a:rPr lang="en-US" altLang="zh-TW" dirty="0" smtClean="0">
                <a:ea typeface="新細明體" panose="02020500000000000000" pitchFamily="18" charset="-120"/>
              </a:rPr>
              <a:t>… </a:t>
            </a: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Apply arbitrary bilinear product on DNN</a:t>
            </a:r>
            <a:r>
              <a:rPr lang="zh-TW" altLang="en-US" dirty="0" smtClean="0">
                <a:ea typeface="新細明體" panose="02020500000000000000" pitchFamily="18" charset="-120"/>
              </a:rPr>
              <a:t> </a:t>
            </a:r>
            <a:r>
              <a:rPr lang="en-US" altLang="zh-TW" dirty="0" smtClean="0">
                <a:ea typeface="新細明體" panose="02020500000000000000" pitchFamily="18" charset="-120"/>
              </a:rPr>
              <a:t>and CNN</a:t>
            </a: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94920" y="4931944"/>
            <a:ext cx="5934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rbitrary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roduct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eural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etwork</a:t>
            </a:r>
          </a:p>
          <a:p>
            <a:pPr algn="ctr"/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=&gt;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ABIPNN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9</a:t>
            </a:fld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144573" y="5794628"/>
            <a:ext cx="4435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eep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yclic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roup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etwork</a:t>
            </a:r>
          </a:p>
          <a:p>
            <a:pPr algn="ctr"/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=&gt; </a:t>
            </a:r>
            <a:r>
              <a:rPr lang="en-US" altLang="zh-TW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DCGN</a:t>
            </a:r>
            <a:r>
              <a:rPr lang="en-US" altLang="zh-TW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Contribution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 </a:t>
            </a: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21221"/>
              </p:ext>
            </p:extLst>
          </p:nvPr>
        </p:nvGraphicFramePr>
        <p:xfrm>
          <a:off x="411768" y="2391509"/>
          <a:ext cx="8266240" cy="367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614">
                  <a:extLst>
                    <a:ext uri="{9D8B030D-6E8A-4147-A177-3AD203B41FA5}">
                      <a16:colId xmlns="" xmlns:a16="http://schemas.microsoft.com/office/drawing/2014/main" val="1806668742"/>
                    </a:ext>
                  </a:extLst>
                </a:gridCol>
                <a:gridCol w="1417068">
                  <a:extLst>
                    <a:ext uri="{9D8B030D-6E8A-4147-A177-3AD203B41FA5}">
                      <a16:colId xmlns="" xmlns:a16="http://schemas.microsoft.com/office/drawing/2014/main" val="2762179603"/>
                    </a:ext>
                  </a:extLst>
                </a:gridCol>
                <a:gridCol w="1452276">
                  <a:extLst>
                    <a:ext uri="{9D8B030D-6E8A-4147-A177-3AD203B41FA5}">
                      <a16:colId xmlns="" xmlns:a16="http://schemas.microsoft.com/office/drawing/2014/main" val="2981860698"/>
                    </a:ext>
                  </a:extLst>
                </a:gridCol>
                <a:gridCol w="1717436">
                  <a:extLst>
                    <a:ext uri="{9D8B030D-6E8A-4147-A177-3AD203B41FA5}">
                      <a16:colId xmlns="" xmlns:a16="http://schemas.microsoft.com/office/drawing/2014/main" val="1269356741"/>
                    </a:ext>
                  </a:extLst>
                </a:gridCol>
                <a:gridCol w="1470323">
                  <a:extLst>
                    <a:ext uri="{9D8B030D-6E8A-4147-A177-3AD203B41FA5}">
                      <a16:colId xmlns="" xmlns:a16="http://schemas.microsoft.com/office/drawing/2014/main" val="2447183899"/>
                    </a:ext>
                  </a:extLst>
                </a:gridCol>
                <a:gridCol w="1459523">
                  <a:extLst>
                    <a:ext uri="{9D8B030D-6E8A-4147-A177-3AD203B41FA5}">
                      <a16:colId xmlns="" xmlns:a16="http://schemas.microsoft.com/office/drawing/2014/main" val="3355312159"/>
                    </a:ext>
                  </a:extLst>
                </a:gridCol>
              </a:tblGrid>
              <a:tr h="718404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</a:rPr>
                        <a:t>Octonion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value</a:t>
                      </a:r>
                      <a:endParaRPr lang="zh-TW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Orthogonal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weight matrix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TW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Clifford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algebra (2</a:t>
                      </a:r>
                      <a:r>
                        <a:rPr lang="en-US" altLang="zh-TW" i="1" baseline="300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Matrix-matrix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Tensor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value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Arbitrary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bilinear products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9580127"/>
                  </a:ext>
                </a:extLst>
              </a:tr>
              <a:tr h="718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ABIPNN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b="1" dirty="0" smtClean="0">
                          <a:solidFill>
                            <a:schemeClr val="tx1"/>
                          </a:solidFill>
                        </a:rPr>
                        <a:t>and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b="1" dirty="0" smtClean="0">
                          <a:solidFill>
                            <a:srgbClr val="FF0000"/>
                          </a:solidFill>
                        </a:rPr>
                        <a:t>DCGN</a:t>
                      </a: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7936652"/>
                  </a:ext>
                </a:extLst>
              </a:tr>
              <a:tr h="718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 smtClean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01197801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9299408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[14] </a:t>
                      </a:r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</a:rPr>
                        <a:t>Popa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5953741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zh-TW" altLang="en-US" sz="18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[16,17] Nitta 2007, 2013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[18-21] Pearson 1992-2001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[22] </a:t>
                      </a:r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</a:rPr>
                        <a:t>Popa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2015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[23] </a:t>
                      </a:r>
                      <a:r>
                        <a:rPr lang="en-US" altLang="zh-TW" baseline="0" dirty="0" err="1" smtClean="0">
                          <a:solidFill>
                            <a:schemeClr val="tx1"/>
                          </a:solidFill>
                        </a:rPr>
                        <a:t>Chien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2017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9668281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78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Arch. of ABIPNN</a:t>
            </a:r>
            <a:endParaRPr lang="zh-TW" altLang="en-US" dirty="0"/>
          </a:p>
          <a:p>
            <a:pPr marL="457200" lvl="1" indent="0">
              <a:spcBef>
                <a:spcPct val="40000"/>
              </a:spcBef>
              <a:buNone/>
            </a:pPr>
            <a:r>
              <a:rPr lang="en-US" altLang="zh-TW" dirty="0" smtClean="0"/>
              <a:t>	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239381" y="1512444"/>
            <a:ext cx="2904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M</a:t>
            </a:r>
            <a:r>
              <a:rPr lang="en-US" altLang="zh-TW" sz="1200" dirty="0" smtClean="0"/>
              <a:t>: Num. of training samples</a:t>
            </a:r>
          </a:p>
          <a:p>
            <a:r>
              <a:rPr lang="en-US" altLang="zh-TW" sz="1200" i="1" dirty="0" smtClean="0"/>
              <a:t>N</a:t>
            </a:r>
            <a:r>
              <a:rPr lang="en-US" altLang="zh-TW" sz="1200" dirty="0" smtClean="0"/>
              <a:t>: Dimension of inputs, outputs, weights,</a:t>
            </a:r>
          </a:p>
          <a:p>
            <a:r>
              <a:rPr lang="en-US" altLang="zh-TW" sz="1200" dirty="0"/>
              <a:t> </a:t>
            </a:r>
            <a:r>
              <a:rPr lang="en-US" altLang="zh-TW" sz="1200" dirty="0" smtClean="0"/>
              <a:t>    and biases (</a:t>
            </a:r>
            <a:r>
              <a:rPr lang="en-US" altLang="zh-TW" sz="1200" i="1" dirty="0" smtClean="0"/>
              <a:t>N</a:t>
            </a:r>
            <a:r>
              <a:rPr lang="en-US" altLang="zh-TW" sz="1200" dirty="0" smtClean="0"/>
              <a:t>=1)</a:t>
            </a:r>
          </a:p>
          <a:p>
            <a:r>
              <a:rPr lang="en-US" altLang="zh-TW" sz="1200" i="1" dirty="0" smtClean="0"/>
              <a:t>R</a:t>
            </a:r>
            <a:r>
              <a:rPr lang="en-US" altLang="zh-TW" sz="1200" dirty="0" smtClean="0"/>
              <a:t>: Dimension of the input layer</a:t>
            </a:r>
          </a:p>
          <a:p>
            <a:r>
              <a:rPr lang="en-US" altLang="zh-TW" sz="1200" i="1" dirty="0" smtClean="0"/>
              <a:t>G</a:t>
            </a:r>
            <a:r>
              <a:rPr lang="en-US" altLang="zh-TW" sz="1200" dirty="0" smtClean="0"/>
              <a:t>: Dimension of the output layer</a:t>
            </a:r>
          </a:p>
          <a:p>
            <a:r>
              <a:rPr lang="en-US" altLang="zh-TW" sz="1200" i="1" dirty="0" smtClean="0"/>
              <a:t>R</a:t>
            </a:r>
            <a:r>
              <a:rPr lang="en-US" altLang="zh-TW" sz="1200" baseline="-25000" dirty="0" smtClean="0"/>
              <a:t>1</a:t>
            </a:r>
            <a:r>
              <a:rPr lang="en-US" altLang="zh-TW" sz="1200" i="1" dirty="0" smtClean="0"/>
              <a:t>-R</a:t>
            </a:r>
            <a:r>
              <a:rPr lang="en-US" altLang="zh-TW" sz="1200" i="1" baseline="-25000" dirty="0" smtClean="0"/>
              <a:t>L</a:t>
            </a:r>
            <a:r>
              <a:rPr lang="en-US" altLang="zh-TW" sz="1200" dirty="0" smtClean="0"/>
              <a:t>: Dimension of hidden layers</a:t>
            </a:r>
            <a:endParaRPr lang="zh-TW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11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6" y="2931184"/>
            <a:ext cx="8808407" cy="28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Feedforward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Generalization of bilinear product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i="1" dirty="0"/>
                  <a:t>N</a:t>
                </a:r>
                <a:r>
                  <a:rPr lang="en-US" altLang="zh-TW" dirty="0"/>
                  <a:t>-dimensional space with standard basis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{</a:t>
                </a:r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TW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TW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…, </a:t>
                </a:r>
                <a:r>
                  <a:rPr lang="en-US" altLang="zh-TW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TW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 smtClean="0"/>
                  <a:t>} as column vectors</a:t>
                </a:r>
                <a:endParaRPr lang="zh-TW" altLang="en-US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Let vector </a:t>
                </a:r>
                <a14:m>
                  <m:oMath xmlns:m="http://schemas.openxmlformats.org/officeDocument/2006/math"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pt-BR" altLang="zh-TW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pt-BR" altLang="zh-TW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pt-BR" altLang="zh-TW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Let vector </a:t>
                </a:r>
                <a14:m>
                  <m:oMath xmlns:m="http://schemas.openxmlformats.org/officeDocument/2006/math"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𝐪</m:t>
                    </m:r>
                    <m:r>
                      <a:rPr lang="pt-BR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pt-BR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zh-TW" altLang="en-US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•</m:t>
                    </m:r>
                  </m:oMath>
                </a14:m>
                <a:r>
                  <a:rPr lang="en-US" altLang="zh-TW" dirty="0" smtClean="0"/>
                  <a:t> stands for bilinear,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and then we extend </a:t>
                </a:r>
                <a:r>
                  <a:rPr lang="en-US" altLang="zh-TW" b="1" dirty="0" smtClean="0"/>
                  <a:t>second</a:t>
                </a:r>
                <a:r>
                  <a:rPr lang="en-US" altLang="zh-TW" dirty="0" smtClean="0"/>
                  <a:t> term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•</m:t>
                      </m:r>
                      <m:r>
                        <a:rPr lang="en-US" altLang="zh-TW" b="1" i="0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pt-BR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•</m:t>
                      </m:r>
                      <m:d>
                        <m:dPr>
                          <m:ctrlPr>
                            <a:rPr lang="en-US" altLang="zh-TW" b="1" i="1" smtClean="0">
                              <a:latin typeface="Cambria Math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altLang="zh-TW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•</m:t>
                              </m:r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b="0" i="1" smtClean="0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b="0" i="1" smtClean="0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zh-TW" altLang="en-US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zh-TW" altLang="en-US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zh-TW" altLang="en-US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b="0" i="1" smtClean="0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zh-TW" alt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altLang="zh-TW" b="1"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</m:sub>
                    </m:sSub>
                    <m:r>
                      <a:rPr lang="en-US" altLang="zh-TW" b="1">
                        <a:latin typeface="Cambria Math" panose="02040503050406030204" pitchFamily="18" charset="0"/>
                      </a:rPr>
                      <m:t>𝐪</m:t>
                    </m:r>
                  </m:oMath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dirty="0"/>
                  <a:t> </a:t>
                </a:r>
                <a:r>
                  <a:rPr lang="en-US" altLang="zh-TW" dirty="0" smtClean="0"/>
                  <a:t>				</a:t>
                </a:r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 rotWithShape="0"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52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Feedforward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Generalization of bilinear product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i="1" dirty="0"/>
                  <a:t>N</a:t>
                </a:r>
                <a:r>
                  <a:rPr lang="en-US" altLang="zh-TW" dirty="0"/>
                  <a:t>-dimensional space with standard basis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{</a:t>
                </a:r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TW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TW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…, </a:t>
                </a:r>
                <a:r>
                  <a:rPr lang="en-US" altLang="zh-TW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TW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 smtClean="0"/>
                  <a:t>} as column vectors</a:t>
                </a:r>
                <a:endParaRPr lang="zh-TW" altLang="en-US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Let vector </a:t>
                </a:r>
                <a14:m>
                  <m:oMath xmlns:m="http://schemas.openxmlformats.org/officeDocument/2006/math"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pt-BR" altLang="zh-TW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pt-BR" altLang="zh-TW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pt-BR" altLang="zh-TW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Let vector </a:t>
                </a:r>
                <a14:m>
                  <m:oMath xmlns:m="http://schemas.openxmlformats.org/officeDocument/2006/math"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𝐪</m:t>
                    </m:r>
                    <m:r>
                      <a:rPr lang="pt-BR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pt-BR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zh-TW" altLang="en-US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•</m:t>
                    </m:r>
                  </m:oMath>
                </a14:m>
                <a:r>
                  <a:rPr lang="en-US" altLang="zh-TW" dirty="0" smtClean="0"/>
                  <a:t> stands for bilinear,</a:t>
                </a:r>
                <a:r>
                  <a:rPr lang="zh-TW" altLang="en-US" dirty="0" smtClean="0"/>
                  <a:t> </a:t>
                </a:r>
                <a:r>
                  <a:rPr lang="en-US" altLang="zh-TW" dirty="0"/>
                  <a:t>and then we extend </a:t>
                </a:r>
                <a:r>
                  <a:rPr lang="en-US" altLang="zh-TW" b="1" dirty="0" smtClean="0"/>
                  <a:t>first</a:t>
                </a:r>
                <a:r>
                  <a:rPr lang="en-US" altLang="zh-TW" dirty="0" smtClean="0"/>
                  <a:t> </a:t>
                </a:r>
                <a:r>
                  <a:rPr lang="en-US" altLang="zh-TW" dirty="0"/>
                  <a:t>term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•</m:t>
                      </m:r>
                      <m:r>
                        <a:rPr lang="en-US" altLang="zh-TW" b="1" i="0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pt-BR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1" i="1" smtClean="0">
                              <a:latin typeface="Cambria Math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altLang="zh-TW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•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•</m:t>
                              </m:r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b="0" i="1" smtClean="0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b="0" i="1" smtClean="0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zh-TW" altLang="en-US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𝐪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zh-TW" altLang="en-US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𝐪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zh-TW" altLang="en-US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b="0" i="1" smtClean="0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zh-TW" alt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d>
                    <m:r>
                      <a:rPr lang="en-US" altLang="zh-TW" b="1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1" i="1" smtClean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</m:d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</m:sub>
                      <m:sup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dirty="0"/>
                  <a:t> </a:t>
                </a:r>
                <a:r>
                  <a:rPr lang="en-US" altLang="zh-TW" dirty="0" smtClean="0"/>
                  <a:t>				</a:t>
                </a:r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08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Feedforward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Forward process in a bilinear neuron</a:t>
                </a: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Let weight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pt-BR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altLang="zh-TW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𝑖𝑗𝑛</m:t>
                            </m:r>
                          </m:sub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e>
                    </m:nary>
                    <m:sSub>
                      <m:sSubPr>
                        <m:ctrlPr>
                          <a:rPr lang="pt-BR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Let input vector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pt-BR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</m:nary>
                    <m:sSub>
                      <m:sSubPr>
                        <m:ctrlPr>
                          <a:rPr lang="pt-BR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𝑗𝑁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Let bias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pt-BR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e>
                    </m:nary>
                    <m:sSub>
                      <m:sSubPr>
                        <m:ctrlPr>
                          <a:rPr lang="pt-BR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𝑖𝑁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endParaRPr lang="zh-TW" altLang="en-US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The forward process is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Through the activation function is </a:t>
                </a:r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 smtClean="0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 b="-26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50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The gradient of the bias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The gradient of the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The </a:t>
                </a:r>
                <a:r>
                  <a:rPr lang="en-US" altLang="zh-TW" dirty="0" err="1" smtClean="0"/>
                  <a:t>backpropgation</a:t>
                </a:r>
                <a:r>
                  <a:rPr lang="en-US" altLang="zh-TW" dirty="0" smtClean="0"/>
                  <a:t> of local gradient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⟶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                            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                            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 b="-756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29336" t="11941" r="28034"/>
          <a:stretch/>
        </p:blipFill>
        <p:spPr>
          <a:xfrm>
            <a:off x="2247900" y="3552825"/>
            <a:ext cx="4448175" cy="2936962"/>
          </a:xfrm>
          <a:prstGeom prst="rect">
            <a:avLst/>
          </a:prstGeom>
        </p:spPr>
      </p:pic>
      <p:sp>
        <p:nvSpPr>
          <p:cNvPr id="8" name="向左箭號 7"/>
          <p:cNvSpPr/>
          <p:nvPr/>
        </p:nvSpPr>
        <p:spPr>
          <a:xfrm>
            <a:off x="4583112" y="6331539"/>
            <a:ext cx="1138238" cy="3164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Backpropagation</a:t>
            </a:r>
            <a:endParaRPr lang="zh-TW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向左箭號 9"/>
          <p:cNvSpPr/>
          <p:nvPr/>
        </p:nvSpPr>
        <p:spPr>
          <a:xfrm>
            <a:off x="3156743" y="6331539"/>
            <a:ext cx="1138238" cy="3164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Backpropagation</a:t>
            </a:r>
            <a:endParaRPr lang="zh-TW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17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</a:t>
                </a:r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The gradient of the</a:t>
                </a:r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altLang="zh-TW" dirty="0"/>
                  <a:t>(</a:t>
                </a:r>
                <a:r>
                  <a:rPr lang="en-US" altLang="zh-TW" dirty="0">
                    <a:hlinkClick r:id="rId3" action="ppaction://hlinksldjump"/>
                  </a:rPr>
                  <a:t>Details</a:t>
                </a:r>
                <a:r>
                  <a:rPr lang="en-US" altLang="zh-TW" dirty="0"/>
                  <a:t>)</a:t>
                </a:r>
                <a:endParaRPr lang="en-US" altLang="zh-TW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altLang="zh-TW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bias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</a:t>
                </a:r>
                <a:r>
                  <a:rPr lang="en-US" altLang="zh-TW" dirty="0"/>
                  <a:t>(</a:t>
                </a:r>
                <a:r>
                  <a:rPr lang="en-US" altLang="zh-TW" dirty="0">
                    <a:hlinkClick r:id="rId4" action="ppaction://hlinksldjump"/>
                  </a:rPr>
                  <a:t>Details</a:t>
                </a:r>
                <a:r>
                  <a:rPr lang="en-US" altLang="zh-TW" dirty="0"/>
                  <a:t>)</a:t>
                </a:r>
              </a:p>
              <a:p>
                <a:pPr marL="457200" lvl="1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b="1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</a:t>
                </a:r>
                <a:r>
                  <a:rPr lang="en-US" altLang="zh-TW" dirty="0" err="1"/>
                  <a:t>backpropgation</a:t>
                </a:r>
                <a:r>
                  <a:rPr lang="en-US" altLang="zh-TW" dirty="0"/>
                  <a:t> of local gradient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altLang="zh-TW" dirty="0"/>
                  <a:t>⟶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</a:t>
                </a:r>
                <a:r>
                  <a:rPr lang="en-US" altLang="zh-TW" dirty="0"/>
                  <a:t>(</a:t>
                </a:r>
                <a:r>
                  <a:rPr lang="en-US" altLang="zh-TW" dirty="0">
                    <a:hlinkClick r:id="rId5" action="ppaction://hlinksldjump"/>
                  </a:rPr>
                  <a:t>Details</a:t>
                </a:r>
                <a:r>
                  <a:rPr lang="en-US" altLang="zh-TW" dirty="0"/>
                  <a:t>)</a:t>
                </a:r>
              </a:p>
              <a:p>
                <a:pPr marL="457200" lvl="1" indent="0">
                  <a:spcBef>
                    <a:spcPct val="40000"/>
                  </a:spcBef>
                  <a:buNone/>
                </a:pPr>
                <a:r>
                  <a:rPr lang="en-US" altLang="zh-TW" dirty="0"/>
                  <a:t>	</a:t>
                </a:r>
                <a:r>
                  <a:rPr lang="en-US" altLang="zh-TW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altLang="zh-TW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TW" b="1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den>
                    </m:f>
                    <m:r>
                      <a:rPr lang="en-US" altLang="zh-TW" b="1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kumimoji="0" lang="en-US" altLang="zh-TW" i="1">
                                <a:latin typeface="Cambria Math" charset="0"/>
                                <a:ea typeface="新細明體" panose="02020500000000000000" pitchFamily="18" charset="-120"/>
                              </a:rPr>
                            </m:ctrlPr>
                          </m:sSubSupPr>
                          <m:e>
                            <m:r>
                              <a:rPr kumimoji="0" lang="en-US" altLang="zh-TW" b="1"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</a:rPr>
                              <m:t>𝐝</m:t>
                            </m:r>
                          </m:e>
                          <m:sub>
                            <m:r>
                              <a:rPr kumimoji="0" lang="en-US" altLang="zh-TW" i="1"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</a:rPr>
                              <m:t>𝑘</m:t>
                            </m:r>
                          </m:sub>
                          <m:sup>
                            <m:r>
                              <a:rPr kumimoji="0" lang="en-US" altLang="zh-TW" i="1"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</a:rPr>
                              <m:t>𝑙</m:t>
                            </m:r>
                            <m:r>
                              <a:rPr kumimoji="0" lang="en-US" altLang="zh-TW" i="1"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</a:rPr>
                              <m:t>+1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TW" b="1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𝑘𝑖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•</m:t>
                            </m:r>
                          </m:sub>
                        </m:sSub>
                        <m:acc>
                          <m:accPr>
                            <m:chr m:val="̇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  <m:d>
                          <m:d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b="1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endParaRPr lang="en-US" altLang="zh-TW" b="1" dirty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6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40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Computational cost of DNN and ABIPNN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Under the same internal dimensionality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The number of parameters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The number of multiplication operations</a:t>
            </a:r>
          </a:p>
          <a:p>
            <a:pPr>
              <a:spcBef>
                <a:spcPct val="40000"/>
              </a:spcBef>
            </a:pPr>
            <a:endParaRPr lang="en-US" altLang="zh-TW" dirty="0" smtClean="0"/>
          </a:p>
          <a:p>
            <a:pPr marL="457200" lvl="1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b="1" i="1" dirty="0" smtClean="0">
              <a:latin typeface="Cambria Math" panose="02040503050406030204" pitchFamily="18" charset="0"/>
            </a:endParaRPr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17</a:t>
            </a:fld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366464" y="3453695"/>
            <a:ext cx="5755007" cy="3256941"/>
            <a:chOff x="1366464" y="3453695"/>
            <a:chExt cx="5755007" cy="3256941"/>
          </a:xfrm>
        </p:grpSpPr>
        <p:pic>
          <p:nvPicPr>
            <p:cNvPr id="172" name="圖片 1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464" y="4038470"/>
              <a:ext cx="2313438" cy="2553847"/>
            </a:xfrm>
            <a:prstGeom prst="rect">
              <a:avLst/>
            </a:prstGeom>
          </p:spPr>
        </p:pic>
        <p:pic>
          <p:nvPicPr>
            <p:cNvPr id="224" name="圖片 2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5548" y="3830986"/>
              <a:ext cx="2415923" cy="2879650"/>
            </a:xfrm>
            <a:prstGeom prst="rect">
              <a:avLst/>
            </a:prstGeom>
          </p:spPr>
        </p:pic>
        <p:sp>
          <p:nvSpPr>
            <p:cNvPr id="226" name="文字方塊 225"/>
            <p:cNvSpPr txBox="1"/>
            <p:nvPr/>
          </p:nvSpPr>
          <p:spPr>
            <a:xfrm>
              <a:off x="1840156" y="3453695"/>
              <a:ext cx="1371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ABIPNN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文字方塊 226"/>
            <p:cNvSpPr txBox="1"/>
            <p:nvPr/>
          </p:nvSpPr>
          <p:spPr>
            <a:xfrm>
              <a:off x="5570107" y="3453695"/>
              <a:ext cx="1371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DNN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4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/>
                  <a:t>The number of </a:t>
                </a:r>
                <a:r>
                  <a:rPr lang="en-US" altLang="zh-TW" dirty="0" smtClean="0"/>
                  <a:t>parameters</a:t>
                </a:r>
                <a:r>
                  <a:rPr lang="zh-TW" altLang="en-US" dirty="0" smtClean="0"/>
                  <a:t> </a:t>
                </a:r>
                <a:endParaRPr lang="en-US" altLang="zh-TW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ABIPNN</a:t>
                </a:r>
              </a:p>
              <a:p>
                <a:pPr marL="457200" lvl="1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+…+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𝑁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𝑁𝐾</m:t>
                          </m:r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DNN</a:t>
                </a:r>
              </a:p>
              <a:p>
                <a:pPr marL="457200" lvl="1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+…+</m:t>
                      </m:r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nary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18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438" y="4251960"/>
            <a:ext cx="3730199" cy="21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Outline</a:t>
            </a:r>
            <a:endParaRPr lang="zh-TW" altLang="en-US" sz="44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Motivation and Goals</a:t>
            </a: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Previous Work</a:t>
            </a: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Proposed Method</a:t>
            </a: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Experiments</a:t>
            </a: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Conclusions</a:t>
            </a: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46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The number of multiplication operations</a:t>
                </a:r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Feedforward</a:t>
                </a:r>
                <a:r>
                  <a:rPr lang="zh-TW" altLang="en-US" dirty="0"/>
                  <a:t> </a:t>
                </a:r>
                <a:r>
                  <a:rPr lang="en-US" altLang="zh-TW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TW" dirty="0" smtClean="0"/>
                  <a:t>) and Backpropagation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TW" dirty="0" smtClean="0">
                    <a:latin typeface="Poor Richard" panose="02080502050505020702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TW" dirty="0" smtClean="0"/>
                  <a:t>)</a:t>
                </a:r>
              </a:p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Feedforward</a:t>
                </a:r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ABIPNN</a:t>
                </a:r>
              </a:p>
              <a:p>
                <a:pPr lvl="2">
                  <a:spcBef>
                    <a:spcPct val="4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d>
                          <m:dPr>
                            <m:ctrlPr>
                              <a:rPr lang="en-US" altLang="zh-TW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TW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𝐾𝑀</m:t>
                            </m:r>
                          </m:e>
                        </m:d>
                      </m:e>
                    </m:nary>
                  </m:oMath>
                </a14:m>
                <a:endParaRPr lang="en-US" altLang="zh-TW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DNN</a:t>
                </a:r>
              </a:p>
              <a:p>
                <a:pPr lvl="2">
                  <a:spcBef>
                    <a:spcPct val="4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=2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d>
                          <m:d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𝑁𝑅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𝐾𝑀</m:t>
                            </m:r>
                          </m:e>
                        </m:d>
                      </m:e>
                    </m:nary>
                  </m:oMath>
                </a14:m>
                <a:endParaRPr lang="en-US" altLang="zh-TW" b="1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19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438" y="4251960"/>
            <a:ext cx="3730199" cy="21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3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Backpropagation (</a:t>
                </a:r>
                <a:r>
                  <a:rPr lang="en-US" altLang="zh-TW" dirty="0" smtClean="0">
                    <a:hlinkClick r:id="rId3" action="ppaction://hlinksldjump"/>
                  </a:rPr>
                  <a:t>Details</a:t>
                </a:r>
                <a:r>
                  <a:rPr lang="en-US" altLang="zh-TW" dirty="0" smtClean="0"/>
                  <a:t>)</a:t>
                </a:r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ABIPNN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DNN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4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59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Arch. of DCGN 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Inputs, outputs, kernel maps and feature maps are three-way tensors 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When </a:t>
            </a:r>
            <a:r>
              <a:rPr lang="en-US" altLang="zh-TW" i="1" dirty="0" smtClean="0"/>
              <a:t>N</a:t>
            </a:r>
            <a:r>
              <a:rPr lang="en-US" altLang="zh-TW" dirty="0"/>
              <a:t> </a:t>
            </a:r>
            <a:r>
              <a:rPr lang="en-US" altLang="zh-TW" dirty="0" smtClean="0"/>
              <a:t>is 1, the arch. Reduces to conventional CNN</a:t>
            </a:r>
            <a:endParaRPr lang="zh-TW" altLang="en-US" dirty="0"/>
          </a:p>
          <a:p>
            <a:pPr lvl="1">
              <a:spcBef>
                <a:spcPct val="40000"/>
              </a:spcBef>
            </a:pPr>
            <a:endParaRPr lang="en-US" altLang="zh-TW" b="1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21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9" y="3441656"/>
            <a:ext cx="8864637" cy="29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Apply vector-valued on CNN  =&gt; DCGN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Green cubes: Scalars </a:t>
            </a:r>
            <a:r>
              <a:rPr lang="en-US" altLang="zh-TW" dirty="0"/>
              <a:t>compose </a:t>
            </a:r>
            <a:r>
              <a:rPr lang="en-US" altLang="zh-TW" dirty="0" smtClean="0"/>
              <a:t>of kernel maps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Blue cubes: Scalars compose of feature maps</a:t>
            </a:r>
          </a:p>
          <a:p>
            <a:pPr lvl="1">
              <a:spcBef>
                <a:spcPct val="40000"/>
              </a:spcBef>
            </a:pPr>
            <a:endParaRPr lang="zh-TW" altLang="en-US" dirty="0"/>
          </a:p>
          <a:p>
            <a:pPr lvl="1">
              <a:spcBef>
                <a:spcPct val="40000"/>
              </a:spcBef>
            </a:pPr>
            <a:endParaRPr lang="en-US" altLang="zh-TW" b="1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22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99" y="3091626"/>
            <a:ext cx="5574683" cy="33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8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3" y="1556415"/>
            <a:ext cx="6317745" cy="50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CNN</a:t>
            </a:r>
            <a:r>
              <a:rPr lang="zh-TW" altLang="en-US" dirty="0" smtClean="0"/>
              <a:t> </a:t>
            </a:r>
            <a:r>
              <a:rPr lang="en-US" altLang="zh-TW" dirty="0" smtClean="0"/>
              <a:t>convolution (1)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5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2" y="1556415"/>
            <a:ext cx="6317747" cy="50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 smtClean="0"/>
              <a:t>convolution (</a:t>
            </a:r>
            <a:r>
              <a:rPr lang="en-US" altLang="zh-TW" dirty="0"/>
              <a:t>2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51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73" y="1556415"/>
            <a:ext cx="6317747" cy="50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 smtClean="0"/>
              <a:t>convolution (</a:t>
            </a:r>
            <a:r>
              <a:rPr lang="en-US" altLang="zh-TW" dirty="0"/>
              <a:t>3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93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96" y="1556415"/>
            <a:ext cx="8673591" cy="50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/>
              <a:t>convolution </a:t>
            </a:r>
            <a:r>
              <a:rPr lang="en-US" altLang="zh-TW" dirty="0" smtClean="0"/>
              <a:t>(4)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5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62" y="1556415"/>
            <a:ext cx="6664568" cy="50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D</a:t>
            </a:r>
            <a:r>
              <a:rPr lang="en-US" altLang="zh-TW" dirty="0" smtClean="0"/>
              <a:t>CGN</a:t>
            </a:r>
            <a:r>
              <a:rPr lang="zh-TW" altLang="en-US" dirty="0" smtClean="0"/>
              <a:t> </a:t>
            </a:r>
            <a:r>
              <a:rPr lang="en-US" altLang="zh-TW" dirty="0"/>
              <a:t>convolution 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70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64" y="1556415"/>
            <a:ext cx="6664569" cy="50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DCGN</a:t>
            </a:r>
            <a:r>
              <a:rPr lang="zh-TW" altLang="en-US" dirty="0"/>
              <a:t> </a:t>
            </a:r>
            <a:r>
              <a:rPr lang="en-US" altLang="zh-TW" dirty="0"/>
              <a:t>convolution 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51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Motivation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96508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N</a:t>
            </a:r>
            <a:r>
              <a:rPr lang="en-US" altLang="zh-TW" dirty="0" smtClean="0">
                <a:ea typeface="新細明體" panose="02020500000000000000" pitchFamily="18" charset="-120"/>
              </a:rPr>
              <a:t>eural network (NN)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Ability of learning generalization and association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Effectiveness either nonlinear regression tasks and classifications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Good performance obtained from learning large </a:t>
            </a:r>
            <a:r>
              <a:rPr lang="en-US" altLang="zh-TW" dirty="0">
                <a:ea typeface="新細明體" panose="02020500000000000000" pitchFamily="18" charset="-120"/>
              </a:rPr>
              <a:t>quantities of </a:t>
            </a:r>
            <a:r>
              <a:rPr lang="en-US" altLang="zh-TW" dirty="0" smtClean="0">
                <a:ea typeface="新細明體" panose="02020500000000000000" pitchFamily="18" charset="-120"/>
              </a:rPr>
              <a:t>data</a:t>
            </a:r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4268019"/>
            <a:ext cx="3044190" cy="1826514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560513"/>
            <a:ext cx="6664568" cy="50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DCGN</a:t>
            </a:r>
            <a:r>
              <a:rPr lang="zh-TW" altLang="en-US" dirty="0"/>
              <a:t> </a:t>
            </a:r>
            <a:r>
              <a:rPr lang="en-US" altLang="zh-TW" dirty="0" smtClean="0"/>
              <a:t>convolution (</a:t>
            </a:r>
            <a:r>
              <a:rPr lang="en-US" altLang="zh-TW" dirty="0"/>
              <a:t>3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519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00" y="1560513"/>
            <a:ext cx="8640000" cy="50732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Proposed method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DCGN</a:t>
            </a:r>
            <a:r>
              <a:rPr lang="zh-TW" altLang="en-US" dirty="0"/>
              <a:t> </a:t>
            </a:r>
            <a:r>
              <a:rPr lang="en-US" altLang="zh-TW" dirty="0" smtClean="0"/>
              <a:t>convolution (</a:t>
            </a:r>
            <a:r>
              <a:rPr lang="en-US" altLang="zh-TW" dirty="0"/>
              <a:t>4)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61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Application on regression problems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Color image </a:t>
            </a:r>
            <a:r>
              <a:rPr lang="en-US" altLang="zh-TW" dirty="0" err="1" smtClean="0"/>
              <a:t>inpainting</a:t>
            </a:r>
            <a:r>
              <a:rPr lang="en-US" altLang="zh-TW" dirty="0" smtClean="0"/>
              <a:t>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Set </a:t>
            </a:r>
            <a:r>
              <a:rPr lang="en-US" altLang="zh-TW" i="1" dirty="0" smtClean="0"/>
              <a:t>N</a:t>
            </a:r>
            <a:r>
              <a:rPr lang="en-US" altLang="zh-TW" dirty="0" smtClean="0"/>
              <a:t> = 3 for DCGN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Remove texts consisting of </a:t>
            </a:r>
            <a:r>
              <a:rPr lang="en-US" altLang="zh-TW" dirty="0"/>
              <a:t>variant </a:t>
            </a:r>
            <a:r>
              <a:rPr lang="en-US" altLang="zh-TW" dirty="0" smtClean="0"/>
              <a:t>fonts  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Singing voice separation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Set</a:t>
            </a:r>
            <a:r>
              <a:rPr lang="en-US" altLang="zh-TW" i="1" dirty="0" smtClean="0"/>
              <a:t> N</a:t>
            </a:r>
            <a:r>
              <a:rPr lang="en-US" altLang="zh-TW" dirty="0" smtClean="0"/>
              <a:t> = 1, 3, 5, 7 for ABIPNN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Separate singing voice from accompaniment</a:t>
            </a:r>
          </a:p>
          <a:p>
            <a:pPr lvl="1">
              <a:spcBef>
                <a:spcPct val="40000"/>
              </a:spcBef>
            </a:pPr>
            <a:r>
              <a:rPr lang="en-US" altLang="zh-TW" dirty="0"/>
              <a:t>Multispectral (hyperspectral) image </a:t>
            </a:r>
            <a:r>
              <a:rPr lang="en-US" altLang="zh-TW" dirty="0" err="1"/>
              <a:t>denoising</a:t>
            </a:r>
            <a:r>
              <a:rPr lang="en-US" altLang="zh-TW" dirty="0"/>
              <a:t>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Set </a:t>
            </a:r>
            <a:r>
              <a:rPr lang="en-US" altLang="zh-TW" i="1" dirty="0" smtClean="0"/>
              <a:t>N</a:t>
            </a:r>
            <a:r>
              <a:rPr lang="en-US" altLang="zh-TW" dirty="0" smtClean="0"/>
              <a:t> = 3-6 for DCGN, </a:t>
            </a:r>
            <a:r>
              <a:rPr lang="en-US" altLang="zh-TW" i="1" dirty="0"/>
              <a:t>N</a:t>
            </a:r>
            <a:r>
              <a:rPr lang="en-US" altLang="zh-TW" dirty="0"/>
              <a:t> = </a:t>
            </a:r>
            <a:r>
              <a:rPr lang="en-US" altLang="zh-TW" dirty="0" smtClean="0"/>
              <a:t>10 for ABIPNN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Remove </a:t>
            </a:r>
            <a:r>
              <a:rPr lang="en-US" altLang="zh-TW" dirty="0"/>
              <a:t>Gaussian noise</a:t>
            </a:r>
            <a:endParaRPr lang="en-US" altLang="zh-TW" b="1" dirty="0" smtClean="0"/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19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General settings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Bilinear product: </a:t>
            </a:r>
            <a:r>
              <a:rPr lang="en-US" altLang="zh-TW" b="1" dirty="0" smtClean="0">
                <a:hlinkClick r:id="rId3" action="ppaction://hlinksldjump"/>
              </a:rPr>
              <a:t>Circular convolution</a:t>
            </a:r>
            <a:endParaRPr lang="en-US" altLang="zh-TW" b="1" dirty="0" smtClean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Activation function: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ABIPNN: Sigmoid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DCGN: </a:t>
            </a:r>
            <a:r>
              <a:rPr lang="en-US" altLang="zh-TW" dirty="0" err="1" smtClean="0"/>
              <a:t>ReLU</a:t>
            </a:r>
            <a:endParaRPr lang="en-US" altLang="zh-TW" dirty="0" smtClean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Number of hidden layers: 3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Objective function: Mean square error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Gradient Optimization: Adam</a:t>
            </a:r>
          </a:p>
          <a:p>
            <a:pPr marL="914400" lvl="2" indent="0">
              <a:spcBef>
                <a:spcPct val="40000"/>
              </a:spcBef>
              <a:buNone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805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Experiments</a:t>
            </a:r>
            <a:r>
              <a:rPr lang="zh-TW" altLang="en-US" sz="4000" dirty="0" smtClean="0"/>
              <a:t> 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Color image </a:t>
            </a:r>
            <a:r>
              <a:rPr lang="en-US" altLang="zh-TW" dirty="0" err="1" smtClean="0"/>
              <a:t>inpainting</a:t>
            </a:r>
            <a:r>
              <a:rPr lang="en-US" altLang="zh-TW" dirty="0" smtClean="0"/>
              <a:t> - DCGN</a:t>
            </a:r>
          </a:p>
          <a:p>
            <a:pPr lvl="1">
              <a:spcBef>
                <a:spcPct val="40000"/>
              </a:spcBef>
            </a:pPr>
            <a:r>
              <a:rPr lang="en-US" altLang="zh-TW" dirty="0"/>
              <a:t> </a:t>
            </a:r>
            <a:r>
              <a:rPr lang="en-US" altLang="zh-TW" dirty="0" err="1" smtClean="0"/>
              <a:t>LabelMe</a:t>
            </a:r>
            <a:r>
              <a:rPr lang="en-US" altLang="zh-TW" dirty="0" smtClean="0"/>
              <a:t> dataset 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MIT Computer Science and Artificial Intelligence Laboratory (CSAIL)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Training set: 2,920 images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Test set: 1,133 images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Resolution: 2,952 x 1,944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Dataset settings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Resize images to 512 x 512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Randomly select 150 images from the training set for validation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Contaminate </a:t>
            </a:r>
            <a:r>
              <a:rPr lang="en-US" altLang="zh-TW" dirty="0"/>
              <a:t>all the images by the same text with variant fonts</a:t>
            </a: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15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Experiments</a:t>
            </a:r>
            <a:r>
              <a:rPr lang="zh-TW" altLang="en-US" sz="4000" dirty="0" smtClean="0"/>
              <a:t> 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Color image </a:t>
            </a:r>
            <a:r>
              <a:rPr lang="en-US" altLang="zh-TW" dirty="0" err="1" smtClean="0"/>
              <a:t>inpainting</a:t>
            </a:r>
            <a:r>
              <a:rPr lang="en-US" altLang="zh-TW" dirty="0" smtClean="0"/>
              <a:t> - DCGN</a:t>
            </a:r>
          </a:p>
          <a:p>
            <a:pPr lvl="1">
              <a:spcBef>
                <a:spcPct val="40000"/>
              </a:spcBef>
            </a:pPr>
            <a:r>
              <a:rPr lang="en-US" altLang="zh-TW" dirty="0"/>
              <a:t>Experimental settings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The size of kernel maps: 3x3 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Number of epochs: </a:t>
            </a:r>
            <a:r>
              <a:rPr lang="en-US" altLang="zh-TW" dirty="0" smtClean="0"/>
              <a:t>100</a:t>
            </a:r>
            <a:endParaRPr lang="en-US" altLang="zh-TW" dirty="0"/>
          </a:p>
          <a:p>
            <a:pPr lvl="2">
              <a:spcBef>
                <a:spcPct val="40000"/>
              </a:spcBef>
            </a:pPr>
            <a:r>
              <a:rPr lang="en-US" altLang="zh-TW" dirty="0"/>
              <a:t>C</a:t>
            </a:r>
            <a:r>
              <a:rPr lang="en-US" altLang="zh-TW" dirty="0" smtClean="0"/>
              <a:t>onvolutional hidden </a:t>
            </a:r>
            <a:r>
              <a:rPr lang="en-US" altLang="zh-TW" dirty="0"/>
              <a:t>layers</a:t>
            </a:r>
            <a:r>
              <a:rPr lang="zh-TW" altLang="en-US" dirty="0"/>
              <a:t> </a:t>
            </a:r>
            <a:r>
              <a:rPr lang="en-US" altLang="zh-TW" dirty="0"/>
              <a:t>=&gt;</a:t>
            </a:r>
            <a:r>
              <a:rPr lang="zh-TW" altLang="en-US" dirty="0"/>
              <a:t> </a:t>
            </a:r>
            <a:r>
              <a:rPr lang="en-US" altLang="zh-TW" dirty="0"/>
              <a:t>without any pooling </a:t>
            </a:r>
            <a:r>
              <a:rPr lang="en-US" altLang="zh-TW" dirty="0" smtClean="0"/>
              <a:t>layers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Comparison of architectures</a:t>
            </a:r>
            <a:endParaRPr lang="en-US" altLang="zh-TW" dirty="0"/>
          </a:p>
          <a:p>
            <a:pPr lvl="2">
              <a:spcBef>
                <a:spcPct val="40000"/>
              </a:spcBef>
            </a:pPr>
            <a:r>
              <a:rPr lang="en-US" altLang="zh-TW" dirty="0"/>
              <a:t>DCGN: Has 24 kernel maps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CNN</a:t>
            </a:r>
            <a:r>
              <a:rPr lang="en-US" altLang="zh-TW" baseline="-25000" dirty="0"/>
              <a:t>1</a:t>
            </a:r>
            <a:r>
              <a:rPr lang="zh-TW" altLang="en-US" baseline="-25000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Has the same</a:t>
            </a:r>
            <a:r>
              <a:rPr lang="zh-TW" altLang="en-US" dirty="0"/>
              <a:t> </a:t>
            </a:r>
            <a:r>
              <a:rPr lang="en-US" altLang="zh-TW" dirty="0"/>
              <a:t>number of kernels per layer as DCGN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CNN</a:t>
            </a:r>
            <a:r>
              <a:rPr lang="en-US" altLang="zh-TW" baseline="-25000" dirty="0"/>
              <a:t>2</a:t>
            </a:r>
            <a:r>
              <a:rPr lang="zh-TW" altLang="en-US" baseline="-25000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More kernels but the total number of parameters similar to DCGN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CNN</a:t>
            </a:r>
            <a:r>
              <a:rPr lang="en-US" altLang="zh-TW" baseline="-25000" dirty="0"/>
              <a:t>3</a:t>
            </a:r>
            <a:r>
              <a:rPr lang="zh-TW" altLang="en-US" baseline="-25000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More kernels and three times the total number of parameters as DCGN</a:t>
            </a:r>
          </a:p>
          <a:p>
            <a:pPr lvl="1">
              <a:spcBef>
                <a:spcPct val="40000"/>
              </a:spcBef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49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Experiments</a:t>
            </a:r>
            <a:r>
              <a:rPr lang="zh-TW" altLang="en-US" sz="4000" dirty="0" smtClean="0"/>
              <a:t> 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Color image </a:t>
            </a:r>
            <a:r>
              <a:rPr lang="en-US" altLang="zh-TW" dirty="0" err="1" smtClean="0"/>
              <a:t>inpainting</a:t>
            </a:r>
            <a:r>
              <a:rPr lang="en-US" altLang="zh-TW" dirty="0" smtClean="0"/>
              <a:t> - DCGN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Paired </a:t>
            </a:r>
            <a:r>
              <a:rPr lang="en-US" altLang="zh-TW" i="1" dirty="0" smtClean="0"/>
              <a:t>t</a:t>
            </a:r>
            <a:r>
              <a:rPr lang="en-US" altLang="zh-TW" dirty="0" smtClean="0"/>
              <a:t>-test : p-value &lt; 0.01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35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1712"/>
          <a:stretch/>
        </p:blipFill>
        <p:spPr>
          <a:xfrm>
            <a:off x="723802" y="2617247"/>
            <a:ext cx="3848198" cy="39232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5310" t="17694" r="6232" b="13831"/>
          <a:stretch/>
        </p:blipFill>
        <p:spPr>
          <a:xfrm>
            <a:off x="4972050" y="2590800"/>
            <a:ext cx="34925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Experiments</a:t>
            </a:r>
            <a:r>
              <a:rPr lang="zh-TW" altLang="en-US" sz="4000" dirty="0" smtClean="0"/>
              <a:t> 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Singing voice separation</a:t>
            </a:r>
            <a:r>
              <a:rPr lang="zh-TW" altLang="en-US" dirty="0"/>
              <a:t> </a:t>
            </a:r>
            <a:r>
              <a:rPr lang="en-US" altLang="zh-TW" dirty="0"/>
              <a:t>-</a:t>
            </a:r>
            <a:r>
              <a:rPr lang="en-US" altLang="zh-TW" dirty="0" smtClean="0"/>
              <a:t> ABIPNN</a:t>
            </a:r>
          </a:p>
          <a:p>
            <a:pPr lvl="1">
              <a:spcBef>
                <a:spcPct val="40000"/>
              </a:spcBef>
            </a:pPr>
            <a:r>
              <a:rPr lang="en-US" altLang="zh-TW" dirty="0"/>
              <a:t> </a:t>
            </a:r>
            <a:r>
              <a:rPr lang="en-US" altLang="zh-TW" dirty="0" err="1"/>
              <a:t>Demixing</a:t>
            </a:r>
            <a:r>
              <a:rPr lang="en-US" altLang="zh-TW" dirty="0"/>
              <a:t> Secret Database</a:t>
            </a:r>
            <a:r>
              <a:rPr lang="zh-TW" altLang="en-US" dirty="0"/>
              <a:t> </a:t>
            </a:r>
            <a:r>
              <a:rPr lang="en-US" altLang="zh-TW" dirty="0"/>
              <a:t>100 (DSD100</a:t>
            </a:r>
            <a:r>
              <a:rPr lang="en-US" altLang="zh-TW" dirty="0" smtClean="0"/>
              <a:t>)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Signal Separation Evaluation Campaign (</a:t>
            </a:r>
            <a:r>
              <a:rPr lang="en-US" altLang="zh-TW" dirty="0" err="1"/>
              <a:t>SiSEC</a:t>
            </a:r>
            <a:r>
              <a:rPr lang="en-US" altLang="zh-TW" dirty="0" smtClean="0"/>
              <a:t>), 2016</a:t>
            </a:r>
            <a:endParaRPr lang="en-US" altLang="zh-TW" dirty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100 different songs </a:t>
            </a:r>
          </a:p>
          <a:p>
            <a:pPr lvl="3">
              <a:spcBef>
                <a:spcPct val="40000"/>
              </a:spcBef>
            </a:pPr>
            <a:r>
              <a:rPr lang="en-US" altLang="zh-TW" dirty="0" smtClean="0"/>
              <a:t> 50 for development and 50 for test	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Durations</a:t>
            </a:r>
          </a:p>
          <a:p>
            <a:pPr lvl="3">
              <a:defRPr/>
            </a:pPr>
            <a:r>
              <a:rPr lang="en-US" altLang="zh-TW" dirty="0"/>
              <a:t>Range : From 2 min and 22 s to 7 min and 20 s</a:t>
            </a:r>
          </a:p>
          <a:p>
            <a:pPr lvl="3">
              <a:defRPr/>
            </a:pPr>
            <a:r>
              <a:rPr lang="en-US" altLang="zh-TW" dirty="0"/>
              <a:t>Average : 4 min and 10 s 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Sample rate: 44,100 Hz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Dataset settings</a:t>
            </a:r>
          </a:p>
          <a:p>
            <a:pPr lvl="2">
              <a:spcBef>
                <a:spcPct val="40000"/>
              </a:spcBef>
            </a:pPr>
            <a:r>
              <a:rPr lang="en-US" altLang="zh-TW" dirty="0" err="1" smtClean="0"/>
              <a:t>Downsampling</a:t>
            </a:r>
            <a:r>
              <a:rPr lang="en-US" altLang="zh-TW" dirty="0" smtClean="0"/>
              <a:t>: 8,000 Hz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STFT: 1024-point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Hop size: 256-point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55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Singing voice </a:t>
            </a:r>
            <a:r>
              <a:rPr lang="en-US" altLang="zh-TW" smtClean="0"/>
              <a:t>separation </a:t>
            </a:r>
            <a:r>
              <a:rPr lang="en-US" altLang="zh-TW" dirty="0"/>
              <a:t>-</a:t>
            </a:r>
            <a:r>
              <a:rPr lang="en-US" altLang="zh-TW" smtClean="0"/>
              <a:t> </a:t>
            </a:r>
            <a:r>
              <a:rPr lang="en-US" altLang="zh-TW" dirty="0" smtClean="0"/>
              <a:t>ABIPNN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Illustration </a:t>
            </a:r>
            <a:r>
              <a:rPr lang="en-US" altLang="zh-TW" dirty="0"/>
              <a:t>(best seen in color) of singing voice </a:t>
            </a:r>
            <a:r>
              <a:rPr lang="en-US" altLang="zh-TW" dirty="0" smtClean="0"/>
              <a:t>separation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Extract the second dimension for ideal ratio mask (IRM)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t="1913" b="2849"/>
          <a:stretch/>
        </p:blipFill>
        <p:spPr>
          <a:xfrm>
            <a:off x="2018271" y="2994761"/>
            <a:ext cx="4534853" cy="352826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79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Singing voice </a:t>
            </a:r>
            <a:r>
              <a:rPr lang="en-US" altLang="zh-TW" dirty="0" smtClean="0"/>
              <a:t>separation - ABIPNN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Blind </a:t>
            </a:r>
            <a:r>
              <a:rPr lang="en-US" altLang="zh-TW" dirty="0"/>
              <a:t>Source Separation (BSS) </a:t>
            </a:r>
            <a:r>
              <a:rPr lang="en-US" altLang="zh-TW" dirty="0" err="1"/>
              <a:t>Eval</a:t>
            </a:r>
            <a:r>
              <a:rPr lang="en-US" altLang="zh-TW" dirty="0"/>
              <a:t> Toolbox v3.0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Source to distortion ratio (SDR), Source </a:t>
            </a:r>
            <a:r>
              <a:rPr lang="en-US" altLang="zh-TW" dirty="0"/>
              <a:t>to interferences ratio (SIR</a:t>
            </a:r>
            <a:r>
              <a:rPr lang="en-US" altLang="zh-TW" dirty="0" smtClean="0"/>
              <a:t>), Source to </a:t>
            </a:r>
            <a:r>
              <a:rPr lang="en-US" altLang="zh-TW" dirty="0"/>
              <a:t>artifact ratio (SAR</a:t>
            </a:r>
            <a:r>
              <a:rPr lang="en-US" altLang="zh-TW" dirty="0" smtClean="0"/>
              <a:t>)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Number of epochs: 1,000</a:t>
            </a:r>
          </a:p>
          <a:p>
            <a:pPr lvl="1">
              <a:spcBef>
                <a:spcPct val="40000"/>
              </a:spcBef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38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16893"/>
          <a:stretch/>
        </p:blipFill>
        <p:spPr>
          <a:xfrm>
            <a:off x="624690" y="3546031"/>
            <a:ext cx="7894620" cy="29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Motivation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Architecture of conventional deep neural networks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Each neuron stands for a scalar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       : neuron             : scalar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marL="914400" lvl="2" indent="0">
              <a:spcBef>
                <a:spcPct val="40000"/>
              </a:spcBef>
              <a:buNone/>
            </a:pP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191" name="文字方塊 190"/>
          <p:cNvSpPr txBox="1"/>
          <p:nvPr/>
        </p:nvSpPr>
        <p:spPr>
          <a:xfrm>
            <a:off x="6231761" y="2287910"/>
            <a:ext cx="2904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M</a:t>
            </a:r>
            <a:r>
              <a:rPr lang="en-US" altLang="zh-TW" sz="1200" dirty="0" smtClean="0"/>
              <a:t>: Num. of training samples</a:t>
            </a:r>
          </a:p>
          <a:p>
            <a:r>
              <a:rPr lang="en-US" altLang="zh-TW" sz="1200" i="1" dirty="0" smtClean="0"/>
              <a:t>N</a:t>
            </a:r>
            <a:r>
              <a:rPr lang="en-US" altLang="zh-TW" sz="1200" dirty="0" smtClean="0"/>
              <a:t>: Dimension of inputs, outputs, weights,</a:t>
            </a:r>
          </a:p>
          <a:p>
            <a:r>
              <a:rPr lang="en-US" altLang="zh-TW" sz="1200" dirty="0"/>
              <a:t> </a:t>
            </a:r>
            <a:r>
              <a:rPr lang="en-US" altLang="zh-TW" sz="1200" dirty="0" smtClean="0"/>
              <a:t>    and biases (</a:t>
            </a:r>
            <a:r>
              <a:rPr lang="en-US" altLang="zh-TW" sz="1200" i="1" dirty="0" smtClean="0"/>
              <a:t>N</a:t>
            </a:r>
            <a:r>
              <a:rPr lang="en-US" altLang="zh-TW" sz="1200" dirty="0" smtClean="0"/>
              <a:t>=1)</a:t>
            </a:r>
          </a:p>
          <a:p>
            <a:r>
              <a:rPr lang="en-US" altLang="zh-TW" sz="1200" i="1" dirty="0" smtClean="0"/>
              <a:t>R</a:t>
            </a:r>
            <a:r>
              <a:rPr lang="en-US" altLang="zh-TW" sz="1200" dirty="0" smtClean="0"/>
              <a:t>: Dimension of the input layer</a:t>
            </a:r>
          </a:p>
          <a:p>
            <a:r>
              <a:rPr lang="en-US" altLang="zh-TW" sz="1200" i="1" dirty="0" smtClean="0"/>
              <a:t>G</a:t>
            </a:r>
            <a:r>
              <a:rPr lang="en-US" altLang="zh-TW" sz="1200" dirty="0" smtClean="0"/>
              <a:t>: Dimension of the output layer</a:t>
            </a:r>
          </a:p>
          <a:p>
            <a:r>
              <a:rPr lang="en-US" altLang="zh-TW" sz="1200" i="1" dirty="0"/>
              <a:t>R</a:t>
            </a:r>
            <a:r>
              <a:rPr lang="en-US" altLang="zh-TW" sz="1200" baseline="-25000" dirty="0"/>
              <a:t>1</a:t>
            </a:r>
            <a:r>
              <a:rPr lang="en-US" altLang="zh-TW" sz="1200" i="1" dirty="0"/>
              <a:t>-R</a:t>
            </a:r>
            <a:r>
              <a:rPr lang="en-US" altLang="zh-TW" sz="1200" i="1" baseline="-25000" dirty="0"/>
              <a:t>L </a:t>
            </a:r>
            <a:r>
              <a:rPr lang="en-US" altLang="zh-TW" sz="1200" dirty="0" smtClean="0"/>
              <a:t>: Dimension of hidden layers</a:t>
            </a:r>
            <a:endParaRPr lang="zh-TW" altLang="en-US" sz="1200" dirty="0"/>
          </a:p>
        </p:txBody>
      </p:sp>
      <p:sp>
        <p:nvSpPr>
          <p:cNvPr id="6" name="立方體 5"/>
          <p:cNvSpPr/>
          <p:nvPr/>
        </p:nvSpPr>
        <p:spPr>
          <a:xfrm>
            <a:off x="3592133" y="2783929"/>
            <a:ext cx="277143" cy="276528"/>
          </a:xfrm>
          <a:prstGeom prst="cub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橢圓 4"/>
          <p:cNvSpPr>
            <a:spLocks noChangeArrowheads="1"/>
          </p:cNvSpPr>
          <p:nvPr/>
        </p:nvSpPr>
        <p:spPr bwMode="auto">
          <a:xfrm>
            <a:off x="1441978" y="2739583"/>
            <a:ext cx="398985" cy="4067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kumimoji="0" lang="zh-TW" altLang="en-US" sz="2800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</a:t>
            </a:fld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3327836"/>
            <a:ext cx="9067799" cy="30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Singing voice </a:t>
            </a:r>
            <a:r>
              <a:rPr lang="en-US" altLang="zh-TW" dirty="0" smtClean="0"/>
              <a:t>separation - ABIPNN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i="1" dirty="0"/>
              <a:t>N</a:t>
            </a:r>
            <a:r>
              <a:rPr lang="en-US" altLang="zh-TW" dirty="0"/>
              <a:t> is set to </a:t>
            </a:r>
            <a:r>
              <a:rPr lang="en-US" altLang="zh-TW" dirty="0" smtClean="0"/>
              <a:t>7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Comparison of other’s architecture without augmentation data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39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" y="3389592"/>
            <a:ext cx="4504638" cy="26766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973" y="3389591"/>
            <a:ext cx="4604949" cy="26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Singing voice </a:t>
            </a:r>
            <a:r>
              <a:rPr lang="en-US" altLang="zh-TW" dirty="0" smtClean="0"/>
              <a:t>separation - ABIPNN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i="1" dirty="0"/>
              <a:t>N</a:t>
            </a:r>
            <a:r>
              <a:rPr lang="en-US" altLang="zh-TW" dirty="0"/>
              <a:t> is set to </a:t>
            </a:r>
            <a:r>
              <a:rPr lang="en-US" altLang="zh-TW" dirty="0" smtClean="0"/>
              <a:t>7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Wilcoxon signed-rank test results for SDR vocals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p-value &gt; 1e-04 indicates no significance difference </a:t>
            </a:r>
          </a:p>
          <a:p>
            <a:pPr lvl="1">
              <a:spcBef>
                <a:spcPct val="40000"/>
              </a:spcBef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40</a:t>
            </a:fld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" y="3542156"/>
            <a:ext cx="4617270" cy="280287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89" y="3542156"/>
            <a:ext cx="4651999" cy="28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Singing voice </a:t>
            </a:r>
            <a:r>
              <a:rPr lang="en-US" altLang="zh-TW" dirty="0" smtClean="0"/>
              <a:t>separation - ABIPNN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Separated results by using ABIPNN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4248" t="1799"/>
          <a:stretch/>
        </p:blipFill>
        <p:spPr>
          <a:xfrm>
            <a:off x="236220" y="3240610"/>
            <a:ext cx="4229100" cy="26676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4315" t="3417"/>
          <a:stretch/>
        </p:blipFill>
        <p:spPr>
          <a:xfrm>
            <a:off x="4594868" y="3240610"/>
            <a:ext cx="4185228" cy="266761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32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Multispectral (hyperspectral) image </a:t>
            </a:r>
            <a:r>
              <a:rPr lang="en-US" altLang="zh-TW" dirty="0" err="1"/>
              <a:t>denoising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/>
              <a:t>Multispectral Image </a:t>
            </a:r>
            <a:r>
              <a:rPr lang="en-US" altLang="zh-TW" dirty="0" smtClean="0"/>
              <a:t>Database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32 real-world scenes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Each scene contains </a:t>
            </a:r>
            <a:r>
              <a:rPr lang="en-US" altLang="zh-TW" dirty="0"/>
              <a:t>31 monochrome </a:t>
            </a:r>
            <a:r>
              <a:rPr lang="en-US" altLang="zh-TW" dirty="0" smtClean="0"/>
              <a:t>images</a:t>
            </a:r>
            <a:r>
              <a:rPr lang="en-US" altLang="zh-TW" dirty="0"/>
              <a:t> </a:t>
            </a:r>
            <a:r>
              <a:rPr lang="en-US" altLang="zh-TW" dirty="0" smtClean="0"/>
              <a:t>with size : 512 x 512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Captured </a:t>
            </a:r>
            <a:r>
              <a:rPr lang="en-US" altLang="zh-TW" dirty="0"/>
              <a:t>from </a:t>
            </a:r>
            <a:r>
              <a:rPr lang="en-US" altLang="zh-TW" dirty="0" smtClean="0"/>
              <a:t>wavelength 400 </a:t>
            </a:r>
            <a:r>
              <a:rPr lang="en-US" altLang="zh-TW" dirty="0"/>
              <a:t>nm to 700 nm with a step size of 10 </a:t>
            </a:r>
            <a:r>
              <a:rPr lang="en-US" altLang="zh-TW" dirty="0" smtClean="0"/>
              <a:t>nm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Dataset settings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Train “Chart and Stuffed Toy” scene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Take last 10 bands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Resize each image into 205 x 205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Divide </a:t>
            </a:r>
            <a:r>
              <a:rPr lang="en-US" altLang="zh-TW" dirty="0"/>
              <a:t>each image into 8 × 8 × 10 </a:t>
            </a:r>
            <a:endParaRPr lang="en-US" altLang="zh-TW" dirty="0" smtClean="0"/>
          </a:p>
          <a:p>
            <a:pPr marL="914400" lvl="2" indent="0">
              <a:spcBef>
                <a:spcPct val="40000"/>
              </a:spcBef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overlapping </a:t>
            </a:r>
            <a:r>
              <a:rPr lang="en-US" altLang="zh-TW" dirty="0"/>
              <a:t>tensor </a:t>
            </a:r>
            <a:r>
              <a:rPr lang="en-US" altLang="zh-TW" dirty="0" smtClean="0"/>
              <a:t>patches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Select 10,000 patches randomly </a:t>
            </a:r>
          </a:p>
          <a:p>
            <a:pPr marL="914400" lvl="2" indent="0">
              <a:spcBef>
                <a:spcPct val="40000"/>
              </a:spcBef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for training, rest for test</a:t>
            </a:r>
          </a:p>
          <a:p>
            <a:pPr lvl="2">
              <a:spcBef>
                <a:spcPct val="40000"/>
              </a:spcBef>
            </a:pPr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692" y="4192699"/>
            <a:ext cx="3774758" cy="218120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37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Multispectral </a:t>
            </a:r>
            <a:r>
              <a:rPr lang="en-US" altLang="zh-TW" dirty="0" smtClean="0"/>
              <a:t>image </a:t>
            </a:r>
            <a:r>
              <a:rPr lang="en-US" altLang="zh-TW" dirty="0" err="1" smtClean="0"/>
              <a:t>denoising</a:t>
            </a:r>
            <a:r>
              <a:rPr lang="en-US" altLang="zh-TW" dirty="0" smtClean="0"/>
              <a:t> - ABIPNN</a:t>
            </a:r>
            <a:endParaRPr lang="en-US" altLang="zh-TW" dirty="0"/>
          </a:p>
        </p:txBody>
      </p:sp>
      <p:grpSp>
        <p:nvGrpSpPr>
          <p:cNvPr id="60" name="群組 59"/>
          <p:cNvGrpSpPr/>
          <p:nvPr/>
        </p:nvGrpSpPr>
        <p:grpSpPr>
          <a:xfrm>
            <a:off x="772187" y="2249489"/>
            <a:ext cx="1164724" cy="1391779"/>
            <a:chOff x="566447" y="1196752"/>
            <a:chExt cx="1164724" cy="1391779"/>
          </a:xfrm>
        </p:grpSpPr>
        <p:pic>
          <p:nvPicPr>
            <p:cNvPr id="61" name="圖片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62" name="文字方塊 61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+mj-lt"/>
                </a:rPr>
                <a:t>RGB Image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63" name="群組 62"/>
          <p:cNvGrpSpPr/>
          <p:nvPr/>
        </p:nvGrpSpPr>
        <p:grpSpPr>
          <a:xfrm>
            <a:off x="2040780" y="2249489"/>
            <a:ext cx="1164724" cy="1391779"/>
            <a:chOff x="566447" y="1196752"/>
            <a:chExt cx="1164724" cy="1391779"/>
          </a:xfrm>
        </p:grpSpPr>
        <p:pic>
          <p:nvPicPr>
            <p:cNvPr id="64" name="圖片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65" name="文字方塊 64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400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3309373" y="2249489"/>
            <a:ext cx="1164724" cy="1391779"/>
            <a:chOff x="566447" y="1196752"/>
            <a:chExt cx="1164724" cy="1391779"/>
          </a:xfrm>
        </p:grpSpPr>
        <p:pic>
          <p:nvPicPr>
            <p:cNvPr id="67" name="圖片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68" name="文字方塊 67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410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4623079" y="2249489"/>
            <a:ext cx="1164724" cy="1391779"/>
            <a:chOff x="566447" y="1196752"/>
            <a:chExt cx="1164724" cy="1391779"/>
          </a:xfrm>
        </p:grpSpPr>
        <p:pic>
          <p:nvPicPr>
            <p:cNvPr id="70" name="圖片 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71" name="文字方塊 70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420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72" name="群組 71"/>
          <p:cNvGrpSpPr/>
          <p:nvPr/>
        </p:nvGrpSpPr>
        <p:grpSpPr>
          <a:xfrm>
            <a:off x="5936785" y="2249489"/>
            <a:ext cx="1164724" cy="1391779"/>
            <a:chOff x="566447" y="1196752"/>
            <a:chExt cx="1164724" cy="1391779"/>
          </a:xfrm>
        </p:grpSpPr>
        <p:pic>
          <p:nvPicPr>
            <p:cNvPr id="73" name="圖片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74" name="文字方塊 73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430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7250491" y="2249489"/>
            <a:ext cx="1164724" cy="1391779"/>
            <a:chOff x="566447" y="1196752"/>
            <a:chExt cx="1164724" cy="1391779"/>
          </a:xfrm>
        </p:grpSpPr>
        <p:pic>
          <p:nvPicPr>
            <p:cNvPr id="76" name="圖片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77" name="文字方塊 76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440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78" name="群組 77"/>
          <p:cNvGrpSpPr/>
          <p:nvPr/>
        </p:nvGrpSpPr>
        <p:grpSpPr>
          <a:xfrm>
            <a:off x="773987" y="3646872"/>
            <a:ext cx="1164724" cy="1391779"/>
            <a:chOff x="566447" y="1196752"/>
            <a:chExt cx="1164724" cy="1391779"/>
          </a:xfrm>
        </p:grpSpPr>
        <p:pic>
          <p:nvPicPr>
            <p:cNvPr id="79" name="圖片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80" name="文字方塊 79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450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81" name="群組 80"/>
          <p:cNvGrpSpPr/>
          <p:nvPr/>
        </p:nvGrpSpPr>
        <p:grpSpPr>
          <a:xfrm>
            <a:off x="3319710" y="3646872"/>
            <a:ext cx="1164724" cy="1391779"/>
            <a:chOff x="566447" y="1196752"/>
            <a:chExt cx="1164724" cy="1391779"/>
          </a:xfrm>
        </p:grpSpPr>
        <p:pic>
          <p:nvPicPr>
            <p:cNvPr id="82" name="圖片 8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83" name="文字方塊 82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610 nm</a:t>
              </a:r>
              <a:endParaRPr lang="zh-TW" altLang="en-US" dirty="0">
                <a:latin typeface="+mj-lt"/>
              </a:endParaRPr>
            </a:p>
          </p:txBody>
        </p:sp>
      </p:grpSp>
      <p:sp>
        <p:nvSpPr>
          <p:cNvPr id="84" name="文字方塊 83"/>
          <p:cNvSpPr txBox="1"/>
          <p:nvPr/>
        </p:nvSpPr>
        <p:spPr>
          <a:xfrm>
            <a:off x="2118843" y="3916874"/>
            <a:ext cx="116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latin typeface="+mj-lt"/>
              </a:rPr>
              <a:t>…</a:t>
            </a:r>
            <a:endParaRPr lang="zh-TW" altLang="en-US" sz="2800" b="1" dirty="0">
              <a:latin typeface="+mj-lt"/>
            </a:endParaRPr>
          </a:p>
        </p:txBody>
      </p:sp>
      <p:grpSp>
        <p:nvGrpSpPr>
          <p:cNvPr id="85" name="群組 84"/>
          <p:cNvGrpSpPr/>
          <p:nvPr/>
        </p:nvGrpSpPr>
        <p:grpSpPr>
          <a:xfrm>
            <a:off x="4624879" y="3646872"/>
            <a:ext cx="1164724" cy="1391779"/>
            <a:chOff x="566447" y="1196752"/>
            <a:chExt cx="1164724" cy="1391779"/>
          </a:xfrm>
        </p:grpSpPr>
        <p:pic>
          <p:nvPicPr>
            <p:cNvPr id="86" name="圖片 8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87" name="文字方塊 86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620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88" name="群組 87"/>
          <p:cNvGrpSpPr/>
          <p:nvPr/>
        </p:nvGrpSpPr>
        <p:grpSpPr>
          <a:xfrm>
            <a:off x="5938585" y="3646872"/>
            <a:ext cx="1164724" cy="1391779"/>
            <a:chOff x="566447" y="1196752"/>
            <a:chExt cx="1164724" cy="1391779"/>
          </a:xfrm>
        </p:grpSpPr>
        <p:pic>
          <p:nvPicPr>
            <p:cNvPr id="89" name="圖片 8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90" name="文字方塊 89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630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91" name="群組 90"/>
          <p:cNvGrpSpPr/>
          <p:nvPr/>
        </p:nvGrpSpPr>
        <p:grpSpPr>
          <a:xfrm>
            <a:off x="7252291" y="3646872"/>
            <a:ext cx="1164724" cy="1391779"/>
            <a:chOff x="566447" y="1196752"/>
            <a:chExt cx="1164724" cy="1391779"/>
          </a:xfrm>
        </p:grpSpPr>
        <p:pic>
          <p:nvPicPr>
            <p:cNvPr id="92" name="圖片 9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93" name="文字方塊 92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640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778248" y="5137436"/>
            <a:ext cx="1164724" cy="1391779"/>
            <a:chOff x="566447" y="1196752"/>
            <a:chExt cx="1164724" cy="1391779"/>
          </a:xfrm>
        </p:grpSpPr>
        <p:pic>
          <p:nvPicPr>
            <p:cNvPr id="95" name="圖片 9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96" name="文字方塊 95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650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97" name="群組 96"/>
          <p:cNvGrpSpPr/>
          <p:nvPr/>
        </p:nvGrpSpPr>
        <p:grpSpPr>
          <a:xfrm>
            <a:off x="2046841" y="5137436"/>
            <a:ext cx="1164724" cy="1391779"/>
            <a:chOff x="566447" y="1196752"/>
            <a:chExt cx="1164724" cy="1391779"/>
          </a:xfrm>
        </p:grpSpPr>
        <p:pic>
          <p:nvPicPr>
            <p:cNvPr id="98" name="圖片 9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99" name="文字方塊 98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660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100" name="群組 99"/>
          <p:cNvGrpSpPr/>
          <p:nvPr/>
        </p:nvGrpSpPr>
        <p:grpSpPr>
          <a:xfrm>
            <a:off x="3315434" y="5137436"/>
            <a:ext cx="1164724" cy="1391779"/>
            <a:chOff x="566447" y="1196752"/>
            <a:chExt cx="1164724" cy="1391779"/>
          </a:xfrm>
        </p:grpSpPr>
        <p:pic>
          <p:nvPicPr>
            <p:cNvPr id="101" name="圖片 10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102" name="文字方塊 101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670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103" name="群組 102"/>
          <p:cNvGrpSpPr/>
          <p:nvPr/>
        </p:nvGrpSpPr>
        <p:grpSpPr>
          <a:xfrm>
            <a:off x="4629140" y="5137436"/>
            <a:ext cx="1164724" cy="1391779"/>
            <a:chOff x="566447" y="1196752"/>
            <a:chExt cx="1164724" cy="1391779"/>
          </a:xfrm>
        </p:grpSpPr>
        <p:pic>
          <p:nvPicPr>
            <p:cNvPr id="104" name="圖片 10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105" name="文字方塊 104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>
                  <a:latin typeface="+mj-lt"/>
                </a:rPr>
                <a:t>6</a:t>
              </a:r>
              <a:r>
                <a:rPr lang="en-US" altLang="zh-TW" dirty="0" smtClean="0">
                  <a:latin typeface="+mj-lt"/>
                </a:rPr>
                <a:t>80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106" name="群組 105"/>
          <p:cNvGrpSpPr/>
          <p:nvPr/>
        </p:nvGrpSpPr>
        <p:grpSpPr>
          <a:xfrm>
            <a:off x="5942846" y="5137436"/>
            <a:ext cx="1164724" cy="1391779"/>
            <a:chOff x="566447" y="1196752"/>
            <a:chExt cx="1164724" cy="1391779"/>
          </a:xfrm>
        </p:grpSpPr>
        <p:pic>
          <p:nvPicPr>
            <p:cNvPr id="107" name="圖片 10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108" name="文字方塊 107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690 nm</a:t>
              </a:r>
              <a:endParaRPr lang="zh-TW" altLang="en-US" dirty="0">
                <a:latin typeface="+mj-lt"/>
              </a:endParaRPr>
            </a:p>
          </p:txBody>
        </p:sp>
      </p:grpSp>
      <p:grpSp>
        <p:nvGrpSpPr>
          <p:cNvPr id="109" name="群組 108"/>
          <p:cNvGrpSpPr/>
          <p:nvPr/>
        </p:nvGrpSpPr>
        <p:grpSpPr>
          <a:xfrm>
            <a:off x="7256552" y="5137436"/>
            <a:ext cx="1164724" cy="1391779"/>
            <a:chOff x="566447" y="1196752"/>
            <a:chExt cx="1164724" cy="1391779"/>
          </a:xfrm>
        </p:grpSpPr>
        <p:pic>
          <p:nvPicPr>
            <p:cNvPr id="110" name="圖片 10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196752"/>
              <a:ext cx="1080000" cy="1080000"/>
            </a:xfrm>
            <a:prstGeom prst="rect">
              <a:avLst/>
            </a:prstGeom>
          </p:spPr>
        </p:pic>
        <p:sp>
          <p:nvSpPr>
            <p:cNvPr id="111" name="文字方塊 110"/>
            <p:cNvSpPr txBox="1"/>
            <p:nvPr/>
          </p:nvSpPr>
          <p:spPr>
            <a:xfrm>
              <a:off x="566447" y="2249977"/>
              <a:ext cx="11647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>
                  <a:latin typeface="+mj-lt"/>
                </a:rPr>
                <a:t>700 nm</a:t>
              </a:r>
              <a:endParaRPr lang="zh-TW" altLang="en-US" dirty="0">
                <a:latin typeface="+mj-lt"/>
              </a:endParaRPr>
            </a:p>
          </p:txBody>
        </p:sp>
      </p:grpSp>
      <p:sp>
        <p:nvSpPr>
          <p:cNvPr id="112" name="L-圖案 111"/>
          <p:cNvSpPr/>
          <p:nvPr/>
        </p:nvSpPr>
        <p:spPr>
          <a:xfrm rot="16200000">
            <a:off x="3147584" y="1193301"/>
            <a:ext cx="2921613" cy="7672407"/>
          </a:xfrm>
          <a:prstGeom prst="corner">
            <a:avLst>
              <a:gd name="adj1" fmla="val 177848"/>
              <a:gd name="adj2" fmla="val 5140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文字方塊 112"/>
          <p:cNvSpPr txBox="1"/>
          <p:nvPr/>
        </p:nvSpPr>
        <p:spPr>
          <a:xfrm>
            <a:off x="1698335" y="4665891"/>
            <a:ext cx="1885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+mj-lt"/>
              </a:rPr>
              <a:t>Last 10 bands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17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Multispectral image </a:t>
            </a:r>
            <a:r>
              <a:rPr lang="en-US" altLang="zh-TW" dirty="0" err="1" smtClean="0"/>
              <a:t>denoising</a:t>
            </a:r>
            <a:r>
              <a:rPr lang="en-US" altLang="zh-TW" dirty="0" smtClean="0"/>
              <a:t> - ABIPNN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Evaluation index: PSNR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Number of </a:t>
            </a:r>
            <a:r>
              <a:rPr lang="en-US" altLang="zh-TW" dirty="0"/>
              <a:t>t</a:t>
            </a:r>
            <a:r>
              <a:rPr lang="en-US" altLang="zh-TW" dirty="0" smtClean="0"/>
              <a:t>raining epochs: 3,000 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/>
              <a:t>Illustration of multispectral image </a:t>
            </a:r>
            <a:r>
              <a:rPr lang="en-US" altLang="zh-TW" dirty="0" err="1"/>
              <a:t>denoising</a:t>
            </a:r>
            <a:r>
              <a:rPr lang="en-US" altLang="zh-TW" dirty="0"/>
              <a:t> using ABIPNN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endParaRPr lang="en-US" altLang="zh-TW" dirty="0" smtClean="0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878" y="3623182"/>
            <a:ext cx="6941367" cy="2587118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7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Multispectral </a:t>
            </a:r>
            <a:r>
              <a:rPr lang="en-US" altLang="zh-TW" dirty="0" smtClean="0"/>
              <a:t>image </a:t>
            </a:r>
            <a:r>
              <a:rPr lang="en-US" altLang="zh-TW" dirty="0" err="1" smtClean="0"/>
              <a:t>denoising</a:t>
            </a:r>
            <a:r>
              <a:rPr lang="en-US" altLang="zh-TW" dirty="0"/>
              <a:t> </a:t>
            </a:r>
            <a:r>
              <a:rPr lang="en-US" altLang="zh-TW" dirty="0" smtClean="0"/>
              <a:t>- ABIPNN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Experimental settings	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DNN-parallel</a:t>
            </a:r>
          </a:p>
          <a:p>
            <a:pPr lvl="3">
              <a:spcBef>
                <a:spcPct val="40000"/>
              </a:spcBef>
            </a:pPr>
            <a:r>
              <a:rPr lang="en-US" altLang="zh-TW" dirty="0"/>
              <a:t>Each channel is trained by a NN</a:t>
            </a:r>
          </a:p>
          <a:p>
            <a:pPr lvl="3">
              <a:spcBef>
                <a:spcPct val="40000"/>
              </a:spcBef>
            </a:pPr>
            <a:r>
              <a:rPr lang="en-US" altLang="zh-TW" dirty="0" smtClean="0"/>
              <a:t>Arch.: 64-512-512-512-64</a:t>
            </a:r>
          </a:p>
          <a:p>
            <a:pPr lvl="2">
              <a:spcBef>
                <a:spcPct val="40000"/>
              </a:spcBef>
            </a:pPr>
            <a:r>
              <a:rPr lang="en-US" altLang="zh-TW" dirty="0"/>
              <a:t>DNN-</a:t>
            </a:r>
            <a:r>
              <a:rPr lang="en-US" altLang="zh-TW" dirty="0" err="1"/>
              <a:t>concat</a:t>
            </a:r>
            <a:endParaRPr lang="en-US" altLang="zh-TW" dirty="0"/>
          </a:p>
          <a:p>
            <a:pPr lvl="3">
              <a:spcBef>
                <a:spcPct val="40000"/>
              </a:spcBef>
            </a:pPr>
            <a:r>
              <a:rPr lang="en-US" altLang="zh-TW" dirty="0"/>
              <a:t>10 channels are concatenated</a:t>
            </a:r>
            <a:r>
              <a:rPr lang="en-US" altLang="zh-TW" dirty="0" smtClean="0"/>
              <a:t>.</a:t>
            </a:r>
          </a:p>
          <a:p>
            <a:pPr lvl="3">
              <a:spcBef>
                <a:spcPct val="40000"/>
              </a:spcBef>
            </a:pPr>
            <a:r>
              <a:rPr lang="en-US" altLang="zh-TW" dirty="0" smtClean="0"/>
              <a:t>Arch.: 640-1450-1450-1450-640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ABIPNN</a:t>
            </a:r>
          </a:p>
          <a:p>
            <a:pPr lvl="3">
              <a:spcBef>
                <a:spcPct val="40000"/>
              </a:spcBef>
            </a:pPr>
            <a:r>
              <a:rPr lang="en-US" altLang="zh-TW" dirty="0"/>
              <a:t>The </a:t>
            </a:r>
            <a:r>
              <a:rPr lang="en-US" altLang="zh-TW" dirty="0" smtClean="0"/>
              <a:t>dimensionality </a:t>
            </a:r>
            <a:r>
              <a:rPr lang="en-US" altLang="zh-TW" dirty="0"/>
              <a:t>of inputs, outputs, </a:t>
            </a:r>
          </a:p>
          <a:p>
            <a:pPr marL="1371600" lvl="3" indent="0">
              <a:spcBef>
                <a:spcPct val="40000"/>
              </a:spcBef>
              <a:buNone/>
            </a:pPr>
            <a:r>
              <a:rPr lang="en-US" altLang="zh-TW" dirty="0"/>
              <a:t>     weights and bias is </a:t>
            </a:r>
            <a:r>
              <a:rPr lang="en-US" altLang="zh-TW" dirty="0" smtClean="0"/>
              <a:t>10</a:t>
            </a:r>
          </a:p>
          <a:p>
            <a:pPr lvl="3">
              <a:spcBef>
                <a:spcPct val="40000"/>
              </a:spcBef>
            </a:pPr>
            <a:r>
              <a:rPr lang="en-US" altLang="zh-TW" dirty="0" smtClean="0"/>
              <a:t>Arch.: </a:t>
            </a:r>
            <a:r>
              <a:rPr lang="en-US" altLang="zh-TW" dirty="0"/>
              <a:t>64-512-512-512-64</a:t>
            </a:r>
          </a:p>
          <a:p>
            <a:pPr marL="1371600" lvl="3" indent="0">
              <a:spcBef>
                <a:spcPct val="40000"/>
              </a:spcBef>
              <a:buNone/>
            </a:pPr>
            <a:endParaRPr lang="en-US" altLang="zh-TW" dirty="0" smtClean="0"/>
          </a:p>
          <a:p>
            <a:pPr lvl="1">
              <a:spcBef>
                <a:spcPct val="40000"/>
              </a:spcBef>
            </a:pPr>
            <a:endParaRPr lang="en-US" altLang="zh-TW" dirty="0" smtClean="0"/>
          </a:p>
          <a:p>
            <a:pPr lvl="2">
              <a:spcBef>
                <a:spcPct val="40000"/>
              </a:spcBef>
            </a:pPr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753" t="1745" r="1959" b="1250"/>
          <a:stretch/>
        </p:blipFill>
        <p:spPr>
          <a:xfrm>
            <a:off x="5226471" y="2286551"/>
            <a:ext cx="3802380" cy="408735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82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Multispectral </a:t>
            </a:r>
            <a:r>
              <a:rPr lang="en-US" altLang="zh-TW" dirty="0" smtClean="0"/>
              <a:t>image </a:t>
            </a:r>
            <a:r>
              <a:rPr lang="en-US" altLang="zh-TW" dirty="0" err="1" smtClean="0"/>
              <a:t>denoising</a:t>
            </a:r>
            <a:r>
              <a:rPr lang="en-US" altLang="zh-TW" dirty="0" smtClean="0"/>
              <a:t> -</a:t>
            </a:r>
            <a:r>
              <a:rPr lang="zh-TW" altLang="en-US" dirty="0" smtClean="0"/>
              <a:t> </a:t>
            </a:r>
            <a:r>
              <a:rPr lang="en-US" altLang="zh-TW" dirty="0" smtClean="0"/>
              <a:t>ABIPNN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Recovered examples</a:t>
            </a:r>
          </a:p>
          <a:p>
            <a:pPr lvl="2">
              <a:spcBef>
                <a:spcPct val="40000"/>
              </a:spcBef>
            </a:pPr>
            <a:r>
              <a:rPr lang="en-US" altLang="zh-TW" dirty="0" err="1" smtClean="0"/>
              <a:t>Denoised</a:t>
            </a:r>
            <a:r>
              <a:rPr lang="en-US" altLang="zh-TW" dirty="0" smtClean="0"/>
              <a:t> images at the 700 nm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Sparsity: 10%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Sigma: 200</a:t>
            </a:r>
          </a:p>
          <a:p>
            <a:pPr lvl="2">
              <a:spcBef>
                <a:spcPct val="40000"/>
              </a:spcBef>
            </a:pP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62" y="2159233"/>
            <a:ext cx="3183382" cy="4327292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976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Multispectral </a:t>
            </a:r>
            <a:r>
              <a:rPr lang="en-US" altLang="zh-TW" dirty="0" smtClean="0"/>
              <a:t>image </a:t>
            </a:r>
            <a:r>
              <a:rPr lang="en-US" altLang="zh-TW" dirty="0" err="1" smtClean="0"/>
              <a:t>denoising</a:t>
            </a:r>
            <a:r>
              <a:rPr lang="en-US" altLang="zh-TW" dirty="0"/>
              <a:t> </a:t>
            </a:r>
            <a:r>
              <a:rPr lang="en-US" altLang="zh-TW" dirty="0" smtClean="0"/>
              <a:t>- DCGN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Experimental settings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The size of kernel maps: 3x3 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Number of epochs: 30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Three convolutional layers</a:t>
            </a:r>
            <a:r>
              <a:rPr lang="zh-TW" altLang="en-US" dirty="0" smtClean="0"/>
              <a:t> </a:t>
            </a:r>
            <a:r>
              <a:rPr lang="en-US" altLang="zh-TW" dirty="0" smtClean="0"/>
              <a:t>=&gt;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without any pooling layers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Architectures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DCGN: Has 24 kernel maps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CNN</a:t>
            </a:r>
            <a:r>
              <a:rPr lang="en-US" altLang="zh-TW" baseline="-25000" dirty="0" smtClean="0"/>
              <a:t>1</a:t>
            </a:r>
            <a:r>
              <a:rPr lang="zh-TW" altLang="en-US" baseline="-25000" dirty="0" smtClean="0"/>
              <a:t>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/>
              <a:t>H</a:t>
            </a:r>
            <a:r>
              <a:rPr lang="en-US" altLang="zh-TW" dirty="0" smtClean="0"/>
              <a:t>as </a:t>
            </a:r>
            <a:r>
              <a:rPr lang="en-US" altLang="zh-TW" dirty="0"/>
              <a:t>the </a:t>
            </a:r>
            <a:r>
              <a:rPr lang="en-US" altLang="zh-TW" dirty="0" smtClean="0"/>
              <a:t>same</a:t>
            </a:r>
            <a:r>
              <a:rPr lang="zh-TW" altLang="en-US" dirty="0" smtClean="0"/>
              <a:t> </a:t>
            </a:r>
            <a:r>
              <a:rPr lang="en-US" altLang="zh-TW" dirty="0" smtClean="0"/>
              <a:t>number </a:t>
            </a:r>
            <a:r>
              <a:rPr lang="en-US" altLang="zh-TW" dirty="0"/>
              <a:t>of kernels per layer </a:t>
            </a:r>
            <a:r>
              <a:rPr lang="en-US" altLang="zh-TW" dirty="0" smtClean="0"/>
              <a:t>as DCGN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CNN</a:t>
            </a:r>
            <a:r>
              <a:rPr lang="en-US" altLang="zh-TW" baseline="-25000" dirty="0" smtClean="0"/>
              <a:t>2</a:t>
            </a:r>
            <a:r>
              <a:rPr lang="zh-TW" altLang="en-US" baseline="-25000" dirty="0" smtClean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en-US" altLang="zh-TW" dirty="0" smtClean="0"/>
              <a:t>ore </a:t>
            </a:r>
            <a:r>
              <a:rPr lang="en-US" altLang="zh-TW" dirty="0"/>
              <a:t>kernels but the total number of </a:t>
            </a:r>
            <a:r>
              <a:rPr lang="en-US" altLang="zh-TW" dirty="0" smtClean="0"/>
              <a:t>parameters similar </a:t>
            </a:r>
            <a:r>
              <a:rPr lang="en-US" altLang="zh-TW" dirty="0"/>
              <a:t>to </a:t>
            </a:r>
            <a:r>
              <a:rPr lang="en-US" altLang="zh-TW" dirty="0" smtClean="0"/>
              <a:t>DCGN</a:t>
            </a:r>
            <a:endParaRPr lang="en-US" altLang="zh-TW" dirty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CNN</a:t>
            </a:r>
            <a:r>
              <a:rPr lang="en-US" altLang="zh-TW" baseline="-25000" dirty="0" smtClean="0"/>
              <a:t>3</a:t>
            </a:r>
            <a:r>
              <a:rPr lang="zh-TW" altLang="en-US" baseline="-25000" dirty="0" smtClean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 smtClean="0"/>
              <a:t>More </a:t>
            </a:r>
            <a:r>
              <a:rPr lang="en-US" altLang="zh-TW" dirty="0"/>
              <a:t>kernels </a:t>
            </a:r>
            <a:r>
              <a:rPr lang="en-US" altLang="zh-TW" dirty="0" smtClean="0"/>
              <a:t>and three </a:t>
            </a:r>
            <a:r>
              <a:rPr lang="en-US" altLang="zh-TW" dirty="0"/>
              <a:t>times the total number of parameters </a:t>
            </a:r>
            <a:r>
              <a:rPr lang="en-US" altLang="zh-TW" dirty="0" smtClean="0"/>
              <a:t>as DCGN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endParaRPr lang="en-US" altLang="zh-TW" dirty="0" smtClean="0"/>
          </a:p>
          <a:p>
            <a:pPr lvl="2">
              <a:spcBef>
                <a:spcPct val="40000"/>
              </a:spcBef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0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Multispectral </a:t>
            </a:r>
            <a:r>
              <a:rPr lang="en-US" altLang="zh-TW" dirty="0" smtClean="0"/>
              <a:t>image </a:t>
            </a:r>
            <a:r>
              <a:rPr lang="en-US" altLang="zh-TW" dirty="0" err="1" smtClean="0"/>
              <a:t>denoising</a:t>
            </a:r>
            <a:r>
              <a:rPr lang="en-US" altLang="zh-TW" dirty="0"/>
              <a:t> </a:t>
            </a:r>
            <a:r>
              <a:rPr lang="en-US" altLang="zh-TW" dirty="0" smtClean="0"/>
              <a:t>- DCGN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Experimental results</a:t>
            </a:r>
          </a:p>
          <a:p>
            <a:pPr lvl="2">
              <a:spcBef>
                <a:spcPct val="40000"/>
              </a:spcBef>
            </a:pPr>
            <a:r>
              <a:rPr lang="en-US" altLang="zh-TW" i="1" dirty="0" smtClean="0"/>
              <a:t>N</a:t>
            </a:r>
            <a:r>
              <a:rPr lang="zh-TW" altLang="en-US" dirty="0" smtClean="0"/>
              <a:t> </a:t>
            </a:r>
            <a:r>
              <a:rPr lang="en-US" altLang="zh-TW" dirty="0" smtClean="0"/>
              <a:t>=</a:t>
            </a:r>
            <a:r>
              <a:rPr lang="zh-TW" altLang="en-US" dirty="0" smtClean="0"/>
              <a:t> </a:t>
            </a:r>
            <a:r>
              <a:rPr lang="en-US" altLang="zh-TW" dirty="0" smtClean="0"/>
              <a:t>3-6</a:t>
            </a:r>
            <a:r>
              <a:rPr lang="zh-TW" altLang="en-US" dirty="0" smtClean="0"/>
              <a:t> </a:t>
            </a:r>
            <a:r>
              <a:rPr lang="en-US" altLang="zh-TW" dirty="0" smtClean="0"/>
              <a:t>(bands)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48</a:t>
            </a:fld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5746"/>
            <a:ext cx="9076290" cy="29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When multidimensional data as input to NN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Concatenated from a set of vectors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Reformulated as a one-dimensional vector</a:t>
            </a:r>
          </a:p>
          <a:p>
            <a:pPr lvl="1"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A </a:t>
            </a:r>
            <a:r>
              <a:rPr lang="en-US" altLang="zh-TW" dirty="0" smtClean="0">
                <a:ea typeface="新細明體" panose="02020500000000000000" pitchFamily="18" charset="-120"/>
              </a:rPr>
              <a:t>network </a:t>
            </a:r>
            <a:r>
              <a:rPr lang="en-US" altLang="zh-TW" dirty="0">
                <a:ea typeface="新細明體" panose="02020500000000000000" pitchFamily="18" charset="-120"/>
              </a:rPr>
              <a:t>is configured to use as many neurons as the dimension of the one-dimensional </a:t>
            </a:r>
            <a:r>
              <a:rPr lang="en-US" altLang="zh-TW" dirty="0" smtClean="0">
                <a:ea typeface="新細明體" panose="02020500000000000000" pitchFamily="18" charset="-120"/>
              </a:rPr>
              <a:t>vector</a:t>
            </a:r>
          </a:p>
          <a:p>
            <a:pPr lvl="1">
              <a:spcBef>
                <a:spcPct val="40000"/>
              </a:spcBef>
            </a:pPr>
            <a:endParaRPr lang="en-US" altLang="zh-TW" dirty="0">
              <a:ea typeface="新細明體" panose="02020500000000000000" pitchFamily="18" charset="-120"/>
            </a:endParaRPr>
          </a:p>
          <a:p>
            <a:pPr lvl="2">
              <a:spcBef>
                <a:spcPct val="40000"/>
              </a:spcBef>
            </a:pPr>
            <a:endParaRPr lang="en-US" altLang="zh-TW" dirty="0">
              <a:ea typeface="新細明體" panose="02020500000000000000" pitchFamily="18" charset="-120"/>
            </a:endParaRPr>
          </a:p>
          <a:p>
            <a:pPr lvl="2">
              <a:spcBef>
                <a:spcPct val="40000"/>
              </a:spcBef>
            </a:pP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Motivation</a:t>
            </a:r>
            <a:endParaRPr lang="zh-TW" altLang="en-US" sz="4400" dirty="0"/>
          </a:p>
        </p:txBody>
      </p:sp>
      <p:grpSp>
        <p:nvGrpSpPr>
          <p:cNvPr id="2" name="群組 1"/>
          <p:cNvGrpSpPr/>
          <p:nvPr/>
        </p:nvGrpSpPr>
        <p:grpSpPr>
          <a:xfrm>
            <a:off x="1572216" y="4057912"/>
            <a:ext cx="2803695" cy="2646944"/>
            <a:chOff x="5950512" y="4080772"/>
            <a:chExt cx="2803695" cy="2646944"/>
          </a:xfrm>
        </p:grpSpPr>
        <p:grpSp>
          <p:nvGrpSpPr>
            <p:cNvPr id="175" name="群組 174"/>
            <p:cNvGrpSpPr/>
            <p:nvPr/>
          </p:nvGrpSpPr>
          <p:grpSpPr>
            <a:xfrm>
              <a:off x="8042159" y="4080772"/>
              <a:ext cx="712048" cy="2646944"/>
              <a:chOff x="8206498" y="3280672"/>
              <a:chExt cx="712048" cy="2646944"/>
            </a:xfrm>
          </p:grpSpPr>
          <p:grpSp>
            <p:nvGrpSpPr>
              <p:cNvPr id="163" name="群組 162"/>
              <p:cNvGrpSpPr/>
              <p:nvPr/>
            </p:nvGrpSpPr>
            <p:grpSpPr>
              <a:xfrm>
                <a:off x="8206498" y="3284784"/>
                <a:ext cx="270074" cy="2642832"/>
                <a:chOff x="8478536" y="3301381"/>
                <a:chExt cx="270074" cy="2642832"/>
              </a:xfrm>
            </p:grpSpPr>
            <p:grpSp>
              <p:nvGrpSpPr>
                <p:cNvPr id="150" name="群組 149"/>
                <p:cNvGrpSpPr/>
                <p:nvPr/>
              </p:nvGrpSpPr>
              <p:grpSpPr>
                <a:xfrm>
                  <a:off x="8481512" y="5040545"/>
                  <a:ext cx="266339" cy="903668"/>
                  <a:chOff x="2844850" y="4631886"/>
                  <a:chExt cx="266339" cy="903668"/>
                </a:xfrm>
              </p:grpSpPr>
              <p:sp>
                <p:nvSpPr>
                  <p:cNvPr id="128" name="立方體 127"/>
                  <p:cNvSpPr/>
                  <p:nvPr/>
                </p:nvSpPr>
                <p:spPr>
                  <a:xfrm>
                    <a:off x="2846852" y="5279817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32" name="立方體 131"/>
                  <p:cNvSpPr/>
                  <p:nvPr/>
                </p:nvSpPr>
                <p:spPr>
                  <a:xfrm>
                    <a:off x="2846852" y="5062625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36" name="立方體 135"/>
                  <p:cNvSpPr/>
                  <p:nvPr/>
                </p:nvSpPr>
                <p:spPr>
                  <a:xfrm>
                    <a:off x="2844850" y="4849078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40" name="立方體 139"/>
                  <p:cNvSpPr/>
                  <p:nvPr/>
                </p:nvSpPr>
                <p:spPr>
                  <a:xfrm>
                    <a:off x="2844850" y="4631886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</p:grpSp>
            <p:grpSp>
              <p:nvGrpSpPr>
                <p:cNvPr id="151" name="群組 150"/>
                <p:cNvGrpSpPr/>
                <p:nvPr/>
              </p:nvGrpSpPr>
              <p:grpSpPr>
                <a:xfrm>
                  <a:off x="8478536" y="4170936"/>
                  <a:ext cx="266339" cy="903668"/>
                  <a:chOff x="2844850" y="4631886"/>
                  <a:chExt cx="266339" cy="903668"/>
                </a:xfrm>
              </p:grpSpPr>
              <p:sp>
                <p:nvSpPr>
                  <p:cNvPr id="152" name="立方體 151"/>
                  <p:cNvSpPr/>
                  <p:nvPr/>
                </p:nvSpPr>
                <p:spPr>
                  <a:xfrm>
                    <a:off x="2846852" y="5279817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53" name="立方體 152"/>
                  <p:cNvSpPr/>
                  <p:nvPr/>
                </p:nvSpPr>
                <p:spPr>
                  <a:xfrm>
                    <a:off x="2846852" y="5062625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54" name="立方體 153"/>
                  <p:cNvSpPr/>
                  <p:nvPr/>
                </p:nvSpPr>
                <p:spPr>
                  <a:xfrm>
                    <a:off x="2844850" y="4849078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55" name="立方體 154"/>
                  <p:cNvSpPr/>
                  <p:nvPr/>
                </p:nvSpPr>
                <p:spPr>
                  <a:xfrm>
                    <a:off x="2844850" y="4631886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</p:grpSp>
            <p:grpSp>
              <p:nvGrpSpPr>
                <p:cNvPr id="156" name="群組 155"/>
                <p:cNvGrpSpPr/>
                <p:nvPr/>
              </p:nvGrpSpPr>
              <p:grpSpPr>
                <a:xfrm>
                  <a:off x="8481512" y="3301381"/>
                  <a:ext cx="267098" cy="903668"/>
                  <a:chOff x="2846852" y="4631886"/>
                  <a:chExt cx="267098" cy="903668"/>
                </a:xfrm>
              </p:grpSpPr>
              <p:sp>
                <p:nvSpPr>
                  <p:cNvPr id="157" name="立方體 156"/>
                  <p:cNvSpPr/>
                  <p:nvPr/>
                </p:nvSpPr>
                <p:spPr>
                  <a:xfrm>
                    <a:off x="2846852" y="5279817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58" name="立方體 157"/>
                  <p:cNvSpPr/>
                  <p:nvPr/>
                </p:nvSpPr>
                <p:spPr>
                  <a:xfrm>
                    <a:off x="2846852" y="5062625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59" name="立方體 158"/>
                  <p:cNvSpPr/>
                  <p:nvPr/>
                </p:nvSpPr>
                <p:spPr>
                  <a:xfrm>
                    <a:off x="2849613" y="4849078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  <p:sp>
                <p:nvSpPr>
                  <p:cNvPr id="160" name="立方體 159"/>
                  <p:cNvSpPr/>
                  <p:nvPr/>
                </p:nvSpPr>
                <p:spPr>
                  <a:xfrm>
                    <a:off x="2849613" y="4631886"/>
                    <a:ext cx="264337" cy="255737"/>
                  </a:xfrm>
                  <a:prstGeom prst="cub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/>
                  </a:p>
                </p:txBody>
              </p:sp>
            </p:grpSp>
          </p:grpSp>
          <p:grpSp>
            <p:nvGrpSpPr>
              <p:cNvPr id="164" name="群組 163"/>
              <p:cNvGrpSpPr/>
              <p:nvPr/>
            </p:nvGrpSpPr>
            <p:grpSpPr>
              <a:xfrm>
                <a:off x="8526780" y="3280672"/>
                <a:ext cx="383011" cy="884920"/>
                <a:chOff x="8534400" y="3303532"/>
                <a:chExt cx="383011" cy="884920"/>
              </a:xfrm>
            </p:grpSpPr>
            <p:sp>
              <p:nvSpPr>
                <p:cNvPr id="161" name="文字方塊 160"/>
                <p:cNvSpPr txBox="1"/>
                <p:nvPr/>
              </p:nvSpPr>
              <p:spPr>
                <a:xfrm>
                  <a:off x="8648148" y="3559777"/>
                  <a:ext cx="26926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zh-TW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2" name="右大括弧 161"/>
                <p:cNvSpPr/>
                <p:nvPr/>
              </p:nvSpPr>
              <p:spPr>
                <a:xfrm>
                  <a:off x="8534400" y="3303532"/>
                  <a:ext cx="159468" cy="884920"/>
                </a:xfrm>
                <a:prstGeom prst="rightBrace">
                  <a:avLst>
                    <a:gd name="adj1" fmla="val 52937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65" name="群組 164"/>
              <p:cNvGrpSpPr/>
              <p:nvPr/>
            </p:nvGrpSpPr>
            <p:grpSpPr>
              <a:xfrm>
                <a:off x="8535535" y="4188452"/>
                <a:ext cx="383011" cy="884920"/>
                <a:chOff x="8534400" y="3303532"/>
                <a:chExt cx="383011" cy="884920"/>
              </a:xfrm>
            </p:grpSpPr>
            <p:sp>
              <p:nvSpPr>
                <p:cNvPr id="166" name="文字方塊 165"/>
                <p:cNvSpPr txBox="1"/>
                <p:nvPr/>
              </p:nvSpPr>
              <p:spPr>
                <a:xfrm>
                  <a:off x="8648148" y="3559777"/>
                  <a:ext cx="26926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zh-TW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7" name="右大括弧 166"/>
                <p:cNvSpPr/>
                <p:nvPr/>
              </p:nvSpPr>
              <p:spPr>
                <a:xfrm>
                  <a:off x="8534400" y="3303532"/>
                  <a:ext cx="159468" cy="884920"/>
                </a:xfrm>
                <a:prstGeom prst="rightBrace">
                  <a:avLst>
                    <a:gd name="adj1" fmla="val 52937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68" name="群組 167"/>
              <p:cNvGrpSpPr/>
              <p:nvPr/>
            </p:nvGrpSpPr>
            <p:grpSpPr>
              <a:xfrm>
                <a:off x="8527931" y="5087637"/>
                <a:ext cx="383011" cy="839979"/>
                <a:chOff x="8534400" y="3303532"/>
                <a:chExt cx="383011" cy="884920"/>
              </a:xfrm>
            </p:grpSpPr>
            <p:sp>
              <p:nvSpPr>
                <p:cNvPr id="169" name="文字方塊 168"/>
                <p:cNvSpPr txBox="1"/>
                <p:nvPr/>
              </p:nvSpPr>
              <p:spPr>
                <a:xfrm>
                  <a:off x="8648148" y="3559777"/>
                  <a:ext cx="26926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zh-TW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0" name="右大括弧 169"/>
                <p:cNvSpPr/>
                <p:nvPr/>
              </p:nvSpPr>
              <p:spPr>
                <a:xfrm>
                  <a:off x="8534400" y="3303532"/>
                  <a:ext cx="159468" cy="884920"/>
                </a:xfrm>
                <a:prstGeom prst="rightBrace">
                  <a:avLst>
                    <a:gd name="adj1" fmla="val 52937"/>
                    <a:gd name="adj2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171" name="向右箭號 170"/>
            <p:cNvSpPr/>
            <p:nvPr/>
          </p:nvSpPr>
          <p:spPr>
            <a:xfrm>
              <a:off x="7539481" y="5385178"/>
              <a:ext cx="320040" cy="320423"/>
            </a:xfrm>
            <a:prstGeom prst="rightArrow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4" name="群組 173"/>
            <p:cNvGrpSpPr/>
            <p:nvPr/>
          </p:nvGrpSpPr>
          <p:grpSpPr>
            <a:xfrm>
              <a:off x="5950512" y="4654760"/>
              <a:ext cx="1571578" cy="1834240"/>
              <a:chOff x="5901491" y="3892760"/>
              <a:chExt cx="1571578" cy="1834240"/>
            </a:xfrm>
          </p:grpSpPr>
          <p:sp>
            <p:nvSpPr>
              <p:cNvPr id="78" name="立方體 77"/>
              <p:cNvSpPr/>
              <p:nvPr/>
            </p:nvSpPr>
            <p:spPr>
              <a:xfrm>
                <a:off x="6173009" y="4739356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9" name="立方體 78"/>
              <p:cNvSpPr/>
              <p:nvPr/>
            </p:nvSpPr>
            <p:spPr>
              <a:xfrm>
                <a:off x="6173009" y="4522164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0" name="立方體 79"/>
              <p:cNvSpPr/>
              <p:nvPr/>
            </p:nvSpPr>
            <p:spPr>
              <a:xfrm>
                <a:off x="6232389" y="4905501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1" name="立方體 80"/>
              <p:cNvSpPr/>
              <p:nvPr/>
            </p:nvSpPr>
            <p:spPr>
              <a:xfrm>
                <a:off x="6232389" y="4688309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2" name="立方體 81"/>
              <p:cNvSpPr/>
              <p:nvPr/>
            </p:nvSpPr>
            <p:spPr>
              <a:xfrm>
                <a:off x="6230386" y="4474761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3" name="立方體 82"/>
              <p:cNvSpPr/>
              <p:nvPr/>
            </p:nvSpPr>
            <p:spPr>
              <a:xfrm>
                <a:off x="6457075" y="4905501"/>
                <a:ext cx="264337" cy="255737"/>
              </a:xfrm>
              <a:prstGeom prst="cub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4" name="立方體 83"/>
              <p:cNvSpPr/>
              <p:nvPr/>
            </p:nvSpPr>
            <p:spPr>
              <a:xfrm>
                <a:off x="6681762" y="4905501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5" name="立方體 84"/>
              <p:cNvSpPr/>
              <p:nvPr/>
            </p:nvSpPr>
            <p:spPr>
              <a:xfrm>
                <a:off x="6457075" y="4688309"/>
                <a:ext cx="264337" cy="255737"/>
              </a:xfrm>
              <a:prstGeom prst="cub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6" name="立方體 85"/>
              <p:cNvSpPr/>
              <p:nvPr/>
            </p:nvSpPr>
            <p:spPr>
              <a:xfrm>
                <a:off x="6681762" y="4688309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7" name="立方體 86"/>
              <p:cNvSpPr/>
              <p:nvPr/>
            </p:nvSpPr>
            <p:spPr>
              <a:xfrm>
                <a:off x="6455073" y="4474761"/>
                <a:ext cx="264337" cy="255737"/>
              </a:xfrm>
              <a:prstGeom prst="cub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8" name="立方體 87"/>
              <p:cNvSpPr/>
              <p:nvPr/>
            </p:nvSpPr>
            <p:spPr>
              <a:xfrm>
                <a:off x="6679760" y="4474761"/>
                <a:ext cx="264337" cy="255737"/>
              </a:xfrm>
              <a:prstGeom prst="cube">
                <a:avLst/>
              </a:prstGeom>
              <a:ln w="19050"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9" name="立方體 88"/>
              <p:cNvSpPr/>
              <p:nvPr/>
            </p:nvSpPr>
            <p:spPr>
              <a:xfrm>
                <a:off x="5903493" y="5005426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0" name="立方體 89"/>
              <p:cNvSpPr/>
              <p:nvPr/>
            </p:nvSpPr>
            <p:spPr>
              <a:xfrm>
                <a:off x="6128180" y="5005426"/>
                <a:ext cx="264337" cy="255737"/>
              </a:xfrm>
              <a:prstGeom prst="cub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1" name="立方體 90"/>
              <p:cNvSpPr/>
              <p:nvPr/>
            </p:nvSpPr>
            <p:spPr>
              <a:xfrm>
                <a:off x="6352867" y="5005426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2" name="立方體 91"/>
              <p:cNvSpPr/>
              <p:nvPr/>
            </p:nvSpPr>
            <p:spPr>
              <a:xfrm>
                <a:off x="6579011" y="5005369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3" name="立方體 92"/>
              <p:cNvSpPr/>
              <p:nvPr/>
            </p:nvSpPr>
            <p:spPr>
              <a:xfrm>
                <a:off x="5903493" y="4788234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4" name="立方體 93"/>
              <p:cNvSpPr/>
              <p:nvPr/>
            </p:nvSpPr>
            <p:spPr>
              <a:xfrm>
                <a:off x="6128180" y="4788234"/>
                <a:ext cx="264337" cy="255737"/>
              </a:xfrm>
              <a:prstGeom prst="cub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5" name="立方體 94"/>
              <p:cNvSpPr/>
              <p:nvPr/>
            </p:nvSpPr>
            <p:spPr>
              <a:xfrm>
                <a:off x="6352867" y="4788234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6" name="立方體 95"/>
              <p:cNvSpPr/>
              <p:nvPr/>
            </p:nvSpPr>
            <p:spPr>
              <a:xfrm>
                <a:off x="6579011" y="4788177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7" name="立方體 96"/>
              <p:cNvSpPr/>
              <p:nvPr/>
            </p:nvSpPr>
            <p:spPr>
              <a:xfrm>
                <a:off x="5901491" y="4574687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8" name="立方體 97"/>
              <p:cNvSpPr/>
              <p:nvPr/>
            </p:nvSpPr>
            <p:spPr>
              <a:xfrm>
                <a:off x="6126178" y="4574687"/>
                <a:ext cx="264337" cy="255737"/>
              </a:xfrm>
              <a:prstGeom prst="cub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9" name="立方體 98"/>
              <p:cNvSpPr/>
              <p:nvPr/>
            </p:nvSpPr>
            <p:spPr>
              <a:xfrm>
                <a:off x="6350865" y="4574687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0" name="立方體 99"/>
              <p:cNvSpPr/>
              <p:nvPr/>
            </p:nvSpPr>
            <p:spPr>
              <a:xfrm>
                <a:off x="6577008" y="4574630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1" name="立方體 100"/>
              <p:cNvSpPr/>
              <p:nvPr/>
            </p:nvSpPr>
            <p:spPr>
              <a:xfrm>
                <a:off x="5901491" y="4357495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2" name="立方體 101"/>
              <p:cNvSpPr/>
              <p:nvPr/>
            </p:nvSpPr>
            <p:spPr>
              <a:xfrm>
                <a:off x="6126178" y="4357495"/>
                <a:ext cx="264337" cy="255737"/>
              </a:xfrm>
              <a:prstGeom prst="cub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3" name="立方體 102"/>
              <p:cNvSpPr/>
              <p:nvPr/>
            </p:nvSpPr>
            <p:spPr>
              <a:xfrm>
                <a:off x="6350865" y="4357495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4" name="立方體 103"/>
              <p:cNvSpPr/>
              <p:nvPr/>
            </p:nvSpPr>
            <p:spPr>
              <a:xfrm>
                <a:off x="6577008" y="4357438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5" name="立方體 104"/>
              <p:cNvSpPr/>
              <p:nvPr/>
            </p:nvSpPr>
            <p:spPr>
              <a:xfrm>
                <a:off x="6809205" y="5005369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6" name="立方體 105"/>
              <p:cNvSpPr/>
              <p:nvPr/>
            </p:nvSpPr>
            <p:spPr>
              <a:xfrm>
                <a:off x="6809205" y="4788177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7" name="立方體 106"/>
              <p:cNvSpPr/>
              <p:nvPr/>
            </p:nvSpPr>
            <p:spPr>
              <a:xfrm>
                <a:off x="6807202" y="4574630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8" name="立方體 107"/>
              <p:cNvSpPr/>
              <p:nvPr/>
            </p:nvSpPr>
            <p:spPr>
              <a:xfrm>
                <a:off x="6807202" y="4357438"/>
                <a:ext cx="264337" cy="255737"/>
              </a:xfrm>
              <a:prstGeom prst="cub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9" name="右大括弧 108"/>
              <p:cNvSpPr/>
              <p:nvPr/>
            </p:nvSpPr>
            <p:spPr>
              <a:xfrm rot="16200000">
                <a:off x="6454759" y="3732160"/>
                <a:ext cx="116057" cy="1094809"/>
              </a:xfrm>
              <a:prstGeom prst="rightBrace">
                <a:avLst>
                  <a:gd name="adj1" fmla="val 52937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文字方塊 109"/>
              <p:cNvSpPr txBox="1"/>
              <p:nvPr/>
            </p:nvSpPr>
            <p:spPr>
              <a:xfrm>
                <a:off x="6364769" y="3892760"/>
                <a:ext cx="4424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文字方塊 110"/>
              <p:cNvSpPr txBox="1"/>
              <p:nvPr/>
            </p:nvSpPr>
            <p:spPr>
              <a:xfrm>
                <a:off x="7203806" y="4626453"/>
                <a:ext cx="2692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右大括弧 111"/>
              <p:cNvSpPr/>
              <p:nvPr/>
            </p:nvSpPr>
            <p:spPr>
              <a:xfrm>
                <a:off x="7122173" y="4352744"/>
                <a:ext cx="141366" cy="908362"/>
              </a:xfrm>
              <a:prstGeom prst="rightBrace">
                <a:avLst>
                  <a:gd name="adj1" fmla="val 52937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右大括弧 171"/>
              <p:cNvSpPr/>
              <p:nvPr/>
            </p:nvSpPr>
            <p:spPr>
              <a:xfrm rot="5400000">
                <a:off x="6170368" y="5050231"/>
                <a:ext cx="130572" cy="635091"/>
              </a:xfrm>
              <a:prstGeom prst="rightBrace">
                <a:avLst>
                  <a:gd name="adj1" fmla="val 52937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3" name="文字方塊 172"/>
              <p:cNvSpPr txBox="1"/>
              <p:nvPr/>
            </p:nvSpPr>
            <p:spPr>
              <a:xfrm>
                <a:off x="6081602" y="5388446"/>
                <a:ext cx="2692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</a:t>
            </a:fld>
            <a:endParaRPr lang="zh-TW" altLang="en-US" dirty="0"/>
          </a:p>
        </p:txBody>
      </p:sp>
      <p:sp>
        <p:nvSpPr>
          <p:cNvPr id="116" name="文字方塊 115"/>
          <p:cNvSpPr txBox="1"/>
          <p:nvPr/>
        </p:nvSpPr>
        <p:spPr>
          <a:xfrm>
            <a:off x="4826854" y="3936815"/>
            <a:ext cx="109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7" name="群組 126"/>
          <p:cNvGrpSpPr/>
          <p:nvPr/>
        </p:nvGrpSpPr>
        <p:grpSpPr>
          <a:xfrm>
            <a:off x="5420179" y="4582792"/>
            <a:ext cx="1660072" cy="1093115"/>
            <a:chOff x="1282580" y="1077857"/>
            <a:chExt cx="1994001" cy="1626068"/>
          </a:xfrm>
        </p:grpSpPr>
        <p:pic>
          <p:nvPicPr>
            <p:cNvPr id="129" name="圖片 1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5" t="7461" r="9643" b="10953"/>
            <a:stretch/>
          </p:blipFill>
          <p:spPr>
            <a:xfrm>
              <a:off x="1304010" y="1104049"/>
              <a:ext cx="1972571" cy="1562251"/>
            </a:xfrm>
            <a:prstGeom prst="rect">
              <a:avLst/>
            </a:prstGeom>
          </p:spPr>
        </p:pic>
        <p:grpSp>
          <p:nvGrpSpPr>
            <p:cNvPr id="131" name="群組 130"/>
            <p:cNvGrpSpPr/>
            <p:nvPr/>
          </p:nvGrpSpPr>
          <p:grpSpPr>
            <a:xfrm>
              <a:off x="1282580" y="1077857"/>
              <a:ext cx="539915" cy="1626068"/>
              <a:chOff x="1531772" y="1128283"/>
              <a:chExt cx="539915" cy="1626068"/>
            </a:xfrm>
          </p:grpSpPr>
          <p:sp>
            <p:nvSpPr>
              <p:cNvPr id="135" name="矩形 134"/>
              <p:cNvSpPr/>
              <p:nvPr/>
            </p:nvSpPr>
            <p:spPr bwMode="auto">
              <a:xfrm>
                <a:off x="1561140" y="1163178"/>
                <a:ext cx="143172" cy="1553548"/>
              </a:xfrm>
              <a:prstGeom prst="rect">
                <a:avLst/>
              </a:prstGeom>
              <a:noFill/>
              <a:ln w="2286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7" name="矩形 136"/>
              <p:cNvSpPr/>
              <p:nvPr/>
            </p:nvSpPr>
            <p:spPr bwMode="auto">
              <a:xfrm>
                <a:off x="1727828" y="1163178"/>
                <a:ext cx="143172" cy="1553548"/>
              </a:xfrm>
              <a:prstGeom prst="rect">
                <a:avLst/>
              </a:prstGeom>
              <a:noFill/>
              <a:ln w="2286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 bwMode="auto">
              <a:xfrm>
                <a:off x="1894661" y="1163178"/>
                <a:ext cx="143172" cy="1553547"/>
              </a:xfrm>
              <a:prstGeom prst="rect">
                <a:avLst/>
              </a:prstGeom>
              <a:noFill/>
              <a:ln w="2286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9" name="矩形 138"/>
              <p:cNvSpPr/>
              <p:nvPr/>
            </p:nvSpPr>
            <p:spPr bwMode="auto">
              <a:xfrm>
                <a:off x="1531772" y="1128283"/>
                <a:ext cx="539915" cy="1626068"/>
              </a:xfrm>
              <a:prstGeom prst="rect">
                <a:avLst/>
              </a:prstGeom>
              <a:noFill/>
              <a:ln w="12700" cap="flat" cmpd="sng" algn="ctr">
                <a:solidFill>
                  <a:srgbClr val="ED7D31"/>
                </a:solidFill>
                <a:prstDash val="sysDash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5" name="群組 4"/>
          <p:cNvGrpSpPr/>
          <p:nvPr/>
        </p:nvGrpSpPr>
        <p:grpSpPr>
          <a:xfrm>
            <a:off x="5428062" y="5720293"/>
            <a:ext cx="461130" cy="425955"/>
            <a:chOff x="5357365" y="6048077"/>
            <a:chExt cx="520178" cy="425955"/>
          </a:xfrm>
        </p:grpSpPr>
        <p:sp>
          <p:nvSpPr>
            <p:cNvPr id="141" name="右大括弧 140"/>
            <p:cNvSpPr/>
            <p:nvPr/>
          </p:nvSpPr>
          <p:spPr>
            <a:xfrm rot="5400000">
              <a:off x="5552168" y="5853274"/>
              <a:ext cx="130572" cy="520178"/>
            </a:xfrm>
            <a:prstGeom prst="rightBrace">
              <a:avLst>
                <a:gd name="adj1" fmla="val 52937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文字方塊 141"/>
            <p:cNvSpPr txBox="1"/>
            <p:nvPr/>
          </p:nvSpPr>
          <p:spPr>
            <a:xfrm>
              <a:off x="5456038" y="6135478"/>
              <a:ext cx="3228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TW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7" name="圖片 1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7461" r="69487" b="10953"/>
          <a:stretch/>
        </p:blipFill>
        <p:spPr>
          <a:xfrm>
            <a:off x="7906185" y="5731644"/>
            <a:ext cx="123825" cy="107370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78" name="圖片 17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7461" r="70036" b="10953"/>
          <a:stretch/>
        </p:blipFill>
        <p:spPr>
          <a:xfrm>
            <a:off x="7899604" y="4605338"/>
            <a:ext cx="136988" cy="107740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79" name="圖片 1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7461" r="81632" b="10953"/>
          <a:stretch/>
        </p:blipFill>
        <p:spPr>
          <a:xfrm>
            <a:off x="7900795" y="3481273"/>
            <a:ext cx="134607" cy="10737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83" name="向右箭號 182"/>
          <p:cNvSpPr/>
          <p:nvPr/>
        </p:nvSpPr>
        <p:spPr>
          <a:xfrm>
            <a:off x="7320140" y="5064246"/>
            <a:ext cx="320040" cy="320423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文字方塊 112"/>
          <p:cNvSpPr txBox="1"/>
          <p:nvPr/>
        </p:nvSpPr>
        <p:spPr>
          <a:xfrm>
            <a:off x="5774749" y="4361367"/>
            <a:ext cx="1009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Spectrogram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Experiments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610600" cy="45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/>
              <a:t>Multispectral </a:t>
            </a:r>
            <a:r>
              <a:rPr lang="en-US" altLang="zh-TW" dirty="0" smtClean="0"/>
              <a:t>image </a:t>
            </a:r>
            <a:r>
              <a:rPr lang="en-US" altLang="zh-TW" dirty="0" err="1" smtClean="0"/>
              <a:t>denoising</a:t>
            </a:r>
            <a:r>
              <a:rPr lang="en-US" altLang="zh-TW" dirty="0" smtClean="0"/>
              <a:t> -</a:t>
            </a:r>
            <a:r>
              <a:rPr lang="zh-TW" altLang="en-US" dirty="0" smtClean="0"/>
              <a:t> </a:t>
            </a:r>
            <a:r>
              <a:rPr lang="en-US" altLang="zh-TW" dirty="0" smtClean="0"/>
              <a:t>DCGN</a:t>
            </a:r>
            <a:endParaRPr lang="en-US" altLang="zh-TW" dirty="0"/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Recovered examples</a:t>
            </a:r>
          </a:p>
          <a:p>
            <a:pPr lvl="2">
              <a:spcBef>
                <a:spcPct val="40000"/>
              </a:spcBef>
            </a:pPr>
            <a:r>
              <a:rPr lang="en-US" altLang="zh-TW" dirty="0" err="1" smtClean="0"/>
              <a:t>Denoised</a:t>
            </a:r>
            <a:r>
              <a:rPr lang="en-US" altLang="zh-TW" dirty="0" smtClean="0"/>
              <a:t> images at the 700 nm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Sparsity: 10%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Sigma: 200</a:t>
            </a:r>
          </a:p>
          <a:p>
            <a:pPr lvl="2">
              <a:spcBef>
                <a:spcPct val="40000"/>
              </a:spcBef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49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650" y="2247885"/>
            <a:ext cx="3980987" cy="43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Conclusions</a:t>
            </a:r>
            <a:endParaRPr lang="zh-TW" altLang="en-US" sz="4000" dirty="0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7696200" cy="49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Vector-valued </a:t>
            </a:r>
            <a:r>
              <a:rPr lang="en-US" altLang="zh-TW" dirty="0" smtClean="0">
                <a:ea typeface="新細明體" panose="02020500000000000000" pitchFamily="18" charset="-120"/>
              </a:rPr>
              <a:t>neural network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r>
              <a:rPr lang="en-US" altLang="zh-TW" i="1" dirty="0">
                <a:ea typeface="新細明體" panose="02020500000000000000" pitchFamily="18" charset="-120"/>
              </a:rPr>
              <a:t>N</a:t>
            </a:r>
            <a:r>
              <a:rPr lang="en-US" altLang="zh-TW" dirty="0">
                <a:ea typeface="新細明體" panose="02020500000000000000" pitchFamily="18" charset="-120"/>
              </a:rPr>
              <a:t>-dimensional vector-valued neurons</a:t>
            </a:r>
          </a:p>
          <a:p>
            <a:pPr lvl="1">
              <a:spcBef>
                <a:spcPct val="40000"/>
              </a:spcBef>
            </a:pPr>
            <a:r>
              <a:rPr lang="en-US" altLang="zh-TW" i="1" dirty="0">
                <a:ea typeface="新細明體" panose="02020500000000000000" pitchFamily="18" charset="-120"/>
              </a:rPr>
              <a:t>N</a:t>
            </a:r>
            <a:r>
              <a:rPr lang="en-US" altLang="zh-TW" dirty="0">
                <a:ea typeface="新細明體" panose="02020500000000000000" pitchFamily="18" charset="-120"/>
              </a:rPr>
              <a:t> is an arbitrary positive </a:t>
            </a:r>
            <a:r>
              <a:rPr lang="en-US" altLang="zh-TW" dirty="0" smtClean="0">
                <a:ea typeface="新細明體" panose="02020500000000000000" pitchFamily="18" charset="-120"/>
              </a:rPr>
              <a:t>integer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Perform vector-valued learning on CNN (DCGN)</a:t>
            </a:r>
            <a:endParaRPr lang="en-US" altLang="zh-TW" dirty="0">
              <a:ea typeface="新細明體" panose="02020500000000000000" pitchFamily="18" charset="-120"/>
            </a:endParaRPr>
          </a:p>
          <a:p>
            <a:pPr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A general form of bilinear neurons</a:t>
            </a:r>
          </a:p>
          <a:p>
            <a:pPr lvl="1"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Arbitrary </a:t>
            </a:r>
            <a:r>
              <a:rPr lang="en-US" altLang="zh-TW" dirty="0" smtClean="0">
                <a:ea typeface="新細明體" panose="02020500000000000000" pitchFamily="18" charset="-120"/>
              </a:rPr>
              <a:t>bilinear products </a:t>
            </a:r>
            <a:endParaRPr lang="en-US" altLang="zh-TW" dirty="0">
              <a:ea typeface="新細明體" panose="02020500000000000000" pitchFamily="18" charset="-120"/>
            </a:endParaRP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Experiments on color image </a:t>
            </a:r>
            <a:r>
              <a:rPr lang="en-US" altLang="zh-TW" dirty="0" err="1" smtClean="0">
                <a:ea typeface="新細明體" panose="02020500000000000000" pitchFamily="18" charset="-120"/>
              </a:rPr>
              <a:t>inpainting</a:t>
            </a:r>
            <a:r>
              <a:rPr lang="en-US" altLang="zh-TW" dirty="0" smtClean="0">
                <a:ea typeface="新細明體" panose="02020500000000000000" pitchFamily="18" charset="-120"/>
              </a:rPr>
              <a:t>, </a:t>
            </a:r>
            <a:r>
              <a:rPr lang="en-US" altLang="zh-TW" dirty="0" err="1" smtClean="0">
                <a:ea typeface="新細明體" panose="02020500000000000000" pitchFamily="18" charset="-120"/>
              </a:rPr>
              <a:t>mutispectral</a:t>
            </a:r>
            <a:r>
              <a:rPr lang="en-US" altLang="zh-TW" dirty="0" smtClean="0">
                <a:ea typeface="新細明體" panose="02020500000000000000" pitchFamily="18" charset="-120"/>
              </a:rPr>
              <a:t> image </a:t>
            </a:r>
            <a:r>
              <a:rPr lang="en-US" altLang="zh-TW" dirty="0" err="1" smtClean="0">
                <a:ea typeface="新細明體" panose="02020500000000000000" pitchFamily="18" charset="-120"/>
              </a:rPr>
              <a:t>denoising</a:t>
            </a:r>
            <a:r>
              <a:rPr lang="en-US" altLang="zh-TW" dirty="0" smtClean="0">
                <a:ea typeface="新細明體" panose="02020500000000000000" pitchFamily="18" charset="-120"/>
              </a:rPr>
              <a:t> and singing voice separation</a:t>
            </a:r>
            <a:endParaRPr lang="en-US" altLang="zh-TW" dirty="0" smtClean="0"/>
          </a:p>
          <a:p>
            <a:pPr>
              <a:spcBef>
                <a:spcPct val="40000"/>
              </a:spcBef>
            </a:pPr>
            <a:r>
              <a:rPr lang="en-US" altLang="zh-TW" dirty="0" smtClean="0"/>
              <a:t>Next steps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Test the proposed method on classification problems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/>
              <a:t>Test on the dataset with even larger dimensions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37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64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>
                <a:ea typeface="新細明體" panose="02020500000000000000" pitchFamily="18" charset="-120"/>
              </a:rPr>
              <a:t>Bilinear products</a:t>
            </a:r>
            <a:endParaRPr lang="en-US" altLang="zh-TW" sz="4000" dirty="0">
              <a:ea typeface="新細明體" panose="02020500000000000000" pitchFamily="18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001000" cy="429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zh-TW" dirty="0" smtClean="0"/>
                  <a:t>Suppose there are three vectors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 smtClean="0"/>
                  <a:t>.  The bilinear operation </a:t>
                </a:r>
                <a:r>
                  <a:rPr lang="en-US" altLang="zh-TW" b="1" dirty="0" smtClean="0"/>
                  <a:t>B </a:t>
                </a:r>
                <a:r>
                  <a:rPr lang="en-US" altLang="zh-TW" dirty="0" smtClean="0"/>
                  <a:t>have following formal definition 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b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  = </m:t>
                    </m:r>
                    <m:r>
                      <m:rPr>
                        <m:nor/>
                      </m:rPr>
                      <a:rPr lang="en-US" altLang="zh-TW" b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 + </m:t>
                    </m:r>
                    <m:r>
                      <m:rPr>
                        <m:nor/>
                      </m:rPr>
                      <a:rPr lang="en-US" altLang="zh-TW" b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altLang="zh-TW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altLang="zh-TW" b="1" i="0" smtClean="0"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TW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TW" b="1"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</m:oMath>
                </a14:m>
                <a:endParaRPr lang="en-US" altLang="zh-TW" dirty="0" smtClean="0"/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altLang="zh-TW" b="1"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1"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</m:oMath>
                </a14:m>
                <a:endParaRPr lang="en-US" altLang="zh-TW" dirty="0" smtClean="0"/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altLang="zh-TW" b="1"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TW" b="1">
                        <a:latin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Z</m:t>
                        </m:r>
                      </m:e>
                    </m:d>
                  </m:oMath>
                </a14:m>
                <a:endParaRPr lang="en-US" altLang="zh-TW" dirty="0" smtClean="0"/>
              </a:p>
              <a:p>
                <a:pPr lvl="1">
                  <a:defRPr/>
                </a:pPr>
                <a:endParaRPr lang="en-US" altLang="zh-TW" dirty="0"/>
              </a:p>
              <a:p>
                <a:pPr marL="457200" lvl="1" indent="0">
                  <a:buNone/>
                  <a:defRPr/>
                </a:pPr>
                <a:r>
                  <a:rPr lang="en-US" altLang="zh-TW" dirty="0" smtClean="0"/>
                  <a:t>(</a:t>
                </a:r>
                <a:r>
                  <a:rPr lang="en-US" altLang="zh-TW" dirty="0" smtClean="0">
                    <a:hlinkClick r:id="rId3" action="ppaction://hlinksldjump"/>
                  </a:rPr>
                  <a:t>Back</a:t>
                </a:r>
                <a:r>
                  <a:rPr lang="en-US" altLang="zh-TW" dirty="0" smtClean="0"/>
                  <a:t>)</a:t>
                </a:r>
              </a:p>
              <a:p>
                <a:pPr lvl="1"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001000" cy="4298025"/>
              </a:xfrm>
              <a:prstGeom prst="rect">
                <a:avLst/>
              </a:prstGeom>
              <a:blipFill>
                <a:blip r:embed="rId4"/>
                <a:stretch>
                  <a:fillRect l="-838" t="-127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>
                <a:solidFill>
                  <a:schemeClr val="tx1"/>
                </a:solidFill>
                <a:ea typeface="新細明體" panose="02020500000000000000" pitchFamily="18" charset="-120"/>
              </a:rPr>
              <a:t>Circular Convolution</a:t>
            </a:r>
            <a:endParaRPr lang="en-US" altLang="zh-TW" sz="4000" dirty="0">
              <a:solidFill>
                <a:schemeClr val="tx1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21091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zh-TW" dirty="0"/>
              <a:t> </a:t>
            </a:r>
            <a:endParaRPr lang="en-US" altLang="zh-TW" dirty="0" smtClean="0"/>
          </a:p>
          <a:p>
            <a:pPr lvl="1">
              <a:defRPr/>
            </a:pPr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53</a:t>
            </a:fld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323528" y="3513559"/>
            <a:ext cx="2794664" cy="2477889"/>
            <a:chOff x="4932040" y="1196752"/>
            <a:chExt cx="2794664" cy="2477889"/>
          </a:xfrm>
        </p:grpSpPr>
        <p:grpSp>
          <p:nvGrpSpPr>
            <p:cNvPr id="9" name="群組 21"/>
            <p:cNvGrpSpPr/>
            <p:nvPr/>
          </p:nvGrpSpPr>
          <p:grpSpPr>
            <a:xfrm>
              <a:off x="4932040" y="1196752"/>
              <a:ext cx="2794664" cy="2477889"/>
              <a:chOff x="5436096" y="1268760"/>
              <a:chExt cx="2794664" cy="2477889"/>
            </a:xfrm>
          </p:grpSpPr>
          <p:sp>
            <p:nvSpPr>
              <p:cNvPr id="18" name="橢圓 17"/>
              <p:cNvSpPr/>
              <p:nvPr/>
            </p:nvSpPr>
            <p:spPr>
              <a:xfrm>
                <a:off x="5796136" y="1730425"/>
                <a:ext cx="2088232" cy="201622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6732240" y="1658417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76225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58223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22" name="文字方塊 21"/>
              <p:cNvSpPr txBox="1"/>
              <p:nvPr/>
            </p:nvSpPr>
            <p:spPr bwMode="auto">
              <a:xfrm>
                <a:off x="6632936" y="12687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0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文字方塊 22"/>
              <p:cNvSpPr txBox="1"/>
              <p:nvPr/>
            </p:nvSpPr>
            <p:spPr bwMode="auto">
              <a:xfrm>
                <a:off x="5436096" y="30689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1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" name="文字方塊 23"/>
              <p:cNvSpPr txBox="1"/>
              <p:nvPr/>
            </p:nvSpPr>
            <p:spPr bwMode="auto">
              <a:xfrm>
                <a:off x="7812360" y="309857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2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10" name="群組 22"/>
            <p:cNvGrpSpPr/>
            <p:nvPr/>
          </p:nvGrpSpPr>
          <p:grpSpPr>
            <a:xfrm>
              <a:off x="5535400" y="1889536"/>
              <a:ext cx="1584176" cy="1584176"/>
              <a:chOff x="2483768" y="1700808"/>
              <a:chExt cx="1584176" cy="1584176"/>
            </a:xfrm>
          </p:grpSpPr>
          <p:sp>
            <p:nvSpPr>
              <p:cNvPr id="11" name="橢圓 3"/>
              <p:cNvSpPr/>
              <p:nvPr/>
            </p:nvSpPr>
            <p:spPr>
              <a:xfrm>
                <a:off x="2483768" y="1772816"/>
                <a:ext cx="1584176" cy="151216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12" name="橢圓 11"/>
              <p:cNvSpPr/>
              <p:nvPr/>
            </p:nvSpPr>
            <p:spPr>
              <a:xfrm>
                <a:off x="3203848" y="170080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13" name="橢圓 12"/>
              <p:cNvSpPr/>
              <p:nvPr/>
            </p:nvSpPr>
            <p:spPr>
              <a:xfrm>
                <a:off x="392392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14" name="橢圓 13"/>
              <p:cNvSpPr/>
              <p:nvPr/>
            </p:nvSpPr>
            <p:spPr>
              <a:xfrm>
                <a:off x="248376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 bwMode="auto">
              <a:xfrm>
                <a:off x="3059832" y="1772816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3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 bwMode="auto">
              <a:xfrm>
                <a:off x="3563888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4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 bwMode="auto">
              <a:xfrm>
                <a:off x="2569424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5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3131840" y="3543176"/>
            <a:ext cx="2794664" cy="2477889"/>
            <a:chOff x="4932040" y="1196752"/>
            <a:chExt cx="2794664" cy="2477889"/>
          </a:xfrm>
        </p:grpSpPr>
        <p:grpSp>
          <p:nvGrpSpPr>
            <p:cNvPr id="26" name="群組 21"/>
            <p:cNvGrpSpPr/>
            <p:nvPr/>
          </p:nvGrpSpPr>
          <p:grpSpPr>
            <a:xfrm>
              <a:off x="4932040" y="1196752"/>
              <a:ext cx="2794664" cy="2477889"/>
              <a:chOff x="5436096" y="1268760"/>
              <a:chExt cx="2794664" cy="2477889"/>
            </a:xfrm>
          </p:grpSpPr>
          <p:sp>
            <p:nvSpPr>
              <p:cNvPr id="35" name="橢圓 34"/>
              <p:cNvSpPr/>
              <p:nvPr/>
            </p:nvSpPr>
            <p:spPr>
              <a:xfrm>
                <a:off x="5796136" y="1730425"/>
                <a:ext cx="2088232" cy="201622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6732240" y="1658417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37" name="橢圓 36"/>
              <p:cNvSpPr/>
              <p:nvPr/>
            </p:nvSpPr>
            <p:spPr>
              <a:xfrm>
                <a:off x="76225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58223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39" name="文字方塊 38"/>
              <p:cNvSpPr txBox="1"/>
              <p:nvPr/>
            </p:nvSpPr>
            <p:spPr bwMode="auto">
              <a:xfrm>
                <a:off x="6632936" y="12687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0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0" name="文字方塊 39"/>
              <p:cNvSpPr txBox="1"/>
              <p:nvPr/>
            </p:nvSpPr>
            <p:spPr bwMode="auto">
              <a:xfrm>
                <a:off x="5436096" y="30689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1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1" name="文字方塊 40"/>
              <p:cNvSpPr txBox="1"/>
              <p:nvPr/>
            </p:nvSpPr>
            <p:spPr bwMode="auto">
              <a:xfrm>
                <a:off x="7812360" y="309857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2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7" name="群組 22"/>
            <p:cNvGrpSpPr/>
            <p:nvPr/>
          </p:nvGrpSpPr>
          <p:grpSpPr>
            <a:xfrm>
              <a:off x="5535400" y="1889536"/>
              <a:ext cx="1584176" cy="1584176"/>
              <a:chOff x="2483768" y="1700808"/>
              <a:chExt cx="1584176" cy="1584176"/>
            </a:xfrm>
          </p:grpSpPr>
          <p:sp>
            <p:nvSpPr>
              <p:cNvPr id="28" name="橢圓 3"/>
              <p:cNvSpPr/>
              <p:nvPr/>
            </p:nvSpPr>
            <p:spPr>
              <a:xfrm>
                <a:off x="2483768" y="1772816"/>
                <a:ext cx="1584176" cy="151216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3203848" y="170080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392392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31" name="橢圓 30"/>
              <p:cNvSpPr/>
              <p:nvPr/>
            </p:nvSpPr>
            <p:spPr>
              <a:xfrm>
                <a:off x="248376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32" name="文字方塊 31"/>
              <p:cNvSpPr txBox="1"/>
              <p:nvPr/>
            </p:nvSpPr>
            <p:spPr bwMode="auto">
              <a:xfrm>
                <a:off x="3059832" y="1772816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4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" name="文字方塊 32"/>
              <p:cNvSpPr txBox="1"/>
              <p:nvPr/>
            </p:nvSpPr>
            <p:spPr bwMode="auto">
              <a:xfrm>
                <a:off x="3563888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5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 bwMode="auto">
              <a:xfrm>
                <a:off x="2569424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3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42" name="群組 41"/>
          <p:cNvGrpSpPr/>
          <p:nvPr/>
        </p:nvGrpSpPr>
        <p:grpSpPr>
          <a:xfrm>
            <a:off x="5940152" y="3585567"/>
            <a:ext cx="2794664" cy="2477889"/>
            <a:chOff x="4932040" y="1196752"/>
            <a:chExt cx="2794664" cy="2477889"/>
          </a:xfrm>
        </p:grpSpPr>
        <p:grpSp>
          <p:nvGrpSpPr>
            <p:cNvPr id="43" name="群組 21"/>
            <p:cNvGrpSpPr/>
            <p:nvPr/>
          </p:nvGrpSpPr>
          <p:grpSpPr>
            <a:xfrm>
              <a:off x="4932040" y="1196752"/>
              <a:ext cx="2794664" cy="2477889"/>
              <a:chOff x="5436096" y="1268760"/>
              <a:chExt cx="2794664" cy="2477889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5796136" y="1730425"/>
                <a:ext cx="2088232" cy="201622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6732240" y="1658417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76225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55" name="橢圓 54"/>
              <p:cNvSpPr/>
              <p:nvPr/>
            </p:nvSpPr>
            <p:spPr>
              <a:xfrm>
                <a:off x="58223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56" name="文字方塊 55"/>
              <p:cNvSpPr txBox="1"/>
              <p:nvPr/>
            </p:nvSpPr>
            <p:spPr bwMode="auto">
              <a:xfrm>
                <a:off x="6632936" y="12687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0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7" name="文字方塊 56"/>
              <p:cNvSpPr txBox="1"/>
              <p:nvPr/>
            </p:nvSpPr>
            <p:spPr bwMode="auto">
              <a:xfrm>
                <a:off x="5436096" y="30689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1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8" name="文字方塊 57"/>
              <p:cNvSpPr txBox="1"/>
              <p:nvPr/>
            </p:nvSpPr>
            <p:spPr bwMode="auto">
              <a:xfrm>
                <a:off x="7812360" y="309857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2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44" name="群組 22"/>
            <p:cNvGrpSpPr/>
            <p:nvPr/>
          </p:nvGrpSpPr>
          <p:grpSpPr>
            <a:xfrm>
              <a:off x="5535400" y="1889536"/>
              <a:ext cx="1584176" cy="1584176"/>
              <a:chOff x="2483768" y="1700808"/>
              <a:chExt cx="1584176" cy="1584176"/>
            </a:xfrm>
          </p:grpSpPr>
          <p:sp>
            <p:nvSpPr>
              <p:cNvPr id="45" name="橢圓 3"/>
              <p:cNvSpPr/>
              <p:nvPr/>
            </p:nvSpPr>
            <p:spPr>
              <a:xfrm>
                <a:off x="2483768" y="1772816"/>
                <a:ext cx="1584176" cy="151216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46" name="橢圓 45"/>
              <p:cNvSpPr/>
              <p:nvPr/>
            </p:nvSpPr>
            <p:spPr>
              <a:xfrm>
                <a:off x="3203848" y="170080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392392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248376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49" name="文字方塊 48"/>
              <p:cNvSpPr txBox="1"/>
              <p:nvPr/>
            </p:nvSpPr>
            <p:spPr bwMode="auto">
              <a:xfrm>
                <a:off x="3059832" y="1772816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5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0" name="文字方塊 49"/>
              <p:cNvSpPr txBox="1"/>
              <p:nvPr/>
            </p:nvSpPr>
            <p:spPr bwMode="auto">
              <a:xfrm>
                <a:off x="3563888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3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1" name="文字方塊 50"/>
              <p:cNvSpPr txBox="1"/>
              <p:nvPr/>
            </p:nvSpPr>
            <p:spPr bwMode="auto">
              <a:xfrm>
                <a:off x="2569424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4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aphicFrame>
        <p:nvGraphicFramePr>
          <p:cNvPr id="5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961331"/>
              </p:ext>
            </p:extLst>
          </p:nvPr>
        </p:nvGraphicFramePr>
        <p:xfrm>
          <a:off x="323528" y="6143972"/>
          <a:ext cx="27066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" name="Equation" r:id="rId4" imgW="1358310" imgH="215806" progId="Equation.3">
                  <p:embed/>
                </p:oleObj>
              </mc:Choice>
              <mc:Fallback>
                <p:oleObj name="Equation" r:id="rId4" imgW="1358310" imgH="215806" progId="Equation.3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6143972"/>
                        <a:ext cx="2706687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461926"/>
              </p:ext>
            </p:extLst>
          </p:nvPr>
        </p:nvGraphicFramePr>
        <p:xfrm>
          <a:off x="3214429" y="6143972"/>
          <a:ext cx="27320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1" name="方程式" r:id="rId6" imgW="1371600" imgH="215640" progId="Equation.3">
                  <p:embed/>
                </p:oleObj>
              </mc:Choice>
              <mc:Fallback>
                <p:oleObj name="方程式" r:id="rId6" imgW="1371600" imgH="215640" progId="Equation.3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429" y="6143972"/>
                        <a:ext cx="2732088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656570"/>
              </p:ext>
            </p:extLst>
          </p:nvPr>
        </p:nvGraphicFramePr>
        <p:xfrm>
          <a:off x="6130149" y="6143972"/>
          <a:ext cx="27320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2" name="方程式" r:id="rId8" imgW="1371600" imgH="228600" progId="Equation.3">
                  <p:embed/>
                </p:oleObj>
              </mc:Choice>
              <mc:Fallback>
                <p:oleObj name="方程式" r:id="rId8" imgW="1371600" imgH="228600" progId="Equation.3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149" y="6143972"/>
                        <a:ext cx="273208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群組 61"/>
          <p:cNvGrpSpPr/>
          <p:nvPr/>
        </p:nvGrpSpPr>
        <p:grpSpPr>
          <a:xfrm>
            <a:off x="4492964" y="1327820"/>
            <a:ext cx="2794664" cy="2477889"/>
            <a:chOff x="4265544" y="879103"/>
            <a:chExt cx="2794664" cy="2477889"/>
          </a:xfrm>
        </p:grpSpPr>
        <p:grpSp>
          <p:nvGrpSpPr>
            <p:cNvPr id="63" name="群組 62"/>
            <p:cNvGrpSpPr/>
            <p:nvPr/>
          </p:nvGrpSpPr>
          <p:grpSpPr>
            <a:xfrm>
              <a:off x="4265544" y="879103"/>
              <a:ext cx="2794664" cy="2477889"/>
              <a:chOff x="5436096" y="1268760"/>
              <a:chExt cx="2794664" cy="2477889"/>
            </a:xfrm>
          </p:grpSpPr>
          <p:sp>
            <p:nvSpPr>
              <p:cNvPr id="66" name="橢圓 65"/>
              <p:cNvSpPr/>
              <p:nvPr/>
            </p:nvSpPr>
            <p:spPr>
              <a:xfrm>
                <a:off x="5796136" y="1730425"/>
                <a:ext cx="2088232" cy="201622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67" name="橢圓 66"/>
              <p:cNvSpPr/>
              <p:nvPr/>
            </p:nvSpPr>
            <p:spPr>
              <a:xfrm>
                <a:off x="6732240" y="1658417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68" name="橢圓 67"/>
              <p:cNvSpPr/>
              <p:nvPr/>
            </p:nvSpPr>
            <p:spPr>
              <a:xfrm>
                <a:off x="76225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69" name="橢圓 68"/>
              <p:cNvSpPr/>
              <p:nvPr/>
            </p:nvSpPr>
            <p:spPr>
              <a:xfrm>
                <a:off x="5822321" y="3170585"/>
                <a:ext cx="189839" cy="192021"/>
              </a:xfrm>
              <a:prstGeom prst="ellipse">
                <a:avLst/>
              </a:prstGeom>
              <a:solidFill>
                <a:srgbClr val="B32C16">
                  <a:lumMod val="60000"/>
                  <a:lumOff val="40000"/>
                </a:srgbClr>
              </a:solidFill>
              <a:ln w="25400" cap="flat" cmpd="sng" algn="ctr">
                <a:solidFill>
                  <a:srgbClr val="B32C1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70" name="文字方塊 69"/>
              <p:cNvSpPr txBox="1"/>
              <p:nvPr/>
            </p:nvSpPr>
            <p:spPr bwMode="auto">
              <a:xfrm>
                <a:off x="6632936" y="12687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0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1" name="文字方塊 70"/>
              <p:cNvSpPr txBox="1"/>
              <p:nvPr/>
            </p:nvSpPr>
            <p:spPr bwMode="auto">
              <a:xfrm>
                <a:off x="5436096" y="3068960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1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2" name="文字方塊 71"/>
              <p:cNvSpPr txBox="1"/>
              <p:nvPr/>
            </p:nvSpPr>
            <p:spPr bwMode="auto">
              <a:xfrm>
                <a:off x="7812360" y="309857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2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aphicFrame>
          <p:nvGraphicFramePr>
            <p:cNvPr id="64" name="物件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235786"/>
                </p:ext>
              </p:extLst>
            </p:nvPr>
          </p:nvGraphicFramePr>
          <p:xfrm>
            <a:off x="5493449" y="2263775"/>
            <a:ext cx="404812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3" name="方程式" r:id="rId10" imgW="203040" imgH="177480" progId="Equation.3">
                    <p:embed/>
                  </p:oleObj>
                </mc:Choice>
                <mc:Fallback>
                  <p:oleObj name="方程式" r:id="rId10" imgW="203040" imgH="177480" progId="Equation.3">
                    <p:embed/>
                    <p:pic>
                      <p:nvPicPr>
                        <p:cNvPr id="117" name="物件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3449" y="2263775"/>
                          <a:ext cx="404812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文字方塊 64"/>
            <p:cNvSpPr txBox="1"/>
            <p:nvPr/>
          </p:nvSpPr>
          <p:spPr>
            <a:xfrm>
              <a:off x="5325943" y="1790055"/>
              <a:ext cx="851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B32C1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Fixed</a:t>
              </a:r>
              <a:endPara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2C1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73" name="群組 72"/>
          <p:cNvGrpSpPr/>
          <p:nvPr/>
        </p:nvGrpSpPr>
        <p:grpSpPr>
          <a:xfrm>
            <a:off x="7367713" y="1405697"/>
            <a:ext cx="1812799" cy="2145027"/>
            <a:chOff x="7140293" y="1045880"/>
            <a:chExt cx="1812799" cy="2145027"/>
          </a:xfrm>
        </p:grpSpPr>
        <p:grpSp>
          <p:nvGrpSpPr>
            <p:cNvPr id="74" name="群組 73"/>
            <p:cNvGrpSpPr/>
            <p:nvPr/>
          </p:nvGrpSpPr>
          <p:grpSpPr>
            <a:xfrm>
              <a:off x="7240416" y="1606731"/>
              <a:ext cx="1584176" cy="1584176"/>
              <a:chOff x="2483768" y="1700808"/>
              <a:chExt cx="1584176" cy="1584176"/>
            </a:xfrm>
          </p:grpSpPr>
          <p:sp>
            <p:nvSpPr>
              <p:cNvPr id="77" name="橢圓 76"/>
              <p:cNvSpPr/>
              <p:nvPr/>
            </p:nvSpPr>
            <p:spPr>
              <a:xfrm>
                <a:off x="2483768" y="1772816"/>
                <a:ext cx="1584176" cy="151216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78" name="橢圓 77"/>
              <p:cNvSpPr/>
              <p:nvPr/>
            </p:nvSpPr>
            <p:spPr>
              <a:xfrm>
                <a:off x="3203848" y="170080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79" name="橢圓 78"/>
              <p:cNvSpPr/>
              <p:nvPr/>
            </p:nvSpPr>
            <p:spPr>
              <a:xfrm>
                <a:off x="392392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80" name="橢圓 79"/>
              <p:cNvSpPr/>
              <p:nvPr/>
            </p:nvSpPr>
            <p:spPr>
              <a:xfrm>
                <a:off x="2483768" y="2780928"/>
                <a:ext cx="144016" cy="144016"/>
              </a:xfrm>
              <a:prstGeom prst="ellipse">
                <a:avLst/>
              </a:prstGeom>
              <a:solidFill>
                <a:srgbClr val="00CC00"/>
              </a:solidFill>
              <a:ln w="254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標楷體"/>
                  <a:cs typeface="+mn-cs"/>
                </a:endParaRPr>
              </a:p>
            </p:txBody>
          </p:sp>
          <p:sp>
            <p:nvSpPr>
              <p:cNvPr id="81" name="文字方塊 80"/>
              <p:cNvSpPr txBox="1"/>
              <p:nvPr/>
            </p:nvSpPr>
            <p:spPr bwMode="auto">
              <a:xfrm>
                <a:off x="3059832" y="1772816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3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82" name="文字方塊 81"/>
              <p:cNvSpPr txBox="1"/>
              <p:nvPr/>
            </p:nvSpPr>
            <p:spPr bwMode="auto">
              <a:xfrm>
                <a:off x="3563888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4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83" name="文字方塊 82"/>
              <p:cNvSpPr txBox="1"/>
              <p:nvPr/>
            </p:nvSpPr>
            <p:spPr bwMode="auto">
              <a:xfrm>
                <a:off x="2569424" y="2535287"/>
                <a:ext cx="4184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新細明體" panose="02020500000000000000" pitchFamily="18" charset="-120"/>
                    <a:cs typeface="+mn-cs"/>
                  </a:rPr>
                  <a:t>5</a:t>
                </a:r>
                <a:endParaRPr kumimoji="1" lang="zh-TW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aphicFrame>
          <p:nvGraphicFramePr>
            <p:cNvPr id="75" name="物件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2890244"/>
                </p:ext>
              </p:extLst>
            </p:nvPr>
          </p:nvGraphicFramePr>
          <p:xfrm>
            <a:off x="7872508" y="2242207"/>
            <a:ext cx="328612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4" name="方程式" r:id="rId12" imgW="164880" imgH="164880" progId="Equation.3">
                    <p:embed/>
                  </p:oleObj>
                </mc:Choice>
                <mc:Fallback>
                  <p:oleObj name="方程式" r:id="rId12" imgW="164880" imgH="164880" progId="Equation.3">
                    <p:embed/>
                    <p:pic>
                      <p:nvPicPr>
                        <p:cNvPr id="118" name="物件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72508" y="2242207"/>
                          <a:ext cx="328612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文字方塊 75"/>
            <p:cNvSpPr txBox="1"/>
            <p:nvPr/>
          </p:nvSpPr>
          <p:spPr>
            <a:xfrm>
              <a:off x="7140293" y="1045880"/>
              <a:ext cx="1812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Counterclockwise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rotation</a:t>
              </a:r>
              <a:endPara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0904" y="2022178"/>
            <a:ext cx="32099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References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Reference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[1] </a:t>
            </a:r>
            <a:r>
              <a:rPr lang="en-US" altLang="zh-TW" dirty="0"/>
              <a:t>T. Nitta, “An extension of the back-propagation algorithm to complex numbers,” Neural </a:t>
            </a:r>
            <a:r>
              <a:rPr lang="en-US" altLang="zh-TW" dirty="0" err="1"/>
              <a:t>Netw</a:t>
            </a:r>
            <a:r>
              <a:rPr lang="en-US" altLang="zh-TW" dirty="0"/>
              <a:t>., vol. 10, no. 8, pp. 1391–1415, 1997.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[2] </a:t>
            </a:r>
            <a:r>
              <a:rPr lang="en-US" altLang="zh-TW" dirty="0" err="1" smtClean="0"/>
              <a:t>T.Nitta</a:t>
            </a:r>
            <a:r>
              <a:rPr lang="en-US" altLang="zh-TW" dirty="0" smtClean="0"/>
              <a:t>, </a:t>
            </a:r>
            <a:r>
              <a:rPr lang="en-US" altLang="zh-TW" dirty="0"/>
              <a:t>“An analysis of the fundamental structure of complex-valued neurons,” Neural Process. Lett., vol. 12, no. 3, pp. 239–246, 2000.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[3] </a:t>
            </a:r>
            <a:r>
              <a:rPr lang="en-US" altLang="zh-TW" dirty="0" err="1" smtClean="0"/>
              <a:t>T.Nitta</a:t>
            </a:r>
            <a:r>
              <a:rPr lang="en-US" altLang="zh-TW" dirty="0" smtClean="0"/>
              <a:t>, </a:t>
            </a:r>
            <a:r>
              <a:rPr lang="en-US" altLang="zh-TW" dirty="0"/>
              <a:t>“Orthogonality of decision boundaries in complex-valued neural networks,” Neural </a:t>
            </a:r>
            <a:r>
              <a:rPr lang="en-US" altLang="zh-TW" dirty="0" err="1"/>
              <a:t>Comput</a:t>
            </a:r>
            <a:r>
              <a:rPr lang="en-US" altLang="zh-TW" dirty="0"/>
              <a:t>., vol. 16, no. 1, pp. 73–97, Jan. 2004.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[4] </a:t>
            </a:r>
            <a:r>
              <a:rPr lang="en-US" altLang="zh-TW" dirty="0" err="1" smtClean="0"/>
              <a:t>T.Nitta</a:t>
            </a:r>
            <a:r>
              <a:rPr lang="en-US" altLang="zh-TW" dirty="0" smtClean="0"/>
              <a:t>, </a:t>
            </a:r>
            <a:r>
              <a:rPr lang="en-US" altLang="zh-TW" dirty="0"/>
              <a:t>“Solving the XOR problem and the detection of symmetry using a single complex-valued neuron,” Neural </a:t>
            </a:r>
            <a:r>
              <a:rPr lang="en-US" altLang="zh-TW" dirty="0" err="1"/>
              <a:t>Netw</a:t>
            </a:r>
            <a:r>
              <a:rPr lang="en-US" altLang="zh-TW" dirty="0"/>
              <a:t>., vol. 16, no. 8, pp. 1101– 1105, 2003.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[5] </a:t>
            </a:r>
            <a:r>
              <a:rPr lang="en-US" altLang="zh-TW" dirty="0"/>
              <a:t>S. Buchholz and G. </a:t>
            </a:r>
            <a:r>
              <a:rPr lang="en-US" altLang="zh-TW" dirty="0" err="1"/>
              <a:t>Sommer</a:t>
            </a:r>
            <a:r>
              <a:rPr lang="en-US" altLang="zh-TW" dirty="0"/>
              <a:t>, “A hyperbolic multilayer perceptron,” in Proc. Int. Joint Conf. Neural </a:t>
            </a:r>
            <a:r>
              <a:rPr lang="en-US" altLang="zh-TW" dirty="0" err="1"/>
              <a:t>Netw</a:t>
            </a:r>
            <a:r>
              <a:rPr lang="en-US" altLang="zh-TW" dirty="0"/>
              <a:t>. (IJCNN), 2000, pp. 129–133.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[6] </a:t>
            </a:r>
            <a:r>
              <a:rPr lang="en-US" altLang="zh-TW" dirty="0"/>
              <a:t>T. Nitta and S. Buchholz, “On the decision boundaries of hyperbolic neurons,” in Proc. Int. Joint Conf. Neural </a:t>
            </a:r>
            <a:r>
              <a:rPr lang="en-US" altLang="zh-TW" dirty="0" err="1"/>
              <a:t>Netw</a:t>
            </a:r>
            <a:r>
              <a:rPr lang="en-US" altLang="zh-TW" dirty="0"/>
              <a:t>. (IJCNN), 2008, pp. 2974–2980.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12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References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Reference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[7] </a:t>
            </a:r>
            <a:r>
              <a:rPr lang="en-US" altLang="zh-TW" dirty="0"/>
              <a:t>T. Nitta and Y. </a:t>
            </a:r>
            <a:r>
              <a:rPr lang="en-US" altLang="zh-TW" dirty="0" err="1"/>
              <a:t>Kuroe</a:t>
            </a:r>
            <a:r>
              <a:rPr lang="en-US" altLang="zh-TW" dirty="0"/>
              <a:t>, “Hyperbolic gradient operator and hyperbolic back-propagation learning algorithms,” IEEE Trans. Neural </a:t>
            </a:r>
            <a:r>
              <a:rPr lang="en-US" altLang="zh-TW" dirty="0" err="1"/>
              <a:t>Netw</a:t>
            </a:r>
            <a:r>
              <a:rPr lang="en-US" altLang="zh-TW" dirty="0"/>
              <a:t>. Learn. Syst., no. 99, pp. 1–14, Mar. 2017</a:t>
            </a:r>
            <a:r>
              <a:rPr lang="en-US" altLang="zh-TW" dirty="0" smtClean="0"/>
              <a:t>.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</a:t>
            </a:r>
            <a:r>
              <a:rPr lang="en-US" altLang="zh-TW" dirty="0"/>
              <a:t>8</a:t>
            </a:r>
            <a:r>
              <a:rPr lang="en-US" altLang="zh-TW" dirty="0" smtClean="0"/>
              <a:t>] </a:t>
            </a:r>
            <a:r>
              <a:rPr lang="en-US" altLang="zh-TW" dirty="0"/>
              <a:t>T. Nitta, “A backpropagation algorithm for neural networks based an 3D vector product,” in Proc. Int. Joint Conf. Neural </a:t>
            </a:r>
            <a:r>
              <a:rPr lang="en-US" altLang="zh-TW" dirty="0" err="1"/>
              <a:t>Netw</a:t>
            </a:r>
            <a:r>
              <a:rPr lang="en-US" altLang="zh-TW" dirty="0"/>
              <a:t>. (IJCNN), 1993, pp. 589–592.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[9] </a:t>
            </a:r>
            <a:r>
              <a:rPr lang="en-US" altLang="zh-TW" dirty="0"/>
              <a:t>B. K. </a:t>
            </a:r>
            <a:r>
              <a:rPr lang="en-US" altLang="zh-TW" dirty="0" err="1"/>
              <a:t>Tripathi</a:t>
            </a:r>
            <a:r>
              <a:rPr lang="en-US" altLang="zh-TW" dirty="0"/>
              <a:t>, High Dimensional </a:t>
            </a:r>
            <a:r>
              <a:rPr lang="en-US" altLang="zh-TW" dirty="0" err="1"/>
              <a:t>Neurocomputing</a:t>
            </a:r>
            <a:r>
              <a:rPr lang="en-US" altLang="zh-TW" dirty="0"/>
              <a:t>. India: Springer, New Delhi, 2015.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[10] T. Nitta, </a:t>
            </a:r>
            <a:r>
              <a:rPr lang="en-US" altLang="zh-TW" dirty="0"/>
              <a:t>“Three-dimensional vector valued neural network and its generalization ability,” in Neural Information Processing–Letters and Reviews, 2006, pp. 237–242.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[11] </a:t>
            </a:r>
            <a:r>
              <a:rPr lang="en-US" altLang="zh-TW" dirty="0"/>
              <a:t>P. Arena, L. Fortuna, L. </a:t>
            </a:r>
            <a:r>
              <a:rPr lang="en-US" altLang="zh-TW" dirty="0" err="1"/>
              <a:t>Occhipinti</a:t>
            </a:r>
            <a:r>
              <a:rPr lang="en-US" altLang="zh-TW" dirty="0"/>
              <a:t>, and M. </a:t>
            </a:r>
            <a:r>
              <a:rPr lang="en-US" altLang="zh-TW" dirty="0" err="1"/>
              <a:t>Xibilia</a:t>
            </a:r>
            <a:r>
              <a:rPr lang="en-US" altLang="zh-TW" dirty="0"/>
              <a:t>, “Neural networks for quaternion-valued function approximation,” in Proc. IEEE Int. </a:t>
            </a:r>
            <a:r>
              <a:rPr lang="en-US" altLang="zh-TW" dirty="0" err="1"/>
              <a:t>Symp</a:t>
            </a:r>
            <a:r>
              <a:rPr lang="en-US" altLang="zh-TW" dirty="0"/>
              <a:t>. Circuits and Syst., 1994, pp. 307–310. </a:t>
            </a: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14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References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Reference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[12] </a:t>
            </a:r>
            <a:r>
              <a:rPr lang="en-US" altLang="zh-TW" dirty="0"/>
              <a:t>P. Arena, L. Fortuna, G. </a:t>
            </a:r>
            <a:r>
              <a:rPr lang="en-US" altLang="zh-TW" dirty="0" err="1"/>
              <a:t>Muscato</a:t>
            </a:r>
            <a:r>
              <a:rPr lang="en-US" altLang="zh-TW" dirty="0"/>
              <a:t>, and M. </a:t>
            </a:r>
            <a:r>
              <a:rPr lang="en-US" altLang="zh-TW" dirty="0" err="1"/>
              <a:t>Xibilia</a:t>
            </a:r>
            <a:r>
              <a:rPr lang="en-US" altLang="zh-TW" dirty="0"/>
              <a:t>, “MLP in quaternion algebra,” in Neural Networks in Multidimensional Domains. London: Springer-</a:t>
            </a:r>
            <a:r>
              <a:rPr lang="en-US" altLang="zh-TW" dirty="0" err="1"/>
              <a:t>Verlag</a:t>
            </a:r>
            <a:r>
              <a:rPr lang="en-US" altLang="zh-TW" dirty="0"/>
              <a:t> London, 1998, vol. 234, pp. 49–75.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[13] </a:t>
            </a:r>
            <a:r>
              <a:rPr lang="en-US" altLang="zh-TW" dirty="0"/>
              <a:t>T. Nitta, “A quaternary version of the back-propagation algorithm,” in Proc. IEEE Int. Conf. Neural </a:t>
            </a:r>
            <a:r>
              <a:rPr lang="en-US" altLang="zh-TW" dirty="0" err="1"/>
              <a:t>Netw</a:t>
            </a:r>
            <a:r>
              <a:rPr lang="en-US" altLang="zh-TW" dirty="0"/>
              <a:t>., 1995, pp. 2753–2756.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[14] </a:t>
            </a:r>
            <a:r>
              <a:rPr lang="en-US" altLang="zh-TW" dirty="0"/>
              <a:t>C.-A. </a:t>
            </a:r>
            <a:r>
              <a:rPr lang="en-US" altLang="zh-TW" dirty="0" err="1"/>
              <a:t>Popa</a:t>
            </a:r>
            <a:r>
              <a:rPr lang="en-US" altLang="zh-TW" dirty="0"/>
              <a:t>, “</a:t>
            </a:r>
            <a:r>
              <a:rPr lang="en-US" altLang="zh-TW" dirty="0" err="1"/>
              <a:t>Octonion</a:t>
            </a:r>
            <a:r>
              <a:rPr lang="en-US" altLang="zh-TW" dirty="0"/>
              <a:t>-valued neural networks,” in Proc. Int. Conf. Artificial Neural </a:t>
            </a:r>
            <a:r>
              <a:rPr lang="en-US" altLang="zh-TW" dirty="0" err="1"/>
              <a:t>Netw</a:t>
            </a:r>
            <a:r>
              <a:rPr lang="en-US" altLang="zh-TW" dirty="0"/>
              <a:t>., 2016, pp. 435–443.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[15] </a:t>
            </a:r>
            <a:r>
              <a:rPr lang="en-US" altLang="zh-TW" dirty="0"/>
              <a:t>C. </a:t>
            </a:r>
            <a:r>
              <a:rPr lang="en-US" altLang="zh-TW" dirty="0" err="1"/>
              <a:t>Trabelsi</a:t>
            </a:r>
            <a:r>
              <a:rPr lang="en-US" altLang="zh-TW" dirty="0"/>
              <a:t>, O. </a:t>
            </a:r>
            <a:r>
              <a:rPr lang="en-US" altLang="zh-TW" dirty="0" err="1"/>
              <a:t>Bilaniuk</a:t>
            </a:r>
            <a:r>
              <a:rPr lang="en-US" altLang="zh-TW" dirty="0"/>
              <a:t>, Y. Zhang, D. </a:t>
            </a:r>
            <a:r>
              <a:rPr lang="en-US" altLang="zh-TW" dirty="0" err="1"/>
              <a:t>Serdyuk</a:t>
            </a:r>
            <a:r>
              <a:rPr lang="en-US" altLang="zh-TW" dirty="0"/>
              <a:t>, S. Subramanian, J.-F. Santos, S. </a:t>
            </a:r>
            <a:r>
              <a:rPr lang="en-US" altLang="zh-TW" dirty="0" err="1"/>
              <a:t>Mehri</a:t>
            </a:r>
            <a:r>
              <a:rPr lang="en-US" altLang="zh-TW" dirty="0"/>
              <a:t>, N. </a:t>
            </a:r>
            <a:r>
              <a:rPr lang="en-US" altLang="zh-TW" dirty="0" err="1"/>
              <a:t>Rostamzadeh</a:t>
            </a:r>
            <a:r>
              <a:rPr lang="en-US" altLang="zh-TW" dirty="0"/>
              <a:t>, Y. </a:t>
            </a:r>
            <a:r>
              <a:rPr lang="en-US" altLang="zh-TW" dirty="0" err="1"/>
              <a:t>Bengio</a:t>
            </a:r>
            <a:r>
              <a:rPr lang="en-US" altLang="zh-TW" dirty="0"/>
              <a:t>, and C. J. Pal, “Deep complex networks,” in Proc. Int. Conf. Learn. Representations (ICLR), 2018</a:t>
            </a:r>
            <a:r>
              <a:rPr lang="en-US" altLang="zh-TW" dirty="0" smtClean="0"/>
              <a:t>.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[16] </a:t>
            </a:r>
            <a:r>
              <a:rPr lang="en-US" altLang="zh-TW" dirty="0"/>
              <a:t>T. Nitta, “N-dimensional vector neuron,” in Proc. Int. Joint Conf. Artificial Intelligence (IJCAI), 2007, pp. 2–7. </a:t>
            </a:r>
            <a:endParaRPr lang="en-US" altLang="zh-TW" dirty="0" smtClean="0"/>
          </a:p>
          <a:p>
            <a:pPr marL="457200" lvl="1" indent="0">
              <a:spcBef>
                <a:spcPct val="40000"/>
              </a:spcBef>
              <a:buNone/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011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References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7951177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/>
              <a:t>Reference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[17] </a:t>
            </a:r>
            <a:r>
              <a:rPr lang="en-US" altLang="zh-TW" dirty="0" err="1" smtClean="0"/>
              <a:t>T.Nitta</a:t>
            </a:r>
            <a:r>
              <a:rPr lang="en-US" altLang="zh-TW" dirty="0" smtClean="0"/>
              <a:t>, </a:t>
            </a:r>
            <a:r>
              <a:rPr lang="en-US" altLang="zh-TW" dirty="0"/>
              <a:t>“N-dimensional vector neuron and its application to the N-bit parity problem,” in Complex-valued neural networks: Advances and applications. New York: John Wiley and Sons, 2013, pp. 59–74.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[18] </a:t>
            </a:r>
            <a:r>
              <a:rPr lang="en-US" altLang="zh-TW" dirty="0"/>
              <a:t>J. K. Pearson and D. L. </a:t>
            </a:r>
            <a:r>
              <a:rPr lang="en-US" altLang="zh-TW" dirty="0" err="1"/>
              <a:t>Bisset</a:t>
            </a:r>
            <a:r>
              <a:rPr lang="en-US" altLang="zh-TW" dirty="0"/>
              <a:t>, “Back propagation in a Clifford algebra.” in Proc. IEEE Int. Conf. Neural </a:t>
            </a:r>
            <a:r>
              <a:rPr lang="en-US" altLang="zh-TW" dirty="0" err="1"/>
              <a:t>Netw</a:t>
            </a:r>
            <a:r>
              <a:rPr lang="en-US" altLang="zh-TW" dirty="0"/>
              <a:t>., vol. 2, 1992, pp. 413–416.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[19</a:t>
            </a:r>
            <a:r>
              <a:rPr lang="en-US" altLang="zh-TW" dirty="0"/>
              <a:t>] J. K. Pearson and D. L. </a:t>
            </a:r>
            <a:r>
              <a:rPr lang="en-US" altLang="zh-TW" dirty="0" err="1"/>
              <a:t>Bisset</a:t>
            </a:r>
            <a:r>
              <a:rPr lang="en-US" altLang="zh-TW" dirty="0" smtClean="0"/>
              <a:t>, </a:t>
            </a:r>
            <a:r>
              <a:rPr lang="en-US" altLang="zh-TW" dirty="0"/>
              <a:t>“Neural networks in the Clifford domain,” in Proc. IEEE Int. Conf. Neural </a:t>
            </a:r>
            <a:r>
              <a:rPr lang="en-US" altLang="zh-TW" dirty="0" err="1"/>
              <a:t>Netw</a:t>
            </a:r>
            <a:r>
              <a:rPr lang="en-US" altLang="zh-TW" dirty="0"/>
              <a:t>., vol. 3, 1994, pp. 1465–1469.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[20</a:t>
            </a:r>
            <a:r>
              <a:rPr lang="en-US" altLang="zh-TW" dirty="0"/>
              <a:t>] E. J. </a:t>
            </a:r>
            <a:r>
              <a:rPr lang="en-US" altLang="zh-TW" dirty="0" err="1"/>
              <a:t>Bayro-Corrochano</a:t>
            </a:r>
            <a:r>
              <a:rPr lang="en-US" altLang="zh-TW" dirty="0"/>
              <a:t>, “Geometric neural computing,” IEEE Trans. Neural </a:t>
            </a:r>
            <a:r>
              <a:rPr lang="en-US" altLang="zh-TW" dirty="0" err="1"/>
              <a:t>Netw</a:t>
            </a:r>
            <a:r>
              <a:rPr lang="en-US" altLang="zh-TW" dirty="0"/>
              <a:t>., vol. 12, no. 5, pp. 968–986, 2001. 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r>
              <a:rPr lang="en-US" altLang="zh-TW" dirty="0" smtClean="0"/>
              <a:t>[21</a:t>
            </a:r>
            <a:r>
              <a:rPr lang="en-US" altLang="zh-TW" dirty="0"/>
              <a:t>] S. Buchholz and G. </a:t>
            </a:r>
            <a:r>
              <a:rPr lang="en-US" altLang="zh-TW" dirty="0" err="1"/>
              <a:t>Sommer</a:t>
            </a:r>
            <a:r>
              <a:rPr lang="en-US" altLang="zh-TW" dirty="0"/>
              <a:t>, “Clifford algebra multilayer </a:t>
            </a:r>
            <a:r>
              <a:rPr lang="en-US" altLang="zh-TW" dirty="0" err="1"/>
              <a:t>perceptrons</a:t>
            </a:r>
            <a:r>
              <a:rPr lang="en-US" altLang="zh-TW" dirty="0"/>
              <a:t>,” in Geometric Computing with Clifford Algebras: Theoretical Foundations and Applications in Computer Vision and Robotics. Berlin, Heidelberg: Springer Berlin Heidelberg, 2001, pp. 315–334. </a:t>
            </a:r>
            <a:endParaRPr lang="en-US" altLang="zh-TW" dirty="0" smtClean="0"/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98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References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7951177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ea typeface="Tahoma" panose="020B0604030504040204" pitchFamily="34" charset="0"/>
                <a:cs typeface="Tahoma" panose="020B0604030504040204" pitchFamily="34" charset="0"/>
              </a:rPr>
              <a:t>Reference</a:t>
            </a:r>
          </a:p>
          <a:p>
            <a:pPr lvl="2">
              <a:spcBef>
                <a:spcPct val="40000"/>
              </a:spcBef>
            </a:pPr>
            <a:r>
              <a:rPr lang="en-US" altLang="zh-TW" dirty="0" smtClean="0">
                <a:ea typeface="Tahoma" panose="020B0604030504040204" pitchFamily="34" charset="0"/>
                <a:cs typeface="Tahoma" panose="020B0604030504040204" pitchFamily="34" charset="0"/>
              </a:rPr>
              <a:t>[22</a:t>
            </a:r>
            <a:r>
              <a:rPr lang="en-US" altLang="zh-TW" dirty="0">
                <a:ea typeface="Tahoma" panose="020B0604030504040204" pitchFamily="34" charset="0"/>
                <a:cs typeface="Tahoma" panose="020B0604030504040204" pitchFamily="34" charset="0"/>
              </a:rPr>
              <a:t>] C.-A. </a:t>
            </a:r>
            <a:r>
              <a:rPr lang="en-US" altLang="zh-TW" dirty="0" err="1">
                <a:ea typeface="Tahoma" panose="020B0604030504040204" pitchFamily="34" charset="0"/>
                <a:cs typeface="Tahoma" panose="020B0604030504040204" pitchFamily="34" charset="0"/>
              </a:rPr>
              <a:t>Popa</a:t>
            </a:r>
            <a:r>
              <a:rPr lang="en-US" altLang="zh-TW" dirty="0">
                <a:ea typeface="Tahoma" panose="020B0604030504040204" pitchFamily="34" charset="0"/>
                <a:cs typeface="Tahoma" panose="020B0604030504040204" pitchFamily="34" charset="0"/>
              </a:rPr>
              <a:t>, “Matrix-valued neural networks,” in Mendel 2015. Cham: Springer International Publishing, 2015, pp. 245–255. </a:t>
            </a:r>
            <a:endParaRPr lang="en-US" altLang="zh-TW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spcBef>
                <a:spcPct val="40000"/>
              </a:spcBef>
            </a:pPr>
            <a:r>
              <a:rPr lang="en-US" altLang="zh-TW" dirty="0" smtClean="0">
                <a:ea typeface="Tahoma" panose="020B0604030504040204" pitchFamily="34" charset="0"/>
                <a:cs typeface="Tahoma" panose="020B0604030504040204" pitchFamily="34" charset="0"/>
              </a:rPr>
              <a:t>[23</a:t>
            </a:r>
            <a:r>
              <a:rPr lang="en-US" altLang="zh-TW" dirty="0">
                <a:ea typeface="Tahoma" panose="020B0604030504040204" pitchFamily="34" charset="0"/>
                <a:cs typeface="Tahoma" panose="020B0604030504040204" pitchFamily="34" charset="0"/>
              </a:rPr>
              <a:t>] J.-T. </a:t>
            </a:r>
            <a:r>
              <a:rPr lang="en-US" altLang="zh-TW" dirty="0" err="1">
                <a:ea typeface="Tahoma" panose="020B0604030504040204" pitchFamily="34" charset="0"/>
                <a:cs typeface="Tahoma" panose="020B0604030504040204" pitchFamily="34" charset="0"/>
              </a:rPr>
              <a:t>Chien</a:t>
            </a:r>
            <a:r>
              <a:rPr lang="en-US" altLang="zh-TW" dirty="0">
                <a:ea typeface="Tahoma" panose="020B0604030504040204" pitchFamily="34" charset="0"/>
                <a:cs typeface="Tahoma" panose="020B0604030504040204" pitchFamily="34" charset="0"/>
              </a:rPr>
              <a:t> and Y.-T. </a:t>
            </a:r>
            <a:r>
              <a:rPr lang="en-US" altLang="zh-TW" dirty="0" err="1"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altLang="zh-TW" dirty="0">
                <a:ea typeface="Tahoma" panose="020B0604030504040204" pitchFamily="34" charset="0"/>
                <a:cs typeface="Tahoma" panose="020B0604030504040204" pitchFamily="34" charset="0"/>
              </a:rPr>
              <a:t>, “Tensor-factorized neural networks,” IEEE Trans. Neural </a:t>
            </a:r>
            <a:r>
              <a:rPr lang="en-US" altLang="zh-TW" dirty="0" err="1">
                <a:ea typeface="Tahoma" panose="020B0604030504040204" pitchFamily="34" charset="0"/>
                <a:cs typeface="Tahoma" panose="020B0604030504040204" pitchFamily="34" charset="0"/>
              </a:rPr>
              <a:t>Netw</a:t>
            </a:r>
            <a:r>
              <a:rPr lang="en-US" altLang="zh-TW" dirty="0">
                <a:ea typeface="Tahoma" panose="020B0604030504040204" pitchFamily="34" charset="0"/>
                <a:cs typeface="Tahoma" panose="020B0604030504040204" pitchFamily="34" charset="0"/>
              </a:rPr>
              <a:t>. Learn. Syst., no. 99, pp. 1–14, Apr. 2017.</a:t>
            </a:r>
            <a:endParaRPr lang="zh-TW" altLang="en-US" dirty="0" smtClean="0"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895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533400" y="1778924"/>
            <a:ext cx="822198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Why using vector-valued neurons ?</a:t>
            </a:r>
          </a:p>
          <a:p>
            <a:pPr lvl="1">
              <a:spcBef>
                <a:spcPct val="40000"/>
              </a:spcBef>
            </a:pPr>
            <a:r>
              <a:rPr lang="en-US" altLang="zh-TW" dirty="0">
                <a:ea typeface="新細明體" panose="02020500000000000000" pitchFamily="18" charset="-120"/>
              </a:rPr>
              <a:t>Association between each </a:t>
            </a:r>
            <a:r>
              <a:rPr lang="en-US" altLang="zh-TW" dirty="0" smtClean="0">
                <a:ea typeface="新細明體" panose="02020500000000000000" pitchFamily="18" charset="-120"/>
              </a:rPr>
              <a:t>vectors</a:t>
            </a:r>
            <a:r>
              <a:rPr lang="zh-TW" altLang="en-US" dirty="0" smtClean="0">
                <a:ea typeface="新細明體" panose="02020500000000000000" pitchFamily="18" charset="-120"/>
              </a:rPr>
              <a:t> </a:t>
            </a:r>
            <a:r>
              <a:rPr lang="en-US" altLang="zh-TW" dirty="0" smtClean="0">
                <a:ea typeface="新細明體" panose="02020500000000000000" pitchFamily="18" charset="-120"/>
              </a:rPr>
              <a:t>in NN may not be learned</a:t>
            </a:r>
          </a:p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Apply </a:t>
            </a:r>
            <a:r>
              <a:rPr lang="en-US" altLang="zh-TW" dirty="0" smtClean="0">
                <a:ea typeface="新細明體" panose="02020500000000000000" pitchFamily="18" charset="-120"/>
                <a:hlinkClick r:id="rId3" action="ppaction://hlinksldjump"/>
              </a:rPr>
              <a:t>bilinear products </a:t>
            </a:r>
            <a:r>
              <a:rPr lang="en-US" altLang="zh-TW" dirty="0" smtClean="0">
                <a:ea typeface="新細明體" panose="02020500000000000000" pitchFamily="18" charset="-120"/>
              </a:rPr>
              <a:t>on vector-valued learning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  <a:p>
            <a:pPr>
              <a:spcBef>
                <a:spcPct val="40000"/>
              </a:spcBef>
            </a:pPr>
            <a:endParaRPr lang="en-US" altLang="zh-TW" dirty="0">
              <a:ea typeface="新細明體" panose="02020500000000000000" pitchFamily="18" charset="-120"/>
            </a:endParaRPr>
          </a:p>
          <a:p>
            <a:pPr lvl="2">
              <a:spcBef>
                <a:spcPct val="40000"/>
              </a:spcBef>
            </a:pPr>
            <a:endParaRPr lang="en-US" altLang="zh-TW" dirty="0">
              <a:ea typeface="新細明體" panose="02020500000000000000" pitchFamily="18" charset="-120"/>
            </a:endParaRPr>
          </a:p>
          <a:p>
            <a:pPr lvl="2">
              <a:spcBef>
                <a:spcPct val="40000"/>
              </a:spcBef>
            </a:pP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Motivation</a:t>
            </a:r>
            <a:endParaRPr lang="zh-TW" altLang="en-US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</a:t>
            </a:fld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950870" y="3127792"/>
            <a:ext cx="151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833112" y="3099796"/>
            <a:ext cx="155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Vector-valued</a:t>
            </a:r>
          </a:p>
          <a:p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圖片 90"/>
          <p:cNvPicPr>
            <a:picLocks noChangeAspect="1"/>
          </p:cNvPicPr>
          <p:nvPr/>
        </p:nvPicPr>
        <p:blipFill rotWithShape="1">
          <a:blip r:embed="rId4"/>
          <a:srcRect l="46658"/>
          <a:stretch/>
        </p:blipFill>
        <p:spPr>
          <a:xfrm>
            <a:off x="3575895" y="3875173"/>
            <a:ext cx="2073071" cy="2837682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8058710" y="3593007"/>
            <a:ext cx="696670" cy="1664821"/>
            <a:chOff x="7102488" y="3561461"/>
            <a:chExt cx="696670" cy="1664821"/>
          </a:xfrm>
        </p:grpSpPr>
        <p:pic>
          <p:nvPicPr>
            <p:cNvPr id="112" name="圖片 1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3" t="7461" r="69487" b="10953"/>
            <a:stretch/>
          </p:blipFill>
          <p:spPr>
            <a:xfrm>
              <a:off x="7631510" y="3977254"/>
              <a:ext cx="123825" cy="1061504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pic>
          <p:nvPicPr>
            <p:cNvPr id="113" name="圖片 1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9" t="7461" r="70036" b="10953"/>
            <a:stretch/>
          </p:blipFill>
          <p:spPr>
            <a:xfrm>
              <a:off x="7532004" y="4053506"/>
              <a:ext cx="136988" cy="1061504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pic>
          <p:nvPicPr>
            <p:cNvPr id="114" name="圖片 1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5" t="7461" r="81632" b="10953"/>
            <a:stretch/>
          </p:blipFill>
          <p:spPr>
            <a:xfrm>
              <a:off x="7436596" y="4129758"/>
              <a:ext cx="134607" cy="106150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115" name="立方體 114"/>
            <p:cNvSpPr/>
            <p:nvPr/>
          </p:nvSpPr>
          <p:spPr>
            <a:xfrm>
              <a:off x="7396210" y="3942235"/>
              <a:ext cx="402948" cy="1284047"/>
            </a:xfrm>
            <a:prstGeom prst="cube">
              <a:avLst>
                <a:gd name="adj" fmla="val 48328"/>
              </a:avLst>
            </a:prstGeom>
            <a:noFill/>
            <a:ln w="9525" cap="flat" cmpd="sng" algn="ctr">
              <a:solidFill>
                <a:srgbClr val="ED7D3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8" name="文字方塊 117"/>
            <p:cNvSpPr txBox="1"/>
            <p:nvPr/>
          </p:nvSpPr>
          <p:spPr>
            <a:xfrm>
              <a:off x="7102488" y="3561461"/>
              <a:ext cx="3798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TW" sz="2200" i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N</a:t>
              </a:r>
              <a:endParaRPr lang="zh-TW" altLang="en-US" sz="22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19" name="右大括弧 118"/>
            <p:cNvSpPr/>
            <p:nvPr/>
          </p:nvSpPr>
          <p:spPr>
            <a:xfrm rot="13499865">
              <a:off x="7390126" y="3855044"/>
              <a:ext cx="106121" cy="268377"/>
            </a:xfrm>
            <a:prstGeom prst="rightBrace">
              <a:avLst>
                <a:gd name="adj1" fmla="val 57678"/>
                <a:gd name="adj2" fmla="val 52801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20" name="文字方塊 119"/>
          <p:cNvSpPr txBox="1"/>
          <p:nvPr/>
        </p:nvSpPr>
        <p:spPr>
          <a:xfrm>
            <a:off x="6507172" y="3167272"/>
            <a:ext cx="109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圖片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267" y="3561461"/>
            <a:ext cx="1566767" cy="2685886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865072" y="5380566"/>
            <a:ext cx="155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ircular convolution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230987" y="3875173"/>
            <a:ext cx="2091291" cy="1784881"/>
            <a:chOff x="5420179" y="4361367"/>
            <a:chExt cx="2091291" cy="1784881"/>
          </a:xfrm>
        </p:grpSpPr>
        <p:grpSp>
          <p:nvGrpSpPr>
            <p:cNvPr id="18" name="群組 17"/>
            <p:cNvGrpSpPr/>
            <p:nvPr/>
          </p:nvGrpSpPr>
          <p:grpSpPr>
            <a:xfrm>
              <a:off x="5420179" y="4582792"/>
              <a:ext cx="1660072" cy="1093115"/>
              <a:chOff x="1282580" y="1077857"/>
              <a:chExt cx="1994001" cy="1626068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95" t="7461" r="9643" b="10953"/>
              <a:stretch/>
            </p:blipFill>
            <p:spPr>
              <a:xfrm>
                <a:off x="1304010" y="1104048"/>
                <a:ext cx="1972571" cy="1562250"/>
              </a:xfrm>
              <a:prstGeom prst="rect">
                <a:avLst/>
              </a:prstGeom>
            </p:spPr>
          </p:pic>
          <p:grpSp>
            <p:nvGrpSpPr>
              <p:cNvPr id="20" name="群組 19"/>
              <p:cNvGrpSpPr/>
              <p:nvPr/>
            </p:nvGrpSpPr>
            <p:grpSpPr>
              <a:xfrm>
                <a:off x="1282580" y="1077857"/>
                <a:ext cx="539915" cy="1626068"/>
                <a:chOff x="1531772" y="1128283"/>
                <a:chExt cx="539915" cy="1626068"/>
              </a:xfrm>
            </p:grpSpPr>
            <p:sp>
              <p:nvSpPr>
                <p:cNvPr id="21" name="矩形 20"/>
                <p:cNvSpPr/>
                <p:nvPr/>
              </p:nvSpPr>
              <p:spPr bwMode="auto">
                <a:xfrm>
                  <a:off x="1561140" y="1163178"/>
                  <a:ext cx="143172" cy="1553548"/>
                </a:xfrm>
                <a:prstGeom prst="rect">
                  <a:avLst/>
                </a:prstGeom>
                <a:noFill/>
                <a:ln w="2286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2" name="矩形 21"/>
                <p:cNvSpPr/>
                <p:nvPr/>
              </p:nvSpPr>
              <p:spPr bwMode="auto">
                <a:xfrm>
                  <a:off x="1727828" y="1163178"/>
                  <a:ext cx="143172" cy="1553548"/>
                </a:xfrm>
                <a:prstGeom prst="rect">
                  <a:avLst/>
                </a:prstGeom>
                <a:noFill/>
                <a:ln w="22860" cap="flat" cmpd="sng" algn="ctr">
                  <a:solidFill>
                    <a:srgbClr val="FFFF00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3" name="矩形 22"/>
                <p:cNvSpPr/>
                <p:nvPr/>
              </p:nvSpPr>
              <p:spPr bwMode="auto">
                <a:xfrm>
                  <a:off x="1894661" y="1163178"/>
                  <a:ext cx="143172" cy="1553547"/>
                </a:xfrm>
                <a:prstGeom prst="rect">
                  <a:avLst/>
                </a:prstGeom>
                <a:noFill/>
                <a:ln w="2286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4" name="矩形 23"/>
                <p:cNvSpPr/>
                <p:nvPr/>
              </p:nvSpPr>
              <p:spPr bwMode="auto">
                <a:xfrm>
                  <a:off x="1531772" y="1128283"/>
                  <a:ext cx="539915" cy="162606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ysDash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</p:grpSp>
        <p:grpSp>
          <p:nvGrpSpPr>
            <p:cNvPr id="25" name="群組 24"/>
            <p:cNvGrpSpPr/>
            <p:nvPr/>
          </p:nvGrpSpPr>
          <p:grpSpPr>
            <a:xfrm>
              <a:off x="5428062" y="5720293"/>
              <a:ext cx="461130" cy="425955"/>
              <a:chOff x="5357365" y="6048077"/>
              <a:chExt cx="520178" cy="425955"/>
            </a:xfrm>
          </p:grpSpPr>
          <p:sp>
            <p:nvSpPr>
              <p:cNvPr id="26" name="右大括弧 25"/>
              <p:cNvSpPr/>
              <p:nvPr/>
            </p:nvSpPr>
            <p:spPr>
              <a:xfrm rot="5400000">
                <a:off x="5552168" y="5853274"/>
                <a:ext cx="130572" cy="520178"/>
              </a:xfrm>
              <a:prstGeom prst="rightBrace">
                <a:avLst>
                  <a:gd name="adj1" fmla="val 52937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5456038" y="6135478"/>
                <a:ext cx="322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向右箭號 27"/>
            <p:cNvSpPr/>
            <p:nvPr/>
          </p:nvSpPr>
          <p:spPr>
            <a:xfrm>
              <a:off x="7191430" y="5084761"/>
              <a:ext cx="320040" cy="320423"/>
            </a:xfrm>
            <a:prstGeom prst="rightArrow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5774749" y="4361367"/>
              <a:ext cx="10092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Spectrogram</a:t>
              </a:r>
              <a:endPara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3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/>
                  <a:t>According Jacobian matrix, the partial derivative of C with respect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/>
                  <a:t> is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0" smtClean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e>
                                      <m:e/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+…</m:t>
                                        </m:r>
                                      </m:e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  <m:e/>
                                    </m:eqAr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23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/>
                  <a:t>According Jacobian matrix, the partial derivative of C with respect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/>
                  <a:t> is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0" smtClean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e>
                                      <m:e/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+…</m:t>
                                        </m:r>
                                      </m:e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  <m:e/>
                                    </m:eqAr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8"/>
              <p:cNvSpPr txBox="1">
                <a:spLocks noChangeArrowheads="1"/>
              </p:cNvSpPr>
              <p:nvPr/>
            </p:nvSpPr>
            <p:spPr bwMode="auto">
              <a:xfrm>
                <a:off x="2021645" y="3739528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1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4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1645" y="3739528"/>
                <a:ext cx="406913" cy="358303"/>
              </a:xfrm>
              <a:prstGeom prst="rect">
                <a:avLst/>
              </a:prstGeom>
              <a:blipFill>
                <a:blip r:embed="rId4"/>
                <a:stretch>
                  <a:fillRect l="-7576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 bwMode="auto">
          <a:xfrm>
            <a:off x="2428558" y="3850356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3731578" y="3839265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5444490" y="3839265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8"/>
              <p:cNvSpPr txBox="1">
                <a:spLocks noChangeArrowheads="1"/>
              </p:cNvSpPr>
              <p:nvPr/>
            </p:nvSpPr>
            <p:spPr bwMode="auto">
              <a:xfrm>
                <a:off x="3435570" y="3720817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2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9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570" y="3720817"/>
                <a:ext cx="406913" cy="358303"/>
              </a:xfrm>
              <a:prstGeom prst="rect">
                <a:avLst/>
              </a:prstGeom>
              <a:blipFill>
                <a:blip r:embed="rId5"/>
                <a:stretch>
                  <a:fillRect l="-7576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8"/>
              <p:cNvSpPr txBox="1">
                <a:spLocks noChangeArrowheads="1"/>
              </p:cNvSpPr>
              <p:nvPr/>
            </p:nvSpPr>
            <p:spPr bwMode="auto">
              <a:xfrm>
                <a:off x="5127625" y="3702620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𝑖𝑁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0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7625" y="3702620"/>
                <a:ext cx="406913" cy="358303"/>
              </a:xfrm>
              <a:prstGeom prst="rect">
                <a:avLst/>
              </a:prstGeom>
              <a:blipFill>
                <a:blip r:embed="rId6"/>
                <a:stretch>
                  <a:fillRect l="-10448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216739" y="5890151"/>
                <a:ext cx="2130221" cy="336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≜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𝑖𝑁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39" y="5890151"/>
                <a:ext cx="2130221" cy="3365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弧形接點 20"/>
          <p:cNvCxnSpPr>
            <a:stCxn id="5" idx="1"/>
          </p:cNvCxnSpPr>
          <p:nvPr/>
        </p:nvCxnSpPr>
        <p:spPr>
          <a:xfrm rot="10800000" flipV="1">
            <a:off x="1281850" y="4120691"/>
            <a:ext cx="1146709" cy="1769460"/>
          </a:xfrm>
          <a:prstGeom prst="curvedConnector2">
            <a:avLst/>
          </a:prstGeom>
          <a:ln w="28575">
            <a:solidFill>
              <a:srgbClr val="3E50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向左箭號 25"/>
          <p:cNvSpPr/>
          <p:nvPr/>
        </p:nvSpPr>
        <p:spPr>
          <a:xfrm>
            <a:off x="6555319" y="3794846"/>
            <a:ext cx="365882" cy="3164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28399" y="3595513"/>
            <a:ext cx="1777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FF0000"/>
                </a:solidFill>
              </a:rPr>
              <a:t>Start from the first entry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49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/>
                  <a:t>According Jacobian matrix, the partial derivative of C with respect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/>
                  <a:t> is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0" smtClean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e>
                                      <m:e/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+…</m:t>
                                        </m:r>
                                      </m:e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  <m:e/>
                                    </m:eqAr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8"/>
              <p:cNvSpPr txBox="1">
                <a:spLocks noChangeArrowheads="1"/>
              </p:cNvSpPr>
              <p:nvPr/>
            </p:nvSpPr>
            <p:spPr bwMode="auto">
              <a:xfrm>
                <a:off x="2021645" y="3739528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1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4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1645" y="3739528"/>
                <a:ext cx="406913" cy="358303"/>
              </a:xfrm>
              <a:prstGeom prst="rect">
                <a:avLst/>
              </a:prstGeom>
              <a:blipFill>
                <a:blip r:embed="rId4"/>
                <a:stretch>
                  <a:fillRect l="-7576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 bwMode="auto">
          <a:xfrm>
            <a:off x="2428558" y="3850356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3731578" y="3839265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5444490" y="3839265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8"/>
              <p:cNvSpPr txBox="1">
                <a:spLocks noChangeArrowheads="1"/>
              </p:cNvSpPr>
              <p:nvPr/>
            </p:nvSpPr>
            <p:spPr bwMode="auto">
              <a:xfrm>
                <a:off x="3435570" y="3720817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2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9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570" y="3720817"/>
                <a:ext cx="406913" cy="358303"/>
              </a:xfrm>
              <a:prstGeom prst="rect">
                <a:avLst/>
              </a:prstGeom>
              <a:blipFill>
                <a:blip r:embed="rId5"/>
                <a:stretch>
                  <a:fillRect l="-7576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8"/>
              <p:cNvSpPr txBox="1">
                <a:spLocks noChangeArrowheads="1"/>
              </p:cNvSpPr>
              <p:nvPr/>
            </p:nvSpPr>
            <p:spPr bwMode="auto">
              <a:xfrm>
                <a:off x="5127625" y="3702620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𝑖𝑁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0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7625" y="3702620"/>
                <a:ext cx="406913" cy="358303"/>
              </a:xfrm>
              <a:prstGeom prst="rect">
                <a:avLst/>
              </a:prstGeom>
              <a:blipFill>
                <a:blip r:embed="rId6"/>
                <a:stretch>
                  <a:fillRect l="-10448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向左箭號 14"/>
          <p:cNvSpPr/>
          <p:nvPr/>
        </p:nvSpPr>
        <p:spPr>
          <a:xfrm>
            <a:off x="6555319" y="3794846"/>
            <a:ext cx="365882" cy="3164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28399" y="3595513"/>
            <a:ext cx="1777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FF0000"/>
                </a:solidFill>
              </a:rPr>
              <a:t>Start from the first entry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216739" y="5890151"/>
                <a:ext cx="2130221" cy="336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𝑖𝑁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39" y="5890151"/>
                <a:ext cx="2130221" cy="3365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弧形接點 20"/>
          <p:cNvCxnSpPr>
            <a:stCxn id="5" idx="1"/>
          </p:cNvCxnSpPr>
          <p:nvPr/>
        </p:nvCxnSpPr>
        <p:spPr>
          <a:xfrm rot="10800000" flipV="1">
            <a:off x="1281850" y="4120691"/>
            <a:ext cx="1146709" cy="1769460"/>
          </a:xfrm>
          <a:prstGeom prst="curvedConnector2">
            <a:avLst/>
          </a:prstGeom>
          <a:ln w="28575">
            <a:solidFill>
              <a:srgbClr val="3E50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 bwMode="auto">
          <a:xfrm>
            <a:off x="2898310" y="3797300"/>
            <a:ext cx="468553" cy="593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矩形 17"/>
          <p:cNvSpPr/>
          <p:nvPr/>
        </p:nvSpPr>
        <p:spPr bwMode="auto">
          <a:xfrm>
            <a:off x="4201554" y="3797300"/>
            <a:ext cx="468553" cy="593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5912362" y="3786209"/>
            <a:ext cx="468553" cy="593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2" name="弧形接點 21"/>
          <p:cNvCxnSpPr>
            <a:stCxn id="20" idx="3"/>
            <a:endCxn id="23" idx="0"/>
          </p:cNvCxnSpPr>
          <p:nvPr/>
        </p:nvCxnSpPr>
        <p:spPr>
          <a:xfrm>
            <a:off x="6380915" y="4083072"/>
            <a:ext cx="996491" cy="154607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7037538" y="5629147"/>
                <a:ext cx="679735" cy="6240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538" y="5629147"/>
                <a:ext cx="679735" cy="6240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12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Recall that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TW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zh-TW" i="1" smtClean="0">
                                      <a:latin typeface="Cambria Math" charset="0"/>
                                    </a:rPr>
                                  </m:ctrlPr>
                                </m:eqArr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pt-BR" altLang="zh-TW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>
                                              <a:latin typeface="Cambria Math" panose="02040503050406030204" pitchFamily="18" charset="0"/>
                                            </a:rPr>
                                            <m:t>𝐞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+…+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𝑖𝑗𝑁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pt-BR" altLang="zh-TW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>
                                              <a:latin typeface="Cambria Math" panose="02040503050406030204" pitchFamily="18" charset="0"/>
                                            </a:rPr>
                                            <m:t>𝐞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pt-BR" altLang="zh-TW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1">
                                          <a:latin typeface="Cambria Math" panose="02040503050406030204" pitchFamily="18" charset="0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pt-BR" altLang="zh-TW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>
                                              <a:latin typeface="Cambria Math" panose="02040503050406030204" pitchFamily="18" charset="0"/>
                                            </a:rPr>
                                            <m:t>𝐞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+…+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𝑖𝑗𝑁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pt-BR" altLang="zh-TW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>
                                              <a:latin typeface="Cambria Math" panose="02040503050406030204" pitchFamily="18" charset="0"/>
                                            </a:rPr>
                                            <m:t>𝐞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pt-BR" altLang="zh-TW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1">
                                          <a:latin typeface="Cambria Math" panose="02040503050406030204" pitchFamily="18" charset="0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𝑗𝑁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pt-BR" altLang="zh-TW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>
                                              <a:latin typeface="Cambria Math" panose="02040503050406030204" pitchFamily="18" charset="0"/>
                                            </a:rPr>
                                            <m:t>𝐞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+…+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𝑖𝑗𝑁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pt-BR" altLang="zh-TW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>
                                              <a:latin typeface="Cambria Math" panose="02040503050406030204" pitchFamily="18" charset="0"/>
                                            </a:rPr>
                                            <m:t>𝐞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pt-BR" altLang="zh-TW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1">
                                          <a:latin typeface="Cambria Math" panose="02040503050406030204" pitchFamily="18" charset="0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And we can write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b="1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b="1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…,  </m:t>
                                    </m:r>
                                  </m:e>
                                </m:mr>
                              </m:m>
                              <m:f>
                                <m:f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altLang="zh-TW" b="1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𝑖𝑁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•</m:t>
                                </m:r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•</m:t>
                                </m:r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</m:t>
                                </m:r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•</m:t>
                                </m:r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Then we can get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altLang="zh-TW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•</m:t>
                              </m:r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59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 (</a:t>
                </a:r>
                <a:r>
                  <a:rPr lang="en-US" altLang="zh-TW" dirty="0" smtClean="0">
                    <a:hlinkClick r:id="rId3" action="ppaction://hlinksldjump"/>
                  </a:rPr>
                  <a:t>Back</a:t>
                </a:r>
                <a:r>
                  <a:rPr lang="en-US" altLang="zh-TW" dirty="0" smtClean="0"/>
                  <a:t>)</a:t>
                </a:r>
                <a:endParaRPr lang="zh-TW" altLang="en-US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The </a:t>
                </a:r>
                <a:r>
                  <a:rPr lang="en-US" altLang="zh-TW" dirty="0"/>
                  <a:t>gradient of the weight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After each entry are calculated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𝑖𝑗𝑁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altLang="zh-TW" dirty="0"/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altLang="zh-TW" i="1" dirty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pt-BR" altLang="zh-TW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𝑗𝑛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pt-BR" altLang="zh-TW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1">
                                          <a:latin typeface="Cambria Math" panose="02040503050406030204" pitchFamily="18" charset="0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pt-BR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pt-BR" altLang="zh-TW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𝑗𝑛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pt-BR" altLang="zh-TW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1">
                                          <a:latin typeface="Cambria Math" panose="02040503050406030204" pitchFamily="18" charset="0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Recall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 smtClean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</m:d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</m:sub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d>
                  </m:oMath>
                </a14:m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pt-BR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𝑗𝑛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</m:nary>
                    <m:sSub>
                      <m:sSubPr>
                        <m:ctrlPr>
                          <a:rPr lang="pt-BR" altLang="zh-TW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Then we can get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4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79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bias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</a:t>
                </a: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From the forward process, we know</a:t>
                </a:r>
              </a:p>
              <a:p>
                <a:pPr marL="1371600" lvl="3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TW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The equation could be rewritten as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•</m:t>
                              </m:r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•</m:t>
                              </m:r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•</m:t>
                              </m:r>
                              <m:sSub>
                                <m:sSubPr>
                                  <m:ctrlPr>
                                    <a:rPr lang="pt-BR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bSup>
                        <m:sSubSupPr>
                          <m:ctrlPr>
                            <a:rPr lang="en-US" altLang="zh-TW" b="1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zh-TW" altLang="en-US" b="1" dirty="0" smtClean="0"/>
                  <a:t> </a:t>
                </a:r>
                <a:r>
                  <a:rPr lang="en-US" altLang="zh-TW" b="1" dirty="0" smtClean="0"/>
                  <a:t>	</a:t>
                </a:r>
                <a:r>
                  <a:rPr lang="zh-TW" altLang="en-US" b="1" dirty="0" smtClean="0"/>
                  <a:t> </a:t>
                </a:r>
                <a:r>
                  <a:rPr lang="en-US" altLang="zh-TW" b="1" dirty="0" smtClean="0"/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altLang="zh-TW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b="1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r>
                                  <a:rPr lang="en-US" altLang="zh-TW" b="1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•</m:t>
                            </m:r>
                            <m:sSub>
                              <m:sSubPr>
                                <m:ctrlPr>
                                  <a:rPr lang="pt-BR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b="1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r>
                                  <a:rPr lang="en-US" altLang="zh-TW" b="1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•</m:t>
                            </m:r>
                            <m:sSub>
                              <m:sSubPr>
                                <m:ctrlPr>
                                  <a:rPr lang="pt-BR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n-US" altLang="zh-TW" b="1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r>
                                  <a:rPr lang="en-US" altLang="zh-TW" b="1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bSup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•</m:t>
                            </m:r>
                            <m:sSub>
                              <m:sSubPr>
                                <m:ctrlPr>
                                  <a:rPr lang="pt-BR" altLang="zh-TW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nary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b="1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altLang="zh-TW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BR" altLang="zh-TW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altLang="zh-TW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p>
                      <m:e>
                        <m:d>
                          <m:dPr>
                            <m:ctrlPr>
                              <a:rPr lang="en-US" altLang="zh-TW" i="1" smtClean="0">
                                <a:latin typeface="Cambria Math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i="1">
                                    <a:latin typeface="Cambria Math" charset="0"/>
                                  </a:rPr>
                                </m:ctrlPr>
                              </m:eqArrP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pt-BR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>
                                            <a:latin typeface="Cambria Math" panose="02040503050406030204" pitchFamily="18" charset="0"/>
                                          </a:rPr>
                                          <m:t>𝐞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+…+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pt-BR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>
                                            <a:latin typeface="Cambria Math" panose="02040503050406030204" pitchFamily="18" charset="0"/>
                                          </a:rPr>
                                          <m:t>𝐞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pt-BR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>
                                            <a:latin typeface="Cambria Math" panose="02040503050406030204" pitchFamily="18" charset="0"/>
                                          </a:rPr>
                                          <m:t>𝐞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+…+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pt-BR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>
                                            <a:latin typeface="Cambria Math" panose="02040503050406030204" pitchFamily="18" charset="0"/>
                                          </a:rPr>
                                          <m:t>𝐞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pt-BR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>
                                            <a:latin typeface="Cambria Math" panose="02040503050406030204" pitchFamily="18" charset="0"/>
                                          </a:rPr>
                                          <m:t>𝐞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+…+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𝑖𝑗𝑁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pt-BR" altLang="zh-TW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>
                                            <a:latin typeface="Cambria Math" panose="02040503050406030204" pitchFamily="18" charset="0"/>
                                          </a:rPr>
                                          <m:t>𝐞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b="1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e>
                    </m:nary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           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1371600" lvl="3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	</a:t>
                </a:r>
                <a:r>
                  <a:rPr lang="en-US" altLang="zh-TW" dirty="0" smtClean="0"/>
                  <a:t>		</a:t>
                </a:r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 b="-82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925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bias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</a:t>
                </a: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According Jacobian matrix, the partial derivative of C with respect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is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e>
                                      <m:e/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 smtClean="0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  <m:e/>
                                    </m:eqAr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           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1371600" lvl="3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	</a:t>
                </a:r>
                <a:r>
                  <a:rPr lang="en-US" altLang="zh-TW" dirty="0" smtClean="0"/>
                  <a:t>		</a:t>
                </a:r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21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bias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</a:t>
                </a: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According Jacobian matrix, the partial derivative of C with respect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is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e>
                                      <m:e/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 smtClean="0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  <m:e/>
                                    </m:eqAr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           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1371600" lvl="3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	</a:t>
                </a:r>
                <a:r>
                  <a:rPr lang="en-US" altLang="zh-TW" dirty="0" smtClean="0"/>
                  <a:t>		</a:t>
                </a:r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8"/>
              <p:cNvSpPr txBox="1">
                <a:spLocks noChangeArrowheads="1"/>
              </p:cNvSpPr>
              <p:nvPr/>
            </p:nvSpPr>
            <p:spPr bwMode="auto">
              <a:xfrm>
                <a:off x="4155245" y="3006103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1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5245" y="3006103"/>
                <a:ext cx="406913" cy="358303"/>
              </a:xfrm>
              <a:prstGeom prst="rect">
                <a:avLst/>
              </a:prstGeom>
              <a:blipFill>
                <a:blip r:embed="rId4"/>
                <a:stretch>
                  <a:fillRect l="-7576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 bwMode="auto">
          <a:xfrm>
            <a:off x="4562158" y="3116931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5750878" y="3105840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7368540" y="3105840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8"/>
              <p:cNvSpPr txBox="1">
                <a:spLocks noChangeArrowheads="1"/>
              </p:cNvSpPr>
              <p:nvPr/>
            </p:nvSpPr>
            <p:spPr bwMode="auto">
              <a:xfrm>
                <a:off x="5454870" y="2987392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2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0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4870" y="2987392"/>
                <a:ext cx="406913" cy="358303"/>
              </a:xfrm>
              <a:prstGeom prst="rect">
                <a:avLst/>
              </a:prstGeom>
              <a:blipFill>
                <a:blip r:embed="rId5"/>
                <a:stretch>
                  <a:fillRect l="-7463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88"/>
              <p:cNvSpPr txBox="1">
                <a:spLocks noChangeArrowheads="1"/>
              </p:cNvSpPr>
              <p:nvPr/>
            </p:nvSpPr>
            <p:spPr bwMode="auto">
              <a:xfrm>
                <a:off x="7051675" y="2969195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𝑖𝑁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1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1675" y="2969195"/>
                <a:ext cx="406913" cy="358303"/>
              </a:xfrm>
              <a:prstGeom prst="rect">
                <a:avLst/>
              </a:prstGeom>
              <a:blipFill>
                <a:blip r:embed="rId6"/>
                <a:stretch>
                  <a:fillRect l="-11940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向左箭號 12"/>
          <p:cNvSpPr/>
          <p:nvPr/>
        </p:nvSpPr>
        <p:spPr>
          <a:xfrm rot="10800000">
            <a:off x="3854803" y="3326623"/>
            <a:ext cx="365882" cy="3164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74039" y="3064100"/>
            <a:ext cx="1777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FF0000"/>
                </a:solidFill>
              </a:rPr>
              <a:t>Start from the first entry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226026" y="5098277"/>
                <a:ext cx="2636034" cy="825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0" smtClean="0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≜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𝑖𝑁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026" y="5098277"/>
                <a:ext cx="2636034" cy="8250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弧形接點 15"/>
          <p:cNvCxnSpPr>
            <a:stCxn id="9" idx="3"/>
            <a:endCxn id="15" idx="3"/>
          </p:cNvCxnSpPr>
          <p:nvPr/>
        </p:nvCxnSpPr>
        <p:spPr>
          <a:xfrm>
            <a:off x="7805102" y="3376175"/>
            <a:ext cx="1056958" cy="2134619"/>
          </a:xfrm>
          <a:prstGeom prst="curvedConnector3">
            <a:avLst>
              <a:gd name="adj1" fmla="val 121628"/>
            </a:avLst>
          </a:prstGeom>
          <a:ln w="28575">
            <a:solidFill>
              <a:srgbClr val="3E50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30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r>
                  <a:rPr lang="en-US" altLang="zh-TW" dirty="0"/>
                  <a:t>(</a:t>
                </a:r>
                <a:r>
                  <a:rPr lang="en-US" altLang="zh-TW" dirty="0">
                    <a:hlinkClick r:id="rId3" action="ppaction://hlinksldjump"/>
                  </a:rPr>
                  <a:t>Back</a:t>
                </a:r>
                <a:r>
                  <a:rPr lang="en-US" altLang="zh-TW" dirty="0" smtClean="0"/>
                  <a:t>)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The gradient of the bias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</a:t>
                </a:r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According Jacobian matrix, the partial derivative of C with respect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altLang="zh-TW" dirty="0" smtClean="0"/>
                  <a:t> is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+…</m:t>
                                    </m:r>
                                  </m:e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e>
                                      <m:e/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 smtClean="0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⋮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TW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TW" i="1"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  <m:e/>
                                    </m:eqAr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TW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b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           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  <a:p>
                <a:pPr marL="1371600" lvl="3" indent="0">
                  <a:spcBef>
                    <a:spcPct val="40000"/>
                  </a:spcBef>
                  <a:buNone/>
                </a:pPr>
                <a:r>
                  <a:rPr lang="en-US" altLang="zh-TW" b="1" dirty="0" smtClean="0"/>
                  <a:t>	</a:t>
                </a:r>
                <a:r>
                  <a:rPr lang="en-US" altLang="zh-TW" dirty="0" smtClean="0"/>
                  <a:t>		</a:t>
                </a:r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4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8"/>
              <p:cNvSpPr txBox="1">
                <a:spLocks noChangeArrowheads="1"/>
              </p:cNvSpPr>
              <p:nvPr/>
            </p:nvSpPr>
            <p:spPr bwMode="auto">
              <a:xfrm>
                <a:off x="4155245" y="3006103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1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5245" y="3006103"/>
                <a:ext cx="406913" cy="358303"/>
              </a:xfrm>
              <a:prstGeom prst="rect">
                <a:avLst/>
              </a:prstGeom>
              <a:blipFill>
                <a:blip r:embed="rId5"/>
                <a:stretch>
                  <a:fillRect l="-7576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 bwMode="auto">
          <a:xfrm>
            <a:off x="4562158" y="3116931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5750878" y="3105840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7368540" y="3105840"/>
            <a:ext cx="436562" cy="54067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8"/>
              <p:cNvSpPr txBox="1">
                <a:spLocks noChangeArrowheads="1"/>
              </p:cNvSpPr>
              <p:nvPr/>
            </p:nvSpPr>
            <p:spPr bwMode="auto">
              <a:xfrm>
                <a:off x="5454870" y="2987392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2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0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4870" y="2987392"/>
                <a:ext cx="406913" cy="358303"/>
              </a:xfrm>
              <a:prstGeom prst="rect">
                <a:avLst/>
              </a:prstGeom>
              <a:blipFill>
                <a:blip r:embed="rId6"/>
                <a:stretch>
                  <a:fillRect l="-7463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88"/>
              <p:cNvSpPr txBox="1">
                <a:spLocks noChangeArrowheads="1"/>
              </p:cNvSpPr>
              <p:nvPr/>
            </p:nvSpPr>
            <p:spPr bwMode="auto">
              <a:xfrm>
                <a:off x="7051675" y="2969195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𝑑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𝑖𝑁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1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1675" y="2969195"/>
                <a:ext cx="406913" cy="358303"/>
              </a:xfrm>
              <a:prstGeom prst="rect">
                <a:avLst/>
              </a:prstGeom>
              <a:blipFill>
                <a:blip r:embed="rId7"/>
                <a:stretch>
                  <a:fillRect l="-11940" b="-33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1375672" y="5258130"/>
            <a:ext cx="4568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After each entry is calculated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向左箭號 12"/>
          <p:cNvSpPr/>
          <p:nvPr/>
        </p:nvSpPr>
        <p:spPr>
          <a:xfrm rot="10800000">
            <a:off x="3854803" y="3326623"/>
            <a:ext cx="365882" cy="3164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74039" y="3064100"/>
            <a:ext cx="1777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FF0000"/>
                </a:solidFill>
              </a:rPr>
              <a:t>Start from the first entry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226026" y="5098277"/>
                <a:ext cx="2636034" cy="825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0" smtClean="0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≜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p>
                                </m:sSub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  </m:t>
                                </m:r>
                              </m:e>
                            </m:mr>
                          </m:m>
                          <m:sSubSup>
                            <m:sSubSup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𝑖𝑁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026" y="5098277"/>
                <a:ext cx="2636034" cy="825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弧形接點 15"/>
          <p:cNvCxnSpPr>
            <a:stCxn id="9" idx="3"/>
            <a:endCxn id="15" idx="3"/>
          </p:cNvCxnSpPr>
          <p:nvPr/>
        </p:nvCxnSpPr>
        <p:spPr>
          <a:xfrm>
            <a:off x="7805102" y="3376175"/>
            <a:ext cx="1056958" cy="2134619"/>
          </a:xfrm>
          <a:prstGeom prst="curvedConnector3">
            <a:avLst>
              <a:gd name="adj1" fmla="val 121628"/>
            </a:avLst>
          </a:prstGeom>
          <a:ln w="28575">
            <a:solidFill>
              <a:srgbClr val="3E50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87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 The </a:t>
                </a:r>
                <a:r>
                  <a:rPr lang="en-US" altLang="zh-TW" dirty="0" err="1"/>
                  <a:t>backpropgation</a:t>
                </a:r>
                <a:r>
                  <a:rPr lang="en-US" altLang="zh-TW" dirty="0"/>
                  <a:t> of local gradient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altLang="zh-TW" dirty="0"/>
                  <a:t>⟶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From the chain rule, we can get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i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71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Goals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Architecture of conventional deep neural networks</a:t>
            </a:r>
          </a:p>
          <a:p>
            <a:pPr lvl="1">
              <a:spcBef>
                <a:spcPct val="40000"/>
              </a:spcBef>
            </a:pPr>
            <a:r>
              <a:rPr lang="en-US" altLang="zh-TW" dirty="0" smtClean="0">
                <a:ea typeface="新細明體" panose="02020500000000000000" pitchFamily="18" charset="-120"/>
              </a:rPr>
              <a:t>Each neuron stands for a scalar</a:t>
            </a:r>
            <a:endParaRPr lang="en-US" altLang="zh-TW" dirty="0">
              <a:ea typeface="新細明體" panose="02020500000000000000" pitchFamily="18" charset="-120"/>
            </a:endParaRPr>
          </a:p>
          <a:p>
            <a:pPr marL="914400" lvl="2" indent="0">
              <a:spcBef>
                <a:spcPct val="40000"/>
              </a:spcBef>
              <a:buNone/>
            </a:pP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6497" y="2669272"/>
            <a:ext cx="4873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Each neuron stands for a vector</a:t>
            </a:r>
          </a:p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=&gt; Vector-valued neuron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2125281" y="2254281"/>
            <a:ext cx="1655412" cy="445458"/>
            <a:chOff x="2125281" y="2254281"/>
            <a:chExt cx="1655412" cy="445458"/>
          </a:xfrm>
        </p:grpSpPr>
        <p:cxnSp>
          <p:nvCxnSpPr>
            <p:cNvPr id="4" name="直線接點 3"/>
            <p:cNvCxnSpPr/>
            <p:nvPr/>
          </p:nvCxnSpPr>
          <p:spPr>
            <a:xfrm flipV="1">
              <a:off x="2125281" y="2260091"/>
              <a:ext cx="1655412" cy="4396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2125281" y="2254281"/>
              <a:ext cx="1655412" cy="4454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870438" y="6161031"/>
            <a:ext cx="7007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Input, output, weights, biases are all vectors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</a:t>
            </a:fld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239381" y="2204594"/>
            <a:ext cx="2904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M</a:t>
            </a:r>
            <a:r>
              <a:rPr lang="en-US" altLang="zh-TW" sz="1200" dirty="0" smtClean="0"/>
              <a:t>: Num. of training samples</a:t>
            </a:r>
          </a:p>
          <a:p>
            <a:r>
              <a:rPr lang="en-US" altLang="zh-TW" sz="1200" i="1" dirty="0" smtClean="0"/>
              <a:t>N</a:t>
            </a:r>
            <a:r>
              <a:rPr lang="en-US" altLang="zh-TW" sz="1200" dirty="0" smtClean="0"/>
              <a:t>: Dimension of inputs, outputs, weights,</a:t>
            </a:r>
          </a:p>
          <a:p>
            <a:r>
              <a:rPr lang="en-US" altLang="zh-TW" sz="1200" dirty="0"/>
              <a:t> </a:t>
            </a:r>
            <a:r>
              <a:rPr lang="en-US" altLang="zh-TW" sz="1200" dirty="0" smtClean="0"/>
              <a:t>    and biases (</a:t>
            </a:r>
            <a:r>
              <a:rPr lang="en-US" altLang="zh-TW" sz="1200" i="1" dirty="0" smtClean="0"/>
              <a:t>N</a:t>
            </a:r>
            <a:r>
              <a:rPr lang="en-US" altLang="zh-TW" sz="1200" dirty="0" smtClean="0"/>
              <a:t>=1)</a:t>
            </a:r>
          </a:p>
          <a:p>
            <a:r>
              <a:rPr lang="en-US" altLang="zh-TW" sz="1200" i="1" dirty="0" smtClean="0"/>
              <a:t>R</a:t>
            </a:r>
            <a:r>
              <a:rPr lang="en-US" altLang="zh-TW" sz="1200" dirty="0" smtClean="0"/>
              <a:t>: Dimension of the input layer</a:t>
            </a:r>
          </a:p>
          <a:p>
            <a:r>
              <a:rPr lang="en-US" altLang="zh-TW" sz="1200" i="1" dirty="0" smtClean="0"/>
              <a:t>G</a:t>
            </a:r>
            <a:r>
              <a:rPr lang="en-US" altLang="zh-TW" sz="1200" dirty="0" smtClean="0"/>
              <a:t>: Dimension of the output layer</a:t>
            </a:r>
          </a:p>
          <a:p>
            <a:r>
              <a:rPr lang="en-US" altLang="zh-TW" sz="1200" i="1" dirty="0" smtClean="0"/>
              <a:t>R</a:t>
            </a:r>
            <a:r>
              <a:rPr lang="en-US" altLang="zh-TW" sz="1200" baseline="-25000" dirty="0" smtClean="0"/>
              <a:t>1</a:t>
            </a:r>
            <a:r>
              <a:rPr lang="en-US" altLang="zh-TW" sz="1200" i="1" dirty="0" smtClean="0"/>
              <a:t>-R</a:t>
            </a:r>
            <a:r>
              <a:rPr lang="en-US" altLang="zh-TW" sz="1200" i="1" baseline="-25000" dirty="0" smtClean="0"/>
              <a:t>L</a:t>
            </a:r>
            <a:r>
              <a:rPr lang="en-US" altLang="zh-TW" sz="1200" dirty="0" smtClean="0"/>
              <a:t>: Dimension of hidden layers</a:t>
            </a:r>
            <a:endParaRPr lang="zh-TW" altLang="en-US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3327836"/>
            <a:ext cx="9067799" cy="30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 The </a:t>
                </a:r>
                <a:r>
                  <a:rPr lang="en-US" altLang="zh-TW" dirty="0" err="1"/>
                  <a:t>backpropgation</a:t>
                </a:r>
                <a:r>
                  <a:rPr lang="en-US" altLang="zh-TW" dirty="0"/>
                  <a:t> of local gradient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altLang="zh-TW" dirty="0"/>
                  <a:t>⟶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From the chain rule, we can get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From the Jacobian, we can derive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TW" b="1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TW" b="1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𝐚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i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3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8"/>
              <p:cNvSpPr txBox="1">
                <a:spLocks noChangeArrowheads="1"/>
              </p:cNvSpPr>
              <p:nvPr/>
            </p:nvSpPr>
            <p:spPr bwMode="auto">
              <a:xfrm>
                <a:off x="4431787" y="3690509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𝐝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𝑘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4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1787" y="3690509"/>
                <a:ext cx="406913" cy="358303"/>
              </a:xfrm>
              <a:prstGeom prst="rect">
                <a:avLst/>
              </a:prstGeom>
              <a:blipFill>
                <a:blip r:embed="rId4"/>
                <a:stretch>
                  <a:fillRect l="-2238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 bwMode="auto">
          <a:xfrm>
            <a:off x="4353718" y="3088356"/>
            <a:ext cx="535781" cy="5628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8"/>
              <p:cNvSpPr txBox="1">
                <a:spLocks noChangeArrowheads="1"/>
              </p:cNvSpPr>
              <p:nvPr/>
            </p:nvSpPr>
            <p:spPr bwMode="auto">
              <a:xfrm>
                <a:off x="5423940" y="3690509"/>
                <a:ext cx="406913" cy="371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zh-TW" sz="1600" i="1" smtClean="0">
                              <a:solidFill>
                                <a:srgbClr val="3E50FA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solidFill>
                                <a:srgbClr val="3E50FA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d>
                        <m:dPr>
                          <m:ctrlPr>
                            <a:rPr lang="en-US" altLang="zh-TW" sz="1600" i="1">
                              <a:solidFill>
                                <a:srgbClr val="3E50FA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1600" b="1" i="1">
                                  <a:solidFill>
                                    <a:srgbClr val="3E50FA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b="1">
                                  <a:solidFill>
                                    <a:srgbClr val="3E50FA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3E50FA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sz="1600" i="1">
                                  <a:solidFill>
                                    <a:srgbClr val="3E50FA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8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3940" y="3690509"/>
                <a:ext cx="406913" cy="371577"/>
              </a:xfrm>
              <a:prstGeom prst="rect">
                <a:avLst/>
              </a:prstGeom>
              <a:blipFill>
                <a:blip r:embed="rId5"/>
                <a:stretch>
                  <a:fillRect l="-41791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 bwMode="auto">
          <a:xfrm>
            <a:off x="5386389" y="3088356"/>
            <a:ext cx="334962" cy="5628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26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Backward (</a:t>
                </a:r>
                <a:r>
                  <a:rPr lang="en-US" altLang="zh-TW" dirty="0" smtClean="0">
                    <a:hlinkClick r:id="rId3" action="ppaction://hlinksldjump"/>
                  </a:rPr>
                  <a:t>Back</a:t>
                </a:r>
                <a:r>
                  <a:rPr lang="en-US" altLang="zh-TW" dirty="0" smtClean="0"/>
                  <a:t>) </a:t>
                </a:r>
                <a:endParaRPr lang="zh-TW" altLang="en-US" dirty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/>
                  <a:t> The </a:t>
                </a:r>
                <a:r>
                  <a:rPr lang="en-US" altLang="zh-TW" dirty="0" err="1"/>
                  <a:t>backpropgation</a:t>
                </a:r>
                <a:r>
                  <a:rPr lang="en-US" altLang="zh-TW" dirty="0"/>
                  <a:t> of local gradient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</m:oMath>
                </a14:m>
                <a:r>
                  <a:rPr lang="en-US" altLang="zh-TW" dirty="0"/>
                  <a:t>⟶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From the chain rule, we can get 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kumimoji="0" lang="en-US" altLang="zh-TW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新細明體" panose="02020500000000000000" pitchFamily="18" charset="-12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altLang="zh-TW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新細明體" panose="02020500000000000000" pitchFamily="18" charset="-120"/>
                                    </a:rPr>
                                    <m:t>𝐝</m:t>
                                  </m:r>
                                </m:e>
                                <m:sub>
                                  <m:r>
                                    <a:rPr kumimoji="0"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新細明體" panose="02020500000000000000" pitchFamily="18" charset="-12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新細明體" panose="02020500000000000000" pitchFamily="18" charset="-120"/>
                                    </a:rPr>
                                    <m:t>𝑙</m:t>
                                  </m:r>
                                  <m:r>
                                    <a:rPr kumimoji="0"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新細明體" panose="02020500000000000000" pitchFamily="18" charset="-120"/>
                                    </a:rPr>
                                    <m:t>+1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b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𝐰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𝑘𝑖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altLang="zh-TW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altLang="zh-TW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•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b="1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b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𝐳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endParaRPr lang="en-US" altLang="zh-TW" dirty="0" smtClean="0"/>
              </a:p>
              <a:p>
                <a:pPr lvl="2">
                  <a:spcBef>
                    <a:spcPct val="40000"/>
                  </a:spcBef>
                </a:pPr>
                <a:r>
                  <a:rPr lang="en-US" altLang="zh-TW" dirty="0" smtClean="0"/>
                  <a:t>From the Jacobian, we can derive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TW" b="1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zh-TW" b="1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𝐚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altLang="zh-TW" b="1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Sup>
                                      <m:sSubSupPr>
                                        <m:ctrlPr>
                                          <a:rPr lang="en-US" altLang="zh-TW" b="1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b="1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•</m:t>
                                </m:r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b="1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𝑘𝑖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•</m:t>
                                </m:r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…,</m:t>
                                </m:r>
                                <m:sSubSup>
                                  <m:sSubSupPr>
                                    <m:ctrlPr>
                                      <a:rPr lang="en-US" altLang="zh-TW" b="1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𝐰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𝑘𝑖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bSup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•</m:t>
                                </m:r>
                                <m:sSub>
                                  <m:sSubPr>
                                    <m:ctrlPr>
                                      <a:rPr lang="pt-BR" altLang="zh-TW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1">
                                        <a:latin typeface="Cambria Math" panose="02040503050406030204" pitchFamily="18" charset="0"/>
                                      </a:rPr>
                                      <m:t>𝐞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b="1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•</m:t>
                          </m:r>
                        </m:sub>
                      </m:sSub>
                    </m:oMath>
                  </m:oMathPara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i="1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4"/>
                <a:stretch>
                  <a:fillRect l="-779" t="-1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8"/>
              <p:cNvSpPr txBox="1">
                <a:spLocks noChangeArrowheads="1"/>
              </p:cNvSpPr>
              <p:nvPr/>
            </p:nvSpPr>
            <p:spPr bwMode="auto">
              <a:xfrm>
                <a:off x="3392927" y="3690509"/>
                <a:ext cx="406913" cy="358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160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新細明體" panose="02020500000000000000" pitchFamily="18" charset="-120"/>
                            </a:rPr>
                          </m:ctrlPr>
                        </m:sSubSupPr>
                        <m:e>
                          <m:r>
                            <a:rPr kumimoji="0" lang="en-US" altLang="zh-TW" sz="16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𝐝</m:t>
                          </m:r>
                        </m:e>
                        <m:sub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𝑘</m:t>
                          </m:r>
                        </m:sub>
                        <m:sup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𝑙</m:t>
                          </m:r>
                          <m:r>
                            <a:rPr kumimoji="0" lang="en-US" altLang="zh-TW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4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2927" y="3690509"/>
                <a:ext cx="406913" cy="358303"/>
              </a:xfrm>
              <a:prstGeom prst="rect">
                <a:avLst/>
              </a:prstGeom>
              <a:blipFill>
                <a:blip r:embed="rId5"/>
                <a:stretch>
                  <a:fillRect l="-227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 bwMode="auto">
          <a:xfrm>
            <a:off x="3314858" y="3088356"/>
            <a:ext cx="535781" cy="5628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8"/>
              <p:cNvSpPr txBox="1">
                <a:spLocks noChangeArrowheads="1"/>
              </p:cNvSpPr>
              <p:nvPr/>
            </p:nvSpPr>
            <p:spPr bwMode="auto">
              <a:xfrm>
                <a:off x="4385080" y="3690509"/>
                <a:ext cx="406913" cy="371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z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1pPr>
                <a:lvl2pPr indent="-28575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y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2pPr>
                <a:lvl3pPr indent="-228600">
                  <a:spcBef>
                    <a:spcPct val="20000"/>
                  </a:spcBef>
                  <a:buClr>
                    <a:schemeClr val="accent2"/>
                  </a:buClr>
                  <a:buFont typeface="Monotype Sorts" pitchFamily="2" charset="2"/>
                  <a:buChar char="x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3pPr>
                <a:lvl4pPr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4pPr>
                <a:lvl5pPr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5pPr>
                <a:lvl6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6pPr>
                <a:lvl7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7pPr>
                <a:lvl8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8pPr>
                <a:lvl9pPr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zh-TW" sz="1600" i="1" smtClean="0">
                              <a:solidFill>
                                <a:srgbClr val="3E50FA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solidFill>
                                <a:srgbClr val="3E50FA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d>
                        <m:dPr>
                          <m:ctrlPr>
                            <a:rPr lang="en-US" altLang="zh-TW" sz="1600" i="1">
                              <a:solidFill>
                                <a:srgbClr val="3E50FA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1600" b="1" i="1">
                                  <a:solidFill>
                                    <a:srgbClr val="3E50FA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b="1">
                                  <a:solidFill>
                                    <a:srgbClr val="3E50FA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3E50FA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sz="1600" i="1">
                                  <a:solidFill>
                                    <a:srgbClr val="3E50FA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0" lang="zh-TW" altLang="en-US" sz="1600" i="1" dirty="0" smtClean="0">
                  <a:latin typeface="+mj-lt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8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5080" y="3690509"/>
                <a:ext cx="406913" cy="371577"/>
              </a:xfrm>
              <a:prstGeom prst="rect">
                <a:avLst/>
              </a:prstGeom>
              <a:blipFill>
                <a:blip r:embed="rId6"/>
                <a:stretch>
                  <a:fillRect l="-40299" r="-1493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向左箭號 9"/>
          <p:cNvSpPr/>
          <p:nvPr/>
        </p:nvSpPr>
        <p:spPr>
          <a:xfrm rot="8464644">
            <a:off x="2210015" y="6086810"/>
            <a:ext cx="365882" cy="3164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3400" y="5921893"/>
            <a:ext cx="1777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FF0000"/>
                </a:solidFill>
              </a:rPr>
              <a:t>Start from the first column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347529" y="3088356"/>
            <a:ext cx="334962" cy="5628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283002" y="6066129"/>
                <a:ext cx="34835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 smtClean="0"/>
                  <a:t>Recall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•</m:t>
                        </m:r>
                        <m:sSub>
                          <m:sSubPr>
                            <m:ctrlPr>
                              <a:rPr lang="pt-BR" altLang="zh-TW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b="1">
                                <a:latin typeface="Cambria Math" panose="020405030504060302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002" y="6066129"/>
                <a:ext cx="3483518" cy="307777"/>
              </a:xfrm>
              <a:prstGeom prst="rect">
                <a:avLst/>
              </a:prstGeom>
              <a:blipFill>
                <a:blip r:embed="rId7"/>
                <a:stretch>
                  <a:fillRect l="-525" t="-3922" b="-196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弧形接點 12"/>
          <p:cNvCxnSpPr>
            <a:stCxn id="7" idx="0"/>
          </p:cNvCxnSpPr>
          <p:nvPr/>
        </p:nvCxnSpPr>
        <p:spPr>
          <a:xfrm rot="5400000" flipH="1" flipV="1">
            <a:off x="7135388" y="5451978"/>
            <a:ext cx="503525" cy="72477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70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81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Proposed method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27"/>
              <p:cNvSpPr>
                <a:spLocks noChangeArrowheads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lr>
                    <a:schemeClr val="tx1"/>
                  </a:buClr>
                  <a:buFont typeface="Webdings" panose="05030102010509060703" pitchFamily="18" charset="2"/>
                  <a:buChar char="4"/>
                  <a:defRPr kumimoji="1"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anose="05000000000000000000" pitchFamily="2" charset="2"/>
                  <a:buChar char="l"/>
                  <a:defRPr kumimoji="1"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lr>
                    <a:schemeClr val="tx1"/>
                  </a:buClr>
                  <a:buFont typeface="Symbol" panose="05050102010706020507" pitchFamily="18" charset="2"/>
                  <a:buChar char="-"/>
                  <a:defRPr kumimoji="1"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–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40000"/>
                  </a:spcBef>
                </a:pPr>
                <a:r>
                  <a:rPr lang="en-US" altLang="zh-TW" dirty="0" smtClean="0"/>
                  <a:t>Backpropagation </a:t>
                </a:r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ABIPNN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 smtClean="0"/>
              </a:p>
              <a:p>
                <a:pPr lvl="1">
                  <a:spcBef>
                    <a:spcPct val="40000"/>
                  </a:spcBef>
                </a:pPr>
                <a:r>
                  <a:rPr lang="en-US" altLang="zh-TW" dirty="0" smtClean="0"/>
                  <a:t>DNN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𝑁𝑅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𝐾𝑀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 lvl="2">
                  <a:spcBef>
                    <a:spcPct val="40000"/>
                  </a:spcBef>
                </a:pPr>
                <a:endParaRPr lang="en-US" altLang="zh-TW" dirty="0" smtClean="0"/>
              </a:p>
              <a:p>
                <a:pPr marL="914400" lvl="2" indent="0">
                  <a:spcBef>
                    <a:spcPct val="40000"/>
                  </a:spcBef>
                  <a:buNone/>
                </a:pPr>
                <a:r>
                  <a:rPr lang="en-US" altLang="zh-TW" dirty="0" smtClean="0"/>
                  <a:t>(</a:t>
                </a:r>
                <a:r>
                  <a:rPr lang="en-US" altLang="zh-TW" dirty="0" smtClean="0">
                    <a:hlinkClick r:id="rId3" action="ppaction://hlinksldjump"/>
                  </a:rPr>
                  <a:t>Back</a:t>
                </a:r>
                <a:r>
                  <a:rPr lang="en-US" altLang="zh-TW" dirty="0" smtClean="0"/>
                  <a:t>)</a:t>
                </a: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b="1" i="1" dirty="0" smtClean="0">
                  <a:latin typeface="Cambria Math" panose="02040503050406030204" pitchFamily="18" charset="0"/>
                </a:endParaRPr>
              </a:p>
              <a:p>
                <a:pPr marL="914400" lvl="2" indent="0">
                  <a:spcBef>
                    <a:spcPct val="40000"/>
                  </a:spcBef>
                  <a:buNone/>
                </a:pPr>
                <a:endParaRPr lang="en-US" altLang="zh-TW" dirty="0" smtClean="0"/>
              </a:p>
            </p:txBody>
          </p:sp>
        </mc:Choice>
        <mc:Fallback xmlns="">
          <p:sp>
            <p:nvSpPr>
              <p:cNvPr id="6" name="Rectangle 10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778924"/>
                <a:ext cx="8610600" cy="4594982"/>
              </a:xfrm>
              <a:prstGeom prst="rect">
                <a:avLst/>
              </a:prstGeom>
              <a:blipFill>
                <a:blip r:embed="rId4"/>
                <a:stretch>
                  <a:fillRect l="-779" t="-1061" b="-47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71</a:t>
            </a:fld>
            <a:endParaRPr lang="zh-TW" altLang="en-US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3352800" y="3110865"/>
            <a:ext cx="1263650" cy="6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154" y="2550999"/>
            <a:ext cx="2323483" cy="61840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10" name="直線接點 9"/>
          <p:cNvCxnSpPr/>
          <p:nvPr/>
        </p:nvCxnSpPr>
        <p:spPr>
          <a:xfrm>
            <a:off x="3619500" y="3787140"/>
            <a:ext cx="3733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534" y="3395146"/>
            <a:ext cx="1339215" cy="48115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7"/>
          <a:srcRect b="15977"/>
          <a:stretch/>
        </p:blipFill>
        <p:spPr>
          <a:xfrm>
            <a:off x="6676503" y="4598776"/>
            <a:ext cx="2052783" cy="34575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16" name="直線接點 15"/>
          <p:cNvCxnSpPr/>
          <p:nvPr/>
        </p:nvCxnSpPr>
        <p:spPr>
          <a:xfrm>
            <a:off x="3531394" y="4901565"/>
            <a:ext cx="112633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3532584" y="5580221"/>
            <a:ext cx="114895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4520" y="5237174"/>
            <a:ext cx="1276747" cy="48994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74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Previous work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hlinkClick r:id="rId3" action="ppaction://hlinksldjump"/>
              </a:rPr>
              <a:t>References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06694"/>
              </p:ext>
            </p:extLst>
          </p:nvPr>
        </p:nvGraphicFramePr>
        <p:xfrm>
          <a:off x="411768" y="2391509"/>
          <a:ext cx="8257447" cy="4096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817">
                  <a:extLst>
                    <a:ext uri="{9D8B030D-6E8A-4147-A177-3AD203B41FA5}">
                      <a16:colId xmlns="" xmlns:a16="http://schemas.microsoft.com/office/drawing/2014/main" val="1806668742"/>
                    </a:ext>
                  </a:extLst>
                </a:gridCol>
                <a:gridCol w="1222130">
                  <a:extLst>
                    <a:ext uri="{9D8B030D-6E8A-4147-A177-3AD203B41FA5}">
                      <a16:colId xmlns="" xmlns:a16="http://schemas.microsoft.com/office/drawing/2014/main" val="2762179603"/>
                    </a:ext>
                  </a:extLst>
                </a:gridCol>
                <a:gridCol w="1459523">
                  <a:extLst>
                    <a:ext uri="{9D8B030D-6E8A-4147-A177-3AD203B41FA5}">
                      <a16:colId xmlns="" xmlns:a16="http://schemas.microsoft.com/office/drawing/2014/main" val="2981860698"/>
                    </a:ext>
                  </a:extLst>
                </a:gridCol>
                <a:gridCol w="1900248">
                  <a:extLst>
                    <a:ext uri="{9D8B030D-6E8A-4147-A177-3AD203B41FA5}">
                      <a16:colId xmlns="" xmlns:a16="http://schemas.microsoft.com/office/drawing/2014/main" val="1269356741"/>
                    </a:ext>
                  </a:extLst>
                </a:gridCol>
                <a:gridCol w="1537030">
                  <a:extLst>
                    <a:ext uri="{9D8B030D-6E8A-4147-A177-3AD203B41FA5}">
                      <a16:colId xmlns="" xmlns:a16="http://schemas.microsoft.com/office/drawing/2014/main" val="2447183899"/>
                    </a:ext>
                  </a:extLst>
                </a:gridCol>
                <a:gridCol w="1389699">
                  <a:extLst>
                    <a:ext uri="{9D8B030D-6E8A-4147-A177-3AD203B41FA5}">
                      <a16:colId xmlns="" xmlns:a16="http://schemas.microsoft.com/office/drawing/2014/main" val="3355312159"/>
                    </a:ext>
                  </a:extLst>
                </a:gridCol>
              </a:tblGrid>
              <a:tr h="718404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value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Hyperbolic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zh-TW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Hyperbolic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value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with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baseline="0" dirty="0" err="1" smtClean="0">
                          <a:solidFill>
                            <a:schemeClr val="tx1"/>
                          </a:solidFill>
                        </a:rPr>
                        <a:t>Wirtinger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calculus</a:t>
                      </a:r>
                      <a:endParaRPr lang="zh-TW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Vector product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Orthogonal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weight matrix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9580127"/>
                  </a:ext>
                </a:extLst>
              </a:tr>
              <a:tr h="718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[1-4]  Nitta 1997-2004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[15] </a:t>
                      </a:r>
                      <a:r>
                        <a:rPr lang="en-US" altLang="zh-TW" dirty="0" err="1" smtClean="0"/>
                        <a:t>Trabelsi</a:t>
                      </a:r>
                      <a:r>
                        <a:rPr lang="zh-TW" altLang="en-US" dirty="0" smtClean="0"/>
                        <a:t> </a:t>
                      </a:r>
                      <a:r>
                        <a:rPr lang="en-US" altLang="zh-TW" dirty="0" smtClean="0"/>
                        <a:t>&amp;</a:t>
                      </a:r>
                      <a:r>
                        <a:rPr lang="zh-TW" altLang="en-US" dirty="0" smtClean="0"/>
                        <a:t> </a:t>
                      </a:r>
                      <a:r>
                        <a:rPr lang="en-US" altLang="zh-TW" dirty="0" err="1" smtClean="0"/>
                        <a:t>Bengio</a:t>
                      </a:r>
                      <a:r>
                        <a:rPr lang="en-US" altLang="zh-TW" dirty="0" smtClean="0"/>
                        <a:t> 2018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/>
                        <a:t>[5]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TW" dirty="0" smtClean="0"/>
                        <a:t>Buchholz 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/>
                        <a:t>[6] Nitta 2008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[7] Nitta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2017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7936652"/>
                  </a:ext>
                </a:extLst>
              </a:tr>
              <a:tr h="718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[8] Nitta 1997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[9] </a:t>
                      </a:r>
                      <a:r>
                        <a:rPr lang="en-US" altLang="zh-TW" dirty="0" err="1" smtClean="0"/>
                        <a:t>Tripathi</a:t>
                      </a:r>
                      <a:r>
                        <a:rPr lang="en-US" altLang="zh-TW" dirty="0" smtClean="0"/>
                        <a:t> 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[10] Nitta 2006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01197801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9299408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5953741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zh-TW" altLang="en-US" sz="18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9668281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11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5262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smtClean="0"/>
              <a:t>Previous work</a:t>
            </a:r>
            <a:endParaRPr lang="zh-TW" altLang="en-US" sz="4000" dirty="0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33400" y="1778924"/>
            <a:ext cx="8001000" cy="42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Font typeface="Webdings" panose="05030102010509060703" pitchFamily="18" charset="2"/>
              <a:buChar char="4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kumimoji="1"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Char char="•"/>
              <a:defRPr kumimoji="1"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40000"/>
              </a:spcBef>
            </a:pPr>
            <a:r>
              <a:rPr lang="en-US" altLang="zh-TW" dirty="0" smtClean="0">
                <a:hlinkClick r:id="rId3" action="ppaction://hlinksldjump"/>
              </a:rPr>
              <a:t>References</a:t>
            </a:r>
            <a:endParaRPr lang="en-US" altLang="zh-TW" dirty="0" smtClean="0"/>
          </a:p>
          <a:p>
            <a:pPr lvl="2">
              <a:spcBef>
                <a:spcPct val="40000"/>
              </a:spcBef>
            </a:pPr>
            <a:endParaRPr lang="zh-TW" altLang="en-US" dirty="0" smtClean="0">
              <a:ea typeface="新細明體" panose="02020500000000000000" pitchFamily="18" charset="-120"/>
            </a:endParaRPr>
          </a:p>
          <a:p>
            <a:pPr lvl="1">
              <a:spcBef>
                <a:spcPct val="40000"/>
              </a:spcBef>
            </a:pPr>
            <a:endParaRPr lang="en-US" altLang="zh-TW" dirty="0" smtClean="0">
              <a:ea typeface="新細明體" panose="02020500000000000000" pitchFamily="18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052807"/>
              </p:ext>
            </p:extLst>
          </p:nvPr>
        </p:nvGraphicFramePr>
        <p:xfrm>
          <a:off x="411768" y="2391509"/>
          <a:ext cx="8266240" cy="4140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614">
                  <a:extLst>
                    <a:ext uri="{9D8B030D-6E8A-4147-A177-3AD203B41FA5}">
                      <a16:colId xmlns="" xmlns:a16="http://schemas.microsoft.com/office/drawing/2014/main" val="1806668742"/>
                    </a:ext>
                  </a:extLst>
                </a:gridCol>
                <a:gridCol w="1417068">
                  <a:extLst>
                    <a:ext uri="{9D8B030D-6E8A-4147-A177-3AD203B41FA5}">
                      <a16:colId xmlns="" xmlns:a16="http://schemas.microsoft.com/office/drawing/2014/main" val="2762179603"/>
                    </a:ext>
                  </a:extLst>
                </a:gridCol>
                <a:gridCol w="1452276">
                  <a:extLst>
                    <a:ext uri="{9D8B030D-6E8A-4147-A177-3AD203B41FA5}">
                      <a16:colId xmlns="" xmlns:a16="http://schemas.microsoft.com/office/drawing/2014/main" val="2981860698"/>
                    </a:ext>
                  </a:extLst>
                </a:gridCol>
                <a:gridCol w="1717436">
                  <a:extLst>
                    <a:ext uri="{9D8B030D-6E8A-4147-A177-3AD203B41FA5}">
                      <a16:colId xmlns="" xmlns:a16="http://schemas.microsoft.com/office/drawing/2014/main" val="1269356741"/>
                    </a:ext>
                  </a:extLst>
                </a:gridCol>
                <a:gridCol w="1470323">
                  <a:extLst>
                    <a:ext uri="{9D8B030D-6E8A-4147-A177-3AD203B41FA5}">
                      <a16:colId xmlns="" xmlns:a16="http://schemas.microsoft.com/office/drawing/2014/main" val="2447183899"/>
                    </a:ext>
                  </a:extLst>
                </a:gridCol>
                <a:gridCol w="1459523">
                  <a:extLst>
                    <a:ext uri="{9D8B030D-6E8A-4147-A177-3AD203B41FA5}">
                      <a16:colId xmlns="" xmlns:a16="http://schemas.microsoft.com/office/drawing/2014/main" val="3355312159"/>
                    </a:ext>
                  </a:extLst>
                </a:gridCol>
              </a:tblGrid>
              <a:tr h="718404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Quaternion value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</a:rPr>
                        <a:t>Octonion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value</a:t>
                      </a:r>
                      <a:endParaRPr lang="zh-TW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Orthogonal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weight matrix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TW" alt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zh-TW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Clifford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algebra (2</a:t>
                      </a:r>
                      <a:r>
                        <a:rPr lang="en-US" altLang="zh-TW" i="1" baseline="300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Matrix-matrix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Tensor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value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9580127"/>
                  </a:ext>
                </a:extLst>
              </a:tr>
              <a:tr h="718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altLang="zh-TW" dirty="0" smtClean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7936652"/>
                  </a:ext>
                </a:extLst>
              </a:tr>
              <a:tr h="7184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01197801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[11,12] Arena 1994,1998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[13] Nitta 1994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9299408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[14] </a:t>
                      </a:r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</a:rPr>
                        <a:t>Popa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5953741"/>
                  </a:ext>
                </a:extLst>
              </a:tr>
              <a:tr h="496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zh-TW" altLang="en-US" sz="18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[16,17] Nitta 2007, 2013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[18-21] Pearson 1992-2001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[22] </a:t>
                      </a:r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</a:rPr>
                        <a:t>Popa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2015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[23] </a:t>
                      </a:r>
                      <a:r>
                        <a:rPr lang="en-US" altLang="zh-TW" baseline="0" dirty="0" err="1" smtClean="0">
                          <a:solidFill>
                            <a:schemeClr val="tx1"/>
                          </a:solidFill>
                        </a:rPr>
                        <a:t>Chien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</a:rPr>
                        <a:t> 2017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9668281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931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1" id="{ADDF99F0-CA3F-C348-A5B9-7824B3388EF8}" vid="{54382209-B939-8247-BF0F-5CAD59E4C1D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36385</TotalTime>
  <Words>2998</Words>
  <Application>Microsoft Macintosh PowerPoint</Application>
  <PresentationFormat>如螢幕大小 (4:3)</PresentationFormat>
  <Paragraphs>785</Paragraphs>
  <Slides>72</Slides>
  <Notes>72</Notes>
  <HiddenSlides>1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72</vt:i4>
      </vt:variant>
    </vt:vector>
  </HeadingPairs>
  <TitlesOfParts>
    <vt:vector size="87" baseType="lpstr">
      <vt:lpstr>Arial</vt:lpstr>
      <vt:lpstr>Bahnschrift Condensed</vt:lpstr>
      <vt:lpstr>Calibri</vt:lpstr>
      <vt:lpstr>Cambria Math</vt:lpstr>
      <vt:lpstr>Poor Richard</vt:lpstr>
      <vt:lpstr>Symbol</vt:lpstr>
      <vt:lpstr>Tahoma</vt:lpstr>
      <vt:lpstr>Times New Roman</vt:lpstr>
      <vt:lpstr>Webdings</vt:lpstr>
      <vt:lpstr>Wingdings</vt:lpstr>
      <vt:lpstr>新細明體</vt:lpstr>
      <vt:lpstr>標楷體</vt:lpstr>
      <vt:lpstr>佈景主題1</vt:lpstr>
      <vt:lpstr>Equation</vt:lpstr>
      <vt:lpstr>方程式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zcfan</dc:creator>
  <cp:lastModifiedBy>Microsoft Office 使用者</cp:lastModifiedBy>
  <cp:revision>507</cp:revision>
  <cp:lastPrinted>2019-07-12T01:10:03Z</cp:lastPrinted>
  <dcterms:modified xsi:type="dcterms:W3CDTF">2019-07-26T05:01:29Z</dcterms:modified>
</cp:coreProperties>
</file>