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7"/>
  </p:notesMasterIdLst>
  <p:handoutMasterIdLst>
    <p:handoutMasterId r:id="rId48"/>
  </p:handoutMasterIdLst>
  <p:sldIdLst>
    <p:sldId id="256" r:id="rId2"/>
    <p:sldId id="476" r:id="rId3"/>
    <p:sldId id="536" r:id="rId4"/>
    <p:sldId id="462" r:id="rId5"/>
    <p:sldId id="552" r:id="rId6"/>
    <p:sldId id="466" r:id="rId7"/>
    <p:sldId id="508" r:id="rId8"/>
    <p:sldId id="547" r:id="rId9"/>
    <p:sldId id="546" r:id="rId10"/>
    <p:sldId id="444" r:id="rId11"/>
    <p:sldId id="477" r:id="rId12"/>
    <p:sldId id="522" r:id="rId13"/>
    <p:sldId id="478" r:id="rId14"/>
    <p:sldId id="479" r:id="rId15"/>
    <p:sldId id="480" r:id="rId16"/>
    <p:sldId id="425" r:id="rId17"/>
    <p:sldId id="494" r:id="rId18"/>
    <p:sldId id="484" r:id="rId19"/>
    <p:sldId id="377" r:id="rId20"/>
    <p:sldId id="555" r:id="rId21"/>
    <p:sldId id="544" r:id="rId22"/>
    <p:sldId id="548" r:id="rId23"/>
    <p:sldId id="549" r:id="rId24"/>
    <p:sldId id="550" r:id="rId25"/>
    <p:sldId id="453" r:id="rId26"/>
    <p:sldId id="545" r:id="rId27"/>
    <p:sldId id="542" r:id="rId28"/>
    <p:sldId id="543" r:id="rId29"/>
    <p:sldId id="560" r:id="rId30"/>
    <p:sldId id="501" r:id="rId31"/>
    <p:sldId id="558" r:id="rId32"/>
    <p:sldId id="561" r:id="rId33"/>
    <p:sldId id="559" r:id="rId34"/>
    <p:sldId id="562" r:id="rId35"/>
    <p:sldId id="563" r:id="rId36"/>
    <p:sldId id="565" r:id="rId37"/>
    <p:sldId id="531" r:id="rId38"/>
    <p:sldId id="529" r:id="rId39"/>
    <p:sldId id="532" r:id="rId40"/>
    <p:sldId id="564" r:id="rId41"/>
    <p:sldId id="384" r:id="rId42"/>
    <p:sldId id="566" r:id="rId43"/>
    <p:sldId id="556" r:id="rId44"/>
    <p:sldId id="493" r:id="rId45"/>
    <p:sldId id="492" r:id="rId46"/>
  </p:sldIdLst>
  <p:sldSz cx="9144000" cy="6858000" type="screen4x3"/>
  <p:notesSz cx="6797675" cy="987425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sz="16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sz="16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sz="16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sz="16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4AD100"/>
    <a:srgbClr val="6CEE0E"/>
    <a:srgbClr val="63E997"/>
    <a:srgbClr val="6EFFA4"/>
    <a:srgbClr val="78FF00"/>
    <a:srgbClr val="FF0000"/>
    <a:srgbClr val="00CC00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49" autoAdjust="0"/>
    <p:restoredTop sz="86761" autoAdjust="0"/>
  </p:normalViewPr>
  <p:slideViewPr>
    <p:cSldViewPr>
      <p:cViewPr varScale="1">
        <p:scale>
          <a:sx n="100" d="100"/>
          <a:sy n="100" d="100"/>
        </p:scale>
        <p:origin x="198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10" d="100"/>
        <a:sy n="11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3254" y="72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Root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工作表1!$A$2</c:f>
              <c:strCache>
                <c:ptCount val="1"/>
                <c:pt idx="0">
                  <c:v>Number of images</c:v>
                </c:pt>
              </c:strCache>
            </c:strRef>
          </c:cat>
          <c:val>
            <c:numRef>
              <c:f>工作表1!$B$2</c:f>
              <c:numCache>
                <c:formatCode>General</c:formatCode>
                <c:ptCount val="1"/>
                <c:pt idx="0">
                  <c:v>518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33-4CBE-8445-70160F860849}"/>
            </c:ext>
          </c:extLst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Stem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工作表1!$A$2</c:f>
              <c:strCache>
                <c:ptCount val="1"/>
                <c:pt idx="0">
                  <c:v>Number of images</c:v>
                </c:pt>
              </c:strCache>
            </c:strRef>
          </c:cat>
          <c:val>
            <c:numRef>
              <c:f>工作表1!$C$2</c:f>
              <c:numCache>
                <c:formatCode>General</c:formatCode>
                <c:ptCount val="1"/>
                <c:pt idx="0">
                  <c:v>4780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33-4CBE-8445-70160F860849}"/>
            </c:ext>
          </c:extLst>
        </c:ser>
        <c:ser>
          <c:idx val="2"/>
          <c:order val="2"/>
          <c:tx>
            <c:strRef>
              <c:f>工作表1!$D$1</c:f>
              <c:strCache>
                <c:ptCount val="1"/>
                <c:pt idx="0">
                  <c:v>Fruit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工作表1!$A$2</c:f>
              <c:strCache>
                <c:ptCount val="1"/>
                <c:pt idx="0">
                  <c:v>Number of images</c:v>
                </c:pt>
              </c:strCache>
            </c:strRef>
          </c:cat>
          <c:val>
            <c:numRef>
              <c:f>工作表1!$D$2</c:f>
              <c:numCache>
                <c:formatCode>General</c:formatCode>
                <c:ptCount val="1"/>
                <c:pt idx="0">
                  <c:v>36340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A33-4CBE-8445-70160F860849}"/>
            </c:ext>
          </c:extLst>
        </c:ser>
        <c:ser>
          <c:idx val="3"/>
          <c:order val="3"/>
          <c:tx>
            <c:strRef>
              <c:f>工作表1!$E$1</c:f>
              <c:strCache>
                <c:ptCount val="1"/>
                <c:pt idx="0">
                  <c:v>Flower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工作表1!$A$2</c:f>
              <c:strCache>
                <c:ptCount val="1"/>
                <c:pt idx="0">
                  <c:v>Number of images</c:v>
                </c:pt>
              </c:strCache>
            </c:strRef>
          </c:cat>
          <c:val>
            <c:numRef>
              <c:f>工作表1!$E$2</c:f>
              <c:numCache>
                <c:formatCode>General</c:formatCode>
                <c:ptCount val="1"/>
                <c:pt idx="0">
                  <c:v>121099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A33-4CBE-8445-70160F860849}"/>
            </c:ext>
          </c:extLst>
        </c:ser>
        <c:ser>
          <c:idx val="4"/>
          <c:order val="4"/>
          <c:tx>
            <c:strRef>
              <c:f>工作表1!$F$1</c:f>
              <c:strCache>
                <c:ptCount val="1"/>
                <c:pt idx="0">
                  <c:v>Leaf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工作表1!$A$2</c:f>
              <c:strCache>
                <c:ptCount val="1"/>
                <c:pt idx="0">
                  <c:v>Number of images</c:v>
                </c:pt>
              </c:strCache>
            </c:strRef>
          </c:cat>
          <c:val>
            <c:numRef>
              <c:f>工作表1!$F$2</c:f>
              <c:numCache>
                <c:formatCode>General</c:formatCode>
                <c:ptCount val="1"/>
                <c:pt idx="0">
                  <c:v>134838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A33-4CBE-8445-70160F8608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-293641952"/>
        <c:axId val="-293639632"/>
      </c:barChart>
      <c:catAx>
        <c:axId val="-2936419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293639632"/>
        <c:crosses val="autoZero"/>
        <c:auto val="0"/>
        <c:lblAlgn val="ctr"/>
        <c:lblOffset val="100"/>
        <c:noMultiLvlLbl val="0"/>
      </c:catAx>
      <c:valAx>
        <c:axId val="-2936396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 dirty="0" smtClean="0"/>
                  <a:t>Number of images</a:t>
                </a:r>
                <a:endParaRPr lang="zh-TW" altLang="en-US" dirty="0"/>
              </a:p>
            </c:rich>
          </c:tx>
          <c:layout>
            <c:manualLayout>
              <c:xMode val="edge"/>
              <c:yMode val="edge"/>
              <c:x val="0.41427246813656698"/>
              <c:y val="0.7434654081526810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-293641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264" tIns="47632" rIns="95264" bIns="47632" numCol="1" anchor="t" anchorCtr="0" compatLnSpc="1">
            <a:prstTxWarp prst="textNoShape">
              <a:avLst/>
            </a:prstTxWarp>
          </a:bodyPr>
          <a:lstStyle>
            <a:lvl1pPr defTabSz="952500" eaLnBrk="1" hangingPunct="1">
              <a:defRPr kumimoji="0" sz="1300">
                <a:latin typeface="Calibri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264" tIns="47632" rIns="95264" bIns="47632" numCol="1" anchor="t" anchorCtr="0" compatLnSpc="1">
            <a:prstTxWarp prst="textNoShape">
              <a:avLst/>
            </a:prstTxWarp>
          </a:bodyPr>
          <a:lstStyle>
            <a:lvl1pPr algn="r" defTabSz="952500" eaLnBrk="1" hangingPunct="1">
              <a:defRPr kumimoji="0" sz="1300">
                <a:latin typeface="Calibri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E73E1C31-C464-4E0C-B169-5B975F91BA07}" type="datetimeFigureOut">
              <a:rPr lang="zh-TW" altLang="en-US"/>
              <a:pPr>
                <a:defRPr/>
              </a:pPr>
              <a:t>2018/7/14</a:t>
            </a:fld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 bwMode="auto">
          <a:xfrm>
            <a:off x="0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264" tIns="47632" rIns="95264" bIns="47632" numCol="1" anchor="b" anchorCtr="0" compatLnSpc="1">
            <a:prstTxWarp prst="textNoShape">
              <a:avLst/>
            </a:prstTxWarp>
          </a:bodyPr>
          <a:lstStyle>
            <a:lvl1pPr defTabSz="952500" eaLnBrk="1" hangingPunct="1">
              <a:defRPr kumimoji="0" sz="1300">
                <a:latin typeface="Calibri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264" tIns="47632" rIns="95264" bIns="47632" numCol="1" anchor="b" anchorCtr="0" compatLnSpc="1">
            <a:prstTxWarp prst="textNoShape">
              <a:avLst/>
            </a:prstTxWarp>
          </a:bodyPr>
          <a:lstStyle>
            <a:lvl1pPr algn="r" defTabSz="952500" eaLnBrk="1" hangingPunct="1">
              <a:defRPr kumimoji="0" sz="1300">
                <a:latin typeface="Calibri" panose="020F050202020403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FEE8EE51-E3C7-4114-AAF7-F766363F291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264" tIns="47632" rIns="95264" bIns="47632" numCol="1" anchor="t" anchorCtr="0" compatLnSpc="1">
            <a:prstTxWarp prst="textNoShape">
              <a:avLst/>
            </a:prstTxWarp>
          </a:bodyPr>
          <a:lstStyle>
            <a:lvl1pPr defTabSz="952500" eaLnBrk="1" hangingPunct="1">
              <a:defRPr kumimoji="0" sz="1300">
                <a:latin typeface="Calibri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264" tIns="47632" rIns="95264" bIns="47632" numCol="1" anchor="t" anchorCtr="0" compatLnSpc="1">
            <a:prstTxWarp prst="textNoShape">
              <a:avLst/>
            </a:prstTxWarp>
          </a:bodyPr>
          <a:lstStyle>
            <a:lvl1pPr algn="r" defTabSz="952500" eaLnBrk="1" hangingPunct="1">
              <a:defRPr kumimoji="0" sz="1300">
                <a:latin typeface="Calibri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E46BB61A-00BC-47CD-A11D-3CDC676B4854}" type="datetimeFigureOut">
              <a:rPr lang="zh-TW" altLang="en-US"/>
              <a:pPr>
                <a:defRPr/>
              </a:pPr>
              <a:t>2018/7/14</a:t>
            </a:fld>
            <a:endParaRPr lang="en-US" altLang="zh-TW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41363"/>
            <a:ext cx="493712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 bwMode="auto">
          <a:xfrm>
            <a:off x="679450" y="4689475"/>
            <a:ext cx="543877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264" tIns="47632" rIns="95264" bIns="476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zh-TW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 bwMode="auto">
          <a:xfrm>
            <a:off x="0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264" tIns="47632" rIns="95264" bIns="47632" numCol="1" anchor="b" anchorCtr="0" compatLnSpc="1">
            <a:prstTxWarp prst="textNoShape">
              <a:avLst/>
            </a:prstTxWarp>
          </a:bodyPr>
          <a:lstStyle>
            <a:lvl1pPr defTabSz="952500" eaLnBrk="1" hangingPunct="1">
              <a:defRPr kumimoji="0" sz="1300">
                <a:latin typeface="Calibri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264" tIns="47632" rIns="95264" bIns="47632" numCol="1" anchor="b" anchorCtr="0" compatLnSpc="1">
            <a:prstTxWarp prst="textNoShape">
              <a:avLst/>
            </a:prstTxWarp>
          </a:bodyPr>
          <a:lstStyle>
            <a:lvl1pPr algn="r" defTabSz="952500" eaLnBrk="1" hangingPunct="1">
              <a:defRPr kumimoji="0" sz="1300">
                <a:latin typeface="Calibri" panose="020F050202020403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915E931B-590C-4ECC-A8D3-ABE8AF66723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1863" y="741363"/>
            <a:ext cx="4935537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0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TW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1475299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14743280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1772874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17005989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13985523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TW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6187418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1654325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8308912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563221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307086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3804441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14291065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85860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 smtClean="0"/>
              <a:t>工研院這次的計畫，拍照後去對影像分類，決定他是哪一種類的植物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44239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1792245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602058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739992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380165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1021472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1109103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/>
          </a:p>
        </p:txBody>
      </p:sp>
      <p:sp>
        <p:nvSpPr>
          <p:cNvPr id="5" name="矩形 11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/>
          </a:p>
        </p:txBody>
      </p:sp>
      <p:sp>
        <p:nvSpPr>
          <p:cNvPr id="6" name="矩形 13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/>
          </a:p>
        </p:txBody>
      </p:sp>
      <p:sp>
        <p:nvSpPr>
          <p:cNvPr id="7" name="矩形 18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/>
          </a:p>
        </p:txBody>
      </p:sp>
      <p:sp>
        <p:nvSpPr>
          <p:cNvPr id="10" name="直線接點 10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>
              <a:latin typeface="+mn-lt"/>
              <a:ea typeface="+mn-ea"/>
            </a:endParaRPr>
          </a:p>
        </p:txBody>
      </p:sp>
      <p:sp>
        <p:nvSpPr>
          <p:cNvPr id="11" name="直線接點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>
              <a:latin typeface="+mn-lt"/>
              <a:ea typeface="+mn-ea"/>
            </a:endParaRPr>
          </a:p>
        </p:txBody>
      </p:sp>
      <p:sp>
        <p:nvSpPr>
          <p:cNvPr id="12" name="直線接點 1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>
              <a:latin typeface="+mn-lt"/>
              <a:ea typeface="+mn-ea"/>
            </a:endParaRPr>
          </a:p>
        </p:txBody>
      </p:sp>
      <p:sp>
        <p:nvSpPr>
          <p:cNvPr id="13" name="直線接點 15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>
              <a:latin typeface="+mn-lt"/>
              <a:ea typeface="+mn-ea"/>
            </a:endParaRPr>
          </a:p>
        </p:txBody>
      </p:sp>
      <p:sp>
        <p:nvSpPr>
          <p:cNvPr id="14" name="直線接點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>
              <a:latin typeface="+mn-lt"/>
              <a:ea typeface="+mn-ea"/>
            </a:endParaRPr>
          </a:p>
        </p:txBody>
      </p:sp>
      <p:sp>
        <p:nvSpPr>
          <p:cNvPr id="15" name="直線接點 21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>
              <a:latin typeface="+mn-lt"/>
              <a:ea typeface="+mn-ea"/>
            </a:endParaRPr>
          </a:p>
        </p:txBody>
      </p:sp>
      <p:sp>
        <p:nvSpPr>
          <p:cNvPr id="16" name="矩形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 dirty="0"/>
          </a:p>
        </p:txBody>
      </p:sp>
      <p:sp>
        <p:nvSpPr>
          <p:cNvPr id="17" name="橢圓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 dirty="0"/>
          </a:p>
        </p:txBody>
      </p:sp>
      <p:sp>
        <p:nvSpPr>
          <p:cNvPr id="18" name="橢圓 22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 dirty="0"/>
          </a:p>
        </p:txBody>
      </p:sp>
      <p:sp>
        <p:nvSpPr>
          <p:cNvPr id="19" name="橢圓 23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 dirty="0"/>
          </a:p>
        </p:txBody>
      </p:sp>
      <p:sp>
        <p:nvSpPr>
          <p:cNvPr id="20" name="橢圓 25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 dirty="0"/>
          </a:p>
        </p:txBody>
      </p:sp>
      <p:sp>
        <p:nvSpPr>
          <p:cNvPr id="21" name="橢圓 24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 dirty="0"/>
          </a:p>
        </p:txBody>
      </p:sp>
      <p:pic>
        <p:nvPicPr>
          <p:cNvPr id="22" name="圖片 29" descr="mir_logo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413" y="277813"/>
            <a:ext cx="1295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sz="3500" b="0" i="0">
                <a:latin typeface="+mj-lt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TW" altLang="en-US" dirty="0" smtClean="0"/>
              <a:t>按一下以編輯母片副標題樣式</a:t>
            </a:r>
            <a:endParaRPr lang="en-US" dirty="0"/>
          </a:p>
        </p:txBody>
      </p:sp>
      <p:sp>
        <p:nvSpPr>
          <p:cNvPr id="23" name="日期版面配置區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0" sz="18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24" name="頁尾版面配置區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0" sz="18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25" name="投影片編號版面配置區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800">
                <a:latin typeface="Calibri" panose="020F050202020403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341987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033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29" descr="mir_logo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88913"/>
            <a:ext cx="1295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7467600" cy="70961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8313" y="981075"/>
            <a:ext cx="8135937" cy="5688013"/>
          </a:xfrm>
        </p:spPr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89264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7467600" cy="70961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68313" y="981075"/>
            <a:ext cx="3990975" cy="5688013"/>
          </a:xfrm>
        </p:spPr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11688" y="981075"/>
            <a:ext cx="3992562" cy="5688013"/>
          </a:xfrm>
        </p:spPr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53151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 dirty="0">
              <a:latin typeface="+mn-lt"/>
              <a:ea typeface="+mn-ea"/>
            </a:endParaRPr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468313" y="115888"/>
            <a:ext cx="7467600" cy="7096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dirty="0" smtClean="0"/>
              <a:t>按一下以編輯母片標題樣式</a:t>
            </a:r>
            <a:endParaRPr lang="en-US" dirty="0" smtClean="0"/>
          </a:p>
        </p:txBody>
      </p:sp>
      <p:sp>
        <p:nvSpPr>
          <p:cNvPr id="1028" name="文字版面配置區 12"/>
          <p:cNvSpPr>
            <a:spLocks noGrp="1"/>
          </p:cNvSpPr>
          <p:nvPr>
            <p:ph type="body" idx="1"/>
          </p:nvPr>
        </p:nvSpPr>
        <p:spPr bwMode="auto">
          <a:xfrm>
            <a:off x="468313" y="981075"/>
            <a:ext cx="8135937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>
              <a:latin typeface="+mn-lt"/>
              <a:ea typeface="+mn-ea"/>
            </a:endParaRPr>
          </a:p>
        </p:txBody>
      </p:sp>
      <p:sp>
        <p:nvSpPr>
          <p:cNvPr id="1030" name="直線接點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" name="矩形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/>
          </a:p>
        </p:txBody>
      </p:sp>
      <p:sp>
        <p:nvSpPr>
          <p:cNvPr id="1032" name="直線接點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cxnSp>
        <p:nvCxnSpPr>
          <p:cNvPr id="15" name="直線接點 14"/>
          <p:cNvCxnSpPr/>
          <p:nvPr userDrawn="1"/>
        </p:nvCxnSpPr>
        <p:spPr>
          <a:xfrm>
            <a:off x="214313" y="868363"/>
            <a:ext cx="8429625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 userDrawn="1"/>
        </p:nvCxnSpPr>
        <p:spPr>
          <a:xfrm>
            <a:off x="188882" y="920737"/>
            <a:ext cx="8429684" cy="1588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橢圓 11"/>
          <p:cNvSpPr/>
          <p:nvPr userDrawn="1"/>
        </p:nvSpPr>
        <p:spPr>
          <a:xfrm>
            <a:off x="8636000" y="6230938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 dirty="0"/>
          </a:p>
        </p:txBody>
      </p:sp>
      <p:sp>
        <p:nvSpPr>
          <p:cNvPr id="14" name="矩形 13"/>
          <p:cNvSpPr/>
          <p:nvPr userDrawn="1"/>
        </p:nvSpPr>
        <p:spPr>
          <a:xfrm>
            <a:off x="8405813" y="6230938"/>
            <a:ext cx="780983" cy="369332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fld id="{598261DC-4F96-4556-9C28-A466A1AFAEC4}" type="slidenum">
              <a:rPr kumimoji="0" lang="zh-TW" altLang="en-US" sz="1800" smtClean="0">
                <a:solidFill>
                  <a:srgbClr val="862110"/>
                </a:solidFill>
                <a:latin typeface="Calibri" panose="020F0502020204030204" pitchFamily="34" charset="0"/>
              </a:rPr>
              <a:pPr eaLnBrk="1" hangingPunct="1">
                <a:defRPr/>
              </a:pPr>
              <a:t>‹#›</a:t>
            </a:fld>
            <a:r>
              <a:rPr kumimoji="0" lang="en-US" altLang="zh-TW" sz="1800" dirty="0" smtClean="0">
                <a:solidFill>
                  <a:srgbClr val="862110"/>
                </a:solidFill>
                <a:latin typeface="Calibri" panose="020F0502020204030204" pitchFamily="34" charset="0"/>
              </a:rPr>
              <a:t>/40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2" r:id="rId2"/>
    <p:sldLayoutId id="2147484115" r:id="rId3"/>
    <p:sldLayoutId id="2147484113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 cap="small">
          <a:solidFill>
            <a:schemeClr val="tx1"/>
          </a:solidFill>
          <a:latin typeface="Calibri" pitchFamily="34" charset="0"/>
          <a:ea typeface="標楷體" pitchFamily="65" charset="-12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標楷體" pitchFamily="65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標楷體" pitchFamily="65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標楷體" pitchFamily="65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標楷體" pitchFamily="65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3100" b="1">
          <a:solidFill>
            <a:schemeClr val="tx2"/>
          </a:solidFill>
          <a:latin typeface="標楷體" pitchFamily="65" charset="-120"/>
          <a:ea typeface="標楷體" pitchFamily="65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3100" b="1">
          <a:solidFill>
            <a:schemeClr val="tx2"/>
          </a:solidFill>
          <a:latin typeface="標楷體" pitchFamily="65" charset="-120"/>
          <a:ea typeface="標楷體" pitchFamily="65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3100" b="1">
          <a:solidFill>
            <a:schemeClr val="tx2"/>
          </a:solidFill>
          <a:latin typeface="標楷體" pitchFamily="65" charset="-120"/>
          <a:ea typeface="標楷體" pitchFamily="65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3100" b="1">
          <a:solidFill>
            <a:schemeClr val="tx2"/>
          </a:solidFill>
          <a:latin typeface="標楷體" pitchFamily="65" charset="-120"/>
          <a:ea typeface="標楷體" pitchFamily="65" charset="-12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anose="05000000000000000000" pitchFamily="2" charset="2"/>
        <a:buChar char="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goo.gl/7FHkTK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47.jpg"/><Relationship Id="rId18" Type="http://schemas.openxmlformats.org/officeDocument/2006/relationships/image" Target="../media/image52.jpg"/><Relationship Id="rId26" Type="http://schemas.openxmlformats.org/officeDocument/2006/relationships/image" Target="../media/image60.jpg"/><Relationship Id="rId3" Type="http://schemas.openxmlformats.org/officeDocument/2006/relationships/image" Target="../media/image37.jpg"/><Relationship Id="rId21" Type="http://schemas.openxmlformats.org/officeDocument/2006/relationships/image" Target="../media/image55.jpg"/><Relationship Id="rId7" Type="http://schemas.openxmlformats.org/officeDocument/2006/relationships/image" Target="../media/image41.jpg"/><Relationship Id="rId12" Type="http://schemas.openxmlformats.org/officeDocument/2006/relationships/image" Target="../media/image46.jpg"/><Relationship Id="rId17" Type="http://schemas.openxmlformats.org/officeDocument/2006/relationships/image" Target="../media/image51.jpg"/><Relationship Id="rId25" Type="http://schemas.openxmlformats.org/officeDocument/2006/relationships/image" Target="../media/image59.jpg"/><Relationship Id="rId2" Type="http://schemas.openxmlformats.org/officeDocument/2006/relationships/image" Target="../media/image36.jpg"/><Relationship Id="rId16" Type="http://schemas.openxmlformats.org/officeDocument/2006/relationships/image" Target="../media/image50.jpg"/><Relationship Id="rId20" Type="http://schemas.openxmlformats.org/officeDocument/2006/relationships/image" Target="../media/image5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g"/><Relationship Id="rId11" Type="http://schemas.openxmlformats.org/officeDocument/2006/relationships/image" Target="../media/image45.jpg"/><Relationship Id="rId24" Type="http://schemas.openxmlformats.org/officeDocument/2006/relationships/image" Target="../media/image58.jpg"/><Relationship Id="rId5" Type="http://schemas.openxmlformats.org/officeDocument/2006/relationships/image" Target="../media/image39.jpg"/><Relationship Id="rId15" Type="http://schemas.openxmlformats.org/officeDocument/2006/relationships/image" Target="../media/image49.jpg"/><Relationship Id="rId23" Type="http://schemas.openxmlformats.org/officeDocument/2006/relationships/image" Target="../media/image57.jpg"/><Relationship Id="rId28" Type="http://schemas.openxmlformats.org/officeDocument/2006/relationships/image" Target="../media/image62.jpg"/><Relationship Id="rId10" Type="http://schemas.openxmlformats.org/officeDocument/2006/relationships/image" Target="../media/image44.jpg"/><Relationship Id="rId19" Type="http://schemas.openxmlformats.org/officeDocument/2006/relationships/image" Target="../media/image53.jpg"/><Relationship Id="rId4" Type="http://schemas.openxmlformats.org/officeDocument/2006/relationships/image" Target="../media/image38.jpg"/><Relationship Id="rId9" Type="http://schemas.openxmlformats.org/officeDocument/2006/relationships/image" Target="../media/image43.jpg"/><Relationship Id="rId14" Type="http://schemas.openxmlformats.org/officeDocument/2006/relationships/image" Target="../media/image48.jpg"/><Relationship Id="rId22" Type="http://schemas.openxmlformats.org/officeDocument/2006/relationships/image" Target="../media/image56.jpg"/><Relationship Id="rId27" Type="http://schemas.openxmlformats.org/officeDocument/2006/relationships/image" Target="../media/image61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13" Type="http://schemas.openxmlformats.org/officeDocument/2006/relationships/image" Target="../media/image73.jpg"/><Relationship Id="rId18" Type="http://schemas.openxmlformats.org/officeDocument/2006/relationships/image" Target="../media/image78.jpg"/><Relationship Id="rId26" Type="http://schemas.openxmlformats.org/officeDocument/2006/relationships/image" Target="../media/image86.jpg"/><Relationship Id="rId3" Type="http://schemas.openxmlformats.org/officeDocument/2006/relationships/image" Target="../media/image64.jpg"/><Relationship Id="rId21" Type="http://schemas.openxmlformats.org/officeDocument/2006/relationships/image" Target="../media/image81.jpg"/><Relationship Id="rId7" Type="http://schemas.openxmlformats.org/officeDocument/2006/relationships/image" Target="../media/image68.jpg"/><Relationship Id="rId12" Type="http://schemas.openxmlformats.org/officeDocument/2006/relationships/image" Target="../media/image35.jpg"/><Relationship Id="rId17" Type="http://schemas.openxmlformats.org/officeDocument/2006/relationships/image" Target="../media/image77.jpg"/><Relationship Id="rId25" Type="http://schemas.openxmlformats.org/officeDocument/2006/relationships/image" Target="../media/image85.jpg"/><Relationship Id="rId2" Type="http://schemas.openxmlformats.org/officeDocument/2006/relationships/image" Target="../media/image63.jpg"/><Relationship Id="rId16" Type="http://schemas.openxmlformats.org/officeDocument/2006/relationships/image" Target="../media/image76.jpg"/><Relationship Id="rId20" Type="http://schemas.openxmlformats.org/officeDocument/2006/relationships/image" Target="../media/image80.jpg"/><Relationship Id="rId29" Type="http://schemas.openxmlformats.org/officeDocument/2006/relationships/image" Target="../media/image8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jpg"/><Relationship Id="rId11" Type="http://schemas.openxmlformats.org/officeDocument/2006/relationships/image" Target="../media/image72.jpg"/><Relationship Id="rId24" Type="http://schemas.openxmlformats.org/officeDocument/2006/relationships/image" Target="../media/image84.jpg"/><Relationship Id="rId5" Type="http://schemas.openxmlformats.org/officeDocument/2006/relationships/image" Target="../media/image66.jpg"/><Relationship Id="rId15" Type="http://schemas.openxmlformats.org/officeDocument/2006/relationships/image" Target="../media/image75.jpg"/><Relationship Id="rId23" Type="http://schemas.openxmlformats.org/officeDocument/2006/relationships/image" Target="../media/image83.jpg"/><Relationship Id="rId28" Type="http://schemas.openxmlformats.org/officeDocument/2006/relationships/image" Target="../media/image88.jpg"/><Relationship Id="rId10" Type="http://schemas.openxmlformats.org/officeDocument/2006/relationships/image" Target="../media/image71.jpg"/><Relationship Id="rId19" Type="http://schemas.openxmlformats.org/officeDocument/2006/relationships/image" Target="../media/image79.jpg"/><Relationship Id="rId4" Type="http://schemas.openxmlformats.org/officeDocument/2006/relationships/image" Target="../media/image65.jpg"/><Relationship Id="rId9" Type="http://schemas.openxmlformats.org/officeDocument/2006/relationships/image" Target="../media/image70.jpg"/><Relationship Id="rId14" Type="http://schemas.openxmlformats.org/officeDocument/2006/relationships/image" Target="../media/image74.jpg"/><Relationship Id="rId22" Type="http://schemas.openxmlformats.org/officeDocument/2006/relationships/image" Target="../media/image82.jpg"/><Relationship Id="rId27" Type="http://schemas.openxmlformats.org/officeDocument/2006/relationships/image" Target="../media/image8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g"/><Relationship Id="rId4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chart" Target="../charts/char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.jpg"/><Relationship Id="rId7" Type="http://schemas.openxmlformats.org/officeDocument/2006/relationships/image" Target="../media/image4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5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403350" y="1916113"/>
            <a:ext cx="6911975" cy="2089150"/>
          </a:xfrm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TW" sz="3000" cap="none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Plant Image Recognition by </a:t>
            </a:r>
            <a:br>
              <a:rPr lang="en-US" altLang="zh-TW" sz="3000" cap="none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zh-TW" sz="3000" cap="none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Transfer Learning and Organ Separated Models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835150" y="4005263"/>
            <a:ext cx="6553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en-US" altLang="zh-TW" sz="2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Presenter: </a:t>
            </a:r>
            <a:r>
              <a:rPr kumimoji="0" lang="en-US" altLang="zh-TW" sz="2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Chih-Heng</a:t>
            </a:r>
            <a:r>
              <a:rPr kumimoji="0" lang="en-US" altLang="zh-TW" sz="2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Hsiao</a:t>
            </a:r>
          </a:p>
          <a:p>
            <a:pPr algn="ctr" eaLnBrk="1" hangingPunct="1">
              <a:defRPr/>
            </a:pPr>
            <a:r>
              <a:rPr kumimoji="0" lang="en-US" altLang="zh-TW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Advisor: </a:t>
            </a:r>
            <a:r>
              <a:rPr kumimoji="0" lang="en-US" altLang="zh-TW" sz="2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Jyh-Shing</a:t>
            </a:r>
            <a:r>
              <a:rPr kumimoji="0" lang="en-US" altLang="zh-TW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Roger Jang</a:t>
            </a:r>
            <a:endParaRPr kumimoji="0" lang="en-US" altLang="zh-TW" sz="200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  <a:p>
            <a:pPr algn="ctr" eaLnBrk="1" hangingPunct="1">
              <a:defRPr/>
            </a:pPr>
            <a:r>
              <a:rPr kumimoji="0" lang="en-US" altLang="zh-TW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Dept. of CSIE, National Taiwan University, </a:t>
            </a:r>
            <a:r>
              <a:rPr kumimoji="0" lang="en-US" altLang="zh-TW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Taiwan</a:t>
            </a:r>
            <a:endParaRPr kumimoji="0" lang="en-US" altLang="zh-TW" sz="2000" baseline="3000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cap="none" dirty="0" smtClean="0"/>
              <a:t>Related Work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8313" y="981075"/>
            <a:ext cx="8207375" cy="5688013"/>
          </a:xfrm>
        </p:spPr>
        <p:txBody>
          <a:bodyPr/>
          <a:lstStyle/>
          <a:p>
            <a:pPr>
              <a:defRPr/>
            </a:pPr>
            <a:r>
              <a:rPr lang="en-US" altLang="zh-TW" dirty="0" smtClean="0"/>
              <a:t>Reference papers</a:t>
            </a:r>
          </a:p>
          <a:p>
            <a:pPr lvl="1">
              <a:defRPr/>
            </a:pPr>
            <a:r>
              <a:rPr lang="en-US" altLang="zh-TW" sz="2000" dirty="0"/>
              <a:t>Christian </a:t>
            </a:r>
            <a:r>
              <a:rPr lang="en-US" altLang="zh-TW" sz="2000" dirty="0" err="1"/>
              <a:t>Szegedy</a:t>
            </a:r>
            <a:r>
              <a:rPr lang="en-US" altLang="zh-TW" sz="2000" dirty="0" smtClean="0"/>
              <a:t>, </a:t>
            </a:r>
            <a:r>
              <a:rPr lang="en-US" altLang="zh-TW" sz="2000" dirty="0"/>
              <a:t>Vincent </a:t>
            </a:r>
            <a:r>
              <a:rPr lang="en-US" altLang="zh-TW" sz="2000" dirty="0" err="1"/>
              <a:t>Vanhoucke</a:t>
            </a:r>
            <a:r>
              <a:rPr lang="en-US" altLang="zh-TW" sz="2000" dirty="0" smtClean="0"/>
              <a:t>, </a:t>
            </a:r>
            <a:r>
              <a:rPr lang="en-US" altLang="zh-TW" sz="2000" dirty="0"/>
              <a:t>Sergey </a:t>
            </a:r>
            <a:r>
              <a:rPr lang="en-US" altLang="zh-TW" sz="2000" dirty="0" err="1"/>
              <a:t>Ioffe</a:t>
            </a:r>
            <a:r>
              <a:rPr lang="en-US" altLang="zh-TW" sz="2000" dirty="0" smtClean="0"/>
              <a:t>, </a:t>
            </a:r>
            <a:r>
              <a:rPr lang="en-US" altLang="zh-TW" sz="2000" dirty="0"/>
              <a:t>Jonathon </a:t>
            </a:r>
            <a:r>
              <a:rPr lang="en-US" altLang="zh-TW" sz="2000" dirty="0" err="1"/>
              <a:t>Shlens</a:t>
            </a:r>
            <a:r>
              <a:rPr lang="en-US" altLang="zh-TW" sz="2000" dirty="0" smtClean="0"/>
              <a:t>, </a:t>
            </a:r>
            <a:r>
              <a:rPr lang="en-US" altLang="zh-TW" sz="2000" dirty="0" err="1"/>
              <a:t>Zbigniew</a:t>
            </a:r>
            <a:r>
              <a:rPr lang="en-US" altLang="zh-TW" sz="2000" dirty="0"/>
              <a:t> </a:t>
            </a:r>
            <a:r>
              <a:rPr lang="en-US" altLang="zh-TW" sz="2000" dirty="0" err="1"/>
              <a:t>Wojna</a:t>
            </a:r>
            <a:r>
              <a:rPr lang="en-US" altLang="zh-TW" sz="2000" dirty="0"/>
              <a:t> </a:t>
            </a:r>
            <a:r>
              <a:rPr lang="en-US" altLang="zh-TW" sz="2000" dirty="0" smtClean="0"/>
              <a:t>, " </a:t>
            </a:r>
            <a:r>
              <a:rPr lang="en-US" altLang="zh-TW" sz="2000" b="1" i="1" dirty="0"/>
              <a:t>Rethinking the Inception Architecture for Computer </a:t>
            </a:r>
            <a:r>
              <a:rPr lang="en-US" altLang="zh-TW" sz="2000" b="1" i="1" dirty="0" smtClean="0"/>
              <a:t>Vision</a:t>
            </a:r>
            <a:r>
              <a:rPr lang="en-US" altLang="zh-TW" sz="2000" dirty="0" smtClean="0"/>
              <a:t>" , in </a:t>
            </a:r>
            <a:r>
              <a:rPr lang="en-US" altLang="zh-TW" sz="2000" i="1" dirty="0" smtClean="0"/>
              <a:t>The </a:t>
            </a:r>
            <a:r>
              <a:rPr lang="en-US" altLang="zh-TW" sz="2000" i="1" dirty="0"/>
              <a:t>IEEE Conference on Computer Vision and Pattern Recognition (CVPR)</a:t>
            </a:r>
            <a:r>
              <a:rPr lang="en-US" altLang="zh-TW" sz="2000" dirty="0"/>
              <a:t>, 2016, pp. 2818-2826 </a:t>
            </a:r>
            <a:endParaRPr lang="en-US" altLang="zh-TW" sz="2000" dirty="0" smtClean="0"/>
          </a:p>
          <a:p>
            <a:pPr lvl="1">
              <a:defRPr/>
            </a:pPr>
            <a:r>
              <a:rPr lang="en-US" altLang="zh-TW" sz="2000" dirty="0" err="1" smtClean="0"/>
              <a:t>Kaiming</a:t>
            </a:r>
            <a:r>
              <a:rPr lang="en-US" altLang="zh-TW" sz="2000" dirty="0" smtClean="0"/>
              <a:t> </a:t>
            </a:r>
            <a:r>
              <a:rPr lang="en-US" altLang="zh-TW" sz="2000" dirty="0"/>
              <a:t>He, </a:t>
            </a:r>
            <a:r>
              <a:rPr lang="en-US" altLang="zh-TW" sz="2000" dirty="0" err="1"/>
              <a:t>Xiangyu</a:t>
            </a:r>
            <a:r>
              <a:rPr lang="en-US" altLang="zh-TW" sz="2000" dirty="0"/>
              <a:t> Zhang, </a:t>
            </a:r>
            <a:r>
              <a:rPr lang="en-US" altLang="zh-TW" sz="2000" dirty="0" err="1"/>
              <a:t>Shaoqing</a:t>
            </a:r>
            <a:r>
              <a:rPr lang="en-US" altLang="zh-TW" sz="2000" dirty="0"/>
              <a:t> Ren, Jian </a:t>
            </a:r>
            <a:r>
              <a:rPr lang="en-US" altLang="zh-TW" sz="2000" dirty="0" smtClean="0"/>
              <a:t>Sun</a:t>
            </a:r>
            <a:r>
              <a:rPr lang="en-US" altLang="zh-TW" sz="2000" dirty="0"/>
              <a:t> , " </a:t>
            </a:r>
            <a:r>
              <a:rPr lang="en-US" altLang="zh-TW" sz="2000" b="1" i="1" dirty="0" smtClean="0"/>
              <a:t>Deep Residual Learning for Image Recognition</a:t>
            </a:r>
            <a:r>
              <a:rPr lang="en-US" altLang="zh-TW" sz="2000" dirty="0" smtClean="0"/>
              <a:t>" in </a:t>
            </a:r>
            <a:r>
              <a:rPr lang="en-US" altLang="zh-TW" sz="2000" i="1" dirty="0" smtClean="0"/>
              <a:t>The </a:t>
            </a:r>
            <a:r>
              <a:rPr lang="en-US" altLang="zh-TW" sz="2000" i="1" dirty="0"/>
              <a:t>IEEE Conference on Computer Vision and Pattern Recognition (CVPR)</a:t>
            </a:r>
            <a:r>
              <a:rPr lang="en-US" altLang="zh-TW" sz="2000" dirty="0"/>
              <a:t>, 2016, pp. </a:t>
            </a:r>
            <a:r>
              <a:rPr lang="en-US" altLang="zh-TW" sz="2000" dirty="0" smtClean="0"/>
              <a:t>770-778</a:t>
            </a:r>
          </a:p>
          <a:p>
            <a:pPr lvl="1">
              <a:defRPr/>
            </a:pPr>
            <a:r>
              <a:rPr lang="en-US" altLang="zh-TW" sz="2000" dirty="0" err="1"/>
              <a:t>Franc¸ois</a:t>
            </a:r>
            <a:r>
              <a:rPr lang="en-US" altLang="zh-TW" sz="2000" dirty="0"/>
              <a:t> </a:t>
            </a:r>
            <a:r>
              <a:rPr lang="en-US" altLang="zh-TW" sz="2000" dirty="0" err="1" smtClean="0"/>
              <a:t>Chollet</a:t>
            </a:r>
            <a:r>
              <a:rPr lang="en-US" altLang="zh-TW" sz="2000" dirty="0"/>
              <a:t> </a:t>
            </a:r>
            <a:r>
              <a:rPr lang="en-US" altLang="zh-TW" sz="2000" dirty="0" smtClean="0"/>
              <a:t>, </a:t>
            </a:r>
            <a:r>
              <a:rPr lang="en-US" altLang="zh-TW" sz="2000" dirty="0"/>
              <a:t>" </a:t>
            </a:r>
            <a:r>
              <a:rPr lang="en-US" altLang="zh-TW" sz="2000" b="1" i="1" dirty="0" err="1"/>
              <a:t>Xception</a:t>
            </a:r>
            <a:r>
              <a:rPr lang="en-US" altLang="zh-TW" sz="2000" b="1" i="1" dirty="0"/>
              <a:t>: Deep Learning with </a:t>
            </a:r>
            <a:r>
              <a:rPr lang="en-US" altLang="zh-TW" sz="2000" b="1" i="1" dirty="0" err="1"/>
              <a:t>Depthwise</a:t>
            </a:r>
            <a:r>
              <a:rPr lang="en-US" altLang="zh-TW" sz="2000" b="1" i="1" dirty="0"/>
              <a:t> Separable </a:t>
            </a:r>
            <a:r>
              <a:rPr lang="en-US" altLang="zh-TW" sz="2000" b="1" i="1" dirty="0" smtClean="0"/>
              <a:t>Convolutions</a:t>
            </a:r>
            <a:r>
              <a:rPr lang="en-US" altLang="zh-TW" sz="2000" dirty="0"/>
              <a:t> "</a:t>
            </a:r>
            <a:endParaRPr lang="en-US" altLang="zh-TW" sz="2000" dirty="0" smtClean="0"/>
          </a:p>
          <a:p>
            <a:pPr lvl="1">
              <a:defRPr/>
            </a:pPr>
            <a:r>
              <a:rPr lang="en-US" altLang="zh-TW" sz="2000" dirty="0"/>
              <a:t>Christian </a:t>
            </a:r>
            <a:r>
              <a:rPr lang="en-US" altLang="zh-TW" sz="2000" dirty="0" err="1" smtClean="0"/>
              <a:t>Szegedy</a:t>
            </a:r>
            <a:r>
              <a:rPr lang="en-US" altLang="zh-TW" sz="2000" dirty="0"/>
              <a:t>, Sergey </a:t>
            </a:r>
            <a:r>
              <a:rPr lang="en-US" altLang="zh-TW" sz="2000" dirty="0" err="1" smtClean="0"/>
              <a:t>Ioffe</a:t>
            </a:r>
            <a:r>
              <a:rPr lang="en-US" altLang="zh-TW" sz="2000" dirty="0"/>
              <a:t>, Vincent </a:t>
            </a:r>
            <a:r>
              <a:rPr lang="en-US" altLang="zh-TW" sz="2000" dirty="0" err="1" smtClean="0"/>
              <a:t>Vanhoucke</a:t>
            </a:r>
            <a:r>
              <a:rPr lang="en-US" altLang="zh-TW" sz="2000" dirty="0"/>
              <a:t>, Alex </a:t>
            </a:r>
            <a:r>
              <a:rPr lang="en-US" altLang="zh-TW" sz="2000" dirty="0" err="1" smtClean="0"/>
              <a:t>Alemi</a:t>
            </a:r>
            <a:r>
              <a:rPr lang="en-US" altLang="zh-TW" sz="2000" dirty="0" smtClean="0"/>
              <a:t>, </a:t>
            </a:r>
            <a:r>
              <a:rPr lang="en-US" altLang="zh-TW" sz="2000" dirty="0"/>
              <a:t>" </a:t>
            </a:r>
            <a:r>
              <a:rPr lang="en-US" altLang="zh-TW" sz="2000" b="1" i="1" dirty="0"/>
              <a:t>Inception-v4, Inception-</a:t>
            </a:r>
            <a:r>
              <a:rPr lang="en-US" altLang="zh-TW" sz="2000" b="1" i="1" dirty="0" err="1"/>
              <a:t>ResNet</a:t>
            </a:r>
            <a:r>
              <a:rPr lang="en-US" altLang="zh-TW" sz="2000" b="1" i="1" dirty="0"/>
              <a:t> and the Impact of Residual Connections on </a:t>
            </a:r>
            <a:r>
              <a:rPr lang="en-US" altLang="zh-TW" sz="2000" b="1" i="1" dirty="0" smtClean="0"/>
              <a:t>Learning</a:t>
            </a:r>
            <a:r>
              <a:rPr lang="en-US" altLang="zh-TW" sz="2000" dirty="0" smtClean="0"/>
              <a:t>”</a:t>
            </a:r>
          </a:p>
          <a:p>
            <a:pPr lvl="1">
              <a:defRPr/>
            </a:pPr>
            <a:r>
              <a:rPr lang="en-US" altLang="zh-TW" sz="2000" dirty="0"/>
              <a:t>Karen </a:t>
            </a:r>
            <a:r>
              <a:rPr lang="en-US" altLang="zh-TW" sz="2000" dirty="0" err="1"/>
              <a:t>Simonyan</a:t>
            </a:r>
            <a:r>
              <a:rPr lang="en-US" altLang="zh-TW" sz="2000" dirty="0"/>
              <a:t> and Andrew Zisserman. </a:t>
            </a:r>
            <a:r>
              <a:rPr lang="en-US" altLang="zh-TW" sz="2000" b="1" i="1" dirty="0"/>
              <a:t>Very deep convolutional networks for large-scale image recognition</a:t>
            </a:r>
            <a:r>
              <a:rPr lang="en-US" altLang="zh-TW" sz="2000" dirty="0"/>
              <a:t>. </a:t>
            </a:r>
            <a:r>
              <a:rPr lang="en-US" altLang="zh-TW" sz="2000" i="1" dirty="0" err="1"/>
              <a:t>CoRR</a:t>
            </a:r>
            <a:r>
              <a:rPr lang="en-US" altLang="zh-TW" sz="2000" dirty="0"/>
              <a:t>, abs/1409.1556, 2014. </a:t>
            </a:r>
          </a:p>
          <a:p>
            <a:pPr lvl="1">
              <a:defRPr/>
            </a:pPr>
            <a:endParaRPr lang="en-US" altLang="zh-TW" sz="2000" dirty="0"/>
          </a:p>
          <a:p>
            <a:pPr lvl="1">
              <a:defRPr/>
            </a:pP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66073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cap="none" dirty="0" smtClean="0"/>
              <a:t>Model Candidates (1/2)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139010"/>
            <a:ext cx="8135937" cy="5688013"/>
          </a:xfrm>
        </p:spPr>
        <p:txBody>
          <a:bodyPr/>
          <a:lstStyle/>
          <a:p>
            <a:pPr>
              <a:defRPr/>
            </a:pPr>
            <a:r>
              <a:rPr lang="en-US" altLang="zh-TW" dirty="0"/>
              <a:t>T</a:t>
            </a:r>
            <a:r>
              <a:rPr lang="en-US" altLang="zh-TW" dirty="0" smtClean="0"/>
              <a:t>ransfer learning model selection (Top-5)</a:t>
            </a:r>
            <a:endParaRPr lang="en-US" altLang="zh-TW" dirty="0"/>
          </a:p>
          <a:p>
            <a:pPr lvl="1">
              <a:defRPr/>
            </a:pPr>
            <a:r>
              <a:rPr lang="en-US" altLang="zh-TW" dirty="0" smtClean="0"/>
              <a:t>Inception V3</a:t>
            </a:r>
            <a:endParaRPr lang="en-US" altLang="zh-TW" dirty="0"/>
          </a:p>
          <a:p>
            <a:pPr lvl="2">
              <a:defRPr/>
            </a:pPr>
            <a:r>
              <a:rPr lang="en-US" altLang="zh-TW" dirty="0" smtClean="0"/>
              <a:t>Top 1 accuracy on </a:t>
            </a:r>
            <a:r>
              <a:rPr lang="en-US" altLang="zh-TW" dirty="0" err="1" smtClean="0"/>
              <a:t>Imagenet</a:t>
            </a:r>
            <a:r>
              <a:rPr lang="en-US" altLang="zh-TW" dirty="0" smtClean="0"/>
              <a:t> 2012 : 78.8%</a:t>
            </a:r>
          </a:p>
          <a:p>
            <a:pPr lvl="2">
              <a:defRPr/>
            </a:pPr>
            <a:r>
              <a:rPr lang="en-US" altLang="zh-TW" dirty="0" smtClean="0"/>
              <a:t>Highly improved compare to the first inception net version.</a:t>
            </a:r>
          </a:p>
          <a:p>
            <a:pPr lvl="1">
              <a:defRPr/>
            </a:pPr>
            <a:r>
              <a:rPr lang="en-US" altLang="zh-TW" dirty="0" err="1" smtClean="0"/>
              <a:t>InceptionRes</a:t>
            </a:r>
            <a:r>
              <a:rPr lang="en-US" altLang="zh-TW" dirty="0" smtClean="0"/>
              <a:t> V2</a:t>
            </a:r>
            <a:endParaRPr lang="en-US" altLang="zh-TW" dirty="0"/>
          </a:p>
          <a:p>
            <a:pPr lvl="2">
              <a:defRPr/>
            </a:pPr>
            <a:r>
              <a:rPr lang="en-US" altLang="zh-TW" dirty="0"/>
              <a:t>Top 1 accuracy on </a:t>
            </a:r>
            <a:r>
              <a:rPr lang="en-US" altLang="zh-TW" dirty="0" err="1"/>
              <a:t>Imagenet</a:t>
            </a:r>
            <a:r>
              <a:rPr lang="en-US" altLang="zh-TW" dirty="0"/>
              <a:t> 2012 : </a:t>
            </a:r>
            <a:r>
              <a:rPr lang="en-US" altLang="zh-TW" dirty="0" smtClean="0"/>
              <a:t>80.4%</a:t>
            </a:r>
          </a:p>
          <a:p>
            <a:pPr lvl="2">
              <a:defRPr/>
            </a:pPr>
            <a:r>
              <a:rPr kumimoji="1" lang="en-US" altLang="zh-TW" dirty="0" smtClean="0"/>
              <a:t>Combine the </a:t>
            </a:r>
            <a:r>
              <a:rPr kumimoji="1" lang="en-US" altLang="zh-TW" dirty="0" err="1" smtClean="0"/>
              <a:t>ResNet</a:t>
            </a:r>
            <a:r>
              <a:rPr kumimoji="1" lang="en-US" altLang="zh-TW" dirty="0" smtClean="0"/>
              <a:t> concept with inception net.</a:t>
            </a:r>
          </a:p>
          <a:p>
            <a:pPr lvl="1"/>
            <a:r>
              <a:rPr kumimoji="1" lang="en-US" altLang="zh-TW" dirty="0" err="1" smtClean="0"/>
              <a:t>Xception</a:t>
            </a:r>
            <a:endParaRPr kumimoji="1" lang="en-US" altLang="zh-TW" dirty="0" smtClean="0"/>
          </a:p>
          <a:p>
            <a:pPr lvl="2">
              <a:defRPr/>
            </a:pPr>
            <a:r>
              <a:rPr lang="en-US" altLang="zh-TW" dirty="0"/>
              <a:t>Top 1 accuracy on </a:t>
            </a:r>
            <a:r>
              <a:rPr lang="en-US" altLang="zh-TW" dirty="0" err="1"/>
              <a:t>Imagenet</a:t>
            </a:r>
            <a:r>
              <a:rPr lang="en-US" altLang="zh-TW" dirty="0"/>
              <a:t> 2012 : </a:t>
            </a:r>
            <a:r>
              <a:rPr lang="en-US" altLang="zh-TW" dirty="0" smtClean="0"/>
              <a:t>79.0%</a:t>
            </a:r>
          </a:p>
          <a:p>
            <a:pPr lvl="2">
              <a:defRPr/>
            </a:pPr>
            <a:r>
              <a:rPr lang="en-US" altLang="zh-TW" dirty="0" smtClean="0"/>
              <a:t>Extreme version of inception net, separate all the channel and spatial feature learning.</a:t>
            </a:r>
            <a:endParaRPr lang="en-US" altLang="zh-TW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2" y="1700808"/>
            <a:ext cx="7822337" cy="439248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148064" y="1700808"/>
            <a:ext cx="1224136" cy="4536504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5436096" y="6443448"/>
            <a:ext cx="3119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/>
              <a:t>Source image: </a:t>
            </a:r>
            <a:r>
              <a:rPr lang="en-US" altLang="zh-TW" sz="1400" dirty="0">
                <a:hlinkClick r:id="rId4"/>
              </a:rPr>
              <a:t>https://goo.gl/7FHkTK</a:t>
            </a:r>
            <a:endParaRPr lang="zh-TW" altLang="en-US" sz="1400" dirty="0"/>
          </a:p>
          <a:p>
            <a:endParaRPr kumimoji="1"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19601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cap="none" dirty="0" smtClean="0"/>
              <a:t>Model Candidates (2/2)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139010"/>
            <a:ext cx="8135937" cy="5688013"/>
          </a:xfrm>
        </p:spPr>
        <p:txBody>
          <a:bodyPr/>
          <a:lstStyle/>
          <a:p>
            <a:pPr>
              <a:defRPr/>
            </a:pPr>
            <a:r>
              <a:rPr lang="en-US" altLang="zh-TW" dirty="0"/>
              <a:t>T</a:t>
            </a:r>
            <a:r>
              <a:rPr lang="en-US" altLang="zh-TW" dirty="0" smtClean="0"/>
              <a:t>ransfer learning based on Google nets</a:t>
            </a:r>
            <a:endParaRPr lang="en-US" altLang="zh-TW" dirty="0"/>
          </a:p>
          <a:p>
            <a:pPr lvl="1">
              <a:defRPr/>
            </a:pPr>
            <a:r>
              <a:rPr lang="en-US" altLang="zh-TW" dirty="0" smtClean="0"/>
              <a:t>Inception V3 (2015)</a:t>
            </a:r>
            <a:endParaRPr lang="en-US" altLang="zh-TW" dirty="0"/>
          </a:p>
          <a:p>
            <a:pPr lvl="2">
              <a:defRPr/>
            </a:pPr>
            <a:r>
              <a:rPr lang="en-US" altLang="zh-TW" dirty="0" smtClean="0"/>
              <a:t>Top-1 accuracy on </a:t>
            </a:r>
            <a:r>
              <a:rPr lang="en-US" altLang="zh-TW" dirty="0" err="1" smtClean="0"/>
              <a:t>Imagenet</a:t>
            </a:r>
            <a:r>
              <a:rPr lang="en-US" altLang="zh-TW" dirty="0" smtClean="0"/>
              <a:t> 2012 : 78.8%</a:t>
            </a:r>
          </a:p>
          <a:p>
            <a:pPr lvl="2">
              <a:defRPr/>
            </a:pPr>
            <a:r>
              <a:rPr lang="en-US" altLang="zh-TW" dirty="0"/>
              <a:t>T</a:t>
            </a:r>
            <a:r>
              <a:rPr lang="fi-FI" altLang="zh-TW" dirty="0" err="1"/>
              <a:t>rainable</a:t>
            </a:r>
            <a:r>
              <a:rPr lang="fi-FI" altLang="zh-TW" dirty="0"/>
              <a:t> </a:t>
            </a:r>
            <a:r>
              <a:rPr lang="fi-FI" altLang="zh-TW" dirty="0" err="1"/>
              <a:t>parameters</a:t>
            </a:r>
            <a:r>
              <a:rPr lang="fi-FI" altLang="zh-TW" dirty="0"/>
              <a:t>: 23,851,784 </a:t>
            </a:r>
            <a:endParaRPr lang="en-US" altLang="zh-TW" dirty="0" smtClean="0"/>
          </a:p>
          <a:p>
            <a:pPr lvl="2">
              <a:defRPr/>
            </a:pPr>
            <a:r>
              <a:rPr lang="en-US" altLang="zh-TW" dirty="0" smtClean="0"/>
              <a:t>Highly improved compare to the first inception net version.</a:t>
            </a:r>
          </a:p>
          <a:p>
            <a:pPr lvl="1"/>
            <a:r>
              <a:rPr kumimoji="1" lang="en-US" altLang="zh-TW" dirty="0" err="1" smtClean="0"/>
              <a:t>Xception</a:t>
            </a:r>
            <a:r>
              <a:rPr kumimoji="1" lang="en-US" altLang="zh-TW" dirty="0" smtClean="0"/>
              <a:t> </a:t>
            </a:r>
            <a:r>
              <a:rPr kumimoji="1" lang="en-US" altLang="zh-TW" dirty="0"/>
              <a:t>(2016)</a:t>
            </a:r>
          </a:p>
          <a:p>
            <a:pPr lvl="2">
              <a:defRPr/>
            </a:pPr>
            <a:r>
              <a:rPr lang="en-US" altLang="zh-TW" dirty="0"/>
              <a:t>Top-1 accuracy on </a:t>
            </a:r>
            <a:r>
              <a:rPr lang="en-US" altLang="zh-TW" dirty="0" err="1"/>
              <a:t>Imagenet</a:t>
            </a:r>
            <a:r>
              <a:rPr lang="en-US" altLang="zh-TW" dirty="0"/>
              <a:t> 2012 : 79.0</a:t>
            </a:r>
            <a:r>
              <a:rPr lang="en-US" altLang="zh-TW" dirty="0" smtClean="0"/>
              <a:t>%</a:t>
            </a:r>
          </a:p>
          <a:p>
            <a:pPr lvl="2">
              <a:defRPr/>
            </a:pPr>
            <a:r>
              <a:rPr lang="en-US" altLang="zh-TW" dirty="0"/>
              <a:t>T</a:t>
            </a:r>
            <a:r>
              <a:rPr lang="fi-FI" altLang="zh-TW" dirty="0" err="1"/>
              <a:t>rainable</a:t>
            </a:r>
            <a:r>
              <a:rPr lang="fi-FI" altLang="zh-TW" dirty="0"/>
              <a:t> </a:t>
            </a:r>
            <a:r>
              <a:rPr lang="fi-FI" altLang="zh-TW" dirty="0" err="1"/>
              <a:t>parameters</a:t>
            </a:r>
            <a:r>
              <a:rPr lang="fi-FI" altLang="zh-TW" dirty="0"/>
              <a:t>: 22,910,480  </a:t>
            </a:r>
            <a:endParaRPr lang="en-US" altLang="zh-TW" dirty="0"/>
          </a:p>
          <a:p>
            <a:pPr lvl="2">
              <a:defRPr/>
            </a:pPr>
            <a:r>
              <a:rPr lang="en-US" altLang="zh-TW" dirty="0"/>
              <a:t>Extreme version of inception net, separate all the channel and spatial feature learning</a:t>
            </a:r>
            <a:r>
              <a:rPr lang="en-US" altLang="zh-TW" dirty="0" smtClean="0"/>
              <a:t>.</a:t>
            </a:r>
          </a:p>
          <a:p>
            <a:pPr lvl="1">
              <a:defRPr/>
            </a:pPr>
            <a:r>
              <a:rPr lang="en-US" altLang="zh-TW" dirty="0" err="1" smtClean="0"/>
              <a:t>InceptionRes</a:t>
            </a:r>
            <a:r>
              <a:rPr lang="en-US" altLang="zh-TW" dirty="0" smtClean="0"/>
              <a:t> V2 (2017)</a:t>
            </a:r>
            <a:endParaRPr lang="en-US" altLang="zh-TW" dirty="0"/>
          </a:p>
          <a:p>
            <a:pPr lvl="2">
              <a:defRPr/>
            </a:pPr>
            <a:r>
              <a:rPr lang="en-US" altLang="zh-TW" dirty="0" smtClean="0"/>
              <a:t>Top-1 </a:t>
            </a:r>
            <a:r>
              <a:rPr lang="en-US" altLang="zh-TW" dirty="0"/>
              <a:t>accuracy on </a:t>
            </a:r>
            <a:r>
              <a:rPr lang="en-US" altLang="zh-TW" dirty="0" err="1"/>
              <a:t>Imagenet</a:t>
            </a:r>
            <a:r>
              <a:rPr lang="en-US" altLang="zh-TW" dirty="0"/>
              <a:t> 2012 : </a:t>
            </a:r>
            <a:r>
              <a:rPr lang="en-US" altLang="zh-TW" dirty="0" smtClean="0"/>
              <a:t>80.4%</a:t>
            </a:r>
          </a:p>
          <a:p>
            <a:pPr lvl="2">
              <a:defRPr/>
            </a:pPr>
            <a:r>
              <a:rPr lang="en-US" altLang="zh-TW" dirty="0"/>
              <a:t>T</a:t>
            </a:r>
            <a:r>
              <a:rPr lang="fi-FI" altLang="zh-TW" dirty="0" err="1"/>
              <a:t>rainable</a:t>
            </a:r>
            <a:r>
              <a:rPr lang="fi-FI" altLang="zh-TW" dirty="0"/>
              <a:t> </a:t>
            </a:r>
            <a:r>
              <a:rPr lang="fi-FI" altLang="zh-TW" dirty="0" err="1"/>
              <a:t>parameters</a:t>
            </a:r>
            <a:r>
              <a:rPr lang="fi-FI" altLang="zh-TW" dirty="0"/>
              <a:t>: 55,873,736  </a:t>
            </a:r>
            <a:endParaRPr lang="en-US" altLang="zh-TW" dirty="0" smtClean="0"/>
          </a:p>
          <a:p>
            <a:pPr lvl="2">
              <a:defRPr/>
            </a:pPr>
            <a:r>
              <a:rPr kumimoji="1" lang="en-US" altLang="zh-TW" dirty="0" smtClean="0"/>
              <a:t>Combine the </a:t>
            </a:r>
            <a:r>
              <a:rPr kumimoji="1" lang="en-US" altLang="zh-TW" dirty="0" err="1" smtClean="0"/>
              <a:t>ResNet</a:t>
            </a:r>
            <a:r>
              <a:rPr kumimoji="1" lang="en-US" altLang="zh-TW" dirty="0" smtClean="0"/>
              <a:t> concept with inception net.</a:t>
            </a:r>
          </a:p>
        </p:txBody>
      </p:sp>
    </p:spTree>
    <p:extLst>
      <p:ext uri="{BB962C8B-B14F-4D97-AF65-F5344CB8AC3E}">
        <p14:creationId xmlns:p14="http://schemas.microsoft.com/office/powerpoint/2010/main" val="147622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cap="none" dirty="0" smtClean="0"/>
              <a:t>Inception V3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139010"/>
            <a:ext cx="8135937" cy="5688013"/>
          </a:xfrm>
        </p:spPr>
        <p:txBody>
          <a:bodyPr/>
          <a:lstStyle/>
          <a:p>
            <a:pPr>
              <a:defRPr/>
            </a:pPr>
            <a:r>
              <a:rPr lang="en-US" altLang="zh-TW" dirty="0" smtClean="0"/>
              <a:t>Features</a:t>
            </a:r>
          </a:p>
          <a:p>
            <a:pPr lvl="1"/>
            <a:r>
              <a:rPr lang="en-US" altLang="zh-TW" dirty="0" smtClean="0"/>
              <a:t>Sparsely </a:t>
            </a:r>
            <a:r>
              <a:rPr lang="en-US" altLang="zh-TW" dirty="0"/>
              <a:t>connected </a:t>
            </a:r>
            <a:r>
              <a:rPr lang="en-US" altLang="zh-TW" dirty="0" smtClean="0"/>
              <a:t>architectures: different size kernel learn separately and concatenate to form feature maps for next layer.</a:t>
            </a:r>
          </a:p>
          <a:p>
            <a:pPr lvl="1"/>
            <a:r>
              <a:rPr lang="en-US" altLang="zh-TW" dirty="0" smtClean="0"/>
              <a:t>[</a:t>
            </a:r>
            <a:r>
              <a:rPr lang="en-US" altLang="zh-TW" dirty="0"/>
              <a:t>1, 1] convolutions kernel</a:t>
            </a:r>
            <a:r>
              <a:rPr lang="zh-TW" altLang="en-US" dirty="0"/>
              <a:t> </a:t>
            </a:r>
            <a:r>
              <a:rPr lang="en-US" altLang="zh-TW" dirty="0" smtClean="0"/>
              <a:t>to learn separately from space and channel.</a:t>
            </a:r>
          </a:p>
          <a:p>
            <a:pPr lvl="1"/>
            <a:endParaRPr lang="en-US" altLang="zh-TW" dirty="0"/>
          </a:p>
          <a:p>
            <a:pPr lvl="1"/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/>
            <a:r>
              <a:rPr lang="en-US" altLang="zh-TW" dirty="0" smtClean="0"/>
              <a:t>Auxiliary classifiers: prevent gradient vanishing problem, reduce converge time.</a:t>
            </a:r>
          </a:p>
          <a:p>
            <a:pPr lvl="1"/>
            <a:r>
              <a:rPr lang="en-US" altLang="zh-TW" dirty="0" smtClean="0"/>
              <a:t>Decompose convolution kernel from [</a:t>
            </a:r>
            <a:r>
              <a:rPr lang="en-US" altLang="zh-TW" b="1" i="1" dirty="0" smtClean="0"/>
              <a:t>n, n</a:t>
            </a:r>
            <a:r>
              <a:rPr lang="en-US" altLang="zh-TW" dirty="0" smtClean="0"/>
              <a:t>] to [</a:t>
            </a:r>
            <a:r>
              <a:rPr lang="en-US" altLang="zh-TW" b="1" i="1" dirty="0" smtClean="0"/>
              <a:t>n</a:t>
            </a:r>
            <a:r>
              <a:rPr lang="en-US" altLang="zh-TW" dirty="0" smtClean="0"/>
              <a:t>, 1] * [1, </a:t>
            </a:r>
            <a:r>
              <a:rPr lang="en-US" altLang="zh-TW" b="1" i="1" dirty="0" smtClean="0"/>
              <a:t>n</a:t>
            </a:r>
            <a:r>
              <a:rPr lang="en-US" altLang="zh-TW" dirty="0" smtClean="0"/>
              <a:t>], reduce computing steps.</a:t>
            </a:r>
            <a:endParaRPr lang="en-US" altLang="zh-TW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3212976"/>
            <a:ext cx="3538239" cy="186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cap="none" dirty="0" err="1" smtClean="0"/>
              <a:t>InceptionRes</a:t>
            </a:r>
            <a:r>
              <a:rPr lang="en-US" altLang="zh-TW" cap="none" dirty="0" smtClean="0"/>
              <a:t> V2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139010"/>
            <a:ext cx="6594673" cy="5688013"/>
          </a:xfrm>
        </p:spPr>
        <p:txBody>
          <a:bodyPr/>
          <a:lstStyle/>
          <a:p>
            <a:pPr>
              <a:defRPr/>
            </a:pPr>
            <a:r>
              <a:rPr lang="en-US" altLang="zh-TW" dirty="0" smtClean="0"/>
              <a:t>Features</a:t>
            </a:r>
            <a:endParaRPr lang="en-US" altLang="zh-TW" dirty="0"/>
          </a:p>
          <a:p>
            <a:pPr lvl="1">
              <a:defRPr/>
            </a:pPr>
            <a:r>
              <a:rPr lang="en-US" altLang="zh-TW" dirty="0" smtClean="0"/>
              <a:t>Advanced version of inception V3.</a:t>
            </a:r>
            <a:endParaRPr lang="en-US" altLang="zh-TW" dirty="0"/>
          </a:p>
          <a:p>
            <a:pPr lvl="1">
              <a:defRPr/>
            </a:pPr>
            <a:r>
              <a:rPr kumimoji="1" lang="en-US" altLang="zh-TW" dirty="0" smtClean="0"/>
              <a:t>Residual block</a:t>
            </a:r>
          </a:p>
          <a:p>
            <a:pPr lvl="2">
              <a:defRPr/>
            </a:pPr>
            <a:r>
              <a:rPr kumimoji="1" lang="en-US" altLang="zh-TW" dirty="0" smtClean="0"/>
              <a:t>Feed-forward path to reduce converge time </a:t>
            </a:r>
          </a:p>
          <a:p>
            <a:pPr lvl="2">
              <a:defRPr/>
            </a:pPr>
            <a:r>
              <a:rPr kumimoji="1" lang="en-US" altLang="zh-TW" dirty="0" smtClean="0"/>
              <a:t>Avoid gradient vanishing problem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193" y="1366923"/>
            <a:ext cx="1541264" cy="523218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1" y="3203488"/>
            <a:ext cx="3228076" cy="306538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817" y="3615502"/>
            <a:ext cx="3732015" cy="2359798"/>
          </a:xfrm>
          <a:prstGeom prst="rect">
            <a:avLst/>
          </a:prstGeom>
        </p:spPr>
      </p:pic>
      <p:cxnSp>
        <p:nvCxnSpPr>
          <p:cNvPr id="13" name="直線接點 12"/>
          <p:cNvCxnSpPr/>
          <p:nvPr/>
        </p:nvCxnSpPr>
        <p:spPr>
          <a:xfrm>
            <a:off x="683568" y="3742699"/>
            <a:ext cx="0" cy="2278589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/>
          <p:cNvSpPr txBox="1"/>
          <p:nvPr/>
        </p:nvSpPr>
        <p:spPr>
          <a:xfrm>
            <a:off x="4932040" y="6106127"/>
            <a:ext cx="1425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mtClean="0"/>
              <a:t>Original block</a:t>
            </a:r>
            <a:endParaRPr kumimoji="1" lang="zh-TW" altLang="en-US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1040618" y="6106127"/>
            <a:ext cx="1515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mtClean="0"/>
              <a:t>Residual block</a:t>
            </a:r>
            <a:endParaRPr kumimoji="1" lang="zh-TW" altLang="en-US" dirty="0"/>
          </a:p>
        </p:txBody>
      </p:sp>
      <p:cxnSp>
        <p:nvCxnSpPr>
          <p:cNvPr id="18" name="直線箭頭接點 17"/>
          <p:cNvCxnSpPr/>
          <p:nvPr/>
        </p:nvCxnSpPr>
        <p:spPr>
          <a:xfrm flipV="1">
            <a:off x="683568" y="3742699"/>
            <a:ext cx="936104" cy="5503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/>
          <p:cNvSpPr txBox="1"/>
          <p:nvPr/>
        </p:nvSpPr>
        <p:spPr>
          <a:xfrm>
            <a:off x="1600229" y="3484675"/>
            <a:ext cx="18614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mtClean="0"/>
              <a:t>Feed-forward path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9497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cap="none" dirty="0" err="1" smtClean="0"/>
              <a:t>Xception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139010"/>
            <a:ext cx="8135937" cy="5688013"/>
          </a:xfrm>
        </p:spPr>
        <p:txBody>
          <a:bodyPr/>
          <a:lstStyle/>
          <a:p>
            <a:r>
              <a:rPr kumimoji="1" lang="en-US" altLang="zh-TW" dirty="0"/>
              <a:t>F</a:t>
            </a:r>
            <a:r>
              <a:rPr kumimoji="1" lang="en-US" altLang="zh-TW" dirty="0" smtClean="0"/>
              <a:t>eatures</a:t>
            </a:r>
          </a:p>
          <a:p>
            <a:pPr lvl="1"/>
            <a:r>
              <a:rPr kumimoji="1" lang="en-US" altLang="zh-TW" dirty="0" smtClean="0"/>
              <a:t>Learning from feature maps only step by step from space to channel separately.</a:t>
            </a:r>
          </a:p>
          <a:p>
            <a:pPr lvl="2"/>
            <a:r>
              <a:rPr kumimoji="1" lang="en-US" altLang="zh-TW" dirty="0"/>
              <a:t>Image I </a:t>
            </a:r>
          </a:p>
          <a:p>
            <a:pPr lvl="3"/>
            <a:r>
              <a:rPr kumimoji="1" lang="en-US" altLang="zh-TW" dirty="0"/>
              <a:t>Input(n channels) =&gt; [1, 1, n] channel kernel =&gt; </a:t>
            </a:r>
            <a:r>
              <a:rPr kumimoji="1" lang="en-US" altLang="zh-TW" dirty="0">
                <a:solidFill>
                  <a:srgbClr val="FF0000"/>
                </a:solidFill>
              </a:rPr>
              <a:t>3</a:t>
            </a:r>
            <a:r>
              <a:rPr kumimoji="1" lang="en-US" altLang="zh-TW" dirty="0"/>
              <a:t> feature map =&gt; [3, 3, 1] spatial kernel for </a:t>
            </a:r>
            <a:r>
              <a:rPr kumimoji="1" lang="en-US" altLang="zh-TW" dirty="0">
                <a:solidFill>
                  <a:srgbClr val="FF0000"/>
                </a:solidFill>
              </a:rPr>
              <a:t>each</a:t>
            </a:r>
            <a:r>
              <a:rPr kumimoji="1" lang="en-US" altLang="zh-TW" dirty="0"/>
              <a:t> feature map =&gt; </a:t>
            </a:r>
            <a:r>
              <a:rPr kumimoji="1" lang="en-US" altLang="zh-TW" dirty="0" smtClean="0"/>
              <a:t>Concatenate</a:t>
            </a:r>
            <a:endParaRPr kumimoji="1" lang="en-US" altLang="zh-TW" dirty="0"/>
          </a:p>
          <a:p>
            <a:pPr lvl="2"/>
            <a:r>
              <a:rPr kumimoji="1" lang="en-US" altLang="zh-TW" dirty="0"/>
              <a:t>Image II</a:t>
            </a:r>
          </a:p>
          <a:p>
            <a:pPr lvl="3"/>
            <a:r>
              <a:rPr kumimoji="1" lang="en-US" altLang="zh-TW" dirty="0"/>
              <a:t>Input(n channels) =&gt; [1, 1, n] channel kernel =&gt; </a:t>
            </a:r>
            <a:r>
              <a:rPr kumimoji="1" lang="en-US" altLang="zh-TW" dirty="0">
                <a:solidFill>
                  <a:srgbClr val="FF0000"/>
                </a:solidFill>
              </a:rPr>
              <a:t>7</a:t>
            </a:r>
            <a:r>
              <a:rPr kumimoji="1" lang="en-US" altLang="zh-TW" dirty="0"/>
              <a:t> feature map =&gt; [3, 3, 1] spatial kernel for </a:t>
            </a:r>
            <a:r>
              <a:rPr kumimoji="1" lang="en-US" altLang="zh-TW" dirty="0">
                <a:solidFill>
                  <a:srgbClr val="FF0000"/>
                </a:solidFill>
              </a:rPr>
              <a:t>each</a:t>
            </a:r>
            <a:r>
              <a:rPr kumimoji="1" lang="en-US" altLang="zh-TW" dirty="0"/>
              <a:t> feature map =&gt; </a:t>
            </a:r>
            <a:r>
              <a:rPr kumimoji="1" lang="en-US" altLang="zh-TW" dirty="0" smtClean="0"/>
              <a:t>Concatenate</a:t>
            </a:r>
            <a:endParaRPr kumimoji="1" lang="zh-TW" altLang="en-US" dirty="0"/>
          </a:p>
          <a:p>
            <a:pPr lvl="1"/>
            <a:endParaRPr kumimoji="1" lang="en-US" altLang="zh-TW" dirty="0" smtClean="0"/>
          </a:p>
        </p:txBody>
      </p:sp>
      <p:grpSp>
        <p:nvGrpSpPr>
          <p:cNvPr id="9" name="群組 8"/>
          <p:cNvGrpSpPr/>
          <p:nvPr/>
        </p:nvGrpSpPr>
        <p:grpSpPr>
          <a:xfrm>
            <a:off x="755576" y="4437112"/>
            <a:ext cx="7778476" cy="2376098"/>
            <a:chOff x="321916" y="3779545"/>
            <a:chExt cx="8348886" cy="2603213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916" y="3779545"/>
              <a:ext cx="4175049" cy="2455911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8526" y="3825625"/>
              <a:ext cx="4172276" cy="2410648"/>
            </a:xfrm>
            <a:prstGeom prst="rect">
              <a:avLst/>
            </a:prstGeom>
          </p:spPr>
        </p:pic>
        <p:sp>
          <p:nvSpPr>
            <p:cNvPr id="5" name="文字方塊 4"/>
            <p:cNvSpPr txBox="1"/>
            <p:nvPr/>
          </p:nvSpPr>
          <p:spPr>
            <a:xfrm>
              <a:off x="6736860" y="6044204"/>
              <a:ext cx="9284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dirty="0" smtClean="0"/>
                <a:t>Image II</a:t>
              </a:r>
              <a:endParaRPr kumimoji="1" lang="zh-TW" altLang="en-US" dirty="0"/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2640570" y="6044203"/>
              <a:ext cx="8707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Image I</a:t>
              </a:r>
              <a:endParaRPr kumimoji="1"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6780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cap="none" dirty="0" smtClean="0"/>
              <a:t>First Stage Model Candidates Flowchart</a:t>
            </a:r>
            <a:endParaRPr lang="zh-TW" altLang="en-US" dirty="0"/>
          </a:p>
        </p:txBody>
      </p:sp>
      <p:sp>
        <p:nvSpPr>
          <p:cNvPr id="8" name="圓角矩形 7"/>
          <p:cNvSpPr/>
          <p:nvPr/>
        </p:nvSpPr>
        <p:spPr>
          <a:xfrm>
            <a:off x="2063953" y="2248624"/>
            <a:ext cx="1643951" cy="703486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Image preprocessing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0" name="向右箭號 9"/>
          <p:cNvSpPr/>
          <p:nvPr/>
        </p:nvSpPr>
        <p:spPr>
          <a:xfrm>
            <a:off x="1445384" y="2393335"/>
            <a:ext cx="504825" cy="4889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" name="向右箭號 10"/>
          <p:cNvSpPr/>
          <p:nvPr/>
        </p:nvSpPr>
        <p:spPr>
          <a:xfrm>
            <a:off x="1416584" y="3957406"/>
            <a:ext cx="504825" cy="4889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349001" y="3813575"/>
            <a:ext cx="974670" cy="77661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Test data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349001" y="2248624"/>
            <a:ext cx="982639" cy="66727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Training data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6994621" y="2013917"/>
            <a:ext cx="1655302" cy="1172899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mtClean="0">
                <a:solidFill>
                  <a:schemeClr val="tx1"/>
                </a:solidFill>
              </a:rPr>
              <a:t>CNN model training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4456593" y="2238405"/>
            <a:ext cx="1655762" cy="723924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Data</a:t>
            </a:r>
            <a:r>
              <a:rPr lang="zh-TW" altLang="en-US" dirty="0" smtClean="0">
                <a:solidFill>
                  <a:schemeClr val="tx1"/>
                </a:solidFill>
              </a:rPr>
              <a:t> </a:t>
            </a:r>
            <a:r>
              <a:rPr lang="en-US" altLang="zh-TW" dirty="0" smtClean="0">
                <a:solidFill>
                  <a:schemeClr val="tx1"/>
                </a:solidFill>
              </a:rPr>
              <a:t>augmentation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9" name="向右箭號 18"/>
          <p:cNvSpPr/>
          <p:nvPr/>
        </p:nvSpPr>
        <p:spPr>
          <a:xfrm>
            <a:off x="3816126" y="2357965"/>
            <a:ext cx="504825" cy="4889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1" name="圓角矩形 20"/>
          <p:cNvSpPr/>
          <p:nvPr/>
        </p:nvSpPr>
        <p:spPr>
          <a:xfrm>
            <a:off x="2046717" y="3805800"/>
            <a:ext cx="1655763" cy="792162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Image preprocessing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2" name="向右箭號 21"/>
          <p:cNvSpPr/>
          <p:nvPr/>
        </p:nvSpPr>
        <p:spPr>
          <a:xfrm>
            <a:off x="3816125" y="4038235"/>
            <a:ext cx="504825" cy="4889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4" name="向右箭號 23"/>
          <p:cNvSpPr/>
          <p:nvPr/>
        </p:nvSpPr>
        <p:spPr>
          <a:xfrm>
            <a:off x="6275453" y="2337784"/>
            <a:ext cx="504825" cy="4889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6" name="向右箭號 25"/>
          <p:cNvSpPr/>
          <p:nvPr/>
        </p:nvSpPr>
        <p:spPr>
          <a:xfrm rot="5400000">
            <a:off x="7588508" y="3316477"/>
            <a:ext cx="456175" cy="4889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7" name="圓角矩形 26"/>
          <p:cNvSpPr/>
          <p:nvPr/>
        </p:nvSpPr>
        <p:spPr>
          <a:xfrm>
            <a:off x="3896982" y="5673577"/>
            <a:ext cx="2774981" cy="77661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Result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8" name="圓角矩形 27"/>
          <p:cNvSpPr/>
          <p:nvPr/>
        </p:nvSpPr>
        <p:spPr>
          <a:xfrm>
            <a:off x="4457053" y="3696261"/>
            <a:ext cx="1655302" cy="1172899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Plant classification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1" name="圓角矩形 30"/>
          <p:cNvSpPr/>
          <p:nvPr/>
        </p:nvSpPr>
        <p:spPr>
          <a:xfrm>
            <a:off x="6994621" y="3987111"/>
            <a:ext cx="1643951" cy="7034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 smtClean="0">
                <a:solidFill>
                  <a:schemeClr val="tx1"/>
                </a:solidFill>
              </a:rPr>
              <a:t>CNN model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2" name="向右箭號 31"/>
          <p:cNvSpPr/>
          <p:nvPr/>
        </p:nvSpPr>
        <p:spPr>
          <a:xfrm rot="10800000">
            <a:off x="6275453" y="4035080"/>
            <a:ext cx="504825" cy="4889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3" name="向右箭號 32"/>
          <p:cNvSpPr/>
          <p:nvPr/>
        </p:nvSpPr>
        <p:spPr>
          <a:xfrm rot="5400000">
            <a:off x="5032061" y="5021114"/>
            <a:ext cx="504825" cy="4889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258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cap="none" dirty="0" smtClean="0"/>
              <a:t>Proposed Method : Organ-based Model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 smtClean="0"/>
              <a:t>Organ-based </a:t>
            </a:r>
            <a:r>
              <a:rPr kumimoji="1" lang="en-US" altLang="zh-TW" dirty="0"/>
              <a:t>m</a:t>
            </a:r>
            <a:r>
              <a:rPr kumimoji="1" lang="en-US" altLang="zh-TW" dirty="0" smtClean="0"/>
              <a:t>odel</a:t>
            </a:r>
          </a:p>
          <a:p>
            <a:endParaRPr kumimoji="1" lang="zh-TW" altLang="en-US" dirty="0"/>
          </a:p>
        </p:txBody>
      </p:sp>
      <p:sp>
        <p:nvSpPr>
          <p:cNvPr id="6" name="圓角矩形 5"/>
          <p:cNvSpPr/>
          <p:nvPr/>
        </p:nvSpPr>
        <p:spPr>
          <a:xfrm>
            <a:off x="2555776" y="1909516"/>
            <a:ext cx="2016224" cy="8714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 smtClean="0"/>
              <a:t>Organ classifier</a:t>
            </a:r>
          </a:p>
        </p:txBody>
      </p:sp>
      <p:sp>
        <p:nvSpPr>
          <p:cNvPr id="7" name="圓角矩形 6"/>
          <p:cNvSpPr/>
          <p:nvPr/>
        </p:nvSpPr>
        <p:spPr>
          <a:xfrm>
            <a:off x="2412494" y="3140968"/>
            <a:ext cx="2522783" cy="523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 smtClean="0"/>
              <a:t>Flower-specific classifier</a:t>
            </a:r>
            <a:endParaRPr kumimoji="1" lang="zh-TW" altLang="en-US" dirty="0"/>
          </a:p>
        </p:txBody>
      </p:sp>
      <p:sp>
        <p:nvSpPr>
          <p:cNvPr id="8" name="圓角矩形 7"/>
          <p:cNvSpPr/>
          <p:nvPr/>
        </p:nvSpPr>
        <p:spPr>
          <a:xfrm>
            <a:off x="2412495" y="3789040"/>
            <a:ext cx="2522782" cy="5259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 smtClean="0"/>
              <a:t>Leaf-specific classifier</a:t>
            </a:r>
            <a:endParaRPr kumimoji="1" lang="zh-TW" altLang="en-US" dirty="0"/>
          </a:p>
        </p:txBody>
      </p:sp>
      <p:sp>
        <p:nvSpPr>
          <p:cNvPr id="9" name="圓角矩形 8"/>
          <p:cNvSpPr/>
          <p:nvPr/>
        </p:nvSpPr>
        <p:spPr>
          <a:xfrm>
            <a:off x="2412495" y="4404928"/>
            <a:ext cx="2522782" cy="536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 smtClean="0"/>
              <a:t>Fruit-specific classifier</a:t>
            </a:r>
            <a:endParaRPr kumimoji="1" lang="zh-TW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文字方塊 21"/>
              <p:cNvSpPr txBox="1"/>
              <p:nvPr/>
            </p:nvSpPr>
            <p:spPr>
              <a:xfrm>
                <a:off x="5004048" y="1682421"/>
                <a:ext cx="2944460" cy="491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 dirty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𝑓𝑙𝑜𝑤𝑒𝑟</m:t>
                        </m:r>
                      </m:sub>
                    </m:sSub>
                  </m:oMath>
                </a14:m>
                <a:r>
                  <a:rPr kumimoji="1" lang="en-US" altLang="zh-TW" sz="2400" dirty="0" smtClean="0"/>
                  <a:t>,</a:t>
                </a:r>
                <a:r>
                  <a:rPr lang="en-US" altLang="zh-TW" sz="24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 dirty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𝑙𝑒𝑎𝑓</m:t>
                        </m:r>
                      </m:sub>
                    </m:sSub>
                  </m:oMath>
                </a14:m>
                <a:r>
                  <a:rPr lang="en-US" altLang="zh-TW" sz="24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 dirty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𝑓𝑟𝑢𝑖𝑡</m:t>
                        </m:r>
                      </m:sub>
                    </m:sSub>
                  </m:oMath>
                </a14:m>
                <a:endParaRPr kumimoji="1" lang="zh-TW" altLang="en-US" sz="2400" dirty="0"/>
              </a:p>
            </p:txBody>
          </p:sp>
        </mc:Choice>
        <mc:Fallback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48" y="1682421"/>
                <a:ext cx="2944460" cy="491288"/>
              </a:xfrm>
              <a:prstGeom prst="rect">
                <a:avLst/>
              </a:prstGeom>
              <a:blipFill>
                <a:blip r:embed="rId2"/>
                <a:stretch>
                  <a:fillRect l="-621" t="-9877" b="-2098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直線接點 25"/>
          <p:cNvCxnSpPr/>
          <p:nvPr/>
        </p:nvCxnSpPr>
        <p:spPr>
          <a:xfrm>
            <a:off x="611560" y="2996952"/>
            <a:ext cx="7704856" cy="1912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箭頭接點 30"/>
          <p:cNvCxnSpPr/>
          <p:nvPr/>
        </p:nvCxnSpPr>
        <p:spPr>
          <a:xfrm>
            <a:off x="2195736" y="2348880"/>
            <a:ext cx="28803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箭頭接點 31"/>
          <p:cNvCxnSpPr/>
          <p:nvPr/>
        </p:nvCxnSpPr>
        <p:spPr>
          <a:xfrm>
            <a:off x="4716016" y="2348880"/>
            <a:ext cx="28803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箭頭接點 45"/>
          <p:cNvCxnSpPr/>
          <p:nvPr/>
        </p:nvCxnSpPr>
        <p:spPr>
          <a:xfrm>
            <a:off x="2003079" y="3501529"/>
            <a:ext cx="28803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箭頭接點 47"/>
          <p:cNvCxnSpPr/>
          <p:nvPr/>
        </p:nvCxnSpPr>
        <p:spPr>
          <a:xfrm>
            <a:off x="2003079" y="4088258"/>
            <a:ext cx="28803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箭頭接點 48"/>
          <p:cNvCxnSpPr/>
          <p:nvPr/>
        </p:nvCxnSpPr>
        <p:spPr>
          <a:xfrm>
            <a:off x="2003079" y="4734107"/>
            <a:ext cx="28803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3" name="矩形 52"/>
              <p:cNvSpPr/>
              <p:nvPr/>
            </p:nvSpPr>
            <p:spPr>
              <a:xfrm>
                <a:off x="5515315" y="3212976"/>
                <a:ext cx="2183546" cy="424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b="0" i="1" dirty="0" smtClean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000" b="0" i="1" dirty="0" smtClean="0">
                            <a:latin typeface="Cambria Math" panose="02040503050406030204" pitchFamily="18" charset="0"/>
                          </a:rPr>
                          <m:t>𝑓𝑙</m:t>
                        </m:r>
                        <m:r>
                          <a:rPr lang="en-US" altLang="zh-TW" sz="2000" b="0" i="1" dirty="0" smtClean="0">
                            <a:latin typeface="Cambria Math" panose="02040503050406030204" pitchFamily="18" charset="0"/>
                          </a:rPr>
                          <m:t>_1</m:t>
                        </m:r>
                      </m:sub>
                    </m:sSub>
                  </m:oMath>
                </a14:m>
                <a:r>
                  <a:rPr lang="en-US" altLang="zh-TW" sz="20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 dirty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000" b="0" i="1" dirty="0" smtClean="0">
                            <a:latin typeface="Cambria Math" panose="02040503050406030204" pitchFamily="18" charset="0"/>
                          </a:rPr>
                          <m:t>𝑓𝑙</m:t>
                        </m:r>
                        <m:r>
                          <a:rPr lang="en-US" altLang="zh-TW" sz="2000" b="0" i="1" dirty="0" smtClean="0">
                            <a:latin typeface="Cambria Math" panose="02040503050406030204" pitchFamily="18" charset="0"/>
                          </a:rPr>
                          <m:t>_2</m:t>
                        </m:r>
                      </m:sub>
                    </m:sSub>
                  </m:oMath>
                </a14:m>
                <a:r>
                  <a:rPr lang="en-US" altLang="zh-TW" sz="2000" dirty="0" smtClean="0"/>
                  <a:t>, </a:t>
                </a:r>
                <a14:m>
                  <m:oMath xmlns:m="http://schemas.openxmlformats.org/officeDocument/2006/math">
                    <m:r>
                      <a:rPr lang="en-US" altLang="zh-TW" sz="2000" b="0" i="0" dirty="0" smtClean="0">
                        <a:latin typeface="Cambria Math" charset="0"/>
                      </a:rPr>
                      <m:t>…</m:t>
                    </m:r>
                    <m:sSub>
                      <m:sSubPr>
                        <m:ctrlPr>
                          <a:rPr lang="en-US" altLang="zh-TW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 dirty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000" b="0" i="1" dirty="0" smtClean="0">
                            <a:latin typeface="Cambria Math" panose="02040503050406030204" pitchFamily="18" charset="0"/>
                          </a:rPr>
                          <m:t>𝑓𝑙</m:t>
                        </m:r>
                        <m:r>
                          <a:rPr lang="en-US" altLang="zh-TW" sz="2000" b="0" i="1" dirty="0" smtClean="0">
                            <a:latin typeface="Cambria Math" panose="02040503050406030204" pitchFamily="18" charset="0"/>
                          </a:rPr>
                          <m:t>_</m:t>
                        </m:r>
                        <m:r>
                          <a:rPr lang="en-US" altLang="zh-TW" sz="20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zh-TW" altLang="en-US" sz="2000" dirty="0"/>
              </a:p>
            </p:txBody>
          </p:sp>
        </mc:Choice>
        <mc:Fallback>
          <p:sp>
            <p:nvSpPr>
              <p:cNvPr id="53" name="矩形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5315" y="3212976"/>
                <a:ext cx="2183546" cy="424732"/>
              </a:xfrm>
              <a:prstGeom prst="rect">
                <a:avLst/>
              </a:prstGeom>
              <a:blipFill>
                <a:blip r:embed="rId3"/>
                <a:stretch>
                  <a:fillRect t="-7143" b="-185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4" name="矩形 53"/>
              <p:cNvSpPr/>
              <p:nvPr/>
            </p:nvSpPr>
            <p:spPr>
              <a:xfrm>
                <a:off x="5515315" y="3815257"/>
                <a:ext cx="3257857" cy="424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 dirty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000" b="0" i="1" dirty="0" smtClean="0">
                            <a:latin typeface="Cambria Math" panose="02040503050406030204" pitchFamily="18" charset="0"/>
                          </a:rPr>
                          <m:t>𝑙𝑓</m:t>
                        </m:r>
                        <m:r>
                          <a:rPr lang="en-US" altLang="zh-TW" sz="2000" b="0" i="1" dirty="0" smtClean="0">
                            <a:latin typeface="Cambria Math" panose="02040503050406030204" pitchFamily="18" charset="0"/>
                          </a:rPr>
                          <m:t>_1</m:t>
                        </m:r>
                      </m:sub>
                    </m:sSub>
                  </m:oMath>
                </a14:m>
                <a:r>
                  <a:rPr lang="en-US" altLang="zh-TW" sz="20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 dirty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000" b="0" i="1" dirty="0" smtClean="0">
                            <a:latin typeface="Cambria Math" panose="02040503050406030204" pitchFamily="18" charset="0"/>
                          </a:rPr>
                          <m:t>𝑙𝑓</m:t>
                        </m:r>
                        <m:r>
                          <a:rPr lang="en-US" altLang="zh-TW" sz="2000" b="0" i="1" dirty="0" smtClean="0">
                            <a:latin typeface="Cambria Math" panose="02040503050406030204" pitchFamily="18" charset="0"/>
                          </a:rPr>
                          <m:t>_2</m:t>
                        </m:r>
                      </m:sub>
                    </m:sSub>
                  </m:oMath>
                </a14:m>
                <a:r>
                  <a:rPr lang="en-US" altLang="zh-TW" sz="2000" dirty="0" smtClean="0"/>
                  <a:t>, </a:t>
                </a:r>
                <a14:m>
                  <m:oMath xmlns:m="http://schemas.openxmlformats.org/officeDocument/2006/math">
                    <m:r>
                      <a:rPr lang="en-US" altLang="zh-TW" sz="2000" dirty="0">
                        <a:latin typeface="Cambria Math" charset="0"/>
                      </a:rPr>
                      <m:t>…</m:t>
                    </m:r>
                    <m:sSub>
                      <m:sSubPr>
                        <m:ctrlPr>
                          <a:rPr lang="en-US" altLang="zh-TW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 dirty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000" b="0" i="1" dirty="0" smtClean="0">
                            <a:latin typeface="Cambria Math" panose="02040503050406030204" pitchFamily="18" charset="0"/>
                          </a:rPr>
                          <m:t>𝑙𝑓</m:t>
                        </m:r>
                        <m:r>
                          <a:rPr lang="en-US" altLang="zh-TW" sz="2000" b="0" i="1" dirty="0" smtClean="0">
                            <a:latin typeface="Cambria Math" panose="02040503050406030204" pitchFamily="18" charset="0"/>
                          </a:rPr>
                          <m:t>_</m:t>
                        </m:r>
                        <m:r>
                          <a:rPr lang="en-US" altLang="zh-TW" sz="20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zh-TW" sz="2000" dirty="0" smtClean="0"/>
                  <a:t> </a:t>
                </a:r>
                <a:endParaRPr lang="zh-TW" altLang="en-US" sz="2000" dirty="0"/>
              </a:p>
            </p:txBody>
          </p:sp>
        </mc:Choice>
        <mc:Fallback>
          <p:sp>
            <p:nvSpPr>
              <p:cNvPr id="54" name="矩形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5315" y="3815257"/>
                <a:ext cx="3257857" cy="424732"/>
              </a:xfrm>
              <a:prstGeom prst="rect">
                <a:avLst/>
              </a:prstGeom>
              <a:blipFill>
                <a:blip r:embed="rId4"/>
                <a:stretch>
                  <a:fillRect t="-8571" b="-185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5" name="矩形 54"/>
              <p:cNvSpPr/>
              <p:nvPr/>
            </p:nvSpPr>
            <p:spPr>
              <a:xfrm>
                <a:off x="5517773" y="4437112"/>
                <a:ext cx="2283189" cy="424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 dirty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000" b="0" i="1" dirty="0" smtClean="0">
                            <a:latin typeface="Cambria Math" panose="02040503050406030204" pitchFamily="18" charset="0"/>
                          </a:rPr>
                          <m:t>𝑓𝑟</m:t>
                        </m:r>
                        <m:r>
                          <a:rPr lang="en-US" altLang="zh-TW" sz="2000" b="0" i="1" dirty="0" smtClean="0">
                            <a:latin typeface="Cambria Math" panose="02040503050406030204" pitchFamily="18" charset="0"/>
                          </a:rPr>
                          <m:t>_3</m:t>
                        </m:r>
                      </m:sub>
                    </m:sSub>
                  </m:oMath>
                </a14:m>
                <a:r>
                  <a:rPr lang="en-US" altLang="zh-TW" sz="20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 dirty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000" b="0" i="1" dirty="0" smtClean="0">
                            <a:latin typeface="Cambria Math" panose="02040503050406030204" pitchFamily="18" charset="0"/>
                          </a:rPr>
                          <m:t>𝑓𝑟</m:t>
                        </m:r>
                        <m:r>
                          <a:rPr lang="en-US" altLang="zh-TW" sz="2000" b="0" i="1" dirty="0" smtClean="0">
                            <a:latin typeface="Cambria Math" panose="02040503050406030204" pitchFamily="18" charset="0"/>
                          </a:rPr>
                          <m:t>_2</m:t>
                        </m:r>
                      </m:sub>
                    </m:sSub>
                  </m:oMath>
                </a14:m>
                <a:r>
                  <a:rPr lang="en-US" altLang="zh-TW" sz="2000" dirty="0" smtClean="0"/>
                  <a:t>, </a:t>
                </a:r>
                <a14:m>
                  <m:oMath xmlns:m="http://schemas.openxmlformats.org/officeDocument/2006/math">
                    <m:r>
                      <a:rPr lang="en-US" altLang="zh-TW" sz="2000" dirty="0">
                        <a:latin typeface="Cambria Math" charset="0"/>
                      </a:rPr>
                      <m:t>…</m:t>
                    </m:r>
                    <m:sSub>
                      <m:sSubPr>
                        <m:ctrlPr>
                          <a:rPr lang="en-US" altLang="zh-TW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 dirty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000" b="0" i="1" dirty="0" smtClean="0">
                            <a:latin typeface="Cambria Math" panose="02040503050406030204" pitchFamily="18" charset="0"/>
                          </a:rPr>
                          <m:t>𝑓𝑟</m:t>
                        </m:r>
                        <m:r>
                          <a:rPr lang="en-US" altLang="zh-TW" sz="2000" b="0" i="1" dirty="0" smtClean="0">
                            <a:latin typeface="Cambria Math" panose="02040503050406030204" pitchFamily="18" charset="0"/>
                          </a:rPr>
                          <m:t>_</m:t>
                        </m:r>
                        <m:r>
                          <a:rPr lang="en-US" altLang="zh-TW" sz="20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zh-TW" altLang="en-US" sz="2000" dirty="0"/>
              </a:p>
            </p:txBody>
          </p:sp>
        </mc:Choice>
        <mc:Fallback>
          <p:sp>
            <p:nvSpPr>
              <p:cNvPr id="55" name="矩形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7773" y="4437112"/>
                <a:ext cx="2283189" cy="424732"/>
              </a:xfrm>
              <a:prstGeom prst="rect">
                <a:avLst/>
              </a:prstGeom>
              <a:blipFill>
                <a:blip r:embed="rId5"/>
                <a:stretch>
                  <a:fillRect t="-8571" b="-185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直線箭頭接點 55"/>
          <p:cNvCxnSpPr/>
          <p:nvPr/>
        </p:nvCxnSpPr>
        <p:spPr>
          <a:xfrm>
            <a:off x="5033447" y="3429000"/>
            <a:ext cx="28803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箭頭接點 56"/>
          <p:cNvCxnSpPr/>
          <p:nvPr/>
        </p:nvCxnSpPr>
        <p:spPr>
          <a:xfrm>
            <a:off x="5035384" y="4084909"/>
            <a:ext cx="28803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箭頭接點 57"/>
          <p:cNvCxnSpPr/>
          <p:nvPr/>
        </p:nvCxnSpPr>
        <p:spPr>
          <a:xfrm>
            <a:off x="5033447" y="4725144"/>
            <a:ext cx="28803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3" name="文字方塊 62"/>
              <p:cNvSpPr txBox="1"/>
              <p:nvPr/>
            </p:nvSpPr>
            <p:spPr>
              <a:xfrm>
                <a:off x="5191974" y="2147879"/>
                <a:ext cx="2752869" cy="8902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𝑓𝑙𝑜𝑤𝑒𝑟</m:t>
                        </m:r>
                      </m:sub>
                    </m:sSub>
                    <m:r>
                      <a:rPr lang="en-US" altLang="zh-TW" dirty="0">
                        <a:latin typeface="Cambria Math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 altLang="zh-TW" dirty="0">
                        <a:latin typeface="Cambria Math" charset="0"/>
                      </a:rPr>
                      <m:t>probability</m:t>
                    </m:r>
                    <m:r>
                      <a:rPr lang="en-US" altLang="zh-TW" b="0" i="0" dirty="0" smtClean="0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 dirty="0">
                        <a:latin typeface="Cambria Math" charset="0"/>
                      </a:rPr>
                      <m:t>of</m:t>
                    </m:r>
                    <m:r>
                      <a:rPr lang="en-US" altLang="zh-TW" dirty="0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 dirty="0">
                        <a:latin typeface="Cambria Math" charset="0"/>
                      </a:rPr>
                      <m:t>flower</m:t>
                    </m:r>
                  </m:oMath>
                </a14:m>
                <a:r>
                  <a:rPr lang="en-US" altLang="zh-TW" dirty="0">
                    <a:latin typeface="+mn-lt"/>
                  </a:rPr>
                  <a:t> </a:t>
                </a:r>
                <a:endParaRPr lang="en-US" altLang="zh-TW" dirty="0" smtClean="0">
                  <a:latin typeface="+mn-lt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𝑙𝑒𝑎𝑓</m:t>
                        </m:r>
                      </m:sub>
                    </m:sSub>
                  </m:oMath>
                </a14:m>
                <a:r>
                  <a:rPr lang="en-US" altLang="zh-TW" dirty="0">
                    <a:latin typeface="+mn-lt"/>
                  </a:rPr>
                  <a:t>:probability</a:t>
                </a:r>
                <a14:m>
                  <m:oMath xmlns:m="http://schemas.openxmlformats.org/officeDocument/2006/math">
                    <m:r>
                      <a:rPr lang="en-US" altLang="zh-TW" b="0" i="0" dirty="0" smtClean="0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 dirty="0">
                        <a:latin typeface="Cambria Math" charset="0"/>
                      </a:rPr>
                      <m:t>of</m:t>
                    </m:r>
                    <m:r>
                      <a:rPr lang="en-US" altLang="zh-TW" dirty="0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 b="0" i="0" dirty="0" smtClean="0">
                        <a:latin typeface="Cambria Math" charset="0"/>
                      </a:rPr>
                      <m:t>leaf</m:t>
                    </m:r>
                  </m:oMath>
                </a14:m>
                <a:r>
                  <a:rPr lang="en-US" altLang="zh-TW" dirty="0" smtClean="0">
                    <a:latin typeface="+mn-lt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𝑓𝑟𝑢𝑖𝑡</m:t>
                        </m:r>
                      </m:sub>
                    </m:sSub>
                  </m:oMath>
                </a14:m>
                <a:r>
                  <a:rPr kumimoji="1" lang="en-US" altLang="zh-TW" dirty="0" smtClean="0">
                    <a:latin typeface="+mn-lt"/>
                  </a:rPr>
                  <a:t>:</a:t>
                </a:r>
                <a:r>
                  <a:rPr lang="en-US" altLang="zh-TW" dirty="0">
                    <a:latin typeface="+mn-lt"/>
                  </a:rPr>
                  <a:t>probability</a:t>
                </a:r>
                <a14:m>
                  <m:oMath xmlns:m="http://schemas.openxmlformats.org/officeDocument/2006/math">
                    <m:r>
                      <a:rPr lang="en-US" altLang="zh-TW" b="0" i="0" dirty="0" smtClean="0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 dirty="0">
                        <a:latin typeface="Cambria Math" charset="0"/>
                      </a:rPr>
                      <m:t>of</m:t>
                    </m:r>
                    <m:r>
                      <a:rPr lang="en-US" altLang="zh-TW" dirty="0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 b="0" i="0" dirty="0" smtClean="0">
                        <a:latin typeface="Cambria Math" charset="0"/>
                      </a:rPr>
                      <m:t>fruit</m:t>
                    </m:r>
                  </m:oMath>
                </a14:m>
                <a:endParaRPr kumimoji="1" lang="zh-TW" altLang="en-US" dirty="0">
                  <a:latin typeface="+mn-lt"/>
                </a:endParaRPr>
              </a:p>
            </p:txBody>
          </p:sp>
        </mc:Choice>
        <mc:Fallback>
          <p:sp>
            <p:nvSpPr>
              <p:cNvPr id="63" name="文字方塊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1974" y="2147879"/>
                <a:ext cx="2752869" cy="890244"/>
              </a:xfrm>
              <a:prstGeom prst="rect">
                <a:avLst/>
              </a:prstGeom>
              <a:blipFill>
                <a:blip r:embed="rId6"/>
                <a:stretch>
                  <a:fillRect b="-547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文字方塊 63"/>
          <p:cNvSpPr txBox="1"/>
          <p:nvPr/>
        </p:nvSpPr>
        <p:spPr>
          <a:xfrm>
            <a:off x="5865428" y="4926535"/>
            <a:ext cx="20794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n: total class number</a:t>
            </a:r>
            <a:endParaRPr kumimoji="1" lang="zh-TW" altLang="en-US" dirty="0"/>
          </a:p>
        </p:txBody>
      </p:sp>
      <p:cxnSp>
        <p:nvCxnSpPr>
          <p:cNvPr id="65" name="直線接點 64"/>
          <p:cNvCxnSpPr/>
          <p:nvPr/>
        </p:nvCxnSpPr>
        <p:spPr>
          <a:xfrm>
            <a:off x="611560" y="5282080"/>
            <a:ext cx="7704856" cy="1912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圓柱 3"/>
          <p:cNvSpPr/>
          <p:nvPr/>
        </p:nvSpPr>
        <p:spPr>
          <a:xfrm>
            <a:off x="1008758" y="1784345"/>
            <a:ext cx="1007343" cy="100811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Training</a:t>
            </a:r>
          </a:p>
          <a:p>
            <a:pPr algn="ctr"/>
            <a:r>
              <a:rPr lang="en-US" altLang="zh-TW" dirty="0" smtClean="0"/>
              <a:t>data</a:t>
            </a:r>
            <a:endParaRPr lang="zh-TW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9" name="文字方塊 58"/>
              <p:cNvSpPr txBox="1"/>
              <p:nvPr/>
            </p:nvSpPr>
            <p:spPr>
              <a:xfrm>
                <a:off x="1187624" y="5526900"/>
                <a:ext cx="9309869" cy="1300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/>
                <a:r>
                  <a:rPr kumimoji="1" lang="en-US" altLang="zh-TW" sz="1800" dirty="0" smtClean="0"/>
                  <a:t>	</a:t>
                </a:r>
                <a:r>
                  <a:rPr lang="en-US" altLang="zh-TW" sz="1800" dirty="0"/>
                  <a:t>	</a:t>
                </a:r>
                <a:r>
                  <a:rPr lang="en-US" altLang="zh-TW" sz="1800" dirty="0" smtClean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 dirty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TW" sz="1800" b="0" i="1" dirty="0" smtClean="0">
                            <a:latin typeface="Cambria Math" panose="02040503050406030204" pitchFamily="18" charset="0"/>
                          </a:rPr>
                          <m:t>𝑓𝑙𝑜𝑤𝑒𝑟</m:t>
                        </m:r>
                      </m:sub>
                    </m:sSub>
                  </m:oMath>
                </a14:m>
                <a:r>
                  <a:rPr lang="en-US" altLang="zh-TW" sz="1800" dirty="0" smtClean="0"/>
                  <a:t>	* </a:t>
                </a:r>
                <a14:m>
                  <m:oMath xmlns:m="http://schemas.openxmlformats.org/officeDocument/2006/math">
                    <m:r>
                      <a:rPr lang="en-US" altLang="zh-TW" sz="1800" dirty="0">
                        <a:latin typeface="Cambria Math" charset="0"/>
                      </a:rPr>
                      <m:t>{</m:t>
                    </m:r>
                    <m:sSub>
                      <m:sSubPr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 dirty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TW" sz="1800" i="1" dirty="0">
                            <a:latin typeface="Cambria Math" panose="02040503050406030204" pitchFamily="18" charset="0"/>
                          </a:rPr>
                          <m:t>𝑓𝑙</m:t>
                        </m:r>
                        <m:r>
                          <a:rPr lang="en-US" altLang="zh-TW" sz="1800" i="1" dirty="0">
                            <a:latin typeface="Cambria Math" panose="02040503050406030204" pitchFamily="18" charset="0"/>
                          </a:rPr>
                          <m:t>_1</m:t>
                        </m:r>
                      </m:sub>
                    </m:sSub>
                    <m:r>
                      <m:rPr>
                        <m:nor/>
                      </m:rPr>
                      <a:rPr lang="en-US" altLang="zh-TW" sz="1800" dirty="0"/>
                      <m:t>, </m:t>
                    </m:r>
                    <m:sSub>
                      <m:sSubPr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 dirty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TW" sz="1800" i="1" dirty="0">
                            <a:latin typeface="Cambria Math" panose="02040503050406030204" pitchFamily="18" charset="0"/>
                          </a:rPr>
                          <m:t>𝑓𝑙</m:t>
                        </m:r>
                        <m:r>
                          <a:rPr lang="en-US" altLang="zh-TW" sz="1800" i="1" dirty="0">
                            <a:latin typeface="Cambria Math" panose="02040503050406030204" pitchFamily="18" charset="0"/>
                          </a:rPr>
                          <m:t>_2</m:t>
                        </m:r>
                      </m:sub>
                    </m:sSub>
                    <m:r>
                      <m:rPr>
                        <m:nor/>
                      </m:rPr>
                      <a:rPr lang="en-US" altLang="zh-TW" sz="1800" dirty="0"/>
                      <m:t>, </m:t>
                    </m:r>
                    <m:r>
                      <a:rPr lang="en-US" altLang="zh-TW" sz="1800" dirty="0">
                        <a:latin typeface="Cambria Math" charset="0"/>
                      </a:rPr>
                      <m:t>…</m:t>
                    </m:r>
                    <m:sSub>
                      <m:sSubPr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 dirty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TW" sz="1800" i="1" dirty="0">
                            <a:latin typeface="Cambria Math" panose="02040503050406030204" pitchFamily="18" charset="0"/>
                          </a:rPr>
                          <m:t>𝑓𝑙</m:t>
                        </m:r>
                        <m:r>
                          <a:rPr lang="en-US" altLang="zh-TW" sz="1800" i="1" dirty="0">
                            <a:latin typeface="Cambria Math" panose="02040503050406030204" pitchFamily="18" charset="0"/>
                          </a:rPr>
                          <m:t>_</m:t>
                        </m:r>
                        <m:r>
                          <a:rPr lang="en-US" altLang="zh-TW" sz="1800" i="1" dirty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m:rPr>
                        <m:nor/>
                      </m:rPr>
                      <a:rPr lang="en-US" altLang="zh-TW" sz="1800" b="0" i="0" dirty="0" smtClean="0"/>
                      <m:t>}</m:t>
                    </m:r>
                  </m:oMath>
                </a14:m>
                <a:r>
                  <a:rPr lang="en-US" altLang="zh-TW" sz="1800" dirty="0" smtClean="0"/>
                  <a:t> </a:t>
                </a:r>
              </a:p>
              <a:p>
                <a:pPr lvl="1"/>
                <a:r>
                  <a:rPr lang="en-US" altLang="zh-TW" sz="1800" dirty="0" smtClean="0"/>
                  <a:t>Prediction =	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 dirty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TW" sz="1800" b="0" i="1" dirty="0" smtClean="0">
                            <a:latin typeface="Cambria Math" panose="02040503050406030204" pitchFamily="18" charset="0"/>
                          </a:rPr>
                          <m:t>𝑙𝑒𝑎𝑓</m:t>
                        </m:r>
                      </m:sub>
                    </m:sSub>
                  </m:oMath>
                </a14:m>
                <a:r>
                  <a:rPr lang="en-US" altLang="zh-TW" sz="1800" dirty="0" smtClean="0"/>
                  <a:t>	* </a:t>
                </a:r>
                <a14:m>
                  <m:oMath xmlns:m="http://schemas.openxmlformats.org/officeDocument/2006/math">
                    <m:r>
                      <a:rPr lang="en-US" altLang="zh-TW" sz="1800" dirty="0">
                        <a:latin typeface="Cambria Math" charset="0"/>
                      </a:rPr>
                      <m:t>{</m:t>
                    </m:r>
                    <m:sSub>
                      <m:sSubPr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 dirty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TW" sz="1800" i="1" dirty="0">
                            <a:latin typeface="Cambria Math" panose="02040503050406030204" pitchFamily="18" charset="0"/>
                          </a:rPr>
                          <m:t>𝑙𝑓</m:t>
                        </m:r>
                        <m:r>
                          <a:rPr lang="en-US" altLang="zh-TW" sz="1800" i="1" dirty="0">
                            <a:latin typeface="Cambria Math" panose="02040503050406030204" pitchFamily="18" charset="0"/>
                          </a:rPr>
                          <m:t>_1</m:t>
                        </m:r>
                      </m:sub>
                    </m:sSub>
                    <m:r>
                      <m:rPr>
                        <m:nor/>
                      </m:rPr>
                      <a:rPr lang="en-US" altLang="zh-TW" sz="1800" dirty="0"/>
                      <m:t>, </m:t>
                    </m:r>
                    <m:sSub>
                      <m:sSubPr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 dirty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TW" sz="1800" i="1" dirty="0">
                            <a:latin typeface="Cambria Math" panose="02040503050406030204" pitchFamily="18" charset="0"/>
                          </a:rPr>
                          <m:t>𝑙𝑓</m:t>
                        </m:r>
                        <m:r>
                          <a:rPr lang="en-US" altLang="zh-TW" sz="1800" i="1" dirty="0">
                            <a:latin typeface="Cambria Math" panose="02040503050406030204" pitchFamily="18" charset="0"/>
                          </a:rPr>
                          <m:t>_2</m:t>
                        </m:r>
                      </m:sub>
                    </m:sSub>
                    <m:r>
                      <m:rPr>
                        <m:nor/>
                      </m:rPr>
                      <a:rPr lang="en-US" altLang="zh-TW" sz="1800" dirty="0"/>
                      <m:t>, </m:t>
                    </m:r>
                    <m:r>
                      <a:rPr lang="en-US" altLang="zh-TW" sz="1800" dirty="0">
                        <a:latin typeface="Cambria Math" charset="0"/>
                      </a:rPr>
                      <m:t>…</m:t>
                    </m:r>
                    <m:sSub>
                      <m:sSubPr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 dirty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TW" sz="1800" i="1" dirty="0">
                            <a:latin typeface="Cambria Math" panose="02040503050406030204" pitchFamily="18" charset="0"/>
                          </a:rPr>
                          <m:t>𝑙𝑓</m:t>
                        </m:r>
                        <m:r>
                          <a:rPr lang="en-US" altLang="zh-TW" sz="1800" i="1" dirty="0">
                            <a:latin typeface="Cambria Math" panose="02040503050406030204" pitchFamily="18" charset="0"/>
                          </a:rPr>
                          <m:t>_</m:t>
                        </m:r>
                        <m:r>
                          <a:rPr lang="en-US" altLang="zh-TW" sz="1800" i="1" dirty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zh-TW" sz="1800" dirty="0" smtClean="0"/>
                  <a:t>}  </a:t>
                </a:r>
              </a:p>
              <a:p>
                <a:pPr lvl="1"/>
                <a:r>
                  <a:rPr lang="en-US" altLang="zh-TW" sz="1800" dirty="0" smtClean="0"/>
                  <a:t>	</a:t>
                </a:r>
                <a:r>
                  <a:rPr lang="en-US" altLang="zh-TW" sz="1800" dirty="0"/>
                  <a:t>	</a:t>
                </a:r>
                <a:r>
                  <a:rPr lang="en-US" altLang="zh-TW" sz="1800" dirty="0" smtClean="0"/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 dirty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TW" sz="1800" b="0" i="1" dirty="0" smtClean="0">
                            <a:latin typeface="Cambria Math" panose="02040503050406030204" pitchFamily="18" charset="0"/>
                          </a:rPr>
                          <m:t>𝑓𝑟𝑢𝑖𝑡</m:t>
                        </m:r>
                      </m:sub>
                    </m:sSub>
                  </m:oMath>
                </a14:m>
                <a:r>
                  <a:rPr lang="en-US" altLang="zh-TW" sz="1800" dirty="0" smtClean="0"/>
                  <a:t>	* </a:t>
                </a:r>
                <a:r>
                  <a:rPr lang="en-US" altLang="zh-TW" sz="1800" dirty="0" smtClean="0"/>
                  <a:t>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 dirty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TW" sz="1800" i="1" dirty="0">
                            <a:latin typeface="Cambria Math" panose="02040503050406030204" pitchFamily="18" charset="0"/>
                          </a:rPr>
                          <m:t>𝑓𝑟</m:t>
                        </m:r>
                        <m:r>
                          <a:rPr lang="en-US" altLang="zh-TW" sz="1800" i="1" dirty="0">
                            <a:latin typeface="Cambria Math" panose="02040503050406030204" pitchFamily="18" charset="0"/>
                          </a:rPr>
                          <m:t>_3</m:t>
                        </m:r>
                      </m:sub>
                    </m:sSub>
                  </m:oMath>
                </a14:m>
                <a:r>
                  <a:rPr lang="en-US" altLang="zh-TW" sz="1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 dirty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TW" sz="1800" i="1" dirty="0">
                            <a:latin typeface="Cambria Math" panose="02040503050406030204" pitchFamily="18" charset="0"/>
                          </a:rPr>
                          <m:t>𝑓𝑟</m:t>
                        </m:r>
                        <m:r>
                          <a:rPr lang="en-US" altLang="zh-TW" sz="1800" i="1" dirty="0">
                            <a:latin typeface="Cambria Math" panose="02040503050406030204" pitchFamily="18" charset="0"/>
                          </a:rPr>
                          <m:t>_2</m:t>
                        </m:r>
                      </m:sub>
                    </m:sSub>
                  </m:oMath>
                </a14:m>
                <a:r>
                  <a:rPr lang="en-US" altLang="zh-TW" sz="1800" dirty="0"/>
                  <a:t>, </a:t>
                </a:r>
                <a14:m>
                  <m:oMath xmlns:m="http://schemas.openxmlformats.org/officeDocument/2006/math">
                    <m:r>
                      <a:rPr lang="en-US" altLang="zh-TW" sz="1800" dirty="0">
                        <a:latin typeface="Cambria Math" charset="0"/>
                      </a:rPr>
                      <m:t>…</m:t>
                    </m:r>
                    <m:sSub>
                      <m:sSubPr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 dirty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TW" sz="1800" i="1" dirty="0">
                            <a:latin typeface="Cambria Math" panose="02040503050406030204" pitchFamily="18" charset="0"/>
                          </a:rPr>
                          <m:t>𝑓𝑟</m:t>
                        </m:r>
                        <m:r>
                          <a:rPr lang="en-US" altLang="zh-TW" sz="1800" i="1" dirty="0">
                            <a:latin typeface="Cambria Math" panose="02040503050406030204" pitchFamily="18" charset="0"/>
                          </a:rPr>
                          <m:t>_</m:t>
                        </m:r>
                        <m:r>
                          <a:rPr lang="en-US" altLang="zh-TW" sz="1800" i="1" dirty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zh-TW" sz="1800" dirty="0" smtClean="0"/>
                  <a:t>}</a:t>
                </a:r>
                <a:endParaRPr lang="zh-TW" altLang="en-US" sz="1800" dirty="0"/>
              </a:p>
              <a:p>
                <a:pPr lvl="1"/>
                <a:endParaRPr kumimoji="1" lang="zh-TW" altLang="en-US" sz="1800" dirty="0"/>
              </a:p>
            </p:txBody>
          </p:sp>
        </mc:Choice>
        <mc:Fallback>
          <p:sp>
            <p:nvSpPr>
              <p:cNvPr id="59" name="文字方塊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5526900"/>
                <a:ext cx="9309869" cy="1300228"/>
              </a:xfrm>
              <a:prstGeom prst="rect">
                <a:avLst/>
              </a:prstGeom>
              <a:blipFill>
                <a:blip r:embed="rId7"/>
                <a:stretch>
                  <a:fillRect t="-281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字方塊 13"/>
          <p:cNvSpPr txBox="1"/>
          <p:nvPr/>
        </p:nvSpPr>
        <p:spPr>
          <a:xfrm>
            <a:off x="755576" y="3265323"/>
            <a:ext cx="1255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mtClean="0"/>
              <a:t>Flower data</a:t>
            </a:r>
            <a:endParaRPr kumimoji="1" lang="zh-TW" altLang="en-US" dirty="0"/>
          </a:p>
        </p:txBody>
      </p:sp>
      <p:sp>
        <p:nvSpPr>
          <p:cNvPr id="50" name="文字方塊 49"/>
          <p:cNvSpPr txBox="1"/>
          <p:nvPr/>
        </p:nvSpPr>
        <p:spPr>
          <a:xfrm>
            <a:off x="970378" y="3917026"/>
            <a:ext cx="1040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Leaf data</a:t>
            </a:r>
            <a:endParaRPr kumimoji="1" lang="zh-TW" altLang="en-US" dirty="0"/>
          </a:p>
        </p:txBody>
      </p:sp>
      <p:sp>
        <p:nvSpPr>
          <p:cNvPr id="51" name="文字方塊 50"/>
          <p:cNvSpPr txBox="1"/>
          <p:nvPr/>
        </p:nvSpPr>
        <p:spPr>
          <a:xfrm>
            <a:off x="959157" y="4570990"/>
            <a:ext cx="1051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mtClean="0"/>
              <a:t>Fruit data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636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cap="none" dirty="0"/>
              <a:t>Experimental </a:t>
            </a:r>
            <a:r>
              <a:rPr lang="en-US" altLang="zh-TW" cap="none" dirty="0" smtClean="0"/>
              <a:t>Settings (1/2)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139010"/>
            <a:ext cx="8135937" cy="5688013"/>
          </a:xfrm>
        </p:spPr>
        <p:txBody>
          <a:bodyPr/>
          <a:lstStyle/>
          <a:p>
            <a:pPr>
              <a:defRPr/>
            </a:pPr>
            <a:r>
              <a:rPr lang="en-US" altLang="zh-TW" dirty="0"/>
              <a:t>Image processing</a:t>
            </a:r>
          </a:p>
          <a:p>
            <a:pPr lvl="1">
              <a:defRPr/>
            </a:pPr>
            <a:r>
              <a:rPr lang="en-US" altLang="zh-TW" dirty="0"/>
              <a:t>Resize: </a:t>
            </a:r>
            <a:r>
              <a:rPr lang="en-US" altLang="zh-TW" dirty="0" smtClean="0"/>
              <a:t>resolution 250 x 250 to 227 x 227</a:t>
            </a:r>
            <a:endParaRPr lang="en-US" altLang="zh-TW" dirty="0"/>
          </a:p>
          <a:p>
            <a:pPr lvl="1">
              <a:defRPr/>
            </a:pPr>
            <a:r>
              <a:rPr lang="en-US" altLang="zh-TW" dirty="0"/>
              <a:t>Pixel value: 0~255 </a:t>
            </a:r>
            <a:r>
              <a:rPr lang="en-US" altLang="zh-TW" dirty="0" smtClean="0"/>
              <a:t>to </a:t>
            </a:r>
            <a:r>
              <a:rPr lang="en-US" altLang="zh-TW" dirty="0"/>
              <a:t>0.0~1.0</a:t>
            </a:r>
            <a:r>
              <a:rPr lang="mr-IN" altLang="zh-TW" dirty="0"/>
              <a:t> </a:t>
            </a:r>
            <a:endParaRPr lang="en-US" altLang="zh-TW" dirty="0" smtClean="0"/>
          </a:p>
          <a:p>
            <a:pPr>
              <a:defRPr/>
            </a:pPr>
            <a:r>
              <a:rPr lang="en-US" altLang="zh-TW" dirty="0"/>
              <a:t>Data </a:t>
            </a:r>
            <a:r>
              <a:rPr lang="en-US" altLang="zh-TW" dirty="0" smtClean="0"/>
              <a:t>augmentation</a:t>
            </a:r>
            <a:endParaRPr lang="en-US" altLang="zh-TW" dirty="0"/>
          </a:p>
          <a:p>
            <a:pPr lvl="1">
              <a:defRPr/>
            </a:pPr>
            <a:r>
              <a:rPr lang="en-US" altLang="zh-TW" dirty="0"/>
              <a:t>R</a:t>
            </a:r>
            <a:r>
              <a:rPr lang="mr-IN" altLang="zh-TW" dirty="0" err="1"/>
              <a:t>otation</a:t>
            </a:r>
            <a:r>
              <a:rPr lang="en-US" altLang="zh-TW" dirty="0"/>
              <a:t> degree </a:t>
            </a:r>
            <a:r>
              <a:rPr lang="mr-IN" altLang="zh-TW" dirty="0" err="1"/>
              <a:t>range</a:t>
            </a:r>
            <a:r>
              <a:rPr lang="mr-IN" altLang="zh-TW" dirty="0"/>
              <a:t> = </a:t>
            </a:r>
            <a:r>
              <a:rPr lang="en-US" altLang="zh-TW" dirty="0"/>
              <a:t>-20 ~ +20</a:t>
            </a:r>
            <a:r>
              <a:rPr lang="mr-IN" altLang="zh-TW" dirty="0"/>
              <a:t>   </a:t>
            </a:r>
            <a:endParaRPr lang="en-US" altLang="zh-TW" dirty="0"/>
          </a:p>
          <a:p>
            <a:pPr lvl="1">
              <a:defRPr/>
            </a:pPr>
            <a:r>
              <a:rPr lang="en-US" altLang="zh-TW" dirty="0"/>
              <a:t>Z</a:t>
            </a:r>
            <a:r>
              <a:rPr lang="mr-IN" altLang="zh-TW" dirty="0" err="1"/>
              <a:t>oom</a:t>
            </a:r>
            <a:r>
              <a:rPr lang="en-US" altLang="zh-TW" dirty="0" err="1"/>
              <a:t>ing</a:t>
            </a:r>
            <a:r>
              <a:rPr lang="en-US" altLang="zh-TW" dirty="0"/>
              <a:t> </a:t>
            </a:r>
            <a:r>
              <a:rPr lang="mr-IN" altLang="zh-TW" dirty="0" err="1"/>
              <a:t>range</a:t>
            </a:r>
            <a:r>
              <a:rPr lang="mr-IN" altLang="zh-TW" dirty="0"/>
              <a:t> = </a:t>
            </a:r>
            <a:r>
              <a:rPr lang="en-US" altLang="zh-TW" dirty="0"/>
              <a:t>10%</a:t>
            </a:r>
          </a:p>
          <a:p>
            <a:pPr lvl="1">
              <a:defRPr/>
            </a:pPr>
            <a:r>
              <a:rPr lang="en-US" altLang="zh-TW" dirty="0"/>
              <a:t>H</a:t>
            </a:r>
            <a:r>
              <a:rPr lang="mr-IN" altLang="zh-TW" dirty="0" err="1"/>
              <a:t>orizontal</a:t>
            </a:r>
            <a:r>
              <a:rPr lang="en-US" altLang="zh-TW" dirty="0"/>
              <a:t> </a:t>
            </a:r>
            <a:r>
              <a:rPr lang="mr-IN" altLang="zh-TW" dirty="0" err="1"/>
              <a:t>flip</a:t>
            </a:r>
            <a:r>
              <a:rPr lang="mr-IN" altLang="zh-TW" dirty="0"/>
              <a:t> = </a:t>
            </a:r>
            <a:r>
              <a:rPr lang="mr-IN" altLang="zh-TW" dirty="0" err="1"/>
              <a:t>True</a:t>
            </a:r>
            <a:r>
              <a:rPr lang="mr-IN" altLang="zh-TW" dirty="0"/>
              <a:t> </a:t>
            </a:r>
            <a:endParaRPr kumimoji="1" lang="en-US" altLang="zh-TW" dirty="0" smtClean="0"/>
          </a:p>
          <a:p>
            <a:r>
              <a:rPr kumimoji="1" lang="en-US" altLang="zh-TW" dirty="0" smtClean="0"/>
              <a:t>Transfer Learning (CNN model</a:t>
            </a:r>
            <a:r>
              <a:rPr kumimoji="1" lang="en-US" altLang="zh-TW" dirty="0"/>
              <a:t>s</a:t>
            </a:r>
            <a:r>
              <a:rPr kumimoji="1" lang="en-US" altLang="zh-TW" dirty="0" smtClean="0"/>
              <a:t>)</a:t>
            </a:r>
          </a:p>
          <a:p>
            <a:pPr lvl="1"/>
            <a:r>
              <a:rPr kumimoji="1" lang="en-US" altLang="zh-TW" dirty="0" err="1" smtClean="0"/>
              <a:t>Xception</a:t>
            </a:r>
            <a:r>
              <a:rPr kumimoji="1" lang="en-US" altLang="zh-TW" dirty="0" smtClean="0"/>
              <a:t>, Inception V3, Inception Res</a:t>
            </a:r>
          </a:p>
          <a:p>
            <a:pPr lvl="2"/>
            <a:r>
              <a:rPr kumimoji="1" lang="en-US" altLang="zh-TW" dirty="0" smtClean="0"/>
              <a:t>Weight = ‘</a:t>
            </a:r>
            <a:r>
              <a:rPr kumimoji="1" lang="en-US" altLang="zh-TW" dirty="0" err="1" smtClean="0"/>
              <a:t>imagenet</a:t>
            </a:r>
            <a:r>
              <a:rPr kumimoji="1" lang="en-US" altLang="zh-TW" dirty="0" smtClean="0"/>
              <a:t>’</a:t>
            </a:r>
          </a:p>
          <a:p>
            <a:pPr lvl="2"/>
            <a:r>
              <a:rPr kumimoji="1" lang="en-US" altLang="zh-TW" dirty="0" smtClean="0"/>
              <a:t>Learning rate = 0.045</a:t>
            </a:r>
          </a:p>
          <a:p>
            <a:pPr lvl="2"/>
            <a:r>
              <a:rPr kumimoji="1" lang="en-US" altLang="zh-TW" dirty="0" smtClean="0"/>
              <a:t>Momentum = 0.9</a:t>
            </a:r>
          </a:p>
          <a:p>
            <a:pPr lvl="2"/>
            <a:r>
              <a:rPr kumimoji="1" lang="en-US" altLang="zh-TW" dirty="0" smtClean="0"/>
              <a:t>Decay = </a:t>
            </a:r>
            <a:r>
              <a:rPr kumimoji="1" lang="mr-IN" altLang="zh-TW" dirty="0" smtClean="0"/>
              <a:t>1e-6</a:t>
            </a:r>
            <a:endParaRPr kumimoji="1"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57595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cap="none" dirty="0" smtClean="0"/>
              <a:t>Experimental Settings (2/2)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/>
              <a:t>Activation </a:t>
            </a:r>
            <a:r>
              <a:rPr lang="en-US" altLang="zh-TW" dirty="0" smtClean="0"/>
              <a:t>function</a:t>
            </a:r>
          </a:p>
          <a:p>
            <a:pPr lvl="1">
              <a:defRPr/>
            </a:pPr>
            <a:r>
              <a:rPr lang="en-US" altLang="zh-TW" dirty="0" err="1" smtClean="0"/>
              <a:t>Softmax</a:t>
            </a:r>
            <a:r>
              <a:rPr lang="en-US" altLang="zh-TW" dirty="0" smtClean="0"/>
              <a:t> (on output layer)</a:t>
            </a:r>
          </a:p>
          <a:p>
            <a:pPr>
              <a:defRPr/>
            </a:pPr>
            <a:r>
              <a:rPr lang="en-US" altLang="zh-TW" dirty="0" smtClean="0"/>
              <a:t>Loss function</a:t>
            </a:r>
          </a:p>
          <a:p>
            <a:pPr lvl="1">
              <a:defRPr/>
            </a:pPr>
            <a:r>
              <a:rPr lang="en-US" altLang="zh-TW" dirty="0" smtClean="0"/>
              <a:t>Cross entropy</a:t>
            </a:r>
          </a:p>
          <a:p>
            <a:pPr>
              <a:defRPr/>
            </a:pPr>
            <a:r>
              <a:rPr lang="en-US" altLang="zh-TW" dirty="0" smtClean="0"/>
              <a:t>Optimization</a:t>
            </a:r>
          </a:p>
          <a:p>
            <a:pPr lvl="1">
              <a:defRPr/>
            </a:pPr>
            <a:r>
              <a:rPr lang="en-US" altLang="zh-TW" dirty="0" smtClean="0"/>
              <a:t>Stochastic </a:t>
            </a:r>
            <a:r>
              <a:rPr lang="en-US" altLang="zh-TW" dirty="0"/>
              <a:t>gradient </a:t>
            </a:r>
            <a:r>
              <a:rPr lang="en-US" altLang="zh-TW" dirty="0" smtClean="0"/>
              <a:t>descent (SGD)</a:t>
            </a:r>
          </a:p>
          <a:p>
            <a:pPr>
              <a:defRPr/>
            </a:pPr>
            <a:r>
              <a:rPr lang="en-US" altLang="zh-TW" dirty="0"/>
              <a:t>Environment</a:t>
            </a:r>
          </a:p>
          <a:p>
            <a:pPr lvl="1">
              <a:defRPr/>
            </a:pPr>
            <a:r>
              <a:rPr lang="en-US" altLang="zh-TW" dirty="0"/>
              <a:t>OS: Ubuntu </a:t>
            </a:r>
            <a:r>
              <a:rPr lang="en-US" altLang="zh-TW" dirty="0" smtClean="0"/>
              <a:t>16.04</a:t>
            </a:r>
            <a:endParaRPr lang="en-US" altLang="zh-TW" dirty="0"/>
          </a:p>
          <a:p>
            <a:pPr lvl="1">
              <a:defRPr/>
            </a:pPr>
            <a:r>
              <a:rPr lang="en-US" altLang="zh-TW" dirty="0"/>
              <a:t>CPU: </a:t>
            </a:r>
            <a:r>
              <a:rPr lang="pt-BR" altLang="zh-TW" dirty="0"/>
              <a:t>Intel Xeon CPU E5-2630 v4</a:t>
            </a:r>
          </a:p>
          <a:p>
            <a:pPr lvl="1">
              <a:defRPr/>
            </a:pPr>
            <a:r>
              <a:rPr lang="pt-BR" altLang="zh-TW" dirty="0"/>
              <a:t>GPU: Nvidia GeForce GTX 1080 Ti</a:t>
            </a:r>
          </a:p>
          <a:p>
            <a:pPr lvl="1">
              <a:defRPr/>
            </a:pPr>
            <a:r>
              <a:rPr lang="pt-BR" altLang="zh-TW" dirty="0" smtClean="0"/>
              <a:t>Host </a:t>
            </a:r>
            <a:r>
              <a:rPr lang="pt-BR" altLang="zh-TW" dirty="0" err="1"/>
              <a:t>m</a:t>
            </a:r>
            <a:r>
              <a:rPr lang="pt-BR" altLang="zh-TW" dirty="0" err="1" smtClean="0"/>
              <a:t>emory</a:t>
            </a:r>
            <a:r>
              <a:rPr lang="pt-BR" altLang="zh-TW" dirty="0"/>
              <a:t>: </a:t>
            </a:r>
            <a:r>
              <a:rPr lang="pt-BR" altLang="zh-TW" dirty="0" smtClean="0"/>
              <a:t>128GB</a:t>
            </a:r>
          </a:p>
          <a:p>
            <a:pPr lvl="1">
              <a:defRPr/>
            </a:pPr>
            <a:r>
              <a:rPr lang="pt-BR" altLang="zh-TW" dirty="0" err="1" smtClean="0"/>
              <a:t>Device</a:t>
            </a:r>
            <a:r>
              <a:rPr lang="pt-BR" altLang="zh-TW" dirty="0" smtClean="0"/>
              <a:t> </a:t>
            </a:r>
            <a:r>
              <a:rPr lang="pt-BR" altLang="zh-TW" dirty="0" err="1" smtClean="0"/>
              <a:t>memory</a:t>
            </a:r>
            <a:r>
              <a:rPr lang="pt-BR" altLang="zh-TW" dirty="0" smtClean="0"/>
              <a:t>: 12GB</a:t>
            </a:r>
          </a:p>
          <a:p>
            <a:pPr lvl="1">
              <a:defRPr/>
            </a:pPr>
            <a:r>
              <a:rPr lang="pt-BR" altLang="zh-TW" dirty="0" err="1" smtClean="0"/>
              <a:t>Programming</a:t>
            </a:r>
            <a:r>
              <a:rPr lang="pt-BR" altLang="zh-TW" dirty="0" smtClean="0"/>
              <a:t> </a:t>
            </a:r>
            <a:r>
              <a:rPr lang="pt-BR" altLang="zh-TW" dirty="0" err="1"/>
              <a:t>language</a:t>
            </a:r>
            <a:r>
              <a:rPr lang="pt-BR" altLang="zh-TW" dirty="0"/>
              <a:t>: Python 3.6.3 &amp; </a:t>
            </a:r>
            <a:r>
              <a:rPr lang="pt-BR" altLang="zh-TW" dirty="0" err="1"/>
              <a:t>TensorFlow</a:t>
            </a:r>
            <a:r>
              <a:rPr lang="pt-BR" altLang="zh-TW" dirty="0"/>
              <a:t> </a:t>
            </a:r>
            <a:r>
              <a:rPr lang="pt-BR" altLang="zh-TW" dirty="0" smtClean="0"/>
              <a:t>1.3.0</a:t>
            </a:r>
            <a:endParaRPr lang="pt-BR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cap="none" dirty="0" smtClean="0"/>
              <a:t>Outline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 smtClean="0"/>
              <a:t>Introduction</a:t>
            </a:r>
            <a:endParaRPr lang="en-US" altLang="zh-TW" dirty="0"/>
          </a:p>
          <a:p>
            <a:r>
              <a:rPr lang="en-US" altLang="zh-TW" dirty="0"/>
              <a:t>Related </a:t>
            </a:r>
            <a:r>
              <a:rPr lang="en-US" altLang="zh-TW" dirty="0" smtClean="0"/>
              <a:t>work</a:t>
            </a:r>
            <a:endParaRPr lang="en-US" altLang="zh-TW" sz="800" dirty="0" smtClean="0"/>
          </a:p>
          <a:p>
            <a:r>
              <a:rPr lang="en-US" altLang="zh-TW" dirty="0" smtClean="0"/>
              <a:t>Proposed methods</a:t>
            </a:r>
            <a:endParaRPr lang="en-US" altLang="zh-TW" sz="800" dirty="0" smtClean="0"/>
          </a:p>
          <a:p>
            <a:r>
              <a:rPr lang="en-US" altLang="zh-TW" dirty="0" smtClean="0"/>
              <a:t>Experimental results</a:t>
            </a:r>
            <a:endParaRPr lang="en-US" altLang="zh-TW" sz="800" dirty="0" smtClean="0"/>
          </a:p>
          <a:p>
            <a:r>
              <a:rPr lang="en-US" altLang="zh-TW" dirty="0" smtClean="0"/>
              <a:t>Conclusions and future work</a:t>
            </a:r>
          </a:p>
          <a:p>
            <a:pPr lvl="8"/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4199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7467600" cy="709612"/>
          </a:xfrm>
        </p:spPr>
        <p:txBody>
          <a:bodyPr/>
          <a:lstStyle/>
          <a:p>
            <a:pPr>
              <a:defRPr/>
            </a:pPr>
            <a:r>
              <a:rPr lang="en-US" altLang="zh-TW" cap="none" dirty="0"/>
              <a:t>Data Augmentation Experimental Results</a:t>
            </a:r>
            <a:endParaRPr lang="zh-TW" altLang="en-US" dirty="0"/>
          </a:p>
        </p:txBody>
      </p:sp>
      <p:grpSp>
        <p:nvGrpSpPr>
          <p:cNvPr id="9" name="群組 8"/>
          <p:cNvGrpSpPr/>
          <p:nvPr/>
        </p:nvGrpSpPr>
        <p:grpSpPr>
          <a:xfrm>
            <a:off x="130988" y="1268760"/>
            <a:ext cx="8473461" cy="5040560"/>
            <a:chOff x="140464" y="1890947"/>
            <a:chExt cx="8223203" cy="4505664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79" b="2778"/>
            <a:stretch/>
          </p:blipFill>
          <p:spPr>
            <a:xfrm>
              <a:off x="179512" y="1890947"/>
              <a:ext cx="8184155" cy="4505664"/>
            </a:xfrm>
            <a:prstGeom prst="rect">
              <a:avLst/>
            </a:prstGeom>
          </p:spPr>
        </p:pic>
        <p:sp>
          <p:nvSpPr>
            <p:cNvPr id="8" name="文字方塊 7"/>
            <p:cNvSpPr txBox="1"/>
            <p:nvPr/>
          </p:nvSpPr>
          <p:spPr>
            <a:xfrm rot="16200000">
              <a:off x="-120345" y="3695308"/>
              <a:ext cx="79861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zh-TW" sz="1200" dirty="0" smtClean="0"/>
                <a:t>accuracy</a:t>
              </a:r>
              <a:endParaRPr kumimoji="1" lang="zh-TW" altLang="en-US" sz="1200" dirty="0"/>
            </a:p>
          </p:txBody>
        </p:sp>
      </p:grpSp>
      <p:sp>
        <p:nvSpPr>
          <p:cNvPr id="12" name="矩形 11"/>
          <p:cNvSpPr/>
          <p:nvPr/>
        </p:nvSpPr>
        <p:spPr>
          <a:xfrm>
            <a:off x="107504" y="6137441"/>
            <a:ext cx="2238231" cy="7079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Model: InceptionV3</a:t>
            </a:r>
          </a:p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Transfer learning: True</a:t>
            </a:r>
          </a:p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Epoch : 20</a:t>
            </a:r>
          </a:p>
        </p:txBody>
      </p:sp>
    </p:spTree>
    <p:extLst>
      <p:ext uri="{BB962C8B-B14F-4D97-AF65-F5344CB8AC3E}">
        <p14:creationId xmlns:p14="http://schemas.microsoft.com/office/powerpoint/2010/main" val="206329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7467600" cy="7096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TW" cap="none" dirty="0" smtClean="0"/>
              <a:t>Image Preprocessing Experimental Results</a:t>
            </a:r>
            <a:endParaRPr lang="zh-TW" altLang="en-US" dirty="0"/>
          </a:p>
        </p:txBody>
      </p:sp>
      <p:grpSp>
        <p:nvGrpSpPr>
          <p:cNvPr id="9" name="群組 8"/>
          <p:cNvGrpSpPr/>
          <p:nvPr/>
        </p:nvGrpSpPr>
        <p:grpSpPr>
          <a:xfrm>
            <a:off x="468313" y="1484784"/>
            <a:ext cx="7990339" cy="4896543"/>
            <a:chOff x="344800" y="1633389"/>
            <a:chExt cx="8185877" cy="4608788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89" r="893" b="1351"/>
            <a:stretch/>
          </p:blipFill>
          <p:spPr>
            <a:xfrm>
              <a:off x="344800" y="1633389"/>
              <a:ext cx="8185877" cy="4608788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899592" y="2636912"/>
              <a:ext cx="720080" cy="28803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107504" y="6137441"/>
            <a:ext cx="2238231" cy="7079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Model: </a:t>
            </a:r>
            <a:r>
              <a:rPr lang="en-US" altLang="zh-TW" dirty="0" err="1" smtClean="0">
                <a:solidFill>
                  <a:schemeClr val="tx1"/>
                </a:solidFill>
              </a:rPr>
              <a:t>Xception</a:t>
            </a:r>
            <a:endParaRPr lang="en-US" altLang="zh-TW" dirty="0" smtClean="0">
              <a:solidFill>
                <a:schemeClr val="tx1"/>
              </a:solidFill>
            </a:endParaRPr>
          </a:p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Transfer learning: True</a:t>
            </a:r>
          </a:p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Epoch : 60</a:t>
            </a:r>
          </a:p>
        </p:txBody>
      </p:sp>
      <p:sp>
        <p:nvSpPr>
          <p:cNvPr id="10" name="內容版面配置區 2"/>
          <p:cNvSpPr>
            <a:spLocks noGrp="1"/>
          </p:cNvSpPr>
          <p:nvPr>
            <p:ph idx="1"/>
          </p:nvPr>
        </p:nvSpPr>
        <p:spPr>
          <a:xfrm>
            <a:off x="468313" y="981075"/>
            <a:ext cx="8135937" cy="1295797"/>
          </a:xfrm>
        </p:spPr>
        <p:txBody>
          <a:bodyPr/>
          <a:lstStyle/>
          <a:p>
            <a:r>
              <a:rPr lang="en-US" altLang="zh-TW" dirty="0"/>
              <a:t>Pixel Value </a:t>
            </a:r>
            <a:r>
              <a:rPr lang="en-US" altLang="zh-TW" smtClean="0"/>
              <a:t>Rescaling from 0-255 to 0-1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006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7467600" cy="7096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TW" cap="none" dirty="0" smtClean="0"/>
              <a:t>Model Candidates Experimental Results (1/3)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9" b="12329"/>
          <a:stretch/>
        </p:blipFill>
        <p:spPr>
          <a:xfrm>
            <a:off x="683568" y="1268760"/>
            <a:ext cx="7252345" cy="460851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7504" y="6033391"/>
            <a:ext cx="1872208" cy="7079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Model: InceptionV3</a:t>
            </a:r>
          </a:p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Epoch : 100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0" t="85141" r="16075" b="171"/>
          <a:stretch/>
        </p:blipFill>
        <p:spPr>
          <a:xfrm>
            <a:off x="2483768" y="5950983"/>
            <a:ext cx="5616624" cy="719190"/>
          </a:xfrm>
          <a:prstGeom prst="rect">
            <a:avLst/>
          </a:prstGeom>
        </p:spPr>
      </p:pic>
      <p:sp>
        <p:nvSpPr>
          <p:cNvPr id="9" name="橢圓圖說文字 8"/>
          <p:cNvSpPr/>
          <p:nvPr/>
        </p:nvSpPr>
        <p:spPr>
          <a:xfrm>
            <a:off x="7246676" y="3852158"/>
            <a:ext cx="1047956" cy="728970"/>
          </a:xfrm>
          <a:prstGeom prst="wedgeEllipseCallout">
            <a:avLst>
              <a:gd name="adj1" fmla="val 11585"/>
              <a:gd name="adj2" fmla="val -234601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 smtClean="0">
                <a:solidFill>
                  <a:schemeClr val="tx1"/>
                </a:solidFill>
              </a:rPr>
              <a:t>75.33</a:t>
            </a:r>
            <a:r>
              <a:rPr kumimoji="1" lang="en-US" altLang="zh-TW" sz="1400" dirty="0" smtClean="0">
                <a:solidFill>
                  <a:schemeClr val="tx1"/>
                </a:solidFill>
              </a:rPr>
              <a:t>%</a:t>
            </a:r>
            <a:endParaRPr kumimoji="1" lang="zh-TW" altLang="en-US" sz="1400" dirty="0">
              <a:solidFill>
                <a:schemeClr val="tx1"/>
              </a:solidFill>
            </a:endParaRPr>
          </a:p>
        </p:txBody>
      </p:sp>
      <p:sp>
        <p:nvSpPr>
          <p:cNvPr id="10" name="橢圓圖說文字 9"/>
          <p:cNvSpPr/>
          <p:nvPr/>
        </p:nvSpPr>
        <p:spPr>
          <a:xfrm>
            <a:off x="5854194" y="3852158"/>
            <a:ext cx="1047956" cy="728970"/>
          </a:xfrm>
          <a:prstGeom prst="wedgeEllipseCallout">
            <a:avLst>
              <a:gd name="adj1" fmla="val 143533"/>
              <a:gd name="adj2" fmla="val -292732"/>
            </a:avLst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 smtClean="0">
                <a:solidFill>
                  <a:schemeClr val="tx1"/>
                </a:solidFill>
              </a:rPr>
              <a:t>86.09</a:t>
            </a:r>
            <a:r>
              <a:rPr kumimoji="1" lang="en-US" altLang="zh-TW" sz="1400" dirty="0" smtClean="0">
                <a:solidFill>
                  <a:schemeClr val="tx1"/>
                </a:solidFill>
              </a:rPr>
              <a:t>%</a:t>
            </a:r>
            <a:endParaRPr kumimoji="1" lang="zh-TW" altLang="en-US" sz="1400" dirty="0">
              <a:solidFill>
                <a:schemeClr val="tx1"/>
              </a:solidFill>
            </a:endParaRPr>
          </a:p>
        </p:txBody>
      </p:sp>
      <p:sp>
        <p:nvSpPr>
          <p:cNvPr id="11" name="橢圓圖說文字 10"/>
          <p:cNvSpPr/>
          <p:nvPr/>
        </p:nvSpPr>
        <p:spPr>
          <a:xfrm>
            <a:off x="4427984" y="3852158"/>
            <a:ext cx="1047956" cy="728970"/>
          </a:xfrm>
          <a:prstGeom prst="wedgeEllipseCallout">
            <a:avLst>
              <a:gd name="adj1" fmla="val 280801"/>
              <a:gd name="adj2" fmla="val -31414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 smtClean="0">
                <a:solidFill>
                  <a:schemeClr val="tx1"/>
                </a:solidFill>
              </a:rPr>
              <a:t>89.08</a:t>
            </a:r>
            <a:r>
              <a:rPr kumimoji="1" lang="en-US" altLang="zh-TW" sz="1400" dirty="0" smtClean="0">
                <a:solidFill>
                  <a:schemeClr val="tx1"/>
                </a:solidFill>
              </a:rPr>
              <a:t>%</a:t>
            </a:r>
            <a:endParaRPr kumimoji="1" lang="zh-TW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234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7467600" cy="7096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TW" cap="none" dirty="0" smtClean="0"/>
              <a:t>Model Candidates Experimental Results (2/3)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4" b="14865"/>
          <a:stretch/>
        </p:blipFill>
        <p:spPr>
          <a:xfrm>
            <a:off x="630028" y="1268760"/>
            <a:ext cx="7542372" cy="453650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7504" y="6033391"/>
            <a:ext cx="1872208" cy="7079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Model: Incept-Res</a:t>
            </a:r>
          </a:p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Epoch : 100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0" t="85141" r="16075" b="171"/>
          <a:stretch/>
        </p:blipFill>
        <p:spPr>
          <a:xfrm>
            <a:off x="2483768" y="5950983"/>
            <a:ext cx="5616624" cy="719190"/>
          </a:xfrm>
          <a:prstGeom prst="rect">
            <a:avLst/>
          </a:prstGeom>
        </p:spPr>
      </p:pic>
      <p:sp>
        <p:nvSpPr>
          <p:cNvPr id="8" name="橢圓圖說文字 7"/>
          <p:cNvSpPr/>
          <p:nvPr/>
        </p:nvSpPr>
        <p:spPr>
          <a:xfrm>
            <a:off x="7260626" y="3064960"/>
            <a:ext cx="1047956" cy="728970"/>
          </a:xfrm>
          <a:prstGeom prst="wedgeEllipseCallout">
            <a:avLst>
              <a:gd name="adj1" fmla="val 12649"/>
              <a:gd name="adj2" fmla="val -181061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 smtClean="0">
                <a:solidFill>
                  <a:schemeClr val="tx1"/>
                </a:solidFill>
              </a:rPr>
              <a:t>84.01</a:t>
            </a:r>
            <a:r>
              <a:rPr kumimoji="1" lang="en-US" altLang="zh-TW" sz="1400" dirty="0" smtClean="0">
                <a:solidFill>
                  <a:schemeClr val="tx1"/>
                </a:solidFill>
              </a:rPr>
              <a:t>%</a:t>
            </a:r>
            <a:endParaRPr kumimoji="1" lang="zh-TW" altLang="en-US" sz="1400" dirty="0">
              <a:solidFill>
                <a:schemeClr val="tx1"/>
              </a:solidFill>
            </a:endParaRPr>
          </a:p>
        </p:txBody>
      </p:sp>
      <p:sp>
        <p:nvSpPr>
          <p:cNvPr id="9" name="橢圓圖說文字 8"/>
          <p:cNvSpPr/>
          <p:nvPr/>
        </p:nvSpPr>
        <p:spPr>
          <a:xfrm>
            <a:off x="5868144" y="3064960"/>
            <a:ext cx="1047956" cy="728970"/>
          </a:xfrm>
          <a:prstGeom prst="wedgeEllipseCallout">
            <a:avLst>
              <a:gd name="adj1" fmla="val 144597"/>
              <a:gd name="adj2" fmla="val -236132"/>
            </a:avLst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 smtClean="0">
                <a:solidFill>
                  <a:schemeClr val="tx1"/>
                </a:solidFill>
              </a:rPr>
              <a:t>92.27</a:t>
            </a:r>
            <a:r>
              <a:rPr kumimoji="1" lang="en-US" altLang="zh-TW" sz="1400" dirty="0" smtClean="0">
                <a:solidFill>
                  <a:schemeClr val="tx1"/>
                </a:solidFill>
              </a:rPr>
              <a:t>%</a:t>
            </a:r>
            <a:endParaRPr kumimoji="1" lang="zh-TW" altLang="en-US" sz="1400" dirty="0">
              <a:solidFill>
                <a:schemeClr val="tx1"/>
              </a:solidFill>
            </a:endParaRPr>
          </a:p>
        </p:txBody>
      </p:sp>
      <p:sp>
        <p:nvSpPr>
          <p:cNvPr id="10" name="橢圓圖說文字 9"/>
          <p:cNvSpPr/>
          <p:nvPr/>
        </p:nvSpPr>
        <p:spPr>
          <a:xfrm>
            <a:off x="4441934" y="3064960"/>
            <a:ext cx="1047956" cy="728970"/>
          </a:xfrm>
          <a:prstGeom prst="wedgeEllipseCallout">
            <a:avLst>
              <a:gd name="adj1" fmla="val 280801"/>
              <a:gd name="adj2" fmla="val -243780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 smtClean="0">
                <a:solidFill>
                  <a:schemeClr val="tx1"/>
                </a:solidFill>
              </a:rPr>
              <a:t>94.23</a:t>
            </a:r>
            <a:r>
              <a:rPr kumimoji="1" lang="en-US" altLang="zh-TW" sz="1400" dirty="0" smtClean="0">
                <a:solidFill>
                  <a:schemeClr val="tx1"/>
                </a:solidFill>
              </a:rPr>
              <a:t>%</a:t>
            </a:r>
            <a:endParaRPr kumimoji="1" lang="zh-TW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4765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7467600" cy="7096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TW" cap="none" dirty="0" smtClean="0"/>
              <a:t>Model Candidates Experimental Results (3/3)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" b="13244"/>
          <a:stretch/>
        </p:blipFill>
        <p:spPr>
          <a:xfrm>
            <a:off x="683568" y="1412776"/>
            <a:ext cx="7550271" cy="446449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7504" y="6033391"/>
            <a:ext cx="1944216" cy="7079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Model: </a:t>
            </a:r>
            <a:r>
              <a:rPr lang="en-US" altLang="zh-TW" dirty="0" err="1" smtClean="0">
                <a:solidFill>
                  <a:schemeClr val="tx1"/>
                </a:solidFill>
              </a:rPr>
              <a:t>Xception</a:t>
            </a:r>
            <a:endParaRPr lang="en-US" altLang="zh-TW" dirty="0" smtClean="0">
              <a:solidFill>
                <a:schemeClr val="tx1"/>
              </a:solidFill>
            </a:endParaRPr>
          </a:p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Epoch : 100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0" t="85141" r="16075" b="171"/>
          <a:stretch/>
        </p:blipFill>
        <p:spPr>
          <a:xfrm>
            <a:off x="2483768" y="5950983"/>
            <a:ext cx="5616624" cy="719190"/>
          </a:xfrm>
          <a:prstGeom prst="rect">
            <a:avLst/>
          </a:prstGeom>
        </p:spPr>
      </p:pic>
      <p:sp>
        <p:nvSpPr>
          <p:cNvPr id="8" name="橢圓圖說文字 7"/>
          <p:cNvSpPr/>
          <p:nvPr/>
        </p:nvSpPr>
        <p:spPr>
          <a:xfrm>
            <a:off x="7260626" y="3348102"/>
            <a:ext cx="1047956" cy="728970"/>
          </a:xfrm>
          <a:prstGeom prst="wedgeEllipseCallout">
            <a:avLst>
              <a:gd name="adj1" fmla="val 33931"/>
              <a:gd name="adj2" fmla="val -211655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 smtClean="0">
                <a:solidFill>
                  <a:schemeClr val="tx1"/>
                </a:solidFill>
              </a:rPr>
              <a:t>85.14</a:t>
            </a:r>
            <a:r>
              <a:rPr kumimoji="1" lang="en-US" altLang="zh-TW" sz="1400" dirty="0" smtClean="0">
                <a:solidFill>
                  <a:schemeClr val="tx1"/>
                </a:solidFill>
              </a:rPr>
              <a:t>%</a:t>
            </a:r>
            <a:endParaRPr kumimoji="1" lang="zh-TW" altLang="en-US" sz="1400" dirty="0">
              <a:solidFill>
                <a:schemeClr val="tx1"/>
              </a:solidFill>
            </a:endParaRPr>
          </a:p>
        </p:txBody>
      </p:sp>
      <p:sp>
        <p:nvSpPr>
          <p:cNvPr id="9" name="橢圓圖說文字 8"/>
          <p:cNvSpPr/>
          <p:nvPr/>
        </p:nvSpPr>
        <p:spPr>
          <a:xfrm>
            <a:off x="5868144" y="3348102"/>
            <a:ext cx="1047956" cy="728970"/>
          </a:xfrm>
          <a:prstGeom prst="wedgeEllipseCallout">
            <a:avLst>
              <a:gd name="adj1" fmla="val 168007"/>
              <a:gd name="adj2" fmla="val -254489"/>
            </a:avLst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 smtClean="0">
                <a:solidFill>
                  <a:schemeClr val="tx1"/>
                </a:solidFill>
              </a:rPr>
              <a:t>92.73</a:t>
            </a:r>
            <a:r>
              <a:rPr kumimoji="1" lang="en-US" altLang="zh-TW" sz="1400" dirty="0" smtClean="0">
                <a:solidFill>
                  <a:schemeClr val="tx1"/>
                </a:solidFill>
              </a:rPr>
              <a:t>%</a:t>
            </a:r>
            <a:endParaRPr kumimoji="1" lang="zh-TW" altLang="en-US" sz="1400" dirty="0">
              <a:solidFill>
                <a:schemeClr val="tx1"/>
              </a:solidFill>
            </a:endParaRPr>
          </a:p>
        </p:txBody>
      </p:sp>
      <p:sp>
        <p:nvSpPr>
          <p:cNvPr id="10" name="橢圓圖說文字 9"/>
          <p:cNvSpPr/>
          <p:nvPr/>
        </p:nvSpPr>
        <p:spPr>
          <a:xfrm>
            <a:off x="4441934" y="3348102"/>
            <a:ext cx="1047956" cy="728970"/>
          </a:xfrm>
          <a:prstGeom prst="wedgeEllipseCallout">
            <a:avLst>
              <a:gd name="adj1" fmla="val 302083"/>
              <a:gd name="adj2" fmla="val -26213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 smtClean="0">
                <a:solidFill>
                  <a:schemeClr val="tx1"/>
                </a:solidFill>
              </a:rPr>
              <a:t>94.64</a:t>
            </a:r>
            <a:r>
              <a:rPr kumimoji="1" lang="en-US" altLang="zh-TW" sz="1400" dirty="0" smtClean="0">
                <a:solidFill>
                  <a:schemeClr val="tx1"/>
                </a:solidFill>
              </a:rPr>
              <a:t>%</a:t>
            </a:r>
            <a:endParaRPr kumimoji="1" lang="zh-TW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558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cap="none" dirty="0" smtClean="0"/>
              <a:t>Model Candidates Conclusions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052736"/>
            <a:ext cx="8135937" cy="5688013"/>
          </a:xfrm>
        </p:spPr>
        <p:txBody>
          <a:bodyPr/>
          <a:lstStyle/>
          <a:p>
            <a:r>
              <a:rPr lang="en-US" altLang="zh-TW" dirty="0" smtClean="0"/>
              <a:t>500 selected classes</a:t>
            </a:r>
          </a:p>
          <a:p>
            <a:pPr lvl="1"/>
            <a:endParaRPr lang="en-US" altLang="zh-TW" dirty="0" smtClean="0"/>
          </a:p>
          <a:p>
            <a:pPr lvl="1"/>
            <a:endParaRPr lang="en-US" altLang="zh-TW" dirty="0"/>
          </a:p>
          <a:p>
            <a:pPr lvl="1"/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3"/>
            <a:endParaRPr lang="en-US" altLang="zh-TW" dirty="0" smtClean="0"/>
          </a:p>
          <a:p>
            <a:pPr lvl="3"/>
            <a:endParaRPr lang="en-US" altLang="zh-TW" dirty="0" smtClean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97230"/>
            <a:ext cx="7272039" cy="179220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370499"/>
            <a:ext cx="6964313" cy="346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7467600" cy="709612"/>
          </a:xfrm>
        </p:spPr>
        <p:txBody>
          <a:bodyPr/>
          <a:lstStyle/>
          <a:p>
            <a:pPr>
              <a:defRPr/>
            </a:pPr>
            <a:r>
              <a:rPr lang="en-US" altLang="zh-TW" cap="none" dirty="0" smtClean="0"/>
              <a:t>Transfer Learning Analysis (1/3)</a:t>
            </a:r>
            <a:endParaRPr lang="zh-TW" altLang="en-US" dirty="0"/>
          </a:p>
        </p:txBody>
      </p:sp>
      <p:sp>
        <p:nvSpPr>
          <p:cNvPr id="3" name="文字方塊 2"/>
          <p:cNvSpPr txBox="1"/>
          <p:nvPr/>
        </p:nvSpPr>
        <p:spPr>
          <a:xfrm>
            <a:off x="3574732" y="5642117"/>
            <a:ext cx="2476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mtClean="0"/>
              <a:t>Horizontal transfer model</a:t>
            </a:r>
            <a:endParaRPr kumimoji="1" lang="zh-TW" altLang="en-US" dirty="0"/>
          </a:p>
        </p:txBody>
      </p:sp>
      <p:grpSp>
        <p:nvGrpSpPr>
          <p:cNvPr id="11" name="群組 10"/>
          <p:cNvGrpSpPr/>
          <p:nvPr/>
        </p:nvGrpSpPr>
        <p:grpSpPr>
          <a:xfrm>
            <a:off x="179512" y="2420888"/>
            <a:ext cx="8540707" cy="3221229"/>
            <a:chOff x="207757" y="2132856"/>
            <a:chExt cx="8540707" cy="3221229"/>
          </a:xfrm>
        </p:grpSpPr>
        <p:grpSp>
          <p:nvGrpSpPr>
            <p:cNvPr id="10" name="群組 9"/>
            <p:cNvGrpSpPr/>
            <p:nvPr/>
          </p:nvGrpSpPr>
          <p:grpSpPr>
            <a:xfrm>
              <a:off x="684337" y="2666301"/>
              <a:ext cx="8064127" cy="2687784"/>
              <a:chOff x="103704" y="1691625"/>
              <a:chExt cx="11267678" cy="3679163"/>
            </a:xfrm>
          </p:grpSpPr>
          <p:pic>
            <p:nvPicPr>
              <p:cNvPr id="5" name="圖片 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785934" y="1947460"/>
                <a:ext cx="1803035" cy="3167495"/>
              </a:xfrm>
              <a:prstGeom prst="rect">
                <a:avLst/>
              </a:prstGeom>
            </p:spPr>
          </p:pic>
          <p:pic>
            <p:nvPicPr>
              <p:cNvPr id="6" name="圖片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3837050" y="1950507"/>
                <a:ext cx="3679163" cy="3161400"/>
              </a:xfrm>
              <a:prstGeom prst="rect">
                <a:avLst/>
              </a:prstGeom>
            </p:spPr>
          </p:pic>
          <p:pic>
            <p:nvPicPr>
              <p:cNvPr id="7" name="圖片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525184" y="1886548"/>
                <a:ext cx="2403078" cy="3289319"/>
              </a:xfrm>
              <a:prstGeom prst="rect">
                <a:avLst/>
              </a:prstGeom>
            </p:spPr>
          </p:pic>
          <p:cxnSp>
            <p:nvCxnSpPr>
              <p:cNvPr id="8" name="直線接點 7"/>
              <p:cNvCxnSpPr>
                <a:stCxn id="7" idx="0"/>
                <a:endCxn id="8" idx="2"/>
              </p:cNvCxnSpPr>
              <p:nvPr/>
            </p:nvCxnSpPr>
            <p:spPr>
              <a:xfrm>
                <a:off x="3271199" y="3531208"/>
                <a:ext cx="824733" cy="0"/>
              </a:xfrm>
              <a:prstGeom prst="line">
                <a:avLst/>
              </a:prstGeom>
              <a:ln w="317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接點 8"/>
              <p:cNvCxnSpPr>
                <a:stCxn id="8" idx="0"/>
                <a:endCxn id="9" idx="2"/>
              </p:cNvCxnSpPr>
              <p:nvPr/>
            </p:nvCxnSpPr>
            <p:spPr>
              <a:xfrm>
                <a:off x="7257332" y="3531208"/>
                <a:ext cx="824732" cy="0"/>
              </a:xfrm>
              <a:prstGeom prst="line">
                <a:avLst/>
              </a:prstGeom>
              <a:ln w="317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" name="直線接點 11"/>
            <p:cNvCxnSpPr/>
            <p:nvPr/>
          </p:nvCxnSpPr>
          <p:spPr>
            <a:xfrm flipV="1">
              <a:off x="2268513" y="2869637"/>
              <a:ext cx="0" cy="115230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393" y="2140779"/>
              <a:ext cx="516216" cy="516216"/>
            </a:xfrm>
            <a:prstGeom prst="rect">
              <a:avLst/>
            </a:prstGeom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6793" y="2293179"/>
              <a:ext cx="516216" cy="516216"/>
            </a:xfrm>
            <a:prstGeom prst="rect">
              <a:avLst/>
            </a:prstGeom>
          </p:spPr>
        </p:pic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193" y="2445579"/>
              <a:ext cx="516216" cy="516216"/>
            </a:xfrm>
            <a:prstGeom prst="rect">
              <a:avLst/>
            </a:prstGeom>
          </p:spPr>
        </p:pic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1593" y="2597979"/>
              <a:ext cx="516216" cy="516216"/>
            </a:xfrm>
            <a:prstGeom prst="rect">
              <a:avLst/>
            </a:prstGeom>
          </p:spPr>
        </p:pic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3993" y="2750379"/>
              <a:ext cx="516216" cy="516216"/>
            </a:xfrm>
            <a:prstGeom prst="rect">
              <a:avLst/>
            </a:prstGeom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6393" y="2902779"/>
              <a:ext cx="516216" cy="516216"/>
            </a:xfrm>
            <a:prstGeom prst="rect">
              <a:avLst/>
            </a:prstGeom>
          </p:spPr>
        </p:pic>
        <p:pic>
          <p:nvPicPr>
            <p:cNvPr id="20" name="圖片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9603" y="2132856"/>
              <a:ext cx="516216" cy="516216"/>
            </a:xfrm>
            <a:prstGeom prst="rect">
              <a:avLst/>
            </a:prstGeom>
          </p:spPr>
        </p:pic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2003" y="2285256"/>
              <a:ext cx="516216" cy="516216"/>
            </a:xfrm>
            <a:prstGeom prst="rect">
              <a:avLst/>
            </a:prstGeom>
          </p:spPr>
        </p:pic>
        <p:pic>
          <p:nvPicPr>
            <p:cNvPr id="22" name="圖片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4403" y="2437656"/>
              <a:ext cx="516216" cy="516216"/>
            </a:xfrm>
            <a:prstGeom prst="rect">
              <a:avLst/>
            </a:prstGeom>
          </p:spPr>
        </p:pic>
        <p:pic>
          <p:nvPicPr>
            <p:cNvPr id="23" name="圖片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6803" y="2590056"/>
              <a:ext cx="516216" cy="516216"/>
            </a:xfrm>
            <a:prstGeom prst="rect">
              <a:avLst/>
            </a:prstGeom>
          </p:spPr>
        </p:pic>
        <p:pic>
          <p:nvPicPr>
            <p:cNvPr id="24" name="圖片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9203" y="2742456"/>
              <a:ext cx="516216" cy="516216"/>
            </a:xfrm>
            <a:prstGeom prst="rect">
              <a:avLst/>
            </a:prstGeom>
          </p:spPr>
        </p:pic>
        <p:pic>
          <p:nvPicPr>
            <p:cNvPr id="25" name="圖片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1603" y="2894856"/>
              <a:ext cx="516216" cy="516216"/>
            </a:xfrm>
            <a:prstGeom prst="rect">
              <a:avLst/>
            </a:prstGeom>
          </p:spPr>
        </p:pic>
        <p:pic>
          <p:nvPicPr>
            <p:cNvPr id="26" name="圖片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757" y="3632546"/>
              <a:ext cx="778784" cy="778784"/>
            </a:xfrm>
            <a:prstGeom prst="rect">
              <a:avLst/>
            </a:prstGeom>
          </p:spPr>
        </p:pic>
      </p:grpSp>
      <p:sp>
        <p:nvSpPr>
          <p:cNvPr id="27" name="內容版面配置區 2"/>
          <p:cNvSpPr txBox="1">
            <a:spLocks/>
          </p:cNvSpPr>
          <p:nvPr/>
        </p:nvSpPr>
        <p:spPr bwMode="auto">
          <a:xfrm>
            <a:off x="467544" y="1133475"/>
            <a:ext cx="8135937" cy="174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600" b="1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 smtClean="0"/>
              <a:t>Extract feature maps from horizontal transfer model</a:t>
            </a:r>
            <a:endParaRPr kumimoji="1"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68389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內容版面配置區 2"/>
          <p:cNvSpPr txBox="1">
            <a:spLocks/>
          </p:cNvSpPr>
          <p:nvPr/>
        </p:nvSpPr>
        <p:spPr bwMode="auto">
          <a:xfrm>
            <a:off x="467544" y="1133475"/>
            <a:ext cx="8135937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600" b="1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 err="1" smtClean="0"/>
              <a:t>Xception</a:t>
            </a:r>
            <a:r>
              <a:rPr lang="en-US" altLang="zh-TW" dirty="0" smtClean="0"/>
              <a:t> after training (with random weight initialization)</a:t>
            </a:r>
            <a:endParaRPr kumimoji="1" lang="en-US" altLang="zh-TW" dirty="0" smtClean="0"/>
          </a:p>
        </p:txBody>
      </p:sp>
      <p:sp>
        <p:nvSpPr>
          <p:cNvPr id="31" name="標題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7467600" cy="709612"/>
          </a:xfrm>
        </p:spPr>
        <p:txBody>
          <a:bodyPr/>
          <a:lstStyle/>
          <a:p>
            <a:pPr>
              <a:defRPr/>
            </a:pPr>
            <a:r>
              <a:rPr lang="en-US" altLang="zh-TW" cap="none" dirty="0"/>
              <a:t>Transfer Learning </a:t>
            </a:r>
            <a:r>
              <a:rPr lang="en-US" altLang="zh-TW" cap="none" dirty="0" smtClean="0"/>
              <a:t>Analysis (</a:t>
            </a:r>
            <a:r>
              <a:rPr lang="en-US" altLang="zh-TW" cap="none" dirty="0"/>
              <a:t>2/3</a:t>
            </a:r>
            <a:r>
              <a:rPr lang="en-US" altLang="zh-TW" cap="none" dirty="0" smtClean="0"/>
              <a:t>)</a:t>
            </a:r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862" y="3290036"/>
            <a:ext cx="1057275" cy="105727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68" y="3288112"/>
            <a:ext cx="1057275" cy="105727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95949"/>
            <a:ext cx="1057275" cy="1057275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835" y="3292785"/>
            <a:ext cx="1057275" cy="1057275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091" y="2095950"/>
            <a:ext cx="1057275" cy="1057275"/>
          </a:xfrm>
          <a:prstGeom prst="rect">
            <a:avLst/>
          </a:prstGeom>
        </p:spPr>
      </p:pic>
      <p:pic>
        <p:nvPicPr>
          <p:cNvPr id="32" name="圖片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836" y="4467017"/>
            <a:ext cx="1057275" cy="1057275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039" y="4459545"/>
            <a:ext cx="1057275" cy="1057275"/>
          </a:xfrm>
          <a:prstGeom prst="rect">
            <a:avLst/>
          </a:prstGeom>
        </p:spPr>
      </p:pic>
      <p:pic>
        <p:nvPicPr>
          <p:cNvPr id="35" name="圖片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914" y="4439553"/>
            <a:ext cx="1057275" cy="1057275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039" y="3290347"/>
            <a:ext cx="1057275" cy="1057275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729" y="2121149"/>
            <a:ext cx="1057275" cy="1057275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755" y="2119182"/>
            <a:ext cx="1057275" cy="1057275"/>
          </a:xfrm>
          <a:prstGeom prst="rect">
            <a:avLst/>
          </a:prstGeom>
        </p:spPr>
      </p:pic>
      <p:pic>
        <p:nvPicPr>
          <p:cNvPr id="39" name="圖片 3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68" y="4460082"/>
            <a:ext cx="1057275" cy="1057275"/>
          </a:xfrm>
          <a:prstGeom prst="rect">
            <a:avLst/>
          </a:prstGeom>
        </p:spPr>
      </p:pic>
      <p:pic>
        <p:nvPicPr>
          <p:cNvPr id="40" name="圖片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605" y="3312476"/>
            <a:ext cx="1057275" cy="1057275"/>
          </a:xfrm>
          <a:prstGeom prst="rect">
            <a:avLst/>
          </a:prstGeom>
        </p:spPr>
      </p:pic>
      <p:pic>
        <p:nvPicPr>
          <p:cNvPr id="41" name="圖片 4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789" y="3290347"/>
            <a:ext cx="1057275" cy="1057275"/>
          </a:xfrm>
          <a:prstGeom prst="rect">
            <a:avLst/>
          </a:prstGeom>
        </p:spPr>
      </p:pic>
      <p:pic>
        <p:nvPicPr>
          <p:cNvPr id="42" name="圖片 4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187" y="4435431"/>
            <a:ext cx="1057275" cy="1057275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96" y="4445486"/>
            <a:ext cx="1057275" cy="1057275"/>
          </a:xfrm>
          <a:prstGeom prst="rect">
            <a:avLst/>
          </a:prstGeom>
        </p:spPr>
      </p:pic>
      <p:pic>
        <p:nvPicPr>
          <p:cNvPr id="44" name="圖片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604" y="4435431"/>
            <a:ext cx="1057275" cy="1057275"/>
          </a:xfrm>
          <a:prstGeom prst="rect">
            <a:avLst/>
          </a:prstGeom>
        </p:spPr>
      </p:pic>
      <p:pic>
        <p:nvPicPr>
          <p:cNvPr id="45" name="圖片 4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97" y="5612084"/>
            <a:ext cx="1057275" cy="1057275"/>
          </a:xfrm>
          <a:prstGeom prst="rect">
            <a:avLst/>
          </a:prstGeom>
        </p:spPr>
      </p:pic>
      <p:pic>
        <p:nvPicPr>
          <p:cNvPr id="46" name="圖片 4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436" y="2134139"/>
            <a:ext cx="1057275" cy="1057275"/>
          </a:xfrm>
          <a:prstGeom prst="rect">
            <a:avLst/>
          </a:prstGeom>
        </p:spPr>
      </p:pic>
      <p:pic>
        <p:nvPicPr>
          <p:cNvPr id="47" name="圖片 4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515" y="5607693"/>
            <a:ext cx="1057275" cy="1057275"/>
          </a:xfrm>
          <a:prstGeom prst="rect">
            <a:avLst/>
          </a:prstGeom>
        </p:spPr>
      </p:pic>
      <p:pic>
        <p:nvPicPr>
          <p:cNvPr id="48" name="圖片 4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356" y="3300669"/>
            <a:ext cx="1057275" cy="1057275"/>
          </a:xfrm>
          <a:prstGeom prst="rect">
            <a:avLst/>
          </a:prstGeom>
        </p:spPr>
      </p:pic>
      <p:pic>
        <p:nvPicPr>
          <p:cNvPr id="49" name="圖片 4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95" y="5577434"/>
            <a:ext cx="1057275" cy="1057275"/>
          </a:xfrm>
          <a:prstGeom prst="rect">
            <a:avLst/>
          </a:prstGeom>
        </p:spPr>
      </p:pic>
      <p:pic>
        <p:nvPicPr>
          <p:cNvPr id="50" name="圖片 4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604" y="5569063"/>
            <a:ext cx="1057275" cy="1057275"/>
          </a:xfrm>
          <a:prstGeom prst="rect">
            <a:avLst/>
          </a:prstGeom>
        </p:spPr>
      </p:pic>
      <p:pic>
        <p:nvPicPr>
          <p:cNvPr id="51" name="圖片 5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914" y="5605061"/>
            <a:ext cx="1057275" cy="1057275"/>
          </a:xfrm>
          <a:prstGeom prst="rect">
            <a:avLst/>
          </a:prstGeom>
        </p:spPr>
      </p:pic>
      <p:pic>
        <p:nvPicPr>
          <p:cNvPr id="52" name="圖片 5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11" y="5577433"/>
            <a:ext cx="1057275" cy="1057275"/>
          </a:xfrm>
          <a:prstGeom prst="rect">
            <a:avLst/>
          </a:prstGeom>
        </p:spPr>
      </p:pic>
      <p:pic>
        <p:nvPicPr>
          <p:cNvPr id="53" name="圖片 52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462" y="2160035"/>
            <a:ext cx="1057275" cy="1057275"/>
          </a:xfrm>
          <a:prstGeom prst="rect">
            <a:avLst/>
          </a:prstGeom>
        </p:spPr>
      </p:pic>
      <p:pic>
        <p:nvPicPr>
          <p:cNvPr id="54" name="圖片 5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963" y="2166667"/>
            <a:ext cx="1057275" cy="1057275"/>
          </a:xfrm>
          <a:prstGeom prst="rect">
            <a:avLst/>
          </a:prstGeom>
        </p:spPr>
      </p:pic>
      <p:pic>
        <p:nvPicPr>
          <p:cNvPr id="55" name="圖片 5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356" y="5612083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內容版面配置區 2"/>
          <p:cNvSpPr txBox="1">
            <a:spLocks/>
          </p:cNvSpPr>
          <p:nvPr/>
        </p:nvSpPr>
        <p:spPr bwMode="auto">
          <a:xfrm>
            <a:off x="467544" y="1133475"/>
            <a:ext cx="8135937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600" b="1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 err="1" smtClean="0"/>
              <a:t>Xception</a:t>
            </a:r>
            <a:r>
              <a:rPr lang="en-US" altLang="zh-TW" dirty="0" smtClean="0"/>
              <a:t> after training (with transfer learning) </a:t>
            </a:r>
            <a:endParaRPr kumimoji="1" lang="en-US" altLang="zh-TW" dirty="0" smtClean="0"/>
          </a:p>
        </p:txBody>
      </p:sp>
      <p:sp>
        <p:nvSpPr>
          <p:cNvPr id="31" name="標題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7467600" cy="709612"/>
          </a:xfrm>
        </p:spPr>
        <p:txBody>
          <a:bodyPr/>
          <a:lstStyle/>
          <a:p>
            <a:pPr>
              <a:defRPr/>
            </a:pPr>
            <a:r>
              <a:rPr lang="en-US" altLang="zh-TW" cap="none" dirty="0"/>
              <a:t>Transfer Learning </a:t>
            </a:r>
            <a:r>
              <a:rPr lang="en-US" altLang="zh-TW" cap="none" dirty="0" smtClean="0"/>
              <a:t>Analysis (</a:t>
            </a:r>
            <a:r>
              <a:rPr lang="en-US" altLang="zh-TW" cap="none" dirty="0"/>
              <a:t>3/3</a:t>
            </a:r>
            <a:r>
              <a:rPr lang="en-US" altLang="zh-TW" cap="none" dirty="0" smtClean="0"/>
              <a:t>)</a:t>
            </a:r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753" y="5164064"/>
            <a:ext cx="1057275" cy="105727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880" y="2868964"/>
            <a:ext cx="1057275" cy="105727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434" y="5164064"/>
            <a:ext cx="1057275" cy="105727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52" y="1699370"/>
            <a:ext cx="1057275" cy="105727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736" y="1706791"/>
            <a:ext cx="1057275" cy="105727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462" y="1714065"/>
            <a:ext cx="1057275" cy="1057275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69" y="2848360"/>
            <a:ext cx="1057275" cy="1057275"/>
          </a:xfrm>
          <a:prstGeom prst="rect">
            <a:avLst/>
          </a:prstGeom>
        </p:spPr>
      </p:pic>
      <p:pic>
        <p:nvPicPr>
          <p:cNvPr id="32" name="圖片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74" y="3983515"/>
            <a:ext cx="1057275" cy="1057275"/>
          </a:xfrm>
          <a:prstGeom prst="rect">
            <a:avLst/>
          </a:prstGeom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69" y="5164064"/>
            <a:ext cx="1057275" cy="1057275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469" y="3986423"/>
            <a:ext cx="1057275" cy="1057275"/>
          </a:xfrm>
          <a:prstGeom prst="rect">
            <a:avLst/>
          </a:prstGeom>
        </p:spPr>
      </p:pic>
      <p:pic>
        <p:nvPicPr>
          <p:cNvPr id="35" name="圖片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194" y="5164065"/>
            <a:ext cx="1057275" cy="1057275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734" y="4007091"/>
            <a:ext cx="1057275" cy="1057275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734" y="2858393"/>
            <a:ext cx="1057275" cy="1057275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463" y="5164065"/>
            <a:ext cx="1057275" cy="1057275"/>
          </a:xfrm>
          <a:prstGeom prst="rect">
            <a:avLst/>
          </a:prstGeom>
        </p:spPr>
      </p:pic>
      <p:pic>
        <p:nvPicPr>
          <p:cNvPr id="39" name="圖片 3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381" y="4025247"/>
            <a:ext cx="1057275" cy="1057275"/>
          </a:xfrm>
          <a:prstGeom prst="rect">
            <a:avLst/>
          </a:prstGeom>
        </p:spPr>
      </p:pic>
      <p:pic>
        <p:nvPicPr>
          <p:cNvPr id="40" name="圖片 3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986" y="2858394"/>
            <a:ext cx="1057275" cy="1057275"/>
          </a:xfrm>
          <a:prstGeom prst="rect">
            <a:avLst/>
          </a:prstGeom>
        </p:spPr>
      </p:pic>
      <p:pic>
        <p:nvPicPr>
          <p:cNvPr id="41" name="圖片 4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275" y="1714066"/>
            <a:ext cx="1057275" cy="1057275"/>
          </a:xfrm>
          <a:prstGeom prst="rect">
            <a:avLst/>
          </a:prstGeom>
        </p:spPr>
      </p:pic>
      <p:pic>
        <p:nvPicPr>
          <p:cNvPr id="42" name="圖片 4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876" y="4025248"/>
            <a:ext cx="1057275" cy="1057275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841" y="2858395"/>
            <a:ext cx="1057275" cy="1057275"/>
          </a:xfrm>
          <a:prstGeom prst="rect">
            <a:avLst/>
          </a:prstGeom>
        </p:spPr>
      </p:pic>
      <p:pic>
        <p:nvPicPr>
          <p:cNvPr id="44" name="圖片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265" y="1714067"/>
            <a:ext cx="1057275" cy="1057275"/>
          </a:xfrm>
          <a:prstGeom prst="rect">
            <a:avLst/>
          </a:prstGeom>
        </p:spPr>
      </p:pic>
      <p:pic>
        <p:nvPicPr>
          <p:cNvPr id="45" name="圖片 4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753" y="1706791"/>
            <a:ext cx="1057275" cy="1057275"/>
          </a:xfrm>
          <a:prstGeom prst="rect">
            <a:avLst/>
          </a:prstGeom>
        </p:spPr>
      </p:pic>
      <p:pic>
        <p:nvPicPr>
          <p:cNvPr id="46" name="圖片 4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607" y="5164065"/>
            <a:ext cx="1057275" cy="1057275"/>
          </a:xfrm>
          <a:prstGeom prst="rect">
            <a:avLst/>
          </a:prstGeom>
        </p:spPr>
      </p:pic>
      <p:pic>
        <p:nvPicPr>
          <p:cNvPr id="47" name="圖片 4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875" y="5164065"/>
            <a:ext cx="1057275" cy="1057275"/>
          </a:xfrm>
          <a:prstGeom prst="rect">
            <a:avLst/>
          </a:prstGeom>
        </p:spPr>
      </p:pic>
      <p:pic>
        <p:nvPicPr>
          <p:cNvPr id="48" name="圖片 4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041" y="2828153"/>
            <a:ext cx="1057275" cy="1057275"/>
          </a:xfrm>
          <a:prstGeom prst="rect">
            <a:avLst/>
          </a:prstGeom>
        </p:spPr>
      </p:pic>
      <p:pic>
        <p:nvPicPr>
          <p:cNvPr id="49" name="圖片 4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041" y="4006084"/>
            <a:ext cx="1057275" cy="1057275"/>
          </a:xfrm>
          <a:prstGeom prst="rect">
            <a:avLst/>
          </a:prstGeom>
        </p:spPr>
      </p:pic>
      <p:pic>
        <p:nvPicPr>
          <p:cNvPr id="51" name="圖片 50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435" y="1699370"/>
            <a:ext cx="1057275" cy="1057275"/>
          </a:xfrm>
          <a:prstGeom prst="rect">
            <a:avLst/>
          </a:prstGeom>
        </p:spPr>
      </p:pic>
      <p:pic>
        <p:nvPicPr>
          <p:cNvPr id="52" name="圖片 51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204" y="2828154"/>
            <a:ext cx="1057275" cy="1057275"/>
          </a:xfrm>
          <a:prstGeom prst="rect">
            <a:avLst/>
          </a:prstGeom>
        </p:spPr>
      </p:pic>
      <p:pic>
        <p:nvPicPr>
          <p:cNvPr id="53" name="圖片 5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205" y="3996446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7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cap="none" dirty="0" smtClean="0"/>
              <a:t>Second Stage Organ-based Model Flowchart</a:t>
            </a:r>
            <a:endParaRPr kumimoji="1" lang="zh-TW" altLang="en-US" dirty="0"/>
          </a:p>
        </p:txBody>
      </p:sp>
      <p:grpSp>
        <p:nvGrpSpPr>
          <p:cNvPr id="173" name="群組 172"/>
          <p:cNvGrpSpPr/>
          <p:nvPr/>
        </p:nvGrpSpPr>
        <p:grpSpPr>
          <a:xfrm>
            <a:off x="323528" y="1185540"/>
            <a:ext cx="8754434" cy="5263058"/>
            <a:chOff x="323528" y="1185540"/>
            <a:chExt cx="8754434" cy="5263058"/>
          </a:xfrm>
        </p:grpSpPr>
        <p:sp>
          <p:nvSpPr>
            <p:cNvPr id="6" name="圓角矩形 5"/>
            <p:cNvSpPr/>
            <p:nvPr/>
          </p:nvSpPr>
          <p:spPr>
            <a:xfrm>
              <a:off x="2641809" y="1293552"/>
              <a:ext cx="1368152" cy="792088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>
                  <a:solidFill>
                    <a:schemeClr val="tx1"/>
                  </a:solidFill>
                </a:rPr>
                <a:t>Training CNN model</a:t>
              </a:r>
              <a:endParaRPr kumimoji="1"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圓角矩形 7"/>
            <p:cNvSpPr/>
            <p:nvPr/>
          </p:nvSpPr>
          <p:spPr>
            <a:xfrm>
              <a:off x="2627784" y="2456892"/>
              <a:ext cx="1411957" cy="79208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/>
                <a:t>ImageNet  model</a:t>
              </a:r>
              <a:endParaRPr kumimoji="1" lang="zh-TW" altLang="en-US" dirty="0"/>
            </a:p>
          </p:txBody>
        </p:sp>
        <p:cxnSp>
          <p:nvCxnSpPr>
            <p:cNvPr id="15" name="直線箭頭接點 14"/>
            <p:cNvCxnSpPr>
              <a:stCxn id="65" idx="4"/>
              <a:endCxn id="6" idx="1"/>
            </p:cNvCxnSpPr>
            <p:nvPr/>
          </p:nvCxnSpPr>
          <p:spPr>
            <a:xfrm>
              <a:off x="1762919" y="1689596"/>
              <a:ext cx="878890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箭頭接點 18"/>
            <p:cNvCxnSpPr>
              <a:stCxn id="110" idx="3"/>
              <a:endCxn id="8" idx="1"/>
            </p:cNvCxnSpPr>
            <p:nvPr/>
          </p:nvCxnSpPr>
          <p:spPr>
            <a:xfrm>
              <a:off x="1817440" y="2848210"/>
              <a:ext cx="810344" cy="4726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箭頭接點 30"/>
            <p:cNvCxnSpPr>
              <a:stCxn id="6" idx="3"/>
              <a:endCxn id="92" idx="1"/>
            </p:cNvCxnSpPr>
            <p:nvPr/>
          </p:nvCxnSpPr>
          <p:spPr>
            <a:xfrm>
              <a:off x="4009961" y="1689596"/>
              <a:ext cx="907025" cy="11316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圓角矩形 65"/>
            <p:cNvSpPr/>
            <p:nvPr/>
          </p:nvSpPr>
          <p:spPr>
            <a:xfrm>
              <a:off x="4970821" y="4403632"/>
              <a:ext cx="1781329" cy="521429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>
                  <a:solidFill>
                    <a:schemeClr val="tx1"/>
                  </a:solidFill>
                </a:rPr>
                <a:t>Flower-specific classifier</a:t>
              </a:r>
              <a:endParaRPr kumimoji="1"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83" name="右大括弧 82"/>
            <p:cNvSpPr/>
            <p:nvPr/>
          </p:nvSpPr>
          <p:spPr>
            <a:xfrm>
              <a:off x="6816493" y="3740427"/>
              <a:ext cx="333346" cy="2462827"/>
            </a:xfrm>
            <a:prstGeom prst="rightBrace">
              <a:avLst>
                <a:gd name="adj1" fmla="val 0"/>
                <a:gd name="adj2" fmla="val 50000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93" name="圓角矩形 92"/>
            <p:cNvSpPr/>
            <p:nvPr/>
          </p:nvSpPr>
          <p:spPr>
            <a:xfrm>
              <a:off x="4982570" y="3556594"/>
              <a:ext cx="1801752" cy="46262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>
                  <a:solidFill>
                    <a:schemeClr val="tx1"/>
                  </a:solidFill>
                </a:rPr>
                <a:t>Organ classifier</a:t>
              </a:r>
              <a:endParaRPr kumimoji="1" lang="zh-TW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59" name="直線箭頭接點 58"/>
            <p:cNvCxnSpPr>
              <a:stCxn id="8" idx="3"/>
              <a:endCxn id="96" idx="1"/>
            </p:cNvCxnSpPr>
            <p:nvPr/>
          </p:nvCxnSpPr>
          <p:spPr>
            <a:xfrm flipV="1">
              <a:off x="4039741" y="2848210"/>
              <a:ext cx="909534" cy="4726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圓柱 64"/>
            <p:cNvSpPr/>
            <p:nvPr/>
          </p:nvSpPr>
          <p:spPr>
            <a:xfrm>
              <a:off x="755576" y="1185540"/>
              <a:ext cx="1007343" cy="1008112"/>
            </a:xfrm>
            <a:prstGeom prst="ca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</a:rPr>
                <a:t>ImageNet </a:t>
              </a:r>
            </a:p>
            <a:p>
              <a:pPr algn="ctr"/>
              <a:r>
                <a:rPr lang="en-US" altLang="zh-TW" dirty="0">
                  <a:solidFill>
                    <a:schemeClr val="tx1"/>
                  </a:solidFill>
                </a:rPr>
                <a:t>dataset</a:t>
              </a:r>
              <a:endParaRPr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文字方塊 56"/>
            <p:cNvSpPr txBox="1"/>
            <p:nvPr/>
          </p:nvSpPr>
          <p:spPr>
            <a:xfrm>
              <a:off x="7149839" y="4679138"/>
              <a:ext cx="19281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/>
                <a:t>Vertical</a:t>
              </a:r>
            </a:p>
            <a:p>
              <a:r>
                <a:rPr lang="en-US" altLang="zh-TW" dirty="0"/>
                <a:t>t</a:t>
              </a:r>
              <a:r>
                <a:rPr lang="en-US" altLang="zh-TW" dirty="0" smtClean="0"/>
                <a:t>ransfer models</a:t>
              </a:r>
              <a:endParaRPr lang="zh-TW" altLang="en-US" dirty="0"/>
            </a:p>
            <a:p>
              <a:endParaRPr kumimoji="1" lang="zh-TW" altLang="en-US" dirty="0"/>
            </a:p>
          </p:txBody>
        </p:sp>
        <p:cxnSp>
          <p:nvCxnSpPr>
            <p:cNvPr id="81" name="直線箭頭接點 80"/>
            <p:cNvCxnSpPr>
              <a:stCxn id="109" idx="3"/>
              <a:endCxn id="111" idx="1"/>
            </p:cNvCxnSpPr>
            <p:nvPr/>
          </p:nvCxnSpPr>
          <p:spPr>
            <a:xfrm flipV="1">
              <a:off x="1817440" y="3788884"/>
              <a:ext cx="824369" cy="156"/>
            </a:xfrm>
            <a:prstGeom prst="straightConnector1">
              <a:avLst/>
            </a:prstGeom>
            <a:ln w="254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圓角矩形 91"/>
            <p:cNvSpPr/>
            <p:nvPr/>
          </p:nvSpPr>
          <p:spPr>
            <a:xfrm>
              <a:off x="4916986" y="1304868"/>
              <a:ext cx="1621055" cy="79208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/>
                <a:t>ImageNet  model</a:t>
              </a:r>
              <a:endParaRPr kumimoji="1" lang="zh-TW" altLang="en-US" dirty="0"/>
            </a:p>
          </p:txBody>
        </p:sp>
        <p:sp>
          <p:nvSpPr>
            <p:cNvPr id="96" name="圓角矩形 95"/>
            <p:cNvSpPr/>
            <p:nvPr/>
          </p:nvSpPr>
          <p:spPr>
            <a:xfrm>
              <a:off x="4949275" y="2564915"/>
              <a:ext cx="1606002" cy="56659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>
                  <a:solidFill>
                    <a:schemeClr val="tx1"/>
                  </a:solidFill>
                </a:rPr>
                <a:t>Horizontal transfer model</a:t>
              </a:r>
              <a:endParaRPr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9" name="矩形 108"/>
            <p:cNvSpPr/>
            <p:nvPr/>
          </p:nvSpPr>
          <p:spPr>
            <a:xfrm>
              <a:off x="323528" y="3619763"/>
              <a:ext cx="149391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dirty="0" smtClean="0"/>
                <a:t>ITRI dataset</a:t>
              </a:r>
              <a:endParaRPr lang="zh-TW" altLang="en-US" dirty="0"/>
            </a:p>
          </p:txBody>
        </p:sp>
        <p:sp>
          <p:nvSpPr>
            <p:cNvPr id="110" name="矩形 109"/>
            <p:cNvSpPr/>
            <p:nvPr/>
          </p:nvSpPr>
          <p:spPr>
            <a:xfrm>
              <a:off x="323528" y="2678933"/>
              <a:ext cx="149391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dirty="0" smtClean="0"/>
                <a:t>ITRI dataset</a:t>
              </a:r>
              <a:endParaRPr lang="zh-TW" altLang="en-US" dirty="0"/>
            </a:p>
          </p:txBody>
        </p:sp>
        <p:sp>
          <p:nvSpPr>
            <p:cNvPr id="111" name="圓角矩形 110"/>
            <p:cNvSpPr/>
            <p:nvPr/>
          </p:nvSpPr>
          <p:spPr>
            <a:xfrm>
              <a:off x="2641809" y="3506223"/>
              <a:ext cx="1606002" cy="565321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>
                  <a:solidFill>
                    <a:schemeClr val="tx1"/>
                  </a:solidFill>
                </a:rPr>
                <a:t>Horizontal transfer model</a:t>
              </a:r>
              <a:endParaRPr lang="zh-TW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15" name="直線箭頭接點 114"/>
            <p:cNvCxnSpPr>
              <a:stCxn id="111" idx="3"/>
              <a:endCxn id="93" idx="1"/>
            </p:cNvCxnSpPr>
            <p:nvPr/>
          </p:nvCxnSpPr>
          <p:spPr>
            <a:xfrm flipV="1">
              <a:off x="4247811" y="3787908"/>
              <a:ext cx="734759" cy="976"/>
            </a:xfrm>
            <a:prstGeom prst="straightConnector1">
              <a:avLst/>
            </a:prstGeom>
            <a:ln w="254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矩形 117"/>
            <p:cNvSpPr/>
            <p:nvPr/>
          </p:nvSpPr>
          <p:spPr>
            <a:xfrm>
              <a:off x="443167" y="4493755"/>
              <a:ext cx="125547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dirty="0"/>
                <a:t>Flower </a:t>
              </a:r>
              <a:r>
                <a:rPr lang="en-US" altLang="zh-TW" dirty="0" smtClean="0"/>
                <a:t>data</a:t>
              </a:r>
              <a:endParaRPr lang="zh-TW" altLang="en-US" dirty="0"/>
            </a:p>
          </p:txBody>
        </p:sp>
        <p:sp>
          <p:nvSpPr>
            <p:cNvPr id="119" name="矩形 118"/>
            <p:cNvSpPr/>
            <p:nvPr/>
          </p:nvSpPr>
          <p:spPr>
            <a:xfrm>
              <a:off x="657969" y="5254521"/>
              <a:ext cx="104067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dirty="0" smtClean="0"/>
                <a:t>Leaf data</a:t>
              </a:r>
              <a:endParaRPr lang="zh-TW" altLang="en-US" dirty="0"/>
            </a:p>
          </p:txBody>
        </p:sp>
        <p:sp>
          <p:nvSpPr>
            <p:cNvPr id="120" name="矩形 119"/>
            <p:cNvSpPr/>
            <p:nvPr/>
          </p:nvSpPr>
          <p:spPr>
            <a:xfrm>
              <a:off x="670627" y="5970766"/>
              <a:ext cx="105189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dirty="0" smtClean="0"/>
                <a:t>Fruit data</a:t>
              </a:r>
              <a:endParaRPr lang="zh-TW" altLang="en-US" dirty="0"/>
            </a:p>
          </p:txBody>
        </p:sp>
        <p:sp>
          <p:nvSpPr>
            <p:cNvPr id="121" name="圓角矩形 120"/>
            <p:cNvSpPr/>
            <p:nvPr/>
          </p:nvSpPr>
          <p:spPr>
            <a:xfrm>
              <a:off x="4997315" y="5168967"/>
              <a:ext cx="1754836" cy="52777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mtClean="0">
                  <a:solidFill>
                    <a:schemeClr val="tx1"/>
                  </a:solidFill>
                </a:rPr>
                <a:t>Leaf-specific classifier</a:t>
              </a:r>
              <a:endParaRPr kumimoji="1"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22" name="圓角矩形 121"/>
            <p:cNvSpPr/>
            <p:nvPr/>
          </p:nvSpPr>
          <p:spPr>
            <a:xfrm>
              <a:off x="4982570" y="5952331"/>
              <a:ext cx="1769581" cy="496267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>
                  <a:solidFill>
                    <a:schemeClr val="tx1"/>
                  </a:solidFill>
                </a:rPr>
                <a:t>Fruit-specific classifier</a:t>
              </a:r>
              <a:endParaRPr kumimoji="1"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29" name="圓角矩形 128"/>
            <p:cNvSpPr/>
            <p:nvPr/>
          </p:nvSpPr>
          <p:spPr>
            <a:xfrm>
              <a:off x="2671147" y="4401004"/>
              <a:ext cx="1606002" cy="524057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>
                  <a:solidFill>
                    <a:schemeClr val="tx1"/>
                  </a:solidFill>
                </a:rPr>
                <a:t>Horizontal transfer model</a:t>
              </a:r>
              <a:endParaRPr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36" name="圓角矩形 135"/>
            <p:cNvSpPr/>
            <p:nvPr/>
          </p:nvSpPr>
          <p:spPr>
            <a:xfrm>
              <a:off x="2671147" y="5168967"/>
              <a:ext cx="1606002" cy="524057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>
                  <a:solidFill>
                    <a:schemeClr val="tx1"/>
                  </a:solidFill>
                </a:rPr>
                <a:t>Horizontal transfer model</a:t>
              </a:r>
              <a:endParaRPr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37" name="圓角矩形 136"/>
            <p:cNvSpPr/>
            <p:nvPr/>
          </p:nvSpPr>
          <p:spPr>
            <a:xfrm>
              <a:off x="2671372" y="5866434"/>
              <a:ext cx="1606002" cy="524057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>
                  <a:solidFill>
                    <a:schemeClr val="tx1"/>
                  </a:solidFill>
                </a:rPr>
                <a:t>Horizontal transfer model</a:t>
              </a:r>
              <a:endParaRPr lang="zh-TW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38" name="直線箭頭接點 137"/>
            <p:cNvCxnSpPr>
              <a:stCxn id="118" idx="3"/>
              <a:endCxn id="129" idx="1"/>
            </p:cNvCxnSpPr>
            <p:nvPr/>
          </p:nvCxnSpPr>
          <p:spPr>
            <a:xfrm>
              <a:off x="1698639" y="4663032"/>
              <a:ext cx="972508" cy="1"/>
            </a:xfrm>
            <a:prstGeom prst="straightConnector1">
              <a:avLst/>
            </a:prstGeom>
            <a:ln w="2540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線箭頭接點 138"/>
            <p:cNvCxnSpPr>
              <a:stCxn id="119" idx="3"/>
              <a:endCxn id="136" idx="1"/>
            </p:cNvCxnSpPr>
            <p:nvPr/>
          </p:nvCxnSpPr>
          <p:spPr>
            <a:xfrm>
              <a:off x="1698640" y="5423798"/>
              <a:ext cx="972507" cy="7198"/>
            </a:xfrm>
            <a:prstGeom prst="straightConnector1">
              <a:avLst/>
            </a:prstGeom>
            <a:ln w="2540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線箭頭接點 139"/>
            <p:cNvCxnSpPr>
              <a:stCxn id="120" idx="3"/>
              <a:endCxn id="137" idx="1"/>
            </p:cNvCxnSpPr>
            <p:nvPr/>
          </p:nvCxnSpPr>
          <p:spPr>
            <a:xfrm flipV="1">
              <a:off x="1722518" y="6128463"/>
              <a:ext cx="948854" cy="11580"/>
            </a:xfrm>
            <a:prstGeom prst="straightConnector1">
              <a:avLst/>
            </a:prstGeom>
            <a:ln w="2540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線箭頭接點 140"/>
            <p:cNvCxnSpPr>
              <a:stCxn id="129" idx="3"/>
              <a:endCxn id="66" idx="1"/>
            </p:cNvCxnSpPr>
            <p:nvPr/>
          </p:nvCxnSpPr>
          <p:spPr>
            <a:xfrm>
              <a:off x="4277149" y="4663033"/>
              <a:ext cx="693672" cy="1314"/>
            </a:xfrm>
            <a:prstGeom prst="straightConnector1">
              <a:avLst/>
            </a:prstGeom>
            <a:ln w="2540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線箭頭接點 141"/>
            <p:cNvCxnSpPr>
              <a:stCxn id="136" idx="3"/>
              <a:endCxn id="121" idx="1"/>
            </p:cNvCxnSpPr>
            <p:nvPr/>
          </p:nvCxnSpPr>
          <p:spPr>
            <a:xfrm>
              <a:off x="4277149" y="5430996"/>
              <a:ext cx="720166" cy="1858"/>
            </a:xfrm>
            <a:prstGeom prst="straightConnector1">
              <a:avLst/>
            </a:prstGeom>
            <a:ln w="2540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線箭頭接點 142"/>
            <p:cNvCxnSpPr/>
            <p:nvPr/>
          </p:nvCxnSpPr>
          <p:spPr>
            <a:xfrm>
              <a:off x="4274966" y="6179858"/>
              <a:ext cx="701119" cy="0"/>
            </a:xfrm>
            <a:prstGeom prst="straightConnector1">
              <a:avLst/>
            </a:prstGeom>
            <a:ln w="2540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0" name="直線接點 179"/>
          <p:cNvCxnSpPr/>
          <p:nvPr/>
        </p:nvCxnSpPr>
        <p:spPr>
          <a:xfrm>
            <a:off x="323528" y="2276872"/>
            <a:ext cx="82089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文字方塊 182"/>
          <p:cNvSpPr txBox="1"/>
          <p:nvPr/>
        </p:nvSpPr>
        <p:spPr>
          <a:xfrm>
            <a:off x="6724997" y="1505403"/>
            <a:ext cx="7200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mtClean="0"/>
              <a:t>Keras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1483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8313" y="1169987"/>
            <a:ext cx="8135937" cy="5688013"/>
          </a:xfrm>
        </p:spPr>
        <p:txBody>
          <a:bodyPr/>
          <a:lstStyle/>
          <a:p>
            <a:r>
              <a:rPr kumimoji="1" lang="en-US" altLang="zh-TW" dirty="0" smtClean="0"/>
              <a:t>Plant image recognition</a:t>
            </a:r>
            <a:endParaRPr kumimoji="1" lang="zh-TW" altLang="en-US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7467600" cy="709612"/>
          </a:xfrm>
        </p:spPr>
        <p:txBody>
          <a:bodyPr/>
          <a:lstStyle/>
          <a:p>
            <a:pPr>
              <a:defRPr/>
            </a:pPr>
            <a:r>
              <a:rPr lang="en-US" altLang="zh-TW" cap="none" dirty="0" smtClean="0"/>
              <a:t>Introduction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484" y="2218788"/>
            <a:ext cx="1512168" cy="151216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73" y="1747953"/>
            <a:ext cx="2278654" cy="2278654"/>
          </a:xfrm>
          <a:prstGeom prst="rect">
            <a:avLst/>
          </a:prstGeom>
        </p:spPr>
      </p:pic>
      <p:cxnSp>
        <p:nvCxnSpPr>
          <p:cNvPr id="9" name="直線箭頭接點 8"/>
          <p:cNvCxnSpPr/>
          <p:nvPr/>
        </p:nvCxnSpPr>
        <p:spPr>
          <a:xfrm flipH="1">
            <a:off x="5024875" y="2293687"/>
            <a:ext cx="335160" cy="277733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/>
          <p:cNvSpPr txBox="1"/>
          <p:nvPr/>
        </p:nvSpPr>
        <p:spPr>
          <a:xfrm>
            <a:off x="5149221" y="1926669"/>
            <a:ext cx="2307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/>
              <a:t>Orthosiphon</a:t>
            </a:r>
            <a:r>
              <a:rPr lang="en-US" altLang="zh-TW" dirty="0"/>
              <a:t> </a:t>
            </a:r>
            <a:r>
              <a:rPr lang="en-US" altLang="zh-TW" dirty="0" err="1" smtClean="0"/>
              <a:t>aristatus</a:t>
            </a:r>
            <a:r>
              <a:rPr lang="en-US" altLang="zh-TW" dirty="0" smtClean="0"/>
              <a:t> ?</a:t>
            </a:r>
            <a:endParaRPr kumimoji="1" lang="zh-TW" altLang="en-US" dirty="0"/>
          </a:p>
        </p:txBody>
      </p:sp>
      <p:sp>
        <p:nvSpPr>
          <p:cNvPr id="26" name="矩形 25"/>
          <p:cNvSpPr/>
          <p:nvPr/>
        </p:nvSpPr>
        <p:spPr>
          <a:xfrm>
            <a:off x="5679847" y="3357118"/>
            <a:ext cx="24027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Rosmarinus </a:t>
            </a:r>
            <a:r>
              <a:rPr lang="zh-TW" altLang="en-US" dirty="0" smtClean="0"/>
              <a:t>officinalis</a:t>
            </a:r>
            <a:r>
              <a:rPr lang="en-US" altLang="zh-TW" dirty="0" smtClean="0"/>
              <a:t> ?</a:t>
            </a:r>
            <a:r>
              <a:rPr lang="zh-TW" altLang="en-US" dirty="0" smtClean="0"/>
              <a:t> </a:t>
            </a:r>
            <a:endParaRPr lang="zh-TW" altLang="en-US" dirty="0"/>
          </a:p>
        </p:txBody>
      </p:sp>
      <p:sp>
        <p:nvSpPr>
          <p:cNvPr id="27" name="矩形 26"/>
          <p:cNvSpPr/>
          <p:nvPr/>
        </p:nvSpPr>
        <p:spPr>
          <a:xfrm>
            <a:off x="5829918" y="2421014"/>
            <a:ext cx="19030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Scutellaria </a:t>
            </a:r>
            <a:r>
              <a:rPr lang="zh-TW" altLang="en-US" dirty="0" smtClean="0"/>
              <a:t>indica</a:t>
            </a:r>
            <a:r>
              <a:rPr lang="en-US" altLang="zh-TW" dirty="0" smtClean="0"/>
              <a:t> ?</a:t>
            </a:r>
            <a:endParaRPr lang="zh-TW" altLang="en-US" dirty="0"/>
          </a:p>
        </p:txBody>
      </p:sp>
      <p:sp>
        <p:nvSpPr>
          <p:cNvPr id="28" name="矩形 27"/>
          <p:cNvSpPr/>
          <p:nvPr/>
        </p:nvSpPr>
        <p:spPr>
          <a:xfrm>
            <a:off x="5175569" y="3822999"/>
            <a:ext cx="34756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Epipactis helleborine subsp. </a:t>
            </a:r>
            <a:r>
              <a:rPr lang="en-US" altLang="zh-TW" dirty="0" smtClean="0"/>
              <a:t>O</a:t>
            </a:r>
            <a:r>
              <a:rPr lang="zh-TW" altLang="en-US" dirty="0" smtClean="0"/>
              <a:t>hwii</a:t>
            </a:r>
            <a:r>
              <a:rPr lang="en-US" altLang="zh-TW" dirty="0" smtClean="0"/>
              <a:t> ?</a:t>
            </a:r>
            <a:endParaRPr lang="zh-TW" altLang="en-US" dirty="0"/>
          </a:p>
        </p:txBody>
      </p:sp>
      <p:sp>
        <p:nvSpPr>
          <p:cNvPr id="30" name="矩形 29"/>
          <p:cNvSpPr/>
          <p:nvPr/>
        </p:nvSpPr>
        <p:spPr>
          <a:xfrm>
            <a:off x="5940881" y="2891342"/>
            <a:ext cx="18806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Abies kawakamii </a:t>
            </a:r>
            <a:r>
              <a:rPr lang="en-US" altLang="zh-TW" dirty="0" smtClean="0"/>
              <a:t>?</a:t>
            </a:r>
            <a:endParaRPr lang="zh-TW" altLang="en-US" dirty="0"/>
          </a:p>
        </p:txBody>
      </p:sp>
      <p:cxnSp>
        <p:nvCxnSpPr>
          <p:cNvPr id="34" name="直線箭頭接點 33"/>
          <p:cNvCxnSpPr/>
          <p:nvPr/>
        </p:nvCxnSpPr>
        <p:spPr>
          <a:xfrm flipV="1">
            <a:off x="2339752" y="2887280"/>
            <a:ext cx="790163" cy="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箭頭接點 36"/>
          <p:cNvCxnSpPr>
            <a:stCxn id="27" idx="1"/>
          </p:cNvCxnSpPr>
          <p:nvPr/>
        </p:nvCxnSpPr>
        <p:spPr>
          <a:xfrm flipH="1">
            <a:off x="5024875" y="2590291"/>
            <a:ext cx="805043" cy="168318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箭頭接點 38"/>
          <p:cNvCxnSpPr>
            <a:stCxn id="30" idx="1"/>
          </p:cNvCxnSpPr>
          <p:nvPr/>
        </p:nvCxnSpPr>
        <p:spPr>
          <a:xfrm flipH="1" flipV="1">
            <a:off x="5024876" y="2993828"/>
            <a:ext cx="916005" cy="66791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箭頭接點 41"/>
          <p:cNvCxnSpPr>
            <a:stCxn id="26" idx="1"/>
          </p:cNvCxnSpPr>
          <p:nvPr/>
        </p:nvCxnSpPr>
        <p:spPr>
          <a:xfrm flipH="1" flipV="1">
            <a:off x="5040224" y="3225563"/>
            <a:ext cx="639623" cy="300832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箭頭接點 47"/>
          <p:cNvCxnSpPr/>
          <p:nvPr/>
        </p:nvCxnSpPr>
        <p:spPr>
          <a:xfrm flipH="1" flipV="1">
            <a:off x="5040224" y="3559450"/>
            <a:ext cx="449034" cy="263444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箭頭接點 50"/>
          <p:cNvCxnSpPr>
            <a:stCxn id="6" idx="2"/>
          </p:cNvCxnSpPr>
          <p:nvPr/>
        </p:nvCxnSpPr>
        <p:spPr>
          <a:xfrm>
            <a:off x="4139568" y="3730956"/>
            <a:ext cx="0" cy="63427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圓角矩形 53"/>
          <p:cNvSpPr/>
          <p:nvPr/>
        </p:nvSpPr>
        <p:spPr>
          <a:xfrm>
            <a:off x="2944935" y="4581128"/>
            <a:ext cx="2389266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 dirty="0" smtClean="0"/>
              <a:t>Plant image classifier</a:t>
            </a:r>
            <a:endParaRPr kumimoji="1" lang="zh-TW" altLang="en-US" sz="1800" dirty="0"/>
          </a:p>
        </p:txBody>
      </p:sp>
      <p:cxnSp>
        <p:nvCxnSpPr>
          <p:cNvPr id="55" name="直線箭頭接點 54"/>
          <p:cNvCxnSpPr>
            <a:stCxn id="54" idx="3"/>
          </p:cNvCxnSpPr>
          <p:nvPr/>
        </p:nvCxnSpPr>
        <p:spPr>
          <a:xfrm>
            <a:off x="5334201" y="5157192"/>
            <a:ext cx="677959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字方塊 57"/>
          <p:cNvSpPr txBox="1"/>
          <p:nvPr/>
        </p:nvSpPr>
        <p:spPr>
          <a:xfrm>
            <a:off x="6116966" y="4972526"/>
            <a:ext cx="15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800" dirty="0" smtClean="0"/>
              <a:t>True category</a:t>
            </a:r>
            <a:endParaRPr kumimoji="1"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141274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TW" cap="none" dirty="0" smtClean="0"/>
              <a:t>Organ-specific Model Experimental Result(1/2)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1739888"/>
            <a:ext cx="7704087" cy="4929472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07504" y="6033391"/>
            <a:ext cx="1944216" cy="7079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Model: </a:t>
            </a:r>
            <a:r>
              <a:rPr lang="en-US" altLang="zh-TW" dirty="0" err="1" smtClean="0">
                <a:solidFill>
                  <a:schemeClr val="tx1"/>
                </a:solidFill>
              </a:rPr>
              <a:t>Xception</a:t>
            </a:r>
            <a:endParaRPr lang="en-US" altLang="zh-TW" dirty="0" smtClean="0">
              <a:solidFill>
                <a:schemeClr val="tx1"/>
              </a:solidFill>
            </a:endParaRPr>
          </a:p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Epoch : 100</a:t>
            </a:r>
          </a:p>
        </p:txBody>
      </p:sp>
      <p:sp>
        <p:nvSpPr>
          <p:cNvPr id="13" name="內容版面配置區 2"/>
          <p:cNvSpPr txBox="1">
            <a:spLocks/>
          </p:cNvSpPr>
          <p:nvPr/>
        </p:nvSpPr>
        <p:spPr bwMode="auto">
          <a:xfrm>
            <a:off x="467544" y="1133475"/>
            <a:ext cx="8135937" cy="92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600" b="1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 smtClean="0"/>
              <a:t>Transfer learning from ImageNet model</a:t>
            </a:r>
            <a:endParaRPr kumimoji="1" lang="en-US" altLang="zh-TW" dirty="0" smtClean="0"/>
          </a:p>
        </p:txBody>
      </p:sp>
      <p:sp>
        <p:nvSpPr>
          <p:cNvPr id="14" name="橢圓圖說文字 13"/>
          <p:cNvSpPr/>
          <p:nvPr/>
        </p:nvSpPr>
        <p:spPr>
          <a:xfrm>
            <a:off x="7339985" y="4365104"/>
            <a:ext cx="1047956" cy="728970"/>
          </a:xfrm>
          <a:prstGeom prst="wedgeEllipseCallout">
            <a:avLst>
              <a:gd name="adj1" fmla="val 13991"/>
              <a:gd name="adj2" fmla="val -213868"/>
            </a:avLst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 smtClean="0">
                <a:solidFill>
                  <a:schemeClr val="tx1"/>
                </a:solidFill>
              </a:rPr>
              <a:t>68.29</a:t>
            </a:r>
            <a:r>
              <a:rPr kumimoji="1" lang="en-US" altLang="zh-TW" sz="1400" dirty="0" smtClean="0">
                <a:solidFill>
                  <a:schemeClr val="tx1"/>
                </a:solidFill>
              </a:rPr>
              <a:t>%</a:t>
            </a:r>
            <a:endParaRPr kumimoji="1" lang="zh-TW" altLang="en-US" sz="1400" dirty="0">
              <a:solidFill>
                <a:schemeClr val="tx1"/>
              </a:solidFill>
            </a:endParaRPr>
          </a:p>
        </p:txBody>
      </p:sp>
      <p:sp>
        <p:nvSpPr>
          <p:cNvPr id="15" name="橢圓圖說文字 14"/>
          <p:cNvSpPr/>
          <p:nvPr/>
        </p:nvSpPr>
        <p:spPr>
          <a:xfrm>
            <a:off x="5587647" y="4365104"/>
            <a:ext cx="1047956" cy="728970"/>
          </a:xfrm>
          <a:prstGeom prst="wedgeEllipseCallout">
            <a:avLst>
              <a:gd name="adj1" fmla="val 160706"/>
              <a:gd name="adj2" fmla="val -238062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 smtClean="0">
                <a:solidFill>
                  <a:schemeClr val="tx1"/>
                </a:solidFill>
              </a:rPr>
              <a:t>73.80</a:t>
            </a:r>
            <a:r>
              <a:rPr kumimoji="1" lang="en-US" altLang="zh-TW" sz="1400" dirty="0" smtClean="0">
                <a:solidFill>
                  <a:schemeClr val="tx1"/>
                </a:solidFill>
              </a:rPr>
              <a:t>%</a:t>
            </a:r>
            <a:endParaRPr kumimoji="1" lang="zh-TW" altLang="en-US" sz="1400" dirty="0">
              <a:solidFill>
                <a:schemeClr val="tx1"/>
              </a:solidFill>
            </a:endParaRPr>
          </a:p>
        </p:txBody>
      </p:sp>
      <p:sp>
        <p:nvSpPr>
          <p:cNvPr id="16" name="橢圓圖說文字 15"/>
          <p:cNvSpPr/>
          <p:nvPr/>
        </p:nvSpPr>
        <p:spPr>
          <a:xfrm>
            <a:off x="3697624" y="4365104"/>
            <a:ext cx="1047956" cy="728970"/>
          </a:xfrm>
          <a:prstGeom prst="wedgeEllipseCallout">
            <a:avLst>
              <a:gd name="adj1" fmla="val 358660"/>
              <a:gd name="adj2" fmla="val -27079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 smtClean="0">
                <a:solidFill>
                  <a:schemeClr val="tx1"/>
                </a:solidFill>
              </a:rPr>
              <a:t>78.16</a:t>
            </a:r>
            <a:r>
              <a:rPr kumimoji="1" lang="en-US" altLang="zh-TW" sz="1400" dirty="0" smtClean="0">
                <a:solidFill>
                  <a:schemeClr val="tx1"/>
                </a:solidFill>
              </a:rPr>
              <a:t>%</a:t>
            </a:r>
            <a:endParaRPr kumimoji="1" lang="zh-TW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40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TW" cap="none" dirty="0" smtClean="0"/>
              <a:t>Organ-specific Model Experimental Result(2/2)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40" y="1556792"/>
            <a:ext cx="6532265" cy="386190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4" t="92539" r="37620" b="1447"/>
          <a:stretch/>
        </p:blipFill>
        <p:spPr>
          <a:xfrm>
            <a:off x="6084168" y="4750598"/>
            <a:ext cx="2592288" cy="371252"/>
          </a:xfrm>
          <a:prstGeom prst="rect">
            <a:avLst/>
          </a:prstGeom>
        </p:spPr>
      </p:pic>
      <p:sp>
        <p:nvSpPr>
          <p:cNvPr id="8" name="內容版面配置區 2"/>
          <p:cNvSpPr txBox="1">
            <a:spLocks/>
          </p:cNvSpPr>
          <p:nvPr/>
        </p:nvSpPr>
        <p:spPr bwMode="auto">
          <a:xfrm>
            <a:off x="468313" y="1141537"/>
            <a:ext cx="8135937" cy="2877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600" b="1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 smtClean="0"/>
              <a:t>Transfer learning from horizontal model</a:t>
            </a:r>
            <a:endParaRPr kumimoji="1" lang="en-US" altLang="zh-TW" dirty="0" smtClean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5" b="484"/>
          <a:stretch/>
        </p:blipFill>
        <p:spPr>
          <a:xfrm>
            <a:off x="246292" y="5157246"/>
            <a:ext cx="8253160" cy="1479693"/>
          </a:xfrm>
          <a:prstGeom prst="rect">
            <a:avLst/>
          </a:prstGeom>
        </p:spPr>
      </p:pic>
      <p:sp>
        <p:nvSpPr>
          <p:cNvPr id="13" name="橢圓圖說文字 12"/>
          <p:cNvSpPr/>
          <p:nvPr/>
        </p:nvSpPr>
        <p:spPr>
          <a:xfrm>
            <a:off x="7363646" y="3704605"/>
            <a:ext cx="1047956" cy="350098"/>
          </a:xfrm>
          <a:prstGeom prst="wedgeEllipseCallout">
            <a:avLst>
              <a:gd name="adj1" fmla="val -179314"/>
              <a:gd name="adj2" fmla="val -223517"/>
            </a:avLst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 smtClean="0">
                <a:solidFill>
                  <a:schemeClr val="tx1"/>
                </a:solidFill>
              </a:rPr>
              <a:t>73.40</a:t>
            </a:r>
            <a:r>
              <a:rPr kumimoji="1" lang="en-US" altLang="zh-TW" sz="1400" dirty="0" smtClean="0">
                <a:solidFill>
                  <a:schemeClr val="tx1"/>
                </a:solidFill>
              </a:rPr>
              <a:t>%</a:t>
            </a:r>
            <a:endParaRPr kumimoji="1" lang="zh-TW" altLang="en-US" sz="1400" dirty="0">
              <a:solidFill>
                <a:schemeClr val="tx1"/>
              </a:solidFill>
            </a:endParaRPr>
          </a:p>
        </p:txBody>
      </p:sp>
      <p:sp>
        <p:nvSpPr>
          <p:cNvPr id="14" name="橢圓圖說文字 13"/>
          <p:cNvSpPr/>
          <p:nvPr/>
        </p:nvSpPr>
        <p:spPr>
          <a:xfrm>
            <a:off x="4716016" y="2032053"/>
            <a:ext cx="1080120" cy="306883"/>
          </a:xfrm>
          <a:prstGeom prst="wedgeEllipseCallout">
            <a:avLst>
              <a:gd name="adj1" fmla="val -117423"/>
              <a:gd name="adj2" fmla="val 136819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 smtClean="0">
                <a:solidFill>
                  <a:schemeClr val="tx1"/>
                </a:solidFill>
              </a:rPr>
              <a:t>80.92</a:t>
            </a:r>
            <a:r>
              <a:rPr kumimoji="1" lang="en-US" altLang="zh-TW" sz="1400" dirty="0" smtClean="0">
                <a:solidFill>
                  <a:schemeClr val="tx1"/>
                </a:solidFill>
              </a:rPr>
              <a:t>%</a:t>
            </a:r>
            <a:endParaRPr kumimoji="1" lang="zh-TW" altLang="en-US" sz="1400" dirty="0">
              <a:solidFill>
                <a:schemeClr val="tx1"/>
              </a:solidFill>
            </a:endParaRPr>
          </a:p>
        </p:txBody>
      </p:sp>
      <p:sp>
        <p:nvSpPr>
          <p:cNvPr id="15" name="橢圓圖說文字 14"/>
          <p:cNvSpPr/>
          <p:nvPr/>
        </p:nvSpPr>
        <p:spPr>
          <a:xfrm>
            <a:off x="7551042" y="2185495"/>
            <a:ext cx="1047956" cy="379409"/>
          </a:xfrm>
          <a:prstGeom prst="wedgeEllipseCallout">
            <a:avLst>
              <a:gd name="adj1" fmla="val -115205"/>
              <a:gd name="adj2" fmla="val -120685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 smtClean="0">
                <a:solidFill>
                  <a:schemeClr val="tx1"/>
                </a:solidFill>
              </a:rPr>
              <a:t>90.65</a:t>
            </a:r>
            <a:r>
              <a:rPr kumimoji="1" lang="en-US" altLang="zh-TW" sz="1400" dirty="0" smtClean="0">
                <a:solidFill>
                  <a:schemeClr val="tx1"/>
                </a:solidFill>
              </a:rPr>
              <a:t>%</a:t>
            </a:r>
            <a:endParaRPr kumimoji="1" lang="zh-TW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64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zh-TW" cap="none" dirty="0" smtClean="0"/>
              <a:t>Organ Classifier Experimental Result(1/2)</a:t>
            </a:r>
            <a:endParaRPr lang="zh-TW" altLang="en-US" dirty="0"/>
          </a:p>
        </p:txBody>
      </p:sp>
      <p:sp>
        <p:nvSpPr>
          <p:cNvPr id="13" name="內容版面配置區 2"/>
          <p:cNvSpPr txBox="1">
            <a:spLocks/>
          </p:cNvSpPr>
          <p:nvPr/>
        </p:nvSpPr>
        <p:spPr bwMode="auto">
          <a:xfrm>
            <a:off x="467544" y="1133475"/>
            <a:ext cx="8135937" cy="2871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600" b="1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 smtClean="0"/>
              <a:t>Three types of organ classifier</a:t>
            </a:r>
            <a:endParaRPr kumimoji="1" lang="en-US" altLang="zh-TW" dirty="0" smtClean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60848"/>
            <a:ext cx="7655266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1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zh-TW" cap="none" dirty="0" smtClean="0"/>
              <a:t>Organ Classifier Experimental Result(2/2)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37469"/>
            <a:ext cx="7549852" cy="420775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5661248"/>
            <a:ext cx="5450805" cy="871538"/>
          </a:xfrm>
          <a:prstGeom prst="rect">
            <a:avLst/>
          </a:prstGeom>
        </p:spPr>
      </p:pic>
      <p:sp>
        <p:nvSpPr>
          <p:cNvPr id="10" name="橢圓圖說文字 9"/>
          <p:cNvSpPr/>
          <p:nvPr/>
        </p:nvSpPr>
        <p:spPr>
          <a:xfrm>
            <a:off x="7200737" y="3356992"/>
            <a:ext cx="1047956" cy="728970"/>
          </a:xfrm>
          <a:prstGeom prst="wedgeEllipseCallout">
            <a:avLst>
              <a:gd name="adj1" fmla="val 4594"/>
              <a:gd name="adj2" fmla="val -142465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 smtClean="0">
                <a:solidFill>
                  <a:schemeClr val="tx1"/>
                </a:solidFill>
              </a:rPr>
              <a:t>89.03</a:t>
            </a:r>
            <a:r>
              <a:rPr kumimoji="1" lang="en-US" altLang="zh-TW" sz="1400" dirty="0" smtClean="0">
                <a:solidFill>
                  <a:schemeClr val="tx1"/>
                </a:solidFill>
              </a:rPr>
              <a:t>%</a:t>
            </a:r>
            <a:endParaRPr kumimoji="1" lang="zh-TW" altLang="en-US" sz="1400" dirty="0">
              <a:solidFill>
                <a:schemeClr val="tx1"/>
              </a:solidFill>
            </a:endParaRPr>
          </a:p>
        </p:txBody>
      </p:sp>
      <p:sp>
        <p:nvSpPr>
          <p:cNvPr id="11" name="橢圓圖說文字 10"/>
          <p:cNvSpPr/>
          <p:nvPr/>
        </p:nvSpPr>
        <p:spPr>
          <a:xfrm>
            <a:off x="5448399" y="3356992"/>
            <a:ext cx="1047956" cy="728970"/>
          </a:xfrm>
          <a:prstGeom prst="wedgeEllipseCallout">
            <a:avLst>
              <a:gd name="adj1" fmla="val 195608"/>
              <a:gd name="adj2" fmla="val -228413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 smtClean="0">
                <a:solidFill>
                  <a:schemeClr val="tx1"/>
                </a:solidFill>
              </a:rPr>
              <a:t>91.63</a:t>
            </a:r>
            <a:r>
              <a:rPr kumimoji="1" lang="en-US" altLang="zh-TW" sz="1400" dirty="0" smtClean="0">
                <a:solidFill>
                  <a:schemeClr val="tx1"/>
                </a:solidFill>
              </a:rPr>
              <a:t>%</a:t>
            </a:r>
            <a:endParaRPr kumimoji="1" lang="zh-TW" altLang="en-US" sz="1400" dirty="0">
              <a:solidFill>
                <a:schemeClr val="tx1"/>
              </a:solidFill>
            </a:endParaRPr>
          </a:p>
        </p:txBody>
      </p:sp>
      <p:sp>
        <p:nvSpPr>
          <p:cNvPr id="14" name="橢圓圖說文字 13"/>
          <p:cNvSpPr/>
          <p:nvPr/>
        </p:nvSpPr>
        <p:spPr>
          <a:xfrm>
            <a:off x="3558376" y="3356992"/>
            <a:ext cx="1047956" cy="728970"/>
          </a:xfrm>
          <a:prstGeom prst="wedgeEllipseCallout">
            <a:avLst>
              <a:gd name="adj1" fmla="val 358660"/>
              <a:gd name="adj2" fmla="val -270797"/>
            </a:avLst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 smtClean="0">
                <a:solidFill>
                  <a:schemeClr val="tx1"/>
                </a:solidFill>
              </a:rPr>
              <a:t>92.89</a:t>
            </a:r>
            <a:r>
              <a:rPr kumimoji="1" lang="en-US" altLang="zh-TW" sz="1400" dirty="0" smtClean="0">
                <a:solidFill>
                  <a:schemeClr val="tx1"/>
                </a:solidFill>
              </a:rPr>
              <a:t>%</a:t>
            </a:r>
            <a:endParaRPr kumimoji="1" lang="zh-TW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45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8313" y="981076"/>
            <a:ext cx="8135937" cy="3742570"/>
          </a:xfrm>
        </p:spPr>
        <p:txBody>
          <a:bodyPr/>
          <a:lstStyle/>
          <a:p>
            <a:r>
              <a:rPr kumimoji="1" lang="en-US" altLang="zh-TW" dirty="0" smtClean="0"/>
              <a:t>Method A</a:t>
            </a:r>
          </a:p>
          <a:p>
            <a:endParaRPr kumimoji="1" lang="en-US" altLang="zh-TW" dirty="0"/>
          </a:p>
          <a:p>
            <a:endParaRPr kumimoji="1" lang="en-US" altLang="zh-TW" dirty="0" smtClean="0"/>
          </a:p>
          <a:p>
            <a:endParaRPr kumimoji="1" lang="en-US" altLang="zh-TW" dirty="0"/>
          </a:p>
          <a:p>
            <a:endParaRPr kumimoji="1" lang="en-US" altLang="zh-TW" dirty="0" smtClean="0"/>
          </a:p>
          <a:p>
            <a:endParaRPr kumimoji="1" lang="en-US" altLang="zh-TW" dirty="0"/>
          </a:p>
          <a:p>
            <a:pPr lvl="5"/>
            <a:endParaRPr kumimoji="1" lang="en-US" altLang="zh-TW" dirty="0"/>
          </a:p>
          <a:p>
            <a:r>
              <a:rPr kumimoji="1" lang="en-US" altLang="zh-TW" dirty="0" smtClean="0"/>
              <a:t>Method B</a:t>
            </a:r>
            <a:endParaRPr kumimoji="1" lang="zh-TW" altLang="en-US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7467600" cy="7096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TW" cap="none" dirty="0" smtClean="0"/>
              <a:t>Organ-based </a:t>
            </a:r>
            <a:r>
              <a:rPr lang="en-US" altLang="zh-TW" cap="none" dirty="0"/>
              <a:t>Model </a:t>
            </a:r>
            <a:r>
              <a:rPr lang="en-US" altLang="zh-TW" cap="none" dirty="0" smtClean="0"/>
              <a:t>Experimental </a:t>
            </a:r>
            <a:r>
              <a:rPr lang="en-US" altLang="zh-TW" cap="none" dirty="0"/>
              <a:t>Result (1/2)</a:t>
            </a:r>
            <a:endParaRPr lang="zh-TW" altLang="en-US" dirty="0"/>
          </a:p>
        </p:txBody>
      </p:sp>
      <p:grpSp>
        <p:nvGrpSpPr>
          <p:cNvPr id="74" name="群組 73"/>
          <p:cNvGrpSpPr/>
          <p:nvPr/>
        </p:nvGrpSpPr>
        <p:grpSpPr>
          <a:xfrm>
            <a:off x="1001888" y="1484784"/>
            <a:ext cx="7068785" cy="2483740"/>
            <a:chOff x="938410" y="2191712"/>
            <a:chExt cx="7068785" cy="2483740"/>
          </a:xfrm>
        </p:grpSpPr>
        <p:sp>
          <p:nvSpPr>
            <p:cNvPr id="6" name="圓角矩形 5"/>
            <p:cNvSpPr/>
            <p:nvPr/>
          </p:nvSpPr>
          <p:spPr>
            <a:xfrm>
              <a:off x="3298969" y="2285682"/>
              <a:ext cx="1616610" cy="552279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>
                  <a:solidFill>
                    <a:schemeClr val="bg1"/>
                  </a:solidFill>
                </a:rPr>
                <a:t>Organ</a:t>
              </a:r>
            </a:p>
            <a:p>
              <a:pPr algn="ctr"/>
              <a:r>
                <a:rPr kumimoji="1" lang="en-US" altLang="zh-TW" dirty="0" smtClean="0">
                  <a:solidFill>
                    <a:schemeClr val="bg1"/>
                  </a:solidFill>
                </a:rPr>
                <a:t>classifier</a:t>
              </a:r>
              <a:endParaRPr kumimoji="1" lang="zh-TW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7" name="圓角矩形 6"/>
            <p:cNvSpPr/>
            <p:nvPr/>
          </p:nvSpPr>
          <p:spPr>
            <a:xfrm>
              <a:off x="3291795" y="2903973"/>
              <a:ext cx="1874954" cy="5442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>
                  <a:solidFill>
                    <a:schemeClr val="bg1"/>
                  </a:solidFill>
                </a:rPr>
                <a:t>Flower-specific classifier</a:t>
              </a:r>
            </a:p>
          </p:txBody>
        </p:sp>
        <p:cxnSp>
          <p:nvCxnSpPr>
            <p:cNvPr id="8" name="直線箭頭接點 7"/>
            <p:cNvCxnSpPr/>
            <p:nvPr/>
          </p:nvCxnSpPr>
          <p:spPr>
            <a:xfrm>
              <a:off x="2313814" y="2561821"/>
              <a:ext cx="977981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箭頭接點 8"/>
            <p:cNvCxnSpPr/>
            <p:nvPr/>
          </p:nvCxnSpPr>
          <p:spPr>
            <a:xfrm flipV="1">
              <a:off x="2364231" y="3176091"/>
              <a:ext cx="911625" cy="366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箭頭接點 9"/>
            <p:cNvCxnSpPr/>
            <p:nvPr/>
          </p:nvCxnSpPr>
          <p:spPr>
            <a:xfrm>
              <a:off x="2377706" y="3825081"/>
              <a:ext cx="934661" cy="793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箭頭接點 10"/>
            <p:cNvCxnSpPr/>
            <p:nvPr/>
          </p:nvCxnSpPr>
          <p:spPr>
            <a:xfrm>
              <a:off x="2358546" y="4430085"/>
              <a:ext cx="940423" cy="378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箭頭接點 11"/>
            <p:cNvCxnSpPr>
              <a:endCxn id="23" idx="0"/>
            </p:cNvCxnSpPr>
            <p:nvPr/>
          </p:nvCxnSpPr>
          <p:spPr>
            <a:xfrm flipH="1">
              <a:off x="6129010" y="2740784"/>
              <a:ext cx="5942" cy="15471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箭頭接點 12"/>
            <p:cNvCxnSpPr>
              <a:endCxn id="22" idx="0"/>
            </p:cNvCxnSpPr>
            <p:nvPr/>
          </p:nvCxnSpPr>
          <p:spPr>
            <a:xfrm>
              <a:off x="5840288" y="2561821"/>
              <a:ext cx="6791" cy="110835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箭頭接點 13"/>
            <p:cNvCxnSpPr/>
            <p:nvPr/>
          </p:nvCxnSpPr>
          <p:spPr>
            <a:xfrm>
              <a:off x="5549455" y="2387442"/>
              <a:ext cx="0" cy="66201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/>
            <p:cNvCxnSpPr/>
            <p:nvPr/>
          </p:nvCxnSpPr>
          <p:spPr>
            <a:xfrm flipV="1">
              <a:off x="4915579" y="2387442"/>
              <a:ext cx="633876" cy="67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>
            <a:xfrm>
              <a:off x="4915579" y="2567881"/>
              <a:ext cx="924709" cy="67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>
            <a:xfrm>
              <a:off x="4922289" y="2740784"/>
              <a:ext cx="1215811" cy="278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>
            <a:xfrm>
              <a:off x="5166749" y="3176091"/>
              <a:ext cx="4346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/>
            <p:cNvCxnSpPr>
              <a:stCxn id="35" idx="3"/>
            </p:cNvCxnSpPr>
            <p:nvPr/>
          </p:nvCxnSpPr>
          <p:spPr>
            <a:xfrm>
              <a:off x="5187321" y="4430876"/>
              <a:ext cx="1378184" cy="1586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 19"/>
            <p:cNvCxnSpPr/>
            <p:nvPr/>
          </p:nvCxnSpPr>
          <p:spPr>
            <a:xfrm>
              <a:off x="5690974" y="3162778"/>
              <a:ext cx="865888" cy="393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橢圓 20"/>
            <p:cNvSpPr/>
            <p:nvPr/>
          </p:nvSpPr>
          <p:spPr>
            <a:xfrm>
              <a:off x="5402123" y="3022252"/>
              <a:ext cx="294664" cy="2985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>
                  <a:solidFill>
                    <a:schemeClr val="tx1"/>
                  </a:solidFill>
                </a:rPr>
                <a:t>x</a:t>
              </a:r>
              <a:endParaRPr kumimoji="1"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橢圓 21"/>
            <p:cNvSpPr/>
            <p:nvPr/>
          </p:nvSpPr>
          <p:spPr>
            <a:xfrm>
              <a:off x="5699747" y="3670177"/>
              <a:ext cx="294664" cy="2985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>
                  <a:solidFill>
                    <a:schemeClr val="tx1"/>
                  </a:solidFill>
                </a:rPr>
                <a:t>x</a:t>
              </a:r>
              <a:endParaRPr kumimoji="1"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橢圓 22"/>
            <p:cNvSpPr/>
            <p:nvPr/>
          </p:nvSpPr>
          <p:spPr>
            <a:xfrm>
              <a:off x="5981678" y="4287966"/>
              <a:ext cx="294664" cy="2985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>
                  <a:solidFill>
                    <a:schemeClr val="tx1"/>
                  </a:solidFill>
                </a:rPr>
                <a:t>x</a:t>
              </a:r>
              <a:endParaRPr kumimoji="1" lang="zh-TW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4" name="直線箭頭接點 23"/>
            <p:cNvCxnSpPr>
              <a:stCxn id="22" idx="6"/>
              <a:endCxn id="28" idx="2"/>
            </p:cNvCxnSpPr>
            <p:nvPr/>
          </p:nvCxnSpPr>
          <p:spPr>
            <a:xfrm>
              <a:off x="5994411" y="3819467"/>
              <a:ext cx="423762" cy="958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接點 24"/>
            <p:cNvCxnSpPr>
              <a:endCxn id="22" idx="2"/>
            </p:cNvCxnSpPr>
            <p:nvPr/>
          </p:nvCxnSpPr>
          <p:spPr>
            <a:xfrm>
              <a:off x="5189060" y="3819403"/>
              <a:ext cx="510687" cy="6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橢圓 27"/>
            <p:cNvSpPr/>
            <p:nvPr/>
          </p:nvSpPr>
          <p:spPr>
            <a:xfrm>
              <a:off x="6418173" y="3679758"/>
              <a:ext cx="294664" cy="2985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>
                  <a:solidFill>
                    <a:schemeClr val="tx1"/>
                  </a:solidFill>
                </a:rPr>
                <a:t>+</a:t>
              </a:r>
              <a:endParaRPr kumimoji="1"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文字方塊 28"/>
            <p:cNvSpPr txBox="1"/>
            <p:nvPr/>
          </p:nvSpPr>
          <p:spPr>
            <a:xfrm>
              <a:off x="7154782" y="3670177"/>
              <a:ext cx="8524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dirty="0" smtClean="0"/>
                <a:t>Results</a:t>
              </a:r>
              <a:endParaRPr kumimoji="1" lang="zh-TW" altLang="en-US" dirty="0"/>
            </a:p>
          </p:txBody>
        </p:sp>
        <p:sp>
          <p:nvSpPr>
            <p:cNvPr id="30" name="矩形 29"/>
            <p:cNvSpPr/>
            <p:nvPr/>
          </p:nvSpPr>
          <p:spPr>
            <a:xfrm>
              <a:off x="958839" y="2387442"/>
              <a:ext cx="13765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kumimoji="1" lang="en-US" altLang="zh-TW" smtClean="0">
                  <a:solidFill>
                    <a:schemeClr val="tx1"/>
                  </a:solidFill>
                </a:rPr>
                <a:t>Plant images</a:t>
              </a:r>
              <a:endParaRPr kumimoji="1"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954096" y="2991425"/>
              <a:ext cx="13765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kumimoji="1" lang="en-US" altLang="zh-TW" dirty="0" smtClean="0">
                  <a:solidFill>
                    <a:schemeClr val="tx1"/>
                  </a:solidFill>
                </a:rPr>
                <a:t>Plant images</a:t>
              </a:r>
              <a:endParaRPr kumimoji="1"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938410" y="3644382"/>
              <a:ext cx="13765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kumimoji="1" lang="en-US" altLang="zh-TW" dirty="0" smtClean="0">
                  <a:solidFill>
                    <a:schemeClr val="tx1"/>
                  </a:solidFill>
                </a:rPr>
                <a:t>Plant images</a:t>
              </a:r>
              <a:endParaRPr kumimoji="1"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958839" y="4235486"/>
              <a:ext cx="13765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kumimoji="1" lang="en-US" altLang="zh-TW" dirty="0" smtClean="0">
                  <a:solidFill>
                    <a:schemeClr val="tx1"/>
                  </a:solidFill>
                </a:rPr>
                <a:t>Plant images</a:t>
              </a:r>
              <a:endParaRPr kumimoji="1"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4" name="圓角矩形 33"/>
            <p:cNvSpPr/>
            <p:nvPr/>
          </p:nvSpPr>
          <p:spPr>
            <a:xfrm>
              <a:off x="3312367" y="3545706"/>
              <a:ext cx="1874954" cy="54752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>
                  <a:solidFill>
                    <a:schemeClr val="bg1"/>
                  </a:solidFill>
                </a:rPr>
                <a:t>Leaf-specific classifier</a:t>
              </a:r>
            </a:p>
          </p:txBody>
        </p:sp>
        <p:sp>
          <p:nvSpPr>
            <p:cNvPr id="35" name="圓角矩形 34"/>
            <p:cNvSpPr/>
            <p:nvPr/>
          </p:nvSpPr>
          <p:spPr>
            <a:xfrm>
              <a:off x="3312367" y="4186300"/>
              <a:ext cx="1874954" cy="48915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>
                  <a:solidFill>
                    <a:schemeClr val="bg1"/>
                  </a:solidFill>
                </a:rPr>
                <a:t>Fruit-specific classifier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文字方塊 35"/>
                <p:cNvSpPr txBox="1"/>
                <p:nvPr/>
              </p:nvSpPr>
              <p:spPr>
                <a:xfrm>
                  <a:off x="5549455" y="2191712"/>
                  <a:ext cx="750397" cy="2992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zh-TW" alt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TW" b="0" i="1" dirty="0" smtClean="0">
                                <a:latin typeface="Cambria Math" charset="0"/>
                              </a:rPr>
                              <m:t>𝑃</m:t>
                            </m:r>
                          </m:e>
                          <m:sub>
                            <m:r>
                              <a:rPr kumimoji="1" lang="en-US" altLang="zh-TW" b="0" i="1" dirty="0" smtClean="0">
                                <a:latin typeface="Cambria Math" charset="0"/>
                              </a:rPr>
                              <m:t>𝑓𝑙𝑜𝑤𝑒𝑟</m:t>
                            </m:r>
                          </m:sub>
                        </m:sSub>
                      </m:oMath>
                    </m:oMathPara>
                  </a14:m>
                  <a:endParaRPr kumimoji="1" lang="zh-TW" altLang="en-US" dirty="0"/>
                </a:p>
              </p:txBody>
            </p:sp>
          </mc:Choice>
          <mc:Fallback xmlns="">
            <p:sp>
              <p:nvSpPr>
                <p:cNvPr id="36" name="文字方塊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49455" y="2191712"/>
                  <a:ext cx="750397" cy="299249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813" b="-1224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文字方塊 36"/>
                <p:cNvSpPr txBox="1"/>
                <p:nvPr/>
              </p:nvSpPr>
              <p:spPr>
                <a:xfrm>
                  <a:off x="5851319" y="2431555"/>
                  <a:ext cx="542264" cy="2992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zh-TW" alt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TW" b="0" i="1" dirty="0" smtClean="0">
                                <a:latin typeface="Cambria Math" charset="0"/>
                              </a:rPr>
                              <m:t>𝑃</m:t>
                            </m:r>
                          </m:e>
                          <m:sub>
                            <m:r>
                              <a:rPr kumimoji="1" lang="en-US" altLang="zh-TW" b="0" i="1" dirty="0" smtClean="0">
                                <a:latin typeface="Cambria Math" charset="0"/>
                              </a:rPr>
                              <m:t>𝑙𝑒𝑎𝑓</m:t>
                            </m:r>
                          </m:sub>
                        </m:sSub>
                      </m:oMath>
                    </m:oMathPara>
                  </a14:m>
                  <a:endParaRPr kumimoji="1" lang="zh-TW" altLang="en-US" dirty="0"/>
                </a:p>
              </p:txBody>
            </p:sp>
          </mc:Choice>
          <mc:Fallback xmlns="">
            <p:sp>
              <p:nvSpPr>
                <p:cNvPr id="37" name="文字方塊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1319" y="2431555"/>
                  <a:ext cx="542264" cy="29924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2247" b="-1224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文字方塊 37"/>
                <p:cNvSpPr txBox="1"/>
                <p:nvPr/>
              </p:nvSpPr>
              <p:spPr>
                <a:xfrm>
                  <a:off x="6191577" y="2704753"/>
                  <a:ext cx="603691" cy="2992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zh-TW" alt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TW" b="0" i="1" dirty="0" smtClean="0">
                                <a:latin typeface="Cambria Math" charset="0"/>
                              </a:rPr>
                              <m:t>𝑃</m:t>
                            </m:r>
                          </m:e>
                          <m:sub>
                            <m:r>
                              <a:rPr kumimoji="1" lang="en-US" altLang="zh-TW" b="0" i="1" dirty="0" smtClean="0">
                                <a:latin typeface="Cambria Math" charset="0"/>
                              </a:rPr>
                              <m:t>𝑓𝑟𝑢𝑖𝑡</m:t>
                            </m:r>
                          </m:sub>
                        </m:sSub>
                      </m:oMath>
                    </m:oMathPara>
                  </a14:m>
                  <a:endParaRPr kumimoji="1" lang="zh-TW" altLang="en-US" dirty="0"/>
                </a:p>
              </p:txBody>
            </p:sp>
          </mc:Choice>
          <mc:Fallback xmlns="">
            <p:sp>
              <p:nvSpPr>
                <p:cNvPr id="38" name="文字方塊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1577" y="2704753"/>
                  <a:ext cx="603691" cy="29924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010" b="-1224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2" name="直線箭頭接點 61"/>
            <p:cNvCxnSpPr>
              <a:endCxn id="28" idx="0"/>
            </p:cNvCxnSpPr>
            <p:nvPr/>
          </p:nvCxnSpPr>
          <p:spPr>
            <a:xfrm>
              <a:off x="6565505" y="3162778"/>
              <a:ext cx="0" cy="51698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箭頭接點 62"/>
            <p:cNvCxnSpPr>
              <a:endCxn id="28" idx="4"/>
            </p:cNvCxnSpPr>
            <p:nvPr/>
          </p:nvCxnSpPr>
          <p:spPr>
            <a:xfrm flipV="1">
              <a:off x="6565505" y="3978337"/>
              <a:ext cx="0" cy="468405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箭頭接點 72"/>
            <p:cNvCxnSpPr/>
            <p:nvPr/>
          </p:nvCxnSpPr>
          <p:spPr>
            <a:xfrm>
              <a:off x="6731020" y="3819466"/>
              <a:ext cx="423762" cy="958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矩形 74"/>
          <p:cNvSpPr/>
          <p:nvPr/>
        </p:nvSpPr>
        <p:spPr>
          <a:xfrm>
            <a:off x="496541" y="6021288"/>
            <a:ext cx="13765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TW" dirty="0" smtClean="0">
                <a:solidFill>
                  <a:schemeClr val="tx1"/>
                </a:solidFill>
              </a:rPr>
              <a:t>Plant images</a:t>
            </a:r>
            <a:endParaRPr kumimoji="1" lang="zh-TW" altLang="en-US" dirty="0">
              <a:solidFill>
                <a:schemeClr val="tx1"/>
              </a:solidFill>
            </a:endParaRPr>
          </a:p>
        </p:txBody>
      </p:sp>
      <p:cxnSp>
        <p:nvCxnSpPr>
          <p:cNvPr id="76" name="直線箭頭接點 75"/>
          <p:cNvCxnSpPr/>
          <p:nvPr/>
        </p:nvCxnSpPr>
        <p:spPr>
          <a:xfrm>
            <a:off x="1873135" y="6205954"/>
            <a:ext cx="568049" cy="128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決策 79"/>
          <p:cNvSpPr/>
          <p:nvPr/>
        </p:nvSpPr>
        <p:spPr>
          <a:xfrm>
            <a:off x="2627784" y="6021288"/>
            <a:ext cx="411369" cy="388179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1982204" y="6465222"/>
            <a:ext cx="17025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mtClean="0"/>
              <a:t>Organ classifier</a:t>
            </a:r>
            <a:endParaRPr lang="zh-TW" altLang="en-US" dirty="0"/>
          </a:p>
        </p:txBody>
      </p:sp>
      <p:sp>
        <p:nvSpPr>
          <p:cNvPr id="82" name="圓角矩形 81"/>
          <p:cNvSpPr/>
          <p:nvPr/>
        </p:nvSpPr>
        <p:spPr>
          <a:xfrm>
            <a:off x="4516267" y="4630402"/>
            <a:ext cx="1874954" cy="544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 smtClean="0">
                <a:solidFill>
                  <a:schemeClr val="bg1"/>
                </a:solidFill>
              </a:rPr>
              <a:t>Flower-specific classifier</a:t>
            </a:r>
          </a:p>
        </p:txBody>
      </p:sp>
      <p:sp>
        <p:nvSpPr>
          <p:cNvPr id="83" name="圓角矩形 82"/>
          <p:cNvSpPr/>
          <p:nvPr/>
        </p:nvSpPr>
        <p:spPr>
          <a:xfrm>
            <a:off x="4536839" y="5297050"/>
            <a:ext cx="1874954" cy="5475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 smtClean="0">
                <a:solidFill>
                  <a:schemeClr val="bg1"/>
                </a:solidFill>
              </a:rPr>
              <a:t>Leaf-specific classifier</a:t>
            </a:r>
          </a:p>
        </p:txBody>
      </p:sp>
      <p:sp>
        <p:nvSpPr>
          <p:cNvPr id="84" name="圓角矩形 83"/>
          <p:cNvSpPr/>
          <p:nvPr/>
        </p:nvSpPr>
        <p:spPr>
          <a:xfrm>
            <a:off x="4536839" y="5982508"/>
            <a:ext cx="1874954" cy="489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 smtClean="0">
                <a:solidFill>
                  <a:schemeClr val="bg1"/>
                </a:solidFill>
              </a:rPr>
              <a:t>Fruit-specific classifier</a:t>
            </a:r>
          </a:p>
        </p:txBody>
      </p:sp>
      <p:cxnSp>
        <p:nvCxnSpPr>
          <p:cNvPr id="88" name="直線箭頭接點 87"/>
          <p:cNvCxnSpPr>
            <a:stCxn id="80" idx="3"/>
            <a:endCxn id="84" idx="1"/>
          </p:cNvCxnSpPr>
          <p:nvPr/>
        </p:nvCxnSpPr>
        <p:spPr>
          <a:xfrm>
            <a:off x="3039153" y="6215378"/>
            <a:ext cx="1497686" cy="1170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箭頭接點 90"/>
          <p:cNvCxnSpPr>
            <a:endCxn id="83" idx="1"/>
          </p:cNvCxnSpPr>
          <p:nvPr/>
        </p:nvCxnSpPr>
        <p:spPr>
          <a:xfrm>
            <a:off x="2833467" y="5556140"/>
            <a:ext cx="1703372" cy="1467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箭頭接點 91"/>
          <p:cNvCxnSpPr>
            <a:endCxn id="82" idx="1"/>
          </p:cNvCxnSpPr>
          <p:nvPr/>
        </p:nvCxnSpPr>
        <p:spPr>
          <a:xfrm>
            <a:off x="2833467" y="4888639"/>
            <a:ext cx="1682800" cy="1388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接點 102"/>
          <p:cNvCxnSpPr>
            <a:endCxn id="80" idx="0"/>
          </p:cNvCxnSpPr>
          <p:nvPr/>
        </p:nvCxnSpPr>
        <p:spPr>
          <a:xfrm>
            <a:off x="2833467" y="4879222"/>
            <a:ext cx="2" cy="114206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文字方塊 116"/>
          <p:cNvSpPr txBox="1"/>
          <p:nvPr/>
        </p:nvSpPr>
        <p:spPr>
          <a:xfrm>
            <a:off x="6917608" y="4752772"/>
            <a:ext cx="852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 smtClean="0"/>
              <a:t>Results</a:t>
            </a:r>
            <a:endParaRPr kumimoji="1" lang="zh-TW" altLang="en-US" dirty="0"/>
          </a:p>
        </p:txBody>
      </p:sp>
      <p:cxnSp>
        <p:nvCxnSpPr>
          <p:cNvPr id="118" name="直線箭頭接點 117"/>
          <p:cNvCxnSpPr/>
          <p:nvPr/>
        </p:nvCxnSpPr>
        <p:spPr>
          <a:xfrm>
            <a:off x="6493846" y="4902061"/>
            <a:ext cx="423762" cy="958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文字方塊 118"/>
          <p:cNvSpPr txBox="1"/>
          <p:nvPr/>
        </p:nvSpPr>
        <p:spPr>
          <a:xfrm>
            <a:off x="6917608" y="5412447"/>
            <a:ext cx="852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 smtClean="0"/>
              <a:t>Results</a:t>
            </a:r>
            <a:endParaRPr kumimoji="1" lang="zh-TW" altLang="en-US" dirty="0"/>
          </a:p>
        </p:txBody>
      </p:sp>
      <p:cxnSp>
        <p:nvCxnSpPr>
          <p:cNvPr id="120" name="直線箭頭接點 119"/>
          <p:cNvCxnSpPr/>
          <p:nvPr/>
        </p:nvCxnSpPr>
        <p:spPr>
          <a:xfrm>
            <a:off x="6493846" y="5561736"/>
            <a:ext cx="423762" cy="958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文字方塊 120"/>
          <p:cNvSpPr txBox="1"/>
          <p:nvPr/>
        </p:nvSpPr>
        <p:spPr>
          <a:xfrm>
            <a:off x="6917608" y="6072122"/>
            <a:ext cx="852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 smtClean="0"/>
              <a:t>Results</a:t>
            </a:r>
            <a:endParaRPr kumimoji="1" lang="zh-TW" altLang="en-US" dirty="0"/>
          </a:p>
        </p:txBody>
      </p:sp>
      <p:cxnSp>
        <p:nvCxnSpPr>
          <p:cNvPr id="122" name="直線箭頭接點 121"/>
          <p:cNvCxnSpPr/>
          <p:nvPr/>
        </p:nvCxnSpPr>
        <p:spPr>
          <a:xfrm>
            <a:off x="6493846" y="6221411"/>
            <a:ext cx="423762" cy="958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文字方塊 122"/>
          <p:cNvSpPr txBox="1"/>
          <p:nvPr/>
        </p:nvSpPr>
        <p:spPr>
          <a:xfrm>
            <a:off x="3357091" y="5902845"/>
            <a:ext cx="745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mtClean="0"/>
              <a:t>Is fruit</a:t>
            </a:r>
            <a:endParaRPr kumimoji="1" lang="zh-TW" altLang="en-US" dirty="0"/>
          </a:p>
        </p:txBody>
      </p:sp>
      <p:sp>
        <p:nvSpPr>
          <p:cNvPr id="124" name="文字方塊 123"/>
          <p:cNvSpPr txBox="1"/>
          <p:nvPr/>
        </p:nvSpPr>
        <p:spPr>
          <a:xfrm>
            <a:off x="3360643" y="5233617"/>
            <a:ext cx="73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 smtClean="0"/>
              <a:t>Is leaf</a:t>
            </a:r>
            <a:endParaRPr kumimoji="1" lang="zh-TW" altLang="en-US" dirty="0"/>
          </a:p>
        </p:txBody>
      </p:sp>
      <p:sp>
        <p:nvSpPr>
          <p:cNvPr id="125" name="文字方塊 124"/>
          <p:cNvSpPr txBox="1"/>
          <p:nvPr/>
        </p:nvSpPr>
        <p:spPr>
          <a:xfrm>
            <a:off x="3359458" y="4538098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 smtClean="0"/>
              <a:t>Is flower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31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8313" y="981076"/>
            <a:ext cx="8135937" cy="791740"/>
          </a:xfrm>
        </p:spPr>
        <p:txBody>
          <a:bodyPr/>
          <a:lstStyle/>
          <a:p>
            <a:r>
              <a:rPr kumimoji="1" lang="en-US" altLang="zh-TW" dirty="0" smtClean="0"/>
              <a:t>Experimental results conclusion</a:t>
            </a:r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7467600" cy="7096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TW" cap="none" dirty="0" smtClean="0"/>
              <a:t>Organ-based Model Experimental </a:t>
            </a:r>
            <a:r>
              <a:rPr lang="en-US" altLang="zh-TW" cap="none" dirty="0"/>
              <a:t>Result (</a:t>
            </a:r>
            <a:r>
              <a:rPr lang="en-US" altLang="zh-TW" cap="none" dirty="0" smtClean="0"/>
              <a:t>2/2)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59" y="1484784"/>
            <a:ext cx="7235032" cy="2479556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8" b="3367"/>
          <a:stretch/>
        </p:blipFill>
        <p:spPr>
          <a:xfrm>
            <a:off x="769022" y="3964340"/>
            <a:ext cx="7534518" cy="277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0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7467600" cy="709612"/>
          </a:xfrm>
        </p:spPr>
        <p:txBody>
          <a:bodyPr/>
          <a:lstStyle/>
          <a:p>
            <a:pPr>
              <a:defRPr/>
            </a:pPr>
            <a:r>
              <a:rPr lang="en-US" altLang="zh-TW" cap="none" dirty="0" smtClean="0"/>
              <a:t>Each Class Accuracy</a:t>
            </a:r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8492992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9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7467600" cy="7096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TW" cap="none" dirty="0" smtClean="0"/>
              <a:t>Error Analysis (1/3)</a:t>
            </a:r>
            <a:endParaRPr lang="zh-TW" altLang="en-US" dirty="0"/>
          </a:p>
        </p:txBody>
      </p:sp>
      <p:sp>
        <p:nvSpPr>
          <p:cNvPr id="127" name="內容版面配置區 2"/>
          <p:cNvSpPr txBox="1">
            <a:spLocks/>
          </p:cNvSpPr>
          <p:nvPr/>
        </p:nvSpPr>
        <p:spPr bwMode="auto">
          <a:xfrm>
            <a:off x="467544" y="1133475"/>
            <a:ext cx="8135937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600" b="1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dirty="0" smtClean="0"/>
              <a:t>Feature extraction</a:t>
            </a:r>
          </a:p>
          <a:p>
            <a:endParaRPr lang="en-US" altLang="zh-TW" dirty="0"/>
          </a:p>
          <a:p>
            <a:endParaRPr kumimoji="1" lang="en-US" altLang="zh-TW" dirty="0" smtClean="0"/>
          </a:p>
          <a:p>
            <a:endParaRPr lang="en-US" altLang="zh-TW" dirty="0"/>
          </a:p>
          <a:p>
            <a:endParaRPr kumimoji="1" lang="en-US" altLang="zh-TW" dirty="0" smtClean="0"/>
          </a:p>
          <a:p>
            <a:endParaRPr lang="en-US" altLang="zh-TW" dirty="0"/>
          </a:p>
          <a:p>
            <a:endParaRPr kumimoji="1" lang="en-US" altLang="zh-TW" dirty="0" smtClean="0"/>
          </a:p>
          <a:p>
            <a:endParaRPr lang="en-US" altLang="zh-TW" dirty="0"/>
          </a:p>
          <a:p>
            <a:r>
              <a:rPr lang="en-US" altLang="zh-TW" dirty="0" smtClean="0"/>
              <a:t>Euclidean distance</a:t>
            </a:r>
          </a:p>
          <a:p>
            <a:pPr lvl="1"/>
            <a:r>
              <a:rPr lang="en-US" altLang="zh-TW" dirty="0" smtClean="0"/>
              <a:t>Use Euclidean distance of two extracted image features to find the most similar image.</a:t>
            </a:r>
            <a:endParaRPr kumimoji="1" lang="en-US" altLang="zh-TW" dirty="0" smtClean="0"/>
          </a:p>
          <a:p>
            <a:endParaRPr kumimoji="1" lang="zh-TW" altLang="en-US" dirty="0"/>
          </a:p>
        </p:txBody>
      </p:sp>
      <p:grpSp>
        <p:nvGrpSpPr>
          <p:cNvPr id="196" name="群組 195"/>
          <p:cNvGrpSpPr/>
          <p:nvPr/>
        </p:nvGrpSpPr>
        <p:grpSpPr>
          <a:xfrm>
            <a:off x="431301" y="1916832"/>
            <a:ext cx="8159435" cy="2661868"/>
            <a:chOff x="418573" y="1691625"/>
            <a:chExt cx="11414103" cy="3679163"/>
          </a:xfrm>
        </p:grpSpPr>
        <p:pic>
          <p:nvPicPr>
            <p:cNvPr id="188" name="圖片 18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533037" y="1947459"/>
              <a:ext cx="1803035" cy="3167495"/>
            </a:xfrm>
            <a:prstGeom prst="rect">
              <a:avLst/>
            </a:prstGeom>
          </p:spPr>
        </p:pic>
        <p:pic>
          <p:nvPicPr>
            <p:cNvPr id="189" name="圖片 18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357750" y="1950507"/>
              <a:ext cx="3679163" cy="3161400"/>
            </a:xfrm>
            <a:prstGeom prst="rect">
              <a:avLst/>
            </a:prstGeom>
          </p:spPr>
        </p:pic>
        <p:pic>
          <p:nvPicPr>
            <p:cNvPr id="190" name="圖片 18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954444" y="1887276"/>
              <a:ext cx="2403078" cy="3289319"/>
            </a:xfrm>
            <a:prstGeom prst="rect">
              <a:avLst/>
            </a:prstGeom>
          </p:spPr>
        </p:pic>
        <p:cxnSp>
          <p:nvCxnSpPr>
            <p:cNvPr id="191" name="直線接點 190"/>
            <p:cNvCxnSpPr>
              <a:stCxn id="190" idx="0"/>
              <a:endCxn id="191" idx="2"/>
            </p:cNvCxnSpPr>
            <p:nvPr/>
          </p:nvCxnSpPr>
          <p:spPr>
            <a:xfrm>
              <a:off x="4018302" y="3531207"/>
              <a:ext cx="598330" cy="1"/>
            </a:xfrm>
            <a:prstGeom prst="line">
              <a:avLst/>
            </a:prstGeom>
            <a:ln w="317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線接點 191"/>
            <p:cNvCxnSpPr>
              <a:stCxn id="191" idx="0"/>
              <a:endCxn id="192" idx="2"/>
            </p:cNvCxnSpPr>
            <p:nvPr/>
          </p:nvCxnSpPr>
          <p:spPr>
            <a:xfrm>
              <a:off x="7778032" y="3531208"/>
              <a:ext cx="733292" cy="728"/>
            </a:xfrm>
            <a:prstGeom prst="line">
              <a:avLst/>
            </a:prstGeom>
            <a:ln w="317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直線箭頭接點 192"/>
            <p:cNvCxnSpPr/>
            <p:nvPr/>
          </p:nvCxnSpPr>
          <p:spPr>
            <a:xfrm>
              <a:off x="10579100" y="3531206"/>
              <a:ext cx="12700" cy="1053492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4" name="圖片 19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573" y="3098974"/>
              <a:ext cx="864466" cy="864466"/>
            </a:xfrm>
            <a:prstGeom prst="rect">
              <a:avLst/>
            </a:prstGeom>
          </p:spPr>
        </p:pic>
        <p:sp>
          <p:nvSpPr>
            <p:cNvPr id="195" name="文字方塊 194"/>
            <p:cNvSpPr txBox="1"/>
            <p:nvPr/>
          </p:nvSpPr>
          <p:spPr>
            <a:xfrm>
              <a:off x="9170481" y="4648669"/>
              <a:ext cx="2662195" cy="510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800" b="1" dirty="0" smtClean="0"/>
                <a:t>Feature vectors</a:t>
              </a:r>
              <a:endParaRPr kumimoji="1" lang="zh-TW" altLang="en-US" sz="1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9292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7467600" cy="7096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TW" cap="none" dirty="0" smtClean="0"/>
              <a:t>Error Analysis</a:t>
            </a:r>
            <a:r>
              <a:rPr lang="zh-TW" altLang="en-US" cap="none" dirty="0" smtClean="0"/>
              <a:t> </a:t>
            </a:r>
            <a:r>
              <a:rPr lang="en-US" altLang="zh-TW" cap="none" dirty="0" smtClean="0"/>
              <a:t>(2/3)</a:t>
            </a:r>
            <a:endParaRPr lang="zh-TW" altLang="en-US" dirty="0"/>
          </a:p>
        </p:txBody>
      </p:sp>
      <p:pic>
        <p:nvPicPr>
          <p:cNvPr id="23" name="內容版面配置區 2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052736"/>
            <a:ext cx="6302060" cy="3118876"/>
          </a:xfrm>
        </p:spPr>
      </p:pic>
      <p:pic>
        <p:nvPicPr>
          <p:cNvPr id="24" name="內容版面配置區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4149080"/>
            <a:ext cx="6302060" cy="270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15515" y="1628800"/>
            <a:ext cx="2124237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M</a:t>
            </a:r>
            <a:r>
              <a:rPr kumimoji="1" lang="en-US" altLang="zh-TW" dirty="0" smtClean="0">
                <a:solidFill>
                  <a:schemeClr val="tx1"/>
                </a:solidFill>
              </a:rPr>
              <a:t>isclassified images</a:t>
            </a:r>
            <a:endParaRPr kumimoji="1" lang="zh-TW" altLang="en-US" dirty="0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15515" y="4509120"/>
            <a:ext cx="2124237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M</a:t>
            </a:r>
            <a:r>
              <a:rPr kumimoji="1" lang="en-US" altLang="zh-TW" dirty="0" smtClean="0">
                <a:solidFill>
                  <a:schemeClr val="tx1"/>
                </a:solidFill>
              </a:rPr>
              <a:t>isclassified images</a:t>
            </a:r>
            <a:endParaRPr kumimoji="1" lang="zh-TW" altLang="en-US" dirty="0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36957" y="2900206"/>
            <a:ext cx="2124237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Most similar images in </a:t>
            </a:r>
            <a:r>
              <a:rPr lang="en-US" altLang="zh-TW" smtClean="0">
                <a:solidFill>
                  <a:schemeClr val="tx1"/>
                </a:solidFill>
              </a:rPr>
              <a:t>predicted class</a:t>
            </a:r>
            <a:endParaRPr kumimoji="1" lang="zh-TW" altLang="en-US" dirty="0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15514" y="5798947"/>
            <a:ext cx="2124237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Most similar images in </a:t>
            </a:r>
            <a:r>
              <a:rPr lang="en-US" altLang="zh-TW" smtClean="0">
                <a:solidFill>
                  <a:schemeClr val="tx1"/>
                </a:solidFill>
              </a:rPr>
              <a:t>predicted class</a:t>
            </a:r>
            <a:endParaRPr kumimoji="1"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0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7467600" cy="7096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TW" cap="none" dirty="0" smtClean="0"/>
              <a:t>Error Analysis (3/3)</a:t>
            </a:r>
            <a:endParaRPr lang="zh-TW" altLang="en-US" dirty="0"/>
          </a:p>
        </p:txBody>
      </p:sp>
      <p:pic>
        <p:nvPicPr>
          <p:cNvPr id="25" name="內容版面配置區 2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31" y="980729"/>
            <a:ext cx="6746546" cy="2946766"/>
          </a:xfr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812186"/>
            <a:ext cx="6751061" cy="299379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94073" y="1484784"/>
            <a:ext cx="2124237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M</a:t>
            </a:r>
            <a:r>
              <a:rPr kumimoji="1" lang="en-US" altLang="zh-TW" dirty="0" smtClean="0">
                <a:solidFill>
                  <a:schemeClr val="tx1"/>
                </a:solidFill>
              </a:rPr>
              <a:t>isclassified images</a:t>
            </a:r>
            <a:endParaRPr kumimoji="1" lang="zh-TW" altLang="en-US" dirty="0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94073" y="4365104"/>
            <a:ext cx="2124237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M</a:t>
            </a:r>
            <a:r>
              <a:rPr kumimoji="1" lang="en-US" altLang="zh-TW" dirty="0" smtClean="0">
                <a:solidFill>
                  <a:schemeClr val="tx1"/>
                </a:solidFill>
              </a:rPr>
              <a:t>isclassified images</a:t>
            </a:r>
            <a:endParaRPr kumimoji="1" lang="zh-TW" altLang="en-US" dirty="0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15515" y="2756190"/>
            <a:ext cx="2124237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Most similar images in </a:t>
            </a:r>
            <a:r>
              <a:rPr lang="en-US" altLang="zh-TW" smtClean="0">
                <a:solidFill>
                  <a:schemeClr val="tx1"/>
                </a:solidFill>
              </a:rPr>
              <a:t>predicted class</a:t>
            </a:r>
            <a:endParaRPr kumimoji="1" lang="zh-TW" altLang="en-US" dirty="0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94072" y="5654931"/>
            <a:ext cx="2124237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Most similar images in </a:t>
            </a:r>
            <a:r>
              <a:rPr lang="en-US" altLang="zh-TW" smtClean="0">
                <a:solidFill>
                  <a:schemeClr val="tx1"/>
                </a:solidFill>
              </a:rPr>
              <a:t>predicted class</a:t>
            </a:r>
            <a:endParaRPr kumimoji="1"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15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cap="none" dirty="0" smtClean="0"/>
              <a:t>ITRI Plant Image Dataset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 smtClean="0"/>
              <a:t>ITRI full dataset</a:t>
            </a:r>
            <a:endParaRPr lang="en-US" altLang="zh-TW" dirty="0"/>
          </a:p>
          <a:p>
            <a:pPr lvl="1">
              <a:defRPr/>
            </a:pPr>
            <a:r>
              <a:rPr lang="en-US" altLang="zh-TW" dirty="0" smtClean="0"/>
              <a:t>250 x 250 </a:t>
            </a:r>
            <a:r>
              <a:rPr lang="en-US" altLang="zh-TW" dirty="0"/>
              <a:t>RGB</a:t>
            </a:r>
          </a:p>
          <a:p>
            <a:pPr lvl="1">
              <a:defRPr/>
            </a:pPr>
            <a:r>
              <a:rPr lang="en-US" altLang="zh-TW" dirty="0"/>
              <a:t>Total data : about 200k images</a:t>
            </a:r>
          </a:p>
          <a:p>
            <a:pPr lvl="1">
              <a:defRPr/>
            </a:pPr>
            <a:r>
              <a:rPr lang="en-US" altLang="zh-TW" dirty="0"/>
              <a:t>Total class: about </a:t>
            </a:r>
            <a:r>
              <a:rPr lang="en-US" altLang="zh-TW" dirty="0" smtClean="0"/>
              <a:t>2.4k</a:t>
            </a:r>
          </a:p>
          <a:p>
            <a:pPr lvl="1">
              <a:defRPr/>
            </a:pPr>
            <a:endParaRPr lang="en-US" altLang="zh-TW" dirty="0" smtClean="0"/>
          </a:p>
        </p:txBody>
      </p:sp>
      <p:grpSp>
        <p:nvGrpSpPr>
          <p:cNvPr id="11" name="群組 10"/>
          <p:cNvGrpSpPr/>
          <p:nvPr/>
        </p:nvGrpSpPr>
        <p:grpSpPr>
          <a:xfrm>
            <a:off x="1331640" y="3015326"/>
            <a:ext cx="5984386" cy="1033944"/>
            <a:chOff x="1403648" y="2461822"/>
            <a:chExt cx="5904656" cy="1028454"/>
          </a:xfrm>
        </p:grpSpPr>
        <p:pic>
          <p:nvPicPr>
            <p:cNvPr id="15" name="圖片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864"/>
            <a:stretch/>
          </p:blipFill>
          <p:spPr>
            <a:xfrm>
              <a:off x="1403648" y="2557507"/>
              <a:ext cx="5904656" cy="786647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3819303" y="2461822"/>
              <a:ext cx="320650" cy="10284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4458739" y="2461822"/>
              <a:ext cx="329285" cy="10284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6448101" y="2461822"/>
              <a:ext cx="284195" cy="10284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graphicFrame>
        <p:nvGraphicFramePr>
          <p:cNvPr id="19" name="圖表 18"/>
          <p:cNvGraphicFramePr/>
          <p:nvPr>
            <p:extLst>
              <p:ext uri="{D42A27DB-BD31-4B8C-83A1-F6EECF244321}">
                <p14:modId xmlns:p14="http://schemas.microsoft.com/office/powerpoint/2010/main" val="2106697432"/>
              </p:ext>
            </p:extLst>
          </p:nvPr>
        </p:nvGraphicFramePr>
        <p:xfrm>
          <a:off x="972545" y="4161161"/>
          <a:ext cx="6963368" cy="2545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0" name="群組 19"/>
          <p:cNvGrpSpPr/>
          <p:nvPr/>
        </p:nvGrpSpPr>
        <p:grpSpPr>
          <a:xfrm>
            <a:off x="5364088" y="1448265"/>
            <a:ext cx="2909312" cy="940589"/>
            <a:chOff x="2876143" y="1772816"/>
            <a:chExt cx="5949736" cy="1887076"/>
          </a:xfrm>
        </p:grpSpPr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6581" y="1772816"/>
              <a:ext cx="1849298" cy="1849298"/>
            </a:xfrm>
            <a:prstGeom prst="rect">
              <a:avLst/>
            </a:prstGeom>
          </p:spPr>
        </p:pic>
        <p:pic>
          <p:nvPicPr>
            <p:cNvPr id="22" name="圖片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2040" y="1772816"/>
              <a:ext cx="1880592" cy="1880592"/>
            </a:xfrm>
            <a:prstGeom prst="rect">
              <a:avLst/>
            </a:prstGeom>
          </p:spPr>
        </p:pic>
        <p:pic>
          <p:nvPicPr>
            <p:cNvPr id="23" name="圖片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143" y="1792992"/>
              <a:ext cx="1866900" cy="1866900"/>
            </a:xfrm>
            <a:prstGeom prst="rect">
              <a:avLst/>
            </a:prstGeom>
          </p:spPr>
        </p:pic>
      </p:grpSp>
      <p:sp>
        <p:nvSpPr>
          <p:cNvPr id="24" name="文字方塊 23"/>
          <p:cNvSpPr txBox="1"/>
          <p:nvPr/>
        </p:nvSpPr>
        <p:spPr>
          <a:xfrm>
            <a:off x="5392608" y="2442374"/>
            <a:ext cx="2929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 smtClean="0"/>
              <a:t>Images of the same category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1380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內容版面配置區 2"/>
          <p:cNvSpPr txBox="1">
            <a:spLocks/>
          </p:cNvSpPr>
          <p:nvPr/>
        </p:nvSpPr>
        <p:spPr bwMode="auto">
          <a:xfrm>
            <a:off x="467544" y="1133475"/>
            <a:ext cx="8135937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600" b="1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dirty="0" smtClean="0"/>
              <a:t>Conclusions</a:t>
            </a:r>
          </a:p>
          <a:p>
            <a:pPr lvl="1"/>
            <a:r>
              <a:rPr lang="en-US" altLang="zh-TW" dirty="0" smtClean="0"/>
              <a:t>Transfer learning is highly recommended in training convolution neural networks.</a:t>
            </a:r>
          </a:p>
          <a:p>
            <a:pPr lvl="1"/>
            <a:r>
              <a:rPr lang="en-US" altLang="zh-TW" dirty="0" smtClean="0"/>
              <a:t>Organ-based model is useful for increasing ITRI-500 organ accuracy rate.</a:t>
            </a:r>
          </a:p>
          <a:p>
            <a:pPr lvl="1"/>
            <a:r>
              <a:rPr lang="en-US" altLang="zh-TW" dirty="0" smtClean="0"/>
              <a:t>The computational cost is 4 times higher than origin.</a:t>
            </a:r>
            <a:endParaRPr kumimoji="1" lang="en-US" altLang="zh-TW" dirty="0" smtClean="0"/>
          </a:p>
          <a:p>
            <a:r>
              <a:rPr kumimoji="1" lang="en-US" altLang="zh-TW" dirty="0" smtClean="0"/>
              <a:t>Future Work</a:t>
            </a:r>
          </a:p>
          <a:p>
            <a:pPr lvl="1"/>
            <a:r>
              <a:rPr lang="en-US" altLang="zh-TW" dirty="0" smtClean="0"/>
              <a:t>More classes data will be added to the training dataset.</a:t>
            </a:r>
          </a:p>
          <a:p>
            <a:pPr lvl="1"/>
            <a:r>
              <a:rPr lang="en-US" altLang="zh-TW" dirty="0" smtClean="0"/>
              <a:t>Purifying dataset is very necessary.</a:t>
            </a:r>
          </a:p>
          <a:p>
            <a:pPr lvl="1"/>
            <a:r>
              <a:rPr lang="en-US" altLang="zh-TW" dirty="0" err="1" smtClean="0"/>
              <a:t>NASnet</a:t>
            </a:r>
            <a:r>
              <a:rPr lang="en-US" altLang="zh-TW" dirty="0" smtClean="0"/>
              <a:t> can be expected as a breakthrough point of plant recognition and classification.</a:t>
            </a:r>
          </a:p>
          <a:p>
            <a:pPr lvl="1"/>
            <a:endParaRPr kumimoji="1" lang="en-US" altLang="zh-TW" dirty="0" smtClean="0"/>
          </a:p>
          <a:p>
            <a:endParaRPr kumimoji="1"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zh-TW" cap="none" dirty="0" smtClean="0"/>
              <a:t>Conclusions and Future Work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144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zh-TW" dirty="0" smtClean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zh-TW" dirty="0" smtClean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zh-TW" dirty="0" smtClean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zh-TW" dirty="0" smtClean="0"/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en-US" altLang="zh-TW" i="1" dirty="0" smtClean="0"/>
              <a:t>Thank you for your attention</a:t>
            </a: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en-US" altLang="zh-TW" i="1" dirty="0"/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en-US" altLang="zh-TW" i="1" dirty="0" smtClean="0"/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en-US" altLang="zh-TW" i="1" dirty="0"/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en-US" altLang="zh-TW" i="1" dirty="0" smtClean="0"/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en-US" altLang="zh-TW" i="1" dirty="0"/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zh-TW" alt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33" y="1340768"/>
            <a:ext cx="7833360" cy="5041392"/>
          </a:xfrm>
          <a:prstGeom prst="rect">
            <a:avLst/>
          </a:prstGeo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7467600" cy="709612"/>
          </a:xfrm>
        </p:spPr>
        <p:txBody>
          <a:bodyPr/>
          <a:lstStyle/>
          <a:p>
            <a:pPr>
              <a:defRPr/>
            </a:pPr>
            <a:r>
              <a:rPr lang="en-US" altLang="zh-TW" cap="none" dirty="0" smtClean="0"/>
              <a:t>Data Distribution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546301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" y="1412776"/>
            <a:ext cx="8549665" cy="4855600"/>
          </a:xfrm>
          <a:prstGeom prst="rect">
            <a:avLst/>
          </a:prstGeo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7467600" cy="709612"/>
          </a:xfrm>
        </p:spPr>
        <p:txBody>
          <a:bodyPr/>
          <a:lstStyle/>
          <a:p>
            <a:pPr>
              <a:defRPr/>
            </a:pPr>
            <a:r>
              <a:rPr lang="en-US" altLang="zh-TW" cap="none" dirty="0" smtClean="0"/>
              <a:t>Data Augmentation</a:t>
            </a:r>
            <a:r>
              <a:rPr lang="zh-TW" altLang="en-US" cap="none" dirty="0" smtClean="0"/>
              <a:t> </a:t>
            </a:r>
            <a:r>
              <a:rPr lang="en-US" altLang="zh-TW" cap="none" dirty="0" smtClean="0"/>
              <a:t>Factors</a:t>
            </a:r>
            <a:endParaRPr lang="zh-TW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107504" y="6137441"/>
            <a:ext cx="2238231" cy="7079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Model: InceptionV3</a:t>
            </a:r>
          </a:p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Transfer learning: True</a:t>
            </a:r>
          </a:p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Epoch : 20</a:t>
            </a:r>
          </a:p>
        </p:txBody>
      </p:sp>
    </p:spTree>
    <p:extLst>
      <p:ext uri="{BB962C8B-B14F-4D97-AF65-F5344CB8AC3E}">
        <p14:creationId xmlns:p14="http://schemas.microsoft.com/office/powerpoint/2010/main" val="189137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cap="none" dirty="0"/>
              <a:t>Proposed Method : </a:t>
            </a:r>
            <a:r>
              <a:rPr lang="en-US" altLang="zh-TW" cap="none" dirty="0" smtClean="0"/>
              <a:t>Organ </a:t>
            </a:r>
            <a:r>
              <a:rPr lang="en-US" altLang="zh-TW" cap="none" dirty="0"/>
              <a:t>based </a:t>
            </a:r>
            <a:r>
              <a:rPr lang="en-US" altLang="zh-TW" cap="none" dirty="0" smtClean="0"/>
              <a:t>model (4/5)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 smtClean="0"/>
              <a:t>Example :</a:t>
            </a:r>
          </a:p>
          <a:p>
            <a:endParaRPr kumimoji="1" lang="zh-TW" altLang="en-US" dirty="0"/>
          </a:p>
        </p:txBody>
      </p:sp>
      <p:pic>
        <p:nvPicPr>
          <p:cNvPr id="30" name="圖片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20" y="1681018"/>
            <a:ext cx="1115855" cy="1070949"/>
          </a:xfrm>
          <a:prstGeom prst="rect">
            <a:avLst/>
          </a:prstGeom>
        </p:spPr>
      </p:pic>
      <p:pic>
        <p:nvPicPr>
          <p:cNvPr id="35" name="圖片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59" y="2832857"/>
            <a:ext cx="1136676" cy="1090931"/>
          </a:xfrm>
          <a:prstGeom prst="rect">
            <a:avLst/>
          </a:prstGeom>
        </p:spPr>
      </p:pic>
      <p:sp>
        <p:nvSpPr>
          <p:cNvPr id="36" name="圓角矩形 35"/>
          <p:cNvSpPr/>
          <p:nvPr/>
        </p:nvSpPr>
        <p:spPr>
          <a:xfrm>
            <a:off x="2555776" y="2280148"/>
            <a:ext cx="2304256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 smtClean="0"/>
              <a:t>Organ Classifier</a:t>
            </a:r>
          </a:p>
          <a:p>
            <a:pPr algn="ctr"/>
            <a:r>
              <a:rPr lang="en-US" altLang="zh-TW" dirty="0" err="1" smtClean="0"/>
              <a:t>Softmax</a:t>
            </a:r>
            <a:r>
              <a:rPr lang="en-US" altLang="zh-TW" dirty="0" smtClean="0"/>
              <a:t> Prediction</a:t>
            </a:r>
            <a:endParaRPr kumimoji="1" lang="zh-TW" altLang="en-US" dirty="0"/>
          </a:p>
        </p:txBody>
      </p:sp>
      <p:cxnSp>
        <p:nvCxnSpPr>
          <p:cNvPr id="5" name="直線箭頭接點 4"/>
          <p:cNvCxnSpPr>
            <a:stCxn id="30" idx="3"/>
            <a:endCxn id="36" idx="1"/>
          </p:cNvCxnSpPr>
          <p:nvPr/>
        </p:nvCxnSpPr>
        <p:spPr>
          <a:xfrm>
            <a:off x="1952775" y="2216493"/>
            <a:ext cx="603001" cy="567711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箭頭接點 36"/>
          <p:cNvCxnSpPr>
            <a:stCxn id="35" idx="3"/>
            <a:endCxn id="36" idx="1"/>
          </p:cNvCxnSpPr>
          <p:nvPr/>
        </p:nvCxnSpPr>
        <p:spPr>
          <a:xfrm flipV="1">
            <a:off x="1951335" y="2784204"/>
            <a:ext cx="604441" cy="594119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箭頭接點 38"/>
          <p:cNvCxnSpPr>
            <a:stCxn id="36" idx="3"/>
          </p:cNvCxnSpPr>
          <p:nvPr/>
        </p:nvCxnSpPr>
        <p:spPr>
          <a:xfrm flipV="1">
            <a:off x="4860032" y="2190384"/>
            <a:ext cx="864096" cy="59382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5754777" y="1855095"/>
                <a:ext cx="2880122" cy="4250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 dirty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000" i="1" dirty="0">
                            <a:latin typeface="Cambria Math" charset="0"/>
                          </a:rPr>
                          <m:t>𝑜𝑟𝑔𝑎𝑛</m:t>
                        </m:r>
                        <m:r>
                          <a:rPr lang="en-US" altLang="zh-TW" sz="2000" b="0" i="1" dirty="0" smtClean="0">
                            <a:latin typeface="Cambria Math" charset="0"/>
                          </a:rPr>
                          <m:t> </m:t>
                        </m:r>
                        <m:r>
                          <a:rPr lang="en-US" altLang="zh-TW" sz="2000" b="0" i="1" dirty="0" smtClean="0">
                            <a:latin typeface="Cambria Math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altLang="zh-TW" sz="2000" dirty="0"/>
                  <a:t>(</a:t>
                </a:r>
                <a:r>
                  <a:rPr lang="en-US" altLang="zh-TW" sz="2000" dirty="0" smtClean="0"/>
                  <a:t>0.15, 0.8, 0.05)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4777" y="1855095"/>
                <a:ext cx="2880122" cy="425053"/>
              </a:xfrm>
              <a:prstGeom prst="rect">
                <a:avLst/>
              </a:prstGeom>
              <a:blipFill rotWithShape="0">
                <a:blip r:embed="rId4"/>
                <a:stretch>
                  <a:fillRect t="-37143" r="-1271" b="-885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矩形 42"/>
              <p:cNvSpPr/>
              <p:nvPr/>
            </p:nvSpPr>
            <p:spPr>
              <a:xfrm>
                <a:off x="5796334" y="2931939"/>
                <a:ext cx="2880122" cy="4250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 dirty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000" i="1" dirty="0">
                            <a:latin typeface="Cambria Math" charset="0"/>
                          </a:rPr>
                          <m:t>𝑜𝑟𝑔𝑎𝑛</m:t>
                        </m:r>
                        <m:r>
                          <a:rPr lang="en-US" altLang="zh-TW" sz="2000" b="0" i="1" dirty="0" smtClean="0">
                            <a:latin typeface="Cambria Math" charset="0"/>
                          </a:rPr>
                          <m:t> </m:t>
                        </m:r>
                        <m:r>
                          <a:rPr lang="en-US" altLang="zh-TW" sz="2000" b="0" i="1" dirty="0" smtClean="0">
                            <a:latin typeface="Cambria Math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altLang="zh-TW" sz="2000" dirty="0"/>
                  <a:t>(</a:t>
                </a:r>
                <a:r>
                  <a:rPr lang="en-US" altLang="zh-TW" sz="2000" dirty="0" smtClean="0"/>
                  <a:t>0.25, 0.7, 0.05)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43" name="矩形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334" y="2931939"/>
                <a:ext cx="2880122" cy="425053"/>
              </a:xfrm>
              <a:prstGeom prst="rect">
                <a:avLst/>
              </a:prstGeom>
              <a:blipFill rotWithShape="0">
                <a:blip r:embed="rId5"/>
                <a:stretch>
                  <a:fillRect t="-37143" r="-1271" b="-871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直線箭頭接點 43"/>
          <p:cNvCxnSpPr>
            <a:stCxn id="36" idx="3"/>
          </p:cNvCxnSpPr>
          <p:nvPr/>
        </p:nvCxnSpPr>
        <p:spPr>
          <a:xfrm>
            <a:off x="4860032" y="2784204"/>
            <a:ext cx="864096" cy="360261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圓角矩形 46"/>
          <p:cNvSpPr/>
          <p:nvPr/>
        </p:nvSpPr>
        <p:spPr>
          <a:xfrm>
            <a:off x="2483768" y="4261368"/>
            <a:ext cx="1800200" cy="7204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 smtClean="0"/>
              <a:t>Flower model</a:t>
            </a:r>
            <a:endParaRPr kumimoji="1" lang="zh-TW" altLang="en-US" dirty="0"/>
          </a:p>
        </p:txBody>
      </p:sp>
      <p:sp>
        <p:nvSpPr>
          <p:cNvPr id="50" name="圓角矩形 49"/>
          <p:cNvSpPr/>
          <p:nvPr/>
        </p:nvSpPr>
        <p:spPr>
          <a:xfrm>
            <a:off x="2483768" y="5144939"/>
            <a:ext cx="1800200" cy="7204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 smtClean="0"/>
              <a:t>Leaf model</a:t>
            </a:r>
            <a:endParaRPr kumimoji="1" lang="zh-TW" altLang="en-US" dirty="0"/>
          </a:p>
        </p:txBody>
      </p:sp>
      <p:sp>
        <p:nvSpPr>
          <p:cNvPr id="51" name="圓角矩形 50"/>
          <p:cNvSpPr/>
          <p:nvPr/>
        </p:nvSpPr>
        <p:spPr>
          <a:xfrm>
            <a:off x="2483768" y="6020941"/>
            <a:ext cx="1800200" cy="7204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 smtClean="0"/>
              <a:t>Fruit model</a:t>
            </a:r>
            <a:endParaRPr kumimoji="1"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矩形 51"/>
              <p:cNvSpPr/>
              <p:nvPr/>
            </p:nvSpPr>
            <p:spPr>
              <a:xfrm>
                <a:off x="4518882" y="4240197"/>
                <a:ext cx="3925498" cy="424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b="0" i="1" dirty="0" smtClean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000" b="0" i="1" dirty="0" smtClean="0">
                            <a:latin typeface="Cambria Math" charset="0"/>
                          </a:rPr>
                          <m:t>𝑓𝑙𝑜𝑤𝑒𝑟</m:t>
                        </m:r>
                        <m:r>
                          <a:rPr lang="en-US" altLang="zh-TW" sz="2000" b="0" i="1" dirty="0" smtClean="0">
                            <a:latin typeface="Cambria Math" charset="0"/>
                          </a:rPr>
                          <m:t> </m:t>
                        </m:r>
                        <m:r>
                          <a:rPr lang="en-US" altLang="zh-TW" sz="2000" b="0" i="1" dirty="0" smtClean="0">
                            <a:latin typeface="Cambria Math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altLang="zh-TW" sz="2000" dirty="0"/>
                  <a:t>(</a:t>
                </a:r>
                <a:r>
                  <a:rPr lang="en-US" altLang="zh-TW" sz="2000" dirty="0" smtClean="0"/>
                  <a:t>0.1, 0.2, 0.2, 0.15, 0.35)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52" name="矩形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882" y="4240197"/>
                <a:ext cx="3925498" cy="424732"/>
              </a:xfrm>
              <a:prstGeom prst="rect">
                <a:avLst/>
              </a:prstGeom>
              <a:blipFill rotWithShape="0">
                <a:blip r:embed="rId6"/>
                <a:stretch>
                  <a:fillRect t="-39130" r="-776" b="-898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矩形 62"/>
              <p:cNvSpPr/>
              <p:nvPr/>
            </p:nvSpPr>
            <p:spPr>
              <a:xfrm>
                <a:off x="4573524" y="5113076"/>
                <a:ext cx="3478388" cy="424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 dirty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000" b="0" i="1" dirty="0" smtClean="0">
                            <a:latin typeface="Cambria Math" charset="0"/>
                          </a:rPr>
                          <m:t>𝑙𝑒𝑎𝑓</m:t>
                        </m:r>
                        <m:r>
                          <a:rPr lang="en-US" altLang="zh-TW" sz="2000" b="0" i="1" dirty="0" smtClean="0">
                            <a:latin typeface="Cambria Math" charset="0"/>
                          </a:rPr>
                          <m:t> </m:t>
                        </m:r>
                        <m:r>
                          <a:rPr lang="en-US" altLang="zh-TW" sz="2000" b="0" i="1" dirty="0" smtClean="0">
                            <a:latin typeface="Cambria Math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altLang="zh-TW" sz="2000" dirty="0" smtClean="0"/>
                  <a:t>(0.2, 0.1, 0.5, 0.1, 0.1)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63" name="矩形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3524" y="5113076"/>
                <a:ext cx="3478388" cy="424732"/>
              </a:xfrm>
              <a:prstGeom prst="rect">
                <a:avLst/>
              </a:prstGeom>
              <a:blipFill rotWithShape="0">
                <a:blip r:embed="rId7"/>
                <a:stretch>
                  <a:fillRect t="-37681" b="-898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矩形 63"/>
              <p:cNvSpPr/>
              <p:nvPr/>
            </p:nvSpPr>
            <p:spPr>
              <a:xfrm>
                <a:off x="4563628" y="5949280"/>
                <a:ext cx="3477299" cy="424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 dirty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000" b="0" i="1" dirty="0" smtClean="0">
                            <a:latin typeface="Cambria Math" charset="0"/>
                          </a:rPr>
                          <m:t>𝑓𝑟𝑢𝑖𝑡</m:t>
                        </m:r>
                        <m:r>
                          <a:rPr lang="en-US" altLang="zh-TW" sz="2000" b="0" i="1" dirty="0" smtClean="0">
                            <a:latin typeface="Cambria Math" charset="0"/>
                          </a:rPr>
                          <m:t> </m:t>
                        </m:r>
                        <m:r>
                          <a:rPr lang="en-US" altLang="zh-TW" sz="2000" b="0" i="1" dirty="0" smtClean="0">
                            <a:latin typeface="Cambria Math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altLang="zh-TW" sz="2000" dirty="0"/>
                  <a:t>(</a:t>
                </a:r>
                <a:r>
                  <a:rPr lang="en-US" altLang="zh-TW" sz="2000" dirty="0" smtClean="0"/>
                  <a:t>0.2, 0.1, 0.3, 0.1, 0.3)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64" name="矩形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3628" y="5949280"/>
                <a:ext cx="3477299" cy="424732"/>
              </a:xfrm>
              <a:prstGeom prst="rect">
                <a:avLst/>
              </a:prstGeom>
              <a:blipFill rotWithShape="0">
                <a:blip r:embed="rId8"/>
                <a:stretch>
                  <a:fillRect t="-37143" r="-1053" b="-871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矩形 64"/>
              <p:cNvSpPr/>
              <p:nvPr/>
            </p:nvSpPr>
            <p:spPr>
              <a:xfrm>
                <a:off x="4534207" y="4612930"/>
                <a:ext cx="3931846" cy="424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b="0" i="1" dirty="0" smtClean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000" b="0" i="1" dirty="0" smtClean="0">
                            <a:latin typeface="Cambria Math" charset="0"/>
                          </a:rPr>
                          <m:t>𝑓𝑙𝑜𝑤𝑒𝑟</m:t>
                        </m:r>
                        <m:r>
                          <a:rPr lang="en-US" altLang="zh-TW" sz="2000" b="0" i="1" dirty="0" smtClean="0">
                            <a:latin typeface="Cambria Math" charset="0"/>
                          </a:rPr>
                          <m:t> </m:t>
                        </m:r>
                        <m:r>
                          <a:rPr lang="en-US" altLang="zh-TW" sz="2000" b="0" i="1" dirty="0" smtClean="0">
                            <a:latin typeface="Cambria Math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altLang="zh-TW" sz="2000" dirty="0"/>
                  <a:t>(</a:t>
                </a:r>
                <a:r>
                  <a:rPr lang="en-US" altLang="zh-TW" sz="2000" dirty="0" smtClean="0"/>
                  <a:t>0.2, 0.1, 0.3, 0.35, 0.05)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65" name="矩形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207" y="4612930"/>
                <a:ext cx="3931846" cy="424732"/>
              </a:xfrm>
              <a:prstGeom prst="rect">
                <a:avLst/>
              </a:prstGeom>
              <a:blipFill rotWithShape="0">
                <a:blip r:embed="rId9"/>
                <a:stretch>
                  <a:fillRect t="-37681" r="-620" b="-898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矩形 65"/>
              <p:cNvSpPr/>
              <p:nvPr/>
            </p:nvSpPr>
            <p:spPr>
              <a:xfrm>
                <a:off x="4577275" y="5452540"/>
                <a:ext cx="3699539" cy="424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 dirty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000" b="0" i="1" dirty="0" smtClean="0">
                            <a:latin typeface="Cambria Math" charset="0"/>
                          </a:rPr>
                          <m:t>𝑙𝑒𝑎𝑓</m:t>
                        </m:r>
                        <m:r>
                          <a:rPr lang="en-US" altLang="zh-TW" sz="2000" b="0" i="1" dirty="0" smtClean="0">
                            <a:latin typeface="Cambria Math" charset="0"/>
                          </a:rPr>
                          <m:t> </m:t>
                        </m:r>
                        <m:r>
                          <a:rPr lang="en-US" altLang="zh-TW" sz="2000" b="0" i="1" dirty="0" smtClean="0">
                            <a:latin typeface="Cambria Math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altLang="zh-TW" sz="2000" dirty="0" smtClean="0"/>
                  <a:t>(0.05, 0.15, 0.2, 0.4, 0.2)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66" name="矩形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7275" y="5452540"/>
                <a:ext cx="3699539" cy="424732"/>
              </a:xfrm>
              <a:prstGeom prst="rect">
                <a:avLst/>
              </a:prstGeom>
              <a:blipFill rotWithShape="0">
                <a:blip r:embed="rId10"/>
                <a:stretch>
                  <a:fillRect t="-37143" r="-659" b="-885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矩形 66"/>
              <p:cNvSpPr/>
              <p:nvPr/>
            </p:nvSpPr>
            <p:spPr>
              <a:xfrm>
                <a:off x="4563628" y="6244628"/>
                <a:ext cx="3768980" cy="424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 dirty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000" b="0" i="1" dirty="0" smtClean="0">
                            <a:latin typeface="Cambria Math" charset="0"/>
                          </a:rPr>
                          <m:t>𝑓𝑟𝑢𝑖𝑡</m:t>
                        </m:r>
                        <m:r>
                          <a:rPr lang="en-US" altLang="zh-TW" sz="2000" b="0" i="1" dirty="0" smtClean="0">
                            <a:latin typeface="Cambria Math" charset="0"/>
                          </a:rPr>
                          <m:t> </m:t>
                        </m:r>
                        <m:r>
                          <a:rPr lang="en-US" altLang="zh-TW" sz="2000" b="0" i="1" dirty="0" smtClean="0">
                            <a:latin typeface="Cambria Math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altLang="zh-TW" sz="2000" dirty="0"/>
                  <a:t>(</a:t>
                </a:r>
                <a:r>
                  <a:rPr lang="en-US" altLang="zh-TW" sz="2000" dirty="0" smtClean="0"/>
                  <a:t>0.15, 0.15, 0.2, 0.3, 0.2)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67" name="矩形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3628" y="6244628"/>
                <a:ext cx="3768980" cy="424732"/>
              </a:xfrm>
              <a:prstGeom prst="rect">
                <a:avLst/>
              </a:prstGeom>
              <a:blipFill rotWithShape="0">
                <a:blip r:embed="rId11"/>
                <a:stretch>
                  <a:fillRect t="-37143" r="-809" b="-885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8" name="圖片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00" y="4333649"/>
            <a:ext cx="1126976" cy="1081622"/>
          </a:xfrm>
          <a:prstGeom prst="rect">
            <a:avLst/>
          </a:prstGeom>
        </p:spPr>
      </p:pic>
      <p:pic>
        <p:nvPicPr>
          <p:cNvPr id="69" name="圖片 6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20" y="5623064"/>
            <a:ext cx="1115856" cy="1070949"/>
          </a:xfrm>
          <a:prstGeom prst="rect">
            <a:avLst/>
          </a:prstGeom>
        </p:spPr>
      </p:pic>
      <p:cxnSp>
        <p:nvCxnSpPr>
          <p:cNvPr id="70" name="直線箭頭接點 69"/>
          <p:cNvCxnSpPr>
            <a:stCxn id="68" idx="3"/>
            <a:endCxn id="47" idx="1"/>
          </p:cNvCxnSpPr>
          <p:nvPr/>
        </p:nvCxnSpPr>
        <p:spPr>
          <a:xfrm flipV="1">
            <a:off x="1952776" y="4621582"/>
            <a:ext cx="530992" cy="252878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箭頭接點 70"/>
          <p:cNvCxnSpPr>
            <a:stCxn id="68" idx="3"/>
            <a:endCxn id="50" idx="1"/>
          </p:cNvCxnSpPr>
          <p:nvPr/>
        </p:nvCxnSpPr>
        <p:spPr>
          <a:xfrm>
            <a:off x="1952776" y="4874460"/>
            <a:ext cx="530992" cy="630693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箭頭接點 71"/>
          <p:cNvCxnSpPr>
            <a:stCxn id="68" idx="3"/>
            <a:endCxn id="51" idx="1"/>
          </p:cNvCxnSpPr>
          <p:nvPr/>
        </p:nvCxnSpPr>
        <p:spPr>
          <a:xfrm>
            <a:off x="1952776" y="4874460"/>
            <a:ext cx="530992" cy="150669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箭頭接點 72"/>
          <p:cNvCxnSpPr>
            <a:stCxn id="47" idx="3"/>
            <a:endCxn id="52" idx="1"/>
          </p:cNvCxnSpPr>
          <p:nvPr/>
        </p:nvCxnSpPr>
        <p:spPr>
          <a:xfrm flipV="1">
            <a:off x="4283968" y="4452563"/>
            <a:ext cx="234914" cy="169019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箭頭接點 73"/>
          <p:cNvCxnSpPr>
            <a:stCxn id="50" idx="3"/>
            <a:endCxn id="63" idx="1"/>
          </p:cNvCxnSpPr>
          <p:nvPr/>
        </p:nvCxnSpPr>
        <p:spPr>
          <a:xfrm flipV="1">
            <a:off x="4283968" y="5325442"/>
            <a:ext cx="289556" cy="179711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箭頭接點 74"/>
          <p:cNvCxnSpPr>
            <a:stCxn id="51" idx="3"/>
            <a:endCxn id="64" idx="1"/>
          </p:cNvCxnSpPr>
          <p:nvPr/>
        </p:nvCxnSpPr>
        <p:spPr>
          <a:xfrm flipV="1">
            <a:off x="4283968" y="6161646"/>
            <a:ext cx="279660" cy="219509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箭頭接點 75"/>
          <p:cNvCxnSpPr>
            <a:stCxn id="69" idx="3"/>
            <a:endCxn id="47" idx="1"/>
          </p:cNvCxnSpPr>
          <p:nvPr/>
        </p:nvCxnSpPr>
        <p:spPr>
          <a:xfrm flipV="1">
            <a:off x="1952776" y="4621582"/>
            <a:ext cx="530992" cy="1536957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箭頭接點 78"/>
          <p:cNvCxnSpPr>
            <a:stCxn id="69" idx="3"/>
            <a:endCxn id="50" idx="1"/>
          </p:cNvCxnSpPr>
          <p:nvPr/>
        </p:nvCxnSpPr>
        <p:spPr>
          <a:xfrm flipV="1">
            <a:off x="1952776" y="5505153"/>
            <a:ext cx="530992" cy="653386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箭頭接點 81"/>
          <p:cNvCxnSpPr>
            <a:stCxn id="69" idx="3"/>
            <a:endCxn id="51" idx="1"/>
          </p:cNvCxnSpPr>
          <p:nvPr/>
        </p:nvCxnSpPr>
        <p:spPr>
          <a:xfrm>
            <a:off x="1952776" y="6158539"/>
            <a:ext cx="530992" cy="222616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箭頭接點 84"/>
          <p:cNvCxnSpPr>
            <a:stCxn id="47" idx="3"/>
            <a:endCxn id="65" idx="1"/>
          </p:cNvCxnSpPr>
          <p:nvPr/>
        </p:nvCxnSpPr>
        <p:spPr>
          <a:xfrm>
            <a:off x="4283968" y="4621582"/>
            <a:ext cx="250239" cy="203714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箭頭接點 87"/>
          <p:cNvCxnSpPr>
            <a:stCxn id="50" idx="3"/>
            <a:endCxn id="66" idx="1"/>
          </p:cNvCxnSpPr>
          <p:nvPr/>
        </p:nvCxnSpPr>
        <p:spPr>
          <a:xfrm>
            <a:off x="4283968" y="5505153"/>
            <a:ext cx="293307" cy="159753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箭頭接點 90"/>
          <p:cNvCxnSpPr>
            <a:stCxn id="51" idx="3"/>
            <a:endCxn id="67" idx="1"/>
          </p:cNvCxnSpPr>
          <p:nvPr/>
        </p:nvCxnSpPr>
        <p:spPr>
          <a:xfrm>
            <a:off x="4283968" y="6381155"/>
            <a:ext cx="279660" cy="75839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/>
          <p:cNvSpPr txBox="1"/>
          <p:nvPr/>
        </p:nvSpPr>
        <p:spPr>
          <a:xfrm>
            <a:off x="126533" y="1791687"/>
            <a:ext cx="7103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mtClean="0"/>
              <a:t>Img</a:t>
            </a:r>
            <a:r>
              <a:rPr kumimoji="1" lang="en-US" altLang="zh-TW" dirty="0" smtClean="0"/>
              <a:t> A</a:t>
            </a:r>
            <a:endParaRPr kumimoji="1" lang="zh-TW" altLang="en-US" dirty="0"/>
          </a:p>
        </p:txBody>
      </p:sp>
      <p:sp>
        <p:nvSpPr>
          <p:cNvPr id="45" name="文字方塊 44"/>
          <p:cNvSpPr txBox="1"/>
          <p:nvPr/>
        </p:nvSpPr>
        <p:spPr>
          <a:xfrm>
            <a:off x="107504" y="4674622"/>
            <a:ext cx="7103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mtClean="0"/>
              <a:t>Img</a:t>
            </a:r>
            <a:r>
              <a:rPr kumimoji="1" lang="en-US" altLang="zh-TW" dirty="0" smtClean="0"/>
              <a:t> A</a:t>
            </a:r>
            <a:endParaRPr kumimoji="1" lang="zh-TW" altLang="en-US" dirty="0"/>
          </a:p>
        </p:txBody>
      </p:sp>
      <p:sp>
        <p:nvSpPr>
          <p:cNvPr id="46" name="文字方塊 45"/>
          <p:cNvSpPr txBox="1"/>
          <p:nvPr/>
        </p:nvSpPr>
        <p:spPr>
          <a:xfrm>
            <a:off x="107504" y="3162454"/>
            <a:ext cx="721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 err="1" smtClean="0"/>
              <a:t>Img</a:t>
            </a:r>
            <a:r>
              <a:rPr kumimoji="1" lang="en-US" altLang="zh-TW" dirty="0" smtClean="0"/>
              <a:t> B</a:t>
            </a:r>
            <a:endParaRPr kumimoji="1" lang="zh-TW" altLang="en-US" dirty="0"/>
          </a:p>
        </p:txBody>
      </p:sp>
      <p:sp>
        <p:nvSpPr>
          <p:cNvPr id="48" name="文字方塊 47"/>
          <p:cNvSpPr txBox="1"/>
          <p:nvPr/>
        </p:nvSpPr>
        <p:spPr>
          <a:xfrm>
            <a:off x="109056" y="5894983"/>
            <a:ext cx="721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 err="1" smtClean="0"/>
              <a:t>Img</a:t>
            </a:r>
            <a:r>
              <a:rPr kumimoji="1" lang="en-US" altLang="zh-TW" dirty="0" smtClean="0"/>
              <a:t> B</a:t>
            </a:r>
            <a:endParaRPr kumimoji="1" lang="zh-TW" altLang="en-US" dirty="0"/>
          </a:p>
        </p:txBody>
      </p:sp>
      <p:cxnSp>
        <p:nvCxnSpPr>
          <p:cNvPr id="49" name="直線接點 48"/>
          <p:cNvCxnSpPr/>
          <p:nvPr/>
        </p:nvCxnSpPr>
        <p:spPr>
          <a:xfrm flipV="1">
            <a:off x="467544" y="4030710"/>
            <a:ext cx="7976836" cy="4636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/>
          <p:cNvSpPr txBox="1"/>
          <p:nvPr/>
        </p:nvSpPr>
        <p:spPr>
          <a:xfrm>
            <a:off x="2387193" y="1090110"/>
            <a:ext cx="1814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assume 5 classes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8172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cap="none" dirty="0"/>
              <a:t>Proposed Method : </a:t>
            </a:r>
            <a:r>
              <a:rPr lang="en-US" altLang="zh-TW" cap="none" dirty="0" smtClean="0"/>
              <a:t>Organ </a:t>
            </a:r>
            <a:r>
              <a:rPr lang="en-US" altLang="zh-TW" cap="none" dirty="0"/>
              <a:t>based </a:t>
            </a:r>
            <a:r>
              <a:rPr lang="en-US" altLang="zh-TW" cap="none" dirty="0" smtClean="0"/>
              <a:t>model (5/5)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 smtClean="0"/>
              <a:t>Example</a:t>
            </a:r>
          </a:p>
          <a:p>
            <a:endParaRPr kumimoji="1" lang="zh-TW" altLang="en-US" dirty="0"/>
          </a:p>
        </p:txBody>
      </p:sp>
      <p:pic>
        <p:nvPicPr>
          <p:cNvPr id="30" name="圖片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12" y="1772816"/>
            <a:ext cx="1629248" cy="1563681"/>
          </a:xfrm>
          <a:prstGeom prst="rect">
            <a:avLst/>
          </a:prstGeom>
        </p:spPr>
      </p:pic>
      <p:pic>
        <p:nvPicPr>
          <p:cNvPr id="35" name="圖片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12" y="4233641"/>
            <a:ext cx="1629248" cy="15636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3363614" y="1629255"/>
                <a:ext cx="2880122" cy="3585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TW" i="1" dirty="0">
                            <a:latin typeface="Cambria Math" charset="0"/>
                          </a:rPr>
                          <m:t>𝑜𝑟𝑔𝑎𝑛</m:t>
                        </m:r>
                        <m:r>
                          <a:rPr lang="en-US" altLang="zh-TW" b="0" i="1" dirty="0" smtClean="0">
                            <a:latin typeface="Cambria Math" charset="0"/>
                          </a:rPr>
                          <m:t> </m:t>
                        </m:r>
                        <m:r>
                          <a:rPr lang="en-US" altLang="zh-TW" b="0" i="1" dirty="0" smtClean="0">
                            <a:latin typeface="Cambria Math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altLang="zh-TW" dirty="0"/>
                  <a:t>(</a:t>
                </a:r>
                <a:r>
                  <a:rPr lang="en-US" altLang="zh-TW" dirty="0" smtClean="0">
                    <a:solidFill>
                      <a:srgbClr val="C00000"/>
                    </a:solidFill>
                  </a:rPr>
                  <a:t>0.15</a:t>
                </a:r>
                <a:r>
                  <a:rPr lang="en-US" altLang="zh-TW" dirty="0" smtClean="0"/>
                  <a:t>, </a:t>
                </a:r>
                <a:r>
                  <a:rPr lang="en-US" altLang="zh-TW" dirty="0" smtClean="0">
                    <a:solidFill>
                      <a:srgbClr val="0070C0"/>
                    </a:solidFill>
                  </a:rPr>
                  <a:t>0.8</a:t>
                </a:r>
                <a:r>
                  <a:rPr lang="en-US" altLang="zh-TW" dirty="0" smtClean="0"/>
                  <a:t>, </a:t>
                </a:r>
                <a:r>
                  <a:rPr lang="en-US" altLang="zh-TW" dirty="0" smtClean="0">
                    <a:solidFill>
                      <a:srgbClr val="00B050"/>
                    </a:solidFill>
                  </a:rPr>
                  <a:t>0.05</a:t>
                </a:r>
                <a:r>
                  <a:rPr lang="en-US" altLang="zh-TW" dirty="0" smtClean="0"/>
                  <a:t>)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3614" y="1629255"/>
                <a:ext cx="2880122" cy="358560"/>
              </a:xfrm>
              <a:prstGeom prst="rect">
                <a:avLst/>
              </a:prstGeom>
              <a:blipFill rotWithShape="0">
                <a:blip r:embed="rId4"/>
                <a:stretch>
                  <a:fillRect t="-28814" b="-7796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矩形 42"/>
              <p:cNvSpPr/>
              <p:nvPr/>
            </p:nvSpPr>
            <p:spPr>
              <a:xfrm>
                <a:off x="3363614" y="4229621"/>
                <a:ext cx="2880122" cy="3585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TW" i="1" dirty="0">
                            <a:latin typeface="Cambria Math" charset="0"/>
                          </a:rPr>
                          <m:t>𝑜𝑟𝑔𝑎𝑛</m:t>
                        </m:r>
                        <m:r>
                          <a:rPr lang="en-US" altLang="zh-TW" b="0" i="1" dirty="0" smtClean="0">
                            <a:latin typeface="Cambria Math" charset="0"/>
                          </a:rPr>
                          <m:t> </m:t>
                        </m:r>
                        <m:r>
                          <a:rPr lang="en-US" altLang="zh-TW" b="0" i="1" dirty="0" smtClean="0">
                            <a:latin typeface="Cambria Math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altLang="zh-TW" dirty="0"/>
                  <a:t>(</a:t>
                </a:r>
                <a:r>
                  <a:rPr lang="en-US" altLang="zh-TW" dirty="0" smtClean="0">
                    <a:solidFill>
                      <a:srgbClr val="C00000"/>
                    </a:solidFill>
                  </a:rPr>
                  <a:t>0.25</a:t>
                </a:r>
                <a:r>
                  <a:rPr lang="en-US" altLang="zh-TW" dirty="0" smtClean="0"/>
                  <a:t>, </a:t>
                </a:r>
                <a:r>
                  <a:rPr lang="en-US" altLang="zh-TW" dirty="0" smtClean="0">
                    <a:solidFill>
                      <a:srgbClr val="0070C0"/>
                    </a:solidFill>
                  </a:rPr>
                  <a:t>0.7</a:t>
                </a:r>
                <a:r>
                  <a:rPr lang="en-US" altLang="zh-TW" dirty="0" smtClean="0"/>
                  <a:t>, </a:t>
                </a:r>
                <a:r>
                  <a:rPr lang="en-US" altLang="zh-TW" dirty="0" smtClean="0">
                    <a:solidFill>
                      <a:srgbClr val="00B050"/>
                    </a:solidFill>
                  </a:rPr>
                  <a:t>0.05</a:t>
                </a:r>
                <a:r>
                  <a:rPr lang="en-US" altLang="zh-TW" dirty="0" smtClean="0"/>
                  <a:t>)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43" name="矩形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3614" y="4229621"/>
                <a:ext cx="2880122" cy="358560"/>
              </a:xfrm>
              <a:prstGeom prst="rect">
                <a:avLst/>
              </a:prstGeom>
              <a:blipFill rotWithShape="0">
                <a:blip r:embed="rId5"/>
                <a:stretch>
                  <a:fillRect t="-30508" b="-762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矩形 51"/>
              <p:cNvSpPr/>
              <p:nvPr/>
            </p:nvSpPr>
            <p:spPr>
              <a:xfrm>
                <a:off x="3343767" y="2279667"/>
                <a:ext cx="3786165" cy="12749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dirty="0" smtClean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TW" b="0" i="1" dirty="0" smtClean="0">
                            <a:latin typeface="Cambria Math" charset="0"/>
                          </a:rPr>
                          <m:t>𝑓𝑙𝑜𝑤𝑒𝑟</m:t>
                        </m:r>
                        <m:r>
                          <a:rPr lang="en-US" altLang="zh-TW" b="0" i="1" dirty="0" smtClean="0">
                            <a:latin typeface="Cambria Math" charset="0"/>
                          </a:rPr>
                          <m:t> </m:t>
                        </m:r>
                        <m:r>
                          <a:rPr lang="en-US" altLang="zh-TW" b="0" i="1" dirty="0" smtClean="0">
                            <a:latin typeface="Cambria Math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altLang="zh-TW" dirty="0"/>
                  <a:t>(</a:t>
                </a:r>
                <a:r>
                  <a:rPr lang="en-US" altLang="zh-TW" dirty="0" smtClean="0"/>
                  <a:t>0.1, 0.2, 0.2, 0.15, 0.35) * </a:t>
                </a:r>
                <a:r>
                  <a:rPr lang="en-US" altLang="zh-TW" dirty="0" smtClean="0">
                    <a:solidFill>
                      <a:srgbClr val="C00000"/>
                    </a:solidFill>
                  </a:rPr>
                  <a:t>0.15</a:t>
                </a:r>
              </a:p>
              <a:p>
                <a:r>
                  <a:rPr lang="en-US" altLang="zh-TW" dirty="0" smtClean="0"/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TW" i="1" dirty="0">
                            <a:latin typeface="Cambria Math" charset="0"/>
                          </a:rPr>
                          <m:t>𝑙𝑒𝑎𝑓</m:t>
                        </m:r>
                        <m:r>
                          <a:rPr lang="en-US" altLang="zh-TW" i="1" dirty="0">
                            <a:latin typeface="Cambria Math" charset="0"/>
                          </a:rPr>
                          <m:t> </m:t>
                        </m:r>
                        <m:r>
                          <a:rPr lang="en-US" altLang="zh-TW" i="1" dirty="0">
                            <a:latin typeface="Cambria Math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altLang="zh-TW" dirty="0"/>
                  <a:t>(0.2, 0.1, 0.5, 0.1, 0.1) * </a:t>
                </a:r>
                <a:r>
                  <a:rPr lang="en-US" altLang="zh-TW" dirty="0" smtClean="0">
                    <a:solidFill>
                      <a:srgbClr val="0070C0"/>
                    </a:solidFill>
                  </a:rPr>
                  <a:t>0.8</a:t>
                </a:r>
              </a:p>
              <a:p>
                <a:r>
                  <a:rPr lang="en-US" altLang="zh-TW" dirty="0" smtClean="0"/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TW" i="1" dirty="0">
                            <a:latin typeface="Cambria Math" charset="0"/>
                          </a:rPr>
                          <m:t>𝑓𝑟𝑢𝑖𝑡</m:t>
                        </m:r>
                        <m:r>
                          <a:rPr lang="en-US" altLang="zh-TW" i="1" dirty="0">
                            <a:latin typeface="Cambria Math" charset="0"/>
                          </a:rPr>
                          <m:t> </m:t>
                        </m:r>
                        <m:r>
                          <a:rPr lang="en-US" altLang="zh-TW" i="1" dirty="0">
                            <a:latin typeface="Cambria Math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altLang="zh-TW" dirty="0"/>
                  <a:t>(0.2, 0.1, 0.3, 0.1, 0.3) * </a:t>
                </a:r>
                <a:r>
                  <a:rPr lang="en-US" altLang="zh-TW" dirty="0" smtClean="0">
                    <a:solidFill>
                      <a:srgbClr val="00B050"/>
                    </a:solidFill>
                  </a:rPr>
                  <a:t>0.05</a:t>
                </a:r>
                <a:endParaRPr lang="en-US" altLang="zh-TW" sz="1200" dirty="0"/>
              </a:p>
              <a:p>
                <a:r>
                  <a:rPr lang="en-US" altLang="zh-TW" dirty="0" smtClean="0"/>
                  <a:t>=(0.185, 0.115, </a:t>
                </a:r>
                <a:r>
                  <a:rPr lang="en-US" altLang="zh-TW" dirty="0" smtClean="0">
                    <a:solidFill>
                      <a:srgbClr val="FF0000"/>
                    </a:solidFill>
                  </a:rPr>
                  <a:t>0.445</a:t>
                </a:r>
                <a:r>
                  <a:rPr lang="en-US" altLang="zh-TW" dirty="0" smtClean="0"/>
                  <a:t>, 0.1075, 0.1475)</a:t>
                </a:r>
              </a:p>
              <a:p>
                <a:endParaRPr lang="zh-TW" altLang="en-US" sz="900" dirty="0"/>
              </a:p>
            </p:txBody>
          </p:sp>
        </mc:Choice>
        <mc:Fallback xmlns="">
          <p:sp>
            <p:nvSpPr>
              <p:cNvPr id="52" name="矩形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3767" y="2279667"/>
                <a:ext cx="3786165" cy="1274964"/>
              </a:xfrm>
              <a:prstGeom prst="rect">
                <a:avLst/>
              </a:prstGeom>
              <a:blipFill rotWithShape="0">
                <a:blip r:embed="rId6"/>
                <a:stretch>
                  <a:fillRect l="-966" t="-861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矩形 64"/>
              <p:cNvSpPr/>
              <p:nvPr/>
            </p:nvSpPr>
            <p:spPr>
              <a:xfrm>
                <a:off x="3394003" y="4993228"/>
                <a:ext cx="3924472" cy="13826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dirty="0" smtClean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TW" b="0" i="1" dirty="0" smtClean="0">
                            <a:latin typeface="Cambria Math" charset="0"/>
                          </a:rPr>
                          <m:t>𝑓𝑙𝑜𝑤𝑒𝑟</m:t>
                        </m:r>
                        <m:r>
                          <a:rPr lang="en-US" altLang="zh-TW" b="0" i="1" dirty="0" smtClean="0">
                            <a:latin typeface="Cambria Math" charset="0"/>
                          </a:rPr>
                          <m:t> </m:t>
                        </m:r>
                        <m:r>
                          <a:rPr lang="en-US" altLang="zh-TW" b="0" i="1" dirty="0" smtClean="0">
                            <a:latin typeface="Cambria Math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altLang="zh-TW" dirty="0"/>
                  <a:t>(</a:t>
                </a:r>
                <a:r>
                  <a:rPr lang="en-US" altLang="zh-TW" dirty="0" smtClean="0"/>
                  <a:t>0.2, 0.1, 0.3, 0.35, 0.05) * </a:t>
                </a:r>
                <a:r>
                  <a:rPr lang="en-US" altLang="zh-TW" dirty="0" smtClean="0">
                    <a:solidFill>
                      <a:srgbClr val="C00000"/>
                    </a:solidFill>
                  </a:rPr>
                  <a:t>0.25</a:t>
                </a:r>
              </a:p>
              <a:p>
                <a:r>
                  <a:rPr lang="en-US" altLang="zh-TW" dirty="0" smtClean="0"/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TW" i="1" dirty="0">
                            <a:latin typeface="Cambria Math" charset="0"/>
                          </a:rPr>
                          <m:t>𝑙𝑒𝑎𝑓</m:t>
                        </m:r>
                        <m:r>
                          <a:rPr lang="en-US" altLang="zh-TW" i="1" dirty="0">
                            <a:latin typeface="Cambria Math" charset="0"/>
                          </a:rPr>
                          <m:t> </m:t>
                        </m:r>
                        <m:r>
                          <a:rPr lang="en-US" altLang="zh-TW" i="1" dirty="0">
                            <a:latin typeface="Cambria Math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altLang="zh-TW" dirty="0"/>
                  <a:t>(0.05, 0.15, 0.2, 0.4, 0.2</a:t>
                </a:r>
                <a:r>
                  <a:rPr lang="en-US" altLang="zh-TW" dirty="0" smtClean="0"/>
                  <a:t>) * </a:t>
                </a:r>
                <a:r>
                  <a:rPr lang="en-US" altLang="zh-TW" dirty="0" smtClean="0">
                    <a:solidFill>
                      <a:srgbClr val="0070C0"/>
                    </a:solidFill>
                  </a:rPr>
                  <a:t>0.7</a:t>
                </a:r>
              </a:p>
              <a:p>
                <a:r>
                  <a:rPr lang="en-US" altLang="zh-TW" dirty="0" smtClean="0"/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altLang="zh-TW" i="1" dirty="0">
                            <a:latin typeface="Cambria Math" charset="0"/>
                          </a:rPr>
                          <m:t>𝑓𝑟𝑢𝑖𝑡</m:t>
                        </m:r>
                        <m:r>
                          <a:rPr lang="en-US" altLang="zh-TW" i="1" dirty="0">
                            <a:latin typeface="Cambria Math" charset="0"/>
                          </a:rPr>
                          <m:t> </m:t>
                        </m:r>
                        <m:r>
                          <a:rPr lang="en-US" altLang="zh-TW" i="1" dirty="0">
                            <a:latin typeface="Cambria Math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altLang="zh-TW" dirty="0"/>
                  <a:t>(0.15, 0.15, 0.2, 0.3, 0.2</a:t>
                </a:r>
                <a:r>
                  <a:rPr lang="en-US" altLang="zh-TW" dirty="0" smtClean="0"/>
                  <a:t>) * </a:t>
                </a:r>
                <a:r>
                  <a:rPr lang="en-US" altLang="zh-TW" dirty="0" smtClean="0">
                    <a:solidFill>
                      <a:srgbClr val="00B050"/>
                    </a:solidFill>
                  </a:rPr>
                  <a:t>0.05</a:t>
                </a:r>
                <a:endParaRPr lang="en-US" altLang="zh-TW" dirty="0" smtClean="0"/>
              </a:p>
              <a:p>
                <a:r>
                  <a:rPr lang="en-US" altLang="zh-TW" dirty="0" smtClean="0"/>
                  <a:t>=(0.0925, 0.1375, 0.225, </a:t>
                </a:r>
                <a:r>
                  <a:rPr lang="en-US" altLang="zh-TW" dirty="0" smtClean="0">
                    <a:solidFill>
                      <a:srgbClr val="FF0000"/>
                    </a:solidFill>
                  </a:rPr>
                  <a:t>0.3825</a:t>
                </a:r>
                <a:r>
                  <a:rPr lang="en-US" altLang="zh-TW" dirty="0" smtClean="0"/>
                  <a:t>, 0.1625)</a:t>
                </a:r>
                <a:endParaRPr lang="zh-TW" altLang="en-US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65" name="矩形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4003" y="4993228"/>
                <a:ext cx="3924472" cy="1382686"/>
              </a:xfrm>
              <a:prstGeom prst="rect">
                <a:avLst/>
              </a:prstGeom>
              <a:blipFill rotWithShape="0">
                <a:blip r:embed="rId7"/>
                <a:stretch>
                  <a:fillRect l="-932" t="-748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文字方塊 93"/>
          <p:cNvSpPr txBox="1"/>
          <p:nvPr/>
        </p:nvSpPr>
        <p:spPr>
          <a:xfrm>
            <a:off x="2588368" y="2010326"/>
            <a:ext cx="19991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 smtClean="0"/>
              <a:t>Prediction of </a:t>
            </a:r>
            <a:r>
              <a:rPr kumimoji="1" lang="en-US" altLang="zh-TW" dirty="0" err="1" smtClean="0"/>
              <a:t>img</a:t>
            </a:r>
            <a:r>
              <a:rPr kumimoji="1" lang="en-US" altLang="zh-TW" dirty="0" smtClean="0"/>
              <a:t> A :</a:t>
            </a:r>
            <a:endParaRPr kumimoji="1" lang="zh-TW" altLang="en-US" dirty="0"/>
          </a:p>
        </p:txBody>
      </p:sp>
      <p:sp>
        <p:nvSpPr>
          <p:cNvPr id="96" name="文字方塊 95"/>
          <p:cNvSpPr txBox="1"/>
          <p:nvPr/>
        </p:nvSpPr>
        <p:spPr>
          <a:xfrm>
            <a:off x="2588368" y="1290701"/>
            <a:ext cx="26484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 smtClean="0"/>
              <a:t>The weight of each model :</a:t>
            </a:r>
            <a:endParaRPr kumimoji="1" lang="zh-TW" altLang="en-US" dirty="0"/>
          </a:p>
        </p:txBody>
      </p:sp>
      <p:sp>
        <p:nvSpPr>
          <p:cNvPr id="97" name="文字方塊 96"/>
          <p:cNvSpPr txBox="1"/>
          <p:nvPr/>
        </p:nvSpPr>
        <p:spPr>
          <a:xfrm>
            <a:off x="2643598" y="4654674"/>
            <a:ext cx="20217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 smtClean="0"/>
              <a:t>Prediction of </a:t>
            </a:r>
            <a:r>
              <a:rPr kumimoji="1" lang="en-US" altLang="zh-TW" dirty="0" err="1" smtClean="0"/>
              <a:t>img</a:t>
            </a:r>
            <a:r>
              <a:rPr kumimoji="1" lang="en-US" altLang="zh-TW" dirty="0" smtClean="0"/>
              <a:t> B :</a:t>
            </a:r>
            <a:endParaRPr kumimoji="1" lang="zh-TW" altLang="en-US" dirty="0"/>
          </a:p>
        </p:txBody>
      </p:sp>
      <p:sp>
        <p:nvSpPr>
          <p:cNvPr id="98" name="文字方塊 97"/>
          <p:cNvSpPr txBox="1"/>
          <p:nvPr/>
        </p:nvSpPr>
        <p:spPr>
          <a:xfrm>
            <a:off x="2643598" y="3935049"/>
            <a:ext cx="26484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 smtClean="0"/>
              <a:t>The weight of each model :</a:t>
            </a:r>
            <a:endParaRPr kumimoji="1" lang="zh-TW" altLang="en-US" dirty="0"/>
          </a:p>
        </p:txBody>
      </p:sp>
      <p:sp>
        <p:nvSpPr>
          <p:cNvPr id="99" name="文字方塊 98"/>
          <p:cNvSpPr txBox="1"/>
          <p:nvPr/>
        </p:nvSpPr>
        <p:spPr>
          <a:xfrm>
            <a:off x="5868144" y="3426412"/>
            <a:ext cx="2140201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dirty="0"/>
              <a:t>Prediction A = </a:t>
            </a:r>
            <a:r>
              <a:rPr lang="en-US" altLang="zh-TW" dirty="0" smtClean="0"/>
              <a:t>class 2</a:t>
            </a:r>
            <a:endParaRPr lang="zh-TW" altLang="en-US" dirty="0"/>
          </a:p>
        </p:txBody>
      </p:sp>
      <p:sp>
        <p:nvSpPr>
          <p:cNvPr id="100" name="文字方塊 99"/>
          <p:cNvSpPr txBox="1"/>
          <p:nvPr/>
        </p:nvSpPr>
        <p:spPr>
          <a:xfrm>
            <a:off x="5868144" y="6186790"/>
            <a:ext cx="2162772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dirty="0"/>
              <a:t>Prediction </a:t>
            </a:r>
            <a:r>
              <a:rPr lang="en-US" altLang="zh-TW" dirty="0" smtClean="0"/>
              <a:t>B </a:t>
            </a:r>
            <a:r>
              <a:rPr lang="en-US" altLang="zh-TW" dirty="0"/>
              <a:t>= </a:t>
            </a:r>
            <a:r>
              <a:rPr lang="en-US" altLang="zh-TW" dirty="0" smtClean="0"/>
              <a:t>class 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3760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/>
              <a:t>ITRI-500 dataset</a:t>
            </a:r>
          </a:p>
          <a:p>
            <a:pPr lvl="1">
              <a:defRPr/>
            </a:pPr>
            <a:r>
              <a:rPr lang="en-US" altLang="zh-TW" dirty="0"/>
              <a:t>Top-500 largest classes</a:t>
            </a:r>
            <a:r>
              <a:rPr lang="zh-TW" altLang="en-US" dirty="0"/>
              <a:t> </a:t>
            </a:r>
            <a:r>
              <a:rPr lang="en-US" altLang="zh-TW" dirty="0"/>
              <a:t>that have at least one of flower, leaf or fruit labels.</a:t>
            </a:r>
          </a:p>
          <a:p>
            <a:pPr lvl="1">
              <a:defRPr/>
            </a:pPr>
            <a:r>
              <a:rPr lang="en-US" altLang="zh-TW" dirty="0"/>
              <a:t>Image count: 107,841(training: 97,054, test: 10,787)</a:t>
            </a:r>
          </a:p>
          <a:p>
            <a:pPr lvl="1">
              <a:defRPr/>
            </a:pPr>
            <a:r>
              <a:rPr lang="en-US" altLang="zh-TW" dirty="0"/>
              <a:t>Largest class: 405 images, smallest class: 142 images</a:t>
            </a:r>
          </a:p>
          <a:p>
            <a:pPr lvl="6">
              <a:defRPr/>
            </a:pPr>
            <a:endParaRPr lang="en-US" altLang="zh-TW" dirty="0"/>
          </a:p>
          <a:p>
            <a:endParaRPr kumimoji="1" lang="zh-TW" altLang="en-US" dirty="0"/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7467600" cy="709612"/>
          </a:xfrm>
        </p:spPr>
        <p:txBody>
          <a:bodyPr/>
          <a:lstStyle/>
          <a:p>
            <a:pPr>
              <a:defRPr/>
            </a:pPr>
            <a:r>
              <a:rPr lang="en-US" altLang="zh-TW" cap="none" dirty="0" smtClean="0"/>
              <a:t>ITRI Plant Image Dataset</a:t>
            </a:r>
            <a:endParaRPr lang="zh-TW" altLang="en-US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1"/>
          <a:stretch/>
        </p:blipFill>
        <p:spPr>
          <a:xfrm>
            <a:off x="3571787" y="4019857"/>
            <a:ext cx="4791833" cy="1599756"/>
          </a:xfrm>
          <a:prstGeom prst="rect">
            <a:avLst/>
          </a:prstGeom>
        </p:spPr>
      </p:pic>
      <p:grpSp>
        <p:nvGrpSpPr>
          <p:cNvPr id="31" name="群組 30"/>
          <p:cNvGrpSpPr/>
          <p:nvPr/>
        </p:nvGrpSpPr>
        <p:grpSpPr>
          <a:xfrm>
            <a:off x="611560" y="3316022"/>
            <a:ext cx="2608950" cy="3065306"/>
            <a:chOff x="611560" y="3316022"/>
            <a:chExt cx="2608950" cy="3065306"/>
          </a:xfrm>
        </p:grpSpPr>
        <p:sp>
          <p:nvSpPr>
            <p:cNvPr id="12" name="圓柱 11"/>
            <p:cNvSpPr/>
            <p:nvPr/>
          </p:nvSpPr>
          <p:spPr>
            <a:xfrm>
              <a:off x="1357020" y="3316022"/>
              <a:ext cx="1008112" cy="785085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/>
                <a:t>ITRI dataset</a:t>
              </a:r>
              <a:endParaRPr kumimoji="1" lang="zh-TW" altLang="en-US" dirty="0"/>
            </a:p>
          </p:txBody>
        </p:sp>
        <p:sp>
          <p:nvSpPr>
            <p:cNvPr id="13" name="圓柱 12"/>
            <p:cNvSpPr/>
            <p:nvPr/>
          </p:nvSpPr>
          <p:spPr>
            <a:xfrm>
              <a:off x="2212398" y="4777245"/>
              <a:ext cx="1008112" cy="785085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/>
                <a:t>Fruit</a:t>
              </a:r>
              <a:r>
                <a:rPr kumimoji="1" lang="en-US" altLang="zh-TW" dirty="0" smtClean="0"/>
                <a:t> dataset</a:t>
              </a:r>
              <a:endParaRPr kumimoji="1" lang="zh-TW" altLang="en-US" dirty="0"/>
            </a:p>
          </p:txBody>
        </p:sp>
        <p:sp>
          <p:nvSpPr>
            <p:cNvPr id="14" name="圓柱 13"/>
            <p:cNvSpPr/>
            <p:nvPr/>
          </p:nvSpPr>
          <p:spPr>
            <a:xfrm>
              <a:off x="611560" y="4513136"/>
              <a:ext cx="1008112" cy="785085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/>
                <a:t>Flower</a:t>
              </a:r>
              <a:r>
                <a:rPr kumimoji="1" lang="en-US" altLang="zh-TW" dirty="0" smtClean="0"/>
                <a:t> dataset</a:t>
              </a:r>
              <a:endParaRPr kumimoji="1" lang="zh-TW" altLang="en-US" dirty="0"/>
            </a:p>
          </p:txBody>
        </p:sp>
        <p:sp>
          <p:nvSpPr>
            <p:cNvPr id="15" name="圓柱 14"/>
            <p:cNvSpPr/>
            <p:nvPr/>
          </p:nvSpPr>
          <p:spPr>
            <a:xfrm>
              <a:off x="1357065" y="5596243"/>
              <a:ext cx="1008112" cy="785085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mtClean="0"/>
                <a:t>Leaf </a:t>
              </a:r>
              <a:r>
                <a:rPr kumimoji="1" lang="en-US" altLang="zh-TW" smtClean="0"/>
                <a:t>dataset</a:t>
              </a:r>
              <a:endParaRPr kumimoji="1" lang="zh-TW" altLang="en-US" dirty="0"/>
            </a:p>
          </p:txBody>
        </p:sp>
        <p:cxnSp>
          <p:nvCxnSpPr>
            <p:cNvPr id="17" name="直線箭頭接點 16"/>
            <p:cNvCxnSpPr>
              <a:endCxn id="14" idx="4"/>
            </p:cNvCxnSpPr>
            <p:nvPr/>
          </p:nvCxnSpPr>
          <p:spPr>
            <a:xfrm flipH="1">
              <a:off x="1619672" y="4513136"/>
              <a:ext cx="241404" cy="392543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/>
            <p:cNvCxnSpPr>
              <a:stCxn id="12" idx="3"/>
            </p:cNvCxnSpPr>
            <p:nvPr/>
          </p:nvCxnSpPr>
          <p:spPr>
            <a:xfrm>
              <a:off x="1861076" y="4101107"/>
              <a:ext cx="0" cy="1025363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箭頭接點 23"/>
            <p:cNvCxnSpPr>
              <a:endCxn id="13" idx="2"/>
            </p:cNvCxnSpPr>
            <p:nvPr/>
          </p:nvCxnSpPr>
          <p:spPr>
            <a:xfrm>
              <a:off x="1861076" y="4819735"/>
              <a:ext cx="351322" cy="350053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箭頭接點 26"/>
            <p:cNvCxnSpPr>
              <a:endCxn id="15" idx="1"/>
            </p:cNvCxnSpPr>
            <p:nvPr/>
          </p:nvCxnSpPr>
          <p:spPr>
            <a:xfrm>
              <a:off x="1861075" y="5045297"/>
              <a:ext cx="46" cy="550946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3825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cap="none" dirty="0" smtClean="0"/>
              <a:t>Key Methods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052736"/>
            <a:ext cx="8135937" cy="5688013"/>
          </a:xfrm>
        </p:spPr>
        <p:txBody>
          <a:bodyPr/>
          <a:lstStyle/>
          <a:p>
            <a:r>
              <a:rPr lang="en-US" altLang="zh-TW" dirty="0" smtClean="0"/>
              <a:t>Convolution neural </a:t>
            </a:r>
            <a:r>
              <a:rPr lang="en-US" altLang="zh-TW" dirty="0"/>
              <a:t>n</a:t>
            </a:r>
            <a:r>
              <a:rPr lang="en-US" altLang="zh-TW" dirty="0" smtClean="0"/>
              <a:t>etwork</a:t>
            </a:r>
          </a:p>
          <a:p>
            <a:pPr lvl="1"/>
            <a:r>
              <a:rPr lang="en-US" altLang="zh-TW" dirty="0" smtClean="0"/>
              <a:t>Currently most effective method to classify images.</a:t>
            </a:r>
          </a:p>
          <a:p>
            <a:pPr lvl="1"/>
            <a:r>
              <a:rPr lang="en-US" altLang="zh-TW" dirty="0" smtClean="0"/>
              <a:t>Computing power boosted owing to GPU acceleration, which makes complex networks possible to train and use.</a:t>
            </a:r>
          </a:p>
          <a:p>
            <a:r>
              <a:rPr lang="en-US" altLang="zh-TW" dirty="0" smtClean="0"/>
              <a:t>Transfer learning</a:t>
            </a:r>
          </a:p>
          <a:p>
            <a:pPr lvl="1"/>
            <a:r>
              <a:rPr lang="en-US" altLang="zh-TW" dirty="0" smtClean="0"/>
              <a:t>Fine-tune the well-trained model to fit another dataset.</a:t>
            </a:r>
          </a:p>
          <a:p>
            <a:pPr lvl="1"/>
            <a:r>
              <a:rPr lang="en-US" altLang="zh-TW" dirty="0" smtClean="0"/>
              <a:t>Time-saving for “teaching” the network.</a:t>
            </a:r>
          </a:p>
          <a:p>
            <a:r>
              <a:rPr lang="en-US" altLang="zh-TW" dirty="0" smtClean="0"/>
              <a:t>Data augmentation</a:t>
            </a:r>
          </a:p>
          <a:p>
            <a:pPr lvl="1"/>
            <a:r>
              <a:rPr lang="en-US" altLang="zh-TW" dirty="0" smtClean="0"/>
              <a:t>Rotating, zooming and flipping the training images to enrich the training data.</a:t>
            </a:r>
          </a:p>
          <a:p>
            <a:r>
              <a:rPr lang="en-US" altLang="zh-TW" dirty="0" smtClean="0"/>
              <a:t>Multi-model fusion</a:t>
            </a:r>
          </a:p>
          <a:p>
            <a:pPr lvl="1"/>
            <a:r>
              <a:rPr lang="en-US" altLang="zh-TW" dirty="0" smtClean="0"/>
              <a:t>Use more than one models to increase model accuracy.</a:t>
            </a:r>
          </a:p>
          <a:p>
            <a:pPr lvl="1"/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114731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7467600" cy="709612"/>
          </a:xfrm>
        </p:spPr>
        <p:txBody>
          <a:bodyPr/>
          <a:lstStyle/>
          <a:p>
            <a:pPr>
              <a:defRPr/>
            </a:pPr>
            <a:r>
              <a:rPr lang="en-US" altLang="zh-TW" cap="none" dirty="0" smtClean="0"/>
              <a:t>Convolution Neural Networks</a:t>
            </a:r>
            <a:endParaRPr lang="zh-TW" altLang="en-US" dirty="0"/>
          </a:p>
        </p:txBody>
      </p:sp>
      <p:grpSp>
        <p:nvGrpSpPr>
          <p:cNvPr id="183" name="群組 182"/>
          <p:cNvGrpSpPr/>
          <p:nvPr/>
        </p:nvGrpSpPr>
        <p:grpSpPr>
          <a:xfrm>
            <a:off x="611560" y="1124744"/>
            <a:ext cx="7992888" cy="2952328"/>
            <a:chOff x="179512" y="1900450"/>
            <a:chExt cx="8488166" cy="3256742"/>
          </a:xfrm>
        </p:grpSpPr>
        <p:sp>
          <p:nvSpPr>
            <p:cNvPr id="184" name="矩形 183"/>
            <p:cNvSpPr/>
            <p:nvPr/>
          </p:nvSpPr>
          <p:spPr>
            <a:xfrm>
              <a:off x="2411760" y="2636912"/>
              <a:ext cx="1629248" cy="15636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85" name="矩形 184"/>
            <p:cNvSpPr/>
            <p:nvPr/>
          </p:nvSpPr>
          <p:spPr>
            <a:xfrm>
              <a:off x="5004048" y="3052402"/>
              <a:ext cx="1006320" cy="10246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186" name="群組 185"/>
            <p:cNvGrpSpPr/>
            <p:nvPr/>
          </p:nvGrpSpPr>
          <p:grpSpPr>
            <a:xfrm>
              <a:off x="179512" y="1900450"/>
              <a:ext cx="8488166" cy="3256742"/>
              <a:chOff x="179512" y="1900450"/>
              <a:chExt cx="8488166" cy="3256742"/>
            </a:xfrm>
          </p:grpSpPr>
          <p:pic>
            <p:nvPicPr>
              <p:cNvPr id="187" name="圖片 186"/>
              <p:cNvPicPr>
                <a:picLocks noChangeAspect="1"/>
              </p:cNvPicPr>
              <p:nvPr/>
            </p:nvPicPr>
            <p:blipFill rotWithShape="1">
              <a:blip r:embed="rId3"/>
              <a:srcRect t="45696" b="-1187"/>
              <a:stretch/>
            </p:blipFill>
            <p:spPr>
              <a:xfrm>
                <a:off x="179512" y="3004954"/>
                <a:ext cx="1625272" cy="1604155"/>
              </a:xfrm>
              <a:prstGeom prst="rect">
                <a:avLst/>
              </a:prstGeom>
            </p:spPr>
          </p:pic>
          <p:grpSp>
            <p:nvGrpSpPr>
              <p:cNvPr id="188" name="群組 187"/>
              <p:cNvGrpSpPr/>
              <p:nvPr/>
            </p:nvGrpSpPr>
            <p:grpSpPr>
              <a:xfrm>
                <a:off x="5122634" y="3123932"/>
                <a:ext cx="1194583" cy="1224404"/>
                <a:chOff x="4499992" y="3123932"/>
                <a:chExt cx="1194583" cy="1224404"/>
              </a:xfrm>
            </p:grpSpPr>
            <p:sp>
              <p:nvSpPr>
                <p:cNvPr id="241" name="矩形 240"/>
                <p:cNvSpPr/>
                <p:nvPr/>
              </p:nvSpPr>
              <p:spPr>
                <a:xfrm>
                  <a:off x="4499992" y="3123932"/>
                  <a:ext cx="1006320" cy="10246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/>
                </a:p>
              </p:txBody>
            </p:sp>
            <p:sp>
              <p:nvSpPr>
                <p:cNvPr id="242" name="矩形 241"/>
                <p:cNvSpPr/>
                <p:nvPr/>
              </p:nvSpPr>
              <p:spPr>
                <a:xfrm>
                  <a:off x="4594123" y="3223799"/>
                  <a:ext cx="1006320" cy="10246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/>
                </a:p>
              </p:txBody>
            </p:sp>
            <p:sp>
              <p:nvSpPr>
                <p:cNvPr id="243" name="矩形 242"/>
                <p:cNvSpPr/>
                <p:nvPr/>
              </p:nvSpPr>
              <p:spPr>
                <a:xfrm>
                  <a:off x="4688255" y="3323666"/>
                  <a:ext cx="1006320" cy="10246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/>
                </a:p>
              </p:txBody>
            </p:sp>
          </p:grpSp>
          <p:sp>
            <p:nvSpPr>
              <p:cNvPr id="189" name="矩形 188"/>
              <p:cNvSpPr/>
              <p:nvPr/>
            </p:nvSpPr>
            <p:spPr>
              <a:xfrm>
                <a:off x="2051720" y="2276872"/>
                <a:ext cx="144016" cy="28803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190" name="矩形 189"/>
              <p:cNvSpPr/>
              <p:nvPr/>
            </p:nvSpPr>
            <p:spPr>
              <a:xfrm>
                <a:off x="2551804" y="2784657"/>
                <a:ext cx="1629248" cy="15636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191" name="矩形 190"/>
              <p:cNvSpPr/>
              <p:nvPr/>
            </p:nvSpPr>
            <p:spPr>
              <a:xfrm>
                <a:off x="2704204" y="2937057"/>
                <a:ext cx="1629248" cy="15636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192" name="矩形 191"/>
              <p:cNvSpPr/>
              <p:nvPr/>
            </p:nvSpPr>
            <p:spPr>
              <a:xfrm>
                <a:off x="2856604" y="3089457"/>
                <a:ext cx="1629248" cy="15636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cxnSp>
            <p:nvCxnSpPr>
              <p:cNvPr id="193" name="直線接點 192"/>
              <p:cNvCxnSpPr>
                <a:endCxn id="199" idx="1"/>
              </p:cNvCxnSpPr>
              <p:nvPr/>
            </p:nvCxnSpPr>
            <p:spPr>
              <a:xfrm>
                <a:off x="1522234" y="3079734"/>
                <a:ext cx="2525958" cy="27429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直線接點 193"/>
              <p:cNvCxnSpPr>
                <a:endCxn id="199" idx="1"/>
              </p:cNvCxnSpPr>
              <p:nvPr/>
            </p:nvCxnSpPr>
            <p:spPr>
              <a:xfrm>
                <a:off x="1522234" y="3354024"/>
                <a:ext cx="252595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5" name="矩形 194"/>
              <p:cNvSpPr/>
              <p:nvPr/>
            </p:nvSpPr>
            <p:spPr>
              <a:xfrm>
                <a:off x="1234202" y="3060576"/>
                <a:ext cx="288032" cy="296416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196" name="矩形 195"/>
              <p:cNvSpPr/>
              <p:nvPr/>
            </p:nvSpPr>
            <p:spPr>
              <a:xfrm>
                <a:off x="4048192" y="3264024"/>
                <a:ext cx="180000" cy="180000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197" name="矩形 196"/>
              <p:cNvSpPr/>
              <p:nvPr/>
            </p:nvSpPr>
            <p:spPr>
              <a:xfrm>
                <a:off x="4713411" y="2276872"/>
                <a:ext cx="144016" cy="288032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cxnSp>
            <p:nvCxnSpPr>
              <p:cNvPr id="198" name="直線接點 197"/>
              <p:cNvCxnSpPr>
                <a:endCxn id="209" idx="1"/>
              </p:cNvCxnSpPr>
              <p:nvPr/>
            </p:nvCxnSpPr>
            <p:spPr>
              <a:xfrm flipV="1">
                <a:off x="3146018" y="4081140"/>
                <a:ext cx="2175189" cy="7707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直線接點 198"/>
              <p:cNvCxnSpPr>
                <a:endCxn id="209" idx="1"/>
              </p:cNvCxnSpPr>
              <p:nvPr/>
            </p:nvCxnSpPr>
            <p:spPr>
              <a:xfrm flipV="1">
                <a:off x="3154283" y="4081140"/>
                <a:ext cx="2166924" cy="263364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0" name="矩形 199"/>
              <p:cNvSpPr/>
              <p:nvPr/>
            </p:nvSpPr>
            <p:spPr>
              <a:xfrm>
                <a:off x="5321207" y="3991140"/>
                <a:ext cx="180000" cy="180000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cxnSp>
            <p:nvCxnSpPr>
              <p:cNvPr id="201" name="直線接點 200"/>
              <p:cNvCxnSpPr>
                <a:stCxn id="214" idx="0"/>
              </p:cNvCxnSpPr>
              <p:nvPr/>
            </p:nvCxnSpPr>
            <p:spPr>
              <a:xfrm>
                <a:off x="5625794" y="3123932"/>
                <a:ext cx="925092" cy="35028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2" name="文字方塊 201"/>
              <p:cNvSpPr txBox="1"/>
              <p:nvPr/>
            </p:nvSpPr>
            <p:spPr>
              <a:xfrm>
                <a:off x="1259632" y="1900450"/>
                <a:ext cx="167545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mtClean="0">
                    <a:latin typeface="+mn-ea"/>
                    <a:ea typeface="+mn-ea"/>
                  </a:rPr>
                  <a:t>Convolution layer</a:t>
                </a:r>
                <a:endParaRPr kumimoji="1" lang="zh-TW" altLang="en-US" dirty="0">
                  <a:latin typeface="+mn-ea"/>
                  <a:ea typeface="+mn-ea"/>
                </a:endParaRPr>
              </a:p>
            </p:txBody>
          </p:sp>
          <p:sp>
            <p:nvSpPr>
              <p:cNvPr id="203" name="文字方塊 202"/>
              <p:cNvSpPr txBox="1"/>
              <p:nvPr/>
            </p:nvSpPr>
            <p:spPr>
              <a:xfrm>
                <a:off x="2698893" y="2267046"/>
                <a:ext cx="133241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mtClean="0">
                    <a:latin typeface="+mn-ea"/>
                    <a:ea typeface="+mn-ea"/>
                  </a:rPr>
                  <a:t>Feature maps</a:t>
                </a:r>
                <a:endParaRPr kumimoji="1" lang="zh-TW" altLang="en-US" dirty="0">
                  <a:latin typeface="+mn-ea"/>
                  <a:ea typeface="+mn-ea"/>
                </a:endParaRPr>
              </a:p>
            </p:txBody>
          </p:sp>
          <p:sp>
            <p:nvSpPr>
              <p:cNvPr id="204" name="文字方塊 203"/>
              <p:cNvSpPr txBox="1"/>
              <p:nvPr/>
            </p:nvSpPr>
            <p:spPr>
              <a:xfrm>
                <a:off x="4959586" y="2664024"/>
                <a:ext cx="133241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mtClean="0">
                    <a:latin typeface="+mn-ea"/>
                    <a:ea typeface="+mn-ea"/>
                  </a:rPr>
                  <a:t>Feature maps</a:t>
                </a:r>
                <a:endParaRPr kumimoji="1" lang="zh-TW" altLang="en-US" dirty="0">
                  <a:latin typeface="+mn-ea"/>
                  <a:ea typeface="+mn-ea"/>
                </a:endParaRPr>
              </a:p>
            </p:txBody>
          </p:sp>
          <p:sp>
            <p:nvSpPr>
              <p:cNvPr id="205" name="文字方塊 204"/>
              <p:cNvSpPr txBox="1"/>
              <p:nvPr/>
            </p:nvSpPr>
            <p:spPr>
              <a:xfrm>
                <a:off x="4394423" y="1938318"/>
                <a:ext cx="13003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 smtClean="0">
                    <a:latin typeface="+mn-ea"/>
                    <a:ea typeface="+mn-ea"/>
                  </a:rPr>
                  <a:t>Pooling layer</a:t>
                </a:r>
                <a:endParaRPr kumimoji="1" lang="zh-TW" altLang="en-US" dirty="0">
                  <a:latin typeface="+mn-ea"/>
                  <a:ea typeface="+mn-ea"/>
                </a:endParaRPr>
              </a:p>
            </p:txBody>
          </p:sp>
          <p:sp>
            <p:nvSpPr>
              <p:cNvPr id="206" name="矩形 205"/>
              <p:cNvSpPr/>
              <p:nvPr/>
            </p:nvSpPr>
            <p:spPr>
              <a:xfrm>
                <a:off x="6550886" y="3068960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207" name="矩形 206"/>
              <p:cNvSpPr/>
              <p:nvPr/>
            </p:nvSpPr>
            <p:spPr>
              <a:xfrm>
                <a:off x="6622894" y="3146847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208" name="矩形 207"/>
              <p:cNvSpPr/>
              <p:nvPr/>
            </p:nvSpPr>
            <p:spPr>
              <a:xfrm>
                <a:off x="6703286" y="3221360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209" name="矩形 208"/>
              <p:cNvSpPr/>
              <p:nvPr/>
            </p:nvSpPr>
            <p:spPr>
              <a:xfrm>
                <a:off x="6775294" y="3299247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210" name="矩形 209"/>
              <p:cNvSpPr/>
              <p:nvPr/>
            </p:nvSpPr>
            <p:spPr>
              <a:xfrm>
                <a:off x="6855686" y="3373760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211" name="矩形 210"/>
              <p:cNvSpPr/>
              <p:nvPr/>
            </p:nvSpPr>
            <p:spPr>
              <a:xfrm>
                <a:off x="6927694" y="3451647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212" name="矩形 211"/>
              <p:cNvSpPr/>
              <p:nvPr/>
            </p:nvSpPr>
            <p:spPr>
              <a:xfrm>
                <a:off x="7008086" y="3526160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213" name="矩形 212"/>
              <p:cNvSpPr/>
              <p:nvPr/>
            </p:nvSpPr>
            <p:spPr>
              <a:xfrm>
                <a:off x="7080094" y="3604047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214" name="矩形 213"/>
              <p:cNvSpPr/>
              <p:nvPr/>
            </p:nvSpPr>
            <p:spPr>
              <a:xfrm>
                <a:off x="7160486" y="3678560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215" name="矩形 214"/>
              <p:cNvSpPr/>
              <p:nvPr/>
            </p:nvSpPr>
            <p:spPr>
              <a:xfrm>
                <a:off x="7232494" y="3756447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216" name="矩形 215"/>
              <p:cNvSpPr/>
              <p:nvPr/>
            </p:nvSpPr>
            <p:spPr>
              <a:xfrm>
                <a:off x="7312886" y="3830960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217" name="矩形 216"/>
              <p:cNvSpPr/>
              <p:nvPr/>
            </p:nvSpPr>
            <p:spPr>
              <a:xfrm>
                <a:off x="7384894" y="3908847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218" name="矩形 217"/>
              <p:cNvSpPr/>
              <p:nvPr/>
            </p:nvSpPr>
            <p:spPr>
              <a:xfrm>
                <a:off x="7465286" y="3983360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219" name="矩形 218"/>
              <p:cNvSpPr/>
              <p:nvPr/>
            </p:nvSpPr>
            <p:spPr>
              <a:xfrm>
                <a:off x="7537294" y="4061247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220" name="矩形 219"/>
              <p:cNvSpPr/>
              <p:nvPr/>
            </p:nvSpPr>
            <p:spPr>
              <a:xfrm>
                <a:off x="7617686" y="4135760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221" name="矩形 220"/>
              <p:cNvSpPr/>
              <p:nvPr/>
            </p:nvSpPr>
            <p:spPr>
              <a:xfrm>
                <a:off x="7689694" y="4213647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222" name="矩形 221"/>
              <p:cNvSpPr/>
              <p:nvPr/>
            </p:nvSpPr>
            <p:spPr>
              <a:xfrm>
                <a:off x="7770086" y="4288160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223" name="矩形 222"/>
              <p:cNvSpPr/>
              <p:nvPr/>
            </p:nvSpPr>
            <p:spPr>
              <a:xfrm>
                <a:off x="7842094" y="4366047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cxnSp>
            <p:nvCxnSpPr>
              <p:cNvPr id="224" name="直線接點 223"/>
              <p:cNvCxnSpPr>
                <a:stCxn id="217" idx="2"/>
              </p:cNvCxnSpPr>
              <p:nvPr/>
            </p:nvCxnSpPr>
            <p:spPr>
              <a:xfrm>
                <a:off x="5814057" y="4348336"/>
                <a:ext cx="2118037" cy="197711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5" name="矩形 224"/>
              <p:cNvSpPr/>
              <p:nvPr/>
            </p:nvSpPr>
            <p:spPr>
              <a:xfrm>
                <a:off x="7806070" y="3501008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226" name="矩形 225"/>
              <p:cNvSpPr/>
              <p:nvPr/>
            </p:nvSpPr>
            <p:spPr>
              <a:xfrm>
                <a:off x="7878078" y="3578895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227" name="矩形 226"/>
              <p:cNvSpPr/>
              <p:nvPr/>
            </p:nvSpPr>
            <p:spPr>
              <a:xfrm>
                <a:off x="7958470" y="3653408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228" name="矩形 227"/>
              <p:cNvSpPr/>
              <p:nvPr/>
            </p:nvSpPr>
            <p:spPr>
              <a:xfrm>
                <a:off x="8030478" y="3731295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229" name="矩形 228"/>
              <p:cNvSpPr/>
              <p:nvPr/>
            </p:nvSpPr>
            <p:spPr>
              <a:xfrm>
                <a:off x="8110870" y="3805808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230" name="矩形 229"/>
              <p:cNvSpPr/>
              <p:nvPr/>
            </p:nvSpPr>
            <p:spPr>
              <a:xfrm>
                <a:off x="8182878" y="3883695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231" name="矩形 230"/>
              <p:cNvSpPr/>
              <p:nvPr/>
            </p:nvSpPr>
            <p:spPr>
              <a:xfrm>
                <a:off x="8263270" y="3958208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232" name="矩形 231"/>
              <p:cNvSpPr/>
              <p:nvPr/>
            </p:nvSpPr>
            <p:spPr>
              <a:xfrm>
                <a:off x="8335278" y="4036095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233" name="矩形 232"/>
              <p:cNvSpPr/>
              <p:nvPr/>
            </p:nvSpPr>
            <p:spPr>
              <a:xfrm>
                <a:off x="8415670" y="4110608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234" name="矩形 233"/>
              <p:cNvSpPr/>
              <p:nvPr/>
            </p:nvSpPr>
            <p:spPr>
              <a:xfrm>
                <a:off x="8487678" y="4188495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cxnSp>
            <p:nvCxnSpPr>
              <p:cNvPr id="235" name="直線接點 234"/>
              <p:cNvCxnSpPr/>
              <p:nvPr/>
            </p:nvCxnSpPr>
            <p:spPr>
              <a:xfrm flipV="1">
                <a:off x="8022094" y="4368495"/>
                <a:ext cx="555584" cy="8755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直線接點 235"/>
              <p:cNvCxnSpPr/>
              <p:nvPr/>
            </p:nvCxnSpPr>
            <p:spPr>
              <a:xfrm>
                <a:off x="6712894" y="3146847"/>
                <a:ext cx="1093176" cy="444161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7" name="文字方塊 236"/>
              <p:cNvSpPr txBox="1"/>
              <p:nvPr/>
            </p:nvSpPr>
            <p:spPr>
              <a:xfrm>
                <a:off x="6300192" y="2637329"/>
                <a:ext cx="19832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dirty="0" smtClean="0">
                    <a:latin typeface="+mn-ea"/>
                    <a:ea typeface="+mn-ea"/>
                  </a:rPr>
                  <a:t>Fully-connected layer</a:t>
                </a:r>
                <a:endParaRPr kumimoji="1" lang="zh-TW" altLang="en-US" dirty="0">
                  <a:latin typeface="+mn-ea"/>
                  <a:ea typeface="+mn-ea"/>
                </a:endParaRPr>
              </a:p>
            </p:txBody>
          </p:sp>
          <p:sp>
            <p:nvSpPr>
              <p:cNvPr id="238" name="文字方塊 237"/>
              <p:cNvSpPr txBox="1"/>
              <p:nvPr/>
            </p:nvSpPr>
            <p:spPr>
              <a:xfrm>
                <a:off x="7688561" y="3093767"/>
                <a:ext cx="77457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>
                    <a:latin typeface="+mn-ea"/>
                    <a:ea typeface="+mn-ea"/>
                  </a:rPr>
                  <a:t>O</a:t>
                </a:r>
                <a:r>
                  <a:rPr kumimoji="1" lang="en-US" altLang="zh-TW" dirty="0" smtClean="0">
                    <a:latin typeface="+mn-ea"/>
                    <a:ea typeface="+mn-ea"/>
                  </a:rPr>
                  <a:t>utput</a:t>
                </a:r>
                <a:endParaRPr kumimoji="1" lang="zh-TW" altLang="en-US" dirty="0">
                  <a:latin typeface="+mn-ea"/>
                  <a:ea typeface="+mn-ea"/>
                </a:endParaRPr>
              </a:p>
            </p:txBody>
          </p:sp>
          <p:sp>
            <p:nvSpPr>
              <p:cNvPr id="239" name="文字方塊 238"/>
              <p:cNvSpPr txBox="1"/>
              <p:nvPr/>
            </p:nvSpPr>
            <p:spPr>
              <a:xfrm>
                <a:off x="498305" y="2538279"/>
                <a:ext cx="6976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>
                    <a:latin typeface="+mn-ea"/>
                    <a:ea typeface="+mn-ea"/>
                  </a:rPr>
                  <a:t>I</a:t>
                </a:r>
                <a:r>
                  <a:rPr kumimoji="1" lang="en-US" altLang="zh-TW" dirty="0" smtClean="0">
                    <a:latin typeface="+mn-ea"/>
                    <a:ea typeface="+mn-ea"/>
                  </a:rPr>
                  <a:t>mage</a:t>
                </a:r>
                <a:endParaRPr kumimoji="1" lang="zh-TW" altLang="en-US" dirty="0">
                  <a:latin typeface="+mn-ea"/>
                  <a:ea typeface="+mn-ea"/>
                </a:endParaRPr>
              </a:p>
            </p:txBody>
          </p:sp>
          <p:sp>
            <p:nvSpPr>
              <p:cNvPr id="240" name="立方體 239"/>
              <p:cNvSpPr/>
              <p:nvPr/>
            </p:nvSpPr>
            <p:spPr>
              <a:xfrm rot="16200000">
                <a:off x="2430475" y="3651031"/>
                <a:ext cx="708958" cy="705100"/>
              </a:xfrm>
              <a:prstGeom prst="cube">
                <a:avLst>
                  <a:gd name="adj" fmla="val 52726"/>
                </a:avLst>
              </a:prstGeom>
              <a:noFill/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</p:grpSp>
      </p:grpSp>
      <p:grpSp>
        <p:nvGrpSpPr>
          <p:cNvPr id="1035" name="群組 1034"/>
          <p:cNvGrpSpPr/>
          <p:nvPr/>
        </p:nvGrpSpPr>
        <p:grpSpPr>
          <a:xfrm>
            <a:off x="1982710" y="4706313"/>
            <a:ext cx="5653425" cy="2151687"/>
            <a:chOff x="1982710" y="4706313"/>
            <a:chExt cx="5653425" cy="2151687"/>
          </a:xfrm>
        </p:grpSpPr>
        <p:pic>
          <p:nvPicPr>
            <p:cNvPr id="1025" name="Picture 1" descr="age15image3927200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078"/>
            <a:stretch/>
          </p:blipFill>
          <p:spPr bwMode="auto">
            <a:xfrm>
              <a:off x="1982710" y="4706313"/>
              <a:ext cx="5653425" cy="1911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4" name="矩形 1023"/>
            <p:cNvSpPr/>
            <p:nvPr/>
          </p:nvSpPr>
          <p:spPr>
            <a:xfrm>
              <a:off x="2372647" y="6544790"/>
              <a:ext cx="1108002" cy="3132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46" name="矩形 245"/>
            <p:cNvSpPr/>
            <p:nvPr/>
          </p:nvSpPr>
          <p:spPr>
            <a:xfrm>
              <a:off x="4553706" y="6304691"/>
              <a:ext cx="1108002" cy="3132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47" name="矩形 246"/>
            <p:cNvSpPr/>
            <p:nvPr/>
          </p:nvSpPr>
          <p:spPr>
            <a:xfrm>
              <a:off x="6358412" y="6304691"/>
              <a:ext cx="1108002" cy="3132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cxnSp>
        <p:nvCxnSpPr>
          <p:cNvPr id="1028" name="直線接點 1027"/>
          <p:cNvCxnSpPr/>
          <p:nvPr/>
        </p:nvCxnSpPr>
        <p:spPr>
          <a:xfrm flipH="1">
            <a:off x="2119631" y="3370857"/>
            <a:ext cx="995874" cy="147361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直線接點 250"/>
          <p:cNvCxnSpPr/>
          <p:nvPr/>
        </p:nvCxnSpPr>
        <p:spPr>
          <a:xfrm>
            <a:off x="5628389" y="3174480"/>
            <a:ext cx="1911632" cy="198271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374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7467600" cy="709612"/>
          </a:xfrm>
        </p:spPr>
        <p:txBody>
          <a:bodyPr/>
          <a:lstStyle/>
          <a:p>
            <a:pPr>
              <a:defRPr/>
            </a:pPr>
            <a:r>
              <a:rPr lang="en-US" altLang="zh-TW" cap="none" dirty="0" smtClean="0"/>
              <a:t>Horizontal Transfer Learning</a:t>
            </a:r>
            <a:endParaRPr lang="zh-TW" altLang="en-US" dirty="0"/>
          </a:p>
        </p:txBody>
      </p:sp>
      <p:sp>
        <p:nvSpPr>
          <p:cNvPr id="15" name="圓角矩形 14"/>
          <p:cNvSpPr/>
          <p:nvPr/>
        </p:nvSpPr>
        <p:spPr>
          <a:xfrm>
            <a:off x="3544293" y="3435457"/>
            <a:ext cx="1584176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mtClean="0"/>
              <a:t>Model A</a:t>
            </a:r>
            <a:endParaRPr kumimoji="1" lang="zh-TW" altLang="en-US" dirty="0"/>
          </a:p>
        </p:txBody>
      </p:sp>
      <p:cxnSp>
        <p:nvCxnSpPr>
          <p:cNvPr id="16" name="直線箭頭接點 15"/>
          <p:cNvCxnSpPr/>
          <p:nvPr/>
        </p:nvCxnSpPr>
        <p:spPr>
          <a:xfrm>
            <a:off x="4336381" y="2776826"/>
            <a:ext cx="0" cy="51526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圓柱 16"/>
          <p:cNvSpPr/>
          <p:nvPr/>
        </p:nvSpPr>
        <p:spPr>
          <a:xfrm>
            <a:off x="3544293" y="1624044"/>
            <a:ext cx="1584176" cy="1152128"/>
          </a:xfrm>
          <a:prstGeom prst="ca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 smtClean="0">
                <a:solidFill>
                  <a:schemeClr val="tx1"/>
                </a:solidFill>
              </a:rPr>
              <a:t>ImageNet large dataset</a:t>
            </a:r>
            <a:endParaRPr kumimoji="1" lang="zh-TW" altLang="en-US" dirty="0">
              <a:solidFill>
                <a:schemeClr val="tx1"/>
              </a:solidFill>
            </a:endParaRPr>
          </a:p>
        </p:txBody>
      </p:sp>
      <p:cxnSp>
        <p:nvCxnSpPr>
          <p:cNvPr id="18" name="直線接點 17"/>
          <p:cNvCxnSpPr/>
          <p:nvPr/>
        </p:nvCxnSpPr>
        <p:spPr>
          <a:xfrm flipH="1" flipV="1">
            <a:off x="3097694" y="3895760"/>
            <a:ext cx="446599" cy="7749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雲形 18"/>
          <p:cNvSpPr/>
          <p:nvPr/>
        </p:nvSpPr>
        <p:spPr>
          <a:xfrm>
            <a:off x="611560" y="3372769"/>
            <a:ext cx="2512675" cy="1296144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Knowledge of </a:t>
            </a:r>
            <a:r>
              <a:rPr lang="en-US" altLang="zh-TW" smtClean="0">
                <a:solidFill>
                  <a:schemeClr val="tx1"/>
                </a:solidFill>
              </a:rPr>
              <a:t>classifying various classes </a:t>
            </a:r>
            <a:endParaRPr kumimoji="1" lang="zh-TW" altLang="en-US" dirty="0">
              <a:solidFill>
                <a:schemeClr val="tx1"/>
              </a:solidFill>
            </a:endParaRPr>
          </a:p>
        </p:txBody>
      </p:sp>
      <p:sp>
        <p:nvSpPr>
          <p:cNvPr id="20" name="圓角矩形 19"/>
          <p:cNvSpPr/>
          <p:nvPr/>
        </p:nvSpPr>
        <p:spPr>
          <a:xfrm>
            <a:off x="5868437" y="3399453"/>
            <a:ext cx="1584176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 smtClean="0"/>
              <a:t>Model B</a:t>
            </a:r>
            <a:endParaRPr kumimoji="1" lang="zh-TW" altLang="en-US" dirty="0"/>
          </a:p>
        </p:txBody>
      </p:sp>
      <p:sp>
        <p:nvSpPr>
          <p:cNvPr id="21" name="圓柱 20"/>
          <p:cNvSpPr/>
          <p:nvPr/>
        </p:nvSpPr>
        <p:spPr>
          <a:xfrm>
            <a:off x="5749520" y="1581251"/>
            <a:ext cx="1800200" cy="1152128"/>
          </a:xfrm>
          <a:prstGeom prst="ca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 smtClean="0">
                <a:solidFill>
                  <a:schemeClr val="tx1"/>
                </a:solidFill>
              </a:rPr>
              <a:t>ITRI</a:t>
            </a:r>
          </a:p>
          <a:p>
            <a:pPr algn="ctr"/>
            <a:r>
              <a:rPr kumimoji="1" lang="en-US" altLang="zh-TW" dirty="0" smtClean="0">
                <a:solidFill>
                  <a:schemeClr val="tx1"/>
                </a:solidFill>
              </a:rPr>
              <a:t>dataset</a:t>
            </a:r>
            <a:endParaRPr kumimoji="1" lang="zh-TW" altLang="en-US" dirty="0">
              <a:solidFill>
                <a:schemeClr val="tx1"/>
              </a:solidFill>
            </a:endParaRPr>
          </a:p>
        </p:txBody>
      </p:sp>
      <p:cxnSp>
        <p:nvCxnSpPr>
          <p:cNvPr id="22" name="直線箭頭接點 21"/>
          <p:cNvCxnSpPr/>
          <p:nvPr/>
        </p:nvCxnSpPr>
        <p:spPr>
          <a:xfrm>
            <a:off x="6660525" y="4371561"/>
            <a:ext cx="0" cy="86409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/>
          <p:cNvSpPr txBox="1"/>
          <p:nvPr/>
        </p:nvSpPr>
        <p:spPr>
          <a:xfrm>
            <a:off x="3320993" y="4866324"/>
            <a:ext cx="1641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 smtClean="0">
                <a:latin typeface="+mn-lt"/>
              </a:rPr>
              <a:t>Weight transfer</a:t>
            </a:r>
            <a:endParaRPr kumimoji="1" lang="zh-TW" altLang="en-US" dirty="0">
              <a:latin typeface="+mn-lt"/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5495992" y="5310245"/>
            <a:ext cx="2329065" cy="126304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 smtClean="0">
                <a:solidFill>
                  <a:schemeClr val="tx1"/>
                </a:solidFill>
              </a:rPr>
              <a:t>Target results</a:t>
            </a:r>
            <a:endParaRPr kumimoji="1" lang="zh-TW" altLang="en-US" dirty="0">
              <a:solidFill>
                <a:schemeClr val="tx1"/>
              </a:solidFill>
            </a:endParaRPr>
          </a:p>
        </p:txBody>
      </p:sp>
      <p:cxnSp>
        <p:nvCxnSpPr>
          <p:cNvPr id="25" name="直線箭頭接點 24"/>
          <p:cNvCxnSpPr/>
          <p:nvPr/>
        </p:nvCxnSpPr>
        <p:spPr>
          <a:xfrm>
            <a:off x="6649620" y="2733379"/>
            <a:ext cx="10905" cy="55871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曲線接點 28"/>
          <p:cNvCxnSpPr/>
          <p:nvPr/>
        </p:nvCxnSpPr>
        <p:spPr>
          <a:xfrm rot="5400000" flipH="1" flipV="1">
            <a:off x="5480451" y="3191487"/>
            <a:ext cx="36004" cy="2324144"/>
          </a:xfrm>
          <a:prstGeom prst="curvedConnector3">
            <a:avLst>
              <a:gd name="adj1" fmla="val -1869514"/>
            </a:avLst>
          </a:prstGeom>
          <a:ln w="19050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692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468313" y="1484784"/>
            <a:ext cx="7848872" cy="4760516"/>
            <a:chOff x="865699" y="1035474"/>
            <a:chExt cx="8443402" cy="5120556"/>
          </a:xfrm>
        </p:grpSpPr>
        <p:sp>
          <p:nvSpPr>
            <p:cNvPr id="5" name="圓角矩形 4"/>
            <p:cNvSpPr/>
            <p:nvPr/>
          </p:nvSpPr>
          <p:spPr>
            <a:xfrm>
              <a:off x="865699" y="2863957"/>
              <a:ext cx="1584176" cy="93610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mtClean="0"/>
                <a:t>Model A</a:t>
              </a:r>
              <a:endParaRPr kumimoji="1" lang="zh-TW" altLang="en-US" dirty="0"/>
            </a:p>
          </p:txBody>
        </p:sp>
        <p:cxnSp>
          <p:nvCxnSpPr>
            <p:cNvPr id="6" name="直線箭頭接點 5"/>
            <p:cNvCxnSpPr>
              <a:endCxn id="6" idx="0"/>
            </p:cNvCxnSpPr>
            <p:nvPr/>
          </p:nvCxnSpPr>
          <p:spPr>
            <a:xfrm>
              <a:off x="1657787" y="2205326"/>
              <a:ext cx="0" cy="658631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圓柱 6"/>
            <p:cNvSpPr/>
            <p:nvPr/>
          </p:nvSpPr>
          <p:spPr>
            <a:xfrm>
              <a:off x="865699" y="1052544"/>
              <a:ext cx="1584176" cy="1152128"/>
            </a:xfrm>
            <a:prstGeom prst="ca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>
                  <a:solidFill>
                    <a:schemeClr val="tx1"/>
                  </a:solidFill>
                </a:rPr>
                <a:t>ITRI</a:t>
              </a:r>
            </a:p>
            <a:p>
              <a:pPr algn="ctr"/>
              <a:r>
                <a:rPr kumimoji="1" lang="en-US" altLang="zh-TW" dirty="0" smtClean="0">
                  <a:solidFill>
                    <a:schemeClr val="tx1"/>
                  </a:solidFill>
                </a:rPr>
                <a:t>dataset</a:t>
              </a:r>
              <a:endParaRPr kumimoji="1"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圓角矩形 7"/>
            <p:cNvSpPr/>
            <p:nvPr/>
          </p:nvSpPr>
          <p:spPr>
            <a:xfrm>
              <a:off x="3126345" y="2859348"/>
              <a:ext cx="1584176" cy="93610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mtClean="0"/>
                <a:t>Model B</a:t>
              </a:r>
              <a:endParaRPr kumimoji="1" lang="zh-TW" altLang="en-US" dirty="0"/>
            </a:p>
          </p:txBody>
        </p:sp>
        <p:sp>
          <p:nvSpPr>
            <p:cNvPr id="9" name="圓柱 8"/>
            <p:cNvSpPr/>
            <p:nvPr/>
          </p:nvSpPr>
          <p:spPr>
            <a:xfrm>
              <a:off x="5207493" y="1052543"/>
              <a:ext cx="1815608" cy="1152128"/>
            </a:xfrm>
            <a:prstGeom prst="ca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>
                  <a:solidFill>
                    <a:schemeClr val="tx1"/>
                  </a:solidFill>
                </a:rPr>
                <a:t>Leaf dataset</a:t>
              </a:r>
              <a:endParaRPr kumimoji="1" lang="zh-TW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0" name="直線箭頭接點 9"/>
            <p:cNvCxnSpPr/>
            <p:nvPr/>
          </p:nvCxnSpPr>
          <p:spPr>
            <a:xfrm flipH="1">
              <a:off x="6100484" y="2204671"/>
              <a:ext cx="7109" cy="654677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箭頭接點 10"/>
            <p:cNvCxnSpPr/>
            <p:nvPr/>
          </p:nvCxnSpPr>
          <p:spPr>
            <a:xfrm>
              <a:off x="6126000" y="3800061"/>
              <a:ext cx="0" cy="1092924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字方塊 11"/>
            <p:cNvSpPr txBox="1"/>
            <p:nvPr/>
          </p:nvSpPr>
          <p:spPr>
            <a:xfrm>
              <a:off x="966512" y="4344218"/>
              <a:ext cx="1641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dirty="0"/>
                <a:t>W</a:t>
              </a:r>
              <a:r>
                <a:rPr kumimoji="1" lang="en-US" altLang="zh-TW" dirty="0" smtClean="0">
                  <a:latin typeface="+mn-lt"/>
                </a:rPr>
                <a:t>eight transfer</a:t>
              </a:r>
              <a:endParaRPr kumimoji="1" lang="zh-TW" altLang="en-US" dirty="0">
                <a:latin typeface="+mn-lt"/>
              </a:endParaRPr>
            </a:p>
          </p:txBody>
        </p:sp>
        <p:sp>
          <p:nvSpPr>
            <p:cNvPr id="13" name="橢圓 12"/>
            <p:cNvSpPr/>
            <p:nvPr/>
          </p:nvSpPr>
          <p:spPr>
            <a:xfrm>
              <a:off x="7497381" y="4892985"/>
              <a:ext cx="1811720" cy="126304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>
                  <a:solidFill>
                    <a:schemeClr val="tx1"/>
                  </a:solidFill>
                </a:rPr>
                <a:t>Fruit target results</a:t>
              </a:r>
              <a:endParaRPr kumimoji="1"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圓柱 13"/>
            <p:cNvSpPr/>
            <p:nvPr/>
          </p:nvSpPr>
          <p:spPr>
            <a:xfrm>
              <a:off x="7499951" y="1035474"/>
              <a:ext cx="1800200" cy="1152128"/>
            </a:xfrm>
            <a:prstGeom prst="ca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>
                  <a:solidFill>
                    <a:schemeClr val="tx1"/>
                  </a:solidFill>
                </a:rPr>
                <a:t>Fruit dataset</a:t>
              </a:r>
              <a:endParaRPr kumimoji="1"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圓柱 14"/>
            <p:cNvSpPr/>
            <p:nvPr/>
          </p:nvSpPr>
          <p:spPr>
            <a:xfrm>
              <a:off x="3018333" y="1052543"/>
              <a:ext cx="1800200" cy="1152128"/>
            </a:xfrm>
            <a:prstGeom prst="ca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>
                  <a:solidFill>
                    <a:schemeClr val="tx1"/>
                  </a:solidFill>
                </a:rPr>
                <a:t>Flower dataset</a:t>
              </a:r>
              <a:endParaRPr kumimoji="1" lang="zh-TW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直線箭頭接點 15"/>
            <p:cNvCxnSpPr>
              <a:stCxn id="20" idx="3"/>
              <a:endCxn id="12" idx="0"/>
            </p:cNvCxnSpPr>
            <p:nvPr/>
          </p:nvCxnSpPr>
          <p:spPr>
            <a:xfrm>
              <a:off x="3918433" y="2204671"/>
              <a:ext cx="0" cy="654677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箭頭接點 16"/>
            <p:cNvCxnSpPr>
              <a:stCxn id="19" idx="3"/>
            </p:cNvCxnSpPr>
            <p:nvPr/>
          </p:nvCxnSpPr>
          <p:spPr>
            <a:xfrm flipH="1">
              <a:off x="8399484" y="2187602"/>
              <a:ext cx="567" cy="671746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橢圓 17"/>
            <p:cNvSpPr/>
            <p:nvPr/>
          </p:nvSpPr>
          <p:spPr>
            <a:xfrm>
              <a:off x="5118334" y="4892985"/>
              <a:ext cx="2015331" cy="126304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>
                  <a:solidFill>
                    <a:schemeClr val="tx1"/>
                  </a:solidFill>
                </a:rPr>
                <a:t>Leaf target results</a:t>
              </a:r>
              <a:endParaRPr kumimoji="1"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橢圓 18"/>
            <p:cNvSpPr/>
            <p:nvPr/>
          </p:nvSpPr>
          <p:spPr>
            <a:xfrm>
              <a:off x="2863485" y="4892985"/>
              <a:ext cx="2089515" cy="126304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>
                  <a:solidFill>
                    <a:schemeClr val="tx1"/>
                  </a:solidFill>
                </a:rPr>
                <a:t>Flower target results</a:t>
              </a:r>
              <a:endParaRPr kumimoji="1" lang="zh-TW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0" name="直線箭頭接點 19"/>
            <p:cNvCxnSpPr>
              <a:stCxn id="12" idx="2"/>
            </p:cNvCxnSpPr>
            <p:nvPr/>
          </p:nvCxnSpPr>
          <p:spPr>
            <a:xfrm flipH="1">
              <a:off x="3908243" y="3795452"/>
              <a:ext cx="10190" cy="1097533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箭頭接點 20"/>
            <p:cNvCxnSpPr>
              <a:endCxn id="17" idx="0"/>
            </p:cNvCxnSpPr>
            <p:nvPr/>
          </p:nvCxnSpPr>
          <p:spPr>
            <a:xfrm>
              <a:off x="8399484" y="3795452"/>
              <a:ext cx="3757" cy="1097533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曲線接點 21"/>
            <p:cNvCxnSpPr>
              <a:stCxn id="6" idx="2"/>
              <a:endCxn id="12" idx="2"/>
            </p:cNvCxnSpPr>
            <p:nvPr/>
          </p:nvCxnSpPr>
          <p:spPr>
            <a:xfrm rot="5400000" flipH="1" flipV="1">
              <a:off x="2785805" y="2667434"/>
              <a:ext cx="4609" cy="2260646"/>
            </a:xfrm>
            <a:prstGeom prst="curvedConnector3">
              <a:avLst>
                <a:gd name="adj1" fmla="val -7164287"/>
              </a:avLst>
            </a:prstGeom>
            <a:ln w="19050">
              <a:solidFill>
                <a:srgbClr val="C0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圓角矩形 22"/>
            <p:cNvSpPr/>
            <p:nvPr/>
          </p:nvSpPr>
          <p:spPr>
            <a:xfrm>
              <a:off x="5308396" y="2859348"/>
              <a:ext cx="1584176" cy="93610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/>
                <a:t>Model C</a:t>
              </a:r>
              <a:endParaRPr kumimoji="1" lang="zh-TW" altLang="en-US" dirty="0"/>
            </a:p>
          </p:txBody>
        </p:sp>
        <p:sp>
          <p:nvSpPr>
            <p:cNvPr id="24" name="圓角矩形 23"/>
            <p:cNvSpPr/>
            <p:nvPr/>
          </p:nvSpPr>
          <p:spPr>
            <a:xfrm>
              <a:off x="7607396" y="2859348"/>
              <a:ext cx="1584176" cy="93610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/>
                <a:t>Model D</a:t>
              </a:r>
              <a:endParaRPr kumimoji="1" lang="zh-TW" altLang="en-US" dirty="0"/>
            </a:p>
          </p:txBody>
        </p:sp>
        <p:cxnSp>
          <p:nvCxnSpPr>
            <p:cNvPr id="25" name="曲線接點 24"/>
            <p:cNvCxnSpPr>
              <a:stCxn id="6" idx="2"/>
            </p:cNvCxnSpPr>
            <p:nvPr/>
          </p:nvCxnSpPr>
          <p:spPr>
            <a:xfrm rot="5400000" flipH="1" flipV="1">
              <a:off x="3876830" y="1576408"/>
              <a:ext cx="4609" cy="4442697"/>
            </a:xfrm>
            <a:prstGeom prst="curvedConnector3">
              <a:avLst>
                <a:gd name="adj1" fmla="val -11848557"/>
              </a:avLst>
            </a:prstGeom>
            <a:ln w="19050">
              <a:solidFill>
                <a:srgbClr val="C0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曲線接點 25"/>
            <p:cNvCxnSpPr>
              <a:stCxn id="6" idx="2"/>
            </p:cNvCxnSpPr>
            <p:nvPr/>
          </p:nvCxnSpPr>
          <p:spPr>
            <a:xfrm rot="5400000" flipH="1" flipV="1">
              <a:off x="5026330" y="426908"/>
              <a:ext cx="4609" cy="6741697"/>
            </a:xfrm>
            <a:prstGeom prst="curvedConnector3">
              <a:avLst>
                <a:gd name="adj1" fmla="val -18186158"/>
              </a:avLst>
            </a:prstGeom>
            <a:ln w="19050">
              <a:solidFill>
                <a:srgbClr val="C0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標題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7467600" cy="709612"/>
          </a:xfrm>
        </p:spPr>
        <p:txBody>
          <a:bodyPr/>
          <a:lstStyle/>
          <a:p>
            <a:pPr>
              <a:defRPr/>
            </a:pPr>
            <a:r>
              <a:rPr lang="en-US" altLang="zh-TW" cap="none" dirty="0" smtClean="0"/>
              <a:t>Vertical Transfer Learning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266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壁窗">
  <a:themeElements>
    <a:clrScheme name="壁窗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自訂 1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壁窗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0CD559C-D129-6043-A4AA-B00A9229F5AB}">
  <we:reference id="wa104178141" version="3.10.0.52" store="zh-TW" storeType="OMEX"/>
  <we:alternateReferences>
    <we:reference id="WA104178141" version="3.10.0.52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249012</TotalTime>
  <Words>1564</Words>
  <Application>Microsoft Office PowerPoint</Application>
  <PresentationFormat>如螢幕大小 (4:3)</PresentationFormat>
  <Paragraphs>404</Paragraphs>
  <Slides>45</Slides>
  <Notes>22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45</vt:i4>
      </vt:variant>
    </vt:vector>
  </HeadingPairs>
  <TitlesOfParts>
    <vt:vector size="54" baseType="lpstr">
      <vt:lpstr>新細明體</vt:lpstr>
      <vt:lpstr>標楷體</vt:lpstr>
      <vt:lpstr>Arial</vt:lpstr>
      <vt:lpstr>Calibri</vt:lpstr>
      <vt:lpstr>Cambria Math</vt:lpstr>
      <vt:lpstr>Times New Roman</vt:lpstr>
      <vt:lpstr>Wingdings</vt:lpstr>
      <vt:lpstr>Wingdings 2</vt:lpstr>
      <vt:lpstr>壁窗</vt:lpstr>
      <vt:lpstr>Plant Image Recognition by  Transfer Learning and Organ Separated Models</vt:lpstr>
      <vt:lpstr>Outline</vt:lpstr>
      <vt:lpstr>Introduction</vt:lpstr>
      <vt:lpstr>ITRI Plant Image Dataset</vt:lpstr>
      <vt:lpstr>ITRI Plant Image Dataset</vt:lpstr>
      <vt:lpstr>Key Methods</vt:lpstr>
      <vt:lpstr>Convolution Neural Networks</vt:lpstr>
      <vt:lpstr>Horizontal Transfer Learning</vt:lpstr>
      <vt:lpstr>Vertical Transfer Learning</vt:lpstr>
      <vt:lpstr>Related Work</vt:lpstr>
      <vt:lpstr>Model Candidates (1/2)</vt:lpstr>
      <vt:lpstr>Model Candidates (2/2)</vt:lpstr>
      <vt:lpstr>Inception V3</vt:lpstr>
      <vt:lpstr>InceptionRes V2</vt:lpstr>
      <vt:lpstr>Xception</vt:lpstr>
      <vt:lpstr>First Stage Model Candidates Flowchart</vt:lpstr>
      <vt:lpstr>Proposed Method : Organ-based Model</vt:lpstr>
      <vt:lpstr>Experimental Settings (1/2)</vt:lpstr>
      <vt:lpstr>Experimental Settings (2/2)</vt:lpstr>
      <vt:lpstr>Data Augmentation Experimental Results</vt:lpstr>
      <vt:lpstr>Image Preprocessing Experimental Results</vt:lpstr>
      <vt:lpstr>Model Candidates Experimental Results (1/3)</vt:lpstr>
      <vt:lpstr>Model Candidates Experimental Results (2/3)</vt:lpstr>
      <vt:lpstr>Model Candidates Experimental Results (3/3)</vt:lpstr>
      <vt:lpstr>Model Candidates Conclusions</vt:lpstr>
      <vt:lpstr>Transfer Learning Analysis (1/3)</vt:lpstr>
      <vt:lpstr>Transfer Learning Analysis (2/3)</vt:lpstr>
      <vt:lpstr>Transfer Learning Analysis (3/3)</vt:lpstr>
      <vt:lpstr>Second Stage Organ-based Model Flowchart</vt:lpstr>
      <vt:lpstr>Organ-specific Model Experimental Result(1/2)</vt:lpstr>
      <vt:lpstr>Organ-specific Model Experimental Result(2/2)</vt:lpstr>
      <vt:lpstr>Organ Classifier Experimental Result(1/2)</vt:lpstr>
      <vt:lpstr>Organ Classifier Experimental Result(2/2)</vt:lpstr>
      <vt:lpstr>Organ-based Model Experimental Result (1/2)</vt:lpstr>
      <vt:lpstr>Organ-based Model Experimental Result (2/2)</vt:lpstr>
      <vt:lpstr>Each Class Accuracy</vt:lpstr>
      <vt:lpstr>Error Analysis (1/3)</vt:lpstr>
      <vt:lpstr>Error Analysis (2/3)</vt:lpstr>
      <vt:lpstr>Error Analysis (3/3)</vt:lpstr>
      <vt:lpstr>Conclusions and Future Work</vt:lpstr>
      <vt:lpstr>PowerPoint 簡報</vt:lpstr>
      <vt:lpstr>Data Distribution</vt:lpstr>
      <vt:lpstr>Data Augmentation Factors</vt:lpstr>
      <vt:lpstr>Proposed Method : Organ based model (4/5)</vt:lpstr>
      <vt:lpstr>Proposed Method : Organ based model (5/5)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NTHU CS Dept., Ph.D. Dissertation Presentation  Discovering Discriminative Features with Applications to Music Genre/Mood Classification</dc:title>
  <dc:creator>E C</dc:creator>
  <cp:lastModifiedBy>Joshua</cp:lastModifiedBy>
  <cp:revision>3125</cp:revision>
  <dcterms:created xsi:type="dcterms:W3CDTF">2008-11-09T17:03:56Z</dcterms:created>
  <dcterms:modified xsi:type="dcterms:W3CDTF">2018-07-14T03:18:25Z</dcterms:modified>
</cp:coreProperties>
</file>