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2"/>
  </p:notesMasterIdLst>
  <p:handoutMasterIdLst>
    <p:handoutMasterId r:id="rId33"/>
  </p:handoutMasterIdLst>
  <p:sldIdLst>
    <p:sldId id="256" r:id="rId3"/>
    <p:sldId id="460" r:id="rId4"/>
    <p:sldId id="536" r:id="rId5"/>
    <p:sldId id="490" r:id="rId6"/>
    <p:sldId id="552" r:id="rId7"/>
    <p:sldId id="457" r:id="rId8"/>
    <p:sldId id="539" r:id="rId9"/>
    <p:sldId id="554" r:id="rId10"/>
    <p:sldId id="553" r:id="rId11"/>
    <p:sldId id="566" r:id="rId12"/>
    <p:sldId id="542" r:id="rId13"/>
    <p:sldId id="543" r:id="rId14"/>
    <p:sldId id="549" r:id="rId15"/>
    <p:sldId id="565" r:id="rId16"/>
    <p:sldId id="556" r:id="rId17"/>
    <p:sldId id="548" r:id="rId18"/>
    <p:sldId id="555" r:id="rId19"/>
    <p:sldId id="557" r:id="rId20"/>
    <p:sldId id="558" r:id="rId21"/>
    <p:sldId id="550" r:id="rId22"/>
    <p:sldId id="559" r:id="rId23"/>
    <p:sldId id="561" r:id="rId24"/>
    <p:sldId id="562" r:id="rId25"/>
    <p:sldId id="551" r:id="rId26"/>
    <p:sldId id="563" r:id="rId27"/>
    <p:sldId id="567" r:id="rId28"/>
    <p:sldId id="535" r:id="rId29"/>
    <p:sldId id="564" r:id="rId30"/>
    <p:sldId id="267" r:id="rId31"/>
  </p:sldIdLst>
  <p:sldSz cx="9144000" cy="6858000" type="screen4x3"/>
  <p:notesSz cx="9777413" cy="66468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D87E9681-D31D-49F0-AF31-FCD488F78568}">
          <p14:sldIdLst>
            <p14:sldId id="256"/>
            <p14:sldId id="460"/>
            <p14:sldId id="536"/>
            <p14:sldId id="490"/>
            <p14:sldId id="552"/>
            <p14:sldId id="457"/>
            <p14:sldId id="539"/>
            <p14:sldId id="554"/>
            <p14:sldId id="553"/>
            <p14:sldId id="566"/>
            <p14:sldId id="542"/>
            <p14:sldId id="543"/>
            <p14:sldId id="549"/>
            <p14:sldId id="565"/>
            <p14:sldId id="556"/>
            <p14:sldId id="548"/>
            <p14:sldId id="555"/>
            <p14:sldId id="557"/>
            <p14:sldId id="558"/>
            <p14:sldId id="550"/>
            <p14:sldId id="559"/>
            <p14:sldId id="561"/>
            <p14:sldId id="562"/>
            <p14:sldId id="551"/>
            <p14:sldId id="563"/>
            <p14:sldId id="567"/>
            <p14:sldId id="535"/>
            <p14:sldId id="564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66FF"/>
    <a:srgbClr val="FB9FB3"/>
    <a:srgbClr val="99FF66"/>
    <a:srgbClr val="FFFF99"/>
    <a:srgbClr val="F96383"/>
    <a:srgbClr val="6DFFF8"/>
    <a:srgbClr val="00E0D5"/>
    <a:srgbClr val="3F85BF"/>
    <a:srgbClr val="5B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15" autoAdjust="0"/>
    <p:restoredTop sz="87288" autoAdjust="0"/>
  </p:normalViewPr>
  <p:slideViewPr>
    <p:cSldViewPr>
      <p:cViewPr>
        <p:scale>
          <a:sx n="73" d="100"/>
          <a:sy n="73" d="100"/>
        </p:scale>
        <p:origin x="-13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38274" y="1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/>
          <a:lstStyle>
            <a:lvl1pPr algn="r">
              <a:defRPr sz="1200"/>
            </a:lvl1pPr>
          </a:lstStyle>
          <a:p>
            <a:fld id="{CF52F4F5-6870-4293-9B04-4586480802CB}" type="datetimeFigureOut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313368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38274" y="6313368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 anchor="b"/>
          <a:lstStyle>
            <a:lvl1pPr algn="r">
              <a:defRPr sz="1200"/>
            </a:lvl1pPr>
          </a:lstStyle>
          <a:p>
            <a:fld id="{954F2AA7-F147-462F-8838-5749F3B057C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5690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38274" y="1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/>
          <a:lstStyle>
            <a:lvl1pPr algn="r">
              <a:defRPr sz="1200"/>
            </a:lvl1pPr>
          </a:lstStyle>
          <a:p>
            <a:fld id="{F3A21873-5F9F-42BF-AAF6-60B7252B6345}" type="datetimeFigureOut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27388" y="500063"/>
            <a:ext cx="3322637" cy="249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48" tIns="46924" rIns="93848" bIns="46924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77742" y="3157260"/>
            <a:ext cx="7821930" cy="2991088"/>
          </a:xfrm>
          <a:prstGeom prst="rect">
            <a:avLst/>
          </a:prstGeom>
        </p:spPr>
        <p:txBody>
          <a:bodyPr vert="horz" lIns="93848" tIns="46924" rIns="93848" bIns="46924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6313368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38274" y="6313368"/>
            <a:ext cx="4236878" cy="332343"/>
          </a:xfrm>
          <a:prstGeom prst="rect">
            <a:avLst/>
          </a:prstGeom>
        </p:spPr>
        <p:txBody>
          <a:bodyPr vert="horz" lIns="93848" tIns="46924" rIns="93848" bIns="46924" rtlCol="0" anchor="b"/>
          <a:lstStyle>
            <a:lvl1pPr algn="r">
              <a:defRPr sz="1200"/>
            </a:lvl1pPr>
          </a:lstStyle>
          <a:p>
            <a:fld id="{2EC3D609-C799-4AA8-B48F-B70B9977A5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5366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各位口委好，我的題目是使用</a:t>
            </a:r>
            <a:r>
              <a:rPr lang="en-US" altLang="zh-TW" dirty="0" smtClean="0"/>
              <a:t>GPU</a:t>
            </a:r>
            <a:r>
              <a:rPr lang="zh-TW" altLang="en-US" dirty="0" smtClean="0"/>
              <a:t>進行哼唱選歌的比對加速機制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旋律比對方面，我們分種兩種不同的比對方式。</a:t>
            </a:r>
            <a:endParaRPr lang="en-US" altLang="zh-TW" dirty="0" smtClean="0"/>
          </a:p>
          <a:p>
            <a:r>
              <a:rPr lang="zh-TW" altLang="en-US" dirty="0" smtClean="0"/>
              <a:t>第一是從歌曲開始處比對。在此種比對方式下，我們將每首歌曲分配給一個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來進行運算。</a:t>
            </a:r>
            <a:endParaRPr lang="en-US" altLang="zh-TW" dirty="0" smtClean="0"/>
          </a:p>
          <a:p>
            <a:r>
              <a:rPr lang="zh-TW" altLang="en-US" dirty="0" smtClean="0"/>
              <a:t>第二是從歌曲任意處比對。分為三種不同的方法：</a:t>
            </a:r>
            <a:endParaRPr lang="en-US" altLang="zh-TW" dirty="0" smtClean="0"/>
          </a:p>
          <a:p>
            <a:r>
              <a:rPr lang="zh-TW" altLang="en-US" dirty="0" smtClean="0"/>
              <a:t>第一，是使用與從歌曲開始處相同的方法，每首歌曲分配給一個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做運算</a:t>
            </a:r>
            <a:endParaRPr lang="en-US" altLang="zh-TW" dirty="0" smtClean="0"/>
          </a:p>
          <a:p>
            <a:r>
              <a:rPr lang="zh-TW" altLang="en-US" dirty="0" smtClean="0"/>
              <a:t>第二及第三，則改成將每首歌曲使用一個</a:t>
            </a:r>
            <a:r>
              <a:rPr lang="en-US" altLang="zh-TW" dirty="0" smtClean="0"/>
              <a:t>block</a:t>
            </a:r>
            <a:r>
              <a:rPr lang="zh-TW" altLang="en-US" dirty="0" smtClean="0"/>
              <a:t>做運算，但有些微的不同。</a:t>
            </a:r>
            <a:endParaRPr lang="en-US" altLang="zh-TW" dirty="0" smtClean="0"/>
          </a:p>
          <a:p>
            <a:r>
              <a:rPr lang="zh-TW" altLang="en-US" dirty="0" smtClean="0"/>
              <a:t>在第二種方法中，我們會將</a:t>
            </a:r>
            <a:r>
              <a:rPr lang="en-US" altLang="zh-TW" dirty="0" smtClean="0"/>
              <a:t>31</a:t>
            </a:r>
            <a:r>
              <a:rPr lang="zh-TW" altLang="en-US" dirty="0" smtClean="0"/>
              <a:t>的不同的伸縮長度，分給</a:t>
            </a:r>
            <a:r>
              <a:rPr lang="en-US" altLang="zh-TW" dirty="0" smtClean="0"/>
              <a:t>block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31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進行運算。</a:t>
            </a:r>
            <a:endParaRPr lang="en-US" altLang="zh-TW" dirty="0" smtClean="0"/>
          </a:p>
          <a:p>
            <a:r>
              <a:rPr lang="zh-TW" altLang="en-US" dirty="0" smtClean="0"/>
              <a:t>但在第三個方法中，我們則改成使用</a:t>
            </a:r>
            <a:r>
              <a:rPr lang="en-US" altLang="zh-TW" dirty="0" smtClean="0"/>
              <a:t>256</a:t>
            </a:r>
            <a:r>
              <a:rPr lang="zh-TW" altLang="en-US" dirty="0" smtClean="0"/>
              <a:t>個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做運算，讓這</a:t>
            </a:r>
            <a:r>
              <a:rPr lang="en-US" altLang="zh-TW" dirty="0" smtClean="0"/>
              <a:t>256</a:t>
            </a:r>
            <a:r>
              <a:rPr lang="zh-TW" altLang="en-US" dirty="0" smtClean="0"/>
              <a:t>個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，分別從歌曲中不同的比對起點進行運算，每個</a:t>
            </a:r>
            <a:r>
              <a:rPr lang="en-US" altLang="zh-TW" dirty="0" smtClean="0"/>
              <a:t>thread</a:t>
            </a:r>
            <a:r>
              <a:rPr lang="zh-TW" altLang="en-US" dirty="0" smtClean="0"/>
              <a:t>再去分別計算</a:t>
            </a:r>
            <a:r>
              <a:rPr lang="en-US" altLang="zh-TW" dirty="0" smtClean="0"/>
              <a:t>31</a:t>
            </a:r>
            <a:r>
              <a:rPr lang="zh-TW" altLang="en-US" dirty="0" smtClean="0"/>
              <a:t>種不同的伸縮長度，此讓平行化的效果達到更好。</a:t>
            </a:r>
            <a:endParaRPr lang="en-US" altLang="zh-TW" dirty="0" smtClean="0"/>
          </a:p>
          <a:p>
            <a:r>
              <a:rPr lang="zh-TW" altLang="en-US" dirty="0" smtClean="0"/>
              <a:t>經實驗後，第三個方法的辨識時間最佳。因此後續實驗將由方法三來進行。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943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 dirty="0" smtClean="0"/>
              <a:t>首先，音符本身的長度不考慮，我們只看音符的個數。若音符的個數為</a:t>
            </a:r>
            <a:r>
              <a:rPr lang="en-US" altLang="zh-TW" dirty="0" smtClean="0"/>
              <a:t>n</a:t>
            </a:r>
            <a:r>
              <a:rPr lang="zh-TW" altLang="en-US" dirty="0" smtClean="0"/>
              <a:t>，則會建立一個</a:t>
            </a:r>
            <a:r>
              <a:rPr lang="en-US" altLang="zh-TW" dirty="0" smtClean="0"/>
              <a:t>n x 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correlative matrix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例如：音符的序列為以下，共</a:t>
            </a:r>
            <a:r>
              <a:rPr lang="en-US" altLang="zh-TW" dirty="0" smtClean="0"/>
              <a:t>12</a:t>
            </a:r>
            <a:r>
              <a:rPr lang="zh-TW" altLang="en-US" dirty="0" smtClean="0"/>
              <a:t>個，則建立一個</a:t>
            </a:r>
            <a:r>
              <a:rPr lang="en-US" altLang="zh-TW" dirty="0" smtClean="0"/>
              <a:t>12 x 12</a:t>
            </a:r>
            <a:r>
              <a:rPr lang="zh-TW" altLang="en-US" dirty="0" smtClean="0"/>
              <a:t>的矩陣。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**</a:t>
            </a:r>
            <a:r>
              <a:rPr lang="zh-TW" altLang="en-US" dirty="0" smtClean="0"/>
              <a:t>要說明長度不考慮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比較第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與第</a:t>
            </a:r>
            <a:r>
              <a:rPr lang="en-US" altLang="zh-TW" dirty="0" smtClean="0"/>
              <a:t>j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，若相同，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ij</a:t>
            </a:r>
            <a:r>
              <a:rPr lang="zh-TW" altLang="en-US" dirty="0" smtClean="0"/>
              <a:t> 則設為</a:t>
            </a:r>
            <a:r>
              <a:rPr lang="en-US" altLang="zh-TW" dirty="0" smtClean="0"/>
              <a:t>1</a:t>
            </a:r>
          </a:p>
          <a:p>
            <a:pPr lvl="1"/>
            <a:r>
              <a:rPr lang="zh-TW" altLang="en-US" dirty="0" smtClean="0"/>
              <a:t>若第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與第</a:t>
            </a:r>
            <a:r>
              <a:rPr lang="en-US" altLang="zh-TW" dirty="0" smtClean="0"/>
              <a:t>j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相同，且第</a:t>
            </a:r>
            <a:r>
              <a:rPr lang="en-US" altLang="zh-TW" dirty="0" smtClean="0"/>
              <a:t>i+1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與第</a:t>
            </a:r>
            <a:r>
              <a:rPr lang="en-US" altLang="zh-TW" dirty="0" smtClean="0"/>
              <a:t>j+1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相同，代表有長度為</a:t>
            </a:r>
            <a:r>
              <a:rPr lang="en-US" altLang="zh-TW" dirty="0" smtClean="0"/>
              <a:t>2</a:t>
            </a:r>
            <a:r>
              <a:rPr lang="zh-TW" altLang="en-US" dirty="0" smtClean="0"/>
              <a:t>的重複片段，則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(i+1),( j+1)</a:t>
            </a:r>
            <a:r>
              <a:rPr lang="zh-TW" altLang="en-US" dirty="0" smtClean="0"/>
              <a:t>設為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，依此類推。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006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填表的時候，我們只填上三角矩陣的部分。在填第一列的值時，我們會比較第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列及第</a:t>
            </a:r>
            <a:r>
              <a:rPr lang="en-US" altLang="zh-TW" dirty="0" smtClean="0"/>
              <a:t>j</a:t>
            </a:r>
            <a:r>
              <a:rPr lang="zh-TW" altLang="en-US" dirty="0" smtClean="0"/>
              <a:t>行的所對應的音符是否相同，若相同則設為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。填第二列以後的值時，一樣是比較第</a:t>
            </a:r>
            <a:r>
              <a:rPr lang="en-US" altLang="zh-TW" dirty="0" err="1" smtClean="0"/>
              <a:t>i</a:t>
            </a:r>
            <a:r>
              <a:rPr lang="zh-TW" altLang="en-US" dirty="0" smtClean="0"/>
              <a:t>列及第</a:t>
            </a:r>
            <a:r>
              <a:rPr lang="en-US" altLang="zh-TW" dirty="0" smtClean="0"/>
              <a:t>j</a:t>
            </a:r>
            <a:r>
              <a:rPr lang="zh-TW" altLang="en-US" dirty="0" smtClean="0"/>
              <a:t>行所對應的音符是否相同，若相同，則取第</a:t>
            </a:r>
            <a:r>
              <a:rPr lang="en-US" altLang="zh-TW" dirty="0" smtClean="0"/>
              <a:t>i-1</a:t>
            </a:r>
            <a:r>
              <a:rPr lang="zh-TW" altLang="en-US" dirty="0" smtClean="0"/>
              <a:t>列及第</a:t>
            </a:r>
            <a:r>
              <a:rPr lang="en-US" altLang="zh-TW" dirty="0" smtClean="0"/>
              <a:t>j-1</a:t>
            </a:r>
            <a:r>
              <a:rPr lang="zh-TW" altLang="en-US" dirty="0" smtClean="0"/>
              <a:t>行的值</a:t>
            </a:r>
            <a:r>
              <a:rPr lang="en-US" altLang="zh-TW" dirty="0" smtClean="0"/>
              <a:t>+1</a:t>
            </a:r>
            <a:r>
              <a:rPr lang="zh-TW" altLang="en-US" dirty="0" smtClean="0"/>
              <a:t>。例如第</a:t>
            </a:r>
            <a:r>
              <a:rPr lang="en-US" altLang="zh-TW" dirty="0" smtClean="0"/>
              <a:t>2</a:t>
            </a:r>
            <a:r>
              <a:rPr lang="zh-TW" altLang="en-US" dirty="0" smtClean="0"/>
              <a:t>列及第</a:t>
            </a:r>
            <a:r>
              <a:rPr lang="en-US" altLang="zh-TW" dirty="0" smtClean="0"/>
              <a:t>6</a:t>
            </a:r>
            <a:r>
              <a:rPr lang="zh-TW" altLang="en-US" dirty="0" smtClean="0"/>
              <a:t>行的音符同為</a:t>
            </a:r>
            <a:r>
              <a:rPr lang="en-US" altLang="zh-TW" dirty="0" smtClean="0"/>
              <a:t>68</a:t>
            </a:r>
            <a:r>
              <a:rPr lang="zh-TW" altLang="en-US" dirty="0" smtClean="0"/>
              <a:t>，則會往左上看，</a:t>
            </a:r>
            <a:r>
              <a:rPr lang="en-US" altLang="zh-TW" dirty="0" smtClean="0"/>
              <a:t>(1,5)</a:t>
            </a:r>
            <a:r>
              <a:rPr lang="zh-TW" altLang="en-US" dirty="0" smtClean="0"/>
              <a:t>的值為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，所以</a:t>
            </a:r>
            <a:r>
              <a:rPr lang="en-US" altLang="zh-TW" dirty="0" smtClean="0"/>
              <a:t>(2,6)</a:t>
            </a:r>
            <a:r>
              <a:rPr lang="zh-TW" altLang="en-US" dirty="0" smtClean="0"/>
              <a:t>的值就為</a:t>
            </a:r>
            <a:r>
              <a:rPr lang="en-US" altLang="zh-TW" dirty="0" smtClean="0"/>
              <a:t>1+1</a:t>
            </a:r>
            <a:r>
              <a:rPr lang="zh-TW" altLang="en-US" dirty="0" smtClean="0"/>
              <a:t> </a:t>
            </a:r>
            <a:r>
              <a:rPr lang="en-US" altLang="zh-TW" dirty="0" smtClean="0"/>
              <a:t>=</a:t>
            </a:r>
            <a:r>
              <a:rPr lang="zh-TW" altLang="en-US" dirty="0" smtClean="0"/>
              <a:t> </a:t>
            </a:r>
            <a:r>
              <a:rPr lang="en-US" altLang="zh-TW" dirty="0" smtClean="0"/>
              <a:t>2</a:t>
            </a:r>
            <a:r>
              <a:rPr lang="zh-TW" altLang="en-US" dirty="0" smtClean="0"/>
              <a:t>。依此方法將整張表填寫完成。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94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但為了竟量避免影響到原始歌曲的結構，我們過短的重複片段將不會計算。在實驗中，我們發現，門檻值訂為</a:t>
            </a:r>
            <a:r>
              <a:rPr lang="en-US" altLang="zh-TW" dirty="0" smtClean="0"/>
              <a:t>20</a:t>
            </a:r>
            <a:r>
              <a:rPr lang="zh-TW" altLang="en-US" dirty="0" smtClean="0"/>
              <a:t>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的效果為最佳</a:t>
            </a:r>
            <a:endParaRPr lang="en-US" altLang="zh-TW" dirty="0" smtClean="0"/>
          </a:p>
          <a:p>
            <a:r>
              <a:rPr lang="zh-TW" altLang="en-US" dirty="0" smtClean="0"/>
              <a:t>例如，</a:t>
            </a:r>
            <a:r>
              <a:rPr lang="en-US" altLang="zh-TW" dirty="0" smtClean="0"/>
              <a:t>XXXX</a:t>
            </a:r>
            <a:r>
              <a:rPr lang="en-US" altLang="zh-TW" baseline="0" dirty="0" smtClean="0"/>
              <a:t> (</a:t>
            </a:r>
            <a:r>
              <a:rPr lang="zh-TW" altLang="en-US" baseline="0" dirty="0" smtClean="0"/>
              <a:t>再想</a:t>
            </a:r>
            <a:r>
              <a:rPr lang="en-US" altLang="zh-TW" baseline="0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877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318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這是我們的實驗環境設定</a:t>
            </a:r>
            <a:endParaRPr lang="en-US" altLang="zh-TW" dirty="0" smtClean="0"/>
          </a:p>
          <a:p>
            <a:r>
              <a:rPr lang="zh-TW" altLang="en-US" dirty="0" smtClean="0"/>
              <a:t>因為接下來的實驗中，需比較</a:t>
            </a:r>
            <a:r>
              <a:rPr lang="en-US" altLang="zh-TW" dirty="0" smtClean="0"/>
              <a:t>CPU</a:t>
            </a:r>
            <a:r>
              <a:rPr lang="zh-TW" altLang="en-US" dirty="0" smtClean="0"/>
              <a:t>及</a:t>
            </a:r>
            <a:r>
              <a:rPr lang="en-US" altLang="zh-TW" dirty="0" smtClean="0"/>
              <a:t>GPU</a:t>
            </a:r>
            <a:r>
              <a:rPr lang="zh-TW" altLang="en-US" dirty="0" smtClean="0"/>
              <a:t>的效能，因此我們放了這個列表出來。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8712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由於我們每秒會取</a:t>
            </a:r>
            <a:r>
              <a:rPr lang="en-US" altLang="zh-TW" dirty="0" smtClean="0"/>
              <a:t>32</a:t>
            </a:r>
            <a:r>
              <a:rPr lang="zh-TW" altLang="en-US" dirty="0" smtClean="0"/>
              <a:t>個音高點，在</a:t>
            </a:r>
            <a:r>
              <a:rPr lang="en-US" altLang="zh-TW" dirty="0" smtClean="0"/>
              <a:t>8</a:t>
            </a:r>
            <a:r>
              <a:rPr lang="zh-TW" altLang="en-US" dirty="0" smtClean="0"/>
              <a:t>秒的片段中，共會取得</a:t>
            </a:r>
            <a:r>
              <a:rPr lang="en-US" altLang="zh-TW" dirty="0" smtClean="0"/>
              <a:t>256</a:t>
            </a:r>
            <a:r>
              <a:rPr lang="zh-TW" altLang="en-US" dirty="0" smtClean="0"/>
              <a:t>個音高點，但因為</a:t>
            </a:r>
            <a:r>
              <a:rPr lang="en-US" altLang="zh-TW" dirty="0" smtClean="0"/>
              <a:t>end point </a:t>
            </a:r>
            <a:r>
              <a:rPr lang="en-US" altLang="zh-TW" dirty="0" err="1" smtClean="0"/>
              <a:t>dectection</a:t>
            </a:r>
            <a:r>
              <a:rPr lang="zh-TW" altLang="en-US" dirty="0" smtClean="0"/>
              <a:t>的關係，變成</a:t>
            </a:r>
            <a:r>
              <a:rPr lang="en-US" altLang="zh-TW" dirty="0" smtClean="0"/>
              <a:t>245</a:t>
            </a:r>
            <a:r>
              <a:rPr lang="zh-TW" altLang="en-US" dirty="0" smtClean="0"/>
              <a:t>個音高點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2572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GPU 13048:</a:t>
            </a:r>
            <a:r>
              <a:rPr lang="en-US" altLang="zh-TW" baseline="0" dirty="0" smtClean="0"/>
              <a:t> 0.013 sec</a:t>
            </a:r>
            <a:r>
              <a:rPr lang="zh-TW" altLang="en-US" baseline="0" dirty="0" smtClean="0"/>
              <a:t>  </a:t>
            </a:r>
            <a:r>
              <a:rPr lang="en-US" altLang="zh-TW" baseline="0" dirty="0" smtClean="0"/>
              <a:t>CPU 13048: 0.186 sec</a:t>
            </a:r>
            <a:endParaRPr lang="zh-TW" altLang="en-US" dirty="0" smtClean="0"/>
          </a:p>
          <a:p>
            <a:r>
              <a:rPr lang="zh-TW" altLang="en-US" dirty="0" smtClean="0"/>
              <a:t>此為從頭比對的資料庫大小與比對時間關係圖，橫軸為歌曲數以</a:t>
            </a:r>
            <a:r>
              <a:rPr lang="en-US" altLang="zh-TW" dirty="0" smtClean="0"/>
              <a:t>1000</a:t>
            </a:r>
            <a:r>
              <a:rPr lang="zh-TW" altLang="en-US" dirty="0" smtClean="0"/>
              <a:t>為區間做成長，縱軸為比對時間。藍色線為</a:t>
            </a:r>
            <a:r>
              <a:rPr lang="en-US" altLang="zh-TW" dirty="0" smtClean="0"/>
              <a:t>CPU</a:t>
            </a:r>
            <a:r>
              <a:rPr lang="zh-TW" altLang="en-US" dirty="0" smtClean="0"/>
              <a:t>，綠色線為</a:t>
            </a:r>
            <a:r>
              <a:rPr lang="en-US" altLang="zh-TW" dirty="0" smtClean="0"/>
              <a:t>GPU</a:t>
            </a:r>
          </a:p>
          <a:p>
            <a:r>
              <a:rPr lang="en-US" altLang="zh-TW" dirty="0" smtClean="0"/>
              <a:t>8000 / 256 = 32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block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10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GPU 13048:</a:t>
            </a:r>
            <a:r>
              <a:rPr lang="en-US" altLang="zh-TW" baseline="0" dirty="0" smtClean="0"/>
              <a:t> 1.831 sec</a:t>
            </a:r>
          </a:p>
          <a:p>
            <a:r>
              <a:rPr lang="en-US" altLang="zh-TW" baseline="0" dirty="0" smtClean="0"/>
              <a:t>CPU 13048: 31.466 sec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2528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27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這是我的大綱，首先先簡介哼唱選歌，第二部分是相關研究，會介紹我們自行開發的線上哼唱選歌系統</a:t>
            </a:r>
            <a:r>
              <a:rPr lang="en-US" altLang="zh-TW" dirty="0" smtClean="0"/>
              <a:t>MIRACLE</a:t>
            </a:r>
            <a:r>
              <a:rPr lang="zh-TW" altLang="en-US" dirty="0" smtClean="0"/>
              <a:t>、接著是本論文的第二個改進目標移除重複片段的相關研究，第三部分是本論文提出的改進方法，第四部份為實驗及分析，再來是結論及未來工作，最後會</a:t>
            </a:r>
            <a:r>
              <a:rPr lang="en-US" altLang="zh-TW" dirty="0" smtClean="0"/>
              <a:t>DEMO</a:t>
            </a:r>
            <a:r>
              <a:rPr lang="zh-TW" altLang="en-US" dirty="0" smtClean="0"/>
              <a:t>我們的系統</a:t>
            </a:r>
            <a:r>
              <a:rPr lang="en-US" altLang="zh-TW" dirty="0" smtClean="0"/>
              <a:t>MIRACLE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416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6595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1.87</a:t>
            </a:r>
            <a:r>
              <a:rPr lang="zh-TW" altLang="en-US" dirty="0" smtClean="0"/>
              <a:t>秒</a:t>
            </a:r>
            <a:endParaRPr lang="en-US" altLang="zh-TW" dirty="0" smtClean="0"/>
          </a:p>
          <a:p>
            <a:r>
              <a:rPr lang="en-US" altLang="zh-TW" dirty="0" smtClean="0"/>
              <a:t>1.47</a:t>
            </a:r>
            <a:r>
              <a:rPr lang="zh-TW" altLang="en-US" dirty="0" smtClean="0"/>
              <a:t>秒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2761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這是一個移除重複片段前比對不出正確答案，但移除後卻找到答案的例子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7778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上圖此片段，去聽過實際音檔後發現，他為一個氣音的部分。因為我們比對時是由音符起點的位置做比對，在移除前的資料庫，若想消除那個片段所造成的影響，必須往前平移約</a:t>
            </a:r>
            <a:r>
              <a:rPr lang="en-US" altLang="zh-TW" dirty="0" smtClean="0"/>
              <a:t>14</a:t>
            </a:r>
            <a:r>
              <a:rPr lang="zh-TW" altLang="en-US" smtClean="0"/>
              <a:t>個音高點。移除後剛好克服了這個問題，使他能夠正確地被比對出來。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6611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866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提供一個更穩定且快速的搜尋引擎</a:t>
            </a:r>
            <a:endParaRPr lang="en-US" altLang="zh-TW" dirty="0" smtClean="0"/>
          </a:p>
          <a:p>
            <a:pPr marL="0" lvl="1" defTabSz="866394">
              <a:defRPr/>
            </a:pPr>
            <a:endParaRPr lang="en-US" altLang="zh-TW" dirty="0" smtClean="0"/>
          </a:p>
          <a:p>
            <a:pPr marL="0" lvl="1" defTabSz="866394">
              <a:defRPr/>
            </a:pPr>
            <a:r>
              <a:rPr lang="zh-TW" altLang="en-US" dirty="0" smtClean="0"/>
              <a:t>掌握可使用的次伺服器數量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6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哼唱選歌簡稱</a:t>
            </a:r>
            <a:r>
              <a:rPr lang="en-US" altLang="zh-TW" dirty="0" smtClean="0"/>
              <a:t>QBSH</a:t>
            </a:r>
            <a:r>
              <a:rPr lang="zh-TW" altLang="en-US" dirty="0" smtClean="0"/>
              <a:t>，全名為</a:t>
            </a:r>
            <a:r>
              <a:rPr lang="en-US" altLang="zh-TW" dirty="0" smtClean="0"/>
              <a:t>Query by Singing/Humming,</a:t>
            </a:r>
          </a:p>
          <a:p>
            <a:r>
              <a:rPr lang="zh-TW" altLang="en-US" dirty="0" smtClean="0"/>
              <a:t>使用者可以哼唱一段旋律，經由此系統，他會從資料庫中找出最相似的歌曲回傳給使用者</a:t>
            </a:r>
            <a:endParaRPr lang="en-US" altLang="zh-TW" dirty="0" smtClean="0"/>
          </a:p>
          <a:p>
            <a:r>
              <a:rPr lang="zh-TW" altLang="en-US" dirty="0" smtClean="0"/>
              <a:t>而我們</a:t>
            </a:r>
            <a:r>
              <a:rPr lang="en-US" altLang="zh-TW" dirty="0" smtClean="0"/>
              <a:t>MIR</a:t>
            </a:r>
            <a:r>
              <a:rPr lang="zh-TW" altLang="en-US" dirty="0" smtClean="0"/>
              <a:t>實驗室對</a:t>
            </a:r>
            <a:r>
              <a:rPr lang="en-US" altLang="zh-TW" dirty="0" smtClean="0"/>
              <a:t>QBSH</a:t>
            </a:r>
            <a:r>
              <a:rPr lang="zh-TW" altLang="en-US" dirty="0" smtClean="0"/>
              <a:t>已進行多年研究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在本論文的相關研究方面，首先是應用本論文提出改進方法的</a:t>
            </a:r>
            <a:r>
              <a:rPr lang="en-US" altLang="zh-TW" dirty="0" smtClean="0"/>
              <a:t>MIRACLE</a:t>
            </a:r>
            <a:r>
              <a:rPr lang="zh-TW" altLang="en-US" dirty="0" smtClean="0"/>
              <a:t>旋律辨識系統，</a:t>
            </a:r>
            <a:r>
              <a:rPr lang="en-US" altLang="zh-TW" dirty="0" smtClean="0"/>
              <a:t>MIRACLE</a:t>
            </a:r>
            <a:r>
              <a:rPr lang="zh-TW" altLang="en-US" dirty="0" smtClean="0"/>
              <a:t>的全名為</a:t>
            </a:r>
            <a:r>
              <a:rPr lang="en-US" altLang="zh-TW" dirty="0" smtClean="0"/>
              <a:t>Music Information Retrieval Acoustically</a:t>
            </a:r>
            <a:r>
              <a:rPr lang="en-US" altLang="zh-TW" baseline="0" dirty="0" smtClean="0"/>
              <a:t> with Clustered and </a:t>
            </a:r>
            <a:r>
              <a:rPr lang="en-US" altLang="zh-TW" baseline="0" dirty="0" err="1" smtClean="0"/>
              <a:t>paralleL</a:t>
            </a:r>
            <a:r>
              <a:rPr lang="en-US" altLang="zh-TW" baseline="0" dirty="0" smtClean="0"/>
              <a:t> Engines</a:t>
            </a:r>
            <a:r>
              <a:rPr lang="zh-TW" altLang="en-US" baseline="0" dirty="0" smtClean="0"/>
              <a:t>，</a:t>
            </a:r>
            <a:endParaRPr lang="en-US" altLang="zh-TW" baseline="0" dirty="0" smtClean="0"/>
          </a:p>
          <a:p>
            <a:r>
              <a:rPr lang="zh-TW" altLang="en-US" baseline="0" dirty="0" smtClean="0"/>
              <a:t>他是一個利用叢集式架構來將哼唱選歌中，將使用者哼唱歌曲與資料庫比對的運算部分，分散至各個節點以加快運算速度的一個系統。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上面是</a:t>
            </a:r>
            <a:r>
              <a:rPr lang="en-US" altLang="zh-TW" dirty="0" smtClean="0"/>
              <a:t>MIRACLE</a:t>
            </a:r>
            <a:r>
              <a:rPr lang="zh-TW" altLang="en-US" dirty="0" smtClean="0"/>
              <a:t>的相關論文。第一篇是提出</a:t>
            </a:r>
            <a:r>
              <a:rPr lang="en-US" altLang="zh-TW" dirty="0" smtClean="0"/>
              <a:t>MIRACLE</a:t>
            </a:r>
            <a:r>
              <a:rPr lang="zh-TW" altLang="en-US" dirty="0" smtClean="0"/>
              <a:t>的論文，而其他幾篇則是持續改進的相關論文。另外，本論文的另一個目標，移除資料庫歌曲中的重複片段相關論文則為這篇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343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 dirty="0" smtClean="0"/>
              <a:t>舊有架構的缺點：</a:t>
            </a:r>
            <a:endParaRPr lang="en-US" altLang="zh-TW" dirty="0" smtClean="0"/>
          </a:p>
          <a:p>
            <a:pPr marL="685800" lvl="1" indent="-228600">
              <a:buAutoNum type="arabicPeriod"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過去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，是由每個人平日在進行各項操作及實驗的電腦來擔任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運算節點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的角色。若資料庫更新，必須重新去設定每一台機器，才能進行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此動作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。另外，也常常會因為大家平日使用電腦，而造成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運算節點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的不穩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定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，無法有效的管理機器。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85800" lvl="1" indent="-228600">
              <a:buAutoNum type="arabicPeriod"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當歌曲數量日漸增加，相對每一台所要負擔的運算量也會跟著上升。若想讓資料庫增加後，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其運算能力水平維持相同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，則必須購買更多台的機器來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達成此效果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。此作法將會耗費大量金錢，且提高系統的建置成本。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所以我們的研究目標是，使用</a:t>
            </a:r>
            <a:r>
              <a:rPr lang="en-US" altLang="zh-TW" dirty="0" smtClean="0"/>
              <a:t>GPU</a:t>
            </a:r>
            <a:r>
              <a:rPr lang="zh-TW" altLang="en-US" dirty="0" smtClean="0"/>
              <a:t>平行運算的特性，來取代過去需要大量運算節點的工作，並加快運算的速度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除了藉由硬體的改進，我們也針對資料庫做優化，藉由移除歌曲中的重複片段，以減少所需運算量，進而減少運算時間。</a:t>
            </a:r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8339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這是我們改進後的</a:t>
            </a:r>
            <a:r>
              <a:rPr lang="en-US" altLang="zh-TW" dirty="0" smtClean="0"/>
              <a:t>MIRACLE</a:t>
            </a:r>
            <a:r>
              <a:rPr lang="zh-TW" altLang="en-US" dirty="0" smtClean="0"/>
              <a:t>整體流程圖，主要改進的部分是下面負責運算資料的部分。在過去，此部分是由大量電腦所組成；現在則改用</a:t>
            </a:r>
            <a:r>
              <a:rPr lang="en-US" altLang="zh-TW" dirty="0" smtClean="0"/>
              <a:t>GPU</a:t>
            </a:r>
            <a:r>
              <a:rPr lang="zh-TW" altLang="en-US" dirty="0" smtClean="0"/>
              <a:t>來達成此任務。</a:t>
            </a:r>
            <a:endParaRPr lang="en-US" altLang="zh-TW" dirty="0" smtClean="0"/>
          </a:p>
          <a:p>
            <a:r>
              <a:rPr lang="zh-TW" altLang="en-US" dirty="0" smtClean="0"/>
              <a:t>我們的使用流程如下，首先，首用者可藉由以下四種介面，哼唱愈比對的旋律，在</a:t>
            </a:r>
            <a:r>
              <a:rPr lang="en-US" altLang="zh-TW" dirty="0" smtClean="0"/>
              <a:t>client</a:t>
            </a:r>
            <a:r>
              <a:rPr lang="zh-TW" altLang="en-US" dirty="0" smtClean="0"/>
              <a:t>中進行音高追蹤後，送至</a:t>
            </a:r>
            <a:r>
              <a:rPr lang="en-US" altLang="zh-TW" dirty="0" smtClean="0"/>
              <a:t>web service</a:t>
            </a:r>
            <a:r>
              <a:rPr lang="zh-TW" altLang="en-US" dirty="0" smtClean="0"/>
              <a:t>，</a:t>
            </a:r>
            <a:r>
              <a:rPr lang="en-US" altLang="zh-TW" dirty="0" smtClean="0"/>
              <a:t>web service</a:t>
            </a:r>
            <a:r>
              <a:rPr lang="zh-TW" altLang="en-US" dirty="0" smtClean="0"/>
              <a:t>在送至主伺服器，讓後端的運算節點進行辨識，辨識完成後，回傳結果排名給使用者。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以下是一個基本的</a:t>
            </a:r>
            <a:r>
              <a:rPr lang="en-US" altLang="zh-TW" dirty="0" smtClean="0"/>
              <a:t>CUDA</a:t>
            </a:r>
            <a:r>
              <a:rPr lang="zh-TW" altLang="en-US" dirty="0" smtClean="0"/>
              <a:t>處理流程，首先，先將要處理的資料，從電腦的主記憶體，複製到</a:t>
            </a:r>
            <a:r>
              <a:rPr lang="en-US" altLang="zh-TW" dirty="0" smtClean="0"/>
              <a:t>GPU</a:t>
            </a:r>
            <a:r>
              <a:rPr lang="zh-TW" altLang="en-US" dirty="0" smtClean="0"/>
              <a:t>上的記憶體內，</a:t>
            </a:r>
            <a:endParaRPr lang="en-US" altLang="zh-TW" dirty="0" smtClean="0"/>
          </a:p>
          <a:p>
            <a:r>
              <a:rPr lang="zh-TW" altLang="en-US" dirty="0" smtClean="0"/>
              <a:t>接著，</a:t>
            </a:r>
            <a:r>
              <a:rPr lang="en-US" altLang="zh-TW" dirty="0" smtClean="0"/>
              <a:t>CPU</a:t>
            </a:r>
            <a:r>
              <a:rPr lang="zh-TW" altLang="en-US" dirty="0" smtClean="0"/>
              <a:t>會指示</a:t>
            </a:r>
            <a:r>
              <a:rPr lang="en-US" altLang="zh-TW" dirty="0" smtClean="0"/>
              <a:t>GPU</a:t>
            </a:r>
            <a:r>
              <a:rPr lang="zh-TW" altLang="en-US" dirty="0" smtClean="0"/>
              <a:t>來處理資料。</a:t>
            </a:r>
            <a:r>
              <a:rPr lang="en-US" altLang="zh-TW" dirty="0" smtClean="0"/>
              <a:t>GPU</a:t>
            </a:r>
            <a:r>
              <a:rPr lang="zh-TW" altLang="en-US" dirty="0" smtClean="0"/>
              <a:t>收到</a:t>
            </a:r>
            <a:r>
              <a:rPr lang="en-US" altLang="zh-TW" dirty="0" smtClean="0"/>
              <a:t>CPU</a:t>
            </a:r>
            <a:r>
              <a:rPr lang="zh-TW" altLang="en-US" dirty="0" smtClean="0"/>
              <a:t>的指示後，會利用</a:t>
            </a:r>
            <a:r>
              <a:rPr lang="en-US" altLang="zh-TW" dirty="0" smtClean="0"/>
              <a:t>GPU</a:t>
            </a:r>
            <a:r>
              <a:rPr lang="zh-TW" altLang="en-US" dirty="0" smtClean="0"/>
              <a:t>上的核心去平行處理資料。</a:t>
            </a:r>
            <a:endParaRPr lang="en-US" altLang="zh-TW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最後，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再將處理好的資料，搬回主記憶體，以進行接下來的顯示，或是再進一步的處理這些資料。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7744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Font typeface="+mj-lt"/>
              <a:buNone/>
            </a:pPr>
            <a:r>
              <a:rPr lang="zh-TW" altLang="en-US" dirty="0" smtClean="0"/>
              <a:t>這是</a:t>
            </a:r>
            <a:r>
              <a:rPr lang="en-US" altLang="zh-TW" dirty="0" smtClean="0"/>
              <a:t>GPU</a:t>
            </a:r>
            <a:r>
              <a:rPr lang="zh-TW" altLang="en-US" dirty="0" smtClean="0"/>
              <a:t>的實作方法說明：</a:t>
            </a:r>
            <a:endParaRPr lang="en-US" altLang="zh-TW" dirty="0" smtClean="0"/>
          </a:p>
          <a:p>
            <a:pPr marL="82296" indent="0">
              <a:buFont typeface="+mj-lt"/>
              <a:buNone/>
            </a:pPr>
            <a:r>
              <a:rPr lang="zh-TW" altLang="en-US" dirty="0" smtClean="0"/>
              <a:t>為了節省資料庫所佔用的空間，我們是存</a:t>
            </a:r>
            <a:r>
              <a:rPr lang="en-US" altLang="zh-TW" dirty="0" smtClean="0"/>
              <a:t>note base</a:t>
            </a:r>
            <a:r>
              <a:rPr lang="zh-TW" altLang="en-US" dirty="0" smtClean="0"/>
              <a:t>的檔案，所以第一步是將</a:t>
            </a:r>
            <a:r>
              <a:rPr lang="en-US" altLang="zh-TW" dirty="0" smtClean="0"/>
              <a:t>note base</a:t>
            </a:r>
            <a:r>
              <a:rPr lang="zh-TW" altLang="en-US" dirty="0" smtClean="0"/>
              <a:t>的檔案讀取至</a:t>
            </a:r>
            <a:r>
              <a:rPr lang="en-US" altLang="zh-TW" dirty="0" smtClean="0"/>
              <a:t>CPU</a:t>
            </a:r>
            <a:r>
              <a:rPr lang="zh-TW" altLang="en-US" dirty="0" smtClean="0"/>
              <a:t>的</a:t>
            </a:r>
            <a:r>
              <a:rPr lang="en-US" altLang="zh-TW" dirty="0" smtClean="0"/>
              <a:t>memory</a:t>
            </a:r>
            <a:r>
              <a:rPr lang="zh-TW" altLang="en-US" dirty="0" smtClean="0"/>
              <a:t>中。再來會將</a:t>
            </a:r>
            <a:r>
              <a:rPr lang="en-US" altLang="zh-TW" dirty="0" smtClean="0"/>
              <a:t>note base</a:t>
            </a:r>
            <a:r>
              <a:rPr lang="zh-TW" altLang="en-US" dirty="0" smtClean="0"/>
              <a:t>的資料，展開成</a:t>
            </a:r>
            <a:r>
              <a:rPr lang="en-US" altLang="zh-TW" dirty="0" smtClean="0"/>
              <a:t>frame base</a:t>
            </a:r>
            <a:r>
              <a:rPr lang="zh-TW" altLang="en-US" dirty="0" smtClean="0"/>
              <a:t>的資料，並將休止符的部分，以前一個音高點做取代，處理完的結果，則存放至</a:t>
            </a:r>
            <a:r>
              <a:rPr lang="en-US" altLang="zh-TW" dirty="0" smtClean="0"/>
              <a:t>GPU</a:t>
            </a:r>
            <a:r>
              <a:rPr lang="zh-TW" altLang="en-US" dirty="0" smtClean="0"/>
              <a:t>上最大的</a:t>
            </a:r>
            <a:r>
              <a:rPr lang="en-US" altLang="zh-TW" dirty="0" smtClean="0"/>
              <a:t>Global memory</a:t>
            </a:r>
            <a:r>
              <a:rPr lang="zh-TW" altLang="en-US" dirty="0" smtClean="0"/>
              <a:t>以進行旋律比對。取得使用者音高資料後，會在</a:t>
            </a:r>
            <a:r>
              <a:rPr lang="en-US" altLang="zh-TW" dirty="0" smtClean="0"/>
              <a:t>CPU</a:t>
            </a:r>
            <a:r>
              <a:rPr lang="zh-TW" altLang="en-US" dirty="0" smtClean="0"/>
              <a:t>上對音高資料進行前處理，第一個是端點偵測，以及將靜音的部分以前一個非靜音的音高值做取代。完成後，再到</a:t>
            </a:r>
            <a:r>
              <a:rPr lang="en-US" altLang="zh-TW" dirty="0" smtClean="0"/>
              <a:t>GPU</a:t>
            </a:r>
            <a:r>
              <a:rPr lang="zh-TW" altLang="en-US" dirty="0" smtClean="0"/>
              <a:t>上對這些資料作線性伸縮。我們伸縮的範圍是從原本的</a:t>
            </a:r>
            <a:r>
              <a:rPr lang="en-US" altLang="zh-TW" dirty="0" smtClean="0"/>
              <a:t>0.6</a:t>
            </a:r>
            <a:r>
              <a:rPr lang="zh-TW" altLang="en-US" dirty="0" smtClean="0"/>
              <a:t>倍，伸長到</a:t>
            </a:r>
            <a:r>
              <a:rPr lang="en-US" altLang="zh-TW" dirty="0" smtClean="0"/>
              <a:t>1.5</a:t>
            </a:r>
            <a:r>
              <a:rPr lang="zh-TW" altLang="en-US" dirty="0" smtClean="0"/>
              <a:t>倍，中間的跳距是</a:t>
            </a:r>
            <a:r>
              <a:rPr lang="en-US" altLang="zh-TW" dirty="0" smtClean="0"/>
              <a:t>0.03</a:t>
            </a:r>
            <a:r>
              <a:rPr lang="zh-TW" altLang="en-US" dirty="0" smtClean="0"/>
              <a:t>，一共會有</a:t>
            </a:r>
            <a:r>
              <a:rPr lang="en-US" altLang="zh-TW" dirty="0" smtClean="0"/>
              <a:t>31</a:t>
            </a:r>
            <a:r>
              <a:rPr lang="zh-TW" altLang="en-US" dirty="0" smtClean="0"/>
              <a:t>個不同的解析度，最後會將這些資料，放置有</a:t>
            </a:r>
            <a:r>
              <a:rPr lang="en-US" altLang="zh-TW" dirty="0" smtClean="0"/>
              <a:t>cache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constant memory</a:t>
            </a:r>
            <a:r>
              <a:rPr lang="zh-TW" altLang="en-US" dirty="0" smtClean="0"/>
              <a:t>。再來會在</a:t>
            </a:r>
            <a:r>
              <a:rPr lang="en-US" altLang="zh-TW" dirty="0" smtClean="0"/>
              <a:t>GPU</a:t>
            </a:r>
            <a:r>
              <a:rPr lang="zh-TW" altLang="en-US" dirty="0" smtClean="0"/>
              <a:t>上進行比對，比對完成後，將辨識結果的</a:t>
            </a:r>
            <a:r>
              <a:rPr lang="en-US" altLang="zh-TW" dirty="0" smtClean="0"/>
              <a:t>Top-N</a:t>
            </a:r>
            <a:r>
              <a:rPr lang="zh-TW" altLang="en-US" dirty="0" smtClean="0"/>
              <a:t>資訊回傳給使用者。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3D609-C799-4AA8-B48F-B70B9977A57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171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9EE4DD-327E-47CE-9E5C-5DD1228DBCCA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8FCE17-9E7A-4A55-84E3-891CF4C97F5F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94C1A1-79DD-4C90-8204-425532215967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A725C0-75BD-46EC-9DA4-B24FA60816AD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fld id="{FEB020BF-C520-439D-B022-12A6A6036392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0422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class\nthu\MIRlab\MIRlogo\MIR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6213475"/>
            <a:ext cx="136366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21"/>
          <p:cNvSpPr txBox="1">
            <a:spLocks/>
          </p:cNvSpPr>
          <p:nvPr userDrawn="1"/>
        </p:nvSpPr>
        <p:spPr>
          <a:xfrm>
            <a:off x="8286750" y="6305550"/>
            <a:ext cx="78422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095F764-C00A-4497-AC4D-0E5796D72EC8}" type="slidenum">
              <a:rPr lang="zh-TW" alt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buClr>
                <a:srgbClr val="C00000"/>
              </a:buClr>
              <a:buSzPct val="70000"/>
              <a:buFont typeface="Verdana" pitchFamily="34" charset="0"/>
              <a:buChar char="◊"/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buClr>
                <a:srgbClr val="00B0F0"/>
              </a:buClr>
              <a:buFont typeface="Vrinda" pitchFamily="2" charset="0"/>
              <a:buChar char="৹"/>
              <a:defRPr/>
            </a:lvl4pPr>
            <a:extLst/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E8528F-509F-44AF-A3EE-438CBBE5E7D9}" type="datetime1">
              <a:rPr lang="zh-TW" altLang="en-US"/>
              <a:pPr>
                <a:defRPr/>
              </a:pPr>
              <a:t>2012/7/18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1017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橢圓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2" descr="D:\class\nthu\MIRlab\MIRlogo\MIR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6213475"/>
            <a:ext cx="1363663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FEDB90-306E-4C62-8F1F-26B46FF107ED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10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fld id="{AEF4D409-5417-4A72-BE2D-FD618FEF2CFC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44575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48D3-A8D4-45F0-AA8D-8416C570B266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2ACF-38BC-445A-B6C0-3CF78707F8E5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4230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0BB4C7-25AF-4EB5-AC38-5E0B1B95C311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8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fld id="{D33B3D14-E8B4-4A38-A3DE-BFE068073781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6241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2629D-9BDD-4FD5-B9C5-B4FA36165BB1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4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70C47-ADB5-48DB-860B-F4F22ABDC616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5932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6E3857-5C21-4A58-AD21-96AEE8AA76F2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fld id="{1A154595-6807-4B87-9CA3-0D0E0AA30EE4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5042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3B6BF4-A73B-4E8A-A898-8F6F2D955586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fld id="{A9D4DB50-D1D1-4A2F-BBE7-18D6FE2F9569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1613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  <a:lvl2pPr>
              <a:buClr>
                <a:srgbClr val="C00000"/>
              </a:buClr>
              <a:buSzPct val="70000"/>
              <a:buFont typeface="Verdana" pitchFamily="34" charset="0"/>
              <a:buChar char="◊"/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buClr>
                <a:srgbClr val="00B0F0"/>
              </a:buClr>
              <a:buFont typeface="Vrinda" pitchFamily="2" charset="0"/>
              <a:buChar char="৹"/>
              <a:defRPr/>
            </a:lvl4pPr>
            <a:extLst/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5E4B9-3842-41F7-BDEE-2E4F04011ED7}" type="datetime1">
              <a:rPr lang="zh-TW" altLang="en-US" smtClean="0"/>
              <a:pPr/>
              <a:t>2012/7/18</a:t>
            </a:fld>
            <a:endParaRPr lang="zh-TW" altLang="en-US" dirty="0"/>
          </a:p>
        </p:txBody>
      </p:sp>
      <p:pic>
        <p:nvPicPr>
          <p:cNvPr id="7" name="Picture 2" descr="D:\class\nthu\MIRlab\MIRlogo\MIR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54" y="6213635"/>
            <a:ext cx="1363662" cy="565150"/>
          </a:xfrm>
          <a:prstGeom prst="rect">
            <a:avLst/>
          </a:prstGeom>
          <a:noFill/>
        </p:spPr>
      </p:pic>
      <p:sp>
        <p:nvSpPr>
          <p:cNvPr id="11" name="投影片編號版面配置區 21"/>
          <p:cNvSpPr txBox="1">
            <a:spLocks/>
          </p:cNvSpPr>
          <p:nvPr userDrawn="1"/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180E55-51B9-4E82-AB5D-B6DA9B606178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/29</a:t>
            </a:r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ea typeface="新細明體" pitchFamily="18" charset="-120"/>
            </a:endParaRPr>
          </a:p>
        </p:txBody>
      </p:sp>
      <p:sp>
        <p:nvSpPr>
          <p:cNvPr id="6" name="流程圖: 程序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流程圖: 程序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CF4B63-5878-4A3A-B4F0-1DE7DCC766ED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9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 eaLnBrk="1" latinLnBrk="0" hangingPunct="1"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</a:defRPr>
            </a:lvl1pPr>
            <a:extLst/>
          </a:lstStyle>
          <a:p>
            <a:pPr>
              <a:defRPr/>
            </a:pPr>
            <a:fld id="{8301ACEA-F078-47AE-9526-E577FB06B89F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4995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12636-B266-4166-A184-8DA64CBC2B20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81ED0-0044-4945-9C72-7AA9962D3044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53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4E95-B461-40D8-97F2-9FF29DDFE781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B9DF-6804-4516-88DB-AE698FC20B54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65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6392F2-64F0-4DE6-B7D8-6A53A26BB1EA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11" name="Picture 2" descr="D:\class\nthu\MIRlab\MIRlogo\MIR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54" y="6213635"/>
            <a:ext cx="1363662" cy="565150"/>
          </a:xfrm>
          <a:prstGeom prst="rect">
            <a:avLst/>
          </a:prstGeom>
          <a:noFill/>
        </p:spPr>
      </p:pic>
      <p:sp>
        <p:nvSpPr>
          <p:cNvPr id="1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/28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B620B-58D5-4BAA-8C2E-3FC35488047C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8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EE3AA3-566B-4A4C-824E-8A5E68A3982E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10" name="投影片編號版面配置區 21"/>
          <p:cNvSpPr>
            <a:spLocks noGrp="1"/>
          </p:cNvSpPr>
          <p:nvPr>
            <p:ph type="sldNum" sz="quarter" idx="11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CADB16-707A-45E0-A801-D41DDCEAED57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34A27-E394-41FE-AC54-A9CA8FB576F7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77815-4FAD-4AEC-A364-16C21B006E2F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9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C2EBDF-4138-46D3-83C6-6E00383CEFB4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1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r>
              <a:rPr kumimoji="0" lang="en-US" altLang="zh-TW" dirty="0" smtClean="0"/>
              <a:t>/</a:t>
            </a:r>
            <a:endParaRPr kumimoji="0" lang="en-US" dirty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DE6871-ADA7-4788-BC36-EEC4A1E1911D}" type="datetime1">
              <a:rPr lang="zh-TW" altLang="en-US" smtClean="0"/>
              <a:pPr/>
              <a:t>2012/7/18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76" y="6305550"/>
            <a:ext cx="784072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80E55-51B9-4E82-AB5D-B6DA9B606178}" type="slidenum">
              <a:rPr lang="zh-TW" altLang="en-US" smtClean="0"/>
              <a:pPr/>
              <a:t>‹#›</a:t>
            </a:fld>
            <a:r>
              <a:rPr lang="en-US" altLang="zh-TW" dirty="0" smtClean="0"/>
              <a:t>/35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4105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r>
              <a:rPr lang="en-US" altLang="zh-TW" smtClean="0"/>
              <a:t>/</a:t>
            </a:r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CDF9D795-3875-483C-B77F-31F10E3EE0EA}" type="datetime1">
              <a:rPr lang="zh-TW" altLang="en-US"/>
              <a:pPr>
                <a:defRPr/>
              </a:pPr>
              <a:t>2012/7/18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286750" y="6305550"/>
            <a:ext cx="784225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7D19A35-3D2C-4C14-8E5A-A5F962E7667A}" type="slidenum">
              <a:rPr lang="zh-TW" altLang="en-US"/>
              <a:pPr>
                <a:defRPr/>
              </a:pPr>
              <a:t>‹#›</a:t>
            </a:fld>
            <a:r>
              <a:rPr lang="en-US" altLang="zh-TW" dirty="0"/>
              <a:t>/35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8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2560" y="5357826"/>
            <a:ext cx="7406640" cy="1285884"/>
          </a:xfrm>
        </p:spPr>
        <p:txBody>
          <a:bodyPr>
            <a:normAutofit lnSpcReduction="10000"/>
          </a:bodyPr>
          <a:lstStyle/>
          <a:p>
            <a:pPr algn="r"/>
            <a:r>
              <a:rPr lang="zh-TW" altLang="en-US" dirty="0" smtClean="0"/>
              <a:t>清華大學資應所</a:t>
            </a:r>
            <a:endParaRPr lang="en-US" altLang="zh-TW" dirty="0" smtClean="0"/>
          </a:p>
          <a:p>
            <a:pPr algn="r"/>
            <a:r>
              <a:rPr lang="zh-TW" altLang="en-US" dirty="0" smtClean="0">
                <a:latin typeface="+mn-ea"/>
              </a:rPr>
              <a:t>報告者：</a:t>
            </a:r>
            <a:r>
              <a:rPr lang="en-US" altLang="zh-TW" dirty="0" smtClean="0">
                <a:latin typeface="+mn-ea"/>
              </a:rPr>
              <a:t>9965507</a:t>
            </a:r>
            <a:r>
              <a:rPr lang="zh-TW" altLang="en-US" dirty="0" smtClean="0">
                <a:latin typeface="+mn-ea"/>
              </a:rPr>
              <a:t>陳杰興</a:t>
            </a:r>
            <a:endParaRPr lang="en-US" altLang="zh-TW" dirty="0" smtClean="0">
              <a:latin typeface="+mn-ea"/>
            </a:endParaRPr>
          </a:p>
          <a:p>
            <a:pPr algn="r"/>
            <a:r>
              <a:rPr lang="zh-TW" altLang="en-US" dirty="0" smtClean="0"/>
              <a:t>指導教授：張智星教授</a:t>
            </a:r>
            <a:endParaRPr lang="zh-TW" altLang="en-US" dirty="0"/>
          </a:p>
        </p:txBody>
      </p:sp>
      <p:pic>
        <p:nvPicPr>
          <p:cNvPr id="210946" name="Picture 2" descr="D:\class\nthu\MIRlab\MIRlogo\mir-3d透明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786454"/>
            <a:ext cx="2427746" cy="1000108"/>
          </a:xfrm>
          <a:prstGeom prst="rect">
            <a:avLst/>
          </a:prstGeom>
          <a:noFill/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051720" y="3789040"/>
            <a:ext cx="5723344" cy="115212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zh-TW" altLang="zh-TW" sz="2800" dirty="0">
              <a:effectLst/>
            </a:endParaRP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1584960" y="845096"/>
            <a:ext cx="7406640" cy="3242766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使用</a:t>
            </a:r>
            <a:r>
              <a:rPr lang="en-US" altLang="zh-TW" sz="4000" dirty="0"/>
              <a:t>GPU</a:t>
            </a:r>
            <a:r>
              <a:rPr lang="zh-TW" altLang="en-US" sz="4000" dirty="0"/>
              <a:t>進行哼唱選歌的比對加速機制</a:t>
            </a:r>
            <a:endParaRPr lang="en-US" altLang="zh-TW" sz="4000" dirty="0" smtClean="0"/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2204120" y="3941440"/>
            <a:ext cx="5723344" cy="115212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zh-TW" sz="2800" dirty="0">
                <a:effectLst/>
              </a:rPr>
              <a:t>Speedup </a:t>
            </a:r>
            <a:r>
              <a:rPr lang="en-US" altLang="zh-TW" sz="2800" dirty="0" smtClean="0">
                <a:effectLst/>
              </a:rPr>
              <a:t>Mechanism </a:t>
            </a:r>
            <a:r>
              <a:rPr lang="en-US" altLang="zh-TW" sz="2800" dirty="0">
                <a:effectLst/>
              </a:rPr>
              <a:t>for Comparison of Query by Singing/Humming over GPUs</a:t>
            </a:r>
            <a:endParaRPr lang="zh-TW" altLang="zh-TW" sz="28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GPU</a:t>
            </a: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</a:rPr>
              <a:t>實作方法說明</a:t>
            </a:r>
            <a:r>
              <a:rPr lang="en-US" altLang="zh-TW" dirty="0" smtClean="0">
                <a:solidFill>
                  <a:schemeClr val="tx2">
                    <a:satMod val="130000"/>
                  </a:schemeClr>
                </a:solidFill>
              </a:rPr>
              <a:t>-</a:t>
            </a: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</a:rPr>
              <a:t>比對部分</a:t>
            </a:r>
            <a:endParaRPr lang="zh-TW" alt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從歌曲開始處比對</a:t>
            </a:r>
            <a:endParaRPr lang="en-US" altLang="zh-TW" dirty="0" smtClean="0"/>
          </a:p>
          <a:p>
            <a:pPr marL="871284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每首歌曲開啟一個</a:t>
            </a:r>
            <a:r>
              <a:rPr lang="en-US" altLang="zh-TW" dirty="0" smtClean="0"/>
              <a:t>thread</a:t>
            </a:r>
          </a:p>
          <a:p>
            <a:pPr marL="596646" indent="-514350" eaLnBrk="1" fontAlgn="auto" hangingPunct="1">
              <a:spcAft>
                <a:spcPts val="0"/>
              </a:spcAft>
              <a:defRPr/>
            </a:pPr>
            <a:endParaRPr lang="en-US" altLang="zh-TW" dirty="0" smtClean="0"/>
          </a:p>
          <a:p>
            <a:pPr marL="596646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從歌曲任意處比對</a:t>
            </a:r>
            <a:endParaRPr lang="en-US" altLang="zh-TW" dirty="0" smtClean="0"/>
          </a:p>
          <a:p>
            <a:pPr marL="871284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方法一：每首歌曲使用一</a:t>
            </a:r>
            <a:r>
              <a:rPr lang="zh-TW" altLang="zh-TW" dirty="0" smtClean="0"/>
              <a:t>個</a:t>
            </a:r>
            <a:r>
              <a:rPr lang="en-US" altLang="zh-TW" dirty="0"/>
              <a:t>thread</a:t>
            </a:r>
            <a:r>
              <a:rPr lang="zh-TW" altLang="zh-TW" dirty="0" smtClean="0"/>
              <a:t>計算</a:t>
            </a:r>
            <a:endParaRPr lang="en-US" altLang="zh-TW" dirty="0" smtClean="0"/>
          </a:p>
          <a:p>
            <a:pPr marL="871284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方法二：每首歌曲使用</a:t>
            </a:r>
            <a:r>
              <a:rPr lang="zh-TW" altLang="zh-TW" dirty="0" smtClean="0"/>
              <a:t>一個</a:t>
            </a:r>
            <a:r>
              <a:rPr lang="en-US" altLang="zh-TW" dirty="0"/>
              <a:t>block</a:t>
            </a:r>
            <a:r>
              <a:rPr lang="zh-TW" altLang="zh-TW" dirty="0" smtClean="0"/>
              <a:t>計算，</a:t>
            </a:r>
            <a:r>
              <a:rPr lang="zh-TW" altLang="zh-TW" dirty="0"/>
              <a:t>每個</a:t>
            </a:r>
            <a:r>
              <a:rPr lang="en-US" altLang="zh-TW" dirty="0"/>
              <a:t>block</a:t>
            </a:r>
            <a:r>
              <a:rPr lang="zh-TW" altLang="zh-TW" dirty="0"/>
              <a:t>使用</a:t>
            </a:r>
            <a:r>
              <a:rPr lang="en-US" altLang="zh-TW" dirty="0"/>
              <a:t>31</a:t>
            </a:r>
            <a:r>
              <a:rPr lang="zh-TW" altLang="zh-TW" dirty="0"/>
              <a:t>個</a:t>
            </a:r>
            <a:r>
              <a:rPr lang="en-US" altLang="zh-TW" dirty="0"/>
              <a:t>threads</a:t>
            </a:r>
            <a:r>
              <a:rPr lang="zh-TW" altLang="zh-TW" dirty="0"/>
              <a:t>來分別計算不同的伸縮</a:t>
            </a:r>
            <a:r>
              <a:rPr lang="zh-TW" altLang="zh-TW" dirty="0" smtClean="0"/>
              <a:t>長度</a:t>
            </a:r>
            <a:endParaRPr lang="en-US" altLang="zh-TW" dirty="0" smtClean="0"/>
          </a:p>
          <a:p>
            <a:pPr marL="871284" lvl="1" indent="-514350"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方法三：每</a:t>
            </a:r>
            <a:r>
              <a:rPr lang="zh-TW" altLang="en-US" dirty="0"/>
              <a:t>首歌曲使用</a:t>
            </a:r>
            <a:r>
              <a:rPr lang="zh-TW" altLang="zh-TW" dirty="0"/>
              <a:t>一個</a:t>
            </a:r>
            <a:r>
              <a:rPr lang="en-US" altLang="zh-TW" dirty="0"/>
              <a:t>block</a:t>
            </a:r>
            <a:r>
              <a:rPr lang="zh-TW" altLang="zh-TW" dirty="0"/>
              <a:t>計算</a:t>
            </a:r>
            <a:r>
              <a:rPr lang="zh-TW" altLang="zh-TW" dirty="0" smtClean="0"/>
              <a:t>，</a:t>
            </a:r>
            <a:r>
              <a:rPr lang="zh-TW" altLang="zh-TW" dirty="0"/>
              <a:t>但每個</a:t>
            </a:r>
            <a:r>
              <a:rPr lang="en-US" altLang="zh-TW" dirty="0"/>
              <a:t>block</a:t>
            </a:r>
            <a:r>
              <a:rPr lang="zh-TW" altLang="zh-TW" dirty="0"/>
              <a:t>使用</a:t>
            </a:r>
            <a:r>
              <a:rPr lang="en-US" altLang="zh-TW" dirty="0"/>
              <a:t>256</a:t>
            </a:r>
            <a:r>
              <a:rPr lang="zh-TW" altLang="zh-TW" dirty="0"/>
              <a:t>個</a:t>
            </a:r>
            <a:r>
              <a:rPr lang="en-US" altLang="zh-TW" dirty="0"/>
              <a:t>threads</a:t>
            </a:r>
            <a:r>
              <a:rPr lang="zh-TW" altLang="zh-TW" dirty="0" smtClean="0"/>
              <a:t>，</a:t>
            </a:r>
            <a:r>
              <a:rPr lang="zh-TW" altLang="en-US" dirty="0"/>
              <a:t>將每個比對起點，平均分給</a:t>
            </a:r>
            <a:r>
              <a:rPr lang="en-US" altLang="zh-TW" dirty="0"/>
              <a:t>threads</a:t>
            </a:r>
            <a:r>
              <a:rPr lang="zh-TW" altLang="en-US" dirty="0" smtClean="0"/>
              <a:t>運算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73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尋找</a:t>
            </a:r>
            <a:r>
              <a:rPr lang="zh-TW" altLang="en-US" dirty="0" smtClean="0"/>
              <a:t>單曲歌曲中重複片段 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實作方法：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若音符的個數為</a:t>
            </a:r>
            <a:r>
              <a:rPr lang="en-US" altLang="zh-TW" dirty="0" smtClean="0"/>
              <a:t>n</a:t>
            </a:r>
            <a:r>
              <a:rPr lang="zh-TW" altLang="en-US" dirty="0" smtClean="0"/>
              <a:t>，建立一個</a:t>
            </a:r>
            <a:r>
              <a:rPr lang="en-US" altLang="zh-TW" dirty="0" smtClean="0"/>
              <a:t>n x n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correlative matrix</a:t>
            </a:r>
          </a:p>
          <a:p>
            <a:pPr lvl="2"/>
            <a:r>
              <a:rPr lang="en-US" altLang="zh-TW" dirty="0" smtClean="0"/>
              <a:t>Ex. </a:t>
            </a:r>
            <a:r>
              <a:rPr lang="zh-TW" altLang="en-US" dirty="0"/>
              <a:t>音符</a:t>
            </a:r>
            <a:r>
              <a:rPr lang="zh-TW" altLang="en-US" dirty="0" smtClean="0"/>
              <a:t>的序列為 </a:t>
            </a:r>
            <a:r>
              <a:rPr lang="en-US" altLang="zh-TW" dirty="0" smtClean="0"/>
              <a:t>[72 68 68 72 72 68 68 72 61 68 68 72]</a:t>
            </a:r>
            <a:r>
              <a:rPr lang="zh-TW" altLang="en-US" dirty="0" smtClean="0"/>
              <a:t>，共</a:t>
            </a:r>
            <a:r>
              <a:rPr lang="en-US" altLang="zh-TW" dirty="0" smtClean="0"/>
              <a:t>12</a:t>
            </a:r>
            <a:r>
              <a:rPr lang="zh-TW" altLang="en-US" dirty="0" smtClean="0"/>
              <a:t>個，則建立一個 </a:t>
            </a:r>
            <a:r>
              <a:rPr lang="en-US" altLang="zh-TW" dirty="0" smtClean="0"/>
              <a:t>12 x 12</a:t>
            </a:r>
            <a:r>
              <a:rPr lang="zh-TW" altLang="en-US" dirty="0" smtClean="0"/>
              <a:t>的矩陣</a:t>
            </a:r>
            <a:endParaRPr lang="en-US" altLang="zh-TW" dirty="0" smtClean="0"/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lvl="2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55"/>
          <a:stretch/>
        </p:blipFill>
        <p:spPr>
          <a:xfrm>
            <a:off x="1691680" y="3789040"/>
            <a:ext cx="6760748" cy="248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0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尋找單曲歌曲中重複片段 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008" y="1448643"/>
            <a:ext cx="5915533" cy="4798913"/>
          </a:xfrm>
        </p:spPr>
      </p:pic>
    </p:spTree>
    <p:extLst>
      <p:ext uri="{BB962C8B-B14F-4D97-AF65-F5344CB8AC3E}">
        <p14:creationId xmlns:p14="http://schemas.microsoft.com/office/powerpoint/2010/main" val="52972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尋找單曲歌曲中重複片段 </a:t>
            </a:r>
            <a:r>
              <a:rPr lang="en-US" altLang="zh-TW" dirty="0" smtClean="0"/>
              <a:t>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尋找最長重複片段</a:t>
            </a:r>
            <a:endParaRPr lang="en-US" altLang="zh-TW" dirty="0" smtClean="0"/>
          </a:p>
          <a:p>
            <a:pPr lvl="1"/>
            <a:r>
              <a:rPr lang="zh-TW" altLang="en-US" dirty="0"/>
              <a:t>利用</a:t>
            </a:r>
            <a:r>
              <a:rPr lang="en-US" altLang="zh-TW" dirty="0"/>
              <a:t>Correlative </a:t>
            </a:r>
            <a:r>
              <a:rPr lang="en-US" altLang="zh-TW" dirty="0" smtClean="0"/>
              <a:t>Matrix</a:t>
            </a:r>
            <a:r>
              <a:rPr lang="zh-TW" altLang="en-US" dirty="0" smtClean="0"/>
              <a:t>中的最大值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過</a:t>
            </a:r>
            <a:r>
              <a:rPr lang="zh-TW" altLang="en-US" dirty="0"/>
              <a:t>短</a:t>
            </a:r>
            <a:r>
              <a:rPr lang="zh-TW" altLang="en-US" dirty="0" smtClean="0"/>
              <a:t>重複片段不計</a:t>
            </a:r>
            <a:endParaRPr lang="en-US" altLang="zh-TW" dirty="0" smtClean="0"/>
          </a:p>
          <a:p>
            <a:pPr lvl="2"/>
            <a:r>
              <a:rPr lang="zh-TW" altLang="en-US" dirty="0"/>
              <a:t>門檻值</a:t>
            </a:r>
            <a:r>
              <a:rPr lang="zh-TW" altLang="en-US" dirty="0" smtClean="0"/>
              <a:t>訂</a:t>
            </a:r>
            <a:r>
              <a:rPr lang="zh-TW" altLang="en-US" dirty="0"/>
              <a:t>為</a:t>
            </a:r>
            <a:r>
              <a:rPr lang="en-US" altLang="zh-TW" dirty="0" smtClean="0"/>
              <a:t>20</a:t>
            </a:r>
            <a:r>
              <a:rPr lang="zh-TW" altLang="en-US" dirty="0" smtClean="0"/>
              <a:t>個</a:t>
            </a:r>
            <a:r>
              <a:rPr lang="en-US" altLang="zh-TW" dirty="0"/>
              <a:t>N</a:t>
            </a:r>
            <a:r>
              <a:rPr lang="en-US" altLang="zh-TW" dirty="0" smtClean="0"/>
              <a:t>ote</a:t>
            </a:r>
          </a:p>
          <a:p>
            <a:pPr marL="82296" indent="0">
              <a:buNone/>
            </a:pP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9735"/>
          <a:stretch/>
        </p:blipFill>
        <p:spPr>
          <a:xfrm>
            <a:off x="2123728" y="3789040"/>
            <a:ext cx="5915533" cy="2412156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 rot="2160788">
            <a:off x="4098637" y="4633157"/>
            <a:ext cx="2400359" cy="627429"/>
          </a:xfrm>
          <a:prstGeom prst="ellipse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7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尋找</a:t>
            </a:r>
            <a:r>
              <a:rPr lang="zh-TW" altLang="en-US" dirty="0" smtClean="0"/>
              <a:t>重複</a:t>
            </a:r>
            <a:r>
              <a:rPr lang="zh-TW" altLang="en-US" dirty="0"/>
              <a:t>歌曲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定義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旋律完全相同的兩首歌曲</a:t>
            </a:r>
            <a:endParaRPr lang="en-US" altLang="zh-TW" dirty="0" smtClean="0"/>
          </a:p>
          <a:p>
            <a:r>
              <a:rPr lang="zh-TW" altLang="en-US" dirty="0" smtClean="0"/>
              <a:t>資料庫中會有重複歌曲的原因為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同首歌但為不同語言的翻唱版本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完全相同的兩首歌</a:t>
            </a:r>
            <a:endParaRPr lang="en-US" altLang="zh-TW" dirty="0" smtClean="0"/>
          </a:p>
          <a:p>
            <a:r>
              <a:rPr lang="zh-TW" altLang="en-US" dirty="0" smtClean="0"/>
              <a:t>總</a:t>
            </a:r>
            <a:r>
              <a:rPr lang="zh-TW" altLang="zh-TW" dirty="0" smtClean="0"/>
              <a:t>共</a:t>
            </a:r>
            <a:r>
              <a:rPr lang="zh-TW" altLang="en-US" dirty="0" smtClean="0"/>
              <a:t>找出</a:t>
            </a:r>
            <a:r>
              <a:rPr lang="en-US" altLang="zh-TW" dirty="0" smtClean="0"/>
              <a:t>575</a:t>
            </a:r>
            <a:r>
              <a:rPr lang="zh-TW" altLang="zh-TW" dirty="0" smtClean="0"/>
              <a:t>種</a:t>
            </a:r>
            <a:r>
              <a:rPr lang="zh-TW" altLang="en-US" dirty="0" smtClean="0"/>
              <a:t>不同</a:t>
            </a:r>
            <a:r>
              <a:rPr lang="zh-TW" altLang="zh-TW" dirty="0" smtClean="0"/>
              <a:t>的</a:t>
            </a:r>
            <a:r>
              <a:rPr lang="zh-TW" altLang="zh-TW" dirty="0"/>
              <a:t>重複</a:t>
            </a:r>
            <a:r>
              <a:rPr lang="zh-TW" altLang="zh-TW" dirty="0" smtClean="0"/>
              <a:t>歌曲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歌曲總數</a:t>
            </a:r>
            <a:r>
              <a:rPr lang="en-US" altLang="zh-TW" dirty="0" smtClean="0"/>
              <a:t>1248</a:t>
            </a:r>
            <a:r>
              <a:rPr lang="zh-TW" altLang="zh-TW" dirty="0" smtClean="0"/>
              <a:t>首</a:t>
            </a:r>
            <a:endParaRPr lang="en-US" altLang="zh-TW" dirty="0" smtClean="0"/>
          </a:p>
          <a:p>
            <a:pPr lvl="1"/>
            <a:r>
              <a:rPr lang="zh-TW" altLang="en-US" dirty="0"/>
              <a:t>若每種</a:t>
            </a:r>
            <a:r>
              <a:rPr lang="zh-TW" altLang="en-US" dirty="0" smtClean="0"/>
              <a:t>保留</a:t>
            </a:r>
            <a:r>
              <a:rPr lang="en-US" altLang="zh-TW" dirty="0"/>
              <a:t>1</a:t>
            </a:r>
            <a:r>
              <a:rPr lang="zh-TW" altLang="en-US" dirty="0" smtClean="0"/>
              <a:t>首，共可踢除</a:t>
            </a:r>
            <a:r>
              <a:rPr lang="en-US" altLang="zh-TW" dirty="0" smtClean="0"/>
              <a:t>673</a:t>
            </a:r>
            <a:r>
              <a:rPr lang="zh-TW" altLang="zh-TW" dirty="0"/>
              <a:t>首</a:t>
            </a:r>
            <a:r>
              <a:rPr lang="zh-TW" altLang="zh-TW" dirty="0" smtClean="0"/>
              <a:t>歌曲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9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實驗環境設定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57180"/>
              </p:ext>
            </p:extLst>
          </p:nvPr>
        </p:nvGraphicFramePr>
        <p:xfrm>
          <a:off x="1475656" y="1484784"/>
          <a:ext cx="7265288" cy="47548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584768"/>
                <a:gridCol w="4680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OS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Windows</a:t>
                      </a:r>
                      <a:r>
                        <a:rPr lang="en-US" altLang="zh-TW" sz="2400" baseline="0" dirty="0" smtClean="0"/>
                        <a:t> 7 Enterprise, 64-bit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RAM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32GB Main Memory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GPU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NVIDIA GTX 680OC (1536Cores, 2048MB RAM</a:t>
                      </a:r>
                      <a:r>
                        <a:rPr lang="en-US" altLang="zh-TW" sz="2400" baseline="0" dirty="0" smtClean="0"/>
                        <a:t> GDDR5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CPU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Intel® Core™ i7-3770 Processor (8M Cache, up to 3.90 GHz)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程式語言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C/C++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CUDA</a:t>
                      </a:r>
                      <a:r>
                        <a:rPr lang="zh-TW" altLang="en-US" sz="2400" dirty="0" smtClean="0"/>
                        <a:t>版本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4.2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Compute Capability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3.0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編譯環境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Microsoft Visual Studio 2008 with </a:t>
                      </a:r>
                      <a:r>
                        <a:rPr lang="en-US" altLang="zh-TW" sz="2400" dirty="0" err="1" smtClean="0"/>
                        <a:t>nvcc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3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實驗一</a:t>
            </a:r>
            <a:r>
              <a:rPr lang="zh-TW" altLang="en-US" dirty="0"/>
              <a:t>：使用</a:t>
            </a:r>
            <a:r>
              <a:rPr lang="en-US" altLang="zh-TW" dirty="0"/>
              <a:t>CUDA</a:t>
            </a:r>
            <a:r>
              <a:rPr lang="zh-TW" altLang="en-US" dirty="0"/>
              <a:t>架構前後的系統效能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(1/4)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語料資訊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資料庫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13048</a:t>
            </a:r>
            <a:r>
              <a:rPr lang="zh-TW" altLang="en-US" dirty="0" smtClean="0"/>
              <a:t>首歌曲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554996"/>
              </p:ext>
            </p:extLst>
          </p:nvPr>
        </p:nvGraphicFramePr>
        <p:xfrm>
          <a:off x="1907704" y="2060848"/>
          <a:ext cx="6480720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091055"/>
                <a:gridCol w="4389665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語料種類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兒歌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錄音格式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WAV, 8</a:t>
                      </a:r>
                      <a:r>
                        <a:rPr lang="zh-TW" altLang="en-US" sz="2400" dirty="0" smtClean="0"/>
                        <a:t> </a:t>
                      </a:r>
                      <a:r>
                        <a:rPr lang="en-US" altLang="zh-TW" sz="2400" dirty="0" smtClean="0"/>
                        <a:t>KHz,</a:t>
                      </a:r>
                      <a:r>
                        <a:rPr lang="en-US" altLang="zh-TW" sz="2400" baseline="0" dirty="0" smtClean="0"/>
                        <a:t> 8</a:t>
                      </a:r>
                      <a:r>
                        <a:rPr lang="zh-TW" altLang="en-US" sz="2400" baseline="0" dirty="0" smtClean="0"/>
                        <a:t> </a:t>
                      </a:r>
                      <a:r>
                        <a:rPr lang="en-US" altLang="zh-TW" sz="2400" baseline="0" dirty="0" smtClean="0"/>
                        <a:t>bits, </a:t>
                      </a:r>
                      <a:r>
                        <a:rPr lang="zh-TW" altLang="en-US" sz="2400" baseline="0" dirty="0" smtClean="0"/>
                        <a:t>長度</a:t>
                      </a:r>
                      <a:r>
                        <a:rPr lang="en-US" altLang="zh-TW" sz="2400" baseline="0" dirty="0" smtClean="0"/>
                        <a:t>8</a:t>
                      </a:r>
                      <a:r>
                        <a:rPr lang="zh-TW" altLang="en-US" sz="2400" baseline="0" dirty="0" smtClean="0"/>
                        <a:t>秒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音檔個數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音高向量長度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245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6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實驗一：使用</a:t>
            </a:r>
            <a:r>
              <a:rPr lang="en-US" altLang="zh-TW" dirty="0"/>
              <a:t>CUDA</a:t>
            </a:r>
            <a:r>
              <a:rPr lang="zh-TW" altLang="en-US" dirty="0"/>
              <a:t>架構前後的系統效能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(2/4)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800"/>
            <a:ext cx="6479999" cy="4851336"/>
          </a:xfrm>
        </p:spPr>
      </p:pic>
      <p:sp>
        <p:nvSpPr>
          <p:cNvPr id="6" name="爆炸 1 5"/>
          <p:cNvSpPr/>
          <p:nvPr/>
        </p:nvSpPr>
        <p:spPr>
          <a:xfrm>
            <a:off x="5580112" y="3501008"/>
            <a:ext cx="3384376" cy="151216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/>
              <a:t>加快</a:t>
            </a:r>
            <a:r>
              <a:rPr lang="en-US" altLang="zh-TW" sz="2800" b="1" dirty="0" smtClean="0"/>
              <a:t>14</a:t>
            </a:r>
            <a:r>
              <a:rPr lang="zh-TW" altLang="en-US" sz="2800" b="1" dirty="0" smtClean="0"/>
              <a:t>倍</a:t>
            </a:r>
            <a:r>
              <a:rPr lang="en-US" altLang="zh-TW" sz="2800" b="1" dirty="0" smtClean="0"/>
              <a:t>!!!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68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6479999" cy="4851336"/>
          </a:xfrm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實驗一：使用</a:t>
            </a:r>
            <a:r>
              <a:rPr lang="en-US" altLang="zh-TW" dirty="0"/>
              <a:t>CUDA</a:t>
            </a:r>
            <a:r>
              <a:rPr lang="zh-TW" altLang="en-US" dirty="0"/>
              <a:t>架構前後的系統效能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(3/4)</a:t>
            </a:r>
            <a:endParaRPr lang="zh-TW" altLang="en-US" dirty="0"/>
          </a:p>
        </p:txBody>
      </p:sp>
      <p:sp>
        <p:nvSpPr>
          <p:cNvPr id="6" name="爆炸 1 5"/>
          <p:cNvSpPr/>
          <p:nvPr/>
        </p:nvSpPr>
        <p:spPr>
          <a:xfrm>
            <a:off x="5508104" y="3789040"/>
            <a:ext cx="3635896" cy="157285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/>
              <a:t>加快</a:t>
            </a:r>
            <a:r>
              <a:rPr lang="en-US" altLang="zh-TW" sz="2800" b="1" dirty="0" smtClean="0"/>
              <a:t>17</a:t>
            </a:r>
            <a:r>
              <a:rPr lang="zh-TW" altLang="en-US" sz="2800" b="1" dirty="0" smtClean="0"/>
              <a:t>倍</a:t>
            </a:r>
            <a:r>
              <a:rPr lang="en-US" altLang="zh-TW" sz="2800" b="1" dirty="0" smtClean="0"/>
              <a:t>!!!</a:t>
            </a:r>
            <a:endParaRPr lang="zh-TW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43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556792"/>
            <a:ext cx="6480000" cy="4851336"/>
          </a:xfrm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實驗一：使用</a:t>
            </a:r>
            <a:r>
              <a:rPr lang="en-US" altLang="zh-TW" dirty="0"/>
              <a:t>CUDA</a:t>
            </a:r>
            <a:r>
              <a:rPr lang="zh-TW" altLang="en-US" dirty="0"/>
              <a:t>架構前後的系統效能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(4/4)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287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簡介</a:t>
            </a:r>
            <a:endParaRPr lang="en-US" altLang="zh-TW" dirty="0" smtClean="0"/>
          </a:p>
          <a:p>
            <a:r>
              <a:rPr lang="zh-TW" altLang="en-US" dirty="0" smtClean="0"/>
              <a:t>相關研究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MIRACLE</a:t>
            </a:r>
          </a:p>
          <a:p>
            <a:pPr lvl="1"/>
            <a:r>
              <a:rPr lang="zh-TW" altLang="en-US" dirty="0"/>
              <a:t>移除重複片段</a:t>
            </a:r>
            <a:endParaRPr lang="en-US" altLang="zh-TW" dirty="0" smtClean="0"/>
          </a:p>
          <a:p>
            <a:r>
              <a:rPr lang="zh-TW" altLang="en-US" dirty="0"/>
              <a:t>哼唱選</a:t>
            </a:r>
            <a:r>
              <a:rPr lang="zh-TW" altLang="en-US" dirty="0" smtClean="0"/>
              <a:t>歌系統加速及改進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次伺服器</a:t>
            </a:r>
            <a:r>
              <a:rPr lang="zh-TW" altLang="en-US" dirty="0"/>
              <a:t>使</a:t>
            </a:r>
            <a:r>
              <a:rPr lang="zh-TW" altLang="en-US" dirty="0" smtClean="0"/>
              <a:t>用</a:t>
            </a:r>
            <a:r>
              <a:rPr lang="en-US" altLang="zh-TW" dirty="0" smtClean="0"/>
              <a:t>GPU</a:t>
            </a:r>
            <a:r>
              <a:rPr lang="zh-TW" altLang="en-US" dirty="0" smtClean="0"/>
              <a:t>運算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尋找單曲歌曲中重複片段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尋找重複歌曲</a:t>
            </a:r>
            <a:endParaRPr lang="en-US" altLang="zh-TW" dirty="0" smtClean="0"/>
          </a:p>
          <a:p>
            <a:r>
              <a:rPr lang="zh-TW" altLang="en-US" dirty="0" smtClean="0"/>
              <a:t>實作及實驗方法</a:t>
            </a:r>
            <a:endParaRPr lang="en-US" altLang="zh-TW" dirty="0" smtClean="0"/>
          </a:p>
          <a:p>
            <a:r>
              <a:rPr lang="zh-TW" altLang="en-US" dirty="0" smtClean="0"/>
              <a:t>結論</a:t>
            </a:r>
            <a:r>
              <a:rPr lang="zh-TW" altLang="en-US" dirty="0"/>
              <a:t>與未來</a:t>
            </a:r>
            <a:r>
              <a:rPr lang="zh-TW" altLang="en-US" dirty="0" smtClean="0"/>
              <a:t>展望</a:t>
            </a:r>
            <a:endParaRPr lang="en-US" altLang="zh-TW" dirty="0" smtClean="0"/>
          </a:p>
          <a:p>
            <a:r>
              <a:rPr lang="en-US" altLang="zh-TW" dirty="0" smtClean="0"/>
              <a:t>DEMO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實驗二</a:t>
            </a:r>
            <a:r>
              <a:rPr lang="zh-TW" altLang="en-US" dirty="0"/>
              <a:t>：消除重複片段前後的辨識率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(1/4)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語料資訊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pPr marL="82296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歌曲</a:t>
            </a:r>
            <a:r>
              <a:rPr lang="zh-TW" altLang="en-US" dirty="0"/>
              <a:t>資料庫：</a:t>
            </a:r>
            <a:r>
              <a:rPr lang="en-US" altLang="zh-TW" dirty="0"/>
              <a:t>13048</a:t>
            </a:r>
            <a:r>
              <a:rPr lang="zh-TW" altLang="en-US" dirty="0" smtClean="0"/>
              <a:t>首</a:t>
            </a:r>
            <a:endParaRPr lang="en-US" altLang="zh-TW" dirty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75129"/>
              </p:ext>
            </p:extLst>
          </p:nvPr>
        </p:nvGraphicFramePr>
        <p:xfrm>
          <a:off x="1907704" y="1988840"/>
          <a:ext cx="6812954" cy="18288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091055"/>
                <a:gridCol w="4721899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語料種類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流行樂曲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比對錄音格式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WAV, 8</a:t>
                      </a:r>
                      <a:r>
                        <a:rPr lang="zh-TW" altLang="en-US" sz="2400" dirty="0" smtClean="0"/>
                        <a:t> </a:t>
                      </a:r>
                      <a:r>
                        <a:rPr lang="en-US" altLang="zh-TW" sz="2400" dirty="0" smtClean="0"/>
                        <a:t>KHz, 8</a:t>
                      </a:r>
                      <a:r>
                        <a:rPr lang="zh-TW" altLang="en-US" sz="2400" dirty="0" smtClean="0"/>
                        <a:t> </a:t>
                      </a:r>
                      <a:r>
                        <a:rPr lang="en-US" altLang="zh-TW" sz="2400" dirty="0" smtClean="0"/>
                        <a:t>bits, </a:t>
                      </a:r>
                      <a:r>
                        <a:rPr lang="zh-TW" altLang="en-US" sz="2400" dirty="0" smtClean="0"/>
                        <a:t>長度</a:t>
                      </a:r>
                      <a:r>
                        <a:rPr lang="en-US" altLang="zh-TW" sz="2400" dirty="0" smtClean="0"/>
                        <a:t>8</a:t>
                      </a:r>
                      <a:r>
                        <a:rPr lang="zh-TW" altLang="en-US" sz="2400" dirty="0" smtClean="0"/>
                        <a:t>秒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音檔個數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3480</a:t>
                      </a:r>
                      <a:endParaRPr lang="zh-TW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比對位置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任意處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0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6480000" cy="4851336"/>
          </a:xfrm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實驗二</a:t>
            </a:r>
            <a:r>
              <a:rPr lang="zh-TW" altLang="en-US" dirty="0"/>
              <a:t>：消除重複片段前後的辨識率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(2/4)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41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6479999" cy="4851336"/>
          </a:xfrm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實驗二</a:t>
            </a:r>
            <a:r>
              <a:rPr lang="zh-TW" altLang="en-US" dirty="0"/>
              <a:t>：消除重複片段前後的辨識率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(3/4)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478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484784"/>
            <a:ext cx="6479999" cy="4851335"/>
          </a:xfrm>
        </p:spPr>
      </p:pic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實驗二</a:t>
            </a:r>
            <a:r>
              <a:rPr lang="zh-TW" altLang="en-US" dirty="0"/>
              <a:t>：消除重複片段前後的辨識率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(4/4)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03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錯誤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27" r="8238"/>
          <a:stretch/>
        </p:blipFill>
        <p:spPr>
          <a:xfrm>
            <a:off x="1331640" y="1340768"/>
            <a:ext cx="7545981" cy="4383781"/>
          </a:xfrm>
        </p:spPr>
      </p:pic>
    </p:spTree>
    <p:extLst>
      <p:ext uri="{BB962C8B-B14F-4D97-AF65-F5344CB8AC3E}">
        <p14:creationId xmlns:p14="http://schemas.microsoft.com/office/powerpoint/2010/main" val="7893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錯誤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4" r="8203"/>
          <a:stretch/>
        </p:blipFill>
        <p:spPr>
          <a:xfrm>
            <a:off x="1331640" y="1340768"/>
            <a:ext cx="7545600" cy="4369976"/>
          </a:xfrm>
        </p:spPr>
      </p:pic>
    </p:spTree>
    <p:extLst>
      <p:ext uri="{BB962C8B-B14F-4D97-AF65-F5344CB8AC3E}">
        <p14:creationId xmlns:p14="http://schemas.microsoft.com/office/powerpoint/2010/main" val="33363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比對距離相同，卻因排序問題無法被辨識出來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Ex. </a:t>
            </a:r>
            <a:r>
              <a:rPr lang="zh-TW" altLang="en-US" dirty="0" smtClean="0"/>
              <a:t>第</a:t>
            </a:r>
            <a:r>
              <a:rPr lang="en-US" altLang="zh-TW" dirty="0" smtClean="0"/>
              <a:t>9</a:t>
            </a:r>
            <a:r>
              <a:rPr lang="zh-TW" altLang="en-US" dirty="0" smtClean="0"/>
              <a:t>名至第</a:t>
            </a:r>
            <a:r>
              <a:rPr lang="en-US" altLang="zh-TW" dirty="0" smtClean="0"/>
              <a:t>16</a:t>
            </a:r>
            <a:r>
              <a:rPr lang="zh-TW" altLang="en-US" dirty="0" smtClean="0"/>
              <a:t>名的比對距離皆相同。</a:t>
            </a: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錯誤</a:t>
            </a:r>
            <a:r>
              <a:rPr lang="zh-TW" altLang="en-US" dirty="0" smtClean="0"/>
              <a:t>分析 </a:t>
            </a:r>
            <a:r>
              <a:rPr lang="en-US" altLang="zh-TW" dirty="0" smtClean="0"/>
              <a:t>(</a:t>
            </a:r>
            <a:r>
              <a:rPr lang="en-US" altLang="zh-TW" dirty="0"/>
              <a:t>3</a:t>
            </a:r>
            <a:r>
              <a:rPr lang="en-US" altLang="zh-TW" dirty="0" smtClean="0"/>
              <a:t>/3)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52998"/>
              </p:ext>
            </p:extLst>
          </p:nvPr>
        </p:nvGraphicFramePr>
        <p:xfrm>
          <a:off x="2483768" y="3212976"/>
          <a:ext cx="496855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05"/>
                <a:gridCol w="2246630"/>
                <a:gridCol w="20215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名次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歌曲名稱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比對距離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Here</a:t>
                      </a:r>
                      <a:r>
                        <a:rPr lang="en-US" altLang="zh-TW" baseline="0" dirty="0" smtClean="0"/>
                        <a:t> You Come Again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阿里巴巴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還記得我嗎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White Wedding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分享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過去當作一場夢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Alive &amp; Kicking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完美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204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結論與未來展望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zh-TW" altLang="en-US" dirty="0"/>
              <a:t>結論</a:t>
            </a:r>
          </a:p>
          <a:p>
            <a:pPr lvl="1"/>
            <a:r>
              <a:rPr lang="zh-TW" altLang="en-US" dirty="0" smtClean="0"/>
              <a:t>透過</a:t>
            </a:r>
            <a:r>
              <a:rPr lang="en-US" altLang="zh-TW" dirty="0" smtClean="0"/>
              <a:t>GPU</a:t>
            </a:r>
            <a:r>
              <a:rPr lang="zh-TW" altLang="en-US" dirty="0"/>
              <a:t>，比對耗時大幅縮短</a:t>
            </a:r>
            <a:r>
              <a:rPr lang="zh-TW" altLang="en-US" dirty="0" smtClean="0"/>
              <a:t>了</a:t>
            </a:r>
            <a:r>
              <a:rPr lang="en-US" altLang="zh-TW" dirty="0" smtClean="0"/>
              <a:t>17</a:t>
            </a:r>
            <a:r>
              <a:rPr lang="zh-TW" altLang="en-US" dirty="0" smtClean="0"/>
              <a:t>倍，</a:t>
            </a:r>
            <a:r>
              <a:rPr lang="zh-TW" altLang="en-US" dirty="0"/>
              <a:t>使哼唱選歌</a:t>
            </a:r>
            <a:r>
              <a:rPr lang="zh-TW" altLang="en-US" dirty="0" smtClean="0"/>
              <a:t>系統達到可實用化階段</a:t>
            </a:r>
            <a:endParaRPr lang="en-US" altLang="zh-TW" dirty="0"/>
          </a:p>
          <a:p>
            <a:pPr lvl="1"/>
            <a:r>
              <a:rPr lang="zh-TW" altLang="en-US" dirty="0" smtClean="0"/>
              <a:t>消除重複的片段，</a:t>
            </a:r>
            <a:r>
              <a:rPr lang="zh-TW" altLang="en-US" dirty="0"/>
              <a:t>也</a:t>
            </a:r>
            <a:r>
              <a:rPr lang="zh-TW" altLang="en-US" dirty="0" smtClean="0"/>
              <a:t>減少了約</a:t>
            </a:r>
            <a:r>
              <a:rPr lang="en-US" altLang="zh-TW" dirty="0" smtClean="0"/>
              <a:t>21%</a:t>
            </a:r>
            <a:r>
              <a:rPr lang="zh-TW" altLang="en-US" dirty="0" smtClean="0"/>
              <a:t>的運算所需時間</a:t>
            </a:r>
            <a:endParaRPr lang="zh-TW" altLang="en-US" dirty="0"/>
          </a:p>
          <a:p>
            <a:r>
              <a:rPr lang="zh-TW" altLang="en-US" dirty="0"/>
              <a:t>未來</a:t>
            </a:r>
            <a:r>
              <a:rPr lang="zh-TW" altLang="en-US" dirty="0" smtClean="0"/>
              <a:t>工作</a:t>
            </a:r>
            <a:endParaRPr lang="en-US" altLang="zh-TW" dirty="0" smtClean="0"/>
          </a:p>
          <a:p>
            <a:pPr lvl="1"/>
            <a:r>
              <a:rPr lang="zh-TW" altLang="en-US" dirty="0"/>
              <a:t>加入不同的比對</a:t>
            </a:r>
            <a:r>
              <a:rPr lang="zh-TW" altLang="en-US" dirty="0" smtClean="0"/>
              <a:t>演算法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DTW, LS+DTW…</a:t>
            </a:r>
          </a:p>
          <a:p>
            <a:pPr lvl="1"/>
            <a:r>
              <a:rPr lang="zh-TW" altLang="en-US" dirty="0" smtClean="0"/>
              <a:t>改善不同歌曲間比對距離相同問題　</a:t>
            </a:r>
            <a:endParaRPr lang="zh-TW" altLang="en-US" dirty="0"/>
          </a:p>
          <a:p>
            <a:pPr lvl="2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340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DEMO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6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謝謝大家！</a:t>
            </a:r>
            <a:endParaRPr lang="zh-TW" altLang="en-US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600888" cy="4800600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哼唱選歌</a:t>
            </a:r>
            <a:r>
              <a:rPr lang="en-US" altLang="zh-TW" dirty="0" smtClean="0"/>
              <a:t>QBSH (Query by Singing/ Humming)</a:t>
            </a:r>
          </a:p>
          <a:p>
            <a:pPr lvl="1"/>
            <a:r>
              <a:rPr lang="zh-TW" altLang="en-US" dirty="0" smtClean="0"/>
              <a:t>由使用者哼唱旋律，再從資料庫中找出最相似的歌曲</a:t>
            </a:r>
            <a:endParaRPr lang="en-US" altLang="zh-TW" dirty="0" smtClean="0"/>
          </a:p>
          <a:p>
            <a:pPr>
              <a:defRPr/>
            </a:pPr>
            <a:endParaRPr lang="en-US" altLang="zh-TW" sz="2800" dirty="0" smtClean="0"/>
          </a:p>
          <a:p>
            <a:pPr>
              <a:defRPr/>
            </a:pPr>
            <a:r>
              <a:rPr lang="en-US" altLang="zh-TW" dirty="0" smtClean="0"/>
              <a:t>MIR</a:t>
            </a:r>
            <a:r>
              <a:rPr lang="zh-TW" altLang="en-US" dirty="0"/>
              <a:t>實驗室對</a:t>
            </a:r>
            <a:r>
              <a:rPr lang="en-US" altLang="zh-TW" dirty="0"/>
              <a:t>QBSH</a:t>
            </a:r>
            <a:r>
              <a:rPr lang="zh-TW" altLang="en-US" dirty="0"/>
              <a:t>已進行多年研究，並在國際競賽</a:t>
            </a:r>
            <a:r>
              <a:rPr lang="en-US" altLang="zh-TW" dirty="0"/>
              <a:t>-Music Information Retrieval Evaluation </a:t>
            </a:r>
            <a:r>
              <a:rPr lang="en-US" altLang="zh-TW" dirty="0" err="1"/>
              <a:t>eXchange</a:t>
            </a:r>
            <a:r>
              <a:rPr lang="en-US" altLang="zh-TW" dirty="0"/>
              <a:t> (MIREX)</a:t>
            </a:r>
            <a:r>
              <a:rPr lang="zh-TW" altLang="en-US" dirty="0"/>
              <a:t>上屢獲</a:t>
            </a:r>
            <a:r>
              <a:rPr lang="zh-TW" altLang="en-US" dirty="0" smtClean="0"/>
              <a:t>佳績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2006</a:t>
            </a:r>
            <a:r>
              <a:rPr lang="zh-TW" altLang="en-US" dirty="0" smtClean="0"/>
              <a:t> </a:t>
            </a:r>
            <a:r>
              <a:rPr lang="zh-TW" altLang="en-US" dirty="0"/>
              <a:t>：</a:t>
            </a:r>
            <a:r>
              <a:rPr lang="zh-TW" altLang="en-US" dirty="0" smtClean="0"/>
              <a:t>第一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2007</a:t>
            </a:r>
            <a:r>
              <a:rPr lang="zh-TW" altLang="en-US" dirty="0" smtClean="0"/>
              <a:t> </a:t>
            </a:r>
            <a:r>
              <a:rPr lang="zh-TW" altLang="en-US" dirty="0"/>
              <a:t>：</a:t>
            </a:r>
            <a:r>
              <a:rPr lang="zh-TW" altLang="en-US" dirty="0" smtClean="0"/>
              <a:t>第三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2009</a:t>
            </a:r>
            <a:r>
              <a:rPr lang="zh-TW" altLang="en-US" dirty="0" smtClean="0"/>
              <a:t> </a:t>
            </a:r>
            <a:r>
              <a:rPr lang="zh-TW" altLang="en-US" dirty="0"/>
              <a:t>：</a:t>
            </a:r>
            <a:r>
              <a:rPr lang="zh-TW" altLang="en-US" dirty="0" smtClean="0"/>
              <a:t>第一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2010</a:t>
            </a:r>
            <a:r>
              <a:rPr lang="zh-TW" altLang="en-US" dirty="0" smtClean="0"/>
              <a:t> </a:t>
            </a:r>
            <a:r>
              <a:rPr lang="zh-TW" altLang="en-US" dirty="0"/>
              <a:t>：</a:t>
            </a:r>
            <a:r>
              <a:rPr lang="zh-TW" altLang="en-US" dirty="0" smtClean="0"/>
              <a:t>第一</a:t>
            </a:r>
            <a:r>
              <a:rPr lang="en-US" altLang="zh-TW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22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相關</a:t>
            </a:r>
            <a:r>
              <a:rPr lang="zh-TW" altLang="en-US" dirty="0" smtClean="0"/>
              <a:t>研究 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MIRACLE</a:t>
            </a:r>
            <a:r>
              <a:rPr lang="zh-TW" altLang="en-US" dirty="0" smtClean="0"/>
              <a:t>旋律辨識系統</a:t>
            </a:r>
            <a:endParaRPr lang="en-US" altLang="zh-TW" dirty="0" smtClean="0"/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M</a:t>
            </a:r>
            <a:r>
              <a:rPr lang="en-US" altLang="zh-TW" dirty="0" smtClean="0"/>
              <a:t>usic </a:t>
            </a:r>
            <a:r>
              <a:rPr lang="en-US" altLang="zh-TW" dirty="0">
                <a:solidFill>
                  <a:srgbClr val="FF0000"/>
                </a:solidFill>
              </a:rPr>
              <a:t>I</a:t>
            </a:r>
            <a:r>
              <a:rPr lang="en-US" altLang="zh-TW" dirty="0"/>
              <a:t>nformation </a:t>
            </a:r>
            <a:r>
              <a:rPr lang="en-US" altLang="zh-TW" dirty="0">
                <a:solidFill>
                  <a:srgbClr val="FF0000"/>
                </a:solidFill>
              </a:rPr>
              <a:t>R</a:t>
            </a:r>
            <a:r>
              <a:rPr lang="en-US" altLang="zh-TW" dirty="0"/>
              <a:t>etrieval </a:t>
            </a:r>
            <a:r>
              <a:rPr lang="en-US" altLang="zh-TW" dirty="0">
                <a:solidFill>
                  <a:srgbClr val="FF0000"/>
                </a:solidFill>
              </a:rPr>
              <a:t>A</a:t>
            </a:r>
            <a:r>
              <a:rPr lang="en-US" altLang="zh-TW" dirty="0"/>
              <a:t>coustically with </a:t>
            </a:r>
            <a:r>
              <a:rPr lang="en-US" altLang="zh-TW" dirty="0">
                <a:solidFill>
                  <a:srgbClr val="FF0000"/>
                </a:solidFill>
              </a:rPr>
              <a:t>C</a:t>
            </a:r>
            <a:r>
              <a:rPr lang="en-US" altLang="zh-TW" dirty="0"/>
              <a:t>lustered and </a:t>
            </a:r>
            <a:r>
              <a:rPr lang="en-US" altLang="zh-TW" dirty="0" err="1"/>
              <a:t>paralle</a:t>
            </a:r>
            <a:r>
              <a:rPr lang="en-US" altLang="zh-TW" dirty="0" err="1">
                <a:solidFill>
                  <a:srgbClr val="FF0000"/>
                </a:solidFill>
              </a:rPr>
              <a:t>L</a:t>
            </a:r>
            <a:r>
              <a:rPr lang="en-US" altLang="zh-TW" dirty="0"/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E</a:t>
            </a:r>
            <a:r>
              <a:rPr lang="en-US" altLang="zh-TW" dirty="0" smtClean="0"/>
              <a:t>ngines</a:t>
            </a:r>
          </a:p>
          <a:p>
            <a:pPr marL="402336" lvl="1" indent="0">
              <a:buNone/>
            </a:pPr>
            <a:endParaRPr lang="en-US" altLang="zh-TW" dirty="0" smtClean="0"/>
          </a:p>
        </p:txBody>
      </p:sp>
      <p:pic>
        <p:nvPicPr>
          <p:cNvPr id="5" name="圖片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126" y="3327964"/>
            <a:ext cx="7612217" cy="2779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相關研究 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4200" dirty="0" smtClean="0"/>
              <a:t>MIRACLE</a:t>
            </a:r>
          </a:p>
          <a:p>
            <a:pPr lvl="1"/>
            <a:r>
              <a:rPr lang="en-US" altLang="zh-TW" sz="2900" dirty="0" smtClean="0"/>
              <a:t>Jang, Chen, and Kao, "MIRACLE: A Music Information Retrieval System with Clustered Computing </a:t>
            </a:r>
            <a:r>
              <a:rPr lang="en-US" altLang="zh-TW" sz="2900" dirty="0"/>
              <a:t>Engines ", </a:t>
            </a:r>
            <a:r>
              <a:rPr lang="en-US" altLang="zh-TW" sz="2900" dirty="0" smtClean="0"/>
              <a:t>ISMIR</a:t>
            </a:r>
            <a:r>
              <a:rPr lang="zh-TW" altLang="en-US" sz="2900" dirty="0" smtClean="0"/>
              <a:t> </a:t>
            </a:r>
            <a:r>
              <a:rPr lang="en-US" altLang="zh-TW" sz="2900" dirty="0" smtClean="0"/>
              <a:t>2001.</a:t>
            </a:r>
          </a:p>
          <a:p>
            <a:pPr lvl="1"/>
            <a:r>
              <a:rPr lang="en-US" altLang="zh-TW" sz="2900" dirty="0" smtClean="0"/>
              <a:t>Chiu, "</a:t>
            </a:r>
            <a:r>
              <a:rPr lang="en-US" altLang="zh-TW" sz="2900" dirty="0"/>
              <a:t>Research and Implementation of Melody Recognition on Clustered PCs", MS Thesis, </a:t>
            </a:r>
            <a:r>
              <a:rPr lang="en-US" altLang="zh-TW" sz="2900" dirty="0" smtClean="0"/>
              <a:t>NTHU, </a:t>
            </a:r>
            <a:r>
              <a:rPr lang="en-US" altLang="zh-TW" sz="2900" dirty="0"/>
              <a:t>Taiwan, 2008.</a:t>
            </a:r>
          </a:p>
          <a:p>
            <a:pPr lvl="1"/>
            <a:r>
              <a:rPr lang="en-US" altLang="zh-TW" sz="2900" dirty="0" err="1" smtClean="0"/>
              <a:t>Zhuang</a:t>
            </a:r>
            <a:r>
              <a:rPr lang="en-US" altLang="zh-TW" sz="2900" dirty="0"/>
              <a:t>, </a:t>
            </a:r>
            <a:r>
              <a:rPr lang="en-US" altLang="zh-TW" sz="2900" dirty="0" smtClean="0"/>
              <a:t>"</a:t>
            </a:r>
            <a:r>
              <a:rPr lang="en-US" altLang="zh-TW" sz="2900" dirty="0"/>
              <a:t>Early Screening of Inappropriate Inputs for QBSH Systems", MS Thesis, </a:t>
            </a:r>
            <a:r>
              <a:rPr lang="en-US" altLang="zh-TW" sz="2900" dirty="0" smtClean="0"/>
              <a:t>NTHU, </a:t>
            </a:r>
            <a:r>
              <a:rPr lang="en-US" altLang="zh-TW" sz="2900" dirty="0"/>
              <a:t>Taiwan, 2009.</a:t>
            </a:r>
          </a:p>
          <a:p>
            <a:pPr lvl="1"/>
            <a:r>
              <a:rPr lang="en-US" altLang="zh-TW" sz="2900" dirty="0" smtClean="0"/>
              <a:t>Cheng, </a:t>
            </a:r>
            <a:r>
              <a:rPr lang="en-US" altLang="zh-TW" sz="2900" dirty="0"/>
              <a:t>"A Query by Singing/Humming System Based on Web2.0: Implementation and Optimization" , MS Thesis, </a:t>
            </a:r>
            <a:r>
              <a:rPr lang="en-US" altLang="zh-TW" sz="2900" dirty="0" smtClean="0"/>
              <a:t>NTHU, </a:t>
            </a:r>
            <a:r>
              <a:rPr lang="en-US" altLang="zh-TW" sz="2900" dirty="0"/>
              <a:t>Taiwan, 2010.</a:t>
            </a:r>
          </a:p>
          <a:p>
            <a:pPr lvl="1"/>
            <a:r>
              <a:rPr lang="en-US" altLang="zh-TW" sz="2900" dirty="0" smtClean="0"/>
              <a:t>Wang</a:t>
            </a:r>
            <a:r>
              <a:rPr lang="en-US" altLang="zh-TW" sz="2900" dirty="0"/>
              <a:t>, </a:t>
            </a:r>
            <a:r>
              <a:rPr lang="en-US" altLang="zh-TW" sz="2900" dirty="0" smtClean="0"/>
              <a:t>Chen</a:t>
            </a:r>
            <a:r>
              <a:rPr lang="en-US" altLang="zh-TW" sz="2900" dirty="0"/>
              <a:t>, </a:t>
            </a:r>
            <a:r>
              <a:rPr lang="en-US" altLang="zh-TW" sz="2900" dirty="0" err="1" smtClean="0"/>
              <a:t>Kuo</a:t>
            </a:r>
            <a:r>
              <a:rPr lang="en-US" altLang="zh-TW" sz="2900" dirty="0"/>
              <a:t>, </a:t>
            </a:r>
            <a:r>
              <a:rPr lang="en-US" altLang="zh-TW" sz="2900" dirty="0" smtClean="0"/>
              <a:t>Chiu</a:t>
            </a:r>
            <a:r>
              <a:rPr lang="en-US" altLang="zh-TW" sz="2900" dirty="0"/>
              <a:t>, and </a:t>
            </a:r>
            <a:r>
              <a:rPr lang="en-US" altLang="zh-TW" sz="2900" dirty="0" smtClean="0"/>
              <a:t>Jang</a:t>
            </a:r>
            <a:r>
              <a:rPr lang="en-US" altLang="zh-TW" sz="2900" dirty="0"/>
              <a:t>, </a:t>
            </a:r>
            <a:r>
              <a:rPr lang="en-US" altLang="zh-TW" sz="2900" dirty="0" smtClean="0"/>
              <a:t>“Accelerating </a:t>
            </a:r>
            <a:r>
              <a:rPr lang="en-US" altLang="zh-TW" sz="2900" dirty="0"/>
              <a:t>Query by Singing/Humming on GPU: Optimization for Web </a:t>
            </a:r>
            <a:r>
              <a:rPr lang="en-US" altLang="zh-TW" sz="2900" dirty="0" smtClean="0"/>
              <a:t>Deployment”, ICASSP</a:t>
            </a:r>
            <a:r>
              <a:rPr lang="zh-TW" altLang="en-US" sz="2900" dirty="0" smtClean="0"/>
              <a:t> </a:t>
            </a:r>
            <a:r>
              <a:rPr lang="en-US" altLang="zh-TW" sz="2900" dirty="0" smtClean="0"/>
              <a:t>2012</a:t>
            </a:r>
            <a:r>
              <a:rPr lang="en-US" altLang="zh-TW" sz="2900" dirty="0"/>
              <a:t>.</a:t>
            </a:r>
          </a:p>
          <a:p>
            <a:endParaRPr lang="en-US" altLang="zh-TW" dirty="0" smtClean="0"/>
          </a:p>
          <a:p>
            <a:r>
              <a:rPr lang="zh-TW" altLang="en-US" sz="4200" dirty="0" smtClean="0"/>
              <a:t>移除重複片段</a:t>
            </a:r>
            <a:endParaRPr lang="en-US" altLang="zh-TW" sz="4200" dirty="0" smtClean="0"/>
          </a:p>
          <a:p>
            <a:pPr lvl="1"/>
            <a:r>
              <a:rPr lang="en-US" altLang="zh-TW" sz="2900" dirty="0" smtClean="0"/>
              <a:t>Hsu</a:t>
            </a:r>
            <a:r>
              <a:rPr lang="en-US" altLang="zh-TW" sz="2900" dirty="0"/>
              <a:t>, </a:t>
            </a:r>
            <a:r>
              <a:rPr lang="en-US" altLang="zh-TW" sz="2900" dirty="0" smtClean="0"/>
              <a:t>Liu</a:t>
            </a:r>
            <a:r>
              <a:rPr lang="en-US" altLang="zh-TW" sz="2900" dirty="0"/>
              <a:t>, and </a:t>
            </a:r>
            <a:r>
              <a:rPr lang="en-US" altLang="zh-TW" sz="2900" dirty="0" smtClean="0"/>
              <a:t>Chen</a:t>
            </a:r>
            <a:r>
              <a:rPr lang="en-US" altLang="zh-TW" sz="2900" dirty="0"/>
              <a:t>, "</a:t>
            </a:r>
            <a:r>
              <a:rPr lang="en-US" altLang="zh-TW" sz="2900" dirty="0" smtClean="0"/>
              <a:t> </a:t>
            </a:r>
            <a:r>
              <a:rPr lang="en-US" altLang="zh-TW" sz="2900" dirty="0"/>
              <a:t>Efficient Repeating Pattern Finding in Music Databases, "</a:t>
            </a:r>
            <a:r>
              <a:rPr lang="en-US" altLang="zh-TW" sz="2900" dirty="0" smtClean="0"/>
              <a:t> CIKM</a:t>
            </a:r>
            <a:r>
              <a:rPr lang="zh-TW" altLang="en-US" sz="2900" dirty="0" smtClean="0"/>
              <a:t> </a:t>
            </a:r>
            <a:r>
              <a:rPr lang="en-US" altLang="zh-TW" sz="2900" dirty="0" smtClean="0"/>
              <a:t>1998</a:t>
            </a:r>
            <a:r>
              <a:rPr lang="en-US" altLang="zh-TW" sz="2900" dirty="0"/>
              <a:t>.</a:t>
            </a:r>
            <a:endParaRPr lang="zh-TW" altLang="en-US" sz="2900" dirty="0"/>
          </a:p>
        </p:txBody>
      </p:sp>
    </p:spTree>
    <p:extLst>
      <p:ext uri="{BB962C8B-B14F-4D97-AF65-F5344CB8AC3E}">
        <p14:creationId xmlns:p14="http://schemas.microsoft.com/office/powerpoint/2010/main" val="8301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相關研究 </a:t>
            </a:r>
            <a:r>
              <a:rPr lang="en-US" altLang="zh-TW" dirty="0" smtClean="0"/>
              <a:t>(3/3)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舊有系統</a:t>
            </a:r>
            <a:r>
              <a:rPr lang="zh-TW" altLang="en-US" dirty="0"/>
              <a:t>架構的缺點</a:t>
            </a:r>
            <a:endParaRPr lang="en-US" altLang="zh-TW" dirty="0"/>
          </a:p>
          <a:p>
            <a:pPr lvl="1"/>
            <a:r>
              <a:rPr lang="zh-TW" altLang="en-US" dirty="0" smtClean="0"/>
              <a:t>維護及管理不易</a:t>
            </a:r>
            <a:endParaRPr lang="en-US" altLang="zh-TW" dirty="0" smtClean="0"/>
          </a:p>
          <a:p>
            <a:pPr lvl="1"/>
            <a:r>
              <a:rPr lang="zh-TW" altLang="en-US" dirty="0"/>
              <a:t>建置成本提高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研究目標</a:t>
            </a:r>
            <a:endParaRPr lang="en-US" altLang="zh-TW" dirty="0" smtClean="0"/>
          </a:p>
          <a:p>
            <a:pPr lvl="1"/>
            <a:r>
              <a:rPr lang="zh-TW" altLang="en-US" dirty="0"/>
              <a:t>使</a:t>
            </a:r>
            <a:r>
              <a:rPr lang="zh-TW" altLang="en-US" dirty="0" smtClean="0"/>
              <a:t>用</a:t>
            </a:r>
            <a:r>
              <a:rPr lang="en-US" altLang="zh-TW" dirty="0" smtClean="0"/>
              <a:t>GPU</a:t>
            </a:r>
            <a:r>
              <a:rPr lang="zh-TW" altLang="en-US" dirty="0" smtClean="0"/>
              <a:t>做平行運算，加快運算速度</a:t>
            </a:r>
            <a:endParaRPr lang="en-US" altLang="zh-TW" dirty="0" smtClean="0"/>
          </a:p>
          <a:p>
            <a:pPr lvl="1"/>
            <a:r>
              <a:rPr lang="zh-TW" altLang="en-US" dirty="0"/>
              <a:t>移除資料庫歌曲中的重複</a:t>
            </a:r>
            <a:r>
              <a:rPr lang="zh-TW" altLang="en-US" dirty="0" smtClean="0"/>
              <a:t>片段，減少運算時間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xfastest.com/cms/thumb.php?w=670&amp;url=..//data/attachment/forum/month_1101/12960374194l1L5q6G45cGGgL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375" y="5157191"/>
            <a:ext cx="1763374" cy="160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目前</a:t>
            </a:r>
            <a:r>
              <a:rPr lang="en-US" altLang="zh-TW" dirty="0" smtClean="0"/>
              <a:t>MIRACLE</a:t>
            </a:r>
            <a:r>
              <a:rPr lang="zh-TW" altLang="en-US" dirty="0" smtClean="0"/>
              <a:t>的整體流程圖</a:t>
            </a:r>
            <a:endParaRPr lang="zh-TW" altLang="en-US" dirty="0"/>
          </a:p>
        </p:txBody>
      </p:sp>
      <p:sp>
        <p:nvSpPr>
          <p:cNvPr id="116" name="圓角矩形 115"/>
          <p:cNvSpPr/>
          <p:nvPr/>
        </p:nvSpPr>
        <p:spPr>
          <a:xfrm>
            <a:off x="2645006" y="2046694"/>
            <a:ext cx="4951331" cy="792088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4373199" y="1176506"/>
            <a:ext cx="93610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使用者</a:t>
            </a:r>
            <a:endParaRPr lang="zh-TW" altLang="en-US" b="1" dirty="0"/>
          </a:p>
        </p:txBody>
      </p:sp>
      <p:sp>
        <p:nvSpPr>
          <p:cNvPr id="6" name="橢圓 5"/>
          <p:cNvSpPr/>
          <p:nvPr/>
        </p:nvSpPr>
        <p:spPr>
          <a:xfrm>
            <a:off x="4139953" y="3137422"/>
            <a:ext cx="1224136" cy="122413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Web service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115616" y="2838782"/>
            <a:ext cx="1512168" cy="639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音高追蹤</a:t>
            </a:r>
            <a:endParaRPr lang="zh-TW" altLang="en-US" dirty="0"/>
          </a:p>
        </p:txBody>
      </p:sp>
      <p:cxnSp>
        <p:nvCxnSpPr>
          <p:cNvPr id="9" name="肘形接點 35"/>
          <p:cNvCxnSpPr>
            <a:stCxn id="116" idx="1"/>
            <a:endCxn id="8" idx="0"/>
          </p:cNvCxnSpPr>
          <p:nvPr/>
        </p:nvCxnSpPr>
        <p:spPr>
          <a:xfrm rot="10800000" flipV="1">
            <a:off x="1871700" y="2442738"/>
            <a:ext cx="773306" cy="39604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364088" y="168056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哼唱旋律</a:t>
            </a:r>
            <a:endParaRPr lang="zh-TW" altLang="en-US" b="1" dirty="0"/>
          </a:p>
        </p:txBody>
      </p:sp>
      <p:sp>
        <p:nvSpPr>
          <p:cNvPr id="17" name="矩形 16"/>
          <p:cNvSpPr/>
          <p:nvPr/>
        </p:nvSpPr>
        <p:spPr>
          <a:xfrm>
            <a:off x="4139952" y="4721597"/>
            <a:ext cx="1224136" cy="5760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主伺服器</a:t>
            </a:r>
            <a:endParaRPr lang="zh-TW" altLang="en-US" b="1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3183054" y="6058274"/>
            <a:ext cx="119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辨識資料</a:t>
            </a:r>
            <a:endParaRPr lang="zh-TW" altLang="en-US" b="1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5006431" y="584082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結果排名</a:t>
            </a:r>
            <a:endParaRPr lang="zh-TW" altLang="en-US" b="1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6444209" y="335344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辨識結果</a:t>
            </a:r>
            <a:endParaRPr lang="zh-TW" altLang="en-US" b="1" dirty="0"/>
          </a:p>
        </p:txBody>
      </p:sp>
      <p:cxnSp>
        <p:nvCxnSpPr>
          <p:cNvPr id="83" name="直線單箭頭接點 82"/>
          <p:cNvCxnSpPr/>
          <p:nvPr/>
        </p:nvCxnSpPr>
        <p:spPr>
          <a:xfrm flipV="1">
            <a:off x="5004049" y="4337420"/>
            <a:ext cx="2382" cy="383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/>
          <p:nvPr/>
        </p:nvCxnSpPr>
        <p:spPr>
          <a:xfrm rot="5400000">
            <a:off x="4310932" y="4526481"/>
            <a:ext cx="384177" cy="6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矩形 89"/>
          <p:cNvSpPr/>
          <p:nvPr/>
        </p:nvSpPr>
        <p:spPr>
          <a:xfrm>
            <a:off x="4174961" y="2132856"/>
            <a:ext cx="136815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DOS</a:t>
            </a:r>
            <a:r>
              <a:rPr lang="zh-TW" altLang="en-US" dirty="0" smtClean="0"/>
              <a:t>命令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視窗</a:t>
            </a:r>
            <a:endParaRPr lang="zh-TW" altLang="en-US" dirty="0"/>
          </a:p>
        </p:txBody>
      </p:sp>
      <p:cxnSp>
        <p:nvCxnSpPr>
          <p:cNvPr id="96" name="圖案 95"/>
          <p:cNvCxnSpPr>
            <a:stCxn id="8" idx="2"/>
            <a:endCxn id="6" idx="2"/>
          </p:cNvCxnSpPr>
          <p:nvPr/>
        </p:nvCxnSpPr>
        <p:spPr>
          <a:xfrm rot="16200000" flipH="1">
            <a:off x="2870354" y="2479890"/>
            <a:ext cx="270945" cy="226825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圖案 111"/>
          <p:cNvCxnSpPr>
            <a:stCxn id="6" idx="6"/>
            <a:endCxn id="4" idx="3"/>
          </p:cNvCxnSpPr>
          <p:nvPr/>
        </p:nvCxnSpPr>
        <p:spPr>
          <a:xfrm flipH="1" flipV="1">
            <a:off x="5309303" y="1428534"/>
            <a:ext cx="54786" cy="2320956"/>
          </a:xfrm>
          <a:prstGeom prst="bentConnector3">
            <a:avLst>
              <a:gd name="adj1" fmla="val -4762063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直線單箭頭接點 118"/>
          <p:cNvCxnSpPr>
            <a:stCxn id="4" idx="2"/>
          </p:cNvCxnSpPr>
          <p:nvPr/>
        </p:nvCxnSpPr>
        <p:spPr>
          <a:xfrm>
            <a:off x="4841251" y="1680562"/>
            <a:ext cx="0" cy="366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2771801" y="335344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/>
              <a:t>音高</a:t>
            </a:r>
            <a:endParaRPr lang="zh-TW" altLang="en-US" b="1" dirty="0"/>
          </a:p>
        </p:txBody>
      </p:sp>
      <p:sp>
        <p:nvSpPr>
          <p:cNvPr id="36" name="矩形 35"/>
          <p:cNvSpPr/>
          <p:nvPr/>
        </p:nvSpPr>
        <p:spPr>
          <a:xfrm>
            <a:off x="2789024" y="2132856"/>
            <a:ext cx="1368152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Flash</a:t>
            </a:r>
            <a:r>
              <a:rPr lang="zh-TW" altLang="en-US" dirty="0" smtClean="0"/>
              <a:t>網頁</a:t>
            </a:r>
            <a:endParaRPr lang="zh-TW" altLang="en-US" dirty="0"/>
          </a:p>
        </p:txBody>
      </p:sp>
      <p:sp>
        <p:nvSpPr>
          <p:cNvPr id="37" name="矩形 36"/>
          <p:cNvSpPr/>
          <p:nvPr/>
        </p:nvSpPr>
        <p:spPr>
          <a:xfrm>
            <a:off x="5525890" y="2132856"/>
            <a:ext cx="918319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Android</a:t>
            </a:r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6245945" y="5157191"/>
            <a:ext cx="1763374" cy="1608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圖案 111"/>
          <p:cNvCxnSpPr/>
          <p:nvPr/>
        </p:nvCxnSpPr>
        <p:spPr>
          <a:xfrm>
            <a:off x="4499993" y="5297663"/>
            <a:ext cx="1709973" cy="1273027"/>
          </a:xfrm>
          <a:prstGeom prst="bentConnector3">
            <a:avLst>
              <a:gd name="adj1" fmla="val -928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圖案 111"/>
          <p:cNvCxnSpPr/>
          <p:nvPr/>
        </p:nvCxnSpPr>
        <p:spPr>
          <a:xfrm rot="10800000">
            <a:off x="5076056" y="5297664"/>
            <a:ext cx="1133911" cy="507602"/>
          </a:xfrm>
          <a:prstGeom prst="bentConnector3">
            <a:avLst>
              <a:gd name="adj1" fmla="val 99921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6444209" y="2132856"/>
            <a:ext cx="918319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iPhone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62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CUDA</a:t>
            </a:r>
            <a:r>
              <a:rPr lang="zh-TW" altLang="en-US" dirty="0" smtClean="0"/>
              <a:t>處理流程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15616" y="1484784"/>
            <a:ext cx="338621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Main Memory</a:t>
            </a:r>
          </a:p>
        </p:txBody>
      </p:sp>
      <p:sp>
        <p:nvSpPr>
          <p:cNvPr id="5" name="矩形 4"/>
          <p:cNvSpPr/>
          <p:nvPr/>
        </p:nvSpPr>
        <p:spPr>
          <a:xfrm>
            <a:off x="1115616" y="3068960"/>
            <a:ext cx="3384376" cy="4467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Memory for GPU</a:t>
            </a:r>
          </a:p>
        </p:txBody>
      </p:sp>
      <p:sp>
        <p:nvSpPr>
          <p:cNvPr id="6" name="矩形 5"/>
          <p:cNvSpPr/>
          <p:nvPr/>
        </p:nvSpPr>
        <p:spPr>
          <a:xfrm>
            <a:off x="5508104" y="1484784"/>
            <a:ext cx="1008112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CPU</a:t>
            </a:r>
          </a:p>
        </p:txBody>
      </p:sp>
      <p:sp>
        <p:nvSpPr>
          <p:cNvPr id="74" name="上彎箭號 73"/>
          <p:cNvSpPr/>
          <p:nvPr/>
        </p:nvSpPr>
        <p:spPr>
          <a:xfrm flipH="1">
            <a:off x="2555775" y="3545252"/>
            <a:ext cx="2350434" cy="1152128"/>
          </a:xfrm>
          <a:prstGeom prst="bentUpArrow">
            <a:avLst>
              <a:gd name="adj1" fmla="val 10125"/>
              <a:gd name="adj2" fmla="val 16380"/>
              <a:gd name="adj3" fmla="val 16122"/>
            </a:avLst>
          </a:prstGeom>
          <a:solidFill>
            <a:schemeClr val="tx1"/>
          </a:solidFill>
          <a:ln w="12700" cap="flat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3" name="向下箭號 92"/>
          <p:cNvSpPr/>
          <p:nvPr/>
        </p:nvSpPr>
        <p:spPr>
          <a:xfrm>
            <a:off x="1217120" y="1931580"/>
            <a:ext cx="186528" cy="111930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94" name="向下箭號 93"/>
          <p:cNvSpPr/>
          <p:nvPr/>
        </p:nvSpPr>
        <p:spPr>
          <a:xfrm flipV="1">
            <a:off x="4254472" y="1931580"/>
            <a:ext cx="173512" cy="1119300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grpSp>
        <p:nvGrpSpPr>
          <p:cNvPr id="111" name="群組 110"/>
          <p:cNvGrpSpPr/>
          <p:nvPr/>
        </p:nvGrpSpPr>
        <p:grpSpPr>
          <a:xfrm>
            <a:off x="4948452" y="3221463"/>
            <a:ext cx="2143828" cy="3601399"/>
            <a:chOff x="4860032" y="3221463"/>
            <a:chExt cx="2143828" cy="3601399"/>
          </a:xfrm>
        </p:grpSpPr>
        <p:sp>
          <p:nvSpPr>
            <p:cNvPr id="7" name="矩形 6"/>
            <p:cNvSpPr/>
            <p:nvPr/>
          </p:nvSpPr>
          <p:spPr>
            <a:xfrm>
              <a:off x="4860032" y="3221463"/>
              <a:ext cx="2143828" cy="360139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4918806" y="6112903"/>
              <a:ext cx="2037879" cy="66377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95" name="群組 94"/>
            <p:cNvGrpSpPr/>
            <p:nvPr/>
          </p:nvGrpSpPr>
          <p:grpSpPr>
            <a:xfrm>
              <a:off x="4906213" y="3266863"/>
              <a:ext cx="979055" cy="2318328"/>
              <a:chOff x="4906213" y="3266863"/>
              <a:chExt cx="979055" cy="231832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4906213" y="3266863"/>
                <a:ext cx="979055" cy="2318328"/>
              </a:xfrm>
              <a:prstGeom prst="rect">
                <a:avLst/>
              </a:prstGeom>
              <a:solidFill>
                <a:srgbClr val="6DFF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952394" y="3396173"/>
                <a:ext cx="891983" cy="33219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423450" y="3771702"/>
                <a:ext cx="420927" cy="215597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4952394" y="3771702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4952394" y="4025702"/>
                <a:ext cx="425546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5428067" y="4025702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4952393" y="4279702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5423448" y="4279701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6" name="矩形 25"/>
              <p:cNvSpPr/>
              <p:nvPr/>
            </p:nvSpPr>
            <p:spPr>
              <a:xfrm>
                <a:off x="4952394" y="4529084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7" name="矩形 26"/>
              <p:cNvSpPr/>
              <p:nvPr/>
            </p:nvSpPr>
            <p:spPr>
              <a:xfrm>
                <a:off x="5423448" y="4529084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4957012" y="4781627"/>
                <a:ext cx="416308" cy="316846"/>
              </a:xfrm>
              <a:prstGeom prst="rect">
                <a:avLst/>
              </a:prstGeom>
              <a:solidFill>
                <a:srgbClr val="33CC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5432685" y="4786245"/>
                <a:ext cx="416308" cy="312045"/>
              </a:xfrm>
              <a:prstGeom prst="rect">
                <a:avLst/>
              </a:prstGeom>
              <a:solidFill>
                <a:srgbClr val="33CC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4957012" y="5141844"/>
                <a:ext cx="887363" cy="4023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110" name="群組 109"/>
            <p:cNvGrpSpPr/>
            <p:nvPr/>
          </p:nvGrpSpPr>
          <p:grpSpPr>
            <a:xfrm>
              <a:off x="4907917" y="5623019"/>
              <a:ext cx="2048769" cy="453237"/>
              <a:chOff x="4907917" y="5623019"/>
              <a:chExt cx="2048769" cy="453237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4907917" y="5623019"/>
                <a:ext cx="2048769" cy="453237"/>
              </a:xfrm>
              <a:prstGeom prst="rect">
                <a:avLst/>
              </a:prstGeom>
              <a:solidFill>
                <a:srgbClr val="6DFF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2" name="矩形 61"/>
              <p:cNvSpPr/>
              <p:nvPr/>
            </p:nvSpPr>
            <p:spPr>
              <a:xfrm>
                <a:off x="4957013" y="5659081"/>
                <a:ext cx="450000" cy="387928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6448684" y="5663698"/>
                <a:ext cx="450000" cy="386119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5441921" y="5663699"/>
                <a:ext cx="450000" cy="383310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5936066" y="5659080"/>
                <a:ext cx="475673" cy="390737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6" name="群組 95"/>
            <p:cNvGrpSpPr/>
            <p:nvPr/>
          </p:nvGrpSpPr>
          <p:grpSpPr>
            <a:xfrm>
              <a:off x="5973013" y="3271481"/>
              <a:ext cx="979055" cy="2318328"/>
              <a:chOff x="4906213" y="3266863"/>
              <a:chExt cx="979055" cy="2318328"/>
            </a:xfrm>
          </p:grpSpPr>
          <p:sp>
            <p:nvSpPr>
              <p:cNvPr id="97" name="矩形 96"/>
              <p:cNvSpPr/>
              <p:nvPr/>
            </p:nvSpPr>
            <p:spPr>
              <a:xfrm>
                <a:off x="4906213" y="3266863"/>
                <a:ext cx="979055" cy="2318328"/>
              </a:xfrm>
              <a:prstGeom prst="rect">
                <a:avLst/>
              </a:prstGeom>
              <a:solidFill>
                <a:srgbClr val="6DFFF8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8" name="矩形 97"/>
              <p:cNvSpPr/>
              <p:nvPr/>
            </p:nvSpPr>
            <p:spPr>
              <a:xfrm>
                <a:off x="4952394" y="3396173"/>
                <a:ext cx="891983" cy="33219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9" name="矩形 98"/>
              <p:cNvSpPr/>
              <p:nvPr/>
            </p:nvSpPr>
            <p:spPr>
              <a:xfrm>
                <a:off x="5423450" y="3771702"/>
                <a:ext cx="420927" cy="215597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0" name="矩形 99"/>
              <p:cNvSpPr/>
              <p:nvPr/>
            </p:nvSpPr>
            <p:spPr>
              <a:xfrm>
                <a:off x="4952394" y="3771702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1" name="矩形 100"/>
              <p:cNvSpPr/>
              <p:nvPr/>
            </p:nvSpPr>
            <p:spPr>
              <a:xfrm>
                <a:off x="4952394" y="4025702"/>
                <a:ext cx="425546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2" name="矩形 101"/>
              <p:cNvSpPr/>
              <p:nvPr/>
            </p:nvSpPr>
            <p:spPr>
              <a:xfrm>
                <a:off x="5428067" y="4025702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矩形 102"/>
              <p:cNvSpPr/>
              <p:nvPr/>
            </p:nvSpPr>
            <p:spPr>
              <a:xfrm>
                <a:off x="4952393" y="4279702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4" name="矩形 103"/>
              <p:cNvSpPr/>
              <p:nvPr/>
            </p:nvSpPr>
            <p:spPr>
              <a:xfrm>
                <a:off x="5423448" y="4279701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5" name="矩形 104"/>
              <p:cNvSpPr/>
              <p:nvPr/>
            </p:nvSpPr>
            <p:spPr>
              <a:xfrm>
                <a:off x="4952394" y="4529084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5423448" y="4529084"/>
                <a:ext cx="420927" cy="217481"/>
              </a:xfrm>
              <a:prstGeom prst="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7" name="矩形 106"/>
              <p:cNvSpPr/>
              <p:nvPr/>
            </p:nvSpPr>
            <p:spPr>
              <a:xfrm>
                <a:off x="4957012" y="4781627"/>
                <a:ext cx="416308" cy="316846"/>
              </a:xfrm>
              <a:prstGeom prst="rect">
                <a:avLst/>
              </a:prstGeom>
              <a:solidFill>
                <a:srgbClr val="33CC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8" name="矩形 107"/>
              <p:cNvSpPr/>
              <p:nvPr/>
            </p:nvSpPr>
            <p:spPr>
              <a:xfrm>
                <a:off x="5432685" y="4786245"/>
                <a:ext cx="416308" cy="312045"/>
              </a:xfrm>
              <a:prstGeom prst="rect">
                <a:avLst/>
              </a:prstGeom>
              <a:solidFill>
                <a:srgbClr val="33CC33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9" name="矩形 108"/>
              <p:cNvSpPr/>
              <p:nvPr/>
            </p:nvSpPr>
            <p:spPr>
              <a:xfrm>
                <a:off x="4957012" y="5141844"/>
                <a:ext cx="887363" cy="4023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  <p:grpSp>
        <p:nvGrpSpPr>
          <p:cNvPr id="117" name="群組 116"/>
          <p:cNvGrpSpPr/>
          <p:nvPr/>
        </p:nvGrpSpPr>
        <p:grpSpPr>
          <a:xfrm>
            <a:off x="4501832" y="3212976"/>
            <a:ext cx="1366312" cy="558726"/>
            <a:chOff x="2952190" y="2996952"/>
            <a:chExt cx="2899366" cy="774750"/>
          </a:xfrm>
        </p:grpSpPr>
        <p:sp>
          <p:nvSpPr>
            <p:cNvPr id="114" name="上彎箭號 113"/>
            <p:cNvSpPr/>
            <p:nvPr/>
          </p:nvSpPr>
          <p:spPr>
            <a:xfrm flipV="1">
              <a:off x="4718984" y="3251201"/>
              <a:ext cx="1132572" cy="520444"/>
            </a:xfrm>
            <a:prstGeom prst="bentUpArrow">
              <a:avLst>
                <a:gd name="adj1" fmla="val 25179"/>
                <a:gd name="adj2" fmla="val 40665"/>
                <a:gd name="adj3" fmla="val 38047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  <p:sp>
          <p:nvSpPr>
            <p:cNvPr id="113" name="上彎箭號 112"/>
            <p:cNvSpPr/>
            <p:nvPr/>
          </p:nvSpPr>
          <p:spPr>
            <a:xfrm flipV="1">
              <a:off x="2952190" y="2996952"/>
              <a:ext cx="1961290" cy="774750"/>
            </a:xfrm>
            <a:prstGeom prst="bentUpArrow">
              <a:avLst>
                <a:gd name="adj1" fmla="val 16654"/>
                <a:gd name="adj2" fmla="val 25000"/>
                <a:gd name="adj3" fmla="val 25000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/>
            </a:p>
          </p:txBody>
        </p:sp>
      </p:grpSp>
      <p:sp>
        <p:nvSpPr>
          <p:cNvPr id="118" name="向下箭號 117"/>
          <p:cNvSpPr/>
          <p:nvPr/>
        </p:nvSpPr>
        <p:spPr>
          <a:xfrm>
            <a:off x="5882892" y="2132855"/>
            <a:ext cx="234624" cy="1088607"/>
          </a:xfrm>
          <a:prstGeom prst="downArrow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119" name="矩形圖說文字 118"/>
          <p:cNvSpPr/>
          <p:nvPr/>
        </p:nvSpPr>
        <p:spPr>
          <a:xfrm>
            <a:off x="1775404" y="2060848"/>
            <a:ext cx="2233548" cy="360040"/>
          </a:xfrm>
          <a:prstGeom prst="wedgeRectCallout">
            <a:avLst>
              <a:gd name="adj1" fmla="val -68857"/>
              <a:gd name="adj2" fmla="val 1148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1. </a:t>
            </a:r>
            <a:r>
              <a:rPr lang="zh-TW" altLang="en-US" dirty="0" smtClean="0">
                <a:solidFill>
                  <a:schemeClr val="tx1"/>
                </a:solidFill>
              </a:rPr>
              <a:t>複製</a:t>
            </a:r>
            <a:r>
              <a:rPr lang="zh-TW" altLang="en-US" dirty="0">
                <a:solidFill>
                  <a:schemeClr val="tx1"/>
                </a:solidFill>
              </a:rPr>
              <a:t>要處理的資料</a:t>
            </a:r>
          </a:p>
        </p:txBody>
      </p:sp>
      <p:sp>
        <p:nvSpPr>
          <p:cNvPr id="120" name="矩形圖說文字 119"/>
          <p:cNvSpPr/>
          <p:nvPr/>
        </p:nvSpPr>
        <p:spPr>
          <a:xfrm>
            <a:off x="1979712" y="2564904"/>
            <a:ext cx="1872208" cy="360040"/>
          </a:xfrm>
          <a:prstGeom prst="wedgeRectCallout">
            <a:avLst>
              <a:gd name="adj1" fmla="val 69054"/>
              <a:gd name="adj2" fmla="val 1634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4. </a:t>
            </a:r>
            <a:r>
              <a:rPr lang="zh-TW" altLang="en-US" dirty="0" smtClean="0">
                <a:solidFill>
                  <a:schemeClr val="tx1"/>
                </a:solidFill>
              </a:rPr>
              <a:t>複製處理結果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1" name="矩形圖說文字 120"/>
          <p:cNvSpPr/>
          <p:nvPr/>
        </p:nvSpPr>
        <p:spPr>
          <a:xfrm>
            <a:off x="6804248" y="1759532"/>
            <a:ext cx="2233548" cy="360040"/>
          </a:xfrm>
          <a:prstGeom prst="wedgeRectCallout">
            <a:avLst>
              <a:gd name="adj1" fmla="val -82717"/>
              <a:gd name="adj2" fmla="val 16768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</a:rPr>
              <a:t>指示</a:t>
            </a:r>
            <a:r>
              <a:rPr lang="en-US" altLang="zh-TW" dirty="0" smtClean="0">
                <a:solidFill>
                  <a:schemeClr val="tx1"/>
                </a:solidFill>
              </a:rPr>
              <a:t>GPU</a:t>
            </a:r>
            <a:r>
              <a:rPr lang="zh-TW" altLang="en-US" dirty="0" smtClean="0">
                <a:solidFill>
                  <a:schemeClr val="tx1"/>
                </a:solidFill>
              </a:rPr>
              <a:t>處理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2" name="矩形圖說文字 121"/>
          <p:cNvSpPr/>
          <p:nvPr/>
        </p:nvSpPr>
        <p:spPr>
          <a:xfrm>
            <a:off x="6804248" y="2677074"/>
            <a:ext cx="2233548" cy="360040"/>
          </a:xfrm>
          <a:prstGeom prst="wedgeRectCallout">
            <a:avLst>
              <a:gd name="adj1" fmla="val -94296"/>
              <a:gd name="adj2" fmla="val 17024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3. </a:t>
            </a:r>
            <a:r>
              <a:rPr lang="zh-TW" altLang="en-US" dirty="0" smtClean="0">
                <a:solidFill>
                  <a:schemeClr val="tx1"/>
                </a:solidFill>
              </a:rPr>
              <a:t>每個核心平行處理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23" name="文字方塊 122"/>
          <p:cNvSpPr txBox="1"/>
          <p:nvPr/>
        </p:nvSpPr>
        <p:spPr>
          <a:xfrm>
            <a:off x="4355976" y="35637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GPU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1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20" grpId="0" animBg="1"/>
      <p:bldP spid="121" grpId="0" animBg="1"/>
      <p:bldP spid="1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GPU</a:t>
            </a:r>
            <a:r>
              <a:rPr lang="zh-TW" altLang="en-US" dirty="0"/>
              <a:t>實作方法說明</a:t>
            </a:r>
          </a:p>
        </p:txBody>
      </p:sp>
      <p:sp>
        <p:nvSpPr>
          <p:cNvPr id="44" name="矩形 43"/>
          <p:cNvSpPr/>
          <p:nvPr/>
        </p:nvSpPr>
        <p:spPr>
          <a:xfrm>
            <a:off x="5633042" y="1901842"/>
            <a:ext cx="2524368" cy="4852412"/>
          </a:xfrm>
          <a:prstGeom prst="rect">
            <a:avLst/>
          </a:prstGeom>
          <a:gradFill>
            <a:gsLst>
              <a:gs pos="0">
                <a:schemeClr val="accent4">
                  <a:tint val="35000"/>
                  <a:satMod val="253000"/>
                </a:schemeClr>
              </a:gs>
              <a:gs pos="50000">
                <a:schemeClr val="accent4">
                  <a:tint val="42000"/>
                  <a:satMod val="255000"/>
                </a:schemeClr>
              </a:gs>
              <a:gs pos="97000">
                <a:schemeClr val="accent4">
                  <a:tint val="53000"/>
                  <a:satMod val="260000"/>
                </a:schemeClr>
              </a:gs>
              <a:gs pos="100000">
                <a:schemeClr val="accent4">
                  <a:tint val="56000"/>
                  <a:satMod val="275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915816" y="1888958"/>
            <a:ext cx="2676413" cy="48524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/>
              </a:solidFill>
            </a:endParaRPr>
          </a:p>
        </p:txBody>
      </p:sp>
      <p:cxnSp>
        <p:nvCxnSpPr>
          <p:cNvPr id="46" name="直線接點 45"/>
          <p:cNvCxnSpPr/>
          <p:nvPr/>
        </p:nvCxnSpPr>
        <p:spPr>
          <a:xfrm flipH="1">
            <a:off x="2767158" y="1528909"/>
            <a:ext cx="4642" cy="5127377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矩形 46"/>
          <p:cNvSpPr/>
          <p:nvPr/>
        </p:nvSpPr>
        <p:spPr>
          <a:xfrm>
            <a:off x="3017805" y="3212976"/>
            <a:ext cx="2346284" cy="2392923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48" name="圓角矩形 47"/>
          <p:cNvSpPr/>
          <p:nvPr/>
        </p:nvSpPr>
        <p:spPr>
          <a:xfrm>
            <a:off x="1043608" y="2060848"/>
            <a:ext cx="1584176" cy="936104"/>
          </a:xfrm>
          <a:prstGeom prst="roundRect">
            <a:avLst>
              <a:gd name="adj" fmla="val 2627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哼唱輸入</a:t>
            </a:r>
            <a:endParaRPr kumimoji="0"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9" name="向右箭號 48"/>
          <p:cNvSpPr/>
          <p:nvPr/>
        </p:nvSpPr>
        <p:spPr>
          <a:xfrm rot="5400000">
            <a:off x="6070649" y="4063553"/>
            <a:ext cx="2634316" cy="41705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3131840" y="2060849"/>
            <a:ext cx="2160240" cy="1008112"/>
          </a:xfrm>
          <a:prstGeom prst="roundRect">
            <a:avLst>
              <a:gd name="adj" fmla="val 2038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dirty="0">
                <a:solidFill>
                  <a:schemeClr val="tx1"/>
                </a:solidFill>
              </a:rPr>
              <a:t>端點</a:t>
            </a:r>
            <a:r>
              <a:rPr kumimoji="0" lang="zh-TW" altLang="en-US" sz="2400" dirty="0" smtClean="0">
                <a:solidFill>
                  <a:schemeClr val="tx1"/>
                </a:solidFill>
              </a:rPr>
              <a:t>偵測與音高資料前處理</a:t>
            </a:r>
            <a:endParaRPr kumimoji="0"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1" name="向右箭號 50"/>
          <p:cNvSpPr/>
          <p:nvPr/>
        </p:nvSpPr>
        <p:spPr>
          <a:xfrm>
            <a:off x="5349099" y="2348880"/>
            <a:ext cx="447038" cy="36004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2" name="圓角矩形 51"/>
          <p:cNvSpPr/>
          <p:nvPr/>
        </p:nvSpPr>
        <p:spPr>
          <a:xfrm>
            <a:off x="5796136" y="2204864"/>
            <a:ext cx="1983508" cy="663062"/>
          </a:xfrm>
          <a:prstGeom prst="roundRect">
            <a:avLst>
              <a:gd name="adj" fmla="val 24674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線性伸縮</a:t>
            </a:r>
            <a:endParaRPr kumimoji="0"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3" name="圓角矩形 52"/>
          <p:cNvSpPr/>
          <p:nvPr/>
        </p:nvSpPr>
        <p:spPr>
          <a:xfrm>
            <a:off x="3131840" y="4565888"/>
            <a:ext cx="2160240" cy="936104"/>
          </a:xfrm>
          <a:prstGeom prst="roundRect">
            <a:avLst>
              <a:gd name="adj" fmla="val 2147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讀取資料庫</a:t>
            </a:r>
            <a:endParaRPr kumimoji="0"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4" name="圓角矩形 53"/>
          <p:cNvSpPr/>
          <p:nvPr/>
        </p:nvSpPr>
        <p:spPr>
          <a:xfrm>
            <a:off x="5868144" y="5661248"/>
            <a:ext cx="1944216" cy="648072"/>
          </a:xfrm>
          <a:prstGeom prst="roundRect">
            <a:avLst>
              <a:gd name="adj" fmla="val 2823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旋律比對</a:t>
            </a:r>
            <a:endParaRPr kumimoji="0"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5" name="圓角矩形 54"/>
          <p:cNvSpPr/>
          <p:nvPr/>
        </p:nvSpPr>
        <p:spPr>
          <a:xfrm>
            <a:off x="3116850" y="3300224"/>
            <a:ext cx="2160239" cy="93610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dirty="0">
                <a:solidFill>
                  <a:schemeClr val="tx1"/>
                </a:solidFill>
              </a:rPr>
              <a:t>展開歌曲</a:t>
            </a:r>
            <a:r>
              <a:rPr kumimoji="0" lang="zh-TW" altLang="en-US" sz="2400" dirty="0" smtClean="0">
                <a:solidFill>
                  <a:schemeClr val="tx1"/>
                </a:solidFill>
              </a:rPr>
              <a:t>資料與前處理</a:t>
            </a:r>
            <a:endParaRPr kumimoji="0"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6" name="向右箭號 55"/>
          <p:cNvSpPr/>
          <p:nvPr/>
        </p:nvSpPr>
        <p:spPr>
          <a:xfrm rot="-5400000">
            <a:off x="4083184" y="4221088"/>
            <a:ext cx="216024" cy="36004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7" name="圓角矩形 56"/>
          <p:cNvSpPr/>
          <p:nvPr/>
        </p:nvSpPr>
        <p:spPr>
          <a:xfrm>
            <a:off x="1043608" y="5445224"/>
            <a:ext cx="1584176" cy="936104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2400" dirty="0" smtClean="0">
                <a:solidFill>
                  <a:schemeClr val="tx1"/>
                </a:solidFill>
              </a:rPr>
              <a:t>Top-N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dirty="0" smtClean="0">
                <a:solidFill>
                  <a:schemeClr val="tx1"/>
                </a:solidFill>
              </a:rPr>
              <a:t>歌曲資訊</a:t>
            </a:r>
            <a:endParaRPr kumimoji="0"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8" name="向右箭號 57"/>
          <p:cNvSpPr/>
          <p:nvPr/>
        </p:nvSpPr>
        <p:spPr>
          <a:xfrm rot="10800000" flipV="1">
            <a:off x="2699793" y="5877271"/>
            <a:ext cx="3024336" cy="360040"/>
          </a:xfrm>
          <a:prstGeom prst="rightArrow">
            <a:avLst>
              <a:gd name="adj1" fmla="val 50000"/>
              <a:gd name="adj2" fmla="val 56404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59" name="向右箭號 58"/>
          <p:cNvSpPr/>
          <p:nvPr/>
        </p:nvSpPr>
        <p:spPr>
          <a:xfrm>
            <a:off x="2684081" y="2348880"/>
            <a:ext cx="375751" cy="387078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white"/>
              </a:solidFill>
            </a:endParaRPr>
          </a:p>
        </p:txBody>
      </p:sp>
      <p:sp>
        <p:nvSpPr>
          <p:cNvPr id="60" name="剪去單一角落矩形 59"/>
          <p:cNvSpPr/>
          <p:nvPr/>
        </p:nvSpPr>
        <p:spPr>
          <a:xfrm>
            <a:off x="5652120" y="1412776"/>
            <a:ext cx="2509378" cy="476182"/>
          </a:xfrm>
          <a:prstGeom prst="snip1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2400" b="1" dirty="0" smtClean="0">
                <a:solidFill>
                  <a:prstClr val="white"/>
                </a:solidFill>
              </a:rPr>
              <a:t>Device (GPU)</a:t>
            </a:r>
            <a:endParaRPr kumimoji="0" lang="zh-TW" altLang="en-US" sz="2400" b="1" dirty="0">
              <a:solidFill>
                <a:prstClr val="white"/>
              </a:solidFill>
            </a:endParaRPr>
          </a:p>
        </p:txBody>
      </p:sp>
      <p:sp>
        <p:nvSpPr>
          <p:cNvPr id="61" name="剪去單一角落矩形 60"/>
          <p:cNvSpPr/>
          <p:nvPr/>
        </p:nvSpPr>
        <p:spPr>
          <a:xfrm>
            <a:off x="2915816" y="1412776"/>
            <a:ext cx="2676413" cy="469029"/>
          </a:xfrm>
          <a:prstGeom prst="snip1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sz="2400" b="1" dirty="0" smtClean="0">
                <a:solidFill>
                  <a:prstClr val="white"/>
                </a:solidFill>
              </a:rPr>
              <a:t>Host (CPU)</a:t>
            </a:r>
            <a:endParaRPr kumimoji="0" lang="zh-TW" altLang="en-US" sz="2400" b="1" dirty="0">
              <a:solidFill>
                <a:prstClr val="white"/>
              </a:solidFill>
            </a:endParaRPr>
          </a:p>
        </p:txBody>
      </p:sp>
      <p:sp>
        <p:nvSpPr>
          <p:cNvPr id="62" name="文字方塊 18"/>
          <p:cNvSpPr txBox="1"/>
          <p:nvPr/>
        </p:nvSpPr>
        <p:spPr>
          <a:xfrm>
            <a:off x="1663804" y="152890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b="1" dirty="0" smtClean="0">
                <a:solidFill>
                  <a:srgbClr val="FEB80A"/>
                </a:solidFill>
              </a:rPr>
              <a:t>使用者</a:t>
            </a:r>
            <a:endParaRPr kumimoji="0" lang="zh-TW" altLang="en-US" sz="2400" b="1" dirty="0">
              <a:solidFill>
                <a:srgbClr val="FEB80A"/>
              </a:solidFill>
            </a:endParaRPr>
          </a:p>
        </p:txBody>
      </p:sp>
      <p:sp>
        <p:nvSpPr>
          <p:cNvPr id="63" name="上彎箭號 62"/>
          <p:cNvSpPr/>
          <p:nvPr/>
        </p:nvSpPr>
        <p:spPr>
          <a:xfrm flipV="1">
            <a:off x="5364088" y="3933056"/>
            <a:ext cx="1440160" cy="1656184"/>
          </a:xfrm>
          <a:prstGeom prst="bentUpArrow">
            <a:avLst>
              <a:gd name="adj1" fmla="val 16235"/>
              <a:gd name="adj2" fmla="val 21877"/>
              <a:gd name="adj3" fmla="val 1563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圓角矩形圖說文字 63"/>
          <p:cNvSpPr/>
          <p:nvPr/>
        </p:nvSpPr>
        <p:spPr>
          <a:xfrm>
            <a:off x="7812360" y="2996952"/>
            <a:ext cx="1296144" cy="1080120"/>
          </a:xfrm>
          <a:prstGeom prst="wedgeRoundRectCallout">
            <a:avLst>
              <a:gd name="adj1" fmla="val -53704"/>
              <a:gd name="adj2" fmla="val -9617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存放於</a:t>
            </a:r>
            <a:r>
              <a:rPr lang="en-US" altLang="zh-TW" dirty="0" smtClean="0">
                <a:solidFill>
                  <a:schemeClr val="tx1"/>
                </a:solidFill>
              </a:rPr>
              <a:t>Constant memory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5" name="圓角矩形圖說文字 64"/>
          <p:cNvSpPr/>
          <p:nvPr/>
        </p:nvSpPr>
        <p:spPr>
          <a:xfrm>
            <a:off x="5508104" y="3068960"/>
            <a:ext cx="1656184" cy="648072"/>
          </a:xfrm>
          <a:prstGeom prst="wedgeRoundRectCallout">
            <a:avLst>
              <a:gd name="adj1" fmla="val -38971"/>
              <a:gd name="adj2" fmla="val 98122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存放於</a:t>
            </a:r>
            <a:r>
              <a:rPr lang="en-US" altLang="zh-TW" dirty="0" smtClean="0">
                <a:solidFill>
                  <a:schemeClr val="tx1"/>
                </a:solidFill>
              </a:rPr>
              <a:t>Global memory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23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104890</TotalTime>
  <Words>2694</Words>
  <Application>Microsoft Office PowerPoint</Application>
  <PresentationFormat>如螢幕大小 (4:3)</PresentationFormat>
  <Paragraphs>290</Paragraphs>
  <Slides>29</Slides>
  <Notes>24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31" baseType="lpstr">
      <vt:lpstr>夏至</vt:lpstr>
      <vt:lpstr>1_夏至</vt:lpstr>
      <vt:lpstr>使用GPU進行哼唱選歌的比對加速機制</vt:lpstr>
      <vt:lpstr>大綱</vt:lpstr>
      <vt:lpstr>簡介</vt:lpstr>
      <vt:lpstr>相關研究 (1/3)</vt:lpstr>
      <vt:lpstr>相關研究 (2/3)</vt:lpstr>
      <vt:lpstr>相關研究 (3/3)</vt:lpstr>
      <vt:lpstr>目前MIRACLE的整體流程圖</vt:lpstr>
      <vt:lpstr>CUDA處理流程</vt:lpstr>
      <vt:lpstr>GPU實作方法說明</vt:lpstr>
      <vt:lpstr>GPU實作方法說明-比對部分</vt:lpstr>
      <vt:lpstr>尋找單曲歌曲中重複片段 (1/3)</vt:lpstr>
      <vt:lpstr>尋找單曲歌曲中重複片段 (2/3)</vt:lpstr>
      <vt:lpstr>尋找單曲歌曲中重複片段 (3/3)</vt:lpstr>
      <vt:lpstr>尋找重複歌曲</vt:lpstr>
      <vt:lpstr>實驗環境設定</vt:lpstr>
      <vt:lpstr>實驗一：使用CUDA架構前後的系統效能分析 (1/4)</vt:lpstr>
      <vt:lpstr>實驗一：使用CUDA架構前後的系統效能分析 (2/4)</vt:lpstr>
      <vt:lpstr>實驗一：使用CUDA架構前後的系統效能分析 (3/4)</vt:lpstr>
      <vt:lpstr>實驗一：使用CUDA架構前後的系統效能分析 (4/4)</vt:lpstr>
      <vt:lpstr>實驗二：消除重複片段前後的辨識率分析 (1/4)</vt:lpstr>
      <vt:lpstr>實驗二：消除重複片段前後的辨識率分析 (2/4)</vt:lpstr>
      <vt:lpstr>實驗二：消除重複片段前後的辨識率分析 (3/4)</vt:lpstr>
      <vt:lpstr>實驗二：消除重複片段前後的辨識率分析 (4/4)</vt:lpstr>
      <vt:lpstr>錯誤分析 (1/3)</vt:lpstr>
      <vt:lpstr>錯誤分析 (2/3)</vt:lpstr>
      <vt:lpstr>錯誤分析 (3/3)</vt:lpstr>
      <vt:lpstr>結論與未來展望</vt:lpstr>
      <vt:lpstr>DEMO</vt:lpstr>
      <vt:lpstr>謝謝大家！</vt:lpstr>
    </vt:vector>
  </TitlesOfParts>
  <Company>stool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stool</dc:creator>
  <cp:lastModifiedBy>Pony</cp:lastModifiedBy>
  <cp:revision>1365</cp:revision>
  <cp:lastPrinted>2010-12-06T15:19:07Z</cp:lastPrinted>
  <dcterms:created xsi:type="dcterms:W3CDTF">2009-02-10T13:33:28Z</dcterms:created>
  <dcterms:modified xsi:type="dcterms:W3CDTF">2012-07-18T07:44:51Z</dcterms:modified>
</cp:coreProperties>
</file>