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7" r:id="rId2"/>
    <p:sldId id="275" r:id="rId3"/>
    <p:sldId id="348" r:id="rId4"/>
    <p:sldId id="353" r:id="rId5"/>
    <p:sldId id="346" r:id="rId6"/>
    <p:sldId id="350" r:id="rId7"/>
    <p:sldId id="355" r:id="rId8"/>
    <p:sldId id="354" r:id="rId9"/>
    <p:sldId id="351" r:id="rId10"/>
    <p:sldId id="356" r:id="rId11"/>
    <p:sldId id="339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125" autoAdjust="0"/>
  </p:normalViewPr>
  <p:slideViewPr>
    <p:cSldViewPr>
      <p:cViewPr varScale="1">
        <p:scale>
          <a:sx n="82" d="100"/>
          <a:sy n="82" d="100"/>
        </p:scale>
        <p:origin x="89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493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F13AC-F7EB-4777-9E49-581A4904525B}" type="datetimeFigureOut">
              <a:rPr lang="zh-TW" altLang="en-US" smtClean="0"/>
              <a:pPr/>
              <a:t>2022/9/12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6C95-0D41-448E-A332-327BB5F29A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0984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D7637-36C6-481B-974F-5F218DAE9B6A}" type="datetimeFigureOut">
              <a:rPr lang="zh-TW" altLang="en-US" smtClean="0"/>
              <a:pPr/>
              <a:t>2022/9/12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2C572-1BA5-477C-B07B-B3E31F0FDA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291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8000" y="1340768"/>
            <a:ext cx="8229600" cy="1894362"/>
          </a:xfrm>
        </p:spPr>
        <p:txBody>
          <a:bodyPr>
            <a:normAutofit/>
          </a:bodyPr>
          <a:lstStyle>
            <a:lvl1pPr algn="ctr">
              <a:defRPr sz="35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8000" y="3933056"/>
            <a:ext cx="8229600" cy="1371600"/>
          </a:xfrm>
        </p:spPr>
        <p:txBody>
          <a:bodyPr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/>
              <a:t>按一下以編輯母片副標題樣式</a:t>
            </a:r>
            <a:endParaRPr kumimoji="0" 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0" name="圖片 29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8589" y="278112"/>
            <a:ext cx="1727200" cy="5791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D7DB5B5E-FF57-4331-BF13-D94DFA61630B}" type="datetime1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/>
          <a:lstStyle/>
          <a:p>
            <a:fld id="{4F57289B-949A-43FD-AF7D-692786BD340A}" type="datetime1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714488"/>
            <a:ext cx="9956800" cy="4759464"/>
          </a:xfrm>
        </p:spPr>
        <p:txBody>
          <a:bodyPr/>
          <a:lstStyle>
            <a:lvl1pPr>
              <a:defRPr baseline="0">
                <a:latin typeface="+mj-lt"/>
                <a:ea typeface="標楷體" pitchFamily="65" charset="-120"/>
              </a:defRPr>
            </a:lvl1pPr>
            <a:lvl2pPr>
              <a:defRPr baseline="0">
                <a:latin typeface="+mj-lt"/>
                <a:ea typeface="標楷體" pitchFamily="65" charset="-120"/>
              </a:defRPr>
            </a:lvl2pPr>
            <a:lvl3pPr>
              <a:defRPr sz="1900" baseline="0">
                <a:latin typeface="+mj-lt"/>
                <a:ea typeface="標楷體" pitchFamily="65" charset="-120"/>
              </a:defRPr>
            </a:lvl3pPr>
            <a:lvl4pPr>
              <a:defRPr baseline="0">
                <a:latin typeface="+mj-lt"/>
                <a:ea typeface="標楷體" pitchFamily="65" charset="-120"/>
              </a:defRPr>
            </a:lvl4pPr>
            <a:lvl5pPr>
              <a:defRPr baseline="0">
                <a:latin typeface="+mj-lt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zh-TW" altLang="en-US" dirty="0"/>
          </a:p>
        </p:txBody>
      </p:sp>
      <p:pic>
        <p:nvPicPr>
          <p:cNvPr id="6" name="圖片 5" descr="mir_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5525" y="135236"/>
            <a:ext cx="1727200" cy="579120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  <a:prstGeom prst="rect">
            <a:avLst/>
          </a:prstGeom>
        </p:spPr>
        <p:txBody>
          <a:bodyPr/>
          <a:lstStyle/>
          <a:p>
            <a:fld id="{8616078C-AD99-4571-B0DA-C628EF72A2E7}" type="datetime1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ea typeface="標楷體" panose="03000509000000000000" pitchFamily="65" charset="-12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ea typeface="標楷體" panose="03000509000000000000" pitchFamily="65" charset="-12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ea typeface="標楷體" panose="03000509000000000000" pitchFamily="65" charset="-120"/>
                <a:cs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  <a:ea typeface="標楷體" panose="03000509000000000000" pitchFamily="65" charset="-120"/>
                <a:cs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  <a:ea typeface="標楷體" panose="03000509000000000000" pitchFamily="65" charset="-120"/>
                <a:cs typeface="Calibri Light" panose="020F0302020204030204" pitchFamily="34" charset="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 b="0"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2DAB0838-BF4F-407C-A6A6-1B3CDC37E013}" type="datetime1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rtlCol="0"/>
          <a:lstStyle/>
          <a:p>
            <a:fld id="{B0D89BC2-FD14-44D8-A12F-F0ED792A0BC1}" type="datetime1">
              <a:rPr lang="zh-TW" altLang="en-US" smtClean="0"/>
              <a:t>2022/9/12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rtlCol="0"/>
          <a:lstStyle/>
          <a:p>
            <a:fld id="{93BD6009-2A66-4F07-812F-9E9F9B397B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cxnSp>
        <p:nvCxnSpPr>
          <p:cNvPr id="15" name="直線接點 14"/>
          <p:cNvCxnSpPr/>
          <p:nvPr userDrawn="1"/>
        </p:nvCxnSpPr>
        <p:spPr>
          <a:xfrm>
            <a:off x="285709" y="1500174"/>
            <a:ext cx="1123957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 userDrawn="1"/>
        </p:nvCxnSpPr>
        <p:spPr>
          <a:xfrm>
            <a:off x="285709" y="1571612"/>
            <a:ext cx="11239579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/>
          <p:cNvSpPr/>
          <p:nvPr userDrawn="1"/>
        </p:nvSpPr>
        <p:spPr>
          <a:xfrm>
            <a:off x="11513861" y="628652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矩形 13"/>
          <p:cNvSpPr/>
          <p:nvPr userDrawn="1"/>
        </p:nvSpPr>
        <p:spPr>
          <a:xfrm>
            <a:off x="11193032" y="6290270"/>
            <a:ext cx="1103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93BD6009-2A66-4F07-812F-9E9F9B397B69}" type="slidenum">
              <a:rPr lang="zh-TW" altLang="en-US" sz="1800" smtClean="0">
                <a:solidFill>
                  <a:schemeClr val="accent3">
                    <a:lumMod val="75000"/>
                  </a:schemeClr>
                </a:solidFill>
              </a:rPr>
              <a:pPr algn="ctr"/>
              <a:t>‹#›</a:t>
            </a:fld>
            <a:r>
              <a:rPr lang="en-US" altLang="zh-TW" sz="1800">
                <a:solidFill>
                  <a:schemeClr val="accent3">
                    <a:lumMod val="75000"/>
                  </a:schemeClr>
                </a:solidFill>
              </a:rPr>
              <a:t>/11</a:t>
            </a:r>
            <a:endParaRPr lang="zh-TW" alt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100" b="0" kern="1200" cap="none" baseline="0">
          <a:solidFill>
            <a:schemeClr val="tx2"/>
          </a:solidFill>
          <a:latin typeface="Calibri" panose="020F0502020204030204" pitchFamily="34" charset="0"/>
          <a:ea typeface="標楷體" pitchFamily="65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9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thu.edu.tw/~jang" TargetMode="External"/><Relationship Id="rId2" Type="http://schemas.openxmlformats.org/officeDocument/2006/relationships/hyperlink" Target="mailto:jang@mirlab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VeTiqk1Mt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600" dirty="0">
                <a:latin typeface="+mj-ea"/>
              </a:rPr>
              <a:t>麵包影像辨識</a:t>
            </a:r>
            <a:br>
              <a:rPr lang="en-US" altLang="zh-TW" sz="3600" dirty="0">
                <a:latin typeface="+mj-ea"/>
              </a:rPr>
            </a:br>
            <a:r>
              <a:rPr lang="en-US" altLang="zh-TW" sz="3600" dirty="0">
                <a:cs typeface="Calibri" panose="020F0502020204030204" pitchFamily="34" charset="0"/>
              </a:rPr>
              <a:t>Bread Image Recognition</a:t>
            </a:r>
            <a:endParaRPr lang="zh-TW" altLang="en-US" dirty="0">
              <a:cs typeface="Calibri" panose="020F0502020204030204" pitchFamily="34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4294967295"/>
          </p:nvPr>
        </p:nvSpPr>
        <p:spPr>
          <a:xfrm>
            <a:off x="6294313" y="5795972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B5DD0A4-5EC4-420C-89F5-FF49BBA59529}" type="datetime1">
              <a:rPr lang="zh-TW" altLang="en-US" smtClean="0"/>
              <a:pPr algn="ctr"/>
              <a:t>2022/9/12</a:t>
            </a:fld>
            <a:endParaRPr lang="zh-TW" altLang="en-US" dirty="0"/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69BC142A-4639-4B7D-9BFD-2955DFDDF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089" y="3933056"/>
            <a:ext cx="4112023" cy="1785104"/>
          </a:xfrm>
        </p:spPr>
        <p:txBody>
          <a:bodyPr wrap="none">
            <a:spAutoFit/>
          </a:bodyPr>
          <a:lstStyle/>
          <a:p>
            <a:r>
              <a:rPr lang="en-US" altLang="zh-TW" dirty="0">
                <a:latin typeface="Arial" panose="020B0604020202020204" pitchFamily="34" charset="0"/>
              </a:rPr>
              <a:t>J.-S. Roger Jang (</a:t>
            </a:r>
            <a:r>
              <a:rPr lang="zh-TW" altLang="en-US" dirty="0"/>
              <a:t>張智星</a:t>
            </a:r>
            <a:r>
              <a:rPr lang="en-US" altLang="zh-TW" dirty="0">
                <a:latin typeface="Arial" panose="020B0604020202020204" pitchFamily="34" charset="0"/>
              </a:rPr>
              <a:t>)</a:t>
            </a:r>
          </a:p>
          <a:p>
            <a:r>
              <a:rPr lang="en-US" altLang="zh-TW" dirty="0">
                <a:latin typeface="Arial" panose="020B0604020202020204" pitchFamily="34" charset="0"/>
              </a:rPr>
              <a:t>MIR Lab, CSIE Dept.</a:t>
            </a:r>
          </a:p>
          <a:p>
            <a:r>
              <a:rPr lang="en-US" altLang="zh-TW" dirty="0">
                <a:latin typeface="Arial" panose="020B0604020202020204" pitchFamily="34" charset="0"/>
              </a:rPr>
              <a:t>National Taiwan University</a:t>
            </a:r>
          </a:p>
          <a:p>
            <a:r>
              <a:rPr lang="en-US" altLang="zh-TW" i="1" dirty="0">
                <a:latin typeface="Arial" panose="020B0604020202020204" pitchFamily="34" charset="0"/>
                <a:hlinkClick r:id="rId2"/>
              </a:rPr>
              <a:t>jang@mirlab.org</a:t>
            </a:r>
            <a:r>
              <a:rPr lang="en-US" altLang="zh-TW" i="1" dirty="0">
                <a:latin typeface="Arial" panose="020B0604020202020204" pitchFamily="34" charset="0"/>
              </a:rPr>
              <a:t>, </a:t>
            </a:r>
            <a:r>
              <a:rPr lang="en-US" altLang="zh-TW" i="1" dirty="0">
                <a:latin typeface="Arial" panose="020B0604020202020204" pitchFamily="34" charset="0"/>
                <a:hlinkClick r:id="rId3"/>
              </a:rPr>
              <a:t>http://mirlab.org/jang</a:t>
            </a:r>
            <a:endParaRPr lang="zh-TW" altLang="en-US" dirty="0">
              <a:latin typeface="Arial" panose="020B0604020202020204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147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8645D45A-244C-44BE-B907-3C453BEFCC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錯誤分析</a:t>
            </a:r>
            <a:endParaRPr lang="en-US" altLang="zh-TW" dirty="0"/>
          </a:p>
          <a:p>
            <a:pPr lvl="1"/>
            <a:r>
              <a:rPr lang="zh-TW" altLang="en-US" dirty="0"/>
              <a:t>？</a:t>
            </a:r>
            <a:endParaRPr lang="en-US" altLang="zh-TW" dirty="0"/>
          </a:p>
          <a:p>
            <a:pPr lvl="1"/>
            <a:r>
              <a:rPr lang="zh-TW" altLang="en-US" dirty="0"/>
              <a:t>？</a:t>
            </a:r>
            <a:endParaRPr lang="en-US" altLang="zh-TW" dirty="0"/>
          </a:p>
          <a:p>
            <a:r>
              <a:rPr lang="zh-TW" altLang="en-US" dirty="0"/>
              <a:t>改進方向</a:t>
            </a:r>
            <a:endParaRPr lang="en-US" altLang="zh-TW" dirty="0"/>
          </a:p>
          <a:p>
            <a:pPr lvl="1"/>
            <a:r>
              <a:rPr lang="zh-TW" altLang="en-US" dirty="0"/>
              <a:t>？</a:t>
            </a:r>
            <a:endParaRPr lang="en-US" altLang="zh-TW" dirty="0"/>
          </a:p>
          <a:p>
            <a:pPr lvl="1"/>
            <a:r>
              <a:rPr lang="zh-TW" altLang="en-US" dirty="0"/>
              <a:t>？</a:t>
            </a:r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1B006DB0-987F-4471-BF7A-EAD6D2C1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錯誤分析</a:t>
            </a:r>
          </a:p>
        </p:txBody>
      </p:sp>
      <p:pic>
        <p:nvPicPr>
          <p:cNvPr id="4" name="線上媒體 3">
            <a:hlinkClick r:id="" action="ppaction://media"/>
            <a:extLst>
              <a:ext uri="{FF2B5EF4-FFF2-40B4-BE49-F238E27FC236}">
                <a16:creationId xmlns:a16="http://schemas.microsoft.com/office/drawing/2014/main" id="{942A7490-A8EC-43BB-A422-C7DF6502822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67200" y="2400300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5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Conclusions and Future Work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Conclusions</a:t>
            </a:r>
          </a:p>
          <a:p>
            <a:pPr lvl="1"/>
            <a:r>
              <a:rPr kumimoji="1" lang="en-US" altLang="zh-TW" dirty="0"/>
              <a:t>…</a:t>
            </a:r>
          </a:p>
          <a:p>
            <a:pPr lvl="1"/>
            <a:r>
              <a:rPr kumimoji="1" lang="en-US" altLang="zh-TW" dirty="0"/>
              <a:t>…</a:t>
            </a:r>
          </a:p>
          <a:p>
            <a:pPr lvl="1"/>
            <a:r>
              <a:rPr kumimoji="1" lang="en-US" altLang="zh-TW" dirty="0"/>
              <a:t>…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BC9B003-42C6-4E4B-A8CC-F30FE72BE9E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kumimoji="1" lang="en-US" altLang="zh-TW" dirty="0"/>
              <a:t>Future work</a:t>
            </a:r>
          </a:p>
          <a:p>
            <a:pPr lvl="1"/>
            <a:r>
              <a:rPr kumimoji="1" lang="en-US" altLang="zh-TW" dirty="0"/>
              <a:t>…</a:t>
            </a:r>
          </a:p>
          <a:p>
            <a:pPr lvl="1"/>
            <a:r>
              <a:rPr kumimoji="1" lang="en-US" altLang="zh-TW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5690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01014" cy="1143000"/>
          </a:xfrm>
        </p:spPr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Image dataset</a:t>
            </a:r>
            <a:endParaRPr lang="en-US" altLang="zh-TW" sz="800" dirty="0"/>
          </a:p>
          <a:p>
            <a:r>
              <a:rPr lang="en-US" altLang="zh-TW" dirty="0"/>
              <a:t>Specs for training &amp; test</a:t>
            </a:r>
            <a:endParaRPr lang="en-US" altLang="zh-TW" sz="500" dirty="0"/>
          </a:p>
          <a:p>
            <a:pPr lvl="1"/>
            <a:r>
              <a:rPr lang="en-US" altLang="zh-TW" dirty="0"/>
              <a:t>Hardware specs</a:t>
            </a:r>
          </a:p>
          <a:p>
            <a:pPr lvl="1"/>
            <a:r>
              <a:rPr lang="en-US" altLang="zh-TW" dirty="0"/>
              <a:t>Specs for training</a:t>
            </a:r>
          </a:p>
          <a:p>
            <a:pPr lvl="1"/>
            <a:r>
              <a:rPr lang="en-US" altLang="zh-TW" dirty="0"/>
              <a:t>Specs for evaluation</a:t>
            </a:r>
            <a:endParaRPr lang="en-US" altLang="zh-TW" sz="800" dirty="0"/>
          </a:p>
          <a:p>
            <a:r>
              <a:rPr lang="en-US" altLang="zh-TW" dirty="0"/>
              <a:t>Experimental results</a:t>
            </a:r>
          </a:p>
          <a:p>
            <a:r>
              <a:rPr lang="en-US" altLang="zh-TW" dirty="0"/>
              <a:t>To-do list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麵包拍攝方法</a:t>
            </a:r>
            <a:endParaRPr lang="en-US" altLang="zh-TW" dirty="0"/>
          </a:p>
          <a:p>
            <a:pPr lvl="1"/>
            <a:r>
              <a:rPr lang="zh-TW" altLang="en-US" dirty="0"/>
              <a:t>每個麵包拍攝一次，每次取得</a:t>
            </a:r>
            <a:r>
              <a:rPr lang="en-US" altLang="zh-TW" dirty="0"/>
              <a:t>60</a:t>
            </a:r>
            <a:r>
              <a:rPr lang="zh-TW" altLang="en-US" dirty="0"/>
              <a:t>張。（其他細節？）</a:t>
            </a:r>
            <a:endParaRPr lang="en-US" altLang="zh-TW" dirty="0"/>
          </a:p>
          <a:p>
            <a:pPr lvl="1"/>
            <a:r>
              <a:rPr lang="zh-TW" altLang="en-US" dirty="0"/>
              <a:t>原始解析度？</a:t>
            </a:r>
            <a:endParaRPr lang="en-US" altLang="zh-TW" dirty="0"/>
          </a:p>
          <a:p>
            <a:pPr lvl="1"/>
            <a:r>
              <a:rPr lang="zh-TW" altLang="en-US" dirty="0"/>
              <a:t>如何標示標準答案？</a:t>
            </a:r>
            <a:endParaRPr lang="en-US" altLang="zh-TW" dirty="0"/>
          </a:p>
          <a:p>
            <a:r>
              <a:rPr lang="en-US" altLang="zh-TW" dirty="0"/>
              <a:t>Training set</a:t>
            </a:r>
            <a:r>
              <a:rPr lang="zh-TW" altLang="en-US" dirty="0"/>
              <a:t>：單一麵包</a:t>
            </a:r>
            <a:endParaRPr lang="en-US" altLang="zh-TW" dirty="0"/>
          </a:p>
          <a:p>
            <a:pPr lvl="1"/>
            <a:r>
              <a:rPr lang="en-US" altLang="zh-TW" dirty="0"/>
              <a:t>13</a:t>
            </a:r>
            <a:r>
              <a:rPr lang="zh-TW" altLang="en-US" dirty="0"/>
              <a:t>種麵包，每一種麵包有</a:t>
            </a:r>
            <a:r>
              <a:rPr lang="en-US" altLang="zh-TW" dirty="0"/>
              <a:t>60</a:t>
            </a:r>
            <a:r>
              <a:rPr lang="zh-TW" altLang="en-US" dirty="0"/>
              <a:t>張，總共有</a:t>
            </a:r>
            <a:r>
              <a:rPr lang="en-US" altLang="zh-TW" dirty="0"/>
              <a:t>780</a:t>
            </a:r>
            <a:r>
              <a:rPr lang="zh-TW" altLang="en-US" dirty="0"/>
              <a:t>張</a:t>
            </a:r>
            <a:endParaRPr lang="en-US" altLang="zh-TW" dirty="0"/>
          </a:p>
          <a:p>
            <a:pPr lvl="1"/>
            <a:r>
              <a:rPr lang="zh-TW" altLang="en-US" dirty="0"/>
              <a:t>每一種麵包：</a:t>
            </a:r>
            <a:r>
              <a:rPr lang="en-US" altLang="zh-TW" dirty="0"/>
              <a:t>90% for training, 10% for validation</a:t>
            </a:r>
          </a:p>
          <a:p>
            <a:r>
              <a:rPr lang="en-US" altLang="zh-TW" dirty="0"/>
              <a:t>Test</a:t>
            </a:r>
            <a:r>
              <a:rPr lang="zh-TW" altLang="en-US" dirty="0"/>
              <a:t> </a:t>
            </a:r>
            <a:r>
              <a:rPr lang="en-US" altLang="zh-TW" dirty="0"/>
              <a:t>set</a:t>
            </a:r>
            <a:r>
              <a:rPr lang="zh-TW" altLang="en-US" dirty="0"/>
              <a:t>：多個麵包</a:t>
            </a:r>
            <a:endParaRPr lang="en-US" altLang="zh-TW" dirty="0"/>
          </a:p>
          <a:p>
            <a:pPr lvl="1"/>
            <a:r>
              <a:rPr lang="zh-TW" altLang="en-US" dirty="0"/>
              <a:t>總共有</a:t>
            </a:r>
            <a:r>
              <a:rPr lang="en-US" altLang="zh-TW" dirty="0"/>
              <a:t>90</a:t>
            </a:r>
            <a:r>
              <a:rPr lang="zh-TW" altLang="en-US" dirty="0"/>
              <a:t>張，有兩至四種麵包組合</a:t>
            </a:r>
            <a:endParaRPr lang="en-US" altLang="zh-TW" dirty="0"/>
          </a:p>
          <a:p>
            <a:pPr lvl="1"/>
            <a:r>
              <a:rPr lang="zh-TW" altLang="en-US" dirty="0"/>
              <a:t>？張麵包不相鄰，另有？張麵包相鄰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Image Dataset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615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麵包影像範例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訓練資料</a:t>
            </a:r>
            <a:endParaRPr lang="en-US" altLang="zh-TW" dirty="0"/>
          </a:p>
          <a:p>
            <a:pPr lvl="1"/>
            <a:r>
              <a:rPr lang="zh-TW" altLang="en-US" dirty="0"/>
              <a:t>熱狗麵包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marL="365760" lvl="1" indent="0">
              <a:buNone/>
            </a:pPr>
            <a:endParaRPr lang="en-US" altLang="zh-TW" dirty="0"/>
          </a:p>
          <a:p>
            <a:pPr lvl="1"/>
            <a:r>
              <a:rPr lang="zh-TW" altLang="en-US" dirty="0"/>
              <a:t>波羅麵包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8" name="內容版面配置區 7">
            <a:extLst>
              <a:ext uri="{FF2B5EF4-FFF2-40B4-BE49-F238E27FC236}">
                <a16:creationId xmlns:a16="http://schemas.microsoft.com/office/drawing/2014/main" id="{D922DC28-8A4C-40C4-8AC3-D2B71434CA86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zh-TW" altLang="en-US" dirty="0"/>
              <a:t>測試資料</a:t>
            </a:r>
            <a:endParaRPr lang="en-US" altLang="zh-TW" dirty="0"/>
          </a:p>
          <a:p>
            <a:pPr lvl="1"/>
            <a:r>
              <a:rPr lang="zh-TW" altLang="en-US" dirty="0"/>
              <a:t>麵包不相鄰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麵包相鄰</a:t>
            </a:r>
          </a:p>
        </p:txBody>
      </p:sp>
      <p:pic>
        <p:nvPicPr>
          <p:cNvPr id="9" name="圖片 8" descr="一張含有 室內, 頭飾, 服飾, 頭盔 的圖片&#10;&#10;自動產生的描述">
            <a:extLst>
              <a:ext uri="{FF2B5EF4-FFF2-40B4-BE49-F238E27FC236}">
                <a16:creationId xmlns:a16="http://schemas.microsoft.com/office/drawing/2014/main" id="{6A6C22BC-80CD-4E87-942A-35AE6572CC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83" y="2492896"/>
            <a:ext cx="3284610" cy="1847594"/>
          </a:xfrm>
          <a:prstGeom prst="rect">
            <a:avLst/>
          </a:prstGeom>
        </p:spPr>
      </p:pic>
      <p:pic>
        <p:nvPicPr>
          <p:cNvPr id="10" name="圖片 9" descr="一張含有 室內 的圖片&#10;&#10;自動產生的描述">
            <a:extLst>
              <a:ext uri="{FF2B5EF4-FFF2-40B4-BE49-F238E27FC236}">
                <a16:creationId xmlns:a16="http://schemas.microsoft.com/office/drawing/2014/main" id="{838694B6-D644-43D0-A37E-60F796F2B5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9" y="2492897"/>
            <a:ext cx="3284609" cy="184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3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01014" cy="1143000"/>
          </a:xfrm>
        </p:spPr>
        <p:txBody>
          <a:bodyPr/>
          <a:lstStyle/>
          <a:p>
            <a:r>
              <a:rPr lang="en-US" altLang="zh-TW" dirty="0"/>
              <a:t>Hardware Specs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Hardware specs for our training machine</a:t>
            </a:r>
          </a:p>
          <a:p>
            <a:pPr lvl="1"/>
            <a:r>
              <a:rPr lang="en-US" altLang="zh-TW" dirty="0"/>
              <a:t>OS: Ubuntu</a:t>
            </a:r>
          </a:p>
          <a:p>
            <a:pPr lvl="1"/>
            <a:r>
              <a:rPr lang="en-US" altLang="zh-TW" dirty="0"/>
              <a:t>CPU: </a:t>
            </a:r>
            <a:r>
              <a:rPr lang="zh-TW" altLang="en-US" dirty="0"/>
              <a:t>？核、編號？</a:t>
            </a:r>
          </a:p>
          <a:p>
            <a:pPr lvl="1"/>
            <a:r>
              <a:rPr lang="en-US" altLang="zh-TW" dirty="0"/>
              <a:t>GPU: 1080Ti</a:t>
            </a:r>
            <a:r>
              <a:rPr lang="zh-TW" altLang="en-US" dirty="0"/>
              <a:t>、？張</a:t>
            </a:r>
            <a:endParaRPr lang="en-US" altLang="zh-TW" dirty="0"/>
          </a:p>
          <a:p>
            <a:pPr lvl="1"/>
            <a:r>
              <a:rPr lang="en-US" altLang="zh-TW" dirty="0"/>
              <a:t>RAM: 11GB </a:t>
            </a:r>
          </a:p>
          <a:p>
            <a:pPr lvl="1"/>
            <a:r>
              <a:rPr lang="en-US" altLang="zh-TW" dirty="0"/>
              <a:t>HD: ?TB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27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01014" cy="1143000"/>
          </a:xfrm>
        </p:spPr>
        <p:txBody>
          <a:bodyPr/>
          <a:lstStyle/>
          <a:p>
            <a:r>
              <a:rPr lang="en-US" altLang="zh-TW" dirty="0"/>
              <a:t>Specs for Training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Model architecture</a:t>
            </a:r>
          </a:p>
          <a:p>
            <a:pPr lvl="1"/>
            <a:r>
              <a:rPr lang="en-US" altLang="zh-TW" dirty="0"/>
              <a:t>Yolo v3</a:t>
            </a:r>
          </a:p>
          <a:p>
            <a:r>
              <a:rPr lang="en-US" altLang="zh-TW" dirty="0"/>
              <a:t>Data preprocessing</a:t>
            </a:r>
          </a:p>
          <a:p>
            <a:pPr lvl="1"/>
            <a:r>
              <a:rPr lang="en-US" altLang="zh-TW" dirty="0"/>
              <a:t>Image resized to ?x? for training</a:t>
            </a:r>
          </a:p>
          <a:p>
            <a:pPr lvl="1"/>
            <a:r>
              <a:rPr lang="en-US" altLang="zh-TW" dirty="0"/>
              <a:t>Data augmentation?</a:t>
            </a:r>
          </a:p>
          <a:p>
            <a:r>
              <a:rPr lang="zh-TW" altLang="en-US" dirty="0"/>
              <a:t>同時進行</a:t>
            </a:r>
            <a:r>
              <a:rPr lang="en-US" altLang="zh-TW" dirty="0"/>
              <a:t>recognition</a:t>
            </a:r>
            <a:r>
              <a:rPr lang="zh-TW" altLang="en-US" dirty="0"/>
              <a:t>與</a:t>
            </a:r>
            <a:r>
              <a:rPr lang="en-US" altLang="zh-TW" dirty="0"/>
              <a:t>detection</a:t>
            </a:r>
          </a:p>
          <a:p>
            <a:r>
              <a:rPr lang="en-US" altLang="zh-TW" dirty="0"/>
              <a:t>Other parameters</a:t>
            </a:r>
          </a:p>
          <a:p>
            <a:pPr lvl="1"/>
            <a:r>
              <a:rPr lang="en-US" altLang="zh-TW" dirty="0"/>
              <a:t>Training method: ??</a:t>
            </a:r>
          </a:p>
          <a:p>
            <a:pPr lvl="1"/>
            <a:r>
              <a:rPr lang="en-US" altLang="zh-TW" dirty="0"/>
              <a:t>?</a:t>
            </a:r>
          </a:p>
          <a:p>
            <a:endParaRPr lang="zh-TW" altLang="en-US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19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01014" cy="1143000"/>
          </a:xfrm>
        </p:spPr>
        <p:txBody>
          <a:bodyPr/>
          <a:lstStyle/>
          <a:p>
            <a:r>
              <a:rPr lang="en-US" altLang="zh-TW" dirty="0"/>
              <a:t>Specs for Evaluation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Output processing</a:t>
            </a:r>
          </a:p>
          <a:p>
            <a:pPr lvl="1"/>
            <a:r>
              <a:rPr lang="en-US" altLang="zh-TW" dirty="0"/>
              <a:t>Remove duplicate bounding boxes?</a:t>
            </a:r>
          </a:p>
          <a:p>
            <a:pPr lvl="1"/>
            <a:r>
              <a:rPr lang="en-US" altLang="zh-TW" dirty="0"/>
              <a:t>Data augmentation?</a:t>
            </a:r>
          </a:p>
          <a:p>
            <a:r>
              <a:rPr lang="en-US" altLang="zh-TW" dirty="0"/>
              <a:t>Performance indices</a:t>
            </a:r>
          </a:p>
          <a:p>
            <a:pPr lvl="1"/>
            <a:r>
              <a:rPr lang="en-US" altLang="zh-TW" dirty="0"/>
              <a:t>Detection rate?</a:t>
            </a:r>
          </a:p>
          <a:p>
            <a:pPr lvl="1"/>
            <a:r>
              <a:rPr lang="en-US" altLang="zh-TW" dirty="0"/>
              <a:t>Accuracy?</a:t>
            </a:r>
          </a:p>
          <a:p>
            <a:endParaRPr lang="zh-TW" altLang="en-US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43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901014" cy="1143000"/>
          </a:xfrm>
        </p:spPr>
        <p:txBody>
          <a:bodyPr/>
          <a:lstStyle/>
          <a:p>
            <a:r>
              <a:rPr lang="en-US" altLang="zh-TW" dirty="0"/>
              <a:t>Results of Modeling Training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Plot of training and validation </a:t>
            </a:r>
            <a:r>
              <a:rPr lang="zh-TW" altLang="en-US" dirty="0"/>
              <a:t>（請畫圖）</a:t>
            </a:r>
            <a:endParaRPr lang="en-US" altLang="zh-TW" dirty="0"/>
          </a:p>
          <a:p>
            <a:pPr lvl="1"/>
            <a:r>
              <a:rPr lang="en-US" altLang="zh-TW" dirty="0"/>
              <a:t>Loss and accuracy</a:t>
            </a:r>
          </a:p>
          <a:p>
            <a:r>
              <a:rPr lang="en-US" altLang="zh-TW" dirty="0"/>
              <a:t>Best loss/accuracy</a:t>
            </a:r>
          </a:p>
          <a:p>
            <a:pPr lvl="1"/>
            <a:r>
              <a:rPr lang="en-US" altLang="zh-TW" dirty="0"/>
              <a:t>Training loss: 5.5631</a:t>
            </a:r>
          </a:p>
          <a:p>
            <a:pPr lvl="1"/>
            <a:r>
              <a:rPr lang="en-US" altLang="zh-TW" dirty="0"/>
              <a:t>Validation loss: 5.3172</a:t>
            </a:r>
          </a:p>
          <a:p>
            <a:r>
              <a:rPr lang="en-US" altLang="zh-TW" dirty="0"/>
              <a:t>Test results?</a:t>
            </a:r>
          </a:p>
          <a:p>
            <a:r>
              <a:rPr lang="en-US" altLang="zh-TW" dirty="0"/>
              <a:t>Elapsed time</a:t>
            </a:r>
          </a:p>
          <a:p>
            <a:pPr lvl="1"/>
            <a:r>
              <a:rPr lang="en-US" altLang="zh-TW" dirty="0"/>
              <a:t>Training &amp; validation: 6 hours</a:t>
            </a:r>
          </a:p>
          <a:p>
            <a:pPr lvl="1"/>
            <a:r>
              <a:rPr lang="en-US" altLang="zh-TW" dirty="0"/>
              <a:t>Test: ?? hours</a:t>
            </a:r>
          </a:p>
          <a:p>
            <a:endParaRPr lang="zh-TW" altLang="en-US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27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Typical Test Cases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麵包不相鄰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zh-TW" altLang="en-US" dirty="0"/>
              <a:t>麵包相鄰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 descr="一張含有 室內 的圖片&#10;&#10;自動產生的描述">
            <a:extLst>
              <a:ext uri="{FF2B5EF4-FFF2-40B4-BE49-F238E27FC236}">
                <a16:creationId xmlns:a16="http://schemas.microsoft.com/office/drawing/2014/main" id="{F4980DD7-91AA-484E-933E-B7E801486E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30" y="2085864"/>
            <a:ext cx="3968440" cy="2232248"/>
          </a:xfrm>
          <a:prstGeom prst="rect">
            <a:avLst/>
          </a:prstGeom>
        </p:spPr>
      </p:pic>
      <p:pic>
        <p:nvPicPr>
          <p:cNvPr id="6" name="圖片 5" descr="一張含有 室內, 食物 的圖片&#10;&#10;自動產生的描述">
            <a:extLst>
              <a:ext uri="{FF2B5EF4-FFF2-40B4-BE49-F238E27FC236}">
                <a16:creationId xmlns:a16="http://schemas.microsoft.com/office/drawing/2014/main" id="{C88FFE2A-5106-4427-9755-8AD590ACD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0" y="2085864"/>
            <a:ext cx="3968442" cy="2232248"/>
          </a:xfrm>
          <a:prstGeom prst="rect">
            <a:avLst/>
          </a:prstGeom>
        </p:spPr>
      </p:pic>
      <p:pic>
        <p:nvPicPr>
          <p:cNvPr id="7" name="圖片 6" descr="一張含有 室內, 食物 的圖片&#10;&#10;自動產生的描述">
            <a:extLst>
              <a:ext uri="{FF2B5EF4-FFF2-40B4-BE49-F238E27FC236}">
                <a16:creationId xmlns:a16="http://schemas.microsoft.com/office/drawing/2014/main" id="{3FA94277-E30D-4401-9739-80FC58DE71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4504620"/>
            <a:ext cx="3976442" cy="2236748"/>
          </a:xfrm>
          <a:prstGeom prst="rect">
            <a:avLst/>
          </a:prstGeom>
        </p:spPr>
      </p:pic>
      <p:pic>
        <p:nvPicPr>
          <p:cNvPr id="8" name="圖片 7" descr="一張含有 室內 的圖片&#10;&#10;自動產生的描述">
            <a:extLst>
              <a:ext uri="{FF2B5EF4-FFF2-40B4-BE49-F238E27FC236}">
                <a16:creationId xmlns:a16="http://schemas.microsoft.com/office/drawing/2014/main" id="{D138AAED-0AFA-45FC-A1E0-CE4AC9642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91" y="4504620"/>
            <a:ext cx="3976441" cy="2236748"/>
          </a:xfrm>
          <a:prstGeom prst="rect">
            <a:avLst/>
          </a:prstGeom>
        </p:spPr>
      </p:pic>
      <p:sp>
        <p:nvSpPr>
          <p:cNvPr id="9" name="圓角矩形圖說文字 5">
            <a:extLst>
              <a:ext uri="{FF2B5EF4-FFF2-40B4-BE49-F238E27FC236}">
                <a16:creationId xmlns:a16="http://schemas.microsoft.com/office/drawing/2014/main" id="{83DC8273-1CBE-4782-8C17-BDB6D018554E}"/>
              </a:ext>
            </a:extLst>
          </p:cNvPr>
          <p:cNvSpPr/>
          <p:nvPr/>
        </p:nvSpPr>
        <p:spPr>
          <a:xfrm>
            <a:off x="4386010" y="2156282"/>
            <a:ext cx="1377672" cy="408623"/>
          </a:xfrm>
          <a:prstGeom prst="wedgeRoundRectCallout">
            <a:avLst>
              <a:gd name="adj1" fmla="val -56996"/>
              <a:gd name="adj2" fmla="val 100107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defRPr/>
            </a:pP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辨識正確！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63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8548</TotalTime>
  <Words>327</Words>
  <Application>Microsoft Office PowerPoint</Application>
  <PresentationFormat>寬螢幕</PresentationFormat>
  <Paragraphs>98</Paragraphs>
  <Slides>11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Calibri Light</vt:lpstr>
      <vt:lpstr>Wingdings</vt:lpstr>
      <vt:lpstr>Wingdings 2</vt:lpstr>
      <vt:lpstr>壁窗</vt:lpstr>
      <vt:lpstr>麵包影像辨識 Bread Image Recognition</vt:lpstr>
      <vt:lpstr>Outline</vt:lpstr>
      <vt:lpstr>Image Dataset</vt:lpstr>
      <vt:lpstr>麵包影像範例</vt:lpstr>
      <vt:lpstr>Hardware Specs</vt:lpstr>
      <vt:lpstr>Specs for Training</vt:lpstr>
      <vt:lpstr>Specs for Evaluation</vt:lpstr>
      <vt:lpstr>Results of Modeling Training</vt:lpstr>
      <vt:lpstr>Typical Test Cases</vt:lpstr>
      <vt:lpstr>錯誤分析</vt:lpstr>
      <vt:lpstr>Conclusions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user</cp:lastModifiedBy>
  <cp:revision>654</cp:revision>
  <dcterms:created xsi:type="dcterms:W3CDTF">2008-11-09T17:03:56Z</dcterms:created>
  <dcterms:modified xsi:type="dcterms:W3CDTF">2022-09-12T06:27:43Z</dcterms:modified>
</cp:coreProperties>
</file>