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338" r:id="rId3"/>
    <p:sldId id="275" r:id="rId4"/>
    <p:sldId id="328" r:id="rId5"/>
    <p:sldId id="349" r:id="rId6"/>
    <p:sldId id="346" r:id="rId7"/>
    <p:sldId id="347" r:id="rId8"/>
    <p:sldId id="348" r:id="rId9"/>
    <p:sldId id="351" r:id="rId10"/>
    <p:sldId id="356" r:id="rId11"/>
    <p:sldId id="352" r:id="rId12"/>
    <p:sldId id="355" r:id="rId13"/>
    <p:sldId id="353" r:id="rId14"/>
    <p:sldId id="350" r:id="rId15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546" autoAdjust="0"/>
  </p:normalViewPr>
  <p:slideViewPr>
    <p:cSldViewPr>
      <p:cViewPr varScale="1">
        <p:scale>
          <a:sx n="86" d="100"/>
          <a:sy n="86" d="100"/>
        </p:scale>
        <p:origin x="135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088"/>
    </p:cViewPr>
  </p:sorterViewPr>
  <p:notesViewPr>
    <p:cSldViewPr>
      <p:cViewPr varScale="1">
        <p:scale>
          <a:sx n="41" d="100"/>
          <a:sy n="41" d="100"/>
        </p:scale>
        <p:origin x="-2395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7EB4C234-FB61-42C2-AD1B-EFB4AB55965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DBB5991-00E5-4D8E-84F6-52A09B41E1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708EF12-7A4B-4E38-8298-7E09BC760D60}" type="datetimeFigureOut">
              <a:rPr lang="zh-TW" altLang="en-US"/>
              <a:pPr>
                <a:defRPr/>
              </a:pPr>
              <a:t>2020/3/10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F8C7143-53D6-4199-8BC8-64A6A8BA16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CA13E1F-25C6-4CF9-AAF4-5B59F1D7E8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B8A1951-19FB-4F24-96DF-6B52C13BD40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1CD0C786-899F-4C3A-A70D-B4F5176DD6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D28C78C-8EAB-4773-B625-5D24845C326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A07EBA2-0D2D-46BE-BFE2-BA69041EDAB5}" type="datetimeFigureOut">
              <a:rPr lang="zh-TW" altLang="en-US"/>
              <a:pPr>
                <a:defRPr/>
              </a:pPr>
              <a:t>2020/3/10</a:t>
            </a:fld>
            <a:endParaRPr lang="zh-TW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BFB2B719-44B4-4431-B9B0-85E1E54B5E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3ACBB061-EB09-4852-B35E-AF6C145B66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3CFFA0C-D1E0-485A-BEEC-79C8DE32D6B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1F7EE7F-8C50-4D7B-BF15-B542A3E971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E097710-5675-44B9-BF42-AA88E052BB2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C9C163A-0D46-45B9-9D3E-077AB9C14D94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9A78863A-A327-4F55-AC47-22B36C4A4B8F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BB233B7-F56F-47B3-93F2-23C5E65F51D0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3599628-771B-4E0A-842F-EF0F54B14F08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直線接點 9">
            <a:extLst>
              <a:ext uri="{FF2B5EF4-FFF2-40B4-BE49-F238E27FC236}">
                <a16:creationId xmlns:a16="http://schemas.microsoft.com/office/drawing/2014/main" id="{3288B9D3-BF0E-4562-B188-868FF0D44C4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1" name="直線接點 10">
            <a:extLst>
              <a:ext uri="{FF2B5EF4-FFF2-40B4-BE49-F238E27FC236}">
                <a16:creationId xmlns:a16="http://schemas.microsoft.com/office/drawing/2014/main" id="{F5122FD9-9464-41B4-A612-49191DD4C30B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" name="直線接點 11">
            <a:extLst>
              <a:ext uri="{FF2B5EF4-FFF2-40B4-BE49-F238E27FC236}">
                <a16:creationId xmlns:a16="http://schemas.microsoft.com/office/drawing/2014/main" id="{6CB01A95-3E9F-4AF6-B048-0DF709722867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3" name="直線接點 12">
            <a:extLst>
              <a:ext uri="{FF2B5EF4-FFF2-40B4-BE49-F238E27FC236}">
                <a16:creationId xmlns:a16="http://schemas.microsoft.com/office/drawing/2014/main" id="{3A5CA8C5-2A19-4F58-B99C-C9E78CE9E576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4" name="直線接點 13">
            <a:extLst>
              <a:ext uri="{FF2B5EF4-FFF2-40B4-BE49-F238E27FC236}">
                <a16:creationId xmlns:a16="http://schemas.microsoft.com/office/drawing/2014/main" id="{4F0A84E3-3CD4-4B0D-9DEF-B0AFF7662A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5" name="直線接點 14">
            <a:extLst>
              <a:ext uri="{FF2B5EF4-FFF2-40B4-BE49-F238E27FC236}">
                <a16:creationId xmlns:a16="http://schemas.microsoft.com/office/drawing/2014/main" id="{B7E4E5D4-6BC1-4B8F-9ABF-F25F5ED04E2F}"/>
              </a:ext>
            </a:extLst>
          </p:cNvPr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36EF414F-392F-471C-8E4A-964D74001B1F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0D2932AF-B3F0-43F8-B150-BB075CB911E7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87E96AE6-D7AC-4D3E-B157-46441E701A6D}"/>
              </a:ext>
            </a:extLst>
          </p:cNvPr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EA4F0B45-C5F9-4659-9DD1-C432C14D6688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橢圓 19">
            <a:extLst>
              <a:ext uri="{FF2B5EF4-FFF2-40B4-BE49-F238E27FC236}">
                <a16:creationId xmlns:a16="http://schemas.microsoft.com/office/drawing/2014/main" id="{563909D0-5BE0-450E-9D22-BF4E7D0BB0D5}"/>
              </a:ext>
            </a:extLst>
          </p:cNvPr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橢圓 20">
            <a:extLst>
              <a:ext uri="{FF2B5EF4-FFF2-40B4-BE49-F238E27FC236}">
                <a16:creationId xmlns:a16="http://schemas.microsoft.com/office/drawing/2014/main" id="{233A69E1-1B5A-4C63-A5C1-925CC22C0C67}"/>
              </a:ext>
            </a:extLst>
          </p:cNvPr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2" name="圖片 34" descr="mir_logo.gif">
            <a:extLst>
              <a:ext uri="{FF2B5EF4-FFF2-40B4-BE49-F238E27FC236}">
                <a16:creationId xmlns:a16="http://schemas.microsoft.com/office/drawing/2014/main" id="{131EE5C3-8DD7-4C92-9C87-65F873CF60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413" y="277813"/>
            <a:ext cx="1295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sz="3500" b="0" i="0"/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23" name="日期版面配置區 27">
            <a:extLst>
              <a:ext uri="{FF2B5EF4-FFF2-40B4-BE49-F238E27FC236}">
                <a16:creationId xmlns:a16="http://schemas.microsoft.com/office/drawing/2014/main" id="{9F6C5D61-0C25-46C1-89F1-91429BBBC28D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01B78D11-ADFE-4553-94C5-36660C7A921F}" type="datetimeFigureOut">
              <a:rPr lang="zh-TW" altLang="en-US"/>
              <a:pPr>
                <a:defRPr/>
              </a:pPr>
              <a:t>2020/3/10</a:t>
            </a:fld>
            <a:endParaRPr lang="zh-TW" altLang="en-US"/>
          </a:p>
        </p:txBody>
      </p:sp>
      <p:sp>
        <p:nvSpPr>
          <p:cNvPr id="24" name="頁尾版面配置區 16">
            <a:extLst>
              <a:ext uri="{FF2B5EF4-FFF2-40B4-BE49-F238E27FC236}">
                <a16:creationId xmlns:a16="http://schemas.microsoft.com/office/drawing/2014/main" id="{34C7A962-7C73-4939-A414-5421DA86C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5" name="投影片編號版面配置區 28">
            <a:extLst>
              <a:ext uri="{FF2B5EF4-FFF2-40B4-BE49-F238E27FC236}">
                <a16:creationId xmlns:a16="http://schemas.microsoft.com/office/drawing/2014/main" id="{9871219A-27B3-4BFD-88E0-45762F62D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55F8BF67-65C1-466F-9186-6BB4AF7490E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719619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85636CC-1FEA-409D-AEC5-8764C866F2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502C7E0B-E8C7-442D-ACDC-F3482659471D}" type="datetimeFigureOut">
              <a:rPr lang="zh-TW" altLang="en-US"/>
              <a:pPr>
                <a:defRPr/>
              </a:pPr>
              <a:t>2020/3/10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9ED2400-B045-46FF-9A6E-5B2A5F9F0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72F0719-EFF4-4850-95E7-48125B1D9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7AA34AE8-399F-41E1-BBA1-21D34ED22AD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2598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AA31706-4608-4BD9-90B2-28E31A95E0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4A8765A1-C32C-4CCE-933E-A646E1D6C04D}" type="datetimeFigureOut">
              <a:rPr lang="zh-TW" altLang="en-US"/>
              <a:pPr>
                <a:defRPr/>
              </a:pPr>
              <a:t>2020/3/10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867F43B-C234-4209-B0CC-B91328B13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025650C-0C74-41BC-BE4C-1E85C3C47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AF2ACE99-775F-409D-ABB9-EFEE5D0DF78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834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16" descr="mir_logo.gif">
            <a:extLst>
              <a:ext uri="{FF2B5EF4-FFF2-40B4-BE49-F238E27FC236}">
                <a16:creationId xmlns:a16="http://schemas.microsoft.com/office/drawing/2014/main" id="{6BA73EC5-BCA8-4E2C-9B48-750936C81B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5" y="134938"/>
            <a:ext cx="1295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1143000"/>
          </a:xfrm>
        </p:spPr>
        <p:txBody>
          <a:bodyPr/>
          <a:lstStyle>
            <a:lvl1pPr>
              <a:defRPr sz="3100" b="0" i="0" cap="none" baseline="0">
                <a:latin typeface="+mj-lt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7467600" cy="4759464"/>
          </a:xfrm>
        </p:spPr>
        <p:txBody>
          <a:bodyPr/>
          <a:lstStyle>
            <a:lvl1pPr>
              <a:defRPr>
                <a:latin typeface="+mn-lt"/>
                <a:ea typeface="標楷體" pitchFamily="65" charset="-120"/>
              </a:defRPr>
            </a:lvl1pPr>
            <a:lvl2pPr>
              <a:defRPr>
                <a:latin typeface="+mn-lt"/>
                <a:ea typeface="標楷體" pitchFamily="65" charset="-120"/>
              </a:defRPr>
            </a:lvl2pPr>
            <a:lvl3pPr>
              <a:defRPr sz="1900">
                <a:latin typeface="+mn-lt"/>
                <a:ea typeface="標楷體" pitchFamily="65" charset="-120"/>
              </a:defRPr>
            </a:lvl3pPr>
            <a:lvl4pPr>
              <a:defRPr>
                <a:latin typeface="+mn-lt"/>
                <a:ea typeface="標楷體" pitchFamily="65" charset="-120"/>
              </a:defRPr>
            </a:lvl4pPr>
            <a:lvl5pPr>
              <a:defRPr>
                <a:latin typeface="+mn-lt"/>
                <a:ea typeface="標楷體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5" name="日期版面配置區 6">
            <a:extLst>
              <a:ext uri="{FF2B5EF4-FFF2-40B4-BE49-F238E27FC236}">
                <a16:creationId xmlns:a16="http://schemas.microsoft.com/office/drawing/2014/main" id="{A0480D79-29D1-4C4C-B0A7-DDCA4A91F2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rtlCol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A8426DD8-42D2-4600-9AAD-8F642004BD95}" type="datetimeFigureOut">
              <a:rPr lang="zh-TW" altLang="en-US"/>
              <a:pPr>
                <a:defRPr/>
              </a:pPr>
              <a:t>2020/3/10</a:t>
            </a:fld>
            <a:endParaRPr lang="zh-TW" altLang="en-US" dirty="0"/>
          </a:p>
        </p:txBody>
      </p:sp>
      <p:sp>
        <p:nvSpPr>
          <p:cNvPr id="6" name="頁尾版面配置區 9">
            <a:extLst>
              <a:ext uri="{FF2B5EF4-FFF2-40B4-BE49-F238E27FC236}">
                <a16:creationId xmlns:a16="http://schemas.microsoft.com/office/drawing/2014/main" id="{66F19252-5BB6-4CA3-8E36-9DE70D994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rtlCol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3015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6DBDBD7F-4259-42D4-8649-92A93B66BBE2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36653DF7-6058-4909-A7B8-D849B55DF99C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C5FA992-735D-4354-A2BA-AA592F8F3DBF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28BAE0AF-1F21-46E1-B091-7E506A1A62B6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直線接點 7">
            <a:extLst>
              <a:ext uri="{FF2B5EF4-FFF2-40B4-BE49-F238E27FC236}">
                <a16:creationId xmlns:a16="http://schemas.microsoft.com/office/drawing/2014/main" id="{426D92BB-A093-4F63-B4BD-55F117AE42F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9" name="直線接點 8">
            <a:extLst>
              <a:ext uri="{FF2B5EF4-FFF2-40B4-BE49-F238E27FC236}">
                <a16:creationId xmlns:a16="http://schemas.microsoft.com/office/drawing/2014/main" id="{02E81649-B94B-444C-8B93-6057578D881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" name="直線接點 9">
            <a:extLst>
              <a:ext uri="{FF2B5EF4-FFF2-40B4-BE49-F238E27FC236}">
                <a16:creationId xmlns:a16="http://schemas.microsoft.com/office/drawing/2014/main" id="{91CB8EE9-3EBB-402A-82C3-113D6EE2C756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1" name="直線接點 10">
            <a:extLst>
              <a:ext uri="{FF2B5EF4-FFF2-40B4-BE49-F238E27FC236}">
                <a16:creationId xmlns:a16="http://schemas.microsoft.com/office/drawing/2014/main" id="{3A6A5B7B-E398-41CD-9074-4C4E6C543BC6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" name="直線接點 11">
            <a:extLst>
              <a:ext uri="{FF2B5EF4-FFF2-40B4-BE49-F238E27FC236}">
                <a16:creationId xmlns:a16="http://schemas.microsoft.com/office/drawing/2014/main" id="{8C745431-282E-4646-886A-78DF83107A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4A2965BA-C6DD-46AD-8ECD-4A80A43E7775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36387D9E-EC9B-4072-8E53-90FB188F16DE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0B3BC1AE-3591-4E4E-B6F5-3476ED7A82EF}"/>
              </a:ext>
            </a:extLst>
          </p:cNvPr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9E5A8690-677E-4BBF-A124-2E4116C1A851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E3496B5F-94AD-45C1-850D-846E4C0C0815}"/>
              </a:ext>
            </a:extLst>
          </p:cNvPr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52C61802-BD81-4087-88C7-6BED9D593198}"/>
              </a:ext>
            </a:extLst>
          </p:cNvPr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直線接點 18">
            <a:extLst>
              <a:ext uri="{FF2B5EF4-FFF2-40B4-BE49-F238E27FC236}">
                <a16:creationId xmlns:a16="http://schemas.microsoft.com/office/drawing/2014/main" id="{15EF5CEA-8AA0-4126-BC0E-2D9A11965A6D}"/>
              </a:ext>
            </a:extLst>
          </p:cNvPr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0" name="日期版面配置區 3">
            <a:extLst>
              <a:ext uri="{FF2B5EF4-FFF2-40B4-BE49-F238E27FC236}">
                <a16:creationId xmlns:a16="http://schemas.microsoft.com/office/drawing/2014/main" id="{C48A080C-0533-4999-A387-8464B402B62E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685AD350-B634-4681-B67C-567653D9F75A}" type="datetimeFigureOut">
              <a:rPr lang="zh-TW" altLang="en-US"/>
              <a:pPr>
                <a:defRPr/>
              </a:pPr>
              <a:t>2020/3/10</a:t>
            </a:fld>
            <a:endParaRPr lang="zh-TW" altLang="en-US"/>
          </a:p>
        </p:txBody>
      </p:sp>
      <p:sp>
        <p:nvSpPr>
          <p:cNvPr id="21" name="頁尾版面配置區 4">
            <a:extLst>
              <a:ext uri="{FF2B5EF4-FFF2-40B4-BE49-F238E27FC236}">
                <a16:creationId xmlns:a16="http://schemas.microsoft.com/office/drawing/2014/main" id="{B7F32A79-00E1-45FF-A8B0-DCAC9F00D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2" name="投影片編號版面配置區 5">
            <a:extLst>
              <a:ext uri="{FF2B5EF4-FFF2-40B4-BE49-F238E27FC236}">
                <a16:creationId xmlns:a16="http://schemas.microsoft.com/office/drawing/2014/main" id="{518DBE87-8F3B-4361-A13D-EBDBC98EC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512A729F-1CD8-43D3-8993-919E125BDC8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1645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C4AA575-91A6-4E92-AA1C-1C22580F34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3ECA773C-4317-44B4-8A0D-756CBF7F30F2}" type="datetimeFigureOut">
              <a:rPr lang="zh-TW" altLang="en-US"/>
              <a:pPr>
                <a:defRPr/>
              </a:pPr>
              <a:t>2020/3/10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ACF697D-7BAB-421D-ABBA-DEA4832ED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B9E8330-0C9E-48A4-8F8F-802D2FAEB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FD10FD14-CC4B-47E3-AD5C-DAF70E3F182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1660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8DC2A96-BD4C-45FD-9FF2-D71127F851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95134783-DEFD-4E42-9C75-8E6DD542B9DE}" type="datetimeFigureOut">
              <a:rPr lang="zh-TW" altLang="en-US"/>
              <a:pPr>
                <a:defRPr/>
              </a:pPr>
              <a:t>2020/3/10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583BA28-C8CC-4323-AB66-688F6DF9C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22F361D0-CEE3-4FAC-BDE8-8290E7DEC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52D3D02D-0141-41E2-B403-6CB5A157EFE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5254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日期版面配置區 5">
            <a:extLst>
              <a:ext uri="{FF2B5EF4-FFF2-40B4-BE49-F238E27FC236}">
                <a16:creationId xmlns:a16="http://schemas.microsoft.com/office/drawing/2014/main" id="{DCC1E125-E602-4CB2-9991-045028FE6C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rtlCol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0FED4FAD-8C92-4109-9B7F-B68B9E414B79}" type="datetimeFigureOut">
              <a:rPr lang="zh-TW" altLang="en-US"/>
              <a:pPr>
                <a:defRPr/>
              </a:pPr>
              <a:t>2020/3/10</a:t>
            </a:fld>
            <a:endParaRPr lang="zh-TW" altLang="en-US"/>
          </a:p>
        </p:txBody>
      </p:sp>
      <p:sp>
        <p:nvSpPr>
          <p:cNvPr id="4" name="投影片編號版面配置區 6">
            <a:extLst>
              <a:ext uri="{FF2B5EF4-FFF2-40B4-BE49-F238E27FC236}">
                <a16:creationId xmlns:a16="http://schemas.microsoft.com/office/drawing/2014/main" id="{DB57152D-3283-49AC-AFBA-C6AA56B185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rtlCol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02A008E6-B02D-41E0-92BE-5861FCB0E7E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5" name="頁尾版面配置區 7">
            <a:extLst>
              <a:ext uri="{FF2B5EF4-FFF2-40B4-BE49-F238E27FC236}">
                <a16:creationId xmlns:a16="http://schemas.microsoft.com/office/drawing/2014/main" id="{DE9A3D4F-4629-4273-A572-C7B5904DFBE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rtlCol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810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40DB7E2-1DA2-4B7D-B405-89AED5CCA2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334D5305-6655-4503-85B4-B6D6DB7EC567}" type="datetimeFigureOut">
              <a:rPr lang="zh-TW" altLang="en-US"/>
              <a:pPr>
                <a:defRPr/>
              </a:pPr>
              <a:t>2020/3/10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11391DEB-595A-4726-B722-BDA6883DB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D06EA2F-9A1E-42B1-952E-CEF498792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E70C0460-34B3-44A1-ABCA-BF6978F99CA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528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4">
            <a:extLst>
              <a:ext uri="{FF2B5EF4-FFF2-40B4-BE49-F238E27FC236}">
                <a16:creationId xmlns:a16="http://schemas.microsoft.com/office/drawing/2014/main" id="{57103E15-91F3-469F-9383-63DD31386B38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6" name="直線接點 5">
            <a:extLst>
              <a:ext uri="{FF2B5EF4-FFF2-40B4-BE49-F238E27FC236}">
                <a16:creationId xmlns:a16="http://schemas.microsoft.com/office/drawing/2014/main" id="{ECA95459-9D3A-4D3F-A85D-6D7E14D62C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7" name="直線接點 19">
            <a:extLst>
              <a:ext uri="{FF2B5EF4-FFF2-40B4-BE49-F238E27FC236}">
                <a16:creationId xmlns:a16="http://schemas.microsoft.com/office/drawing/2014/main" id="{2F4B50FD-012A-42AA-8910-915E32C3F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" name="直線接點 20">
            <a:extLst>
              <a:ext uri="{FF2B5EF4-FFF2-40B4-BE49-F238E27FC236}">
                <a16:creationId xmlns:a16="http://schemas.microsoft.com/office/drawing/2014/main" id="{0A647414-D07E-42FD-A694-243A36F30132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B3DEC1B-70AA-46A0-99B8-C0A711750998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直線接點 23">
            <a:extLst>
              <a:ext uri="{FF2B5EF4-FFF2-40B4-BE49-F238E27FC236}">
                <a16:creationId xmlns:a16="http://schemas.microsoft.com/office/drawing/2014/main" id="{C03F3EDB-A887-4837-9DDB-B87AA9C6E0AA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D14A786C-ACDC-4F0E-9089-0F60E61B01E2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2" name="日期版面配置區 20">
            <a:extLst>
              <a:ext uri="{FF2B5EF4-FFF2-40B4-BE49-F238E27FC236}">
                <a16:creationId xmlns:a16="http://schemas.microsoft.com/office/drawing/2014/main" id="{B0A12EE5-E482-4A70-A78E-B9B1AF03FC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rtlCol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1AD7C837-3F2B-498C-8B61-9A304A627516}" type="datetimeFigureOut">
              <a:rPr lang="zh-TW" altLang="en-US"/>
              <a:pPr>
                <a:defRPr/>
              </a:pPr>
              <a:t>2020/3/10</a:t>
            </a:fld>
            <a:endParaRPr lang="zh-TW" altLang="en-US"/>
          </a:p>
        </p:txBody>
      </p:sp>
      <p:sp>
        <p:nvSpPr>
          <p:cNvPr id="13" name="投影片編號版面配置區 21">
            <a:extLst>
              <a:ext uri="{FF2B5EF4-FFF2-40B4-BE49-F238E27FC236}">
                <a16:creationId xmlns:a16="http://schemas.microsoft.com/office/drawing/2014/main" id="{18A6F7CC-3495-4AC3-A602-B9A18623B9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rtlCol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CE8D63B4-E354-4237-B80C-B80E14FE5EC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4" name="頁尾版面配置區 22">
            <a:extLst>
              <a:ext uri="{FF2B5EF4-FFF2-40B4-BE49-F238E27FC236}">
                <a16:creationId xmlns:a16="http://schemas.microsoft.com/office/drawing/2014/main" id="{9FEFD91B-9B77-46B7-A808-500FF90C626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rtlCol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83829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4">
            <a:extLst>
              <a:ext uri="{FF2B5EF4-FFF2-40B4-BE49-F238E27FC236}">
                <a16:creationId xmlns:a16="http://schemas.microsoft.com/office/drawing/2014/main" id="{720ABCC5-9C64-4E47-8CA0-580FECA870C6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E2724588-3DDC-47D0-93ED-B85219A01D7F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直線接點 19">
            <a:extLst>
              <a:ext uri="{FF2B5EF4-FFF2-40B4-BE49-F238E27FC236}">
                <a16:creationId xmlns:a16="http://schemas.microsoft.com/office/drawing/2014/main" id="{3573E173-0654-4619-9F83-6899DB90ABC3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C17585D-8D3E-4884-BEB8-03376520DF1B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直線接點 22">
            <a:extLst>
              <a:ext uri="{FF2B5EF4-FFF2-40B4-BE49-F238E27FC236}">
                <a16:creationId xmlns:a16="http://schemas.microsoft.com/office/drawing/2014/main" id="{F424093E-8082-4ECD-88D2-1BC157995AF3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" name="直線接點 9">
            <a:extLst>
              <a:ext uri="{FF2B5EF4-FFF2-40B4-BE49-F238E27FC236}">
                <a16:creationId xmlns:a16="http://schemas.microsoft.com/office/drawing/2014/main" id="{C86AAF76-28E4-4298-ABF3-9D87289113F0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1" name="直線接點 24">
            <a:extLst>
              <a:ext uri="{FF2B5EF4-FFF2-40B4-BE49-F238E27FC236}">
                <a16:creationId xmlns:a16="http://schemas.microsoft.com/office/drawing/2014/main" id="{9AABBA4A-38F2-4CD5-804D-9D6740B630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2" name="日期版面配置區 16">
            <a:extLst>
              <a:ext uri="{FF2B5EF4-FFF2-40B4-BE49-F238E27FC236}">
                <a16:creationId xmlns:a16="http://schemas.microsoft.com/office/drawing/2014/main" id="{6E4E867E-BF4B-4839-90DE-4634F7E893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rtlCol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1F824067-754B-49F5-AA41-F88B004A9410}" type="datetimeFigureOut">
              <a:rPr lang="zh-TW" altLang="en-US"/>
              <a:pPr>
                <a:defRPr/>
              </a:pPr>
              <a:t>2020/3/10</a:t>
            </a:fld>
            <a:endParaRPr lang="zh-TW" altLang="en-US"/>
          </a:p>
        </p:txBody>
      </p:sp>
      <p:sp>
        <p:nvSpPr>
          <p:cNvPr id="13" name="投影片編號版面配置區 17">
            <a:extLst>
              <a:ext uri="{FF2B5EF4-FFF2-40B4-BE49-F238E27FC236}">
                <a16:creationId xmlns:a16="http://schemas.microsoft.com/office/drawing/2014/main" id="{D67D6B13-A2C9-4127-A754-B7F886EEFD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rtlCol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6D380FF6-40C3-412A-992A-F4056DD32E1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4" name="頁尾版面配置區 20">
            <a:extLst>
              <a:ext uri="{FF2B5EF4-FFF2-40B4-BE49-F238E27FC236}">
                <a16:creationId xmlns:a16="http://schemas.microsoft.com/office/drawing/2014/main" id="{A5AD3C7C-16E9-419D-A41D-E0312C13F5A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rtlCol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2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>
            <a:extLst>
              <a:ext uri="{FF2B5EF4-FFF2-40B4-BE49-F238E27FC236}">
                <a16:creationId xmlns:a16="http://schemas.microsoft.com/office/drawing/2014/main" id="{56694324-AA46-4596-8860-659C58151FB2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22" name="標題版面配置區 21">
            <a:extLst>
              <a:ext uri="{FF2B5EF4-FFF2-40B4-BE49-F238E27FC236}">
                <a16:creationId xmlns:a16="http://schemas.microsoft.com/office/drawing/2014/main" id="{39B8C323-AA8B-4D32-84AA-A61C683E1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1028" name="文字版面配置區 12">
            <a:extLst>
              <a:ext uri="{FF2B5EF4-FFF2-40B4-BE49-F238E27FC236}">
                <a16:creationId xmlns:a16="http://schemas.microsoft.com/office/drawing/2014/main" id="{1182555F-CD8B-4D7C-8513-212474E34A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7" name="直線接點 6">
            <a:extLst>
              <a:ext uri="{FF2B5EF4-FFF2-40B4-BE49-F238E27FC236}">
                <a16:creationId xmlns:a16="http://schemas.microsoft.com/office/drawing/2014/main" id="{9CDDA50F-C5A3-41F0-B07B-C006ED8ECA3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30" name="直線接點 8">
            <a:extLst>
              <a:ext uri="{FF2B5EF4-FFF2-40B4-BE49-F238E27FC236}">
                <a16:creationId xmlns:a16="http://schemas.microsoft.com/office/drawing/2014/main" id="{16B6F82D-B3BF-45C7-9986-0BBCF4EF361C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BA5A0BD-C23C-4071-BE3A-C6D19AA2526F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2" name="直線接點 10">
            <a:extLst>
              <a:ext uri="{FF2B5EF4-FFF2-40B4-BE49-F238E27FC236}">
                <a16:creationId xmlns:a16="http://schemas.microsoft.com/office/drawing/2014/main" id="{5E8F1689-8115-4E81-BEAB-DFBE4A28B761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6868296B-5D88-44F3-B6D1-667A69E6B5D5}"/>
              </a:ext>
            </a:extLst>
          </p:cNvPr>
          <p:cNvCxnSpPr/>
          <p:nvPr userDrawn="1"/>
        </p:nvCxnSpPr>
        <p:spPr>
          <a:xfrm>
            <a:off x="214313" y="1500188"/>
            <a:ext cx="84296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E7397187-F97F-4D6E-9BDB-1181947F7C58}"/>
              </a:ext>
            </a:extLst>
          </p:cNvPr>
          <p:cNvCxnSpPr/>
          <p:nvPr userDrawn="1"/>
        </p:nvCxnSpPr>
        <p:spPr>
          <a:xfrm>
            <a:off x="214282" y="1571612"/>
            <a:ext cx="8429684" cy="1588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橢圓 11">
            <a:extLst>
              <a:ext uri="{FF2B5EF4-FFF2-40B4-BE49-F238E27FC236}">
                <a16:creationId xmlns:a16="http://schemas.microsoft.com/office/drawing/2014/main" id="{C019D206-F86B-417D-A370-D7BFCE5CDF5C}"/>
              </a:ext>
            </a:extLst>
          </p:cNvPr>
          <p:cNvSpPr/>
          <p:nvPr userDrawn="1"/>
        </p:nvSpPr>
        <p:spPr>
          <a:xfrm>
            <a:off x="8636000" y="62865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6" name="矩形 13">
            <a:extLst>
              <a:ext uri="{FF2B5EF4-FFF2-40B4-BE49-F238E27FC236}">
                <a16:creationId xmlns:a16="http://schemas.microsoft.com/office/drawing/2014/main" id="{B65CEC40-D3C7-4318-893B-B13D4FA2FF8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88416" y="6286500"/>
            <a:ext cx="7809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defRPr/>
            </a:pPr>
            <a:fld id="{DD77A5D4-368F-4AA6-962C-EBEC5491ABDC}" type="slidenum">
              <a:rPr lang="zh-TW" altLang="en-US" smtClean="0">
                <a:solidFill>
                  <a:srgbClr val="862110"/>
                </a:solidFill>
              </a:rPr>
              <a:pPr algn="r" eaLnBrk="1" hangingPunct="1">
                <a:defRPr/>
              </a:pPr>
              <a:t>‹#›</a:t>
            </a:fld>
            <a:r>
              <a:rPr lang="en-US" altLang="zh-TW" dirty="0">
                <a:solidFill>
                  <a:srgbClr val="862110"/>
                </a:solidFill>
              </a:rPr>
              <a:t>/14</a:t>
            </a:r>
            <a:endParaRPr lang="zh-TW" altLang="en-US" dirty="0">
              <a:solidFill>
                <a:srgbClr val="86211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  <p:sldLayoutId id="2147484044" r:id="rId10"/>
    <p:sldLayoutId id="214748404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100" b="1" kern="1200" cap="small">
          <a:solidFill>
            <a:schemeClr val="tx2"/>
          </a:solidFill>
          <a:latin typeface="標楷體" pitchFamily="65" charset="-120"/>
          <a:ea typeface="標楷體" pitchFamily="65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2"/>
          </a:solidFill>
          <a:latin typeface="標楷體" panose="03000509000000000000" pitchFamily="65" charset="-120"/>
          <a:ea typeface="標楷體" panose="03000509000000000000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2"/>
          </a:solidFill>
          <a:latin typeface="標楷體" panose="03000509000000000000" pitchFamily="65" charset="-120"/>
          <a:ea typeface="標楷體" panose="03000509000000000000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2"/>
          </a:solidFill>
          <a:latin typeface="標楷體" panose="03000509000000000000" pitchFamily="65" charset="-120"/>
          <a:ea typeface="標楷體" panose="03000509000000000000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2"/>
          </a:solidFill>
          <a:latin typeface="標楷體" panose="03000509000000000000" pitchFamily="65" charset="-120"/>
          <a:ea typeface="標楷體" panose="03000509000000000000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3100" b="1">
          <a:solidFill>
            <a:schemeClr val="tx2"/>
          </a:solidFill>
          <a:latin typeface="標楷體" panose="03000509000000000000" pitchFamily="65" charset="-120"/>
          <a:ea typeface="標楷體" panose="03000509000000000000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3100" b="1">
          <a:solidFill>
            <a:schemeClr val="tx2"/>
          </a:solidFill>
          <a:latin typeface="標楷體" panose="03000509000000000000" pitchFamily="65" charset="-120"/>
          <a:ea typeface="標楷體" panose="03000509000000000000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3100" b="1">
          <a:solidFill>
            <a:schemeClr val="tx2"/>
          </a:solidFill>
          <a:latin typeface="標楷體" panose="03000509000000000000" pitchFamily="65" charset="-120"/>
          <a:ea typeface="標楷體" panose="03000509000000000000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3100" b="1">
          <a:solidFill>
            <a:schemeClr val="tx2"/>
          </a:solidFill>
          <a:latin typeface="標楷體" panose="03000509000000000000" pitchFamily="65" charset="-120"/>
          <a:ea typeface="標楷體" panose="03000509000000000000" pitchFamily="65" charset="-12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mirlab.org/jan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oot-finding_algorithm" TargetMode="External"/><Relationship Id="rId2" Type="http://schemas.openxmlformats.org/officeDocument/2006/relationships/hyperlink" Target="https://ccorozco.files.wordpress.com/2016/10/document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k12.org/user:bs10zwftqgljc3ouy2g./book/integrated-mathematics-v-myp5/section/3.1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38B417-1196-4388-8945-F838497ED1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0313" y="1857375"/>
            <a:ext cx="6172200" cy="2571750"/>
          </a:xfr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3100" b="1" cap="none" dirty="0">
                <a:latin typeface="+mj-ea"/>
              </a:rPr>
              <a:t>Root-finding Algorithms</a:t>
            </a:r>
            <a:br>
              <a:rPr lang="en-US" altLang="zh-TW" sz="3100" b="1" cap="none" dirty="0">
                <a:latin typeface="+mj-ea"/>
              </a:rPr>
            </a:br>
            <a:r>
              <a:rPr lang="zh-TW" altLang="en-US" sz="3100" b="1" cap="none" dirty="0">
                <a:latin typeface="+mj-ea"/>
              </a:rPr>
              <a:t>求根演算法</a:t>
            </a:r>
          </a:p>
        </p:txBody>
      </p:sp>
      <p:sp>
        <p:nvSpPr>
          <p:cNvPr id="15363" name="副標題 2">
            <a:extLst>
              <a:ext uri="{FF2B5EF4-FFF2-40B4-BE49-F238E27FC236}">
                <a16:creationId xmlns:a16="http://schemas.microsoft.com/office/drawing/2014/main" id="{D3A4F6CE-AC86-4FCE-8649-4F9D9FAF6405}"/>
              </a:ext>
            </a:extLst>
          </p:cNvPr>
          <p:cNvSpPr txBox="1">
            <a:spLocks/>
          </p:cNvSpPr>
          <p:nvPr/>
        </p:nvSpPr>
        <p:spPr bwMode="auto">
          <a:xfrm>
            <a:off x="2484438" y="4437063"/>
            <a:ext cx="6172200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zh-TW" sz="2000">
                <a:solidFill>
                  <a:schemeClr val="tx2"/>
                </a:solidFill>
                <a:ea typeface="標楷體" panose="03000509000000000000" pitchFamily="65" charset="-120"/>
                <a:hlinkClick r:id="rId2"/>
              </a:rPr>
              <a:t>Roger Jang (</a:t>
            </a:r>
            <a:r>
              <a:rPr lang="zh-TW" altLang="en-US" sz="2000">
                <a:solidFill>
                  <a:schemeClr val="tx2"/>
                </a:solidFill>
                <a:ea typeface="標楷體" panose="03000509000000000000" pitchFamily="65" charset="-120"/>
                <a:hlinkClick r:id="rId2"/>
              </a:rPr>
              <a:t>張智星</a:t>
            </a:r>
            <a:r>
              <a:rPr lang="en-US" altLang="zh-TW" sz="2000">
                <a:solidFill>
                  <a:schemeClr val="tx2"/>
                </a:solidFill>
                <a:ea typeface="標楷體" panose="03000509000000000000" pitchFamily="65" charset="-120"/>
                <a:hlinkClick r:id="rId2"/>
              </a:rPr>
              <a:t>)</a:t>
            </a:r>
            <a:endParaRPr lang="en-US" altLang="zh-TW" sz="2000">
              <a:solidFill>
                <a:schemeClr val="tx2"/>
              </a:solidFill>
              <a:ea typeface="標楷體" panose="03000509000000000000" pitchFamily="65" charset="-120"/>
            </a:endParaRPr>
          </a:p>
          <a:p>
            <a:pPr algn="ctr"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zh-TW" sz="2000">
                <a:solidFill>
                  <a:schemeClr val="tx2"/>
                </a:solidFill>
                <a:ea typeface="標楷體" panose="03000509000000000000" pitchFamily="65" charset="-120"/>
              </a:rPr>
              <a:t>CSIE Dept, National Taiwan University</a:t>
            </a:r>
          </a:p>
          <a:p>
            <a:pPr algn="ctr"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endParaRPr lang="zh-TW" altLang="en-US" sz="2000">
              <a:solidFill>
                <a:schemeClr val="tx2"/>
              </a:solidFill>
              <a:ea typeface="標楷體" panose="03000509000000000000" pitchFamily="65" charset="-120"/>
            </a:endParaRPr>
          </a:p>
        </p:txBody>
      </p:sp>
      <p:sp>
        <p:nvSpPr>
          <p:cNvPr id="15364" name="日期版面配置區 3">
            <a:extLst>
              <a:ext uri="{FF2B5EF4-FFF2-40B4-BE49-F238E27FC236}">
                <a16:creationId xmlns:a16="http://schemas.microsoft.com/office/drawing/2014/main" id="{E11026CF-8EB5-40D4-8FC2-334AC6F1B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5795963"/>
            <a:ext cx="1301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639763" indent="-2730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indent="-182563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19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187450" indent="-182563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1462088" indent="-182563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19192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3764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28336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2908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A058EEF7-2E81-4305-957B-E54AFA6913EC}" type="datetime1">
              <a:rPr lang="zh-TW" altLang="en-US" sz="18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2020/3/10</a:t>
            </a:fld>
            <a:endParaRPr lang="zh-TW" altLang="en-US" sz="1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8F38E8-16C2-4701-A565-D8806E70E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Fixed-point Iteration: Conversion of f(x)=0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E4368E4-0767-41FD-A743-94E26F92308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/>
              <a:t>How to convert f(x)=0 to x=g(x)?</a:t>
            </a:r>
          </a:p>
          <a:p>
            <a:pPr lvl="1"/>
            <a:r>
              <a:rPr lang="en-US" altLang="zh-TW" dirty="0"/>
              <a:t>Examples</a:t>
            </a:r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  <a:p>
            <a:pPr lvl="1"/>
            <a:r>
              <a:rPr lang="en-US" altLang="zh-TW" dirty="0"/>
              <a:t>More examples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9C54BF98-0F56-4E43-A559-84D936261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5" y="3789040"/>
            <a:ext cx="3672409" cy="489654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6D5D27E2-D38A-44C2-97ED-2556A72560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4290814"/>
            <a:ext cx="6480335" cy="1716413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4ECA57B1-66BE-4597-9ADB-CA5ECCF7CA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757" y="6093296"/>
            <a:ext cx="4298869" cy="538733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16A46077-C50B-422D-B337-3C13B66482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3648" y="2549278"/>
            <a:ext cx="6264696" cy="594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02357D-DADC-4450-9E36-34F081801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en-US" altLang="zh-TW" dirty="0"/>
              <a:t>Fixed-point Iteration: Convergence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71D26D98-9731-48A1-A625-1A64E857FE0D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altLang="zh-TW" dirty="0"/>
                  <a:t>x</a:t>
                </a:r>
                <a:r>
                  <a:rPr lang="en-US" altLang="zh-TW" baseline="-25000" dirty="0"/>
                  <a:t>n+1</a:t>
                </a:r>
                <a:r>
                  <a:rPr lang="en-US" altLang="zh-TW" dirty="0"/>
                  <a:t>=g(</a:t>
                </a:r>
                <a:r>
                  <a:rPr lang="en-US" altLang="zh-TW" dirty="0" err="1"/>
                  <a:t>x</a:t>
                </a:r>
                <a:r>
                  <a:rPr lang="en-US" altLang="zh-TW" baseline="-25000" dirty="0" err="1"/>
                  <a:t>n</a:t>
                </a:r>
                <a:r>
                  <a:rPr lang="en-US" altLang="zh-TW" dirty="0"/>
                  <a:t>) converges with any given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i="1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altLang="zh-TW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b</m:t>
                        </m:r>
                      </m:e>
                    </m:d>
                  </m:oMath>
                </a14:m>
                <a:r>
                  <a:rPr lang="en-US" altLang="zh-TW" dirty="0"/>
                  <a:t> when |g’(x)|&lt;1 for all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i="1" dirty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b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zh-TW" dirty="0"/>
                  <a:t> </a:t>
                </a:r>
              </a:p>
              <a:p>
                <a:r>
                  <a:rPr lang="en-US" altLang="zh-TW" dirty="0"/>
                  <a:t>Spiral plots of convergence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71D26D98-9731-48A1-A625-1A64E857FE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327" t="-102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https://www.ck12.org/flx/show/THUMB_POSTCARD/image/user%3AZWVja3N0ZWluQGljc3ouY2g./fixed_point_iteration_im2.png">
            <a:extLst>
              <a:ext uri="{FF2B5EF4-FFF2-40B4-BE49-F238E27FC236}">
                <a16:creationId xmlns:a16="http://schemas.microsoft.com/office/drawing/2014/main" id="{719C388E-C5B9-4001-89B2-3D45FBDC5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110014"/>
            <a:ext cx="5976664" cy="3121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圓角矩形圖說文字 4">
            <a:extLst>
              <a:ext uri="{FF2B5EF4-FFF2-40B4-BE49-F238E27FC236}">
                <a16:creationId xmlns:a16="http://schemas.microsoft.com/office/drawing/2014/main" id="{78FE8973-F4DD-4131-8640-529CC791980F}"/>
              </a:ext>
            </a:extLst>
          </p:cNvPr>
          <p:cNvSpPr/>
          <p:nvPr/>
        </p:nvSpPr>
        <p:spPr>
          <a:xfrm>
            <a:off x="5511157" y="2353871"/>
            <a:ext cx="2935006" cy="715089"/>
          </a:xfrm>
          <a:prstGeom prst="wedgeRoundRectCallout">
            <a:avLst>
              <a:gd name="adj1" fmla="val -23462"/>
              <a:gd name="adj2" fmla="val -70636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>
                <a:solidFill>
                  <a:srgbClr val="FF0000"/>
                </a:solidFill>
              </a:rPr>
              <a:t>Is this sufficient or necessary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>
                <a:solidFill>
                  <a:srgbClr val="FF0000"/>
                </a:solidFill>
              </a:rPr>
              <a:t>for convergence?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284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02357D-DADC-4450-9E36-34F081801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en-US" altLang="zh-TW" dirty="0"/>
              <a:t>Fixed-point Iteration: Divergence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1D26D98-9731-48A1-A625-1A64E857FE0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7467600" cy="4759464"/>
          </a:xfrm>
        </p:spPr>
        <p:txBody>
          <a:bodyPr/>
          <a:lstStyle/>
          <a:p>
            <a:r>
              <a:rPr lang="en-US" altLang="zh-TW" dirty="0"/>
              <a:t>Spiral plots of divergence</a:t>
            </a:r>
            <a:endParaRPr lang="zh-TW" altLang="en-US" dirty="0"/>
          </a:p>
        </p:txBody>
      </p:sp>
      <p:pic>
        <p:nvPicPr>
          <p:cNvPr id="3074" name="Picture 2" descr="https://qph.fs.quoracdn.net/main-qimg-b8b3b3e06789cdc2abffa8e951a648ad">
            <a:extLst>
              <a:ext uri="{FF2B5EF4-FFF2-40B4-BE49-F238E27FC236}">
                <a16:creationId xmlns:a16="http://schemas.microsoft.com/office/drawing/2014/main" id="{A731C001-D1DE-41DF-A506-9EB8F134F6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420888"/>
            <a:ext cx="5976664" cy="335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194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02357D-DADC-4450-9E36-34F081801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Fixed-point Iteration:</a:t>
            </a:r>
            <a:br>
              <a:rPr lang="en-US" altLang="zh-TW" dirty="0"/>
            </a:br>
            <a:r>
              <a:rPr lang="en-US" altLang="zh-TW" dirty="0"/>
              <a:t>From Convergence to Divergence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1D26D98-9731-48A1-A625-1A64E857FE0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/>
              <a:t>Example: From Convergence to Divergence</a:t>
            </a:r>
          </a:p>
        </p:txBody>
      </p:sp>
      <p:pic>
        <p:nvPicPr>
          <p:cNvPr id="1028" name="Picture 4" descr="https://www.ck12.org/flx/show/THUMB_POSTCARD/image/user%3AZWVja3N0ZWluQGljc3ouY2g./291519-1445193778-79-47-330px-LogisticCobwebChaos.gif">
            <a:extLst>
              <a:ext uri="{FF2B5EF4-FFF2-40B4-BE49-F238E27FC236}">
                <a16:creationId xmlns:a16="http://schemas.microsoft.com/office/drawing/2014/main" id="{D0D5A9DE-ACA6-4C09-951A-18C2A362E08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348880"/>
            <a:ext cx="417646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566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9E37C38-423E-4492-A4E0-C1D8BE6F6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Reference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07BCDF8-EFDD-40A2-B87B-E6255FAC2B9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/>
              <a:t>References</a:t>
            </a:r>
          </a:p>
          <a:p>
            <a:pPr lvl="1"/>
            <a:r>
              <a:rPr lang="en-US" altLang="zh-TW" dirty="0">
                <a:hlinkClick r:id="rId2"/>
              </a:rPr>
              <a:t>Lecture Notes CME108: Introduction to Scientific Computing, Stanford University</a:t>
            </a:r>
            <a:r>
              <a:rPr lang="en-US" altLang="zh-TW" dirty="0"/>
              <a:t> (pdf file)</a:t>
            </a:r>
          </a:p>
          <a:p>
            <a:pPr lvl="1"/>
            <a:r>
              <a:rPr lang="en-US" altLang="zh-TW" dirty="0">
                <a:hlinkClick r:id="rId3"/>
              </a:rPr>
              <a:t>Wikipedia: Root-finding algorithm</a:t>
            </a:r>
            <a:endParaRPr lang="en-US" altLang="zh-TW" dirty="0"/>
          </a:p>
          <a:p>
            <a:pPr lvl="1"/>
            <a:r>
              <a:rPr lang="en-US" altLang="zh-TW" dirty="0">
                <a:hlinkClick r:id="rId4"/>
              </a:rPr>
              <a:t>3.1 Unit Project: Function Iteration and Chaos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29030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E88073-7F8A-4927-A0CC-56082EF88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900988" cy="1143000"/>
          </a:xfrm>
        </p:spPr>
        <p:txBody>
          <a:bodyPr/>
          <a:lstStyle/>
          <a:p>
            <a:pPr>
              <a:defRPr/>
            </a:pPr>
            <a:r>
              <a:rPr lang="en-US" altLang="zh-TW" dirty="0"/>
              <a:t>Root-finding Algorithms</a:t>
            </a:r>
            <a:endParaRPr lang="zh-TW" altLang="en-US" dirty="0"/>
          </a:p>
        </p:txBody>
      </p:sp>
      <p:sp>
        <p:nvSpPr>
          <p:cNvPr id="16387" name="內容版面配置區 2">
            <a:extLst>
              <a:ext uri="{FF2B5EF4-FFF2-40B4-BE49-F238E27FC236}">
                <a16:creationId xmlns:a16="http://schemas.microsoft.com/office/drawing/2014/main" id="{3D7BB0F3-7DE0-4650-8E48-6BF2626CAEA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714500"/>
            <a:ext cx="8362950" cy="4759325"/>
          </a:xfrm>
        </p:spPr>
        <p:txBody>
          <a:bodyPr/>
          <a:lstStyle/>
          <a:p>
            <a:r>
              <a:rPr lang="en-US" altLang="zh-TW" dirty="0"/>
              <a:t>Goal: Find x such that f(x)=0.</a:t>
            </a:r>
          </a:p>
          <a:p>
            <a:pPr lvl="1"/>
            <a:r>
              <a:rPr lang="en-US" altLang="zh-TW" dirty="0"/>
              <a:t>f(x) is continuous with single input.</a:t>
            </a:r>
          </a:p>
          <a:p>
            <a:pPr lvl="1"/>
            <a:r>
              <a:rPr lang="en-US" altLang="zh-TW" dirty="0"/>
              <a:t>f(x) = 0 is hard to solve directly.</a:t>
            </a:r>
          </a:p>
          <a:p>
            <a:r>
              <a:rPr lang="en-US" altLang="zh-TW" dirty="0"/>
              <a:t>Types</a:t>
            </a:r>
          </a:p>
          <a:p>
            <a:pPr lvl="1"/>
            <a:r>
              <a:rPr lang="en-US" altLang="zh-TW" dirty="0"/>
              <a:t>Closed methods</a:t>
            </a:r>
          </a:p>
          <a:p>
            <a:pPr lvl="2"/>
            <a:r>
              <a:rPr lang="en-US" altLang="zh-TW" dirty="0"/>
              <a:t>Enclose the root in an interval </a:t>
            </a:r>
            <a:r>
              <a:rPr lang="en-US" altLang="zh-TW" dirty="0">
                <a:sym typeface="Wingdings" panose="05000000000000000000" pitchFamily="2" charset="2"/>
              </a:rPr>
              <a:t> Reduce the length of the interval iteratively</a:t>
            </a:r>
          </a:p>
          <a:p>
            <a:pPr lvl="2"/>
            <a:r>
              <a:rPr lang="en-US" altLang="zh-TW" dirty="0">
                <a:sym typeface="Wingdings" panose="05000000000000000000" pitchFamily="2" charset="2"/>
              </a:rPr>
              <a:t>Example: Bisection</a:t>
            </a:r>
            <a:endParaRPr lang="en-US" altLang="zh-TW" dirty="0"/>
          </a:p>
          <a:p>
            <a:pPr lvl="1"/>
            <a:r>
              <a:rPr lang="en-US" altLang="zh-TW" dirty="0"/>
              <a:t>Open methods</a:t>
            </a:r>
          </a:p>
          <a:p>
            <a:pPr lvl="2"/>
            <a:r>
              <a:rPr lang="en-US" altLang="zh-TW" dirty="0"/>
              <a:t>Approximate the function with a model </a:t>
            </a:r>
            <a:r>
              <a:rPr lang="en-US" altLang="zh-TW" dirty="0">
                <a:sym typeface="Wingdings" panose="05000000000000000000" pitchFamily="2" charset="2"/>
              </a:rPr>
              <a:t> Find the new model (and new zero) iteratively</a:t>
            </a:r>
          </a:p>
          <a:p>
            <a:pPr lvl="2"/>
            <a:r>
              <a:rPr lang="en-US" altLang="zh-TW" dirty="0">
                <a:sym typeface="Wingdings" panose="05000000000000000000" pitchFamily="2" charset="2"/>
              </a:rPr>
              <a:t>Example: Newton’s method, fixed point iteration</a:t>
            </a:r>
            <a:endParaRPr lang="en-US" altLang="zh-TW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20E7D1-6A2C-4D28-BCDA-91EF2E84B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/>
              <a:t>Comparison</a:t>
            </a:r>
            <a:endParaRPr lang="zh-TW" altLang="en-US" dirty="0"/>
          </a:p>
        </p:txBody>
      </p:sp>
      <p:sp>
        <p:nvSpPr>
          <p:cNvPr id="17411" name="內容版面配置區 2">
            <a:extLst>
              <a:ext uri="{FF2B5EF4-FFF2-40B4-BE49-F238E27FC236}">
                <a16:creationId xmlns:a16="http://schemas.microsoft.com/office/drawing/2014/main" id="{E878A52F-94F2-4A3C-AA68-9BD7144E776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Closed methods</a:t>
            </a:r>
          </a:p>
          <a:p>
            <a:pPr lvl="1" eaLnBrk="1" hangingPunct="1"/>
            <a:r>
              <a:rPr lang="en-US" altLang="zh-TW" dirty="0"/>
              <a:t>Robust</a:t>
            </a:r>
          </a:p>
          <a:p>
            <a:pPr lvl="2" eaLnBrk="1" hangingPunct="1"/>
            <a:r>
              <a:rPr lang="en-US" altLang="zh-TW" dirty="0">
                <a:sym typeface="Wingdings" panose="05000000000000000000" pitchFamily="2" charset="2"/>
              </a:rPr>
              <a:t>Error can be bounded</a:t>
            </a:r>
          </a:p>
          <a:p>
            <a:pPr lvl="2" eaLnBrk="1" hangingPunct="1"/>
            <a:r>
              <a:rPr lang="en-US" altLang="zh-TW" dirty="0">
                <a:sym typeface="Wingdings" panose="05000000000000000000" pitchFamily="2" charset="2"/>
              </a:rPr>
              <a:t>Always converges</a:t>
            </a:r>
            <a:endParaRPr lang="en-US" altLang="zh-TW" dirty="0"/>
          </a:p>
          <a:p>
            <a:pPr lvl="1" eaLnBrk="1" hangingPunct="1"/>
            <a:r>
              <a:rPr lang="en-US" altLang="zh-TW" dirty="0"/>
              <a:t>Not efficient</a:t>
            </a:r>
          </a:p>
        </p:txBody>
      </p:sp>
      <p:sp>
        <p:nvSpPr>
          <p:cNvPr id="17412" name="內容版面配置區 2">
            <a:extLst>
              <a:ext uri="{FF2B5EF4-FFF2-40B4-BE49-F238E27FC236}">
                <a16:creationId xmlns:a16="http://schemas.microsoft.com/office/drawing/2014/main" id="{82D35DEF-36C5-4988-817C-ED35F1BE7A9A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r>
              <a:rPr lang="en-US" altLang="zh-TW" dirty="0"/>
              <a:t>Open methods</a:t>
            </a:r>
          </a:p>
          <a:p>
            <a:pPr lvl="1"/>
            <a:r>
              <a:rPr lang="en-US" altLang="zh-TW" dirty="0"/>
              <a:t>Not as robust</a:t>
            </a:r>
          </a:p>
          <a:p>
            <a:pPr lvl="2"/>
            <a:r>
              <a:rPr lang="en-US" altLang="zh-TW" dirty="0">
                <a:sym typeface="Wingdings" panose="05000000000000000000" pitchFamily="2" charset="2"/>
              </a:rPr>
              <a:t>Error cannot be bounded</a:t>
            </a:r>
          </a:p>
          <a:p>
            <a:pPr lvl="2"/>
            <a:r>
              <a:rPr lang="en-US" altLang="zh-TW" dirty="0">
                <a:sym typeface="Wingdings" panose="05000000000000000000" pitchFamily="2" charset="2"/>
              </a:rPr>
              <a:t>Not always converges</a:t>
            </a:r>
            <a:endParaRPr lang="en-US" altLang="zh-TW" dirty="0"/>
          </a:p>
          <a:p>
            <a:pPr lvl="1"/>
            <a:r>
              <a:rPr lang="en-US" altLang="zh-TW" dirty="0"/>
              <a:t>More efficient</a:t>
            </a:r>
          </a:p>
          <a:p>
            <a:pPr marL="366713" lvl="1" indent="0">
              <a:buNone/>
            </a:pPr>
            <a:endParaRPr lang="en-US" altLang="zh-TW" dirty="0"/>
          </a:p>
          <a:p>
            <a:endParaRPr lang="zh-TW" altLang="en-US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E921E187-26AE-403C-9C1E-F7D67F7AB0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3707740"/>
            <a:ext cx="6552728" cy="1974934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0B10FCD8-63D2-4F16-8667-FAD472464D90}"/>
              </a:ext>
            </a:extLst>
          </p:cNvPr>
          <p:cNvSpPr txBox="1"/>
          <p:nvPr/>
        </p:nvSpPr>
        <p:spPr>
          <a:xfrm>
            <a:off x="1660725" y="5867980"/>
            <a:ext cx="10390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/>
              <a:t>Bisection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8A6899C6-7863-482F-9184-7EDB9B54E44C}"/>
              </a:ext>
            </a:extLst>
          </p:cNvPr>
          <p:cNvSpPr txBox="1"/>
          <p:nvPr/>
        </p:nvSpPr>
        <p:spPr>
          <a:xfrm>
            <a:off x="5405141" y="5867980"/>
            <a:ext cx="185916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/>
              <a:t>Newton’s method</a:t>
            </a:r>
            <a:endParaRPr lang="zh-TW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95E46C9-F7DA-47B3-BE38-71ED76350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900988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/>
              <a:t>Bisection: Algorithm</a:t>
            </a:r>
            <a:endParaRPr lang="zh-TW" altLang="en-US" dirty="0"/>
          </a:p>
        </p:txBody>
      </p:sp>
      <p:sp>
        <p:nvSpPr>
          <p:cNvPr id="20483" name="內容版面配置區 2">
            <a:extLst>
              <a:ext uri="{FF2B5EF4-FFF2-40B4-BE49-F238E27FC236}">
                <a16:creationId xmlns:a16="http://schemas.microsoft.com/office/drawing/2014/main" id="{8DD07FD0-85F8-4557-B12D-4B7A0C7386B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0075" y="1628775"/>
            <a:ext cx="7643813" cy="4759325"/>
          </a:xfrm>
        </p:spPr>
        <p:txBody>
          <a:bodyPr/>
          <a:lstStyle/>
          <a:p>
            <a:pPr eaLnBrk="1" hangingPunct="1"/>
            <a:r>
              <a:rPr lang="en-US" altLang="zh-TW" dirty="0"/>
              <a:t>Concept</a:t>
            </a:r>
          </a:p>
          <a:p>
            <a:pPr lvl="1" eaLnBrk="1" hangingPunct="1"/>
            <a:r>
              <a:rPr lang="en-US" altLang="zh-TW" dirty="0"/>
              <a:t>Perform binary search in an interval</a:t>
            </a:r>
          </a:p>
          <a:p>
            <a:pPr eaLnBrk="1" hangingPunct="1"/>
            <a:r>
              <a:rPr lang="en-US" altLang="zh-TW" dirty="0"/>
              <a:t>Steps in bisection</a:t>
            </a:r>
          </a:p>
          <a:p>
            <a:pPr marL="823913" lvl="1" indent="-457200" eaLnBrk="1" hangingPunct="1">
              <a:buFont typeface="+mj-lt"/>
              <a:buAutoNum type="arabicPeriod"/>
            </a:pPr>
            <a:r>
              <a:rPr lang="en-US" altLang="zh-TW" dirty="0"/>
              <a:t>Find an interval [a, b] such that f(a)f(b)&lt;0.</a:t>
            </a:r>
          </a:p>
          <a:p>
            <a:pPr marL="823913" lvl="1" indent="-457200" eaLnBrk="1" hangingPunct="1">
              <a:buFont typeface="+mj-lt"/>
              <a:buAutoNum type="arabicPeriod"/>
            </a:pPr>
            <a:r>
              <a:rPr lang="en-US" altLang="zh-TW" dirty="0"/>
              <a:t>Set c=(</a:t>
            </a:r>
            <a:r>
              <a:rPr lang="en-US" altLang="zh-TW" dirty="0" err="1"/>
              <a:t>a+b</a:t>
            </a:r>
            <a:r>
              <a:rPr lang="en-US" altLang="zh-TW" dirty="0"/>
              <a:t>)/2</a:t>
            </a:r>
          </a:p>
          <a:p>
            <a:pPr marL="823913" lvl="1" indent="-457200" eaLnBrk="1" hangingPunct="1">
              <a:buFont typeface="+mj-lt"/>
              <a:buAutoNum type="arabicPeriod"/>
            </a:pPr>
            <a:r>
              <a:rPr lang="en-US" altLang="zh-TW" dirty="0"/>
              <a:t>New interval = [c, b] if f(c)f(b)&lt;0, else new interval = [a, c]</a:t>
            </a:r>
          </a:p>
          <a:p>
            <a:pPr marL="823913" lvl="1" indent="-457200" eaLnBrk="1" hangingPunct="1">
              <a:buFont typeface="+mj-lt"/>
              <a:buAutoNum type="arabicPeriod"/>
            </a:pPr>
            <a:r>
              <a:rPr lang="en-US" altLang="zh-TW" dirty="0"/>
              <a:t>Go back to step 2 until the length of interval is small.</a:t>
            </a:r>
          </a:p>
          <a:p>
            <a:pPr lvl="1" eaLnBrk="1" hangingPunct="1"/>
            <a:endParaRPr lang="en-US" altLang="zh-TW" dirty="0"/>
          </a:p>
          <a:p>
            <a:pPr lvl="1" eaLnBrk="1" hangingPunct="1"/>
            <a:endParaRPr lang="en-US" altLang="zh-TW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95E46C9-F7DA-47B3-BE38-71ED76350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900988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/>
              <a:t>Bisection: Error Bound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483" name="內容版面配置區 2">
                <a:extLst>
                  <a:ext uri="{FF2B5EF4-FFF2-40B4-BE49-F238E27FC236}">
                    <a16:creationId xmlns:a16="http://schemas.microsoft.com/office/drawing/2014/main" id="{8DD07FD0-85F8-4557-B12D-4B7A0C7386B2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00075" y="1628775"/>
                <a:ext cx="7900988" cy="4759325"/>
              </a:xfrm>
            </p:spPr>
            <p:txBody>
              <a:bodyPr/>
              <a:lstStyle/>
              <a:p>
                <a:pPr eaLnBrk="1" hangingPunct="1"/>
                <a:r>
                  <a:rPr lang="en-US" altLang="zh-TW" dirty="0"/>
                  <a:t>Observation: The error is reduced by a half at each iteration.</a:t>
                </a:r>
              </a:p>
              <a:p>
                <a:pPr eaLnBrk="1" hangingPunct="1"/>
                <a:r>
                  <a:rPr lang="en-US" altLang="zh-TW" dirty="0"/>
                  <a:t>Example</a:t>
                </a:r>
              </a:p>
              <a:p>
                <a:pPr marL="366713" lvl="1" indent="0" eaLnBrk="1" hangingPunct="1">
                  <a:buNone/>
                </a:pPr>
                <a:r>
                  <a:rPr lang="en-US" altLang="zh-TW" dirty="0"/>
                  <a:t>Iteration 1 </a:t>
                </a:r>
                <a:r>
                  <a:rPr lang="en-US" altLang="zh-TW" dirty="0">
                    <a:sym typeface="Wingdings" panose="05000000000000000000" pitchFamily="2" charset="2"/>
                  </a:rPr>
                  <a:t> Determine c</a:t>
                </a:r>
                <a:r>
                  <a:rPr lang="en-US" altLang="zh-TW" baseline="-25000" dirty="0">
                    <a:sym typeface="Wingdings" panose="05000000000000000000" pitchFamily="2" charset="2"/>
                  </a:rPr>
                  <a:t>1 </a:t>
                </a:r>
                <a:r>
                  <a:rPr lang="en-US" altLang="zh-TW" dirty="0">
                    <a:sym typeface="Wingdings" panose="05000000000000000000" pitchFamily="2" charset="2"/>
                  </a:rPr>
                  <a:t>to have error=(b-a)/2</a:t>
                </a:r>
              </a:p>
              <a:p>
                <a:pPr marL="366713" lvl="1" indent="0" eaLnBrk="1" hangingPunct="1">
                  <a:buNone/>
                </a:pPr>
                <a:r>
                  <a:rPr lang="en-US" altLang="zh-TW" dirty="0">
                    <a:sym typeface="Wingdings" panose="05000000000000000000" pitchFamily="2" charset="2"/>
                  </a:rPr>
                  <a:t>Iteration 2  Determine c</a:t>
                </a:r>
                <a:r>
                  <a:rPr lang="en-US" altLang="zh-TW" baseline="-25000" dirty="0">
                    <a:sym typeface="Wingdings" panose="05000000000000000000" pitchFamily="2" charset="2"/>
                  </a:rPr>
                  <a:t>2 </a:t>
                </a:r>
                <a:r>
                  <a:rPr lang="en-US" altLang="zh-TW" dirty="0">
                    <a:sym typeface="Wingdings" panose="05000000000000000000" pitchFamily="2" charset="2"/>
                  </a:rPr>
                  <a:t>to have error=(b-a)/2</a:t>
                </a:r>
                <a:r>
                  <a:rPr lang="en-US" altLang="zh-TW" baseline="30000" dirty="0">
                    <a:sym typeface="Wingdings" panose="05000000000000000000" pitchFamily="2" charset="2"/>
                  </a:rPr>
                  <a:t>2</a:t>
                </a:r>
              </a:p>
              <a:p>
                <a:pPr marL="366713" lvl="1" indent="0" eaLnBrk="1" hangingPunct="1">
                  <a:buNone/>
                </a:pPr>
                <a:r>
                  <a:rPr lang="en-US" altLang="zh-TW" baseline="30000" dirty="0">
                    <a:sym typeface="Wingdings" panose="05000000000000000000" pitchFamily="2" charset="2"/>
                  </a:rPr>
                  <a:t>…</a:t>
                </a:r>
              </a:p>
              <a:p>
                <a:pPr marL="366713" lvl="1" indent="0" eaLnBrk="1" hangingPunct="1">
                  <a:buNone/>
                </a:pPr>
                <a:r>
                  <a:rPr lang="en-US" altLang="zh-TW" dirty="0">
                    <a:sym typeface="Wingdings" panose="05000000000000000000" pitchFamily="2" charset="2"/>
                  </a:rPr>
                  <a:t>Iteration n  Determine </a:t>
                </a:r>
                <a:r>
                  <a:rPr lang="en-US" altLang="zh-TW" dirty="0" err="1">
                    <a:sym typeface="Wingdings" panose="05000000000000000000" pitchFamily="2" charset="2"/>
                  </a:rPr>
                  <a:t>c</a:t>
                </a:r>
                <a:r>
                  <a:rPr lang="en-US" altLang="zh-TW" baseline="-25000" dirty="0" err="1">
                    <a:sym typeface="Wingdings" panose="05000000000000000000" pitchFamily="2" charset="2"/>
                  </a:rPr>
                  <a:t>n</a:t>
                </a:r>
                <a:r>
                  <a:rPr lang="en-US" altLang="zh-TW" baseline="-25000" dirty="0">
                    <a:sym typeface="Wingdings" panose="05000000000000000000" pitchFamily="2" charset="2"/>
                  </a:rPr>
                  <a:t> </a:t>
                </a:r>
                <a:r>
                  <a:rPr lang="en-US" altLang="zh-TW" dirty="0">
                    <a:sym typeface="Wingdings" panose="05000000000000000000" pitchFamily="2" charset="2"/>
                  </a:rPr>
                  <a:t>to have error=(b-a)/2</a:t>
                </a:r>
                <a:r>
                  <a:rPr lang="en-US" altLang="zh-TW" baseline="30000" dirty="0">
                    <a:sym typeface="Wingdings" panose="05000000000000000000" pitchFamily="2" charset="2"/>
                  </a:rPr>
                  <a:t>n</a:t>
                </a:r>
                <a:endParaRPr lang="en-US" altLang="zh-TW" dirty="0"/>
              </a:p>
              <a:p>
                <a:pPr marL="366713" lvl="1" indent="0" eaLnBrk="1" hangingPunct="1">
                  <a:buNone/>
                </a:pPr>
                <a:r>
                  <a:rPr lang="en-US" altLang="zh-TW" dirty="0">
                    <a:sym typeface="Wingdings" panose="05000000000000000000" pitchFamily="2" charset="2"/>
                  </a:rPr>
                  <a:t> Find the minimum n to achieve an error bound </a:t>
                </a:r>
                <a:r>
                  <a:rPr lang="en-US" altLang="zh-TW" dirty="0">
                    <a:latin typeface="Symbol" panose="05050102010706020507" pitchFamily="18" charset="2"/>
                    <a:sym typeface="Wingdings" panose="05000000000000000000" pitchFamily="2" charset="2"/>
                  </a:rPr>
                  <a:t>q</a:t>
                </a:r>
                <a:r>
                  <a:rPr lang="en-US" altLang="zh-TW" dirty="0">
                    <a:sym typeface="Wingdings" panose="05000000000000000000" pitchFamily="2" charset="2"/>
                  </a:rPr>
                  <a:t>: </a:t>
                </a:r>
                <a:endParaRPr lang="en-US" altLang="zh-TW" i="1" dirty="0">
                  <a:latin typeface="Cambria Math" panose="02040503050406030204" pitchFamily="18" charset="0"/>
                </a:endParaRPr>
              </a:p>
              <a:p>
                <a:pPr marL="366713" lvl="1" indent="0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zh-TW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</m:t>
                              </m:r>
                            </m:sup>
                          </m:sSup>
                        </m:den>
                      </m:f>
                      <m:r>
                        <a:rPr lang="en-US" altLang="zh-TW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</m:t>
                      </m:r>
                      <m:r>
                        <m:rPr>
                          <m:sty m:val="p"/>
                        </m:rPr>
                        <a:rPr lang="en-US" altLang="zh-TW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</m:t>
                      </m:r>
                      <m:r>
                        <a:rPr lang="en-US" altLang="zh-TW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TW" i="1"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altLang="zh-TW" dirty="0"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20483" name="內容版面配置區 2">
                <a:extLst>
                  <a:ext uri="{FF2B5EF4-FFF2-40B4-BE49-F238E27FC236}">
                    <a16:creationId xmlns:a16="http://schemas.microsoft.com/office/drawing/2014/main" id="{8DD07FD0-85F8-4557-B12D-4B7A0C7386B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00075" y="1628775"/>
                <a:ext cx="7900988" cy="4759325"/>
              </a:xfrm>
              <a:blipFill>
                <a:blip r:embed="rId2"/>
                <a:stretch>
                  <a:fillRect l="-308" t="-1024" r="-115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圓角矩形圖說文字 4">
            <a:extLst>
              <a:ext uri="{FF2B5EF4-FFF2-40B4-BE49-F238E27FC236}">
                <a16:creationId xmlns:a16="http://schemas.microsoft.com/office/drawing/2014/main" id="{B4AC0F23-2925-4338-8CB4-59B36E2254D5}"/>
              </a:ext>
            </a:extLst>
          </p:cNvPr>
          <p:cNvSpPr/>
          <p:nvPr/>
        </p:nvSpPr>
        <p:spPr>
          <a:xfrm>
            <a:off x="6737945" y="4437112"/>
            <a:ext cx="714375" cy="407987"/>
          </a:xfrm>
          <a:prstGeom prst="wedgeRoundRectCallout">
            <a:avLst>
              <a:gd name="adj1" fmla="val -92028"/>
              <a:gd name="adj2" fmla="val -6349"/>
              <a:gd name="adj3" fmla="val 16667"/>
            </a:avLst>
          </a:prstGeom>
          <a:solidFill>
            <a:srgbClr val="FFFF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dirty="0">
                <a:solidFill>
                  <a:srgbClr val="FF0000"/>
                </a:solidFill>
              </a:rPr>
              <a:t>Quiz!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82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95E46C9-F7DA-47B3-BE38-71ED76350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900988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/>
              <a:t>Bisection: Examples</a:t>
            </a:r>
            <a:endParaRPr lang="zh-TW" altLang="en-US" dirty="0"/>
          </a:p>
        </p:txBody>
      </p:sp>
      <p:sp>
        <p:nvSpPr>
          <p:cNvPr id="20483" name="內容版面配置區 2">
            <a:extLst>
              <a:ext uri="{FF2B5EF4-FFF2-40B4-BE49-F238E27FC236}">
                <a16:creationId xmlns:a16="http://schemas.microsoft.com/office/drawing/2014/main" id="{8DD07FD0-85F8-4557-B12D-4B7A0C7386B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0075" y="1628775"/>
            <a:ext cx="7643813" cy="4759325"/>
          </a:xfrm>
        </p:spPr>
        <p:txBody>
          <a:bodyPr/>
          <a:lstStyle/>
          <a:p>
            <a:pPr eaLnBrk="1" hangingPunct="1"/>
            <a:endParaRPr lang="en-US" altLang="zh-TW" dirty="0"/>
          </a:p>
          <a:p>
            <a:pPr lvl="1" eaLnBrk="1" hangingPunct="1"/>
            <a:endParaRPr lang="en-US" altLang="zh-TW" dirty="0"/>
          </a:p>
          <a:p>
            <a:pPr lvl="1" eaLnBrk="1" hangingPunct="1"/>
            <a:endParaRPr lang="en-US" altLang="zh-TW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47D995A0-014B-42EA-A626-A67DDABB4D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088604"/>
            <a:ext cx="4191000" cy="4076700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553803CC-F128-4108-A57F-F61FFC391F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9992" y="2132856"/>
            <a:ext cx="4210050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36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84EC5C2-2F59-4A69-A00F-AF2E5C42F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Newton’s Method: Algorithm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EAE401E-6899-4AB3-BA4C-945F15CECF9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/>
              <a:t>AKA Newton-Raphson method</a:t>
            </a:r>
          </a:p>
          <a:p>
            <a:r>
              <a:rPr lang="en-US" altLang="zh-TW" dirty="0"/>
              <a:t>Concept: Approximate the root by a tangent line iteratively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2B4E88A0-A869-42D6-8904-559F726D8C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241" y="3212976"/>
            <a:ext cx="3527759" cy="590550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44137743-2D95-4A6B-BFC1-C46C69E75A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4077072"/>
            <a:ext cx="2526063" cy="889863"/>
          </a:xfrm>
          <a:prstGeom prst="rect">
            <a:avLst/>
          </a:prstGeom>
        </p:spPr>
      </p:pic>
      <p:pic>
        <p:nvPicPr>
          <p:cNvPr id="43010" name="Picture 2" descr="藍色代表方程，紅色代表切線。">
            <a:extLst>
              <a:ext uri="{FF2B5EF4-FFF2-40B4-BE49-F238E27FC236}">
                <a16:creationId xmlns:a16="http://schemas.microsoft.com/office/drawing/2014/main" id="{D501E0F2-B0E4-4407-8D07-7CB068EAFC0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902818"/>
            <a:ext cx="3866958" cy="2758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4231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5BB0D4-E821-4B52-92C0-9BF2D3717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Newton’s Method: Example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1EB768DB-6772-4D86-983B-A150A79E8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4917" y="2060848"/>
            <a:ext cx="410527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979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8F38E8-16C2-4701-A565-D8806E70E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Fixed-point Iteration: Algorithm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E4368E4-0767-41FD-A743-94E26F92308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/>
              <a:t>If x</a:t>
            </a:r>
            <a:r>
              <a:rPr lang="en-US" altLang="zh-TW" baseline="-25000" dirty="0"/>
              <a:t>n+1</a:t>
            </a:r>
            <a:r>
              <a:rPr lang="en-US" altLang="zh-TW" dirty="0"/>
              <a:t>=g(</a:t>
            </a:r>
            <a:r>
              <a:rPr lang="en-US" altLang="zh-TW" dirty="0" err="1"/>
              <a:t>x</a:t>
            </a:r>
            <a:r>
              <a:rPr lang="en-US" altLang="zh-TW" baseline="-25000" dirty="0" err="1"/>
              <a:t>n</a:t>
            </a:r>
            <a:r>
              <a:rPr lang="en-US" altLang="zh-TW" dirty="0"/>
              <a:t>) converges to x when n is large, then x is a fixed-point of x</a:t>
            </a:r>
            <a:r>
              <a:rPr lang="en-US" altLang="zh-TW" baseline="-25000" dirty="0"/>
              <a:t>n+1</a:t>
            </a:r>
            <a:r>
              <a:rPr lang="en-US" altLang="zh-TW" dirty="0"/>
              <a:t>=g(</a:t>
            </a:r>
            <a:r>
              <a:rPr lang="en-US" altLang="zh-TW" dirty="0" err="1"/>
              <a:t>x</a:t>
            </a:r>
            <a:r>
              <a:rPr lang="en-US" altLang="zh-TW" baseline="-25000" dirty="0" err="1"/>
              <a:t>n</a:t>
            </a:r>
            <a:r>
              <a:rPr lang="en-US" altLang="zh-TW" dirty="0"/>
              <a:t>).</a:t>
            </a:r>
          </a:p>
          <a:p>
            <a:r>
              <a:rPr lang="en-US" altLang="zh-TW" dirty="0"/>
              <a:t>Algorithm</a:t>
            </a:r>
          </a:p>
          <a:p>
            <a:pPr marL="823913" lvl="1" indent="-457200">
              <a:buFont typeface="+mj-lt"/>
              <a:buAutoNum type="arabicPeriod"/>
            </a:pPr>
            <a:r>
              <a:rPr lang="en-US" altLang="zh-TW" dirty="0"/>
              <a:t>Convert f(x)=0 to x=g(x).</a:t>
            </a:r>
          </a:p>
          <a:p>
            <a:pPr marL="823913" lvl="1" indent="-457200">
              <a:buFont typeface="+mj-lt"/>
              <a:buAutoNum type="arabicPeriod"/>
            </a:pPr>
            <a:r>
              <a:rPr lang="en-US" altLang="zh-TW" dirty="0"/>
              <a:t>Iterate x</a:t>
            </a:r>
            <a:r>
              <a:rPr lang="en-US" altLang="zh-TW" baseline="-25000" dirty="0"/>
              <a:t>n+1</a:t>
            </a:r>
            <a:r>
              <a:rPr lang="en-US" altLang="zh-TW" dirty="0"/>
              <a:t>=g(</a:t>
            </a:r>
            <a:r>
              <a:rPr lang="en-US" altLang="zh-TW" dirty="0" err="1"/>
              <a:t>x</a:t>
            </a:r>
            <a:r>
              <a:rPr lang="en-US" altLang="zh-TW" baseline="-25000" dirty="0" err="1"/>
              <a:t>n</a:t>
            </a:r>
            <a:r>
              <a:rPr lang="en-US" altLang="zh-TW" dirty="0"/>
              <a:t>) until it converges to a fixed point, which is the root of f(x). Stop the algorithm.</a:t>
            </a:r>
          </a:p>
          <a:p>
            <a:pPr marL="823913" lvl="1" indent="-457200">
              <a:buFont typeface="+mj-lt"/>
              <a:buAutoNum type="arabicPeriod"/>
            </a:pPr>
            <a:r>
              <a:rPr lang="en-US" altLang="zh-TW" dirty="0"/>
              <a:t>If the previous step does not converge, go back to step 1 to find a new g(x). </a:t>
            </a:r>
          </a:p>
          <a:p>
            <a:r>
              <a:rPr lang="en-US" altLang="zh-TW" dirty="0"/>
              <a:t>Problem</a:t>
            </a:r>
          </a:p>
          <a:p>
            <a:pPr lvl="1"/>
            <a:r>
              <a:rPr lang="en-US" altLang="zh-TW" dirty="0"/>
              <a:t>How to convert f(x)=0 to x=g(x)?</a:t>
            </a:r>
          </a:p>
          <a:p>
            <a:pPr lvl="1"/>
            <a:r>
              <a:rPr lang="en-US" altLang="zh-TW" dirty="0"/>
              <a:t>How to make sure the iteration converges?</a:t>
            </a:r>
          </a:p>
        </p:txBody>
      </p:sp>
    </p:spTree>
    <p:extLst>
      <p:ext uri="{BB962C8B-B14F-4D97-AF65-F5344CB8AC3E}">
        <p14:creationId xmlns:p14="http://schemas.microsoft.com/office/powerpoint/2010/main" val="2646945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壁窗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11896</TotalTime>
  <Words>560</Words>
  <Application>Microsoft Office PowerPoint</Application>
  <PresentationFormat>如螢幕大小 (4:3)</PresentationFormat>
  <Paragraphs>81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2" baseType="lpstr">
      <vt:lpstr>新細明體</vt:lpstr>
      <vt:lpstr>標楷體</vt:lpstr>
      <vt:lpstr>Calibri</vt:lpstr>
      <vt:lpstr>Cambria Math</vt:lpstr>
      <vt:lpstr>Symbol</vt:lpstr>
      <vt:lpstr>Wingdings</vt:lpstr>
      <vt:lpstr>Wingdings 2</vt:lpstr>
      <vt:lpstr>壁窗</vt:lpstr>
      <vt:lpstr>Root-finding Algorithms 求根演算法</vt:lpstr>
      <vt:lpstr>Root-finding Algorithms</vt:lpstr>
      <vt:lpstr>Comparison</vt:lpstr>
      <vt:lpstr>Bisection: Algorithm</vt:lpstr>
      <vt:lpstr>Bisection: Error Bound</vt:lpstr>
      <vt:lpstr>Bisection: Examples</vt:lpstr>
      <vt:lpstr>Newton’s Method: Algorithm</vt:lpstr>
      <vt:lpstr>Newton’s Method: Example</vt:lpstr>
      <vt:lpstr>Fixed-point Iteration: Algorithm</vt:lpstr>
      <vt:lpstr>Fixed-point Iteration: Conversion of f(x)=0</vt:lpstr>
      <vt:lpstr>Fixed-point Iteration: Convergence</vt:lpstr>
      <vt:lpstr>Fixed-point Iteration: Divergence</vt:lpstr>
      <vt:lpstr>Fixed-point Iteration: From Convergence to Divergence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使用 HTS 進行中文語音合成之研究</dc:title>
  <dc:creator>heycat</dc:creator>
  <cp:lastModifiedBy>user</cp:lastModifiedBy>
  <cp:revision>672</cp:revision>
  <dcterms:created xsi:type="dcterms:W3CDTF">2008-11-09T17:03:56Z</dcterms:created>
  <dcterms:modified xsi:type="dcterms:W3CDTF">2020-03-10T14:25:18Z</dcterms:modified>
</cp:coreProperties>
</file>