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314" r:id="rId3"/>
    <p:sldId id="335" r:id="rId4"/>
    <p:sldId id="334" r:id="rId5"/>
    <p:sldId id="333" r:id="rId6"/>
    <p:sldId id="315" r:id="rId7"/>
    <p:sldId id="329" r:id="rId8"/>
    <p:sldId id="324" r:id="rId9"/>
    <p:sldId id="331" r:id="rId10"/>
    <p:sldId id="337" r:id="rId11"/>
    <p:sldId id="317" r:id="rId12"/>
    <p:sldId id="318" r:id="rId13"/>
    <p:sldId id="336" r:id="rId14"/>
    <p:sldId id="332" r:id="rId15"/>
    <p:sldId id="327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546" autoAdjust="0"/>
  </p:normalViewPr>
  <p:slideViewPr>
    <p:cSldViewPr>
      <p:cViewPr varScale="1">
        <p:scale>
          <a:sx n="96" d="100"/>
          <a:sy n="96" d="100"/>
        </p:scale>
        <p:origin x="14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2395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F13AC-F7EB-4777-9E49-581A4904525B}" type="datetimeFigureOut">
              <a:rPr lang="zh-TW" altLang="en-US" smtClean="0"/>
              <a:pPr/>
              <a:t>2017/3/28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66C95-0D41-448E-A332-327BB5F29A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64805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D7637-36C6-481B-974F-5F218DAE9B6A}" type="datetimeFigureOut">
              <a:rPr lang="zh-TW" altLang="en-US" smtClean="0"/>
              <a:pPr/>
              <a:t>2017/3/28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2C572-1BA5-477C-B07B-B3E31F0FDA3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10307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>
            <a:normAutofit/>
          </a:bodyPr>
          <a:lstStyle>
            <a:lvl1pPr>
              <a:defRPr sz="3500" b="0" i="0"/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dirty="0" smtClean="0"/>
              <a:t>按一下以編輯母片副標題樣式</a:t>
            </a:r>
            <a:endParaRPr kumimoji="0" lang="en-US" dirty="0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  <a:prstGeom prst="rect">
            <a:avLst/>
          </a:prstGeom>
        </p:spPr>
        <p:txBody>
          <a:bodyPr/>
          <a:lstStyle/>
          <a:p>
            <a:fld id="{EC2AF713-F6D1-4B03-802B-E6472EF385F8}" type="datetimeFigureOut">
              <a:rPr lang="zh-TW" altLang="en-US" smtClean="0"/>
              <a:pPr/>
              <a:t>2017/3/28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93BD6009-2A66-4F07-812F-9E9F9B397B69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0" name="圖片 29" descr="mir_logo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91442" y="278112"/>
            <a:ext cx="1295400" cy="57912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EC2AF713-F6D1-4B03-802B-E6472EF385F8}" type="datetimeFigureOut">
              <a:rPr lang="zh-TW" altLang="en-US" smtClean="0"/>
              <a:pPr/>
              <a:t>2017/3/28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93BD6009-2A66-4F07-812F-9E9F9B397B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EC2AF713-F6D1-4B03-802B-E6472EF385F8}" type="datetimeFigureOut">
              <a:rPr lang="zh-TW" altLang="en-US" smtClean="0"/>
              <a:pPr/>
              <a:t>2017/3/28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93BD6009-2A66-4F07-812F-9E9F9B397B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1143000"/>
          </a:xfrm>
        </p:spPr>
        <p:txBody>
          <a:bodyPr>
            <a:normAutofit/>
          </a:bodyPr>
          <a:lstStyle>
            <a:lvl1pPr>
              <a:defRPr sz="3100" b="0" i="0" cap="none" baseline="0">
                <a:latin typeface="+mj-lt"/>
              </a:defRPr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7467600" cy="4759464"/>
          </a:xfrm>
        </p:spPr>
        <p:txBody>
          <a:bodyPr/>
          <a:lstStyle>
            <a:lvl1pPr>
              <a:defRPr>
                <a:latin typeface="+mn-lt"/>
                <a:ea typeface="標楷體" pitchFamily="65" charset="-120"/>
              </a:defRPr>
            </a:lvl1pPr>
            <a:lvl2pPr>
              <a:defRPr>
                <a:latin typeface="+mn-lt"/>
                <a:ea typeface="標楷體" pitchFamily="65" charset="-120"/>
              </a:defRPr>
            </a:lvl2pPr>
            <a:lvl3pPr>
              <a:defRPr sz="1900">
                <a:latin typeface="+mn-lt"/>
                <a:ea typeface="標楷體" pitchFamily="65" charset="-120"/>
              </a:defRPr>
            </a:lvl3pPr>
            <a:lvl4pPr>
              <a:defRPr>
                <a:latin typeface="+mn-lt"/>
                <a:ea typeface="標楷體" pitchFamily="65" charset="-120"/>
              </a:defRPr>
            </a:lvl4pPr>
            <a:lvl5pPr>
              <a:defRPr>
                <a:latin typeface="+mn-lt"/>
                <a:ea typeface="標楷體" pitchFamily="65" charset="-120"/>
              </a:defRPr>
            </a:lvl5pPr>
          </a:lstStyle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EC2AF713-F6D1-4B03-802B-E6472EF385F8}" type="datetimeFigureOut">
              <a:rPr lang="zh-TW" altLang="en-US" smtClean="0"/>
              <a:pPr/>
              <a:t>2017/3/28</a:t>
            </a:fld>
            <a:endParaRPr lang="zh-TW" altLang="en-US" dirty="0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 dirty="0"/>
          </a:p>
        </p:txBody>
      </p:sp>
      <p:pic>
        <p:nvPicPr>
          <p:cNvPr id="6" name="圖片 5" descr="mir_logo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86644" y="135236"/>
            <a:ext cx="1295400" cy="5791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EC2AF713-F6D1-4B03-802B-E6472EF385F8}" type="datetimeFigureOut">
              <a:rPr lang="zh-TW" altLang="en-US" smtClean="0"/>
              <a:pPr/>
              <a:t>2017/3/28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93BD6009-2A66-4F07-812F-9E9F9B397B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EC2AF713-F6D1-4B03-802B-E6472EF385F8}" type="datetimeFigureOut">
              <a:rPr lang="zh-TW" altLang="en-US" smtClean="0"/>
              <a:pPr/>
              <a:t>2017/3/28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93BD6009-2A66-4F07-812F-9E9F9B397B6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EC2AF713-F6D1-4B03-802B-E6472EF385F8}" type="datetimeFigureOut">
              <a:rPr lang="zh-TW" altLang="en-US" smtClean="0"/>
              <a:pPr/>
              <a:t>2017/3/28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93BD6009-2A66-4F07-812F-9E9F9B397B6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EC2AF713-F6D1-4B03-802B-E6472EF385F8}" type="datetimeFigureOut">
              <a:rPr lang="zh-TW" altLang="en-US" smtClean="0"/>
              <a:pPr/>
              <a:t>2017/3/28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93BD6009-2A66-4F07-812F-9E9F9B397B6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EC2AF713-F6D1-4B03-802B-E6472EF385F8}" type="datetimeFigureOut">
              <a:rPr lang="zh-TW" altLang="en-US" smtClean="0"/>
              <a:pPr/>
              <a:t>2017/3/28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93BD6009-2A66-4F07-812F-9E9F9B397B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EC2AF713-F6D1-4B03-802B-E6472EF385F8}" type="datetimeFigureOut">
              <a:rPr lang="zh-TW" altLang="en-US" smtClean="0"/>
              <a:pPr/>
              <a:t>2017/3/28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93BD6009-2A66-4F07-812F-9E9F9B397B6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EC2AF713-F6D1-4B03-802B-E6472EF385F8}" type="datetimeFigureOut">
              <a:rPr lang="zh-TW" altLang="en-US" smtClean="0"/>
              <a:pPr/>
              <a:t>2017/3/28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93BD6009-2A66-4F07-812F-9E9F9B397B6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 smtClean="0"/>
              <a:t>第二層</a:t>
            </a:r>
          </a:p>
          <a:p>
            <a:pPr lvl="2" eaLnBrk="1" latinLnBrk="0" hangingPunct="1"/>
            <a:r>
              <a:rPr kumimoji="0" lang="zh-TW" altLang="en-US" dirty="0" smtClean="0"/>
              <a:t>第三層</a:t>
            </a:r>
          </a:p>
          <a:p>
            <a:pPr lvl="3" eaLnBrk="1" latinLnBrk="0" hangingPunct="1"/>
            <a:r>
              <a:rPr kumimoji="0" lang="zh-TW" altLang="en-US" dirty="0" smtClean="0"/>
              <a:t>第四層</a:t>
            </a:r>
          </a:p>
          <a:p>
            <a:pPr lvl="4" eaLnBrk="1" latinLnBrk="0" hangingPunct="1"/>
            <a:r>
              <a:rPr kumimoji="0" lang="zh-TW" altLang="en-US" dirty="0" smtClean="0"/>
              <a:t>第五層</a:t>
            </a:r>
            <a:endParaRPr kumimoji="0" lang="en-US" dirty="0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cxnSp>
        <p:nvCxnSpPr>
          <p:cNvPr id="15" name="直線接點 14"/>
          <p:cNvCxnSpPr/>
          <p:nvPr userDrawn="1"/>
        </p:nvCxnSpPr>
        <p:spPr>
          <a:xfrm>
            <a:off x="214282" y="150017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 userDrawn="1"/>
        </p:nvCxnSpPr>
        <p:spPr>
          <a:xfrm>
            <a:off x="214282" y="1571612"/>
            <a:ext cx="8429684" cy="1588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橢圓 11"/>
          <p:cNvSpPr/>
          <p:nvPr userDrawn="1"/>
        </p:nvSpPr>
        <p:spPr>
          <a:xfrm>
            <a:off x="8635396" y="628652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矩形 13"/>
          <p:cNvSpPr/>
          <p:nvPr userDrawn="1"/>
        </p:nvSpPr>
        <p:spPr>
          <a:xfrm>
            <a:off x="8615418" y="6286520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3BD6009-2A66-4F07-812F-9E9F9B397B69}" type="slidenum">
              <a:rPr lang="zh-TW" altLang="en-US" smtClean="0">
                <a:solidFill>
                  <a:schemeClr val="accent3">
                    <a:lumMod val="75000"/>
                  </a:schemeClr>
                </a:solidFill>
              </a:rPr>
              <a:pPr/>
              <a:t>‹#›</a:t>
            </a:fld>
            <a:endParaRPr lang="zh-TW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100" b="1" kern="1200" cap="small" baseline="0">
          <a:solidFill>
            <a:schemeClr val="tx2"/>
          </a:solidFill>
          <a:latin typeface="標楷體" pitchFamily="65" charset="-120"/>
          <a:ea typeface="標楷體" pitchFamily="65" charset="-120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dacityteam.org/" TargetMode="External"/><Relationship Id="rId2" Type="http://schemas.openxmlformats.org/officeDocument/2006/relationships/hyperlink" Target="https://wslab.csie.ntu.edu.tw/2015/10/matlab-r2015b-installation-tutoria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ol-edit-pro.soft32.com/free-download/" TargetMode="External"/><Relationship Id="rId4" Type="http://schemas.openxmlformats.org/officeDocument/2006/relationships/hyperlink" Target="https://www.goldwave.com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irlab.org/jang/courses/msar/schedule.asp" TargetMode="External"/><Relationship Id="rId2" Type="http://schemas.openxmlformats.org/officeDocument/2006/relationships/hyperlink" Target="https://www.facebook.com/photo.php?fbid=1305849992773810&amp;set=gm.1008460955895800&amp;type=3&amp;theate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ta4msar@mirlab.org" TargetMode="External"/><Relationship Id="rId2" Type="http://schemas.openxmlformats.org/officeDocument/2006/relationships/hyperlink" Target="mailto:jang@mirlab.or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irlab.org/jang/courses/msar/schedule.asp" TargetMode="External"/><Relationship Id="rId2" Type="http://schemas.openxmlformats.org/officeDocument/2006/relationships/hyperlink" Target="http://mirlab.org/jang/courses/msa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.camdemy.com/course/787/intro" TargetMode="External"/><Relationship Id="rId4" Type="http://schemas.openxmlformats.org/officeDocument/2006/relationships/hyperlink" Target="https://www.facebook.com/groups/601006016641298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irlab.org/jang/books/dcpr" TargetMode="External"/><Relationship Id="rId2" Type="http://schemas.openxmlformats.org/officeDocument/2006/relationships/hyperlink" Target="http://mirlab.org/jang/books/audioSignalProcess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irlab.org/jang/matlab" TargetMode="External"/><Relationship Id="rId5" Type="http://schemas.openxmlformats.org/officeDocument/2006/relationships/hyperlink" Target="http://mirlab.org/jang/books/matlabProgramming4guru" TargetMode="External"/><Relationship Id="rId4" Type="http://schemas.openxmlformats.org/officeDocument/2006/relationships/hyperlink" Target="http://mirlab.org/jang/books/matlabProgramming4beginner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00298" y="1857364"/>
            <a:ext cx="6172200" cy="2571768"/>
          </a:xfrm>
        </p:spPr>
        <p:txBody>
          <a:bodyPr anchor="ctr">
            <a:normAutofit/>
          </a:bodyPr>
          <a:lstStyle/>
          <a:p>
            <a:pPr algn="ctr"/>
            <a:r>
              <a:rPr lang="en-US" altLang="zh-TW" sz="3100" b="1" cap="none" dirty="0" smtClean="0">
                <a:latin typeface="+mj-ea"/>
              </a:rPr>
              <a:t>Music Signal Analysis and Retrieval (MSAR)</a:t>
            </a:r>
            <a:br>
              <a:rPr lang="en-US" altLang="zh-TW" sz="3100" b="1" cap="none" dirty="0" smtClean="0">
                <a:latin typeface="+mj-ea"/>
              </a:rPr>
            </a:br>
            <a:r>
              <a:rPr lang="zh-TW" altLang="en-US" sz="3100" b="1" cap="none" dirty="0" smtClean="0">
                <a:latin typeface="+mj-ea"/>
              </a:rPr>
              <a:t>音樂訊號分析與檢索</a:t>
            </a:r>
            <a:endParaRPr lang="zh-TW" altLang="en-US" sz="3100" b="1" cap="none" dirty="0">
              <a:latin typeface="+mj-ea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2483768" y="4437112"/>
            <a:ext cx="6172200" cy="121444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n-US" altLang="zh-TW" sz="2000" dirty="0" err="1" smtClean="0">
                <a:solidFill>
                  <a:schemeClr val="tx2"/>
                </a:solidFill>
                <a:ea typeface="標楷體" pitchFamily="65" charset="-120"/>
              </a:rPr>
              <a:t>Jyh-Shing</a:t>
            </a:r>
            <a:r>
              <a:rPr lang="en-US" altLang="zh-TW" sz="2000" dirty="0" smtClean="0">
                <a:solidFill>
                  <a:schemeClr val="tx2"/>
                </a:solidFill>
                <a:ea typeface="標楷體" pitchFamily="65" charset="-120"/>
              </a:rPr>
              <a:t> Roger Jang</a:t>
            </a:r>
            <a:r>
              <a:rPr lang="en-US" altLang="zh-TW" sz="2000" dirty="0">
                <a:solidFill>
                  <a:schemeClr val="tx2"/>
                </a:solidFill>
                <a:ea typeface="標楷體" pitchFamily="65" charset="-120"/>
              </a:rPr>
              <a:t> </a:t>
            </a:r>
            <a:r>
              <a:rPr lang="en-US" altLang="zh-TW" sz="2000" dirty="0" smtClean="0">
                <a:solidFill>
                  <a:schemeClr val="tx2"/>
                </a:solidFill>
                <a:ea typeface="標楷體" pitchFamily="65" charset="-120"/>
              </a:rPr>
              <a:t>(</a:t>
            </a:r>
            <a:r>
              <a:rPr lang="zh-TW" altLang="en-US" sz="2000" dirty="0" smtClean="0">
                <a:solidFill>
                  <a:schemeClr val="tx2"/>
                </a:solidFill>
                <a:ea typeface="標楷體" pitchFamily="65" charset="-120"/>
              </a:rPr>
              <a:t>張智星</a:t>
            </a:r>
            <a:r>
              <a:rPr lang="en-US" altLang="zh-TW" sz="2000" dirty="0" smtClean="0">
                <a:solidFill>
                  <a:schemeClr val="tx2"/>
                </a:solidFill>
                <a:ea typeface="標楷體" pitchFamily="65" charset="-120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n-US" altLang="zh-TW" sz="2000" dirty="0" smtClean="0">
                <a:solidFill>
                  <a:schemeClr val="tx2"/>
                </a:solidFill>
                <a:ea typeface="標楷體" pitchFamily="65" charset="-120"/>
              </a:rPr>
              <a:t>CSIE </a:t>
            </a:r>
            <a:r>
              <a:rPr lang="en-US" altLang="zh-TW" sz="2000" dirty="0" err="1" smtClean="0">
                <a:solidFill>
                  <a:schemeClr val="tx2"/>
                </a:solidFill>
                <a:ea typeface="標楷體" pitchFamily="65" charset="-120"/>
              </a:rPr>
              <a:t>Dept</a:t>
            </a:r>
            <a:r>
              <a:rPr lang="en-US" altLang="zh-TW" sz="2000" dirty="0" smtClean="0">
                <a:solidFill>
                  <a:schemeClr val="tx2"/>
                </a:solidFill>
                <a:ea typeface="標楷體" pitchFamily="65" charset="-120"/>
              </a:rPr>
              <a:t>, National Taiwan University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lang="zh-TW" altLang="en-US" sz="2000" dirty="0" smtClean="0">
              <a:solidFill>
                <a:schemeClr val="tx2"/>
              </a:solidFill>
              <a:ea typeface="標楷體" pitchFamily="65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More about Grading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Grade statistics</a:t>
            </a:r>
          </a:p>
          <a:p>
            <a:pPr lvl="1"/>
            <a:r>
              <a:rPr lang="en-US" altLang="zh-TW" dirty="0" smtClean="0"/>
              <a:t>Usually we have 40%~50% of A+ and A</a:t>
            </a:r>
          </a:p>
          <a:p>
            <a:r>
              <a:rPr lang="en-US" altLang="zh-TW" dirty="0" smtClean="0"/>
              <a:t>The final grade won’t be modified unless it is due to mistakes on our part</a:t>
            </a:r>
          </a:p>
          <a:p>
            <a:pPr lvl="1"/>
            <a:r>
              <a:rPr lang="en-US" altLang="zh-TW" dirty="0" smtClean="0"/>
              <a:t>Raw score computation in double </a:t>
            </a:r>
            <a:r>
              <a:rPr lang="en-US" altLang="zh-TW" dirty="0" smtClean="0">
                <a:sym typeface="Wingdings" panose="05000000000000000000" pitchFamily="2" charset="2"/>
              </a:rPr>
              <a:t> rounding to integers  final letter grades</a:t>
            </a:r>
          </a:p>
          <a:p>
            <a:r>
              <a:rPr lang="en-US" altLang="zh-TW" dirty="0"/>
              <a:t>Only A+ students are qualified for recommendation letters for advanced </a:t>
            </a:r>
            <a:r>
              <a:rPr lang="en-US" altLang="zh-TW" dirty="0" smtClean="0"/>
              <a:t>study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9499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More about the Instructor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7901014" cy="475946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Instructor is friendly and willing to help…</a:t>
            </a:r>
          </a:p>
          <a:p>
            <a:pPr lvl="1"/>
            <a:r>
              <a:rPr lang="en-US" altLang="zh-TW" dirty="0" smtClean="0"/>
              <a:t>Will you repeat the previous code/slide? </a:t>
            </a:r>
            <a:r>
              <a:rPr lang="en-US" altLang="zh-TW" dirty="0" smtClean="0">
                <a:solidFill>
                  <a:srgbClr val="FF0000"/>
                </a:solidFill>
              </a:rPr>
              <a:t>Yes!</a:t>
            </a:r>
          </a:p>
          <a:p>
            <a:pPr lvl="1"/>
            <a:r>
              <a:rPr lang="en-US" altLang="zh-TW" dirty="0" smtClean="0"/>
              <a:t>Will you discuss with me after class if necessary? </a:t>
            </a:r>
            <a:r>
              <a:rPr lang="en-US" altLang="zh-TW" dirty="0" smtClean="0">
                <a:solidFill>
                  <a:srgbClr val="FF0000"/>
                </a:solidFill>
              </a:rPr>
              <a:t>Yes!</a:t>
            </a:r>
          </a:p>
          <a:p>
            <a:pPr lvl="1"/>
            <a:r>
              <a:rPr lang="en-US" altLang="zh-TW" dirty="0" smtClean="0"/>
              <a:t>Will you pardon my dumb questions? </a:t>
            </a:r>
            <a:r>
              <a:rPr lang="en-US" altLang="zh-TW" dirty="0" smtClean="0">
                <a:solidFill>
                  <a:srgbClr val="FF0000"/>
                </a:solidFill>
              </a:rPr>
              <a:t>No question is dumb question!</a:t>
            </a:r>
          </a:p>
          <a:p>
            <a:pPr lvl="1"/>
            <a:r>
              <a:rPr lang="en-US" altLang="zh-TW" dirty="0" smtClean="0"/>
              <a:t>Can I raise my question in Mandarin? </a:t>
            </a:r>
            <a:r>
              <a:rPr lang="en-US" altLang="zh-TW" dirty="0" smtClean="0">
                <a:solidFill>
                  <a:srgbClr val="FF0000"/>
                </a:solidFill>
              </a:rPr>
              <a:t>Of course, use whatever languages you feel comfortable!</a:t>
            </a:r>
          </a:p>
          <a:p>
            <a:pPr lvl="1"/>
            <a:r>
              <a:rPr lang="en-US" altLang="zh-TW" dirty="0"/>
              <a:t>Can </a:t>
            </a:r>
            <a:r>
              <a:rPr lang="en-US" altLang="zh-TW" dirty="0" smtClean="0"/>
              <a:t>you repeat your explanation in </a:t>
            </a:r>
            <a:r>
              <a:rPr lang="en-US" altLang="zh-TW" dirty="0"/>
              <a:t>Mandarin? </a:t>
            </a:r>
            <a:r>
              <a:rPr lang="en-US" altLang="zh-TW" dirty="0" smtClean="0">
                <a:solidFill>
                  <a:srgbClr val="FF0000"/>
                </a:solidFill>
              </a:rPr>
              <a:t>Yes, just let me know!</a:t>
            </a:r>
            <a:endParaRPr lang="en-US" altLang="zh-TW" dirty="0">
              <a:solidFill>
                <a:srgbClr val="FF0000"/>
              </a:solidFill>
            </a:endParaRPr>
          </a:p>
          <a:p>
            <a:pPr lvl="1"/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endParaRPr lang="en-US" altLang="zh-TW" dirty="0" smtClean="0">
              <a:solidFill>
                <a:srgbClr val="FF0000"/>
              </a:solidFill>
            </a:endParaRPr>
          </a:p>
        </p:txBody>
      </p:sp>
      <p:sp>
        <p:nvSpPr>
          <p:cNvPr id="4" name="流程圖: 替代處理程序 3"/>
          <p:cNvSpPr/>
          <p:nvPr/>
        </p:nvSpPr>
        <p:spPr>
          <a:xfrm>
            <a:off x="1516741" y="5173895"/>
            <a:ext cx="5935579" cy="919401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  <a:effectLst>
            <a:outerShdw blurRad="127000" dist="76200" dir="2400000" algn="ctr" rotWithShape="0">
              <a:schemeClr val="tx1">
                <a:alpha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Feel free to </a:t>
            </a:r>
            <a:r>
              <a:rPr lang="en-US" altLang="zh-TW" sz="2400" dirty="0" smtClean="0">
                <a:solidFill>
                  <a:schemeClr val="tx1"/>
                </a:solidFill>
              </a:rPr>
              <a:t>let me know if you have any ideas</a:t>
            </a:r>
          </a:p>
          <a:p>
            <a:pPr algn="ctr"/>
            <a:r>
              <a:rPr lang="en-US" altLang="zh-TW" sz="2400" dirty="0" smtClean="0">
                <a:solidFill>
                  <a:schemeClr val="tx1"/>
                </a:solidFill>
              </a:rPr>
              <a:t>for effective teaching &amp; learning!</a:t>
            </a:r>
            <a:endParaRPr lang="en-US" altLang="zh-TW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93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About Enrollment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7901014" cy="475946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Extra enrollment will be taken up to the classroom’s limit</a:t>
            </a:r>
          </a:p>
          <a:p>
            <a:r>
              <a:rPr lang="en-US" altLang="zh-TW" dirty="0" smtClean="0"/>
              <a:t>If the space is limited, then our priority for extra enrollment:</a:t>
            </a:r>
          </a:p>
          <a:p>
            <a:pPr lvl="1"/>
            <a:r>
              <a:rPr lang="en-US" altLang="zh-TW" dirty="0" smtClean="0"/>
              <a:t>CSIE &gt; others</a:t>
            </a:r>
          </a:p>
          <a:p>
            <a:pPr lvl="1"/>
            <a:r>
              <a:rPr lang="en-US" altLang="zh-TW" dirty="0" smtClean="0"/>
              <a:t>PhD &gt; Master &gt; Bachelor</a:t>
            </a:r>
          </a:p>
          <a:p>
            <a:pPr lvl="1"/>
            <a:r>
              <a:rPr lang="en-US" altLang="zh-TW" dirty="0" smtClean="0"/>
              <a:t>Senior &gt; Junior</a:t>
            </a:r>
          </a:p>
          <a:p>
            <a:r>
              <a:rPr lang="en-US" altLang="zh-TW" dirty="0" smtClean="0"/>
              <a:t>Auditing is welcome</a:t>
            </a:r>
            <a:r>
              <a:rPr lang="en-US" altLang="zh-TW" dirty="0"/>
              <a:t>. (</a:t>
            </a:r>
            <a:r>
              <a:rPr lang="zh-TW" altLang="en-US" dirty="0"/>
              <a:t>歡迎旁聽！</a:t>
            </a:r>
            <a:r>
              <a:rPr lang="en-US" altLang="zh-TW" dirty="0"/>
              <a:t>)</a:t>
            </a:r>
            <a:endParaRPr lang="en-US" altLang="zh-TW" dirty="0" smtClean="0"/>
          </a:p>
        </p:txBody>
      </p:sp>
      <p:sp>
        <p:nvSpPr>
          <p:cNvPr id="4" name="圓角矩形圖說文字 3"/>
          <p:cNvSpPr/>
          <p:nvPr/>
        </p:nvSpPr>
        <p:spPr>
          <a:xfrm>
            <a:off x="4932040" y="2708920"/>
            <a:ext cx="714556" cy="408623"/>
          </a:xfrm>
          <a:prstGeom prst="wedgeRoundRectCallout">
            <a:avLst>
              <a:gd name="adj1" fmla="val -120465"/>
              <a:gd name="adj2" fmla="val 29943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Quiz!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15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About Assignments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Discussions are encouraged, but students should have their own write-ups &amp; </a:t>
            </a:r>
            <a:r>
              <a:rPr lang="en-US" altLang="zh-TW" dirty="0" smtClean="0"/>
              <a:t>programs.</a:t>
            </a:r>
            <a:endParaRPr lang="en-US" altLang="zh-TW" dirty="0"/>
          </a:p>
          <a:p>
            <a:r>
              <a:rPr lang="en-US" altLang="zh-TW" dirty="0" smtClean="0"/>
              <a:t>Copy/plagiarism of assignments </a:t>
            </a:r>
            <a:r>
              <a:rPr lang="en-US" altLang="zh-TW" dirty="0"/>
              <a:t>is strictly prohibited!</a:t>
            </a:r>
          </a:p>
          <a:p>
            <a:r>
              <a:rPr lang="en-US" altLang="zh-TW" dirty="0" smtClean="0"/>
              <a:t>About </a:t>
            </a:r>
            <a:r>
              <a:rPr lang="en-US" altLang="zh-TW" dirty="0"/>
              <a:t>deadlines</a:t>
            </a:r>
          </a:p>
          <a:p>
            <a:pPr lvl="1"/>
            <a:r>
              <a:rPr lang="en-US" altLang="zh-TW" dirty="0"/>
              <a:t>No </a:t>
            </a:r>
            <a:r>
              <a:rPr lang="en-US" altLang="zh-TW" dirty="0" smtClean="0"/>
              <a:t>extension </a:t>
            </a:r>
            <a:r>
              <a:rPr lang="en-US" altLang="zh-TW" dirty="0"/>
              <a:t>allowed unless </a:t>
            </a:r>
            <a:r>
              <a:rPr lang="en-US" altLang="zh-TW" dirty="0" smtClean="0"/>
              <a:t>you have </a:t>
            </a:r>
            <a:r>
              <a:rPr lang="en-US" altLang="zh-TW" dirty="0"/>
              <a:t>legitimate </a:t>
            </a:r>
            <a:r>
              <a:rPr lang="en-US" altLang="zh-TW" dirty="0" smtClean="0"/>
              <a:t>reasons</a:t>
            </a:r>
            <a:endParaRPr lang="en-US" altLang="zh-TW" dirty="0"/>
          </a:p>
          <a:p>
            <a:pPr lvl="1"/>
            <a:r>
              <a:rPr lang="en-US" altLang="zh-TW" dirty="0"/>
              <a:t>Overdue penalty</a:t>
            </a:r>
            <a:r>
              <a:rPr lang="zh-TW" altLang="en-US" dirty="0"/>
              <a:t> </a:t>
            </a:r>
            <a:r>
              <a:rPr lang="en-US" altLang="zh-TW" dirty="0"/>
              <a:t>for homework</a:t>
            </a:r>
          </a:p>
          <a:p>
            <a:pPr lvl="2"/>
            <a:r>
              <a:rPr lang="en-US" altLang="zh-TW" dirty="0"/>
              <a:t>80% </a:t>
            </a:r>
            <a:r>
              <a:rPr lang="en-US" altLang="zh-TW" dirty="0" smtClean="0"/>
              <a:t>weighting for </a:t>
            </a:r>
            <a:r>
              <a:rPr lang="en-US" altLang="zh-TW" dirty="0"/>
              <a:t>overdue of 0-24 hours</a:t>
            </a:r>
          </a:p>
          <a:p>
            <a:pPr lvl="2"/>
            <a:r>
              <a:rPr lang="en-US" altLang="zh-TW" dirty="0"/>
              <a:t>(80%)</a:t>
            </a:r>
            <a:r>
              <a:rPr lang="en-US" altLang="zh-TW" baseline="30000" dirty="0"/>
              <a:t>2</a:t>
            </a:r>
            <a:r>
              <a:rPr lang="en-US" altLang="zh-TW" dirty="0"/>
              <a:t> </a:t>
            </a:r>
            <a:r>
              <a:rPr lang="en-US" altLang="zh-TW" dirty="0" smtClean="0"/>
              <a:t>weighting </a:t>
            </a:r>
            <a:r>
              <a:rPr lang="en-US" altLang="zh-TW" dirty="0"/>
              <a:t>for overdue of 24-48 hours</a:t>
            </a:r>
          </a:p>
          <a:p>
            <a:pPr lvl="2"/>
            <a:r>
              <a:rPr lang="en-US" altLang="zh-TW" dirty="0"/>
              <a:t>(80%)</a:t>
            </a:r>
            <a:r>
              <a:rPr lang="en-US" altLang="zh-TW" baseline="30000" dirty="0"/>
              <a:t>3</a:t>
            </a:r>
            <a:r>
              <a:rPr lang="en-US" altLang="zh-TW" dirty="0"/>
              <a:t> </a:t>
            </a:r>
            <a:r>
              <a:rPr lang="en-US" altLang="zh-TW" dirty="0" smtClean="0"/>
              <a:t>weighting </a:t>
            </a:r>
            <a:r>
              <a:rPr lang="en-US" altLang="zh-TW" dirty="0"/>
              <a:t>for overdue of 48-72 hours</a:t>
            </a:r>
          </a:p>
          <a:p>
            <a:pPr lvl="2"/>
            <a:r>
              <a:rPr lang="en-US" altLang="zh-TW" dirty="0" smtClean="0"/>
              <a:t>0</a:t>
            </a:r>
            <a:r>
              <a:rPr lang="zh-TW" altLang="en-US" dirty="0" smtClean="0"/>
              <a:t> </a:t>
            </a:r>
            <a:r>
              <a:rPr lang="en-US" altLang="zh-TW" dirty="0" smtClean="0"/>
              <a:t>for overdue of more than </a:t>
            </a:r>
            <a:r>
              <a:rPr lang="en-US" altLang="zh-TW" smtClean="0"/>
              <a:t>72 hours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0988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Other Requirements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7643192" cy="475946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The following items will make your journey smooth</a:t>
            </a:r>
          </a:p>
          <a:p>
            <a:pPr lvl="1"/>
            <a:r>
              <a:rPr lang="en-US" altLang="zh-TW" dirty="0" smtClean="0"/>
              <a:t>A fast PC/notebook with</a:t>
            </a:r>
          </a:p>
          <a:p>
            <a:pPr lvl="2"/>
            <a:r>
              <a:rPr lang="en-US" altLang="zh-TW" dirty="0" smtClean="0"/>
              <a:t>Microphone</a:t>
            </a:r>
            <a:r>
              <a:rPr lang="zh-TW" altLang="en-US" dirty="0" smtClean="0"/>
              <a:t> </a:t>
            </a:r>
            <a:r>
              <a:rPr lang="en-US" altLang="zh-TW" dirty="0" smtClean="0"/>
              <a:t>(which is built-in for notebooks)</a:t>
            </a:r>
          </a:p>
          <a:p>
            <a:pPr lvl="2"/>
            <a:r>
              <a:rPr lang="en-US" altLang="zh-TW" dirty="0" smtClean="0"/>
              <a:t>Speakers</a:t>
            </a:r>
          </a:p>
          <a:p>
            <a:pPr lvl="1"/>
            <a:r>
              <a:rPr lang="en-US" altLang="zh-TW" dirty="0" smtClean="0"/>
              <a:t>Software</a:t>
            </a:r>
          </a:p>
          <a:p>
            <a:pPr lvl="2"/>
            <a:r>
              <a:rPr lang="en-US" altLang="zh-TW" dirty="0" smtClean="0"/>
              <a:t>MATLAB</a:t>
            </a:r>
          </a:p>
          <a:p>
            <a:pPr lvl="3"/>
            <a:r>
              <a:rPr lang="en-US" altLang="zh-TW" dirty="0" smtClean="0">
                <a:hlinkClick r:id="rId2"/>
              </a:rPr>
              <a:t>Installation tutorial for CSIE/NTU</a:t>
            </a:r>
            <a:endParaRPr lang="en-US" altLang="zh-TW" dirty="0" smtClean="0"/>
          </a:p>
          <a:p>
            <a:pPr lvl="2"/>
            <a:r>
              <a:rPr lang="en-US" altLang="zh-TW" dirty="0" smtClean="0">
                <a:hlinkClick r:id="rId3"/>
              </a:rPr>
              <a:t>Audacity</a:t>
            </a:r>
            <a:r>
              <a:rPr lang="en-US" altLang="zh-TW" dirty="0" smtClean="0"/>
              <a:t>/</a:t>
            </a:r>
            <a:r>
              <a:rPr lang="en-US" altLang="zh-TW" dirty="0" smtClean="0">
                <a:hlinkClick r:id="rId4"/>
              </a:rPr>
              <a:t>GoldWave</a:t>
            </a:r>
            <a:r>
              <a:rPr lang="en-US" altLang="zh-TW" dirty="0" smtClean="0"/>
              <a:t>/</a:t>
            </a:r>
            <a:r>
              <a:rPr lang="en-US" altLang="zh-TW" dirty="0" smtClean="0">
                <a:hlinkClick r:id="rId5"/>
              </a:rPr>
              <a:t>CoolEdit</a:t>
            </a:r>
            <a:r>
              <a:rPr lang="en-US" altLang="zh-TW" dirty="0" smtClean="0"/>
              <a:t> (or the likes)</a:t>
            </a:r>
          </a:p>
          <a:p>
            <a:pPr lvl="1"/>
            <a:r>
              <a:rPr lang="en-US" altLang="zh-TW" dirty="0" smtClean="0"/>
              <a:t>The curiosity to explore the magic of sound &amp; music!</a:t>
            </a:r>
          </a:p>
        </p:txBody>
      </p:sp>
    </p:spTree>
    <p:extLst>
      <p:ext uri="{BB962C8B-B14F-4D97-AF65-F5344CB8AC3E}">
        <p14:creationId xmlns:p14="http://schemas.microsoft.com/office/powerpoint/2010/main" val="123559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Todo</a:t>
            </a:r>
            <a:r>
              <a:rPr lang="en-US" altLang="zh-TW" dirty="0" smtClean="0"/>
              <a:t> List for Week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7901014" cy="475946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Make sure you understand the policy, rules, etc.</a:t>
            </a:r>
          </a:p>
          <a:p>
            <a:r>
              <a:rPr lang="en-US" altLang="zh-TW" dirty="0" smtClean="0"/>
              <a:t>Prepare the required items for the class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>
                <a:hlinkClick r:id="rId2"/>
              </a:rPr>
              <a:t>Update your secondary email in CEIBA</a:t>
            </a:r>
            <a:r>
              <a:rPr lang="en-US" altLang="zh-TW" dirty="0" smtClean="0"/>
              <a:t>.</a:t>
            </a:r>
            <a:endParaRPr lang="en-US" altLang="zh-TW" dirty="0" smtClean="0"/>
          </a:p>
          <a:p>
            <a:r>
              <a:rPr lang="en-US" altLang="zh-TW" dirty="0" smtClean="0"/>
              <a:t>Do the week-1 assignment and take-home reading described in our </a:t>
            </a:r>
            <a:r>
              <a:rPr lang="en-US" altLang="zh-TW" dirty="0" smtClean="0">
                <a:hlinkClick r:id="rId3"/>
              </a:rPr>
              <a:t>schedule page</a:t>
            </a:r>
            <a:r>
              <a:rPr lang="en-US" altLang="zh-TW" dirty="0" smtClean="0"/>
              <a:t>.</a:t>
            </a:r>
          </a:p>
        </p:txBody>
      </p:sp>
      <p:sp>
        <p:nvSpPr>
          <p:cNvPr id="4" name="流程圖: 替代處理程序 3"/>
          <p:cNvSpPr/>
          <p:nvPr/>
        </p:nvSpPr>
        <p:spPr>
          <a:xfrm>
            <a:off x="3329983" y="4301447"/>
            <a:ext cx="2484033" cy="919401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  <a:effectLst>
            <a:outerShdw blurRad="127000" dist="76200" dir="2400000" algn="ctr" rotWithShape="0">
              <a:schemeClr val="tx1">
                <a:alpha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altLang="zh-TW" sz="2400" dirty="0" smtClean="0">
                <a:solidFill>
                  <a:schemeClr val="tx1"/>
                </a:solidFill>
              </a:rPr>
              <a:t>Welcome aboard!</a:t>
            </a:r>
          </a:p>
          <a:p>
            <a:pPr algn="ctr"/>
            <a:r>
              <a:rPr lang="en-US" altLang="zh-TW" sz="2400" dirty="0" smtClean="0">
                <a:solidFill>
                  <a:schemeClr val="tx1"/>
                </a:solidFill>
              </a:rPr>
              <a:t>Questions?</a:t>
            </a:r>
            <a:endParaRPr lang="en-US" altLang="zh-TW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37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Course Objectives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7643192" cy="4759464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Analysis</a:t>
            </a:r>
            <a:r>
              <a:rPr lang="en-US" altLang="zh-TW" dirty="0" smtClean="0"/>
              <a:t>: Mostly for music </a:t>
            </a:r>
            <a:r>
              <a:rPr lang="en-US" altLang="zh-TW" dirty="0"/>
              <a:t>feature </a:t>
            </a:r>
            <a:r>
              <a:rPr lang="en-US" altLang="zh-TW" dirty="0" smtClean="0"/>
              <a:t>extraction, including spectrogram, pitch </a:t>
            </a:r>
            <a:r>
              <a:rPr lang="en-US" altLang="zh-TW" dirty="0"/>
              <a:t>tracking, beat tracking, onset detection, etc.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Retrieval</a:t>
            </a:r>
            <a:r>
              <a:rPr lang="en-US" altLang="zh-TW" dirty="0" smtClean="0"/>
              <a:t>: Mostly machine learning techniques for MIR tasks, including query </a:t>
            </a:r>
            <a:r>
              <a:rPr lang="en-US" altLang="zh-TW" dirty="0"/>
              <a:t>by singing/humming, audio fingerprinting, </a:t>
            </a:r>
            <a:r>
              <a:rPr lang="en-US" altLang="zh-TW" dirty="0" smtClean="0"/>
              <a:t>genre/mood classification, </a:t>
            </a:r>
            <a:r>
              <a:rPr lang="en-US" altLang="zh-TW" dirty="0"/>
              <a:t>cover song identification, singing scoring, score following</a:t>
            </a:r>
            <a:r>
              <a:rPr lang="en-US" altLang="zh-TW" dirty="0" smtClean="0"/>
              <a:t>, etc</a:t>
            </a:r>
            <a:r>
              <a:rPr lang="en-US" altLang="zh-TW" dirty="0"/>
              <a:t>.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Corpus collection</a:t>
            </a:r>
            <a:r>
              <a:rPr lang="en-US" altLang="zh-TW" dirty="0"/>
              <a:t>: For </a:t>
            </a:r>
            <a:r>
              <a:rPr lang="en-US" altLang="zh-TW" dirty="0" smtClean="0"/>
              <a:t>programming contests</a:t>
            </a:r>
            <a:endParaRPr lang="en-US" altLang="zh-TW" dirty="0"/>
          </a:p>
          <a:p>
            <a:r>
              <a:rPr lang="en-US" altLang="zh-TW" dirty="0">
                <a:solidFill>
                  <a:srgbClr val="FF0000"/>
                </a:solidFill>
              </a:rPr>
              <a:t>MATLAB programming</a:t>
            </a:r>
            <a:r>
              <a:rPr lang="en-US" altLang="zh-TW" dirty="0"/>
              <a:t>: </a:t>
            </a:r>
            <a:r>
              <a:rPr lang="en-US" altLang="zh-TW" dirty="0" smtClean="0"/>
              <a:t>Talk </a:t>
            </a:r>
            <a:r>
              <a:rPr lang="en-US" altLang="zh-TW" dirty="0"/>
              <a:t>is cheap. Show me the </a:t>
            </a:r>
            <a:r>
              <a:rPr lang="en-US" altLang="zh-TW" dirty="0" smtClean="0"/>
              <a:t>code!</a:t>
            </a:r>
          </a:p>
        </p:txBody>
      </p:sp>
    </p:spTree>
    <p:extLst>
      <p:ext uri="{BB962C8B-B14F-4D97-AF65-F5344CB8AC3E}">
        <p14:creationId xmlns:p14="http://schemas.microsoft.com/office/powerpoint/2010/main" val="52435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Prerequisites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7643192" cy="475946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Calculus: required</a:t>
            </a:r>
          </a:p>
          <a:p>
            <a:r>
              <a:rPr lang="en-US" altLang="zh-TW" dirty="0" smtClean="0"/>
              <a:t>Linear algebra: required</a:t>
            </a:r>
            <a:endParaRPr lang="en-US" altLang="zh-TW" dirty="0"/>
          </a:p>
          <a:p>
            <a:r>
              <a:rPr lang="en-US" altLang="zh-TW" dirty="0" smtClean="0"/>
              <a:t>Probability: highly preferred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4648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Course Outlines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Intro. to MATLAB programming</a:t>
            </a:r>
            <a:endParaRPr lang="en-US" altLang="zh-TW" dirty="0"/>
          </a:p>
          <a:p>
            <a:r>
              <a:rPr lang="en-US" altLang="zh-TW" dirty="0" smtClean="0"/>
              <a:t>Intro. to audio signals</a:t>
            </a:r>
          </a:p>
          <a:p>
            <a:r>
              <a:rPr lang="en-US" altLang="zh-TW" dirty="0" smtClean="0"/>
              <a:t>Basic audio features</a:t>
            </a:r>
            <a:endParaRPr lang="en-US" altLang="zh-TW" dirty="0"/>
          </a:p>
          <a:p>
            <a:r>
              <a:rPr lang="en-US" altLang="zh-TW" dirty="0" smtClean="0"/>
              <a:t>End-point detection</a:t>
            </a:r>
          </a:p>
          <a:p>
            <a:r>
              <a:rPr lang="en-US" altLang="zh-TW" dirty="0" smtClean="0"/>
              <a:t>Pitch tracking</a:t>
            </a:r>
          </a:p>
          <a:p>
            <a:r>
              <a:rPr lang="en-US" altLang="zh-TW" dirty="0" smtClean="0"/>
              <a:t>Query by singing/humming</a:t>
            </a:r>
            <a:endParaRPr lang="en-US" altLang="zh-TW" dirty="0"/>
          </a:p>
          <a:p>
            <a:r>
              <a:rPr lang="en-US" altLang="zh-TW" dirty="0" smtClean="0"/>
              <a:t>Onset detection</a:t>
            </a:r>
          </a:p>
          <a:p>
            <a:r>
              <a:rPr lang="en-US" altLang="zh-TW" dirty="0" smtClean="0"/>
              <a:t>Beat tracking</a:t>
            </a:r>
          </a:p>
          <a:p>
            <a:r>
              <a:rPr lang="en-US" altLang="zh-TW" dirty="0" smtClean="0"/>
              <a:t>Audio fingerprinting</a:t>
            </a:r>
          </a:p>
          <a:p>
            <a:r>
              <a:rPr lang="en-US" altLang="zh-TW" dirty="0" smtClean="0"/>
              <a:t>Music genre &amp; mood classification</a:t>
            </a:r>
          </a:p>
          <a:p>
            <a:r>
              <a:rPr lang="en-US" altLang="zh-TW" dirty="0" smtClean="0"/>
              <a:t>Stress detection in English words</a:t>
            </a:r>
          </a:p>
        </p:txBody>
      </p:sp>
      <p:sp>
        <p:nvSpPr>
          <p:cNvPr id="4" name="圓角矩形圖說文字 3"/>
          <p:cNvSpPr/>
          <p:nvPr/>
        </p:nvSpPr>
        <p:spPr>
          <a:xfrm>
            <a:off x="5240006" y="932145"/>
            <a:ext cx="1708258" cy="408623"/>
          </a:xfrm>
          <a:prstGeom prst="wedgeRoundRectCallout">
            <a:avLst>
              <a:gd name="adj1" fmla="val 43938"/>
              <a:gd name="adj2" fmla="val -16677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For Evaluation…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428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 You Need to Do in MSAR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5 questions to be raised in class</a:t>
            </a:r>
          </a:p>
          <a:p>
            <a:r>
              <a:rPr lang="en-US" altLang="zh-TW" dirty="0" smtClean="0"/>
              <a:t>Weekly quizzes (You can safely skip one of them)</a:t>
            </a:r>
          </a:p>
          <a:p>
            <a:r>
              <a:rPr lang="en-US" altLang="zh-TW" dirty="0" smtClean="0"/>
              <a:t>Reading assignments</a:t>
            </a:r>
          </a:p>
          <a:p>
            <a:r>
              <a:rPr lang="en-US" altLang="zh-TW" dirty="0" smtClean="0"/>
              <a:t>Assignments: Mostly programming-based, scored by personal demo to TA, or by our judge system</a:t>
            </a:r>
          </a:p>
          <a:p>
            <a:r>
              <a:rPr lang="en-US" altLang="zh-TW" dirty="0" smtClean="0"/>
              <a:t>3-4 programming contests</a:t>
            </a:r>
          </a:p>
          <a:p>
            <a:r>
              <a:rPr lang="en-US" altLang="zh-TW" dirty="0" smtClean="0"/>
              <a:t>Final project: for </a:t>
            </a:r>
            <a:r>
              <a:rPr lang="en-US" altLang="zh-TW" dirty="0"/>
              <a:t>a </a:t>
            </a:r>
            <a:r>
              <a:rPr lang="en-US" altLang="zh-TW" dirty="0" smtClean="0"/>
              <a:t>group </a:t>
            </a:r>
            <a:r>
              <a:rPr lang="en-US" altLang="zh-TW" dirty="0"/>
              <a:t>of 3 or </a:t>
            </a:r>
            <a:r>
              <a:rPr lang="en-US" altLang="zh-TW" dirty="0" smtClean="0"/>
              <a:t>less</a:t>
            </a:r>
            <a:endParaRPr lang="en-US" altLang="zh-TW" dirty="0"/>
          </a:p>
          <a:p>
            <a:pPr lvl="1"/>
            <a:endParaRPr lang="en-US" altLang="zh-TW" dirty="0" smtClean="0"/>
          </a:p>
        </p:txBody>
      </p:sp>
      <p:sp>
        <p:nvSpPr>
          <p:cNvPr id="6" name="流程圖: 替代處理程序 5"/>
          <p:cNvSpPr/>
          <p:nvPr/>
        </p:nvSpPr>
        <p:spPr>
          <a:xfrm>
            <a:off x="1232674" y="5445224"/>
            <a:ext cx="6579686" cy="510778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  <a:effectLst>
            <a:outerShdw blurRad="127000" dist="76200" dir="2400000" algn="ctr" rotWithShape="0">
              <a:schemeClr val="tx1">
                <a:alpha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altLang="zh-TW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If you finish all of the above, it’s hard not to pass!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45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Instructor &amp; TAs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7643192" cy="475946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Instructor: J.-S. Roger Jang</a:t>
            </a:r>
            <a:r>
              <a:rPr lang="en-US" altLang="zh-TW" dirty="0"/>
              <a:t> </a:t>
            </a:r>
            <a:r>
              <a:rPr lang="zh-TW" altLang="en-US" dirty="0" smtClean="0"/>
              <a:t>張智星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Email: </a:t>
            </a:r>
            <a:r>
              <a:rPr lang="en-US" altLang="zh-TW" dirty="0" smtClean="0">
                <a:hlinkClick r:id="rId2"/>
              </a:rPr>
              <a:t>jang@mirlab.org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Skype: </a:t>
            </a:r>
            <a:r>
              <a:rPr lang="en-US" altLang="zh-TW" dirty="0" err="1" smtClean="0"/>
              <a:t>roger_jang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Mobile: 0953-154-045 (Any time between 10am and 10pm)</a:t>
            </a:r>
          </a:p>
          <a:p>
            <a:pPr lvl="1"/>
            <a:r>
              <a:rPr lang="en-US" altLang="zh-TW" dirty="0" smtClean="0"/>
              <a:t>Office: 509</a:t>
            </a:r>
          </a:p>
          <a:p>
            <a:pPr lvl="1"/>
            <a:r>
              <a:rPr lang="en-US" altLang="zh-TW" dirty="0"/>
              <a:t>Office hours: </a:t>
            </a:r>
            <a:r>
              <a:rPr lang="en-US" altLang="zh-TW" dirty="0" smtClean="0"/>
              <a:t>Right before/after class, </a:t>
            </a:r>
            <a:r>
              <a:rPr lang="en-US" altLang="zh-TW" dirty="0"/>
              <a:t>or by appointments</a:t>
            </a:r>
            <a:endParaRPr lang="en-US" altLang="zh-TW" dirty="0" smtClean="0"/>
          </a:p>
          <a:p>
            <a:r>
              <a:rPr lang="en-US" altLang="zh-TW" dirty="0" smtClean="0"/>
              <a:t>TA:</a:t>
            </a:r>
            <a:r>
              <a:rPr lang="en-US" altLang="zh-TW" dirty="0"/>
              <a:t> </a:t>
            </a:r>
            <a:r>
              <a:rPr lang="en-US" altLang="zh-TW" dirty="0" smtClean="0"/>
              <a:t>Lambert Fan (</a:t>
            </a:r>
            <a:r>
              <a:rPr lang="zh-TW" altLang="en-US" dirty="0" smtClean="0"/>
              <a:t>范哲誠</a:t>
            </a:r>
            <a:r>
              <a:rPr lang="en-US" altLang="zh-TW" dirty="0" smtClean="0"/>
              <a:t>)</a:t>
            </a:r>
            <a:r>
              <a:rPr lang="en-US" altLang="zh-TW" dirty="0"/>
              <a:t> </a:t>
            </a:r>
            <a:r>
              <a:rPr lang="en-US" altLang="zh-TW" dirty="0" smtClean="0"/>
              <a:t>&amp; </a:t>
            </a:r>
            <a:r>
              <a:rPr lang="en-US" altLang="zh-TW" dirty="0" err="1" smtClean="0"/>
              <a:t>Shikari</a:t>
            </a:r>
            <a:r>
              <a:rPr lang="zh-TW" altLang="en-US" dirty="0" smtClean="0"/>
              <a:t> </a:t>
            </a:r>
            <a:r>
              <a:rPr lang="en-US" altLang="zh-TW" dirty="0" smtClean="0"/>
              <a:t>Su (</a:t>
            </a:r>
            <a:r>
              <a:rPr lang="zh-TW" altLang="en-US" dirty="0" smtClean="0"/>
              <a:t>蘇俞睿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Email: </a:t>
            </a:r>
            <a:r>
              <a:rPr lang="en-US" altLang="zh-TW" dirty="0" smtClean="0">
                <a:hlinkClick r:id="rId3"/>
              </a:rPr>
              <a:t>ta4msar@mirlab.org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Lab: 409</a:t>
            </a:r>
          </a:p>
          <a:p>
            <a:pPr lvl="1"/>
            <a:r>
              <a:rPr lang="en-US" altLang="zh-TW" dirty="0" smtClean="0"/>
              <a:t>Demo/office hour to be announced</a:t>
            </a:r>
          </a:p>
        </p:txBody>
      </p:sp>
    </p:spTree>
    <p:extLst>
      <p:ext uri="{BB962C8B-B14F-4D97-AF65-F5344CB8AC3E}">
        <p14:creationId xmlns:p14="http://schemas.microsoft.com/office/powerpoint/2010/main" val="4109986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Important Links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7643192" cy="475946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Course </a:t>
            </a:r>
            <a:r>
              <a:rPr lang="en-US" altLang="zh-TW" dirty="0"/>
              <a:t>website: for schedule and homework, etc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Main: </a:t>
            </a:r>
            <a:r>
              <a:rPr lang="en-US" altLang="zh-TW" dirty="0" smtClean="0">
                <a:hlinkClick r:id="rId2"/>
              </a:rPr>
              <a:t>http</a:t>
            </a:r>
            <a:r>
              <a:rPr lang="en-US" altLang="zh-TW" dirty="0">
                <a:hlinkClick r:id="rId2"/>
              </a:rPr>
              <a:t>://mirlab.org/jang/courses/msar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Schedule: </a:t>
            </a:r>
            <a:r>
              <a:rPr lang="en-US" altLang="zh-TW" dirty="0" smtClean="0">
                <a:hlinkClick r:id="rId3"/>
              </a:rPr>
              <a:t>http://mirlab.org/jang/courses/msar/schedule.asp</a:t>
            </a:r>
            <a:endParaRPr lang="en-US" altLang="zh-TW" dirty="0" smtClean="0"/>
          </a:p>
          <a:p>
            <a:r>
              <a:rPr lang="en-US" altLang="zh-TW" dirty="0" smtClean="0"/>
              <a:t>MSAR on FB: for announcements &amp; discussions, etc.</a:t>
            </a:r>
          </a:p>
          <a:p>
            <a:pPr lvl="1"/>
            <a:r>
              <a:rPr lang="en-US" altLang="zh-TW" dirty="0">
                <a:hlinkClick r:id="rId4"/>
              </a:rPr>
              <a:t>https://www.facebook.com/groups/601006016641298</a:t>
            </a:r>
            <a:r>
              <a:rPr lang="en-US" altLang="zh-TW" dirty="0" smtClean="0">
                <a:hlinkClick r:id="rId4"/>
              </a:rPr>
              <a:t>/</a:t>
            </a:r>
            <a:endParaRPr lang="en-US" altLang="zh-TW" dirty="0" smtClean="0"/>
          </a:p>
          <a:p>
            <a:r>
              <a:rPr lang="en-US" altLang="zh-TW" dirty="0"/>
              <a:t>Course recordings</a:t>
            </a:r>
          </a:p>
          <a:p>
            <a:pPr lvl="1"/>
            <a:r>
              <a:rPr lang="en-US" altLang="zh-TW" dirty="0">
                <a:hlinkClick r:id="rId5"/>
              </a:rPr>
              <a:t>http://</a:t>
            </a:r>
            <a:r>
              <a:rPr lang="en-US" altLang="zh-TW" dirty="0" smtClean="0">
                <a:hlinkClick r:id="rId5"/>
              </a:rPr>
              <a:t>u.camdemy.com/course/787/intro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4056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Course Material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7643192" cy="475946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Textbooks</a:t>
            </a:r>
          </a:p>
          <a:p>
            <a:pPr lvl="1"/>
            <a:r>
              <a:rPr lang="en-US" altLang="zh-TW" dirty="0" smtClean="0">
                <a:hlinkClick r:id="rId2"/>
              </a:rPr>
              <a:t>Audio Signal Processing and Recognition</a:t>
            </a:r>
            <a:endParaRPr lang="en-US" altLang="zh-TW" dirty="0" smtClean="0"/>
          </a:p>
          <a:p>
            <a:pPr lvl="1"/>
            <a:r>
              <a:rPr lang="en-US" altLang="zh-TW" dirty="0" smtClean="0">
                <a:hlinkClick r:id="rId3"/>
              </a:rPr>
              <a:t>Data Clustering and Pattern Recognition</a:t>
            </a:r>
            <a:endParaRPr lang="en-US" altLang="zh-TW" dirty="0" smtClean="0"/>
          </a:p>
          <a:p>
            <a:r>
              <a:rPr lang="en-US" altLang="zh-TW" dirty="0" smtClean="0"/>
              <a:t>Reference material</a:t>
            </a:r>
          </a:p>
          <a:p>
            <a:pPr lvl="1"/>
            <a:r>
              <a:rPr lang="en-US" altLang="zh-TW" dirty="0">
                <a:hlinkClick r:id="rId4"/>
              </a:rPr>
              <a:t>MATLAB</a:t>
            </a:r>
            <a:r>
              <a:rPr lang="zh-TW" altLang="en-US" dirty="0">
                <a:hlinkClick r:id="rId4"/>
              </a:rPr>
              <a:t>程式設計</a:t>
            </a:r>
            <a:r>
              <a:rPr lang="en-US" altLang="zh-TW" dirty="0">
                <a:hlinkClick r:id="rId4"/>
              </a:rPr>
              <a:t>《</a:t>
            </a:r>
            <a:r>
              <a:rPr lang="zh-TW" altLang="en-US" dirty="0">
                <a:hlinkClick r:id="rId4"/>
              </a:rPr>
              <a:t>入門篇</a:t>
            </a:r>
            <a:r>
              <a:rPr lang="en-US" altLang="zh-TW" dirty="0" smtClean="0">
                <a:hlinkClick r:id="rId4"/>
              </a:rPr>
              <a:t>》</a:t>
            </a:r>
            <a:endParaRPr lang="en-US" altLang="zh-TW" dirty="0" smtClean="0"/>
          </a:p>
          <a:p>
            <a:pPr lvl="1"/>
            <a:r>
              <a:rPr lang="en-US" altLang="zh-TW" dirty="0">
                <a:hlinkClick r:id="rId5"/>
              </a:rPr>
              <a:t>MATLAB</a:t>
            </a:r>
            <a:r>
              <a:rPr lang="zh-TW" altLang="en-US" dirty="0">
                <a:hlinkClick r:id="rId5"/>
              </a:rPr>
              <a:t>程式設計</a:t>
            </a:r>
            <a:r>
              <a:rPr lang="en-US" altLang="zh-TW" dirty="0" smtClean="0">
                <a:hlinkClick r:id="rId5"/>
              </a:rPr>
              <a:t>《</a:t>
            </a:r>
            <a:r>
              <a:rPr lang="zh-TW" altLang="en-US" dirty="0" smtClean="0">
                <a:hlinkClick r:id="rId5"/>
              </a:rPr>
              <a:t>進階篇</a:t>
            </a:r>
            <a:r>
              <a:rPr lang="en-US" altLang="zh-TW" dirty="0" smtClean="0">
                <a:hlinkClick r:id="rId5"/>
              </a:rPr>
              <a:t>》</a:t>
            </a:r>
            <a:endParaRPr lang="en-US" altLang="zh-TW" dirty="0">
              <a:hlinkClick r:id="rId6"/>
            </a:endParaRPr>
          </a:p>
          <a:p>
            <a:pPr lvl="1"/>
            <a:r>
              <a:rPr lang="en-US" altLang="zh-TW" dirty="0" smtClean="0">
                <a:hlinkClick r:id="rId6"/>
              </a:rPr>
              <a:t>MATLAB resources</a:t>
            </a:r>
            <a:endParaRPr lang="en-US" altLang="zh-TW" dirty="0" smtClean="0"/>
          </a:p>
        </p:txBody>
      </p:sp>
      <p:sp>
        <p:nvSpPr>
          <p:cNvPr id="4" name="流程圖: 替代處理程序 3"/>
          <p:cNvSpPr/>
          <p:nvPr/>
        </p:nvSpPr>
        <p:spPr>
          <a:xfrm>
            <a:off x="1187624" y="4869160"/>
            <a:ext cx="6639758" cy="919401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  <a:effectLst>
            <a:outerShdw blurRad="127000" dist="76200" dir="2400000" algn="ctr" rotWithShape="0">
              <a:schemeClr val="tx1">
                <a:alpha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en-US" altLang="zh-TW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These online tutorials are rather detailed.</a:t>
            </a:r>
          </a:p>
          <a:p>
            <a:r>
              <a:rPr lang="en-US" altLang="zh-TW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Your best bet is to follow my slides during the class.</a:t>
            </a:r>
            <a:endParaRPr lang="en-US" altLang="zh-TW" sz="240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7578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Grading Policy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7643192" cy="475946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Course </a:t>
            </a:r>
            <a:r>
              <a:rPr lang="en-US" altLang="zh-TW" dirty="0"/>
              <a:t>participation: </a:t>
            </a:r>
            <a:r>
              <a:rPr lang="en-US" altLang="zh-TW" dirty="0" smtClean="0"/>
              <a:t>~10%</a:t>
            </a:r>
          </a:p>
          <a:p>
            <a:pPr lvl="1"/>
            <a:r>
              <a:rPr lang="en-US" altLang="zh-TW" dirty="0"/>
              <a:t>2% for each in-class question/answers</a:t>
            </a:r>
          </a:p>
          <a:p>
            <a:pPr lvl="1"/>
            <a:r>
              <a:rPr lang="en-US" altLang="zh-TW" dirty="0"/>
              <a:t>2% for each FB </a:t>
            </a:r>
            <a:r>
              <a:rPr lang="en-US" altLang="zh-TW" dirty="0" smtClean="0">
                <a:solidFill>
                  <a:srgbClr val="FF0000"/>
                </a:solidFill>
              </a:rPr>
              <a:t>answering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smtClean="0"/>
              <a:t>Quizzes: </a:t>
            </a:r>
            <a:r>
              <a:rPr lang="en-US" altLang="zh-TW" dirty="0" smtClean="0"/>
              <a:t>~20%</a:t>
            </a:r>
            <a:endParaRPr lang="en-US" altLang="zh-TW" dirty="0"/>
          </a:p>
          <a:p>
            <a:r>
              <a:rPr lang="en-US" altLang="zh-TW" dirty="0" smtClean="0"/>
              <a:t>About 10 assignments</a:t>
            </a:r>
            <a:r>
              <a:rPr lang="en-US" altLang="zh-TW" dirty="0"/>
              <a:t>: </a:t>
            </a:r>
            <a:r>
              <a:rPr lang="en-US" altLang="zh-TW" dirty="0" smtClean="0"/>
              <a:t>~20%</a:t>
            </a:r>
            <a:endParaRPr lang="en-US" altLang="zh-TW" dirty="0"/>
          </a:p>
          <a:p>
            <a:r>
              <a:rPr lang="en-US" altLang="zh-TW" dirty="0" smtClean="0"/>
              <a:t>3~4 Programming </a:t>
            </a:r>
            <a:r>
              <a:rPr lang="en-US" altLang="zh-TW" dirty="0"/>
              <a:t>contests: </a:t>
            </a:r>
            <a:r>
              <a:rPr lang="en-US" altLang="zh-TW" dirty="0" smtClean="0"/>
              <a:t>~25%</a:t>
            </a:r>
            <a:endParaRPr lang="en-US" altLang="zh-TW" dirty="0"/>
          </a:p>
          <a:p>
            <a:r>
              <a:rPr lang="en-US" altLang="zh-TW" dirty="0"/>
              <a:t>Final project: </a:t>
            </a:r>
            <a:r>
              <a:rPr lang="en-US" altLang="zh-TW" dirty="0" smtClean="0"/>
              <a:t>~25%</a:t>
            </a:r>
            <a:endParaRPr lang="en-US" altLang="zh-TW" dirty="0"/>
          </a:p>
          <a:p>
            <a:endParaRPr lang="en-US" altLang="zh-TW" dirty="0" smtClean="0"/>
          </a:p>
        </p:txBody>
      </p:sp>
      <p:sp>
        <p:nvSpPr>
          <p:cNvPr id="4" name="流程圖: 替代處理程序 3"/>
          <p:cNvSpPr/>
          <p:nvPr/>
        </p:nvSpPr>
        <p:spPr>
          <a:xfrm>
            <a:off x="838784" y="4797152"/>
            <a:ext cx="7045584" cy="1736646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  <a:effectLst>
            <a:outerShdw blurRad="127000" dist="76200" dir="2400000" algn="ctr" rotWithShape="0">
              <a:schemeClr val="tx1">
                <a:alpha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en-US" altLang="zh-TW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Final grades are based on </a:t>
            </a:r>
            <a:r>
              <a:rPr lang="en-US" altLang="zh-TW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scores</a:t>
            </a:r>
            <a:r>
              <a:rPr lang="en-US" altLang="zh-TW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 and </a:t>
            </a:r>
            <a:r>
              <a:rPr lang="en-US" altLang="zh-TW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ranking</a:t>
            </a:r>
            <a:r>
              <a:rPr lang="en-US" altLang="zh-TW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r>
              <a:rPr lang="en-US" altLang="zh-TW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The </a:t>
            </a:r>
            <a:r>
              <a:rPr lang="en-US" altLang="zh-TW" sz="2400" dirty="0">
                <a:solidFill>
                  <a:schemeClr val="tx1"/>
                </a:solidFill>
                <a:sym typeface="Wingdings" panose="05000000000000000000" pitchFamily="2" charset="2"/>
              </a:rPr>
              <a:t>instructor </a:t>
            </a:r>
            <a:r>
              <a:rPr lang="en-US" altLang="zh-TW" sz="2400" dirty="0">
                <a:solidFill>
                  <a:srgbClr val="FF0000"/>
                </a:solidFill>
                <a:sym typeface="Wingdings" panose="05000000000000000000" pitchFamily="2" charset="2"/>
              </a:rPr>
              <a:t>reserve the rights</a:t>
            </a:r>
            <a:r>
              <a:rPr lang="en-US" altLang="zh-TW" sz="2400" dirty="0">
                <a:solidFill>
                  <a:schemeClr val="tx1"/>
                </a:solidFill>
                <a:sym typeface="Wingdings" panose="05000000000000000000" pitchFamily="2" charset="2"/>
              </a:rPr>
              <a:t> 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chemeClr val="tx1"/>
                </a:solidFill>
                <a:sym typeface="Wingdings" panose="05000000000000000000" pitchFamily="2" charset="2"/>
              </a:rPr>
              <a:t>Adjust </a:t>
            </a:r>
            <a:r>
              <a:rPr lang="en-US" altLang="zh-TW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percentage </a:t>
            </a:r>
            <a:r>
              <a:rPr lang="en-US" altLang="zh-TW" sz="2400" dirty="0">
                <a:solidFill>
                  <a:schemeClr val="tx1"/>
                </a:solidFill>
                <a:sym typeface="Wingdings" panose="05000000000000000000" pitchFamily="2" charset="2"/>
              </a:rPr>
              <a:t>of each </a:t>
            </a:r>
            <a:r>
              <a:rPr lang="en-US" altLang="zh-TW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categories if necessary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Determine the way to combine </a:t>
            </a:r>
            <a:r>
              <a:rPr lang="en-US" altLang="zh-TW" sz="2400" dirty="0">
                <a:solidFill>
                  <a:schemeClr val="tx1"/>
                </a:solidFill>
                <a:sym typeface="Wingdings" panose="05000000000000000000" pitchFamily="2" charset="2"/>
              </a:rPr>
              <a:t>scores and </a:t>
            </a:r>
            <a:r>
              <a:rPr lang="en-US" altLang="zh-TW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ranking</a:t>
            </a:r>
            <a:endParaRPr lang="en-US" altLang="zh-TW" sz="240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6" name="圓角矩形圖說文字 5"/>
          <p:cNvSpPr/>
          <p:nvPr/>
        </p:nvSpPr>
        <p:spPr>
          <a:xfrm>
            <a:off x="4860032" y="1724233"/>
            <a:ext cx="2107619" cy="408623"/>
          </a:xfrm>
          <a:prstGeom prst="wedgeRoundRectCallout">
            <a:avLst>
              <a:gd name="adj1" fmla="val -75874"/>
              <a:gd name="adj2" fmla="val 8187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Don’t miss this part!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5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6824</TotalTime>
  <Words>825</Words>
  <Application>Microsoft Office PowerPoint</Application>
  <PresentationFormat>如螢幕大小 (4:3)</PresentationFormat>
  <Paragraphs>125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2" baseType="lpstr">
      <vt:lpstr>新細明體</vt:lpstr>
      <vt:lpstr>標楷體</vt:lpstr>
      <vt:lpstr>Arial</vt:lpstr>
      <vt:lpstr>Calibri</vt:lpstr>
      <vt:lpstr>Wingdings</vt:lpstr>
      <vt:lpstr>Wingdings 2</vt:lpstr>
      <vt:lpstr>壁窗</vt:lpstr>
      <vt:lpstr>Music Signal Analysis and Retrieval (MSAR) 音樂訊號分析與檢索</vt:lpstr>
      <vt:lpstr>Course Objectives</vt:lpstr>
      <vt:lpstr>Prerequisites</vt:lpstr>
      <vt:lpstr>Course Outlines</vt:lpstr>
      <vt:lpstr>What You Need to Do in MSAR</vt:lpstr>
      <vt:lpstr>Instructor &amp; TAs</vt:lpstr>
      <vt:lpstr>Important Links</vt:lpstr>
      <vt:lpstr>Course Material</vt:lpstr>
      <vt:lpstr>Grading Policy</vt:lpstr>
      <vt:lpstr>More about Grading</vt:lpstr>
      <vt:lpstr>More about the Instructor</vt:lpstr>
      <vt:lpstr>About Enrollment</vt:lpstr>
      <vt:lpstr>About Assignments</vt:lpstr>
      <vt:lpstr>Other Requirements</vt:lpstr>
      <vt:lpstr>Todo List for Week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使用 HTS 進行中文語音合成之研究</dc:title>
  <dc:creator>heycat</dc:creator>
  <cp:lastModifiedBy>rogerjang</cp:lastModifiedBy>
  <cp:revision>522</cp:revision>
  <dcterms:created xsi:type="dcterms:W3CDTF">2008-11-09T17:03:56Z</dcterms:created>
  <dcterms:modified xsi:type="dcterms:W3CDTF">2017-03-28T12:10:42Z</dcterms:modified>
</cp:coreProperties>
</file>