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7" r:id="rId3"/>
    <p:sldId id="336" r:id="rId4"/>
    <p:sldId id="312" r:id="rId5"/>
    <p:sldId id="331" r:id="rId6"/>
    <p:sldId id="311" r:id="rId7"/>
    <p:sldId id="275" r:id="rId8"/>
    <p:sldId id="338" r:id="rId9"/>
    <p:sldId id="332" r:id="rId10"/>
    <p:sldId id="333" r:id="rId11"/>
    <p:sldId id="339" r:id="rId12"/>
    <p:sldId id="334" r:id="rId13"/>
    <p:sldId id="340" r:id="rId14"/>
    <p:sldId id="335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546" autoAdjust="0"/>
  </p:normalViewPr>
  <p:slideViewPr>
    <p:cSldViewPr>
      <p:cViewPr varScale="1">
        <p:scale>
          <a:sx n="134" d="100"/>
          <a:sy n="134" d="100"/>
        </p:scale>
        <p:origin x="96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395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F13AC-F7EB-4777-9E49-581A4904525B}" type="datetimeFigureOut">
              <a:rPr lang="zh-TW" altLang="en-US" smtClean="0"/>
              <a:pPr/>
              <a:t>2019/2/25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66C95-0D41-448E-A332-327BB5F29A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4805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D7637-36C6-481B-974F-5F218DAE9B6A}" type="datetimeFigureOut">
              <a:rPr lang="zh-TW" altLang="en-US" smtClean="0"/>
              <a:pPr/>
              <a:t>2019/2/25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2C572-1BA5-477C-B07B-B3E31F0FDA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10307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>
            <a:normAutofit/>
          </a:bodyPr>
          <a:lstStyle>
            <a:lvl1pPr>
              <a:defRPr sz="3500" b="0" i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2019/2/25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30" name="圖片 29" descr="mir_logo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91442" y="278112"/>
            <a:ext cx="1295400" cy="57912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2019/2/25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2019/2/25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1143000"/>
          </a:xfrm>
        </p:spPr>
        <p:txBody>
          <a:bodyPr>
            <a:normAutofit/>
          </a:bodyPr>
          <a:lstStyle>
            <a:lvl1pPr>
              <a:defRPr sz="3100" b="0" i="0" cap="none" baseline="0">
                <a:latin typeface="+mj-lt"/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467600" cy="4759464"/>
          </a:xfrm>
        </p:spPr>
        <p:txBody>
          <a:bodyPr/>
          <a:lstStyle>
            <a:lvl1pPr>
              <a:defRPr>
                <a:latin typeface="+mn-lt"/>
                <a:ea typeface="標楷體" pitchFamily="65" charset="-120"/>
              </a:defRPr>
            </a:lvl1pPr>
            <a:lvl2pPr>
              <a:defRPr>
                <a:latin typeface="+mn-lt"/>
                <a:ea typeface="標楷體" pitchFamily="65" charset="-120"/>
              </a:defRPr>
            </a:lvl2pPr>
            <a:lvl3pPr>
              <a:defRPr sz="1900">
                <a:latin typeface="+mn-lt"/>
                <a:ea typeface="標楷體" pitchFamily="65" charset="-120"/>
              </a:defRPr>
            </a:lvl3pPr>
            <a:lvl4pPr>
              <a:defRPr>
                <a:latin typeface="+mn-lt"/>
                <a:ea typeface="標楷體" pitchFamily="65" charset="-120"/>
              </a:defRPr>
            </a:lvl4pPr>
            <a:lvl5pPr>
              <a:defRPr>
                <a:latin typeface="+mn-lt"/>
                <a:ea typeface="標楷體" pitchFamily="65" charset="-120"/>
              </a:defRPr>
            </a:lvl5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EC2AF713-F6D1-4B03-802B-E6472EF385F8}" type="datetimeFigureOut">
              <a:rPr lang="zh-TW" altLang="en-US" smtClean="0"/>
              <a:pPr/>
              <a:t>2019/2/25</a:t>
            </a:fld>
            <a:endParaRPr lang="zh-TW" alt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 dirty="0"/>
          </a:p>
        </p:txBody>
      </p:sp>
      <p:pic>
        <p:nvPicPr>
          <p:cNvPr id="6" name="圖片 5" descr="mir_logo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86644" y="135236"/>
            <a:ext cx="1295400" cy="5791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2019/2/25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2019/2/25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2019/2/25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EC2AF713-F6D1-4B03-802B-E6472EF385F8}" type="datetimeFigureOut">
              <a:rPr lang="zh-TW" altLang="en-US" smtClean="0"/>
              <a:pPr/>
              <a:t>2019/2/25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2019/2/25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EC2AF713-F6D1-4B03-802B-E6472EF385F8}" type="datetimeFigureOut">
              <a:rPr lang="zh-TW" altLang="en-US" smtClean="0"/>
              <a:pPr/>
              <a:t>2019/2/25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EC2AF713-F6D1-4B03-802B-E6472EF385F8}" type="datetimeFigureOut">
              <a:rPr lang="zh-TW" altLang="en-US" smtClean="0"/>
              <a:pPr/>
              <a:t>2019/2/25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cxnSp>
        <p:nvCxnSpPr>
          <p:cNvPr id="15" name="直線接點 14"/>
          <p:cNvCxnSpPr/>
          <p:nvPr userDrawn="1"/>
        </p:nvCxnSpPr>
        <p:spPr>
          <a:xfrm>
            <a:off x="214282" y="150017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 userDrawn="1"/>
        </p:nvCxnSpPr>
        <p:spPr>
          <a:xfrm>
            <a:off x="214282" y="1571612"/>
            <a:ext cx="8429684" cy="1588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橢圓 11"/>
          <p:cNvSpPr/>
          <p:nvPr userDrawn="1"/>
        </p:nvSpPr>
        <p:spPr>
          <a:xfrm>
            <a:off x="8635396" y="628652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矩形 13"/>
          <p:cNvSpPr/>
          <p:nvPr userDrawn="1"/>
        </p:nvSpPr>
        <p:spPr>
          <a:xfrm>
            <a:off x="8615418" y="6286520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3BD6009-2A66-4F07-812F-9E9F9B397B69}" type="slidenum">
              <a:rPr lang="zh-TW" altLang="en-US" smtClean="0">
                <a:solidFill>
                  <a:schemeClr val="accent3">
                    <a:lumMod val="75000"/>
                  </a:schemeClr>
                </a:solidFill>
              </a:rPr>
              <a:pPr/>
              <a:t>‹#›</a:t>
            </a:fld>
            <a:endParaRPr lang="zh-TW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100" b="1" kern="1200" cap="small" baseline="0">
          <a:solidFill>
            <a:schemeClr val="tx2"/>
          </a:solidFill>
          <a:latin typeface="標楷體" pitchFamily="65" charset="-120"/>
          <a:ea typeface="標楷體" pitchFamily="65" charset="-120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se.iitkgp.ac.in/pds/notes/swf/selection.html" TargetMode="External"/><Relationship Id="rId2" Type="http://schemas.openxmlformats.org/officeDocument/2006/relationships/hyperlink" Target="https://www.youtube.com/watch?v=EdUWyka7kp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Selection_sort" TargetMode="External"/><Relationship Id="rId4" Type="http://schemas.openxmlformats.org/officeDocument/2006/relationships/hyperlink" Target="http://courses.cs.vt.edu/csonline/Algorithms/Lessons/SelectionCardSort/selectioncardsort.sw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next.com.tw/article/38679/BN-2016-02-06-151649-77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en.wikipedia.org/wiki/Algorithms_+_Data_Structures_=_Program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00298" y="1857364"/>
            <a:ext cx="6172200" cy="2571768"/>
          </a:xfrm>
        </p:spPr>
        <p:txBody>
          <a:bodyPr anchor="ctr">
            <a:normAutofit/>
          </a:bodyPr>
          <a:lstStyle/>
          <a:p>
            <a:pPr algn="ctr"/>
            <a:r>
              <a:rPr lang="en-US" altLang="zh-TW" sz="3100" b="1" cap="none" dirty="0" smtClean="0">
                <a:latin typeface="+mj-ea"/>
              </a:rPr>
              <a:t>Basics of</a:t>
            </a:r>
            <a:br>
              <a:rPr lang="en-US" altLang="zh-TW" sz="3100" b="1" cap="none" dirty="0" smtClean="0">
                <a:latin typeface="+mj-ea"/>
              </a:rPr>
            </a:br>
            <a:r>
              <a:rPr lang="en-US" altLang="zh-TW" sz="3100" b="1" cap="none" dirty="0" smtClean="0">
                <a:latin typeface="+mj-ea"/>
              </a:rPr>
              <a:t>Data Structures and Algorithms</a:t>
            </a:r>
            <a:endParaRPr lang="zh-TW" altLang="en-US" sz="3100" b="1" cap="none" dirty="0">
              <a:latin typeface="+mj-ea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2483768" y="4437112"/>
            <a:ext cx="6172200" cy="12144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US" altLang="zh-TW" sz="2000" dirty="0" err="1" smtClean="0">
                <a:solidFill>
                  <a:schemeClr val="tx2"/>
                </a:solidFill>
                <a:ea typeface="標楷體" pitchFamily="65" charset="-120"/>
              </a:rPr>
              <a:t>Jyh-Shing</a:t>
            </a:r>
            <a:r>
              <a:rPr lang="en-US" altLang="zh-TW" sz="2000" dirty="0" smtClean="0">
                <a:solidFill>
                  <a:schemeClr val="tx2"/>
                </a:solidFill>
                <a:ea typeface="標楷體" pitchFamily="65" charset="-120"/>
              </a:rPr>
              <a:t> Roger Jang</a:t>
            </a:r>
            <a:r>
              <a:rPr lang="en-US" altLang="zh-TW" sz="2000" dirty="0">
                <a:solidFill>
                  <a:schemeClr val="tx2"/>
                </a:solidFill>
                <a:ea typeface="標楷體" pitchFamily="65" charset="-120"/>
              </a:rPr>
              <a:t> </a:t>
            </a:r>
            <a:r>
              <a:rPr lang="en-US" altLang="zh-TW" sz="2000" dirty="0" smtClean="0">
                <a:solidFill>
                  <a:schemeClr val="tx2"/>
                </a:solidFill>
                <a:ea typeface="標楷體" pitchFamily="65" charset="-120"/>
              </a:rPr>
              <a:t>(</a:t>
            </a:r>
            <a:r>
              <a:rPr lang="zh-TW" altLang="en-US" sz="2000" dirty="0" smtClean="0">
                <a:solidFill>
                  <a:schemeClr val="tx2"/>
                </a:solidFill>
                <a:ea typeface="標楷體" pitchFamily="65" charset="-120"/>
              </a:rPr>
              <a:t>張智星</a:t>
            </a:r>
            <a:r>
              <a:rPr lang="en-US" altLang="zh-TW" sz="2000" dirty="0" smtClean="0">
                <a:solidFill>
                  <a:schemeClr val="tx2"/>
                </a:solidFill>
                <a:ea typeface="標楷體" pitchFamily="65" charset="-120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US" altLang="zh-TW" sz="2000" dirty="0" smtClean="0">
                <a:solidFill>
                  <a:schemeClr val="tx2"/>
                </a:solidFill>
                <a:ea typeface="標楷體" pitchFamily="65" charset="-120"/>
              </a:rPr>
              <a:t>CSIE </a:t>
            </a:r>
            <a:r>
              <a:rPr lang="en-US" altLang="zh-TW" sz="2000" dirty="0" err="1" smtClean="0">
                <a:solidFill>
                  <a:schemeClr val="tx2"/>
                </a:solidFill>
                <a:ea typeface="標楷體" pitchFamily="65" charset="-120"/>
              </a:rPr>
              <a:t>Dept</a:t>
            </a:r>
            <a:r>
              <a:rPr lang="en-US" altLang="zh-TW" sz="2000" dirty="0" smtClean="0">
                <a:solidFill>
                  <a:schemeClr val="tx2"/>
                </a:solidFill>
                <a:ea typeface="標楷體" pitchFamily="65" charset="-120"/>
              </a:rPr>
              <a:t>, National Taiwan University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lang="zh-TW" altLang="en-US" sz="2000" dirty="0" smtClean="0">
              <a:solidFill>
                <a:schemeClr val="tx2"/>
              </a:solidFill>
              <a:ea typeface="標楷體" pitchFamily="65" charset="-12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3068960"/>
            <a:ext cx="4180952" cy="1352381"/>
          </a:xfrm>
          <a:prstGeom prst="rect">
            <a:avLst/>
          </a:prstGeom>
          <a:ln>
            <a:solidFill>
              <a:srgbClr val="003300"/>
            </a:solidFill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Five Criteria of </a:t>
            </a:r>
            <a:r>
              <a:rPr lang="en-US" altLang="zh-TW" dirty="0" smtClean="0"/>
              <a:t>Algorithms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13048" cy="4572000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Pseudo code for finding the index of the smallest number in an array: </a:t>
            </a:r>
            <a:r>
              <a:rPr lang="en-US" altLang="zh-TW" dirty="0" err="1" smtClean="0"/>
              <a:t>getMinPos</a:t>
            </a:r>
            <a:r>
              <a:rPr lang="en-US" altLang="zh-TW" dirty="0" smtClean="0"/>
              <a:t>()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Criteria</a:t>
            </a:r>
          </a:p>
          <a:p>
            <a:pPr lvl="1"/>
            <a:r>
              <a:rPr lang="en-US" altLang="zh-TW" dirty="0" smtClean="0"/>
              <a:t>Input</a:t>
            </a:r>
          </a:p>
          <a:p>
            <a:pPr lvl="2"/>
            <a:r>
              <a:rPr lang="en-US" altLang="zh-TW" dirty="0" smtClean="0"/>
              <a:t>An array</a:t>
            </a:r>
          </a:p>
          <a:p>
            <a:pPr lvl="1"/>
            <a:r>
              <a:rPr lang="en-US" altLang="zh-TW" dirty="0" smtClean="0"/>
              <a:t>Output</a:t>
            </a:r>
          </a:p>
          <a:p>
            <a:pPr lvl="2"/>
            <a:r>
              <a:rPr lang="en-US" altLang="zh-TW" dirty="0" smtClean="0"/>
              <a:t>Index of the smallest element in an array</a:t>
            </a:r>
          </a:p>
          <a:p>
            <a:pPr lvl="1"/>
            <a:r>
              <a:rPr lang="en-US" altLang="zh-TW" dirty="0" smtClean="0"/>
              <a:t>Definiteness</a:t>
            </a:r>
          </a:p>
          <a:p>
            <a:pPr lvl="2"/>
            <a:r>
              <a:rPr lang="en-US" altLang="zh-TW" dirty="0" smtClean="0"/>
              <a:t>Clear steps</a:t>
            </a:r>
          </a:p>
          <a:p>
            <a:pPr lvl="1"/>
            <a:r>
              <a:rPr lang="en-US" altLang="zh-TW" dirty="0" smtClean="0"/>
              <a:t>Finiteness</a:t>
            </a:r>
          </a:p>
          <a:p>
            <a:pPr lvl="2"/>
            <a:r>
              <a:rPr lang="en-US" altLang="zh-TW" dirty="0" smtClean="0"/>
              <a:t>Will terminate</a:t>
            </a:r>
          </a:p>
          <a:p>
            <a:pPr lvl="1"/>
            <a:r>
              <a:rPr lang="en-US" altLang="zh-TW" dirty="0" smtClean="0"/>
              <a:t>Effectiveness</a:t>
            </a:r>
          </a:p>
          <a:p>
            <a:pPr lvl="2"/>
            <a:r>
              <a:rPr lang="en-US" altLang="zh-TW" dirty="0" smtClean="0"/>
              <a:t>Achievable by computers</a:t>
            </a:r>
            <a:endParaRPr lang="zh-TW" altLang="en-US" dirty="0"/>
          </a:p>
        </p:txBody>
      </p:sp>
      <p:sp>
        <p:nvSpPr>
          <p:cNvPr id="7" name="圓角矩形圖說文字 6"/>
          <p:cNvSpPr/>
          <p:nvPr/>
        </p:nvSpPr>
        <p:spPr>
          <a:xfrm>
            <a:off x="2339752" y="4581128"/>
            <a:ext cx="1314463" cy="408623"/>
          </a:xfrm>
          <a:prstGeom prst="wedgeRoundRectCallout">
            <a:avLst>
              <a:gd name="adj1" fmla="val -76416"/>
              <a:gd name="adj2" fmla="val -152525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Assignment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373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Pseudo Code vs. Real Code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467600" cy="50268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How to prove the correctness of </a:t>
            </a:r>
            <a:r>
              <a:rPr lang="en-US" altLang="zh-TW" dirty="0" err="1" smtClean="0"/>
              <a:t>getMinPos</a:t>
            </a:r>
            <a:r>
              <a:rPr lang="en-US" altLang="zh-TW" dirty="0" smtClean="0"/>
              <a:t>()</a:t>
            </a:r>
          </a:p>
          <a:p>
            <a:pPr lvl="1"/>
            <a:r>
              <a:rPr lang="en-US" altLang="zh-TW" dirty="0" smtClean="0"/>
              <a:t>Claim: </a:t>
            </a:r>
            <a:r>
              <a:rPr lang="en-US" altLang="zh-TW" dirty="0" err="1" smtClean="0"/>
              <a:t>arr</a:t>
            </a:r>
            <a:r>
              <a:rPr lang="en-US" altLang="zh-TW" dirty="0" smtClean="0"/>
              <a:t>[</a:t>
            </a:r>
            <a:r>
              <a:rPr lang="en-US" altLang="zh-TW" dirty="0" err="1" smtClean="0"/>
              <a:t>minPos</a:t>
            </a:r>
            <a:r>
              <a:rPr lang="en-US" altLang="zh-TW" dirty="0" smtClean="0"/>
              <a:t>]&lt;=</a:t>
            </a:r>
            <a:r>
              <a:rPr lang="en-US" altLang="zh-TW" dirty="0" err="1" smtClean="0"/>
              <a:t>arr</a:t>
            </a:r>
            <a:r>
              <a:rPr lang="en-US" altLang="zh-TW" dirty="0" smtClean="0"/>
              <a:t>[j] for j=0, 1, …, len-1</a:t>
            </a:r>
          </a:p>
          <a:p>
            <a:pPr lvl="1"/>
            <a:r>
              <a:rPr lang="en-US" altLang="zh-TW" dirty="0" smtClean="0"/>
              <a:t>Claim 2: After iteration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arr</a:t>
            </a:r>
            <a:r>
              <a:rPr lang="en-US" altLang="zh-TW" dirty="0" smtClean="0"/>
              <a:t>[</a:t>
            </a:r>
            <a:r>
              <a:rPr lang="en-US" altLang="zh-TW" dirty="0" err="1" smtClean="0"/>
              <a:t>minPos</a:t>
            </a:r>
            <a:r>
              <a:rPr lang="en-US" altLang="zh-TW" dirty="0" smtClean="0"/>
              <a:t>]&lt;=</a:t>
            </a:r>
            <a:r>
              <a:rPr lang="en-US" altLang="zh-TW" dirty="0" err="1" smtClean="0"/>
              <a:t>arr</a:t>
            </a:r>
            <a:r>
              <a:rPr lang="en-US" altLang="zh-TW" dirty="0" smtClean="0"/>
              <a:t>[j] for j=0, 1, …, </a:t>
            </a:r>
            <a:r>
              <a:rPr lang="en-US" altLang="zh-TW" dirty="0" err="1" smtClean="0"/>
              <a:t>i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Proof by mathematical induction (</a:t>
            </a:r>
            <a:r>
              <a:rPr lang="zh-TW" altLang="en-US" dirty="0" smtClean="0"/>
              <a:t>數學歸納法</a:t>
            </a:r>
            <a:r>
              <a:rPr lang="en-US" altLang="zh-TW" dirty="0" smtClean="0"/>
              <a:t>)</a:t>
            </a:r>
          </a:p>
          <a:p>
            <a:pPr lvl="2"/>
            <a:r>
              <a:rPr lang="en-US" altLang="zh-TW" dirty="0" smtClean="0"/>
              <a:t>Claim 2 holds when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=1</a:t>
            </a:r>
          </a:p>
          <a:p>
            <a:pPr lvl="2"/>
            <a:r>
              <a:rPr lang="en-US" altLang="zh-TW" dirty="0" smtClean="0"/>
              <a:t>Assume claim 2 holds when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=k </a:t>
            </a:r>
            <a:r>
              <a:rPr lang="en-US" altLang="zh-TW" dirty="0" smtClean="0">
                <a:sym typeface="Wingdings" panose="05000000000000000000" pitchFamily="2" charset="2"/>
              </a:rPr>
              <a:t> Show that claim 2 holds when </a:t>
            </a:r>
            <a:r>
              <a:rPr lang="en-US" altLang="zh-TW" dirty="0" err="1" smtClean="0">
                <a:sym typeface="Wingdings" panose="05000000000000000000" pitchFamily="2" charset="2"/>
              </a:rPr>
              <a:t>i</a:t>
            </a:r>
            <a:r>
              <a:rPr lang="en-US" altLang="zh-TW" dirty="0" smtClean="0">
                <a:sym typeface="Wingdings" panose="05000000000000000000" pitchFamily="2" charset="2"/>
              </a:rPr>
              <a:t>=k+1.</a:t>
            </a:r>
            <a:endParaRPr lang="en-US" altLang="zh-TW" dirty="0" smtClean="0"/>
          </a:p>
        </p:txBody>
      </p:sp>
      <p:sp>
        <p:nvSpPr>
          <p:cNvPr id="7" name="圓角矩形圖說文字 6"/>
          <p:cNvSpPr/>
          <p:nvPr/>
        </p:nvSpPr>
        <p:spPr>
          <a:xfrm>
            <a:off x="6474418" y="3789040"/>
            <a:ext cx="2418062" cy="864096"/>
          </a:xfrm>
          <a:prstGeom prst="wedgeRoundRectCallout">
            <a:avLst>
              <a:gd name="adj1" fmla="val -58747"/>
              <a:gd name="adj2" fmla="val 70243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Claim 2 is often called </a:t>
            </a:r>
            <a:r>
              <a:rPr lang="en-US" altLang="zh-TW" dirty="0" smtClean="0">
                <a:solidFill>
                  <a:srgbClr val="FF0000"/>
                </a:solidFill>
              </a:rPr>
              <a:t>Invariance</a:t>
            </a:r>
            <a:r>
              <a:rPr lang="en-US" altLang="zh-TW" dirty="0" smtClean="0">
                <a:solidFill>
                  <a:schemeClr val="tx1"/>
                </a:solidFill>
              </a:rPr>
              <a:t> property</a:t>
            </a:r>
          </a:p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of loops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67544" y="1691516"/>
            <a:ext cx="1440715" cy="369332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Pseudo code: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003493" y="1700808"/>
            <a:ext cx="1366143" cy="369332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Code in C++:</a:t>
            </a:r>
            <a:endParaRPr lang="zh-TW" altLang="en-US" dirty="0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204864"/>
            <a:ext cx="4180952" cy="1352381"/>
          </a:xfrm>
          <a:prstGeom prst="rect">
            <a:avLst/>
          </a:prstGeom>
          <a:ln>
            <a:solidFill>
              <a:srgbClr val="003300"/>
            </a:solidFill>
          </a:ln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2194039"/>
            <a:ext cx="3214316" cy="152299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42502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Selection Sort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Animation</a:t>
            </a:r>
          </a:p>
          <a:p>
            <a:pPr lvl="1"/>
            <a:r>
              <a:rPr lang="en-US" altLang="zh-TW" smtClean="0">
                <a:hlinkClick r:id="rId2"/>
              </a:rPr>
              <a:t>YouTube</a:t>
            </a:r>
            <a:r>
              <a:rPr lang="en-US" altLang="zh-TW"/>
              <a:t>, </a:t>
            </a:r>
            <a:r>
              <a:rPr lang="en-US" altLang="zh-TW" smtClean="0">
                <a:hlinkClick r:id="rId3"/>
              </a:rPr>
              <a:t>HTML</a:t>
            </a:r>
            <a:r>
              <a:rPr lang="en-US" altLang="zh-TW" smtClean="0"/>
              <a:t>, </a:t>
            </a:r>
            <a:r>
              <a:rPr lang="en-US" altLang="zh-TW" smtClean="0">
                <a:hlinkClick r:id="rId4"/>
              </a:rPr>
              <a:t>Flash</a:t>
            </a:r>
            <a:r>
              <a:rPr lang="en-US" altLang="zh-TW"/>
              <a:t> </a:t>
            </a:r>
            <a:r>
              <a:rPr lang="en-US" altLang="zh-TW" smtClean="0"/>
              <a:t>(use IE to open)</a:t>
            </a:r>
            <a:endParaRPr lang="en-US" altLang="zh-TW" dirty="0"/>
          </a:p>
          <a:p>
            <a:pPr lvl="1"/>
            <a:r>
              <a:rPr lang="en-US" altLang="zh-TW" dirty="0">
                <a:hlinkClick r:id="rId5"/>
              </a:rPr>
              <a:t>Wiki about selection sort</a:t>
            </a:r>
            <a:endParaRPr lang="en-US" altLang="zh-TW" dirty="0"/>
          </a:p>
          <a:p>
            <a:r>
              <a:rPr lang="en-US" altLang="zh-TW" dirty="0" smtClean="0"/>
              <a:t>Pseudo code</a:t>
            </a:r>
          </a:p>
          <a:p>
            <a:pPr lvl="1"/>
            <a:r>
              <a:rPr lang="en-US" altLang="zh-TW" dirty="0" smtClean="0"/>
              <a:t>Input: an integer array of length n</a:t>
            </a:r>
          </a:p>
          <a:p>
            <a:pPr lvl="1"/>
            <a:r>
              <a:rPr lang="en-US" altLang="zh-TW" dirty="0" smtClean="0"/>
              <a:t>Output: an in-place sorted array</a:t>
            </a:r>
          </a:p>
          <a:p>
            <a:pPr lvl="1"/>
            <a:r>
              <a:rPr lang="en-US" altLang="zh-TW" dirty="0"/>
              <a:t>For </a:t>
            </a:r>
            <a:r>
              <a:rPr lang="en-US" altLang="zh-TW" dirty="0" err="1"/>
              <a:t>i</a:t>
            </a:r>
            <a:r>
              <a:rPr lang="en-US" altLang="zh-TW" dirty="0"/>
              <a:t> from 0 to n-1</a:t>
            </a:r>
          </a:p>
          <a:p>
            <a:pPr marL="1188720" lvl="2" indent="-457200">
              <a:buFont typeface="+mj-lt"/>
              <a:buAutoNum type="arabicPeriod"/>
            </a:pPr>
            <a:r>
              <a:rPr lang="en-US" altLang="zh-TW" dirty="0"/>
              <a:t>Let </a:t>
            </a:r>
            <a:r>
              <a:rPr lang="en-US" altLang="zh-TW" dirty="0" err="1"/>
              <a:t>s</a:t>
            </a:r>
            <a:r>
              <a:rPr lang="en-US" altLang="zh-TW" baseline="-25000" dirty="0" err="1"/>
              <a:t>id</a:t>
            </a:r>
            <a:r>
              <a:rPr lang="en-US" altLang="zh-TW" dirty="0"/>
              <a:t> be the index of the smallest number from list[</a:t>
            </a:r>
            <a:r>
              <a:rPr lang="en-US" altLang="zh-TW" dirty="0" err="1"/>
              <a:t>i</a:t>
            </a:r>
            <a:r>
              <a:rPr lang="en-US" altLang="zh-TW" dirty="0"/>
              <a:t>] to list[n-1]</a:t>
            </a:r>
          </a:p>
          <a:p>
            <a:pPr marL="1188720" lvl="2" indent="-457200">
              <a:buFont typeface="+mj-lt"/>
              <a:buAutoNum type="arabicPeriod"/>
            </a:pPr>
            <a:r>
              <a:rPr lang="en-US" altLang="zh-TW" dirty="0"/>
              <a:t>Interchange list[</a:t>
            </a:r>
            <a:r>
              <a:rPr lang="en-US" altLang="zh-TW" dirty="0" err="1"/>
              <a:t>i</a:t>
            </a:r>
            <a:r>
              <a:rPr lang="en-US" altLang="zh-TW" dirty="0"/>
              <a:t>] and list[</a:t>
            </a:r>
            <a:r>
              <a:rPr lang="en-US" altLang="zh-TW" dirty="0" err="1"/>
              <a:t>s</a:t>
            </a:r>
            <a:r>
              <a:rPr lang="en-US" altLang="zh-TW" baseline="-25000" dirty="0" err="1"/>
              <a:t>id</a:t>
            </a:r>
            <a:r>
              <a:rPr lang="en-US" altLang="zh-TW" dirty="0" smtClean="0"/>
              <a:t>]</a:t>
            </a:r>
          </a:p>
          <a:p>
            <a:r>
              <a:rPr lang="en-US" altLang="zh-TW" dirty="0" smtClean="0"/>
              <a:t>Step 1 can be achieved by </a:t>
            </a:r>
            <a:r>
              <a:rPr lang="en-US" altLang="zh-TW" dirty="0" err="1" smtClean="0"/>
              <a:t>getMinPos</a:t>
            </a:r>
            <a:r>
              <a:rPr lang="en-US" altLang="zh-TW" dirty="0" smtClean="0"/>
              <a:t>().</a:t>
            </a:r>
          </a:p>
          <a:p>
            <a:r>
              <a:rPr lang="en-US" altLang="zh-TW" dirty="0" smtClean="0"/>
              <a:t>Step 2 can be done by the computer easily.</a:t>
            </a:r>
          </a:p>
          <a:p>
            <a:pPr marL="91440" indent="0">
              <a:buNone/>
            </a:pPr>
            <a:endParaRPr lang="en-US" altLang="zh-TW" dirty="0" smtClean="0"/>
          </a:p>
        </p:txBody>
      </p:sp>
      <p:sp>
        <p:nvSpPr>
          <p:cNvPr id="4" name="圓角矩形圖說文字 3"/>
          <p:cNvSpPr/>
          <p:nvPr/>
        </p:nvSpPr>
        <p:spPr>
          <a:xfrm>
            <a:off x="5220072" y="5036601"/>
            <a:ext cx="1242281" cy="408623"/>
          </a:xfrm>
          <a:prstGeom prst="wedgeRoundRectCallout">
            <a:avLst>
              <a:gd name="adj1" fmla="val -87596"/>
              <a:gd name="adj2" fmla="val 31291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Important!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491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Sample Quiz for Selection Sort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Please show each step of selection sort on the vector: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3  5  1  4  2  7  9  6  8</a:t>
            </a:r>
          </a:p>
        </p:txBody>
      </p:sp>
    </p:spTree>
    <p:extLst>
      <p:ext uri="{BB962C8B-B14F-4D97-AF65-F5344CB8AC3E}">
        <p14:creationId xmlns:p14="http://schemas.microsoft.com/office/powerpoint/2010/main" val="3592875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Correctness of Selection Sort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Theorem</a:t>
            </a:r>
          </a:p>
          <a:p>
            <a:pPr lvl="1"/>
            <a:r>
              <a:rPr lang="en-US" altLang="zh-TW" dirty="0" smtClean="0"/>
              <a:t>After the loop of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=q, for any j&gt;q, we have</a:t>
            </a:r>
          </a:p>
          <a:p>
            <a:pPr lvl="2"/>
            <a:r>
              <a:rPr lang="en-US" altLang="zh-TW" dirty="0" smtClean="0"/>
              <a:t>list[0]&lt;list[1]&lt;list[2] … &lt; list[q] &lt; list[j]</a:t>
            </a:r>
          </a:p>
          <a:p>
            <a:r>
              <a:rPr lang="en-US" altLang="zh-TW" dirty="0" smtClean="0"/>
              <a:t>Proof by mathematical induction</a:t>
            </a:r>
          </a:p>
          <a:p>
            <a:pPr lvl="1"/>
            <a:r>
              <a:rPr lang="en-US" altLang="zh-TW" dirty="0" smtClean="0"/>
              <a:t>When q=0, the statement is true</a:t>
            </a:r>
          </a:p>
          <a:p>
            <a:pPr lvl="1"/>
            <a:r>
              <a:rPr lang="en-US" altLang="zh-TW" dirty="0" smtClean="0"/>
              <a:t>Assume statement is true when q=t; then when q = t+1…</a:t>
            </a:r>
          </a:p>
          <a:p>
            <a:pPr marL="91440" indent="0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720153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Programming != Coding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 smtClean="0"/>
              <a:t>Programming </a:t>
            </a:r>
            <a:r>
              <a:rPr lang="en-US" altLang="zh-TW" dirty="0" smtClean="0">
                <a:sym typeface="Wingdings" panose="05000000000000000000" pitchFamily="2" charset="2"/>
              </a:rPr>
              <a:t></a:t>
            </a:r>
            <a:r>
              <a:rPr lang="en-US" altLang="zh-TW" dirty="0" smtClean="0"/>
              <a:t> Building a house</a:t>
            </a:r>
          </a:p>
          <a:p>
            <a:pPr lvl="1"/>
            <a:r>
              <a:rPr lang="en-US" altLang="zh-TW" dirty="0" smtClean="0"/>
              <a:t>Requirements: purpose, input/output </a:t>
            </a:r>
            <a:r>
              <a:rPr lang="en-US" altLang="zh-TW" dirty="0" smtClean="0">
                <a:sym typeface="Wingdings" panose="05000000000000000000" pitchFamily="2" charset="2"/>
              </a:rPr>
              <a:t></a:t>
            </a:r>
            <a:r>
              <a:rPr lang="zh-TW" altLang="en-US" dirty="0" smtClean="0"/>
              <a:t>需求為何、投入多少資金、產出什麼品質的房子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Analysis</a:t>
            </a:r>
          </a:p>
          <a:p>
            <a:pPr lvl="2"/>
            <a:r>
              <a:rPr lang="en-US" altLang="zh-TW" dirty="0" smtClean="0"/>
              <a:t>Bottom-up: small pieces </a:t>
            </a:r>
            <a:r>
              <a:rPr lang="en-US" altLang="zh-TW" dirty="0" smtClean="0">
                <a:sym typeface="Wingdings" panose="05000000000000000000" pitchFamily="2" charset="2"/>
              </a:rPr>
              <a:t>to ultimate goal</a:t>
            </a:r>
            <a:r>
              <a:rPr lang="zh-TW" altLang="en-US" dirty="0" smtClean="0">
                <a:sym typeface="Wingdings" panose="05000000000000000000" pitchFamily="2" charset="2"/>
              </a:rPr>
              <a:t> </a:t>
            </a:r>
            <a:r>
              <a:rPr lang="en-US" altLang="zh-TW" dirty="0" smtClean="0">
                <a:sym typeface="Wingdings" panose="05000000000000000000" pitchFamily="2" charset="2"/>
              </a:rPr>
              <a:t> </a:t>
            </a:r>
            <a:r>
              <a:rPr lang="zh-TW" altLang="en-US" dirty="0" smtClean="0">
                <a:sym typeface="Wingdings" panose="05000000000000000000" pitchFamily="2" charset="2"/>
              </a:rPr>
              <a:t>把每一面牆、每一塊磚設計好，再想辦法拼起來</a:t>
            </a:r>
            <a:endParaRPr lang="en-US" altLang="zh-TW" dirty="0" smtClean="0">
              <a:sym typeface="Wingdings" panose="05000000000000000000" pitchFamily="2" charset="2"/>
            </a:endParaRPr>
          </a:p>
          <a:p>
            <a:pPr lvl="2"/>
            <a:r>
              <a:rPr lang="en-US" altLang="zh-TW" dirty="0" smtClean="0">
                <a:sym typeface="Wingdings" panose="05000000000000000000" pitchFamily="2" charset="2"/>
              </a:rPr>
              <a:t>Top-down: ultimate goal to small pieces</a:t>
            </a:r>
            <a:r>
              <a:rPr lang="zh-TW" altLang="en-US" dirty="0">
                <a:sym typeface="Wingdings" panose="05000000000000000000" pitchFamily="2" charset="2"/>
              </a:rPr>
              <a:t> </a:t>
            </a:r>
            <a:r>
              <a:rPr lang="en-US" altLang="zh-TW" dirty="0" smtClean="0">
                <a:sym typeface="Wingdings" panose="05000000000000000000" pitchFamily="2" charset="2"/>
              </a:rPr>
              <a:t> </a:t>
            </a:r>
            <a:r>
              <a:rPr lang="zh-TW" altLang="en-US" dirty="0" smtClean="0">
                <a:sym typeface="Wingdings" panose="05000000000000000000" pitchFamily="2" charset="2"/>
              </a:rPr>
              <a:t>先考慮整體的需求，在思考每一面牆、每一塊磚如何完成</a:t>
            </a:r>
            <a:endParaRPr lang="en-US" altLang="zh-TW" dirty="0" smtClean="0">
              <a:sym typeface="Wingdings" panose="05000000000000000000" pitchFamily="2" charset="2"/>
            </a:endParaRPr>
          </a:p>
          <a:p>
            <a:pPr lvl="1"/>
            <a:r>
              <a:rPr lang="en-US" altLang="zh-TW" dirty="0" smtClean="0">
                <a:sym typeface="Wingdings" panose="05000000000000000000" pitchFamily="2" charset="2"/>
              </a:rPr>
              <a:t>Design: choices of data structures and algorithms</a:t>
            </a:r>
            <a:r>
              <a:rPr lang="zh-TW" altLang="en-US" dirty="0" smtClean="0">
                <a:sym typeface="Wingdings" panose="05000000000000000000" pitchFamily="2" charset="2"/>
              </a:rPr>
              <a:t> </a:t>
            </a:r>
            <a:r>
              <a:rPr lang="en-US" altLang="zh-TW" dirty="0" smtClean="0">
                <a:sym typeface="Wingdings" panose="05000000000000000000" pitchFamily="2" charset="2"/>
              </a:rPr>
              <a:t> </a:t>
            </a:r>
            <a:r>
              <a:rPr lang="zh-TW" altLang="en-US" dirty="0" smtClean="0">
                <a:sym typeface="Wingdings" panose="05000000000000000000" pitchFamily="2" charset="2"/>
              </a:rPr>
              <a:t>建材和工法的選定</a:t>
            </a:r>
            <a:endParaRPr lang="en-US" altLang="zh-TW" dirty="0" smtClean="0">
              <a:sym typeface="Wingdings" panose="05000000000000000000" pitchFamily="2" charset="2"/>
            </a:endParaRPr>
          </a:p>
          <a:p>
            <a:pPr lvl="1"/>
            <a:r>
              <a:rPr lang="en-US" altLang="zh-TW" dirty="0" smtClean="0">
                <a:sym typeface="Wingdings" panose="05000000000000000000" pitchFamily="2" charset="2"/>
              </a:rPr>
              <a:t>Coding and refinement: actual implementation</a:t>
            </a:r>
            <a:r>
              <a:rPr lang="zh-TW" altLang="en-US" dirty="0" smtClean="0">
                <a:sym typeface="Wingdings" panose="05000000000000000000" pitchFamily="2" charset="2"/>
              </a:rPr>
              <a:t> </a:t>
            </a:r>
            <a:r>
              <a:rPr lang="en-US" altLang="zh-TW" dirty="0" smtClean="0">
                <a:sym typeface="Wingdings" panose="05000000000000000000" pitchFamily="2" charset="2"/>
              </a:rPr>
              <a:t> </a:t>
            </a:r>
            <a:r>
              <a:rPr lang="zh-TW" altLang="en-US" dirty="0" smtClean="0">
                <a:sym typeface="Wingdings" panose="05000000000000000000" pitchFamily="2" charset="2"/>
              </a:rPr>
              <a:t>施工</a:t>
            </a:r>
            <a:endParaRPr lang="en-US" altLang="zh-TW" dirty="0" smtClean="0">
              <a:sym typeface="Wingdings" panose="05000000000000000000" pitchFamily="2" charset="2"/>
            </a:endParaRPr>
          </a:p>
          <a:p>
            <a:pPr lvl="1"/>
            <a:r>
              <a:rPr lang="en-US" altLang="zh-TW" dirty="0" smtClean="0">
                <a:sym typeface="Wingdings" panose="05000000000000000000" pitchFamily="2" charset="2"/>
              </a:rPr>
              <a:t>Verification</a:t>
            </a:r>
          </a:p>
          <a:p>
            <a:pPr lvl="2"/>
            <a:r>
              <a:rPr lang="en-US" altLang="zh-TW" dirty="0" smtClean="0">
                <a:sym typeface="Wingdings" panose="05000000000000000000" pitchFamily="2" charset="2"/>
              </a:rPr>
              <a:t>Proof (in math)  </a:t>
            </a:r>
            <a:r>
              <a:rPr lang="zh-TW" altLang="en-US" dirty="0" smtClean="0">
                <a:sym typeface="Wingdings" panose="05000000000000000000" pitchFamily="2" charset="2"/>
              </a:rPr>
              <a:t>確認是否符合設計圖，例如載重度或耐震度</a:t>
            </a:r>
            <a:endParaRPr lang="en-US" altLang="zh-TW" dirty="0" smtClean="0">
              <a:sym typeface="Wingdings" panose="05000000000000000000" pitchFamily="2" charset="2"/>
            </a:endParaRPr>
          </a:p>
          <a:p>
            <a:pPr lvl="2"/>
            <a:r>
              <a:rPr lang="en-US" altLang="zh-TW" dirty="0" smtClean="0">
                <a:sym typeface="Wingdings" panose="05000000000000000000" pitchFamily="2" charset="2"/>
              </a:rPr>
              <a:t>Test and debug (on machines)  </a:t>
            </a:r>
            <a:r>
              <a:rPr lang="zh-TW" altLang="en-US" dirty="0" smtClean="0">
                <a:sym typeface="Wingdings" panose="05000000000000000000" pitchFamily="2" charset="2"/>
              </a:rPr>
              <a:t>工地現場的牢固度測試、監工等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439926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From Coding to Programming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Comparison of </a:t>
            </a:r>
            <a:r>
              <a:rPr lang="en-US" altLang="zh-TW" smtClean="0"/>
              <a:t>DSA </a:t>
            </a:r>
            <a:r>
              <a:rPr lang="en-US" altLang="zh-TW" smtClean="0"/>
              <a:t>and </a:t>
            </a:r>
            <a:r>
              <a:rPr lang="en-US" altLang="zh-TW" dirty="0" smtClean="0"/>
              <a:t>“Intro to C”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212711"/>
              </p:ext>
            </p:extLst>
          </p:nvPr>
        </p:nvGraphicFramePr>
        <p:xfrm>
          <a:off x="1331640" y="2492896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Intro to C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DSA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Requirements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*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*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Analysis &amp; Design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*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***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Coding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***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***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Proof in Math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***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Test &amp; Debugging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**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***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113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Are Algorithms?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Algorithms can be viewed as “</a:t>
            </a:r>
            <a:r>
              <a:rPr lang="zh-TW" altLang="en-US" dirty="0" smtClean="0"/>
              <a:t>程式譜</a:t>
            </a:r>
            <a:r>
              <a:rPr lang="en-US" altLang="zh-TW" dirty="0" smtClean="0"/>
              <a:t>”</a:t>
            </a:r>
          </a:p>
          <a:p>
            <a:pPr lvl="1"/>
            <a:r>
              <a:rPr lang="en-US" altLang="zh-TW" dirty="0" smtClean="0"/>
              <a:t>How to solve computation problems </a:t>
            </a:r>
            <a:r>
              <a:rPr lang="en-US" altLang="zh-TW" dirty="0" smtClean="0">
                <a:solidFill>
                  <a:srgbClr val="FF0000"/>
                </a:solidFill>
              </a:rPr>
              <a:t>correctly</a:t>
            </a:r>
            <a:r>
              <a:rPr lang="en-US" altLang="zh-TW" dirty="0" smtClean="0"/>
              <a:t> and </a:t>
            </a:r>
            <a:r>
              <a:rPr lang="en-US" altLang="zh-TW" dirty="0" smtClean="0">
                <a:solidFill>
                  <a:srgbClr val="FF0000"/>
                </a:solidFill>
              </a:rPr>
              <a:t>efficiently</a:t>
            </a:r>
          </a:p>
          <a:p>
            <a:r>
              <a:rPr lang="en-US" altLang="zh-TW" dirty="0" smtClean="0"/>
              <a:t>Similar terms</a:t>
            </a:r>
          </a:p>
          <a:p>
            <a:pPr lvl="1"/>
            <a:r>
              <a:rPr lang="zh-TW" altLang="en-US" dirty="0" smtClean="0"/>
              <a:t>食譜 </a:t>
            </a:r>
            <a:r>
              <a:rPr lang="en-US" altLang="zh-TW" dirty="0" smtClean="0"/>
              <a:t>(recipes)</a:t>
            </a:r>
            <a:r>
              <a:rPr lang="zh-TW" altLang="en-US" dirty="0" smtClean="0"/>
              <a:t>、樂譜 </a:t>
            </a:r>
            <a:r>
              <a:rPr lang="en-US" altLang="zh-TW" dirty="0" smtClean="0"/>
              <a:t>(sheet music)</a:t>
            </a:r>
            <a:r>
              <a:rPr lang="zh-TW" altLang="en-US" dirty="0" smtClean="0"/>
              <a:t>、</a:t>
            </a:r>
            <a:r>
              <a:rPr lang="zh-TW" altLang="en-US" dirty="0"/>
              <a:t>劍譜、</a:t>
            </a:r>
            <a:r>
              <a:rPr lang="zh-TW" altLang="en-US" dirty="0" smtClean="0"/>
              <a:t>棋譜、拳譜</a:t>
            </a:r>
            <a:endParaRPr lang="en-US" altLang="zh-TW" dirty="0" smtClean="0"/>
          </a:p>
          <a:p>
            <a:pPr lvl="1"/>
            <a:r>
              <a:rPr lang="zh-TW" altLang="en-US" dirty="0"/>
              <a:t>臉譜</a:t>
            </a:r>
            <a:r>
              <a:rPr lang="zh-TW" altLang="en-US" dirty="0" smtClean="0"/>
              <a:t>、族譜、光譜、頻譜</a:t>
            </a:r>
            <a:endParaRPr lang="en-US" altLang="zh-TW" dirty="0" smtClean="0"/>
          </a:p>
        </p:txBody>
      </p:sp>
      <p:sp>
        <p:nvSpPr>
          <p:cNvPr id="4" name="圓角矩形圖說文字 3"/>
          <p:cNvSpPr/>
          <p:nvPr/>
        </p:nvSpPr>
        <p:spPr>
          <a:xfrm>
            <a:off x="7596336" y="3429000"/>
            <a:ext cx="1068008" cy="408623"/>
          </a:xfrm>
          <a:prstGeom prst="wedgeRoundRectCallout">
            <a:avLst>
              <a:gd name="adj1" fmla="val -58085"/>
              <a:gd name="adj2" fmla="val -109595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Methods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5" name="圓角矩形圖說文字 4"/>
          <p:cNvSpPr/>
          <p:nvPr/>
        </p:nvSpPr>
        <p:spPr>
          <a:xfrm>
            <a:off x="4427984" y="3812465"/>
            <a:ext cx="2413776" cy="408623"/>
          </a:xfrm>
          <a:prstGeom prst="wedgeRoundRectCallout">
            <a:avLst>
              <a:gd name="adj1" fmla="val -58085"/>
              <a:gd name="adj2" fmla="val -109595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Data, or example based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「拳譜」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93678"/>
            <a:ext cx="2905125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「棋譜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90011"/>
            <a:ext cx="1680121" cy="167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「臉譜」的圖片搜尋結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09120"/>
            <a:ext cx="2016224" cy="201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242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你與臉書上的人，到底距離多遠？臉書說，這數字平均只有 3.57 而已。數位時代翻攝自 Facebook Research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924944"/>
            <a:ext cx="3076899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Are Data Structures?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Data structures can be viewed as “everything about data”</a:t>
            </a:r>
          </a:p>
          <a:p>
            <a:pPr lvl="1"/>
            <a:r>
              <a:rPr lang="en-US" altLang="zh-TW" dirty="0" smtClean="0"/>
              <a:t>How to map the real world to the abstract representation?</a:t>
            </a:r>
          </a:p>
          <a:p>
            <a:pPr lvl="1"/>
            <a:r>
              <a:rPr lang="en-US" altLang="zh-TW" dirty="0" smtClean="0"/>
              <a:t>How to use memory effectively?</a:t>
            </a:r>
          </a:p>
          <a:p>
            <a:r>
              <a:rPr lang="en-US" altLang="zh-TW" dirty="0" smtClean="0"/>
              <a:t>Example</a:t>
            </a:r>
          </a:p>
          <a:p>
            <a:pPr lvl="1"/>
            <a:r>
              <a:rPr lang="en-US" altLang="zh-TW" dirty="0"/>
              <a:t>Six Degrees of </a:t>
            </a:r>
            <a:r>
              <a:rPr lang="en-US" altLang="zh-TW" dirty="0" smtClean="0"/>
              <a:t>Separation (Stanley Milgram, 1960)</a:t>
            </a:r>
          </a:p>
          <a:p>
            <a:pPr lvl="1"/>
            <a:r>
              <a:rPr lang="en-US" altLang="zh-TW" dirty="0" smtClean="0"/>
              <a:t>Facebook</a:t>
            </a:r>
            <a:r>
              <a:rPr lang="zh-TW" altLang="en-US" dirty="0" smtClean="0"/>
              <a:t> </a:t>
            </a:r>
            <a:r>
              <a:rPr lang="en-US" altLang="zh-TW" dirty="0" smtClean="0"/>
              <a:t>users = 1.59 B, DOS=3.57 (</a:t>
            </a:r>
            <a:r>
              <a:rPr lang="en-US" altLang="zh-TW" dirty="0" smtClean="0">
                <a:hlinkClick r:id="rId3"/>
              </a:rPr>
              <a:t>link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So…</a:t>
            </a:r>
          </a:p>
          <a:p>
            <a:pPr lvl="1"/>
            <a:r>
              <a:rPr lang="zh-TW" altLang="en-US" dirty="0" smtClean="0"/>
              <a:t>食譜 </a:t>
            </a:r>
            <a:r>
              <a:rPr lang="en-US" altLang="zh-TW" dirty="0" smtClean="0"/>
              <a:t>+ </a:t>
            </a:r>
            <a:r>
              <a:rPr lang="zh-TW" altLang="en-US" dirty="0" smtClean="0"/>
              <a:t>食材 </a:t>
            </a:r>
            <a:r>
              <a:rPr lang="en-US" altLang="zh-TW" dirty="0" smtClean="0"/>
              <a:t>= </a:t>
            </a:r>
            <a:r>
              <a:rPr lang="zh-TW" altLang="en-US" dirty="0" smtClean="0"/>
              <a:t>菜 </a:t>
            </a:r>
            <a:r>
              <a:rPr lang="en-US" altLang="zh-TW" dirty="0" smtClean="0"/>
              <a:t>(Recipes + Ingredients = Dishes)</a:t>
            </a:r>
          </a:p>
          <a:p>
            <a:pPr lvl="1"/>
            <a:r>
              <a:rPr lang="zh-TW" altLang="en-US" dirty="0" smtClean="0"/>
              <a:t>樂譜 </a:t>
            </a:r>
            <a:r>
              <a:rPr lang="en-US" altLang="zh-TW" dirty="0" smtClean="0"/>
              <a:t>+ </a:t>
            </a:r>
            <a:r>
              <a:rPr lang="zh-TW" altLang="en-US" dirty="0" smtClean="0"/>
              <a:t>樂器 </a:t>
            </a:r>
            <a:r>
              <a:rPr lang="en-US" altLang="zh-TW" dirty="0" smtClean="0"/>
              <a:t>= </a:t>
            </a:r>
            <a:r>
              <a:rPr lang="zh-TW" altLang="en-US" dirty="0" smtClean="0"/>
              <a:t>音樂 </a:t>
            </a:r>
            <a:r>
              <a:rPr lang="en-US" altLang="zh-TW" dirty="0" smtClean="0"/>
              <a:t>(Sheet music + Instruments = Music)</a:t>
            </a:r>
          </a:p>
          <a:p>
            <a:pPr lvl="1"/>
            <a:r>
              <a:rPr lang="zh-TW" altLang="en-US" dirty="0" smtClean="0"/>
              <a:t>劍譜 </a:t>
            </a:r>
            <a:r>
              <a:rPr lang="en-US" altLang="zh-TW" dirty="0" smtClean="0"/>
              <a:t>+ </a:t>
            </a:r>
            <a:r>
              <a:rPr lang="zh-TW" altLang="en-US" dirty="0" smtClean="0"/>
              <a:t>寶劍 </a:t>
            </a:r>
            <a:r>
              <a:rPr lang="en-US" altLang="zh-TW" dirty="0" smtClean="0"/>
              <a:t>= </a:t>
            </a:r>
            <a:r>
              <a:rPr lang="zh-TW" altLang="en-US" dirty="0" smtClean="0"/>
              <a:t>天下無雙</a:t>
            </a:r>
            <a:endParaRPr lang="en-US" altLang="zh-TW" dirty="0" smtClean="0"/>
          </a:p>
          <a:p>
            <a:pPr marL="365760" lvl="1" indent="0">
              <a:buNone/>
            </a:pPr>
            <a:r>
              <a:rPr lang="en-US" altLang="zh-TW" dirty="0" smtClean="0">
                <a:sym typeface="Wingdings" panose="05000000000000000000" pitchFamily="2" charset="2"/>
              </a:rPr>
              <a:t></a:t>
            </a:r>
            <a:r>
              <a:rPr lang="en-US" altLang="zh-TW" dirty="0"/>
              <a:t> Algorithms + Data Structures = Programs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542617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Why Data Structures and Algorithms?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A good program needs to leverage two types of resources on computers</a:t>
            </a:r>
          </a:p>
          <a:p>
            <a:pPr lvl="1"/>
            <a:r>
              <a:rPr lang="en-US" altLang="zh-TW" dirty="0" smtClean="0"/>
              <a:t>Computing units: CPU, FPU, GPU, etc. </a:t>
            </a:r>
            <a:r>
              <a:rPr lang="en-US" altLang="zh-TW" dirty="0" smtClean="0">
                <a:sym typeface="Wingdings" panose="05000000000000000000" pitchFamily="2" charset="2"/>
              </a:rPr>
              <a:t> Time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Storage units: memory, disks, networks, etc. </a:t>
            </a:r>
            <a:r>
              <a:rPr lang="en-US" altLang="zh-TW" dirty="0" smtClean="0">
                <a:sym typeface="Wingdings" panose="05000000000000000000" pitchFamily="2" charset="2"/>
              </a:rPr>
              <a:t> Space</a:t>
            </a:r>
            <a:r>
              <a:rPr lang="en-US" altLang="zh-TW" dirty="0" smtClean="0"/>
              <a:t> </a:t>
            </a:r>
          </a:p>
          <a:p>
            <a:r>
              <a:rPr lang="en-US" altLang="zh-TW" dirty="0" smtClean="0"/>
              <a:t>Programs = Algorithms + Data Structures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r>
              <a:rPr lang="en-US" altLang="zh-TW" dirty="0" smtClean="0"/>
              <a:t>Algorithms focus on computation issues, but needs to be accompanied by proper data structures</a:t>
            </a:r>
          </a:p>
          <a:p>
            <a:pPr lvl="1"/>
            <a:r>
              <a:rPr lang="en-US" altLang="zh-TW" dirty="0" smtClean="0"/>
              <a:t>Data structures focus on storage management, but needs to be accompanied by proper algorithms</a:t>
            </a:r>
          </a:p>
        </p:txBody>
      </p:sp>
      <p:sp>
        <p:nvSpPr>
          <p:cNvPr id="4" name="流程圖: 替代處理程序 3"/>
          <p:cNvSpPr/>
          <p:nvPr/>
        </p:nvSpPr>
        <p:spPr>
          <a:xfrm>
            <a:off x="1115616" y="5373216"/>
            <a:ext cx="5400600" cy="576064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  <a:effectLst>
            <a:outerShdw blurRad="127000" dist="76200" dir="2400000" algn="ctr" rotWithShape="0">
              <a:schemeClr val="tx1">
                <a:alpha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chemeClr val="tx1"/>
                </a:solidFill>
              </a:rPr>
              <a:t>DSA helps you write better programs!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265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Algorithms &amp; Data Structures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Algorithms + Data Structures = </a:t>
            </a:r>
            <a:r>
              <a:rPr lang="en-US" altLang="zh-TW" dirty="0" smtClean="0">
                <a:hlinkClick r:id="rId2"/>
              </a:rPr>
              <a:t>Programs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 famous book published in 1976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smtClean="0"/>
              <a:t>textbook </a:t>
            </a:r>
            <a:r>
              <a:rPr lang="en-US" altLang="zh-TW" smtClean="0"/>
              <a:t>when I took DSA</a:t>
            </a:r>
            <a:endParaRPr lang="en-US" altLang="zh-TW" dirty="0" smtClean="0"/>
          </a:p>
          <a:p>
            <a:r>
              <a:rPr lang="en-US" altLang="zh-TW" dirty="0" smtClean="0"/>
              <a:t>Algorithms </a:t>
            </a:r>
            <a:r>
              <a:rPr lang="en-US" altLang="zh-TW" dirty="0" smtClean="0">
                <a:sym typeface="Wingdings" panose="05000000000000000000" pitchFamily="2" charset="2"/>
              </a:rPr>
              <a:t>(</a:t>
            </a:r>
            <a:r>
              <a:rPr lang="zh-TW" altLang="en-US" dirty="0" smtClean="0">
                <a:sym typeface="Wingdings" panose="05000000000000000000" pitchFamily="2" charset="2"/>
              </a:rPr>
              <a:t>演算法</a:t>
            </a:r>
            <a:r>
              <a:rPr lang="en-US" altLang="zh-TW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altLang="zh-TW" dirty="0" smtClean="0">
                <a:sym typeface="Wingdings" panose="05000000000000000000" pitchFamily="2" charset="2"/>
              </a:rPr>
              <a:t>How to do computation?  Efficient use of CPU</a:t>
            </a:r>
          </a:p>
          <a:p>
            <a:r>
              <a:rPr lang="en-US" altLang="zh-TW" dirty="0" smtClean="0">
                <a:sym typeface="Wingdings" panose="05000000000000000000" pitchFamily="2" charset="2"/>
              </a:rPr>
              <a:t>Data structures (</a:t>
            </a:r>
            <a:r>
              <a:rPr lang="zh-TW" altLang="en-US" dirty="0" smtClean="0">
                <a:sym typeface="Wingdings" panose="05000000000000000000" pitchFamily="2" charset="2"/>
              </a:rPr>
              <a:t>資料結構</a:t>
            </a:r>
            <a:r>
              <a:rPr lang="en-US" altLang="zh-TW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altLang="zh-TW" dirty="0" smtClean="0">
                <a:sym typeface="Wingdings" panose="05000000000000000000" pitchFamily="2" charset="2"/>
              </a:rPr>
              <a:t>How to arrange data?  Effective use of storage</a:t>
            </a:r>
          </a:p>
          <a:p>
            <a:r>
              <a:rPr lang="en-US" altLang="zh-TW" dirty="0" smtClean="0">
                <a:sym typeface="Wingdings" panose="05000000000000000000" pitchFamily="2" charset="2"/>
              </a:rPr>
              <a:t>Trade-offs between computation and storage</a:t>
            </a:r>
          </a:p>
          <a:p>
            <a:pPr lvl="1"/>
            <a:r>
              <a:rPr lang="en-US" altLang="zh-TW" dirty="0" smtClean="0">
                <a:sym typeface="Wingdings" panose="05000000000000000000" pitchFamily="2" charset="2"/>
              </a:rPr>
              <a:t>You’ll learn how to trade space with time</a:t>
            </a:r>
            <a:r>
              <a:rPr lang="en-US" altLang="zh-TW" smtClean="0">
                <a:sym typeface="Wingdings" panose="05000000000000000000" pitchFamily="2" charset="2"/>
              </a:rPr>
              <a:t>, </a:t>
            </a:r>
            <a:r>
              <a:rPr lang="en-US" altLang="zh-TW" smtClean="0">
                <a:sym typeface="Wingdings" panose="05000000000000000000" pitchFamily="2" charset="2"/>
              </a:rPr>
              <a:t>and </a:t>
            </a:r>
            <a:r>
              <a:rPr lang="en-US" altLang="zh-TW" dirty="0" smtClean="0">
                <a:sym typeface="Wingdings" panose="05000000000000000000" pitchFamily="2" charset="2"/>
              </a:rPr>
              <a:t>vice versa.</a:t>
            </a:r>
            <a:endParaRPr lang="en-US" altLang="zh-TW" dirty="0" smtClean="0"/>
          </a:p>
          <a:p>
            <a:endParaRPr lang="en-US" altLang="zh-TW" dirty="0" smtClean="0"/>
          </a:p>
        </p:txBody>
      </p:sp>
      <p:pic>
        <p:nvPicPr>
          <p:cNvPr id="1030" name="Picture 6" descr="http://upload.wikimedia.org/wikipedia/en/9/90/Algorithms_%2B_Data_Structu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988840"/>
            <a:ext cx="1838325" cy="28575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About Algorithms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Five basic criteria of algorithms (by Knuth</a:t>
            </a:r>
            <a:r>
              <a:rPr lang="en-US" altLang="zh-TW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  <a:sym typeface="Wingdings" panose="05000000000000000000" pitchFamily="2" charset="2"/>
              </a:rPr>
              <a:t>Input</a:t>
            </a:r>
            <a:r>
              <a:rPr lang="en-US" altLang="zh-TW" dirty="0" smtClean="0">
                <a:sym typeface="Wingdings" panose="05000000000000000000" pitchFamily="2" charset="2"/>
              </a:rPr>
              <a:t>: Zero or more quantities are externally supplied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  <a:sym typeface="Wingdings" panose="05000000000000000000" pitchFamily="2" charset="2"/>
              </a:rPr>
              <a:t>Output</a:t>
            </a:r>
            <a:r>
              <a:rPr lang="en-US" altLang="zh-TW" dirty="0" smtClean="0">
                <a:sym typeface="Wingdings" panose="05000000000000000000" pitchFamily="2" charset="2"/>
              </a:rPr>
              <a:t>: At least one quantity is produced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  <a:sym typeface="Wingdings" panose="05000000000000000000" pitchFamily="2" charset="2"/>
              </a:rPr>
              <a:t>Definiteness</a:t>
            </a:r>
            <a:r>
              <a:rPr lang="en-US" altLang="zh-TW" dirty="0" smtClean="0">
                <a:sym typeface="Wingdings" panose="05000000000000000000" pitchFamily="2" charset="2"/>
              </a:rPr>
              <a:t>: Each instruction is clear and unambiguous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  <a:sym typeface="Wingdings" panose="05000000000000000000" pitchFamily="2" charset="2"/>
              </a:rPr>
              <a:t>Finiteness</a:t>
            </a:r>
            <a:r>
              <a:rPr lang="en-US" altLang="zh-TW" dirty="0" smtClean="0">
                <a:sym typeface="Wingdings" panose="05000000000000000000" pitchFamily="2" charset="2"/>
              </a:rPr>
              <a:t>: The procedure terminates after a finite number of steps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  <a:sym typeface="Wingdings" panose="05000000000000000000" pitchFamily="2" charset="2"/>
              </a:rPr>
              <a:t>Effectiveness</a:t>
            </a:r>
            <a:r>
              <a:rPr lang="en-US" altLang="zh-TW" dirty="0" smtClean="0">
                <a:sym typeface="Wingdings" panose="05000000000000000000" pitchFamily="2" charset="2"/>
              </a:rPr>
              <a:t>: Each instruction is basic and feasible (do-able by computers)</a:t>
            </a:r>
          </a:p>
          <a:p>
            <a:r>
              <a:rPr lang="en-US" altLang="zh-TW" dirty="0" smtClean="0">
                <a:sym typeface="Wingdings" panose="05000000000000000000" pitchFamily="2" charset="2"/>
              </a:rPr>
              <a:t>How to describe an algorithm</a:t>
            </a:r>
          </a:p>
          <a:p>
            <a:pPr lvl="1"/>
            <a:r>
              <a:rPr lang="en-US" altLang="zh-TW" dirty="0" smtClean="0">
                <a:sym typeface="Wingdings" panose="05000000000000000000" pitchFamily="2" charset="2"/>
              </a:rPr>
              <a:t>English: Description in a natural language</a:t>
            </a:r>
          </a:p>
          <a:p>
            <a:pPr lvl="1"/>
            <a:r>
              <a:rPr lang="en-US" altLang="zh-TW" dirty="0" smtClean="0">
                <a:sym typeface="Wingdings" panose="05000000000000000000" pitchFamily="2" charset="2"/>
              </a:rPr>
              <a:t>Graphic representation: Flow chart</a:t>
            </a:r>
          </a:p>
          <a:p>
            <a:pPr lvl="1"/>
            <a:r>
              <a:rPr lang="en-US" altLang="zh-TW" dirty="0" smtClean="0">
                <a:sym typeface="Wingdings" panose="05000000000000000000" pitchFamily="2" charset="2"/>
              </a:rPr>
              <a:t>Pseudo code: Program-like description in English</a:t>
            </a:r>
          </a:p>
          <a:p>
            <a:pPr lvl="1"/>
            <a:r>
              <a:rPr lang="en-US" altLang="zh-TW" dirty="0" smtClean="0">
                <a:sym typeface="Wingdings" panose="05000000000000000000" pitchFamily="2" charset="2"/>
              </a:rPr>
              <a:t>Programs: C/C++ combined with comments</a:t>
            </a:r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4" name="圓角矩形圖說文字 3"/>
          <p:cNvSpPr/>
          <p:nvPr/>
        </p:nvSpPr>
        <p:spPr>
          <a:xfrm>
            <a:off x="6156176" y="1196752"/>
            <a:ext cx="714557" cy="408623"/>
          </a:xfrm>
          <a:prstGeom prst="wedgeRoundRectCallout">
            <a:avLst>
              <a:gd name="adj1" fmla="val -58085"/>
              <a:gd name="adj2" fmla="val 124171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Quiz!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91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Five Criteria of </a:t>
            </a:r>
            <a:r>
              <a:rPr lang="zh-TW" altLang="en-US" dirty="0"/>
              <a:t>食譜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食材</a:t>
            </a:r>
            <a:endParaRPr lang="en-US" altLang="zh-TW" dirty="0" smtClean="0"/>
          </a:p>
          <a:p>
            <a:pPr lvl="1"/>
            <a:r>
              <a:rPr lang="zh-TW" altLang="en-US" dirty="0"/>
              <a:t>番茄、蛋、蔥、薑、太白粉水、鹽、</a:t>
            </a:r>
            <a:r>
              <a:rPr lang="zh-TW" altLang="en-US" dirty="0" smtClean="0"/>
              <a:t>糖</a:t>
            </a:r>
            <a:endParaRPr lang="en-US" altLang="zh-TW" dirty="0" smtClean="0"/>
          </a:p>
          <a:p>
            <a:r>
              <a:rPr lang="zh-TW" altLang="en-US" dirty="0" smtClean="0"/>
              <a:t>食譜：番茄炒蛋</a:t>
            </a:r>
            <a:endParaRPr lang="en-US" altLang="zh-TW" dirty="0" smtClean="0"/>
          </a:p>
          <a:p>
            <a:pPr lvl="1"/>
            <a:r>
              <a:rPr lang="zh-TW" altLang="en-US" dirty="0"/>
              <a:t>蔥切花、薑切末備用。</a:t>
            </a:r>
          </a:p>
          <a:p>
            <a:pPr lvl="1"/>
            <a:r>
              <a:rPr lang="zh-TW" altLang="en-US" dirty="0"/>
              <a:t>番茄去除蒂頭，劃十字刀，下鍋汆燙後去皮。</a:t>
            </a:r>
          </a:p>
          <a:p>
            <a:pPr lvl="1"/>
            <a:r>
              <a:rPr lang="zh-TW" altLang="en-US" dirty="0"/>
              <a:t>蛋液打勻，加少許鹽。</a:t>
            </a:r>
          </a:p>
          <a:p>
            <a:pPr lvl="1"/>
            <a:r>
              <a:rPr lang="zh-TW" altLang="en-US" dirty="0"/>
              <a:t>番茄切成小塊備用。</a:t>
            </a:r>
          </a:p>
          <a:p>
            <a:pPr lvl="1"/>
            <a:r>
              <a:rPr lang="zh-TW" altLang="en-US" dirty="0"/>
              <a:t>太白粉加水備用</a:t>
            </a:r>
            <a:r>
              <a:rPr lang="en-US" altLang="zh-TW" dirty="0"/>
              <a:t>(1</a:t>
            </a:r>
            <a:r>
              <a:rPr lang="zh-TW" altLang="en-US" dirty="0"/>
              <a:t>：</a:t>
            </a:r>
            <a:r>
              <a:rPr lang="en-US" altLang="zh-TW" dirty="0"/>
              <a:t>3.5)</a:t>
            </a:r>
            <a:r>
              <a:rPr lang="zh-TW" altLang="en-US" dirty="0"/>
              <a:t>。</a:t>
            </a:r>
          </a:p>
          <a:p>
            <a:pPr lvl="1"/>
            <a:r>
              <a:rPr lang="zh-TW" altLang="en-US" dirty="0"/>
              <a:t>起油鍋爆香少許薑末，加入番茄、</a:t>
            </a:r>
            <a:r>
              <a:rPr lang="en-US" altLang="zh-TW" dirty="0"/>
              <a:t>3</a:t>
            </a:r>
            <a:r>
              <a:rPr lang="zh-TW" altLang="en-US" dirty="0"/>
              <a:t>大匙水、鹽、糖炒勻且湯汁稍微收乾。</a:t>
            </a:r>
          </a:p>
          <a:p>
            <a:pPr lvl="1"/>
            <a:r>
              <a:rPr lang="zh-TW" altLang="en-US" dirty="0"/>
              <a:t>加入少許太白粉水勾芡。</a:t>
            </a:r>
          </a:p>
          <a:p>
            <a:pPr lvl="1"/>
            <a:r>
              <a:rPr lang="zh-TW" altLang="en-US" dirty="0"/>
              <a:t>再加入蛋液輕輕翻炒。</a:t>
            </a:r>
          </a:p>
          <a:p>
            <a:pPr lvl="1"/>
            <a:r>
              <a:rPr lang="zh-TW" altLang="en-US" dirty="0"/>
              <a:t>起鍋前灑上蔥花。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Criteria</a:t>
            </a:r>
          </a:p>
          <a:p>
            <a:pPr lvl="1"/>
            <a:r>
              <a:rPr lang="en-US" altLang="zh-TW" dirty="0" smtClean="0"/>
              <a:t>Input</a:t>
            </a:r>
          </a:p>
          <a:p>
            <a:pPr lvl="2"/>
            <a:r>
              <a:rPr lang="zh-TW" altLang="en-US" dirty="0"/>
              <a:t>食材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Output</a:t>
            </a:r>
          </a:p>
          <a:p>
            <a:pPr lvl="2"/>
            <a:r>
              <a:rPr lang="zh-TW" altLang="en-US" dirty="0"/>
              <a:t>菜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Definiteness</a:t>
            </a:r>
          </a:p>
          <a:p>
            <a:pPr lvl="2"/>
            <a:r>
              <a:rPr lang="zh-TW" altLang="en-US" dirty="0"/>
              <a:t>清楚</a:t>
            </a:r>
            <a:r>
              <a:rPr lang="zh-TW" altLang="en-US" dirty="0" smtClean="0"/>
              <a:t>的指令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Finiteness</a:t>
            </a:r>
          </a:p>
          <a:p>
            <a:pPr lvl="2"/>
            <a:r>
              <a:rPr lang="zh-TW" altLang="en-US" dirty="0"/>
              <a:t>一定可以做完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Effectiveness</a:t>
            </a:r>
          </a:p>
          <a:p>
            <a:pPr lvl="2"/>
            <a:r>
              <a:rPr lang="zh-TW" altLang="en-US" dirty="0" smtClean="0"/>
              <a:t>可行的指令（電腦可完成）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77897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5577</TotalTime>
  <Words>1016</Words>
  <Application>Microsoft Office PowerPoint</Application>
  <PresentationFormat>如螢幕大小 (4:3)</PresentationFormat>
  <Paragraphs>161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新細明體</vt:lpstr>
      <vt:lpstr>標楷體</vt:lpstr>
      <vt:lpstr>Calibri</vt:lpstr>
      <vt:lpstr>Wingdings</vt:lpstr>
      <vt:lpstr>Wingdings 2</vt:lpstr>
      <vt:lpstr>壁窗</vt:lpstr>
      <vt:lpstr>Basics of Data Structures and Algorithms</vt:lpstr>
      <vt:lpstr>Programming != Coding</vt:lpstr>
      <vt:lpstr>From Coding to Programming</vt:lpstr>
      <vt:lpstr>What Are Algorithms?</vt:lpstr>
      <vt:lpstr>What Are Data Structures?</vt:lpstr>
      <vt:lpstr>Why Data Structures and Algorithms?</vt:lpstr>
      <vt:lpstr>Algorithms &amp; Data Structures</vt:lpstr>
      <vt:lpstr>About Algorithms</vt:lpstr>
      <vt:lpstr>Five Criteria of 食譜</vt:lpstr>
      <vt:lpstr>Five Criteria of Algorithms</vt:lpstr>
      <vt:lpstr>Pseudo Code vs. Real Code</vt:lpstr>
      <vt:lpstr>Selection Sort</vt:lpstr>
      <vt:lpstr>Sample Quiz for Selection Sort</vt:lpstr>
      <vt:lpstr>Correctness of Selection Sort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使用 HTS 進行中文語音合成之研究</dc:title>
  <dc:creator>heycat</dc:creator>
  <cp:lastModifiedBy>Roger Jang</cp:lastModifiedBy>
  <cp:revision>488</cp:revision>
  <dcterms:created xsi:type="dcterms:W3CDTF">2008-11-09T17:03:56Z</dcterms:created>
  <dcterms:modified xsi:type="dcterms:W3CDTF">2019-02-26T01:46:59Z</dcterms:modified>
</cp:coreProperties>
</file>