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341" r:id="rId3"/>
    <p:sldId id="343" r:id="rId4"/>
    <p:sldId id="342" r:id="rId5"/>
    <p:sldId id="344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546" autoAdjust="0"/>
  </p:normalViewPr>
  <p:slideViewPr>
    <p:cSldViewPr>
      <p:cViewPr varScale="1">
        <p:scale>
          <a:sx n="85" d="100"/>
          <a:sy n="85" d="100"/>
        </p:scale>
        <p:origin x="96" y="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F13AC-F7EB-4777-9E49-581A4904525B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6C95-0D41-448E-A332-327BB5F29A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480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D7637-36C6-481B-974F-5F218DAE9B6A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2C572-1BA5-477C-B07B-B3E31F0FDA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030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>
            <a:lvl1pPr>
              <a:defRPr sz="3500" b="0" i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0" name="圖片 29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1442" y="278112"/>
            <a:ext cx="1295400" cy="5791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/>
          </a:bodyPr>
          <a:lstStyle>
            <a:lvl1pPr>
              <a:defRPr sz="3100" b="0" i="0" cap="none" baseline="0">
                <a:latin typeface="+mj-lt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>
            <a:lvl1pPr>
              <a:defRPr>
                <a:latin typeface="+mn-lt"/>
                <a:ea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</a:defRPr>
            </a:lvl2pPr>
            <a:lvl3pPr>
              <a:defRPr sz="1900">
                <a:latin typeface="+mn-lt"/>
                <a:ea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 dirty="0"/>
          </a:p>
        </p:txBody>
      </p:sp>
      <p:pic>
        <p:nvPicPr>
          <p:cNvPr id="6" name="圖片 5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6644" y="135236"/>
            <a:ext cx="1295400" cy="579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214282" y="150017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 userDrawn="1"/>
        </p:nvCxnSpPr>
        <p:spPr>
          <a:xfrm>
            <a:off x="214282" y="1571612"/>
            <a:ext cx="8429684" cy="158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/>
          <p:cNvSpPr/>
          <p:nvPr userDrawn="1"/>
        </p:nvSpPr>
        <p:spPr>
          <a:xfrm>
            <a:off x="8635396" y="628652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矩形 13"/>
          <p:cNvSpPr/>
          <p:nvPr userDrawn="1"/>
        </p:nvSpPr>
        <p:spPr>
          <a:xfrm>
            <a:off x="8615418" y="628652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3BD6009-2A66-4F07-812F-9E9F9B397B69}" type="slidenum">
              <a:rPr lang="zh-TW" altLang="en-US" smtClean="0">
                <a:solidFill>
                  <a:schemeClr val="accent3">
                    <a:lumMod val="75000"/>
                  </a:schemeClr>
                </a:solidFill>
              </a:rPr>
              <a:pPr/>
              <a:t>‹#›</a:t>
            </a:fld>
            <a:endParaRPr lang="zh-TW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100" b="1" kern="1200" cap="small" baseline="0">
          <a:solidFill>
            <a:schemeClr val="tx2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OalU379l3U&amp;t=8s" TargetMode="External"/><Relationship Id="rId2" Type="http://schemas.openxmlformats.org/officeDocument/2006/relationships/hyperlink" Target="https://www.youtube.com/watch?v=OGzPmgsI-p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kPRA0W1kEC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00298" y="1857364"/>
            <a:ext cx="6172200" cy="2571768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100" b="1" cap="none" dirty="0" smtClean="0">
                <a:latin typeface="+mj-ea"/>
              </a:rPr>
              <a:t>Insertion Sort</a:t>
            </a:r>
            <a:endParaRPr lang="zh-TW" altLang="en-US" sz="3100" b="1" cap="none" dirty="0">
              <a:latin typeface="+mj-ea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483768" y="4437112"/>
            <a:ext cx="617220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zh-TW" sz="2000" dirty="0" err="1" smtClean="0">
                <a:solidFill>
                  <a:schemeClr val="tx2"/>
                </a:solidFill>
                <a:ea typeface="標楷體" pitchFamily="65" charset="-120"/>
              </a:rPr>
              <a:t>Jyh-Shing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 Roger Jang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 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(</a:t>
            </a:r>
            <a:r>
              <a:rPr lang="zh-TW" altLang="en-US" sz="2000" dirty="0" smtClean="0">
                <a:solidFill>
                  <a:schemeClr val="tx2"/>
                </a:solidFill>
                <a:ea typeface="標楷體" pitchFamily="65" charset="-120"/>
              </a:rPr>
              <a:t>張智星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CSIE </a:t>
            </a:r>
            <a:r>
              <a:rPr lang="en-US" altLang="zh-TW" sz="2000" dirty="0" err="1" smtClean="0">
                <a:solidFill>
                  <a:schemeClr val="tx2"/>
                </a:solidFill>
                <a:ea typeface="標楷體" pitchFamily="65" charset="-120"/>
              </a:rPr>
              <a:t>Dept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, National Taiwan University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zh-TW" altLang="en-US" sz="2000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Insertion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Animation of </a:t>
            </a:r>
            <a:r>
              <a:rPr lang="en-US" altLang="zh-TW" smtClean="0"/>
              <a:t>insertion </a:t>
            </a:r>
            <a:r>
              <a:rPr lang="en-US" altLang="zh-TW" smtClean="0"/>
              <a:t>sort</a:t>
            </a:r>
          </a:p>
          <a:p>
            <a:pPr lvl="1"/>
            <a:r>
              <a:rPr lang="en-US" altLang="zh-TW" smtClean="0">
                <a:hlinkClick r:id="rId2"/>
              </a:rPr>
              <a:t>Simple animation</a:t>
            </a:r>
            <a:r>
              <a:rPr lang="en-US" altLang="zh-TW" smtClean="0"/>
              <a:t>, </a:t>
            </a:r>
            <a:r>
              <a:rPr lang="en-US" altLang="zh-TW" smtClean="0">
                <a:hlinkClick r:id="rId3"/>
              </a:rPr>
              <a:t>Romania folk dance</a:t>
            </a:r>
            <a:r>
              <a:rPr lang="en-US" altLang="zh-TW" smtClean="0"/>
              <a:t>, </a:t>
            </a:r>
            <a:r>
              <a:rPr lang="en-US" altLang="zh-TW" smtClean="0">
                <a:hlinkClick r:id="rId4"/>
              </a:rPr>
              <a:t>electroacoustic</a:t>
            </a:r>
            <a:endParaRPr lang="en-US" altLang="zh-TW" dirty="0" smtClean="0"/>
          </a:p>
          <a:p>
            <a:r>
              <a:rPr lang="en-US" altLang="zh-TW" dirty="0" smtClean="0"/>
              <a:t>Walk-through</a:t>
            </a: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632" y="2996952"/>
            <a:ext cx="4248472" cy="37580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0442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Insertion Sort: Pseudo 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Pseudo code of insertion sort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348880"/>
            <a:ext cx="6638095" cy="342857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457200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93204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29208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65212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01216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37220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73224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709228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745232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781236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8172400" y="4149080"/>
            <a:ext cx="36004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183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Insertion Sort: C++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Real code in C++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Observations</a:t>
            </a:r>
          </a:p>
          <a:p>
            <a:pPr lvl="1"/>
            <a:r>
              <a:rPr lang="en-US" altLang="zh-TW" dirty="0" smtClean="0"/>
              <a:t>Stable algorithm</a:t>
            </a:r>
          </a:p>
          <a:p>
            <a:pPr lvl="1"/>
            <a:r>
              <a:rPr lang="en-US" altLang="zh-TW" dirty="0"/>
              <a:t>To reduce comparisons </a:t>
            </a:r>
            <a:r>
              <a:rPr lang="en-US" altLang="zh-TW" dirty="0">
                <a:sym typeface="Wingdings" panose="05000000000000000000" pitchFamily="2" charset="2"/>
              </a:rPr>
              <a:t> Use </a:t>
            </a:r>
            <a:r>
              <a:rPr lang="en-US" altLang="zh-TW">
                <a:sym typeface="Wingdings" panose="05000000000000000000" pitchFamily="2" charset="2"/>
              </a:rPr>
              <a:t>binary </a:t>
            </a:r>
            <a:r>
              <a:rPr lang="en-US" altLang="zh-TW" smtClean="0">
                <a:sym typeface="Wingdings" panose="05000000000000000000" pitchFamily="2" charset="2"/>
              </a:rPr>
              <a:t>search on the sorted part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To minimize movements </a:t>
            </a:r>
            <a:r>
              <a:rPr lang="en-US" altLang="zh-TW" dirty="0" smtClean="0">
                <a:sym typeface="Wingdings" panose="05000000000000000000" pitchFamily="2" charset="2"/>
              </a:rPr>
              <a:t> Use another vector of pointers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132803"/>
            <a:ext cx="6638095" cy="29523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34928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Quiz for </a:t>
            </a:r>
            <a:r>
              <a:rPr lang="en-US" altLang="zh-TW" dirty="0" smtClean="0"/>
              <a:t>Insertion </a:t>
            </a:r>
            <a:r>
              <a:rPr lang="en-US" altLang="zh-TW" dirty="0"/>
              <a:t>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Show each step </a:t>
            </a:r>
            <a:r>
              <a:rPr lang="en-US" altLang="zh-TW"/>
              <a:t>of </a:t>
            </a:r>
            <a:r>
              <a:rPr lang="en-US" altLang="zh-TW" smtClean="0"/>
              <a:t>insertion </a:t>
            </a:r>
            <a:r>
              <a:rPr lang="en-US" altLang="zh-TW" dirty="0"/>
              <a:t>sort on the vector:</a:t>
            </a:r>
          </a:p>
          <a:p>
            <a:pPr marL="0" indent="0">
              <a:buNone/>
            </a:pPr>
            <a:r>
              <a:rPr lang="en-US" altLang="zh-TW" dirty="0"/>
              <a:t>	3  5  1  4  2  7  9  6  </a:t>
            </a:r>
            <a:r>
              <a:rPr lang="en-US" altLang="zh-TW" dirty="0" smtClean="0"/>
              <a:t>8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7857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4337</TotalTime>
  <Words>87</Words>
  <Application>Microsoft Office PowerPoint</Application>
  <PresentationFormat>如螢幕大小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Calibri</vt:lpstr>
      <vt:lpstr>Wingdings</vt:lpstr>
      <vt:lpstr>Wingdings 2</vt:lpstr>
      <vt:lpstr>壁窗</vt:lpstr>
      <vt:lpstr>Insertion Sort</vt:lpstr>
      <vt:lpstr>Insertion Sort</vt:lpstr>
      <vt:lpstr>Insertion Sort: Pseudo Code</vt:lpstr>
      <vt:lpstr>Insertion Sort: C++ Function</vt:lpstr>
      <vt:lpstr>Quiz for Insertion 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使用 HTS 進行中文語音合成之研究</dc:title>
  <dc:creator>heycat</dc:creator>
  <cp:lastModifiedBy>Roger Jang</cp:lastModifiedBy>
  <cp:revision>479</cp:revision>
  <dcterms:created xsi:type="dcterms:W3CDTF">2008-11-09T17:03:56Z</dcterms:created>
  <dcterms:modified xsi:type="dcterms:W3CDTF">2019-02-04T01:07:28Z</dcterms:modified>
</cp:coreProperties>
</file>