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37" r:id="rId3"/>
    <p:sldId id="312" r:id="rId4"/>
    <p:sldId id="339" r:id="rId5"/>
    <p:sldId id="340" r:id="rId6"/>
    <p:sldId id="34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546" autoAdjust="0"/>
  </p:normalViewPr>
  <p:slideViewPr>
    <p:cSldViewPr>
      <p:cViewPr varScale="1">
        <p:scale>
          <a:sx n="101" d="100"/>
          <a:sy n="101" d="100"/>
        </p:scale>
        <p:origin x="13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F13AC-F7EB-4777-9E49-581A4904525B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6C95-0D41-448E-A332-327BB5F29A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480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D7637-36C6-481B-974F-5F218DAE9B6A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2C572-1BA5-477C-B07B-B3E31F0FDA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030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3500" b="0" i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0" name="圖片 29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1442" y="278112"/>
            <a:ext cx="1295400" cy="5791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/>
          </a:bodyPr>
          <a:lstStyle>
            <a:lvl1pPr>
              <a:defRPr sz="3100" b="0" i="0" cap="none" baseline="0">
                <a:latin typeface="+mj-lt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>
            <a:lvl1pPr>
              <a:defRPr>
                <a:latin typeface="+mn-lt"/>
                <a:ea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</a:defRPr>
            </a:lvl2pPr>
            <a:lvl3pPr>
              <a:defRPr sz="1900">
                <a:latin typeface="+mn-lt"/>
                <a:ea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 dirty="0"/>
          </a:p>
        </p:txBody>
      </p:sp>
      <p:pic>
        <p:nvPicPr>
          <p:cNvPr id="6" name="圖片 5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44" y="135236"/>
            <a:ext cx="1295400" cy="579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214282" y="150017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 userDrawn="1"/>
        </p:nvCxnSpPr>
        <p:spPr>
          <a:xfrm>
            <a:off x="214282" y="1571612"/>
            <a:ext cx="8429684" cy="1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 userDrawn="1"/>
        </p:nvSpPr>
        <p:spPr>
          <a:xfrm>
            <a:off x="8635396" y="628652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8615418" y="628652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3BD6009-2A66-4F07-812F-9E9F9B397B69}" type="slidenum">
              <a:rPr lang="zh-TW" altLang="en-US" smtClean="0">
                <a:solidFill>
                  <a:schemeClr val="accent3">
                    <a:lumMod val="75000"/>
                  </a:schemeClr>
                </a:solidFill>
              </a:rPr>
              <a:pPr/>
              <a:t>‹#›</a:t>
            </a:fld>
            <a:endParaRPr lang="zh-TW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100" b="1" kern="1200" cap="small" baseline="0">
          <a:solidFill>
            <a:schemeClr val="tx2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irlab.org/jang/courses/dsa/example/00readme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algrind.org/" TargetMode="External"/><Relationship Id="rId2" Type="http://schemas.openxmlformats.org/officeDocument/2006/relationships/hyperlink" Target="https://en.wikipedia.org/wiki/Rational_Purif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memory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00298" y="1857364"/>
            <a:ext cx="6172200" cy="2571768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100" b="1" cap="none" dirty="0" smtClean="0">
                <a:latin typeface="+mj-ea"/>
              </a:rPr>
              <a:t>Shallow Copy</a:t>
            </a:r>
            <a:endParaRPr lang="zh-TW" altLang="en-US" sz="3100" b="1" cap="none" dirty="0">
              <a:latin typeface="+mj-ea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483768" y="4437112"/>
            <a:ext cx="617220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2000" dirty="0" err="1" smtClean="0">
                <a:solidFill>
                  <a:schemeClr val="tx2"/>
                </a:solidFill>
                <a:ea typeface="標楷體" pitchFamily="65" charset="-120"/>
              </a:rPr>
              <a:t>Jyh-Shing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 Roger Jang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 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張智星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CSIE </a:t>
            </a:r>
            <a:r>
              <a:rPr lang="en-US" altLang="zh-TW" sz="2000" dirty="0" err="1" smtClean="0">
                <a:solidFill>
                  <a:schemeClr val="tx2"/>
                </a:solidFill>
                <a:ea typeface="標楷體" pitchFamily="65" charset="-120"/>
              </a:rPr>
              <a:t>Dept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, National Taiwan University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zh-TW" altLang="en-US" sz="2000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Memory Allocation in Classes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Common programming errors when using “new</a:t>
            </a:r>
            <a:r>
              <a:rPr lang="en-US" altLang="zh-TW" smtClean="0"/>
              <a:t>” </a:t>
            </a:r>
            <a:r>
              <a:rPr lang="en-US" altLang="zh-TW" smtClean="0"/>
              <a:t>and “delete” for </a:t>
            </a:r>
            <a:r>
              <a:rPr lang="en-US" altLang="zh-TW" smtClean="0"/>
              <a:t>memory </a:t>
            </a:r>
            <a:r>
              <a:rPr lang="en-US" altLang="zh-TW" smtClean="0"/>
              <a:t>management </a:t>
            </a:r>
            <a:r>
              <a:rPr lang="en-US" altLang="zh-TW" smtClean="0"/>
              <a:t>in </a:t>
            </a:r>
            <a:r>
              <a:rPr lang="en-US" altLang="zh-TW" smtClean="0"/>
              <a:t>C++ classes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Default </a:t>
            </a:r>
            <a:r>
              <a:rPr lang="en-US" altLang="zh-TW" dirty="0" smtClean="0">
                <a:solidFill>
                  <a:srgbClr val="FF0000"/>
                </a:solidFill>
              </a:rPr>
              <a:t>copy constructor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assignment operator</a:t>
            </a:r>
            <a:r>
              <a:rPr lang="en-US" altLang="zh-TW" dirty="0" smtClean="0"/>
              <a:t> are based on “shallow copy”, which leads to errors easily.</a:t>
            </a:r>
          </a:p>
          <a:p>
            <a:pPr lvl="1"/>
            <a:r>
              <a:rPr lang="en-US" altLang="zh-TW" dirty="0" smtClean="0"/>
              <a:t>We need to design our own constructor/operator.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461" y="3717032"/>
            <a:ext cx="4866667" cy="17714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450" y="5733256"/>
            <a:ext cx="1314286" cy="8857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圓角矩形圖說文字 6"/>
          <p:cNvSpPr/>
          <p:nvPr/>
        </p:nvSpPr>
        <p:spPr>
          <a:xfrm>
            <a:off x="2620019" y="5373216"/>
            <a:ext cx="3896197" cy="715089"/>
          </a:xfrm>
          <a:prstGeom prst="wedgeRoundRectCallout">
            <a:avLst>
              <a:gd name="adj1" fmla="val -67971"/>
              <a:gd name="adj2" fmla="val 40622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Default </a:t>
            </a:r>
            <a:r>
              <a:rPr lang="en-US" altLang="zh-TW" dirty="0" smtClean="0">
                <a:solidFill>
                  <a:srgbClr val="FF0000"/>
                </a:solidFill>
              </a:rPr>
              <a:t>copy constructor </a:t>
            </a:r>
            <a:r>
              <a:rPr lang="en-US" altLang="zh-TW" dirty="0" smtClean="0">
                <a:solidFill>
                  <a:schemeClr val="tx1"/>
                </a:solidFill>
              </a:rPr>
              <a:t>invoked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Shared memory &amp; double deletion!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圓角矩形圖說文字 7"/>
          <p:cNvSpPr/>
          <p:nvPr/>
        </p:nvSpPr>
        <p:spPr>
          <a:xfrm>
            <a:off x="2627784" y="6170295"/>
            <a:ext cx="5364895" cy="715089"/>
          </a:xfrm>
          <a:prstGeom prst="wedgeRoundRectCallout">
            <a:avLst>
              <a:gd name="adj1" fmla="val -74281"/>
              <a:gd name="adj2" fmla="val 22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Default </a:t>
            </a:r>
            <a:r>
              <a:rPr lang="en-US" altLang="zh-TW" dirty="0" smtClean="0">
                <a:solidFill>
                  <a:srgbClr val="FF0000"/>
                </a:solidFill>
              </a:rPr>
              <a:t>assignment operator </a:t>
            </a:r>
            <a:r>
              <a:rPr lang="en-US" altLang="zh-TW" dirty="0" smtClean="0">
                <a:solidFill>
                  <a:schemeClr val="tx1"/>
                </a:solidFill>
              </a:rPr>
              <a:t>invoked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Share memory, memory leak, and double deletion!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右大括弧 3"/>
          <p:cNvSpPr/>
          <p:nvPr/>
        </p:nvSpPr>
        <p:spPr>
          <a:xfrm>
            <a:off x="5868144" y="4221088"/>
            <a:ext cx="288032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圖說文字 8"/>
          <p:cNvSpPr/>
          <p:nvPr/>
        </p:nvSpPr>
        <p:spPr>
          <a:xfrm>
            <a:off x="6228184" y="4221088"/>
            <a:ext cx="2264548" cy="408623"/>
          </a:xfrm>
          <a:prstGeom prst="wedgeRoundRectCallout">
            <a:avLst>
              <a:gd name="adj1" fmla="val 4080"/>
              <a:gd name="adj2" fmla="val 26893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Function overloading!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圓角矩形圖說文字 9"/>
          <p:cNvSpPr/>
          <p:nvPr/>
        </p:nvSpPr>
        <p:spPr>
          <a:xfrm>
            <a:off x="3995936" y="4892585"/>
            <a:ext cx="1801397" cy="408623"/>
          </a:xfrm>
          <a:prstGeom prst="wedgeRoundRectCallout">
            <a:avLst>
              <a:gd name="adj1" fmla="val -98495"/>
              <a:gd name="adj2" fmla="val -66730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Double deletion</a:t>
            </a:r>
            <a:r>
              <a:rPr lang="en-US" altLang="zh-TW" dirty="0" smtClean="0">
                <a:solidFill>
                  <a:schemeClr val="tx1"/>
                </a:solidFill>
                <a:sym typeface="Wingdings" panose="05000000000000000000" pitchFamily="2" charset="2"/>
              </a:rPr>
              <a:t>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Fix “Shallow Copy”?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To fix the problem of “shallow copy”</a:t>
            </a:r>
          </a:p>
          <a:p>
            <a:pPr lvl="1"/>
            <a:r>
              <a:rPr lang="en-US" altLang="zh-TW" dirty="0" smtClean="0"/>
              <a:t>Define our own copy constructor</a:t>
            </a:r>
          </a:p>
          <a:p>
            <a:pPr lvl="1"/>
            <a:r>
              <a:rPr lang="en-US" altLang="zh-TW" dirty="0" smtClean="0"/>
              <a:t>Define our own assignment operator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73" y="2937143"/>
            <a:ext cx="6471555" cy="38042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圓角矩形圖說文字 4"/>
          <p:cNvSpPr/>
          <p:nvPr/>
        </p:nvSpPr>
        <p:spPr>
          <a:xfrm>
            <a:off x="3392235" y="4221088"/>
            <a:ext cx="2030943" cy="408623"/>
          </a:xfrm>
          <a:prstGeom prst="wedgeRoundRectCallout">
            <a:avLst>
              <a:gd name="adj1" fmla="val -63396"/>
              <a:gd name="adj2" fmla="val 203677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Avoid memory leak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 Which Fix “Shallow Copy”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2"/>
              </a:rPr>
              <a:t>Examples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shallowCopy00.cpp: Demo of shallow copy</a:t>
            </a:r>
          </a:p>
          <a:p>
            <a:pPr lvl="1"/>
            <a:r>
              <a:rPr lang="en-US" altLang="zh-TW" dirty="0" smtClean="0"/>
              <a:t>deepCopy00.cpp: Use new copy constructor</a:t>
            </a:r>
            <a:r>
              <a:rPr lang="zh-TW" altLang="en-US" dirty="0" smtClean="0"/>
              <a:t> </a:t>
            </a:r>
            <a:r>
              <a:rPr lang="en-US" altLang="zh-TW" dirty="0" smtClean="0"/>
              <a:t>only</a:t>
            </a:r>
          </a:p>
          <a:p>
            <a:pPr lvl="1"/>
            <a:r>
              <a:rPr lang="en-US" altLang="zh-TW" dirty="0" smtClean="0"/>
              <a:t>deepCopy01.cpp: Use new assignment </a:t>
            </a:r>
            <a:r>
              <a:rPr lang="en-US" altLang="zh-TW" smtClean="0"/>
              <a:t>operator only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deepCopy02.cpp: Use both</a:t>
            </a:r>
          </a:p>
          <a:p>
            <a:r>
              <a:rPr lang="en-US" altLang="zh-TW" dirty="0" smtClean="0"/>
              <a:t>Lesson learned</a:t>
            </a:r>
          </a:p>
          <a:p>
            <a:pPr lvl="1"/>
            <a:r>
              <a:rPr lang="en-US" altLang="zh-TW" dirty="0" smtClean="0"/>
              <a:t>If a class allocates memory via “new” (or the likes, such as “</a:t>
            </a:r>
            <a:r>
              <a:rPr lang="en-US" altLang="zh-TW" dirty="0" err="1" smtClean="0"/>
              <a:t>malloc</a:t>
            </a:r>
            <a:r>
              <a:rPr lang="en-US" altLang="zh-TW" dirty="0" smtClean="0"/>
              <a:t>” or “</a:t>
            </a:r>
            <a:r>
              <a:rPr lang="en-US" altLang="zh-TW" dirty="0" err="1" smtClean="0"/>
              <a:t>calloc</a:t>
            </a:r>
            <a:r>
              <a:rPr lang="en-US" altLang="zh-TW" dirty="0" smtClean="0"/>
              <a:t>”), we should provide a new </a:t>
            </a:r>
            <a:r>
              <a:rPr lang="en-US" altLang="zh-TW" dirty="0" smtClean="0">
                <a:solidFill>
                  <a:srgbClr val="FF0000"/>
                </a:solidFill>
              </a:rPr>
              <a:t>copy constructor</a:t>
            </a:r>
            <a:r>
              <a:rPr lang="en-US" altLang="zh-TW" dirty="0" smtClean="0"/>
              <a:t> and a new </a:t>
            </a:r>
            <a:r>
              <a:rPr lang="en-US" altLang="zh-TW" dirty="0" smtClean="0">
                <a:solidFill>
                  <a:srgbClr val="FF0000"/>
                </a:solidFill>
              </a:rPr>
              <a:t>assignment operator</a:t>
            </a:r>
            <a:r>
              <a:rPr lang="en-US" altLang="zh-TW" dirty="0" smtClean="0"/>
              <a:t> to allocate new memory for the created copy.</a:t>
            </a:r>
          </a:p>
        </p:txBody>
      </p:sp>
    </p:spTree>
    <p:extLst>
      <p:ext uri="{BB962C8B-B14F-4D97-AF65-F5344CB8AC3E}">
        <p14:creationId xmlns:p14="http://schemas.microsoft.com/office/powerpoint/2010/main" val="27048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 &amp;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Questions</a:t>
            </a:r>
            <a:endParaRPr lang="en-US" altLang="zh-TW" dirty="0"/>
          </a:p>
          <a:p>
            <a:pPr lvl="1"/>
            <a:r>
              <a:rPr lang="en-US" altLang="zh-TW" dirty="0"/>
              <a:t>How to avoid the error message </a:t>
            </a:r>
            <a:r>
              <a:rPr lang="en-US" altLang="zh-TW" dirty="0" smtClean="0"/>
              <a:t>(due to double deletion) in </a:t>
            </a:r>
            <a:r>
              <a:rPr lang="en-US" altLang="zh-TW" dirty="0"/>
              <a:t>shallowCopy00.cpp?</a:t>
            </a:r>
          </a:p>
          <a:p>
            <a:pPr lvl="1"/>
            <a:r>
              <a:rPr lang="en-US" altLang="zh-TW" dirty="0"/>
              <a:t>If we use STL vectors, do we still the problem of “shallow copy”? </a:t>
            </a:r>
            <a:r>
              <a:rPr lang="en-US" altLang="zh-TW" dirty="0">
                <a:sym typeface="Wingdings" panose="05000000000000000000" pitchFamily="2" charset="2"/>
              </a:rPr>
              <a:t> Please give examples and post to FB</a:t>
            </a:r>
            <a:r>
              <a:rPr lang="en-US" altLang="zh-TW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zh-TW" dirty="0" smtClean="0">
                <a:sym typeface="Wingdings" panose="05000000000000000000" pitchFamily="2" charset="2"/>
              </a:rPr>
              <a:t>Further studies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How to check memory leak?</a:t>
            </a:r>
          </a:p>
          <a:p>
            <a:pPr lvl="2"/>
            <a:r>
              <a:rPr lang="en-US" altLang="zh-TW" dirty="0" smtClean="0">
                <a:sym typeface="Wingdings" panose="05000000000000000000" pitchFamily="2" charset="2"/>
              </a:rPr>
              <a:t>Tools: </a:t>
            </a:r>
            <a:r>
              <a:rPr lang="en-US" altLang="zh-TW" dirty="0" smtClean="0">
                <a:sym typeface="Wingdings" panose="05000000000000000000" pitchFamily="2" charset="2"/>
                <a:hlinkClick r:id="rId2"/>
              </a:rPr>
              <a:t>Purify</a:t>
            </a:r>
            <a:r>
              <a:rPr lang="en-US" altLang="zh-TW" dirty="0" smtClean="0">
                <a:sym typeface="Wingdings" panose="05000000000000000000" pitchFamily="2" charset="2"/>
              </a:rPr>
              <a:t> (Windows), </a:t>
            </a:r>
            <a:r>
              <a:rPr lang="en-US" altLang="zh-TW" dirty="0" smtClean="0">
                <a:sym typeface="Wingdings" panose="05000000000000000000" pitchFamily="2" charset="2"/>
                <a:hlinkClick r:id="rId3"/>
              </a:rPr>
              <a:t>Valgrind</a:t>
            </a:r>
            <a:r>
              <a:rPr lang="en-US" altLang="zh-TW" dirty="0" smtClean="0">
                <a:sym typeface="Wingdings" panose="05000000000000000000" pitchFamily="2" charset="2"/>
              </a:rPr>
              <a:t> (Unix/Linux), </a:t>
            </a:r>
            <a:r>
              <a:rPr lang="en-US" altLang="zh-TW" dirty="0" smtClean="0">
                <a:sym typeface="Wingdings" panose="05000000000000000000" pitchFamily="2" charset="2"/>
                <a:hlinkClick r:id="rId4"/>
              </a:rPr>
              <a:t>Dr. Memory</a:t>
            </a:r>
            <a:r>
              <a:rPr lang="en-US" altLang="zh-TW" dirty="0" smtClean="0">
                <a:sym typeface="Wingdings" panose="05000000000000000000" pitchFamily="2" charset="2"/>
              </a:rPr>
              <a:t> (both)</a:t>
            </a:r>
          </a:p>
          <a:p>
            <a:pPr lvl="2"/>
            <a:r>
              <a:rPr lang="en-US" altLang="zh-TW" dirty="0" smtClean="0">
                <a:sym typeface="Wingdings" panose="05000000000000000000" pitchFamily="2" charset="2"/>
              </a:rPr>
              <a:t>Please post on FB if you know </a:t>
            </a:r>
            <a:r>
              <a:rPr lang="en-US" altLang="zh-TW" smtClean="0">
                <a:sym typeface="Wingdings" panose="05000000000000000000" pitchFamily="2" charset="2"/>
              </a:rPr>
              <a:t>other good tools </a:t>
            </a:r>
            <a:r>
              <a:rPr lang="en-US" altLang="zh-TW" dirty="0" smtClean="0">
                <a:sym typeface="Wingdings" panose="05000000000000000000" pitchFamily="2" charset="2"/>
              </a:rPr>
              <a:t>to identify memory leak.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How to avoid memory leak?</a:t>
            </a:r>
          </a:p>
          <a:p>
            <a:pPr lvl="2"/>
            <a:r>
              <a:rPr lang="en-US" altLang="zh-TW" dirty="0" smtClean="0">
                <a:sym typeface="Wingdings" panose="05000000000000000000" pitchFamily="2" charset="2"/>
              </a:rPr>
              <a:t>Use STL (standard template library)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151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Quiz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program is used to record each student’s quiz scores</a:t>
            </a:r>
          </a:p>
          <a:p>
            <a:pPr lvl="1"/>
            <a:r>
              <a:rPr lang="en-US" altLang="zh-TW" dirty="0" smtClean="0"/>
              <a:t>Class definition: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Main program: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Quiz:</a:t>
            </a:r>
          </a:p>
          <a:p>
            <a:pPr lvl="2"/>
            <a:r>
              <a:rPr lang="en-US" altLang="zh-TW" dirty="0" smtClean="0"/>
              <a:t>What are the contents of a and b?</a:t>
            </a:r>
          </a:p>
          <a:p>
            <a:pPr lvl="2"/>
            <a:r>
              <a:rPr lang="en-US" altLang="zh-TW" dirty="0" smtClean="0"/>
              <a:t>What are the two potential problems of this program?</a:t>
            </a:r>
          </a:p>
          <a:p>
            <a:pPr lvl="3"/>
            <a:r>
              <a:rPr lang="en-US" altLang="zh-TW" dirty="0" smtClean="0"/>
              <a:t>Shared memory &amp; double deletion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996" y="2259439"/>
            <a:ext cx="4782364" cy="13135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996" y="3852303"/>
            <a:ext cx="4494332" cy="12328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6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4938</TotalTime>
  <Words>344</Words>
  <Application>Microsoft Office PowerPoint</Application>
  <PresentationFormat>如螢幕大小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標楷體</vt:lpstr>
      <vt:lpstr>Calibri</vt:lpstr>
      <vt:lpstr>Wingdings</vt:lpstr>
      <vt:lpstr>Wingdings 2</vt:lpstr>
      <vt:lpstr>壁窗</vt:lpstr>
      <vt:lpstr>Shallow Copy</vt:lpstr>
      <vt:lpstr>Memory Allocation in Classes</vt:lpstr>
      <vt:lpstr>How to Fix “Shallow Copy”?</vt:lpstr>
      <vt:lpstr>Examples Which Fix “Shallow Copy”</vt:lpstr>
      <vt:lpstr>Q &amp; A</vt:lpstr>
      <vt:lpstr>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 HTS 進行中文語音合成之研究</dc:title>
  <dc:creator>heycat</dc:creator>
  <cp:lastModifiedBy>Roger Jang</cp:lastModifiedBy>
  <cp:revision>477</cp:revision>
  <dcterms:created xsi:type="dcterms:W3CDTF">2008-11-09T17:03:56Z</dcterms:created>
  <dcterms:modified xsi:type="dcterms:W3CDTF">2019-02-26T03:41:12Z</dcterms:modified>
</cp:coreProperties>
</file>