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8"/>
  </p:notesMasterIdLst>
  <p:handoutMasterIdLst>
    <p:handoutMasterId r:id="rId9"/>
  </p:handoutMasterIdLst>
  <p:sldIdLst>
    <p:sldId id="256" r:id="rId2"/>
    <p:sldId id="337" r:id="rId3"/>
    <p:sldId id="312" r:id="rId4"/>
    <p:sldId id="339" r:id="rId5"/>
    <p:sldId id="340" r:id="rId6"/>
    <p:sldId id="341" r:id="rId7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FFF99"/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88" autoAdjust="0"/>
    <p:restoredTop sz="98546" autoAdjust="0"/>
  </p:normalViewPr>
  <p:slideViewPr>
    <p:cSldViewPr>
      <p:cViewPr varScale="1">
        <p:scale>
          <a:sx n="101" d="100"/>
          <a:sy n="101" d="100"/>
        </p:scale>
        <p:origin x="1360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17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41" d="100"/>
          <a:sy n="41" d="100"/>
        </p:scale>
        <p:origin x="-2395" y="-8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BF13AC-F7EB-4777-9E49-581A4904525B}" type="datetimeFigureOut">
              <a:rPr lang="zh-TW" altLang="en-US" smtClean="0"/>
              <a:pPr/>
              <a:t>2019/2/26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A66C95-0D41-448E-A332-327BB5F29A4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36480579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1D7637-36C6-481B-974F-5F218DAE9B6A}" type="datetimeFigureOut">
              <a:rPr lang="zh-TW" altLang="en-US" smtClean="0"/>
              <a:pPr/>
              <a:t>2019/2/26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62C572-1BA5-477C-B07B-B3E31F0FDA3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7103070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>
            <a:normAutofit/>
          </a:bodyPr>
          <a:lstStyle>
            <a:lvl1pPr>
              <a:defRPr sz="3500" b="0" i="0"/>
            </a:lvl1pPr>
          </a:lstStyle>
          <a:p>
            <a:r>
              <a:rPr kumimoji="0" lang="zh-TW" altLang="en-US" dirty="0" smtClean="0"/>
              <a:t>按一下以編輯母片標題樣式</a:t>
            </a:r>
            <a:endParaRPr kumimoji="0" lang="en-US" dirty="0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dirty="0" smtClean="0"/>
              <a:t>按一下以編輯母片副標題樣式</a:t>
            </a:r>
            <a:endParaRPr kumimoji="0" lang="en-US" dirty="0"/>
          </a:p>
        </p:txBody>
      </p:sp>
      <p:sp>
        <p:nvSpPr>
          <p:cNvPr id="28" name="日期版面配置區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  <a:prstGeom prst="rect">
            <a:avLst/>
          </a:prstGeom>
        </p:spPr>
        <p:txBody>
          <a:bodyPr/>
          <a:lstStyle/>
          <a:p>
            <a:fld id="{EC2AF713-F6D1-4B03-802B-E6472EF385F8}" type="datetimeFigureOut">
              <a:rPr lang="zh-TW" altLang="en-US" smtClean="0"/>
              <a:pPr/>
              <a:t>2019/2/26</a:t>
            </a:fld>
            <a:endParaRPr lang="zh-TW" altLang="en-US"/>
          </a:p>
        </p:txBody>
      </p:sp>
      <p:sp>
        <p:nvSpPr>
          <p:cNvPr id="17" name="頁尾版面配置區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10" name="矩形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矩形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矩形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直線接點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直線接點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直線接點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直線接點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直線接點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矩形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橢圓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橢圓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橢圓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橢圓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橢圓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投影片編號版面配置區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  <a:prstGeom prst="rect">
            <a:avLst/>
          </a:prstGeom>
        </p:spPr>
        <p:txBody>
          <a:bodyPr/>
          <a:lstStyle/>
          <a:p>
            <a:fld id="{93BD6009-2A66-4F07-812F-9E9F9B397B69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  <p:pic>
        <p:nvPicPr>
          <p:cNvPr id="30" name="圖片 29" descr="mir_logo.gif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491442" y="278112"/>
            <a:ext cx="1295400" cy="579120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/>
          <a:lstStyle/>
          <a:p>
            <a:fld id="{EC2AF713-F6D1-4B03-802B-E6472EF385F8}" type="datetimeFigureOut">
              <a:rPr lang="zh-TW" altLang="en-US" smtClean="0"/>
              <a:pPr/>
              <a:t>2019/2/26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/>
          <a:lstStyle/>
          <a:p>
            <a:fld id="{93BD6009-2A66-4F07-812F-9E9F9B397B6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/>
          <a:lstStyle/>
          <a:p>
            <a:fld id="{EC2AF713-F6D1-4B03-802B-E6472EF385F8}" type="datetimeFigureOut">
              <a:rPr lang="zh-TW" altLang="en-US" smtClean="0"/>
              <a:pPr/>
              <a:t>2019/2/26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/>
          <a:lstStyle/>
          <a:p>
            <a:fld id="{93BD6009-2A66-4F07-812F-9E9F9B397B6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01014" cy="1143000"/>
          </a:xfrm>
        </p:spPr>
        <p:txBody>
          <a:bodyPr>
            <a:normAutofit/>
          </a:bodyPr>
          <a:lstStyle>
            <a:lvl1pPr>
              <a:defRPr sz="3100" b="0" i="0" cap="none" baseline="0">
                <a:latin typeface="+mj-lt"/>
              </a:defRPr>
            </a:lvl1pPr>
          </a:lstStyle>
          <a:p>
            <a:r>
              <a:rPr kumimoji="0" lang="zh-TW" altLang="en-US" dirty="0" smtClean="0"/>
              <a:t>按一下以編輯母片標題樣式</a:t>
            </a:r>
            <a:endParaRPr kumimoji="0" lang="en-US" dirty="0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"/>
          </p:nvPr>
        </p:nvSpPr>
        <p:spPr>
          <a:xfrm>
            <a:off x="457200" y="1714488"/>
            <a:ext cx="7467600" cy="4759464"/>
          </a:xfrm>
        </p:spPr>
        <p:txBody>
          <a:bodyPr/>
          <a:lstStyle>
            <a:lvl1pPr>
              <a:defRPr>
                <a:latin typeface="+mn-lt"/>
                <a:ea typeface="標楷體" pitchFamily="65" charset="-120"/>
              </a:defRPr>
            </a:lvl1pPr>
            <a:lvl2pPr>
              <a:defRPr>
                <a:latin typeface="+mn-lt"/>
                <a:ea typeface="標楷體" pitchFamily="65" charset="-120"/>
              </a:defRPr>
            </a:lvl2pPr>
            <a:lvl3pPr>
              <a:defRPr sz="1900">
                <a:latin typeface="+mn-lt"/>
                <a:ea typeface="標楷體" pitchFamily="65" charset="-120"/>
              </a:defRPr>
            </a:lvl3pPr>
            <a:lvl4pPr>
              <a:defRPr>
                <a:latin typeface="+mn-lt"/>
                <a:ea typeface="標楷體" pitchFamily="65" charset="-120"/>
              </a:defRPr>
            </a:lvl4pPr>
            <a:lvl5pPr>
              <a:defRPr>
                <a:latin typeface="+mn-lt"/>
                <a:ea typeface="標楷體" pitchFamily="65" charset="-120"/>
              </a:defRPr>
            </a:lvl5pPr>
          </a:lstStyle>
          <a:p>
            <a:pPr lvl="0" eaLnBrk="1" latinLnBrk="0" hangingPunct="1"/>
            <a:r>
              <a:rPr lang="zh-TW" altLang="en-US" dirty="0" smtClean="0"/>
              <a:t>按一下以編輯母片文字樣式</a:t>
            </a:r>
          </a:p>
          <a:p>
            <a:pPr lvl="1" eaLnBrk="1" latinLnBrk="0" hangingPunct="1"/>
            <a:r>
              <a:rPr lang="zh-TW" altLang="en-US" dirty="0" smtClean="0"/>
              <a:t>第二層</a:t>
            </a:r>
          </a:p>
          <a:p>
            <a:pPr lvl="2" eaLnBrk="1" latinLnBrk="0" hangingPunct="1"/>
            <a:r>
              <a:rPr lang="zh-TW" altLang="en-US" dirty="0" smtClean="0"/>
              <a:t>第三層</a:t>
            </a:r>
          </a:p>
          <a:p>
            <a:pPr lvl="3" eaLnBrk="1" latinLnBrk="0" hangingPunct="1"/>
            <a:r>
              <a:rPr lang="zh-TW" altLang="en-US" dirty="0" smtClean="0"/>
              <a:t>第四層</a:t>
            </a:r>
          </a:p>
          <a:p>
            <a:pPr lvl="4" eaLnBrk="1" latinLnBrk="0" hangingPunct="1"/>
            <a:r>
              <a:rPr lang="zh-TW" altLang="en-US" dirty="0" smtClean="0"/>
              <a:t>第五層</a:t>
            </a:r>
            <a:endParaRPr kumimoji="0" lang="en-US" dirty="0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4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rtlCol="0"/>
          <a:lstStyle/>
          <a:p>
            <a:fld id="{EC2AF713-F6D1-4B03-802B-E6472EF385F8}" type="datetimeFigureOut">
              <a:rPr lang="zh-TW" altLang="en-US" smtClean="0"/>
              <a:pPr/>
              <a:t>2019/2/26</a:t>
            </a:fld>
            <a:endParaRPr lang="zh-TW" altLang="en-US" dirty="0"/>
          </a:p>
        </p:txBody>
      </p:sp>
      <p:sp>
        <p:nvSpPr>
          <p:cNvPr id="10" name="頁尾版面配置區 9"/>
          <p:cNvSpPr>
            <a:spLocks noGrp="1"/>
          </p:cNvSpPr>
          <p:nvPr>
            <p:ph type="ftr" sz="quarter" idx="16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rtlCol="0"/>
          <a:lstStyle/>
          <a:p>
            <a:endParaRPr lang="zh-TW" altLang="en-US" dirty="0"/>
          </a:p>
        </p:txBody>
      </p:sp>
      <p:pic>
        <p:nvPicPr>
          <p:cNvPr id="6" name="圖片 5" descr="mir_logo.gif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286644" y="135236"/>
            <a:ext cx="1295400" cy="57912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區段標題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  <a:prstGeom prst="rect">
            <a:avLst/>
          </a:prstGeom>
        </p:spPr>
        <p:txBody>
          <a:bodyPr/>
          <a:lstStyle/>
          <a:p>
            <a:fld id="{EC2AF713-F6D1-4B03-802B-E6472EF385F8}" type="datetimeFigureOut">
              <a:rPr lang="zh-TW" altLang="en-US" smtClean="0"/>
              <a:pPr/>
              <a:t>2019/2/26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9" name="矩形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矩形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線接點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直線接點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直線接點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直線接點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直線接點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矩形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橢圓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橢圓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橢圓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橢圓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橢圓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直線接點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  <a:prstGeom prst="rect">
            <a:avLst/>
          </a:prstGeom>
        </p:spPr>
        <p:txBody>
          <a:bodyPr/>
          <a:lstStyle/>
          <a:p>
            <a:fld id="{93BD6009-2A66-4F07-812F-9E9F9B397B6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dirty="0" smtClean="0"/>
              <a:t>按一下以編輯母片標題樣式</a:t>
            </a:r>
            <a:endParaRPr kumimoji="0" lang="en-US" dirty="0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/>
          <a:lstStyle/>
          <a:p>
            <a:fld id="{EC2AF713-F6D1-4B03-802B-E6472EF385F8}" type="datetimeFigureOut">
              <a:rPr lang="zh-TW" altLang="en-US" smtClean="0"/>
              <a:pPr/>
              <a:t>2019/2/26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/>
          <a:lstStyle/>
          <a:p>
            <a:fld id="{93BD6009-2A66-4F07-812F-9E9F9B397B69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>
            <a:lvl1pPr>
              <a:defRPr>
                <a:latin typeface="標楷體" panose="03000509000000000000" pitchFamily="65" charset="-120"/>
                <a:ea typeface="標楷體" panose="03000509000000000000" pitchFamily="65" charset="-120"/>
              </a:defRPr>
            </a:lvl1pPr>
            <a:lvl2pPr>
              <a:defRPr>
                <a:latin typeface="標楷體" panose="03000509000000000000" pitchFamily="65" charset="-120"/>
                <a:ea typeface="標楷體" panose="03000509000000000000" pitchFamily="65" charset="-120"/>
              </a:defRPr>
            </a:lvl2pPr>
            <a:lvl3pPr>
              <a:defRPr>
                <a:latin typeface="標楷體" panose="03000509000000000000" pitchFamily="65" charset="-120"/>
                <a:ea typeface="標楷體" panose="03000509000000000000" pitchFamily="65" charset="-120"/>
              </a:defRPr>
            </a:lvl3pPr>
            <a:lvl4pPr>
              <a:defRPr>
                <a:latin typeface="標楷體" panose="03000509000000000000" pitchFamily="65" charset="-120"/>
                <a:ea typeface="標楷體" panose="03000509000000000000" pitchFamily="65" charset="-120"/>
              </a:defRPr>
            </a:lvl4pPr>
            <a:lvl5pPr>
              <a:defRPr>
                <a:latin typeface="標楷體" panose="03000509000000000000" pitchFamily="65" charset="-120"/>
                <a:ea typeface="標楷體" panose="03000509000000000000" pitchFamily="65" charset="-120"/>
              </a:defRPr>
            </a:lvl5pPr>
          </a:lstStyle>
          <a:p>
            <a:pPr lvl="0" eaLnBrk="1" latinLnBrk="0" hangingPunct="1"/>
            <a:r>
              <a:rPr lang="zh-TW" altLang="en-US" dirty="0" smtClean="0"/>
              <a:t>按一下以編輯母片文字樣式</a:t>
            </a:r>
          </a:p>
          <a:p>
            <a:pPr lvl="1" eaLnBrk="1" latinLnBrk="0" hangingPunct="1"/>
            <a:r>
              <a:rPr lang="zh-TW" altLang="en-US" dirty="0" smtClean="0"/>
              <a:t>第二層</a:t>
            </a:r>
          </a:p>
          <a:p>
            <a:pPr lvl="2" eaLnBrk="1" latinLnBrk="0" hangingPunct="1"/>
            <a:r>
              <a:rPr lang="zh-TW" altLang="en-US" dirty="0" smtClean="0"/>
              <a:t>第三層</a:t>
            </a:r>
          </a:p>
          <a:p>
            <a:pPr lvl="3" eaLnBrk="1" latinLnBrk="0" hangingPunct="1"/>
            <a:r>
              <a:rPr lang="zh-TW" altLang="en-US" dirty="0" smtClean="0"/>
              <a:t>第四層</a:t>
            </a:r>
          </a:p>
          <a:p>
            <a:pPr lvl="4" eaLnBrk="1" latinLnBrk="0" hangingPunct="1"/>
            <a:r>
              <a:rPr lang="zh-TW" altLang="en-US" dirty="0" smtClean="0"/>
              <a:t>第五層</a:t>
            </a:r>
            <a:endParaRPr kumimoji="0" lang="en-US" dirty="0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>
            <a:lvl1pPr>
              <a:defRPr>
                <a:latin typeface="標楷體" panose="03000509000000000000" pitchFamily="65" charset="-120"/>
                <a:ea typeface="標楷體" panose="03000509000000000000" pitchFamily="65" charset="-120"/>
              </a:defRPr>
            </a:lvl1pPr>
            <a:lvl2pPr>
              <a:defRPr>
                <a:latin typeface="標楷體" panose="03000509000000000000" pitchFamily="65" charset="-120"/>
                <a:ea typeface="標楷體" panose="03000509000000000000" pitchFamily="65" charset="-120"/>
              </a:defRPr>
            </a:lvl2pPr>
            <a:lvl3pPr>
              <a:defRPr>
                <a:latin typeface="標楷體" panose="03000509000000000000" pitchFamily="65" charset="-120"/>
                <a:ea typeface="標楷體" panose="03000509000000000000" pitchFamily="65" charset="-120"/>
              </a:defRPr>
            </a:lvl3pPr>
            <a:lvl4pPr>
              <a:defRPr>
                <a:latin typeface="標楷體" panose="03000509000000000000" pitchFamily="65" charset="-120"/>
                <a:ea typeface="標楷體" panose="03000509000000000000" pitchFamily="65" charset="-120"/>
              </a:defRPr>
            </a:lvl4pPr>
            <a:lvl5pPr>
              <a:defRPr>
                <a:latin typeface="標楷體" panose="03000509000000000000" pitchFamily="65" charset="-120"/>
                <a:ea typeface="標楷體" panose="03000509000000000000" pitchFamily="65" charset="-120"/>
              </a:defRPr>
            </a:lvl5pPr>
          </a:lstStyle>
          <a:p>
            <a:pPr lvl="0" eaLnBrk="1" latinLnBrk="0" hangingPunct="1"/>
            <a:r>
              <a:rPr lang="zh-TW" altLang="en-US" dirty="0" smtClean="0"/>
              <a:t>按一下以編輯母片文字樣式</a:t>
            </a:r>
          </a:p>
          <a:p>
            <a:pPr lvl="1" eaLnBrk="1" latinLnBrk="0" hangingPunct="1"/>
            <a:r>
              <a:rPr lang="zh-TW" altLang="en-US" dirty="0" smtClean="0"/>
              <a:t>第二層</a:t>
            </a:r>
          </a:p>
          <a:p>
            <a:pPr lvl="2" eaLnBrk="1" latinLnBrk="0" hangingPunct="1"/>
            <a:r>
              <a:rPr lang="zh-TW" altLang="en-US" dirty="0" smtClean="0"/>
              <a:t>第三層</a:t>
            </a:r>
          </a:p>
          <a:p>
            <a:pPr lvl="3" eaLnBrk="1" latinLnBrk="0" hangingPunct="1"/>
            <a:r>
              <a:rPr lang="zh-TW" altLang="en-US" dirty="0" smtClean="0"/>
              <a:t>第四層</a:t>
            </a:r>
          </a:p>
          <a:p>
            <a:pPr lvl="4" eaLnBrk="1" latinLnBrk="0" hangingPunct="1"/>
            <a:r>
              <a:rPr lang="zh-TW" altLang="en-US" dirty="0" smtClean="0"/>
              <a:t>第五層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/>
          <a:lstStyle/>
          <a:p>
            <a:fld id="{EC2AF713-F6D1-4B03-802B-E6472EF385F8}" type="datetimeFigureOut">
              <a:rPr lang="zh-TW" altLang="en-US" smtClean="0"/>
              <a:pPr/>
              <a:t>2019/2/26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/>
          <a:lstStyle/>
          <a:p>
            <a:fld id="{93BD6009-2A66-4F07-812F-9E9F9B397B69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3" name="內容版面配置區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2" name="文字版面配置區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4" name="文字版面配置區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6" name="日期版面配置區 5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rtlCol="0"/>
          <a:lstStyle/>
          <a:p>
            <a:fld id="{EC2AF713-F6D1-4B03-802B-E6472EF385F8}" type="datetimeFigureOut">
              <a:rPr lang="zh-TW" altLang="en-US" smtClean="0"/>
              <a:pPr/>
              <a:t>2019/2/26</a:t>
            </a:fld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1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rtlCol="0"/>
          <a:lstStyle/>
          <a:p>
            <a:fld id="{93BD6009-2A66-4F07-812F-9E9F9B397B69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2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rtlCol="0"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/>
          <a:lstStyle/>
          <a:p>
            <a:fld id="{EC2AF713-F6D1-4B03-802B-E6472EF385F8}" type="datetimeFigureOut">
              <a:rPr lang="zh-TW" altLang="en-US" smtClean="0"/>
              <a:pPr/>
              <a:t>2019/2/26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/>
          <a:lstStyle/>
          <a:p>
            <a:fld id="{93BD6009-2A66-4F07-812F-9E9F9B397B6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線接點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8" name="直線接點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線接點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橢圓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內容版面配置區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1" name="日期版面配置區 20"/>
          <p:cNvSpPr>
            <a:spLocks noGrp="1"/>
          </p:cNvSpPr>
          <p:nvPr>
            <p:ph type="dt" sz="half" idx="14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rtlCol="0"/>
          <a:lstStyle/>
          <a:p>
            <a:fld id="{EC2AF713-F6D1-4B03-802B-E6472EF385F8}" type="datetimeFigureOut">
              <a:rPr lang="zh-TW" altLang="en-US" smtClean="0"/>
              <a:pPr/>
              <a:t>2019/2/26</a:t>
            </a:fld>
            <a:endParaRPr lang="zh-TW" altLang="en-US"/>
          </a:p>
        </p:txBody>
      </p:sp>
      <p:sp>
        <p:nvSpPr>
          <p:cNvPr id="22" name="投影片編號版面配置區 21"/>
          <p:cNvSpPr>
            <a:spLocks noGrp="1"/>
          </p:cNvSpPr>
          <p:nvPr>
            <p:ph type="sldNum" sz="quarter" idx="15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rtlCol="0"/>
          <a:lstStyle/>
          <a:p>
            <a:fld id="{93BD6009-2A66-4F07-812F-9E9F9B397B69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23" name="頁尾版面配置區 22"/>
          <p:cNvSpPr>
            <a:spLocks noGrp="1"/>
          </p:cNvSpPr>
          <p:nvPr>
            <p:ph type="ftr" sz="quarter" idx="16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rtlCol="0"/>
          <a:lstStyle/>
          <a:p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橢圓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0" name="直線接點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矩形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直線接點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直線接點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直線接點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日期版面配置區 16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rtlCol="0"/>
          <a:lstStyle/>
          <a:p>
            <a:fld id="{EC2AF713-F6D1-4B03-802B-E6472EF385F8}" type="datetimeFigureOut">
              <a:rPr lang="zh-TW" altLang="en-US" smtClean="0"/>
              <a:pPr/>
              <a:t>2019/2/26</a:t>
            </a:fld>
            <a:endParaRPr lang="zh-TW" altLang="en-US"/>
          </a:p>
        </p:txBody>
      </p:sp>
      <p:sp>
        <p:nvSpPr>
          <p:cNvPr id="18" name="投影片編號版面配置區 17"/>
          <p:cNvSpPr>
            <a:spLocks noGrp="1"/>
          </p:cNvSpPr>
          <p:nvPr>
            <p:ph type="sldNum" sz="quarter" idx="11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rtlCol="0"/>
          <a:lstStyle/>
          <a:p>
            <a:fld id="{93BD6009-2A66-4F07-812F-9E9F9B397B69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21" name="頁尾版面配置區 20"/>
          <p:cNvSpPr>
            <a:spLocks noGrp="1"/>
          </p:cNvSpPr>
          <p:nvPr>
            <p:ph type="ftr" sz="quarter" idx="12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rtlCol="0"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直線接點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zh-TW" altLang="en-US" dirty="0" smtClean="0"/>
              <a:t>按一下以編輯母片標題樣式</a:t>
            </a:r>
            <a:endParaRPr kumimoji="0" lang="en-US" dirty="0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dirty="0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dirty="0" smtClean="0"/>
              <a:t>第二層</a:t>
            </a:r>
          </a:p>
          <a:p>
            <a:pPr lvl="2" eaLnBrk="1" latinLnBrk="0" hangingPunct="1"/>
            <a:r>
              <a:rPr kumimoji="0" lang="zh-TW" altLang="en-US" dirty="0" smtClean="0"/>
              <a:t>第三層</a:t>
            </a:r>
          </a:p>
          <a:p>
            <a:pPr lvl="3" eaLnBrk="1" latinLnBrk="0" hangingPunct="1"/>
            <a:r>
              <a:rPr kumimoji="0" lang="zh-TW" altLang="en-US" dirty="0" smtClean="0"/>
              <a:t>第四層</a:t>
            </a:r>
          </a:p>
          <a:p>
            <a:pPr lvl="4" eaLnBrk="1" latinLnBrk="0" hangingPunct="1"/>
            <a:r>
              <a:rPr kumimoji="0" lang="zh-TW" altLang="en-US" dirty="0" smtClean="0"/>
              <a:t>第五層</a:t>
            </a:r>
            <a:endParaRPr kumimoji="0" lang="en-US" dirty="0"/>
          </a:p>
        </p:txBody>
      </p:sp>
      <p:sp>
        <p:nvSpPr>
          <p:cNvPr id="7" name="直線接點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矩形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cxnSp>
        <p:nvCxnSpPr>
          <p:cNvPr id="15" name="直線接點 14"/>
          <p:cNvCxnSpPr/>
          <p:nvPr userDrawn="1"/>
        </p:nvCxnSpPr>
        <p:spPr>
          <a:xfrm>
            <a:off x="214282" y="1500174"/>
            <a:ext cx="842968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接點 18"/>
          <p:cNvCxnSpPr/>
          <p:nvPr userDrawn="1"/>
        </p:nvCxnSpPr>
        <p:spPr>
          <a:xfrm>
            <a:off x="214282" y="1571612"/>
            <a:ext cx="8429684" cy="1588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橢圓 11"/>
          <p:cNvSpPr/>
          <p:nvPr userDrawn="1"/>
        </p:nvSpPr>
        <p:spPr>
          <a:xfrm>
            <a:off x="8635396" y="628652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矩形 13"/>
          <p:cNvSpPr/>
          <p:nvPr userDrawn="1"/>
        </p:nvSpPr>
        <p:spPr>
          <a:xfrm>
            <a:off x="8615418" y="6286520"/>
            <a:ext cx="4571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93BD6009-2A66-4F07-812F-9E9F9B397B69}" type="slidenum">
              <a:rPr lang="zh-TW" altLang="en-US" smtClean="0">
                <a:solidFill>
                  <a:schemeClr val="accent3">
                    <a:lumMod val="75000"/>
                  </a:schemeClr>
                </a:solidFill>
              </a:rPr>
              <a:pPr/>
              <a:t>‹#›</a:t>
            </a:fld>
            <a:endParaRPr lang="zh-TW" altLang="en-US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100" b="1" kern="1200" cap="small" baseline="0">
          <a:solidFill>
            <a:schemeClr val="tx2"/>
          </a:solidFill>
          <a:latin typeface="標楷體" pitchFamily="65" charset="-120"/>
          <a:ea typeface="標楷體" pitchFamily="65" charset="-120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mirlab.org/jang/courses/dsa/example/00readme.asp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valgrind.org/" TargetMode="External"/><Relationship Id="rId2" Type="http://schemas.openxmlformats.org/officeDocument/2006/relationships/hyperlink" Target="https://en.wikipedia.org/wiki/Rational_Purify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drmemory.org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500298" y="1857364"/>
            <a:ext cx="6172200" cy="2571768"/>
          </a:xfrm>
        </p:spPr>
        <p:txBody>
          <a:bodyPr anchor="ctr">
            <a:normAutofit/>
          </a:bodyPr>
          <a:lstStyle/>
          <a:p>
            <a:pPr algn="ctr"/>
            <a:r>
              <a:rPr lang="en-US" altLang="zh-TW" sz="3100" b="1" cap="none" dirty="0" smtClean="0">
                <a:latin typeface="+mj-ea"/>
              </a:rPr>
              <a:t>Shallow Copy</a:t>
            </a:r>
            <a:endParaRPr lang="zh-TW" altLang="en-US" sz="3100" b="1" cap="none" dirty="0">
              <a:latin typeface="+mj-ea"/>
            </a:endParaRPr>
          </a:p>
        </p:txBody>
      </p:sp>
      <p:sp>
        <p:nvSpPr>
          <p:cNvPr id="5" name="副標題 2"/>
          <p:cNvSpPr txBox="1">
            <a:spLocks/>
          </p:cNvSpPr>
          <p:nvPr/>
        </p:nvSpPr>
        <p:spPr>
          <a:xfrm>
            <a:off x="2483768" y="4437112"/>
            <a:ext cx="6172200" cy="1214446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None/>
              <a:tabLst/>
              <a:defRPr/>
            </a:pPr>
            <a:r>
              <a:rPr lang="en-US" altLang="zh-TW" sz="2000" dirty="0" err="1" smtClean="0">
                <a:solidFill>
                  <a:schemeClr val="tx2"/>
                </a:solidFill>
                <a:ea typeface="標楷體" pitchFamily="65" charset="-120"/>
              </a:rPr>
              <a:t>Jyh-Shing</a:t>
            </a:r>
            <a:r>
              <a:rPr lang="en-US" altLang="zh-TW" sz="2000" dirty="0" smtClean="0">
                <a:solidFill>
                  <a:schemeClr val="tx2"/>
                </a:solidFill>
                <a:ea typeface="標楷體" pitchFamily="65" charset="-120"/>
              </a:rPr>
              <a:t> Roger Jang</a:t>
            </a:r>
            <a:r>
              <a:rPr lang="en-US" altLang="zh-TW" sz="2000" dirty="0">
                <a:solidFill>
                  <a:schemeClr val="tx2"/>
                </a:solidFill>
                <a:ea typeface="標楷體" pitchFamily="65" charset="-120"/>
              </a:rPr>
              <a:t> </a:t>
            </a:r>
            <a:r>
              <a:rPr lang="en-US" altLang="zh-TW" sz="2000" dirty="0" smtClean="0">
                <a:solidFill>
                  <a:schemeClr val="tx2"/>
                </a:solidFill>
                <a:ea typeface="標楷體" pitchFamily="65" charset="-120"/>
              </a:rPr>
              <a:t>(</a:t>
            </a:r>
            <a:r>
              <a:rPr lang="zh-TW" altLang="en-US" sz="2000" dirty="0" smtClean="0">
                <a:solidFill>
                  <a:schemeClr val="tx2"/>
                </a:solidFill>
                <a:ea typeface="標楷體" pitchFamily="65" charset="-120"/>
              </a:rPr>
              <a:t>張智星</a:t>
            </a:r>
            <a:r>
              <a:rPr lang="en-US" altLang="zh-TW" sz="2000" dirty="0" smtClean="0">
                <a:solidFill>
                  <a:schemeClr val="tx2"/>
                </a:solidFill>
                <a:ea typeface="標楷體" pitchFamily="65" charset="-120"/>
              </a:rPr>
              <a:t>)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None/>
              <a:tabLst/>
              <a:defRPr/>
            </a:pPr>
            <a:r>
              <a:rPr lang="en-US" altLang="zh-TW" sz="2000" dirty="0" smtClean="0">
                <a:solidFill>
                  <a:schemeClr val="tx2"/>
                </a:solidFill>
                <a:ea typeface="標楷體" pitchFamily="65" charset="-120"/>
              </a:rPr>
              <a:t>CSIE </a:t>
            </a:r>
            <a:r>
              <a:rPr lang="en-US" altLang="zh-TW" sz="2000" dirty="0" err="1" smtClean="0">
                <a:solidFill>
                  <a:schemeClr val="tx2"/>
                </a:solidFill>
                <a:ea typeface="標楷體" pitchFamily="65" charset="-120"/>
              </a:rPr>
              <a:t>Dept</a:t>
            </a:r>
            <a:r>
              <a:rPr lang="en-US" altLang="zh-TW" sz="2000" dirty="0" smtClean="0">
                <a:solidFill>
                  <a:schemeClr val="tx2"/>
                </a:solidFill>
                <a:ea typeface="標楷體" pitchFamily="65" charset="-120"/>
              </a:rPr>
              <a:t>, National Taiwan University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None/>
              <a:tabLst/>
              <a:defRPr/>
            </a:pPr>
            <a:endParaRPr lang="zh-TW" altLang="en-US" sz="2000" dirty="0" smtClean="0">
              <a:solidFill>
                <a:schemeClr val="tx2"/>
              </a:solidFill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Memory Allocation in Classes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Common programming errors when using “new</a:t>
            </a:r>
            <a:r>
              <a:rPr lang="en-US" altLang="zh-TW" smtClean="0"/>
              <a:t>” </a:t>
            </a:r>
            <a:r>
              <a:rPr lang="en-US" altLang="zh-TW" smtClean="0"/>
              <a:t>and “delete” for </a:t>
            </a:r>
            <a:r>
              <a:rPr lang="en-US" altLang="zh-TW" smtClean="0"/>
              <a:t>memory </a:t>
            </a:r>
            <a:r>
              <a:rPr lang="en-US" altLang="zh-TW" smtClean="0"/>
              <a:t>management </a:t>
            </a:r>
            <a:r>
              <a:rPr lang="en-US" altLang="zh-TW" smtClean="0"/>
              <a:t>in </a:t>
            </a:r>
            <a:r>
              <a:rPr lang="en-US" altLang="zh-TW" smtClean="0"/>
              <a:t>C++ classes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Default </a:t>
            </a:r>
            <a:r>
              <a:rPr lang="en-US" altLang="zh-TW" dirty="0" smtClean="0">
                <a:solidFill>
                  <a:srgbClr val="FF0000"/>
                </a:solidFill>
              </a:rPr>
              <a:t>copy constructor</a:t>
            </a:r>
            <a:r>
              <a:rPr lang="en-US" altLang="zh-TW" dirty="0" smtClean="0"/>
              <a:t> and </a:t>
            </a:r>
            <a:r>
              <a:rPr lang="en-US" altLang="zh-TW" dirty="0" smtClean="0">
                <a:solidFill>
                  <a:srgbClr val="FF0000"/>
                </a:solidFill>
              </a:rPr>
              <a:t>assignment operator</a:t>
            </a:r>
            <a:r>
              <a:rPr lang="en-US" altLang="zh-TW" dirty="0" smtClean="0"/>
              <a:t> are based on “shallow copy”, which leads to errors easily.</a:t>
            </a:r>
          </a:p>
          <a:p>
            <a:pPr lvl="1"/>
            <a:r>
              <a:rPr lang="en-US" altLang="zh-TW" dirty="0" smtClean="0"/>
              <a:t>We need to design our own constructor/operator.</a:t>
            </a:r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7461" y="3717032"/>
            <a:ext cx="4866667" cy="1771429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6" name="圖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1450" y="5733256"/>
            <a:ext cx="1314286" cy="885714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7" name="圓角矩形圖說文字 6"/>
          <p:cNvSpPr/>
          <p:nvPr/>
        </p:nvSpPr>
        <p:spPr>
          <a:xfrm>
            <a:off x="2620019" y="5373216"/>
            <a:ext cx="3896197" cy="715089"/>
          </a:xfrm>
          <a:prstGeom prst="wedgeRoundRectCallout">
            <a:avLst>
              <a:gd name="adj1" fmla="val -67971"/>
              <a:gd name="adj2" fmla="val 40622"/>
              <a:gd name="adj3" fmla="val 16667"/>
            </a:avLst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</a:bodyPr>
          <a:lstStyle/>
          <a:p>
            <a:pPr algn="ctr"/>
            <a:r>
              <a:rPr lang="en-US" altLang="zh-TW" dirty="0" smtClean="0">
                <a:solidFill>
                  <a:schemeClr val="tx1"/>
                </a:solidFill>
              </a:rPr>
              <a:t>Default </a:t>
            </a:r>
            <a:r>
              <a:rPr lang="en-US" altLang="zh-TW" dirty="0" smtClean="0">
                <a:solidFill>
                  <a:srgbClr val="FF0000"/>
                </a:solidFill>
              </a:rPr>
              <a:t>copy constructor </a:t>
            </a:r>
            <a:r>
              <a:rPr lang="en-US" altLang="zh-TW" dirty="0" smtClean="0">
                <a:solidFill>
                  <a:schemeClr val="tx1"/>
                </a:solidFill>
              </a:rPr>
              <a:t>invoked</a:t>
            </a:r>
          </a:p>
          <a:p>
            <a:pPr algn="ctr"/>
            <a:r>
              <a:rPr lang="en-US" altLang="zh-TW" dirty="0" smtClean="0">
                <a:solidFill>
                  <a:schemeClr val="tx1"/>
                </a:solidFill>
              </a:rPr>
              <a:t> </a:t>
            </a:r>
            <a:r>
              <a:rPr lang="en-US" altLang="zh-TW" dirty="0" smtClean="0">
                <a:solidFill>
                  <a:schemeClr val="tx1"/>
                </a:solidFill>
                <a:sym typeface="Wingdings" panose="05000000000000000000" pitchFamily="2" charset="2"/>
              </a:rPr>
              <a:t> Shared memory &amp; double deletion!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8" name="圓角矩形圖說文字 7"/>
          <p:cNvSpPr/>
          <p:nvPr/>
        </p:nvSpPr>
        <p:spPr>
          <a:xfrm>
            <a:off x="2627784" y="6170295"/>
            <a:ext cx="5364895" cy="715089"/>
          </a:xfrm>
          <a:prstGeom prst="wedgeRoundRectCallout">
            <a:avLst>
              <a:gd name="adj1" fmla="val -74281"/>
              <a:gd name="adj2" fmla="val 22"/>
              <a:gd name="adj3" fmla="val 16667"/>
            </a:avLst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</a:bodyPr>
          <a:lstStyle/>
          <a:p>
            <a:pPr algn="ctr"/>
            <a:r>
              <a:rPr lang="en-US" altLang="zh-TW" dirty="0" smtClean="0">
                <a:solidFill>
                  <a:schemeClr val="tx1"/>
                </a:solidFill>
              </a:rPr>
              <a:t>Default </a:t>
            </a:r>
            <a:r>
              <a:rPr lang="en-US" altLang="zh-TW" dirty="0" smtClean="0">
                <a:solidFill>
                  <a:srgbClr val="FF0000"/>
                </a:solidFill>
              </a:rPr>
              <a:t>assignment operator </a:t>
            </a:r>
            <a:r>
              <a:rPr lang="en-US" altLang="zh-TW" dirty="0" smtClean="0">
                <a:solidFill>
                  <a:schemeClr val="tx1"/>
                </a:solidFill>
              </a:rPr>
              <a:t>invoked</a:t>
            </a:r>
          </a:p>
          <a:p>
            <a:pPr algn="ctr"/>
            <a:r>
              <a:rPr lang="en-US" altLang="zh-TW" dirty="0" smtClean="0">
                <a:solidFill>
                  <a:schemeClr val="tx1"/>
                </a:solidFill>
              </a:rPr>
              <a:t> </a:t>
            </a:r>
            <a:r>
              <a:rPr lang="en-US" altLang="zh-TW" dirty="0" smtClean="0">
                <a:solidFill>
                  <a:schemeClr val="tx1"/>
                </a:solidFill>
                <a:sym typeface="Wingdings" panose="05000000000000000000" pitchFamily="2" charset="2"/>
              </a:rPr>
              <a:t> Share memory, memory leak, and double deletion!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4" name="右大括弧 3"/>
          <p:cNvSpPr/>
          <p:nvPr/>
        </p:nvSpPr>
        <p:spPr>
          <a:xfrm>
            <a:off x="5868144" y="4221088"/>
            <a:ext cx="288032" cy="43204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圓角矩形圖說文字 8"/>
          <p:cNvSpPr/>
          <p:nvPr/>
        </p:nvSpPr>
        <p:spPr>
          <a:xfrm>
            <a:off x="6228184" y="4221088"/>
            <a:ext cx="2264548" cy="408623"/>
          </a:xfrm>
          <a:prstGeom prst="wedgeRoundRectCallout">
            <a:avLst>
              <a:gd name="adj1" fmla="val 4080"/>
              <a:gd name="adj2" fmla="val 26893"/>
              <a:gd name="adj3" fmla="val 16667"/>
            </a:avLst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US" altLang="zh-TW" dirty="0" smtClean="0">
                <a:solidFill>
                  <a:schemeClr val="tx1"/>
                </a:solidFill>
              </a:rPr>
              <a:t>Function overloading!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10" name="圓角矩形圖說文字 9"/>
          <p:cNvSpPr/>
          <p:nvPr/>
        </p:nvSpPr>
        <p:spPr>
          <a:xfrm>
            <a:off x="3995936" y="4892585"/>
            <a:ext cx="1801397" cy="408623"/>
          </a:xfrm>
          <a:prstGeom prst="wedgeRoundRectCallout">
            <a:avLst>
              <a:gd name="adj1" fmla="val -98495"/>
              <a:gd name="adj2" fmla="val -66730"/>
              <a:gd name="adj3" fmla="val 16667"/>
            </a:avLst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</a:bodyPr>
          <a:lstStyle/>
          <a:p>
            <a:pPr algn="ctr"/>
            <a:r>
              <a:rPr lang="en-US" altLang="zh-TW" dirty="0" smtClean="0">
                <a:solidFill>
                  <a:schemeClr val="tx1"/>
                </a:solidFill>
              </a:rPr>
              <a:t>Double deletion</a:t>
            </a:r>
            <a:r>
              <a:rPr lang="en-US" altLang="zh-TW" dirty="0" smtClean="0">
                <a:solidFill>
                  <a:schemeClr val="tx1"/>
                </a:solidFill>
                <a:sym typeface="Wingdings" panose="05000000000000000000" pitchFamily="2" charset="2"/>
              </a:rPr>
              <a:t>!</a:t>
            </a:r>
            <a:endParaRPr lang="zh-TW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9926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How to Fix “Shallow Copy”?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To fix the problem of “shallow copy”</a:t>
            </a:r>
          </a:p>
          <a:p>
            <a:pPr lvl="1"/>
            <a:r>
              <a:rPr lang="en-US" altLang="zh-TW" dirty="0" smtClean="0"/>
              <a:t>Define our own copy constructor</a:t>
            </a:r>
          </a:p>
          <a:p>
            <a:pPr lvl="1"/>
            <a:r>
              <a:rPr lang="en-US" altLang="zh-TW" dirty="0" smtClean="0"/>
              <a:t>Define our own assignment operator</a:t>
            </a: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2773" y="2937143"/>
            <a:ext cx="6471555" cy="3804225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5" name="圓角矩形圖說文字 4"/>
          <p:cNvSpPr/>
          <p:nvPr/>
        </p:nvSpPr>
        <p:spPr>
          <a:xfrm>
            <a:off x="3392235" y="4221088"/>
            <a:ext cx="2030943" cy="408623"/>
          </a:xfrm>
          <a:prstGeom prst="wedgeRoundRectCallout">
            <a:avLst>
              <a:gd name="adj1" fmla="val -63396"/>
              <a:gd name="adj2" fmla="val 203677"/>
              <a:gd name="adj3" fmla="val 16667"/>
            </a:avLst>
          </a:prstGeom>
          <a:solidFill>
            <a:srgbClr val="FFFFCC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</a:bodyPr>
          <a:lstStyle/>
          <a:p>
            <a:pPr algn="ctr"/>
            <a:r>
              <a:rPr lang="en-US" altLang="zh-TW" dirty="0" smtClean="0">
                <a:solidFill>
                  <a:schemeClr val="tx1"/>
                </a:solidFill>
              </a:rPr>
              <a:t>Avoid memory leak</a:t>
            </a:r>
            <a:endParaRPr lang="zh-TW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3242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Examples Which Fix “Shallow Copy”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>
                <a:hlinkClick r:id="rId2"/>
              </a:rPr>
              <a:t>Examples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shallowCopy00.cpp: Demo of shallow copy</a:t>
            </a:r>
          </a:p>
          <a:p>
            <a:pPr lvl="1"/>
            <a:r>
              <a:rPr lang="en-US" altLang="zh-TW" dirty="0" smtClean="0"/>
              <a:t>deepCopy00.cpp: Use new copy constructor</a:t>
            </a:r>
            <a:r>
              <a:rPr lang="zh-TW" altLang="en-US" dirty="0" smtClean="0"/>
              <a:t> </a:t>
            </a:r>
            <a:r>
              <a:rPr lang="en-US" altLang="zh-TW" dirty="0" smtClean="0"/>
              <a:t>only</a:t>
            </a:r>
          </a:p>
          <a:p>
            <a:pPr lvl="1"/>
            <a:r>
              <a:rPr lang="en-US" altLang="zh-TW" dirty="0" smtClean="0"/>
              <a:t>deepCopy01.cpp: Use new assignment </a:t>
            </a:r>
            <a:r>
              <a:rPr lang="en-US" altLang="zh-TW" smtClean="0"/>
              <a:t>operator only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deepCopy02.cpp: Use both</a:t>
            </a:r>
          </a:p>
          <a:p>
            <a:r>
              <a:rPr lang="en-US" altLang="zh-TW" dirty="0" smtClean="0"/>
              <a:t>Lesson learned</a:t>
            </a:r>
          </a:p>
          <a:p>
            <a:pPr lvl="1"/>
            <a:r>
              <a:rPr lang="en-US" altLang="zh-TW" dirty="0" smtClean="0"/>
              <a:t>If a class allocates memory via “new” (or the likes, such as “</a:t>
            </a:r>
            <a:r>
              <a:rPr lang="en-US" altLang="zh-TW" dirty="0" err="1" smtClean="0"/>
              <a:t>malloc</a:t>
            </a:r>
            <a:r>
              <a:rPr lang="en-US" altLang="zh-TW" dirty="0" smtClean="0"/>
              <a:t>” or “</a:t>
            </a:r>
            <a:r>
              <a:rPr lang="en-US" altLang="zh-TW" dirty="0" err="1" smtClean="0"/>
              <a:t>calloc</a:t>
            </a:r>
            <a:r>
              <a:rPr lang="en-US" altLang="zh-TW" dirty="0" smtClean="0"/>
              <a:t>”), we should provide a new </a:t>
            </a:r>
            <a:r>
              <a:rPr lang="en-US" altLang="zh-TW" dirty="0" smtClean="0">
                <a:solidFill>
                  <a:srgbClr val="FF0000"/>
                </a:solidFill>
              </a:rPr>
              <a:t>copy constructor</a:t>
            </a:r>
            <a:r>
              <a:rPr lang="en-US" altLang="zh-TW" dirty="0" smtClean="0"/>
              <a:t> and a new </a:t>
            </a:r>
            <a:r>
              <a:rPr lang="en-US" altLang="zh-TW" dirty="0" smtClean="0">
                <a:solidFill>
                  <a:srgbClr val="FF0000"/>
                </a:solidFill>
              </a:rPr>
              <a:t>assignment operator</a:t>
            </a:r>
            <a:r>
              <a:rPr lang="en-US" altLang="zh-TW" dirty="0" smtClean="0"/>
              <a:t> to allocate new memory for the created copy.</a:t>
            </a:r>
          </a:p>
        </p:txBody>
      </p:sp>
    </p:spTree>
    <p:extLst>
      <p:ext uri="{BB962C8B-B14F-4D97-AF65-F5344CB8AC3E}">
        <p14:creationId xmlns:p14="http://schemas.microsoft.com/office/powerpoint/2010/main" val="2704821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Q &amp; A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Questions</a:t>
            </a:r>
            <a:endParaRPr lang="en-US" altLang="zh-TW" dirty="0"/>
          </a:p>
          <a:p>
            <a:pPr lvl="1"/>
            <a:r>
              <a:rPr lang="en-US" altLang="zh-TW" dirty="0"/>
              <a:t>How to avoid the error message </a:t>
            </a:r>
            <a:r>
              <a:rPr lang="en-US" altLang="zh-TW" dirty="0" smtClean="0"/>
              <a:t>(due to double deletion) in </a:t>
            </a:r>
            <a:r>
              <a:rPr lang="en-US" altLang="zh-TW" dirty="0"/>
              <a:t>shallowCopy00.cpp?</a:t>
            </a:r>
          </a:p>
          <a:p>
            <a:pPr lvl="1"/>
            <a:r>
              <a:rPr lang="en-US" altLang="zh-TW" dirty="0"/>
              <a:t>If we use STL vectors, do we still the problem of “shallow copy”? </a:t>
            </a:r>
            <a:r>
              <a:rPr lang="en-US" altLang="zh-TW" dirty="0">
                <a:sym typeface="Wingdings" panose="05000000000000000000" pitchFamily="2" charset="2"/>
              </a:rPr>
              <a:t> Please give examples and post to FB</a:t>
            </a:r>
            <a:r>
              <a:rPr lang="en-US" altLang="zh-TW" dirty="0" smtClean="0">
                <a:sym typeface="Wingdings" panose="05000000000000000000" pitchFamily="2" charset="2"/>
              </a:rPr>
              <a:t>.</a:t>
            </a:r>
          </a:p>
          <a:p>
            <a:r>
              <a:rPr lang="en-US" altLang="zh-TW" dirty="0" smtClean="0">
                <a:sym typeface="Wingdings" panose="05000000000000000000" pitchFamily="2" charset="2"/>
              </a:rPr>
              <a:t>Further studies</a:t>
            </a:r>
          </a:p>
          <a:p>
            <a:pPr lvl="1"/>
            <a:r>
              <a:rPr lang="en-US" altLang="zh-TW" dirty="0" smtClean="0">
                <a:sym typeface="Wingdings" panose="05000000000000000000" pitchFamily="2" charset="2"/>
              </a:rPr>
              <a:t>How to check memory leak?</a:t>
            </a:r>
          </a:p>
          <a:p>
            <a:pPr lvl="2"/>
            <a:r>
              <a:rPr lang="en-US" altLang="zh-TW" dirty="0" smtClean="0">
                <a:sym typeface="Wingdings" panose="05000000000000000000" pitchFamily="2" charset="2"/>
              </a:rPr>
              <a:t>Tools: </a:t>
            </a:r>
            <a:r>
              <a:rPr lang="en-US" altLang="zh-TW" dirty="0" smtClean="0">
                <a:sym typeface="Wingdings" panose="05000000000000000000" pitchFamily="2" charset="2"/>
                <a:hlinkClick r:id="rId2"/>
              </a:rPr>
              <a:t>Purify</a:t>
            </a:r>
            <a:r>
              <a:rPr lang="en-US" altLang="zh-TW" dirty="0" smtClean="0">
                <a:sym typeface="Wingdings" panose="05000000000000000000" pitchFamily="2" charset="2"/>
              </a:rPr>
              <a:t> (Windows), </a:t>
            </a:r>
            <a:r>
              <a:rPr lang="en-US" altLang="zh-TW" dirty="0" smtClean="0">
                <a:sym typeface="Wingdings" panose="05000000000000000000" pitchFamily="2" charset="2"/>
                <a:hlinkClick r:id="rId3"/>
              </a:rPr>
              <a:t>Valgrind</a:t>
            </a:r>
            <a:r>
              <a:rPr lang="en-US" altLang="zh-TW" dirty="0" smtClean="0">
                <a:sym typeface="Wingdings" panose="05000000000000000000" pitchFamily="2" charset="2"/>
              </a:rPr>
              <a:t> (Unix/Linux), </a:t>
            </a:r>
            <a:r>
              <a:rPr lang="en-US" altLang="zh-TW" dirty="0" smtClean="0">
                <a:sym typeface="Wingdings" panose="05000000000000000000" pitchFamily="2" charset="2"/>
                <a:hlinkClick r:id="rId4"/>
              </a:rPr>
              <a:t>Dr. Memory</a:t>
            </a:r>
            <a:r>
              <a:rPr lang="en-US" altLang="zh-TW" dirty="0" smtClean="0">
                <a:sym typeface="Wingdings" panose="05000000000000000000" pitchFamily="2" charset="2"/>
              </a:rPr>
              <a:t> (both)</a:t>
            </a:r>
          </a:p>
          <a:p>
            <a:pPr lvl="2"/>
            <a:r>
              <a:rPr lang="en-US" altLang="zh-TW" dirty="0" smtClean="0">
                <a:sym typeface="Wingdings" panose="05000000000000000000" pitchFamily="2" charset="2"/>
              </a:rPr>
              <a:t>Please post on FB if you know </a:t>
            </a:r>
            <a:r>
              <a:rPr lang="en-US" altLang="zh-TW" smtClean="0">
                <a:sym typeface="Wingdings" panose="05000000000000000000" pitchFamily="2" charset="2"/>
              </a:rPr>
              <a:t>other good tools </a:t>
            </a:r>
            <a:r>
              <a:rPr lang="en-US" altLang="zh-TW" dirty="0" smtClean="0">
                <a:sym typeface="Wingdings" panose="05000000000000000000" pitchFamily="2" charset="2"/>
              </a:rPr>
              <a:t>to identify memory leak.</a:t>
            </a:r>
          </a:p>
          <a:p>
            <a:pPr lvl="1"/>
            <a:r>
              <a:rPr lang="en-US" altLang="zh-TW" dirty="0" smtClean="0">
                <a:sym typeface="Wingdings" panose="05000000000000000000" pitchFamily="2" charset="2"/>
              </a:rPr>
              <a:t>How to avoid memory leak?</a:t>
            </a:r>
          </a:p>
          <a:p>
            <a:pPr lvl="2"/>
            <a:r>
              <a:rPr lang="en-US" altLang="zh-TW" dirty="0" smtClean="0">
                <a:sym typeface="Wingdings" panose="05000000000000000000" pitchFamily="2" charset="2"/>
              </a:rPr>
              <a:t>Use STL (standard template library)</a:t>
            </a:r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015104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Quiz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A program is used to record each student’s quiz scores</a:t>
            </a:r>
          </a:p>
          <a:p>
            <a:pPr lvl="1"/>
            <a:r>
              <a:rPr lang="en-US" altLang="zh-TW" dirty="0" smtClean="0"/>
              <a:t>Class definition:</a:t>
            </a:r>
          </a:p>
          <a:p>
            <a:pPr lvl="1"/>
            <a:endParaRPr lang="en-US" altLang="zh-TW" dirty="0"/>
          </a:p>
          <a:p>
            <a:pPr lvl="1"/>
            <a:endParaRPr lang="en-US" altLang="zh-TW" dirty="0" smtClean="0"/>
          </a:p>
          <a:p>
            <a:pPr lvl="1"/>
            <a:endParaRPr lang="en-US" altLang="zh-TW" dirty="0"/>
          </a:p>
          <a:p>
            <a:pPr lvl="1"/>
            <a:r>
              <a:rPr lang="en-US" altLang="zh-TW" dirty="0" smtClean="0"/>
              <a:t>Main program:</a:t>
            </a:r>
          </a:p>
          <a:p>
            <a:pPr lvl="1"/>
            <a:endParaRPr lang="en-US" altLang="zh-TW" dirty="0"/>
          </a:p>
          <a:p>
            <a:pPr lvl="1"/>
            <a:endParaRPr lang="en-US" altLang="zh-TW" dirty="0" smtClean="0"/>
          </a:p>
          <a:p>
            <a:pPr lvl="1"/>
            <a:r>
              <a:rPr lang="en-US" altLang="zh-TW" dirty="0" smtClean="0"/>
              <a:t>Quiz:</a:t>
            </a:r>
          </a:p>
          <a:p>
            <a:pPr lvl="2"/>
            <a:r>
              <a:rPr lang="en-US" altLang="zh-TW" dirty="0" smtClean="0"/>
              <a:t>What are the contents of a and b?</a:t>
            </a:r>
          </a:p>
          <a:p>
            <a:pPr lvl="2"/>
            <a:r>
              <a:rPr lang="en-US" altLang="zh-TW" dirty="0" smtClean="0"/>
              <a:t>What are the two potential problems of this program?</a:t>
            </a:r>
          </a:p>
          <a:p>
            <a:pPr lvl="3"/>
            <a:r>
              <a:rPr lang="en-US" altLang="zh-TW" dirty="0" smtClean="0"/>
              <a:t>Shared memory &amp; double deletion</a:t>
            </a:r>
          </a:p>
          <a:p>
            <a:pPr lvl="1"/>
            <a:endParaRPr lang="en-US" altLang="zh-TW" dirty="0"/>
          </a:p>
          <a:p>
            <a:pPr lvl="1"/>
            <a:endParaRPr lang="en-US" altLang="zh-TW" dirty="0" smtClean="0"/>
          </a:p>
          <a:p>
            <a:pPr lvl="1"/>
            <a:endParaRPr lang="en-US" altLang="zh-TW" dirty="0"/>
          </a:p>
          <a:p>
            <a:pPr lvl="1"/>
            <a:endParaRPr lang="en-US" altLang="zh-TW" dirty="0" smtClean="0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29996" y="2259439"/>
            <a:ext cx="4782364" cy="1313577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6" name="圖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29996" y="3852303"/>
            <a:ext cx="4494332" cy="123288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4609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壁窗">
  <a:themeElements>
    <a:clrScheme name="壁窗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壁窗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4938</TotalTime>
  <Words>344</Words>
  <Application>Microsoft Office PowerPoint</Application>
  <PresentationFormat>如螢幕大小 (4:3)</PresentationFormat>
  <Paragraphs>51</Paragraphs>
  <Slides>6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6</vt:i4>
      </vt:variant>
    </vt:vector>
  </HeadingPairs>
  <TitlesOfParts>
    <vt:vector size="12" baseType="lpstr">
      <vt:lpstr>新細明體</vt:lpstr>
      <vt:lpstr>標楷體</vt:lpstr>
      <vt:lpstr>Calibri</vt:lpstr>
      <vt:lpstr>Wingdings</vt:lpstr>
      <vt:lpstr>Wingdings 2</vt:lpstr>
      <vt:lpstr>壁窗</vt:lpstr>
      <vt:lpstr>Shallow Copy</vt:lpstr>
      <vt:lpstr>Memory Allocation in Classes</vt:lpstr>
      <vt:lpstr>How to Fix “Shallow Copy”?</vt:lpstr>
      <vt:lpstr>Examples Which Fix “Shallow Copy”</vt:lpstr>
      <vt:lpstr>Q &amp; A</vt:lpstr>
      <vt:lpstr>Quiz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使用 HTS 進行中文語音合成之研究</dc:title>
  <dc:creator>heycat</dc:creator>
  <cp:lastModifiedBy>Roger Jang</cp:lastModifiedBy>
  <cp:revision>477</cp:revision>
  <dcterms:created xsi:type="dcterms:W3CDTF">2008-11-09T17:03:56Z</dcterms:created>
  <dcterms:modified xsi:type="dcterms:W3CDTF">2019-02-26T03:41:12Z</dcterms:modified>
</cp:coreProperties>
</file>