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304" r:id="rId2"/>
    <p:sldId id="298" r:id="rId3"/>
    <p:sldId id="378" r:id="rId4"/>
    <p:sldId id="379" r:id="rId5"/>
    <p:sldId id="380" r:id="rId6"/>
    <p:sldId id="381" r:id="rId7"/>
    <p:sldId id="38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660066"/>
    <a:srgbClr val="66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 showGuides="1">
      <p:cViewPr varScale="1">
        <p:scale>
          <a:sx n="82" d="100"/>
          <a:sy n="82" d="100"/>
        </p:scale>
        <p:origin x="140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fld id="{56D3CD63-3189-40EB-B833-3B3CD30F29D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4742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6388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fld id="{EB0D7DD4-FC43-4B42-8D5F-97087CA8D09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35740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A:\paint.GIF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zh-TW" altLang="en-US"/>
              <a:t>按一下以編輯母片次標題樣式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kumimoji="0" sz="1400">
                <a:solidFill>
                  <a:srgbClr val="5E574E"/>
                </a:solidFill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49600" y="6229350"/>
            <a:ext cx="2844800" cy="5143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50000"/>
              </a:spcBef>
              <a:defRPr kumimoji="0" sz="1400">
                <a:solidFill>
                  <a:srgbClr val="5E574E"/>
                </a:solidFill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604000" y="6229350"/>
            <a:ext cx="1828800" cy="5143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kumimoji="0" sz="1400">
                <a:solidFill>
                  <a:srgbClr val="5E574E"/>
                </a:solidFill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fld id="{B8C0E4A0-8AF5-434C-9D46-D30E43CB077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3808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310436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06289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58327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8209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83540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2497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1936485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043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3618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25654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按一下以編輯母片本文樣式</a:t>
            </a:r>
          </a:p>
          <a:p>
            <a:pPr lvl="1"/>
            <a:r>
              <a:rPr lang="zh-TW" altLang="en-US"/>
              <a:t>第二階層</a:t>
            </a:r>
          </a:p>
          <a:p>
            <a:pPr lvl="2"/>
            <a:r>
              <a:rPr lang="zh-TW" altLang="en-US"/>
              <a:t>第三階層</a:t>
            </a:r>
          </a:p>
          <a:p>
            <a:pPr lvl="3"/>
            <a:r>
              <a:rPr lang="zh-TW" altLang="en-US"/>
              <a:t>第四階層</a:t>
            </a:r>
          </a:p>
          <a:p>
            <a:pPr lvl="4"/>
            <a:r>
              <a:rPr lang="zh-TW" altLang="en-US"/>
              <a:t>第五階</a:t>
            </a:r>
          </a:p>
          <a:p>
            <a:pPr lvl="4"/>
            <a:endParaRPr lang="zh-TW" altLang="en-US"/>
          </a:p>
        </p:txBody>
      </p:sp>
      <p:pic>
        <p:nvPicPr>
          <p:cNvPr id="1028" name="Picture 7" descr="A:\paint.GIF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8" descr="C:\TEMP\004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248400"/>
            <a:ext cx="69342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ext Box 10"/>
          <p:cNvSpPr txBox="1">
            <a:spLocks noChangeArrowheads="1"/>
          </p:cNvSpPr>
          <p:nvPr/>
        </p:nvSpPr>
        <p:spPr bwMode="auto">
          <a:xfrm>
            <a:off x="8153400" y="6248400"/>
            <a:ext cx="688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r>
              <a:rPr kumimoji="0" lang="zh-TW" altLang="en-US" sz="2000">
                <a:latin typeface="Arial Black" pitchFamily="34" charset="0"/>
              </a:rPr>
              <a:t>-</a:t>
            </a:r>
            <a:fld id="{E186A469-6B0D-4287-981B-9D7BBA2AC6D3}" type="slidenum">
              <a:rPr kumimoji="0" lang="zh-TW" altLang="en-US" sz="2000" smtClean="0">
                <a:latin typeface="Arial Black" pitchFamily="34" charset="0"/>
              </a:rPr>
              <a:pPr eaLnBrk="0" hangingPunct="0">
                <a:spcBef>
                  <a:spcPct val="50000"/>
                </a:spcBef>
                <a:defRPr/>
              </a:pPr>
              <a:t>‹#›</a:t>
            </a:fld>
            <a:r>
              <a:rPr kumimoji="0" lang="zh-TW" altLang="en-US" sz="2000">
                <a:latin typeface="Arial Black" pitchFamily="34" charset="0"/>
              </a:rPr>
              <a:t>-</a:t>
            </a:r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nthu.edu.tw/~jan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sprawls.org/ppmi2/IMGCHAR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s2007.limsi.fr/index.php/Constrained_MLLR_for_Speaker_Recognition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609600"/>
            <a:ext cx="8382000" cy="1143000"/>
          </a:xfrm>
        </p:spPr>
        <p:txBody>
          <a:bodyPr/>
          <a:lstStyle/>
          <a:p>
            <a:pPr algn="ctr" eaLnBrk="1" hangingPunct="1"/>
            <a:r>
              <a:rPr lang="en-US" altLang="zh-TW" dirty="0">
                <a:latin typeface="Arial Narrow" pitchFamily="34" charset="0"/>
                <a:ea typeface="標楷體" pitchFamily="65" charset="-120"/>
              </a:rPr>
              <a:t>Performance Indices for</a:t>
            </a:r>
            <a:br>
              <a:rPr lang="en-US" altLang="zh-TW" dirty="0">
                <a:latin typeface="Arial Narrow" pitchFamily="34" charset="0"/>
                <a:ea typeface="標楷體" pitchFamily="65" charset="-120"/>
              </a:rPr>
            </a:br>
            <a:r>
              <a:rPr lang="en-US" altLang="zh-TW" dirty="0">
                <a:latin typeface="Arial Narrow" pitchFamily="34" charset="0"/>
                <a:ea typeface="標楷體" pitchFamily="65" charset="-120"/>
              </a:rPr>
              <a:t>Binary Classification</a:t>
            </a:r>
            <a:endParaRPr lang="zh-TW" altLang="en-US" dirty="0"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00400"/>
            <a:ext cx="6629400" cy="1828800"/>
          </a:xfrm>
        </p:spPr>
        <p:txBody>
          <a:bodyPr/>
          <a:lstStyle/>
          <a:p>
            <a:pPr algn="ctr" eaLnBrk="1" hangingPunct="1"/>
            <a:r>
              <a:rPr lang="zh-TW" altLang="en-US" sz="2800">
                <a:latin typeface="Arial" charset="0"/>
                <a:ea typeface="標楷體" pitchFamily="65" charset="-120"/>
              </a:rPr>
              <a:t>張智星 </a:t>
            </a:r>
            <a:r>
              <a:rPr lang="en-US" altLang="zh-TW" sz="2800">
                <a:latin typeface="Arial" charset="0"/>
                <a:ea typeface="標楷體" pitchFamily="65" charset="-120"/>
              </a:rPr>
              <a:t>(Roger Jang)</a:t>
            </a:r>
            <a:endParaRPr lang="zh-TW" altLang="en-US" sz="2800">
              <a:latin typeface="Arial" charset="0"/>
              <a:ea typeface="標楷體" pitchFamily="65" charset="-120"/>
            </a:endParaRPr>
          </a:p>
          <a:p>
            <a:pPr algn="ctr" eaLnBrk="1" hangingPunct="1"/>
            <a:r>
              <a:rPr lang="en-US" altLang="zh-TW" sz="2800" i="1">
                <a:latin typeface="Arial" charset="0"/>
                <a:ea typeface="標楷體" pitchFamily="65" charset="-120"/>
              </a:rPr>
              <a:t>jang@mirlab.org</a:t>
            </a:r>
          </a:p>
          <a:p>
            <a:pPr algn="ctr" eaLnBrk="1" hangingPunct="1"/>
            <a:r>
              <a:rPr lang="en-US" altLang="zh-TW" sz="2800" i="1">
                <a:latin typeface="Arial" charset="0"/>
                <a:ea typeface="標楷體" pitchFamily="65" charset="-120"/>
                <a:hlinkClick r:id="rId2"/>
              </a:rPr>
              <a:t>http://mirlab.org/jang</a:t>
            </a:r>
            <a:endParaRPr lang="en-US" altLang="zh-TW" sz="2800" i="1">
              <a:latin typeface="Arial" charset="0"/>
              <a:ea typeface="標楷體" pitchFamily="65" charset="-120"/>
            </a:endParaRPr>
          </a:p>
          <a:p>
            <a:pPr algn="ctr" eaLnBrk="1" hangingPunct="1"/>
            <a:r>
              <a:rPr lang="zh-TW" altLang="en-US" sz="2800">
                <a:latin typeface="Arial" charset="0"/>
                <a:ea typeface="標楷體" pitchFamily="65" charset="-120"/>
              </a:rPr>
              <a:t>多媒體資訊檢索實驗室</a:t>
            </a:r>
          </a:p>
          <a:p>
            <a:pPr algn="ctr" eaLnBrk="1" hangingPunct="1"/>
            <a:r>
              <a:rPr lang="zh-TW" altLang="en-US" sz="2800">
                <a:latin typeface="Arial" charset="0"/>
                <a:ea typeface="標楷體" pitchFamily="65" charset="-120"/>
              </a:rPr>
              <a:t>台灣大學 資訊工程系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zh-TW" dirty="0">
                <a:latin typeface="Arial Narrow" pitchFamily="34" charset="0"/>
                <a:ea typeface="標楷體" pitchFamily="65" charset="-120"/>
              </a:rPr>
              <a:t>Confusion Matrix for Binary Classification</a:t>
            </a:r>
            <a:endParaRPr lang="zh-TW" altLang="en-US" dirty="0"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16" name="內容版面配置區 1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/>
              <a:t>Terminologies used in a confusion matrix</a:t>
            </a:r>
            <a:endParaRPr lang="zh-TW" altLang="en-US" dirty="0"/>
          </a:p>
        </p:txBody>
      </p:sp>
      <p:sp>
        <p:nvSpPr>
          <p:cNvPr id="17" name="內容版面配置區 1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TW" dirty="0"/>
              <a:t>Commonly used formulas</a:t>
            </a:r>
            <a:endParaRPr lang="zh-TW" altLang="en-US" dirty="0"/>
          </a:p>
        </p:txBody>
      </p:sp>
      <p:sp>
        <p:nvSpPr>
          <p:cNvPr id="4100" name="文字方塊 3"/>
          <p:cNvSpPr txBox="1">
            <a:spLocks noChangeArrowheads="1"/>
          </p:cNvSpPr>
          <p:nvPr/>
        </p:nvSpPr>
        <p:spPr bwMode="auto">
          <a:xfrm>
            <a:off x="847330" y="3789041"/>
            <a:ext cx="151996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TN (true negative)</a:t>
            </a:r>
          </a:p>
          <a:p>
            <a:r>
              <a:rPr kumimoji="0" lang="en-US" altLang="zh-TW" sz="1400" dirty="0"/>
              <a:t>Correct rejection</a:t>
            </a:r>
          </a:p>
          <a:p>
            <a:r>
              <a:rPr kumimoji="0" lang="en-US" altLang="zh-TW" sz="1400" dirty="0"/>
              <a:t>00</a:t>
            </a:r>
            <a:endParaRPr kumimoji="0" lang="zh-TW" altLang="en-US" sz="1400" dirty="0"/>
          </a:p>
        </p:txBody>
      </p:sp>
      <p:sp>
        <p:nvSpPr>
          <p:cNvPr id="4101" name="文字方塊 6"/>
          <p:cNvSpPr txBox="1">
            <a:spLocks noChangeArrowheads="1"/>
          </p:cNvSpPr>
          <p:nvPr/>
        </p:nvSpPr>
        <p:spPr bwMode="auto">
          <a:xfrm>
            <a:off x="2359498" y="3717033"/>
            <a:ext cx="149406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FP (false positive)</a:t>
            </a:r>
          </a:p>
          <a:p>
            <a:r>
              <a:rPr kumimoji="0" lang="en-US" altLang="zh-TW" sz="1400" dirty="0"/>
              <a:t>False alarm</a:t>
            </a:r>
          </a:p>
          <a:p>
            <a:r>
              <a:rPr kumimoji="0" lang="en-US" altLang="zh-TW" sz="1400" dirty="0"/>
              <a:t>Type-1 error</a:t>
            </a:r>
          </a:p>
          <a:p>
            <a:r>
              <a:rPr kumimoji="0" lang="en-US" altLang="zh-TW" sz="1400" dirty="0"/>
              <a:t>01</a:t>
            </a:r>
            <a:endParaRPr kumimoji="0" lang="zh-TW" altLang="en-US" sz="1400" dirty="0"/>
          </a:p>
        </p:txBody>
      </p:sp>
      <p:cxnSp>
        <p:nvCxnSpPr>
          <p:cNvPr id="4103" name="直線接點 9"/>
          <p:cNvCxnSpPr>
            <a:cxnSpLocks noChangeShapeType="1"/>
          </p:cNvCxnSpPr>
          <p:nvPr/>
        </p:nvCxnSpPr>
        <p:spPr bwMode="auto">
          <a:xfrm>
            <a:off x="919338" y="5877273"/>
            <a:ext cx="2879725" cy="0"/>
          </a:xfrm>
          <a:prstGeom prst="line">
            <a:avLst/>
          </a:prstGeom>
          <a:noFill/>
          <a:ln w="25400" algn="ctr">
            <a:solidFill>
              <a:srgbClr val="C00000"/>
            </a:solidFill>
            <a:round/>
            <a:headEnd/>
            <a:tailEnd/>
          </a:ln>
        </p:spPr>
      </p:cxnSp>
      <p:sp>
        <p:nvSpPr>
          <p:cNvPr id="13" name="文字方塊 3"/>
          <p:cNvSpPr txBox="1">
            <a:spLocks noChangeArrowheads="1"/>
          </p:cNvSpPr>
          <p:nvPr/>
        </p:nvSpPr>
        <p:spPr bwMode="auto">
          <a:xfrm>
            <a:off x="860242" y="4869161"/>
            <a:ext cx="157126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FN (false negative)</a:t>
            </a:r>
          </a:p>
          <a:p>
            <a:r>
              <a:rPr kumimoji="0" lang="en-US" altLang="zh-TW" sz="1400" dirty="0"/>
              <a:t>Miss</a:t>
            </a:r>
          </a:p>
          <a:p>
            <a:r>
              <a:rPr kumimoji="0" lang="en-US" altLang="zh-TW" sz="1400" dirty="0"/>
              <a:t>Type-2 error</a:t>
            </a:r>
          </a:p>
          <a:p>
            <a:r>
              <a:rPr kumimoji="0" lang="en-US" altLang="zh-TW" sz="1400" dirty="0"/>
              <a:t>10</a:t>
            </a:r>
            <a:endParaRPr kumimoji="0" lang="zh-TW" altLang="en-US" sz="1400" dirty="0"/>
          </a:p>
        </p:txBody>
      </p:sp>
      <p:sp>
        <p:nvSpPr>
          <p:cNvPr id="14" name="文字方塊 3"/>
          <p:cNvSpPr txBox="1">
            <a:spLocks noChangeArrowheads="1"/>
          </p:cNvSpPr>
          <p:nvPr/>
        </p:nvSpPr>
        <p:spPr bwMode="auto">
          <a:xfrm>
            <a:off x="2359498" y="4869161"/>
            <a:ext cx="144276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TP (true positive)</a:t>
            </a:r>
          </a:p>
          <a:p>
            <a:r>
              <a:rPr kumimoji="0" lang="en-US" altLang="zh-TW" sz="1400" dirty="0"/>
              <a:t>Hit</a:t>
            </a:r>
          </a:p>
          <a:p>
            <a:r>
              <a:rPr kumimoji="0" lang="en-US" altLang="zh-TW" sz="1400" dirty="0"/>
              <a:t>11</a:t>
            </a:r>
          </a:p>
          <a:p>
            <a:endParaRPr kumimoji="0" lang="zh-TW" altLang="en-US" sz="1400" dirty="0"/>
          </a:p>
        </p:txBody>
      </p:sp>
      <p:sp>
        <p:nvSpPr>
          <p:cNvPr id="18" name="文字方塊 3"/>
          <p:cNvSpPr txBox="1">
            <a:spLocks noChangeArrowheads="1"/>
          </p:cNvSpPr>
          <p:nvPr/>
        </p:nvSpPr>
        <p:spPr bwMode="auto">
          <a:xfrm rot="5400000">
            <a:off x="262713" y="5209456"/>
            <a:ext cx="938077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1: positive</a:t>
            </a:r>
          </a:p>
        </p:txBody>
      </p:sp>
      <p:sp>
        <p:nvSpPr>
          <p:cNvPr id="19" name="文字方塊 3"/>
          <p:cNvSpPr txBox="1">
            <a:spLocks noChangeArrowheads="1"/>
          </p:cNvSpPr>
          <p:nvPr/>
        </p:nvSpPr>
        <p:spPr bwMode="auto">
          <a:xfrm rot="5400000">
            <a:off x="224111" y="4154188"/>
            <a:ext cx="978153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0: negative</a:t>
            </a:r>
          </a:p>
        </p:txBody>
      </p:sp>
      <p:sp>
        <p:nvSpPr>
          <p:cNvPr id="20" name="文字方塊 3"/>
          <p:cNvSpPr txBox="1">
            <a:spLocks noChangeArrowheads="1"/>
          </p:cNvSpPr>
          <p:nvPr/>
        </p:nvSpPr>
        <p:spPr bwMode="auto">
          <a:xfrm>
            <a:off x="1135362" y="3356993"/>
            <a:ext cx="978153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0: negative</a:t>
            </a:r>
          </a:p>
        </p:txBody>
      </p:sp>
      <p:sp>
        <p:nvSpPr>
          <p:cNvPr id="21" name="文字方塊 3"/>
          <p:cNvSpPr txBox="1">
            <a:spLocks noChangeArrowheads="1"/>
          </p:cNvSpPr>
          <p:nvPr/>
        </p:nvSpPr>
        <p:spPr bwMode="auto">
          <a:xfrm>
            <a:off x="2575522" y="3356993"/>
            <a:ext cx="938077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1: positive</a:t>
            </a:r>
          </a:p>
        </p:txBody>
      </p:sp>
      <p:sp>
        <p:nvSpPr>
          <p:cNvPr id="7" name="左大括弧 6"/>
          <p:cNvSpPr/>
          <p:nvPr/>
        </p:nvSpPr>
        <p:spPr bwMode="auto">
          <a:xfrm>
            <a:off x="343274" y="3717033"/>
            <a:ext cx="288032" cy="2158498"/>
          </a:xfrm>
          <a:prstGeom prst="leftBrace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5" name="文字方塊 3"/>
          <p:cNvSpPr txBox="1">
            <a:spLocks noChangeArrowheads="1"/>
          </p:cNvSpPr>
          <p:nvPr/>
        </p:nvSpPr>
        <p:spPr bwMode="auto">
          <a:xfrm rot="5400000">
            <a:off x="-57060" y="4671944"/>
            <a:ext cx="63690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Target</a:t>
            </a:r>
          </a:p>
        </p:txBody>
      </p:sp>
      <p:sp>
        <p:nvSpPr>
          <p:cNvPr id="26" name="左大括弧 25"/>
          <p:cNvSpPr/>
          <p:nvPr/>
        </p:nvSpPr>
        <p:spPr bwMode="auto">
          <a:xfrm rot="5400000">
            <a:off x="2215160" y="1845147"/>
            <a:ext cx="288032" cy="2879675"/>
          </a:xfrm>
          <a:prstGeom prst="leftBrace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7" name="文字方塊 3"/>
          <p:cNvSpPr txBox="1">
            <a:spLocks noChangeArrowheads="1"/>
          </p:cNvSpPr>
          <p:nvPr/>
        </p:nvSpPr>
        <p:spPr bwMode="auto">
          <a:xfrm>
            <a:off x="1907704" y="2852936"/>
            <a:ext cx="11509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Predicted</a:t>
            </a:r>
          </a:p>
        </p:txBody>
      </p:sp>
      <p:cxnSp>
        <p:nvCxnSpPr>
          <p:cNvPr id="28" name="直線接點 9"/>
          <p:cNvCxnSpPr>
            <a:cxnSpLocks noChangeShapeType="1"/>
          </p:cNvCxnSpPr>
          <p:nvPr/>
        </p:nvCxnSpPr>
        <p:spPr bwMode="auto">
          <a:xfrm>
            <a:off x="919338" y="4797153"/>
            <a:ext cx="2879725" cy="0"/>
          </a:xfrm>
          <a:prstGeom prst="line">
            <a:avLst/>
          </a:prstGeom>
          <a:noFill/>
          <a:ln w="25400" algn="ctr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29" name="直線接點 9"/>
          <p:cNvCxnSpPr>
            <a:cxnSpLocks noChangeShapeType="1"/>
          </p:cNvCxnSpPr>
          <p:nvPr/>
        </p:nvCxnSpPr>
        <p:spPr bwMode="auto">
          <a:xfrm>
            <a:off x="919338" y="3717033"/>
            <a:ext cx="2879725" cy="0"/>
          </a:xfrm>
          <a:prstGeom prst="line">
            <a:avLst/>
          </a:prstGeom>
          <a:noFill/>
          <a:ln w="25400" algn="ctr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30" name="直線接點 9"/>
          <p:cNvCxnSpPr>
            <a:cxnSpLocks noChangeShapeType="1"/>
          </p:cNvCxnSpPr>
          <p:nvPr/>
        </p:nvCxnSpPr>
        <p:spPr bwMode="auto">
          <a:xfrm flipV="1">
            <a:off x="919338" y="3717033"/>
            <a:ext cx="0" cy="2160240"/>
          </a:xfrm>
          <a:prstGeom prst="line">
            <a:avLst/>
          </a:prstGeom>
          <a:noFill/>
          <a:ln w="25400" algn="ctr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33" name="直線接點 9"/>
          <p:cNvCxnSpPr>
            <a:cxnSpLocks noChangeShapeType="1"/>
          </p:cNvCxnSpPr>
          <p:nvPr/>
        </p:nvCxnSpPr>
        <p:spPr bwMode="auto">
          <a:xfrm flipV="1">
            <a:off x="2359498" y="3717033"/>
            <a:ext cx="0" cy="2160240"/>
          </a:xfrm>
          <a:prstGeom prst="line">
            <a:avLst/>
          </a:prstGeom>
          <a:noFill/>
          <a:ln w="25400" algn="ctr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34" name="直線接點 9"/>
          <p:cNvCxnSpPr>
            <a:cxnSpLocks noChangeShapeType="1"/>
          </p:cNvCxnSpPr>
          <p:nvPr/>
        </p:nvCxnSpPr>
        <p:spPr bwMode="auto">
          <a:xfrm flipV="1">
            <a:off x="3799658" y="3717033"/>
            <a:ext cx="0" cy="2160240"/>
          </a:xfrm>
          <a:prstGeom prst="line">
            <a:avLst/>
          </a:prstGeom>
          <a:noFill/>
          <a:ln w="25400" algn="ctr">
            <a:solidFill>
              <a:srgbClr val="C00000"/>
            </a:solidFill>
            <a:round/>
            <a:headEnd/>
            <a:tailEnd/>
          </a:ln>
        </p:spPr>
      </p:cxnSp>
      <p:graphicFrame>
        <p:nvGraphicFramePr>
          <p:cNvPr id="15" name="物件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713520"/>
              </p:ext>
            </p:extLst>
          </p:nvPr>
        </p:nvGraphicFramePr>
        <p:xfrm>
          <a:off x="4772025" y="2882900"/>
          <a:ext cx="4192588" cy="292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方程式" r:id="rId3" imgW="3848040" imgH="2679480" progId="Equation.3">
                  <p:embed/>
                </p:oleObj>
              </mc:Choice>
              <mc:Fallback>
                <p:oleObj name="方程式" r:id="rId3" imgW="3848040" imgH="2679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72025" y="2882900"/>
                        <a:ext cx="4192588" cy="2922588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文字方塊 3"/>
          <p:cNvSpPr txBox="1">
            <a:spLocks noChangeArrowheads="1"/>
          </p:cNvSpPr>
          <p:nvPr/>
        </p:nvSpPr>
        <p:spPr bwMode="auto">
          <a:xfrm>
            <a:off x="3851920" y="3985900"/>
            <a:ext cx="723275" cy="5232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N=</a:t>
            </a:r>
          </a:p>
          <a:p>
            <a:r>
              <a:rPr kumimoji="0" lang="en-US" altLang="zh-TW" sz="1400" dirty="0"/>
              <a:t>TN+FP</a:t>
            </a:r>
          </a:p>
        </p:txBody>
      </p:sp>
      <p:sp>
        <p:nvSpPr>
          <p:cNvPr id="39" name="文字方塊 3"/>
          <p:cNvSpPr txBox="1">
            <a:spLocks noChangeArrowheads="1"/>
          </p:cNvSpPr>
          <p:nvPr/>
        </p:nvSpPr>
        <p:spPr bwMode="auto">
          <a:xfrm>
            <a:off x="3851920" y="5085184"/>
            <a:ext cx="723275" cy="5232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P=</a:t>
            </a:r>
          </a:p>
          <a:p>
            <a:r>
              <a:rPr kumimoji="0" lang="en-US" altLang="zh-TW" sz="1400" dirty="0"/>
              <a:t>FN+TP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ROC Curve and AUC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>
          <a:xfrm>
            <a:off x="457200" y="1628800"/>
            <a:ext cx="4013200" cy="4171950"/>
          </a:xfrm>
        </p:spPr>
        <p:txBody>
          <a:bodyPr/>
          <a:lstStyle/>
          <a:p>
            <a:r>
              <a:rPr lang="en-US" altLang="zh-TW" dirty="0"/>
              <a:t>ROC: receiver operating characteristic</a:t>
            </a:r>
          </a:p>
          <a:p>
            <a:pPr lvl="1"/>
            <a:r>
              <a:rPr lang="en-US" altLang="zh-TW" dirty="0"/>
              <a:t>Plot of TPR </a:t>
            </a:r>
            <a:r>
              <a:rPr lang="en-US" altLang="zh-TW" dirty="0" err="1"/>
              <a:t>vs</a:t>
            </a:r>
            <a:r>
              <a:rPr lang="en-US" altLang="zh-TW" dirty="0"/>
              <a:t> FPR, parameterized by a threshold </a:t>
            </a:r>
            <a:r>
              <a:rPr lang="en-US" altLang="zh-TW" dirty="0">
                <a:sym typeface="Wingdings" pitchFamily="2" charset="2"/>
              </a:rPr>
              <a:t>for the predicted class in [0, 1]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>
          <a:xfrm>
            <a:off x="4622800" y="1628800"/>
            <a:ext cx="4013200" cy="4171950"/>
          </a:xfrm>
        </p:spPr>
        <p:txBody>
          <a:bodyPr/>
          <a:lstStyle/>
          <a:p>
            <a:r>
              <a:rPr lang="en-US" altLang="zh-TW" dirty="0"/>
              <a:t>AUC: area under the curve</a:t>
            </a:r>
          </a:p>
          <a:p>
            <a:pPr lvl="1"/>
            <a:r>
              <a:rPr lang="en-US" altLang="zh-TW" dirty="0"/>
              <a:t>AUC for ROC is a commonly used performance index for binary classification</a:t>
            </a:r>
          </a:p>
          <a:p>
            <a:pPr lvl="2"/>
            <a:r>
              <a:rPr lang="en-US" altLang="zh-TW" dirty="0"/>
              <a:t>AUC=1 </a:t>
            </a:r>
            <a:r>
              <a:rPr lang="en-US" altLang="zh-TW" dirty="0">
                <a:sym typeface="Wingdings" pitchFamily="2" charset="2"/>
              </a:rPr>
              <a:t> </a:t>
            </a:r>
            <a:r>
              <a:rPr lang="en-US" altLang="zh-TW" dirty="0"/>
              <a:t>perfect</a:t>
            </a:r>
          </a:p>
          <a:p>
            <a:pPr lvl="2"/>
            <a:r>
              <a:rPr lang="en-US" altLang="zh-TW" dirty="0"/>
              <a:t>AUC=0.5 </a:t>
            </a:r>
            <a:r>
              <a:rPr lang="en-US" altLang="zh-TW" dirty="0">
                <a:sym typeface="Wingdings" pitchFamily="2" charset="2"/>
              </a:rPr>
              <a:t> </a:t>
            </a:r>
            <a:r>
              <a:rPr lang="en-US" altLang="zh-TW" dirty="0"/>
              <a:t>bad</a:t>
            </a:r>
          </a:p>
          <a:p>
            <a:pPr lvl="1"/>
            <a:r>
              <a:rPr lang="en-US" altLang="zh-TW" dirty="0"/>
              <a:t>AUC is defined clearly is the predicted class is continuous within [0, 1].</a:t>
            </a:r>
          </a:p>
        </p:txBody>
      </p:sp>
      <p:sp>
        <p:nvSpPr>
          <p:cNvPr id="8" name="文字方塊 3"/>
          <p:cNvSpPr txBox="1">
            <a:spLocks noChangeArrowheads="1"/>
          </p:cNvSpPr>
          <p:nvPr/>
        </p:nvSpPr>
        <p:spPr bwMode="auto">
          <a:xfrm>
            <a:off x="899592" y="5661248"/>
            <a:ext cx="32731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Source:</a:t>
            </a:r>
          </a:p>
          <a:p>
            <a:r>
              <a:rPr lang="en-US" altLang="zh-TW" sz="1400" dirty="0">
                <a:hlinkClick r:id="rId2"/>
              </a:rPr>
              <a:t>http://www.sprawls.org/ppmi2/IMGCHAR</a:t>
            </a:r>
            <a:endParaRPr kumimoji="0" lang="en-US" altLang="zh-TW" sz="1400" dirty="0"/>
          </a:p>
        </p:txBody>
      </p:sp>
      <p:pic>
        <p:nvPicPr>
          <p:cNvPr id="21506" name="Picture 2" descr="Comparison of ROC Curves for an Ideal Diagnostic Procedure with One that Produces No Useful Inform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474" y="4149080"/>
            <a:ext cx="1780398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731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DET Curve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/>
              <a:t>DET: Detection error tradeoff</a:t>
            </a:r>
          </a:p>
          <a:p>
            <a:pPr lvl="1"/>
            <a:r>
              <a:rPr lang="en-US" altLang="zh-TW" dirty="0"/>
              <a:t>Plot of FNR (miss) </a:t>
            </a:r>
            <a:r>
              <a:rPr lang="en-US" altLang="zh-TW" dirty="0" err="1"/>
              <a:t>vs</a:t>
            </a:r>
            <a:r>
              <a:rPr lang="en-US" altLang="zh-TW" dirty="0"/>
              <a:t> FPR (false alarm)</a:t>
            </a:r>
          </a:p>
          <a:p>
            <a:pPr lvl="1"/>
            <a:r>
              <a:rPr lang="en-US" altLang="zh-TW" dirty="0"/>
              <a:t>Up-side-down view of ROC</a:t>
            </a:r>
          </a:p>
          <a:p>
            <a:pPr lvl="1"/>
            <a:r>
              <a:rPr lang="en-US" altLang="zh-TW" dirty="0"/>
              <a:t>Preserve the same info as ROC</a:t>
            </a:r>
          </a:p>
          <a:p>
            <a:pPr lvl="1"/>
            <a:r>
              <a:rPr lang="en-US" altLang="zh-TW" dirty="0"/>
              <a:t>Easier to interpret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3554" name="Picture 2" descr="http://rs2007.limsi.fr/upload/0/06/TLP_CMLLR_fus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29000"/>
            <a:ext cx="2448272" cy="2201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字方塊 3"/>
          <p:cNvSpPr txBox="1">
            <a:spLocks noChangeArrowheads="1"/>
          </p:cNvSpPr>
          <p:nvPr/>
        </p:nvSpPr>
        <p:spPr bwMode="auto">
          <a:xfrm>
            <a:off x="4355976" y="5589240"/>
            <a:ext cx="587372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r>
              <a:rPr kumimoji="0" lang="en-US" altLang="zh-TW" sz="1400" dirty="0"/>
              <a:t>Source:</a:t>
            </a:r>
          </a:p>
          <a:p>
            <a:r>
              <a:rPr kumimoji="0" lang="en-US" altLang="zh-TW" sz="1400" dirty="0">
                <a:hlinkClick r:id="rId3"/>
              </a:rPr>
              <a:t>http://rs2007.limsi.fr/index.php/Constrained_MLLR_for_Speaker_Recognition</a:t>
            </a:r>
            <a:endParaRPr kumimoji="0" lang="en-US" altLang="zh-TW" sz="1400" dirty="0"/>
          </a:p>
          <a:p>
            <a:endParaRPr kumimoji="0" lang="en-US" altLang="zh-TW" sz="1400" dirty="0"/>
          </a:p>
        </p:txBody>
      </p:sp>
    </p:spTree>
    <p:extLst>
      <p:ext uri="{BB962C8B-B14F-4D97-AF65-F5344CB8AC3E}">
        <p14:creationId xmlns:p14="http://schemas.microsoft.com/office/powerpoint/2010/main" val="257906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of DET Curve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detGet.m</a:t>
            </a:r>
            <a:r>
              <a:rPr lang="en-US" altLang="zh-TW" dirty="0"/>
              <a:t> (in MLT)</a:t>
            </a:r>
            <a:endParaRPr lang="zh-TW" altLang="en-US" dirty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850" y="2473054"/>
            <a:ext cx="7898582" cy="3764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7191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of DET Curve 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detPlot.m</a:t>
            </a:r>
            <a:r>
              <a:rPr lang="en-US" altLang="zh-TW" dirty="0"/>
              <a:t> (in MLT)</a:t>
            </a:r>
            <a:endParaRPr lang="zh-TW" altLang="en-US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20888"/>
            <a:ext cx="7403661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9159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Class Probability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How to create class probability?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𝑝𝑟𝑜𝑏</m:t>
                    </m:r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TW" b="0" i="1" smtClean="0">
                            <a:latin typeface="Cambria Math"/>
                          </a:rPr>
                          <m:t>1+</m:t>
                        </m:r>
                        <m:sSup>
                          <m:sSup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zh-TW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altLang="zh-TW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en-US" altLang="zh-TW" b="0" i="1" smtClean="0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𝑙𝑙</m:t>
                                </m:r>
                              </m:e>
                              <m:sub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TW" b="0" i="1" smtClean="0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𝑙𝑙</m:t>
                                </m:r>
                              </m:e>
                              <m:sub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altLang="zh-TW" b="0" i="1" smtClean="0">
                                <a:latin typeface="Cambria Math"/>
                              </a:rPr>
                              <m:t>)</m:t>
                            </m:r>
                          </m:sup>
                        </m:sSup>
                      </m:den>
                    </m:f>
                  </m:oMath>
                </a14:m>
                <a:endParaRPr lang="en-US" altLang="zh-TW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235" t="-335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2171647"/>
      </p:ext>
    </p:extLst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新細明體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Office\Templates\簡報設計範本\Contemporary Portrait.pot</Template>
  <TotalTime>4065</TotalTime>
  <Words>275</Words>
  <Application>Microsoft Office PowerPoint</Application>
  <PresentationFormat>如螢幕大小 (4:3)</PresentationFormat>
  <Paragraphs>58</Paragraphs>
  <Slides>7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Monotype Sorts</vt:lpstr>
      <vt:lpstr>Arial</vt:lpstr>
      <vt:lpstr>Arial Black</vt:lpstr>
      <vt:lpstr>Arial Narrow</vt:lpstr>
      <vt:lpstr>Cambria Math</vt:lpstr>
      <vt:lpstr>Times New Roman</vt:lpstr>
      <vt:lpstr>Contemporary Portrait</vt:lpstr>
      <vt:lpstr>Microsoft 方程式編輯器 3.0</vt:lpstr>
      <vt:lpstr>Performance Indices for Binary Classification</vt:lpstr>
      <vt:lpstr>Confusion Matrix for Binary Classification</vt:lpstr>
      <vt:lpstr>ROC Curve and AUC</vt:lpstr>
      <vt:lpstr>DET Curve</vt:lpstr>
      <vt:lpstr>Example of DET Curve</vt:lpstr>
      <vt:lpstr>Example of DET Curve (2)</vt:lpstr>
      <vt:lpstr>Class Probability</vt:lpstr>
    </vt:vector>
  </TitlesOfParts>
  <Company>CoshWorkHouse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Query by Singing (CBMR)</dc:title>
  <dc:creator>COW</dc:creator>
  <cp:lastModifiedBy>Roger Jang</cp:lastModifiedBy>
  <cp:revision>295</cp:revision>
  <dcterms:created xsi:type="dcterms:W3CDTF">1999-10-31T10:51:50Z</dcterms:created>
  <dcterms:modified xsi:type="dcterms:W3CDTF">2019-06-18T06:32:56Z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cosh@cs.nthu.edu.tw</vt:lpwstr>
  </property>
  <property fmtid="{D5CDD505-2E9C-101B-9397-08002B2CF9AE}" pid="8" name="HomePage">
    <vt:lpwstr>../class.html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C:\My Documents</vt:lpwstr>
  </property>
  <property fmtid="{D5CDD505-2E9C-101B-9397-08002B2CF9AE}" pid="22" name="EncodingType">
    <vt:i4>-99</vt:i4>
  </property>
</Properties>
</file>