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7.jpg" ContentType="image/png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65" r:id="rId4"/>
    <p:sldId id="259" r:id="rId5"/>
    <p:sldId id="266" r:id="rId6"/>
    <p:sldId id="267" r:id="rId7"/>
    <p:sldId id="268" r:id="rId8"/>
    <p:sldId id="269" r:id="rId9"/>
    <p:sldId id="270" r:id="rId10"/>
    <p:sldId id="271" r:id="rId11"/>
    <p:sldId id="258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/>
    <p:restoredTop sz="88342"/>
  </p:normalViewPr>
  <p:slideViewPr>
    <p:cSldViewPr snapToGrid="0">
      <p:cViewPr>
        <p:scale>
          <a:sx n="108" d="100"/>
          <a:sy n="108" d="100"/>
        </p:scale>
        <p:origin x="448" y="4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64414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535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a518a696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a518a696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413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a518a696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a518a696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8538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a518a696d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a518a696d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158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a518a696d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a518a696d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128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空拍影像土石坍塌災情辨識軟體模組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張政叡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錯誤分析</a:t>
            </a:r>
            <a:r>
              <a:rPr kumimoji="1" lang="en-US" altLang="zh-TW" dirty="0" smtClean="0"/>
              <a:t>-</a:t>
            </a:r>
            <a:r>
              <a:rPr kumimoji="1" lang="zh-TW" altLang="en-US" dirty="0" smtClean="0"/>
              <a:t>無災情</a:t>
            </a: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6" y="1853850"/>
            <a:ext cx="2802238" cy="240718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68989" y="4410287"/>
            <a:ext cx="134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dirty="0" smtClean="0"/>
              <a:t>大規模</a:t>
            </a:r>
            <a:endParaRPr kumimoji="1"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32" y="1890548"/>
            <a:ext cx="3111720" cy="233379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902844" y="4410286"/>
            <a:ext cx="134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dirty="0" smtClean="0"/>
              <a:t>上邊坡</a:t>
            </a:r>
            <a:endParaRPr kumimoji="1"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06" y="1981984"/>
            <a:ext cx="2719449" cy="215091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836699" y="4410286"/>
            <a:ext cx="134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dirty="0" smtClean="0"/>
              <a:t>下邊坡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5541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下週預定</a:t>
            </a:r>
            <a:r>
              <a:rPr lang="zh-TW" dirty="0"/>
              <a:t>進度</a:t>
            </a:r>
            <a:endParaRPr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 smtClean="0"/>
              <a:t>依據錯誤分析，檢查資料是否有問題，並整理。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 smtClean="0"/>
              <a:t>重新整理後，補齊數量有缺的影像類別。</a:t>
            </a:r>
            <a:r>
              <a:rPr lang="zh-TW" dirty="0"/>
              <a:t>	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/>
              <a:t>本週完成</a:t>
            </a:r>
            <a:r>
              <a:rPr lang="zh-TW"/>
              <a:t>進度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9324" y="2078875"/>
            <a:ext cx="7688525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 smtClean="0"/>
              <a:t>影像總數為</a:t>
            </a:r>
            <a:r>
              <a:rPr lang="en-US" altLang="zh-TW" dirty="0" smtClean="0"/>
              <a:t>9,194</a:t>
            </a:r>
            <a:r>
              <a:rPr lang="zh-TW" altLang="en-US" dirty="0" smtClean="0"/>
              <a:t>張，上邊坡：</a:t>
            </a:r>
            <a:r>
              <a:rPr lang="en-US" altLang="zh-TW" dirty="0" smtClean="0"/>
              <a:t>988</a:t>
            </a:r>
            <a:r>
              <a:rPr lang="zh-TW" altLang="en-US" dirty="0" smtClean="0"/>
              <a:t>，下邊坡：</a:t>
            </a:r>
            <a:r>
              <a:rPr lang="en-US" altLang="zh-TW" dirty="0" smtClean="0"/>
              <a:t>1,066</a:t>
            </a:r>
            <a:r>
              <a:rPr lang="zh-TW" altLang="en-US" dirty="0" smtClean="0"/>
              <a:t>，大規模：</a:t>
            </a:r>
            <a:r>
              <a:rPr lang="en-US" altLang="zh-TW" dirty="0" smtClean="0"/>
              <a:t>2,126</a:t>
            </a:r>
            <a:r>
              <a:rPr lang="zh-TW" altLang="en-US" dirty="0" smtClean="0"/>
              <a:t>，</a:t>
            </a:r>
            <a:r>
              <a:rPr lang="zh-TW" altLang="en-US" dirty="0" smtClean="0"/>
              <a:t>無法辨識：</a:t>
            </a:r>
            <a:r>
              <a:rPr lang="en-US" altLang="zh-TW" dirty="0" smtClean="0"/>
              <a:t>1,944</a:t>
            </a:r>
            <a:r>
              <a:rPr lang="zh-TW" altLang="en-US" dirty="0" smtClean="0"/>
              <a:t>，輕度：</a:t>
            </a:r>
            <a:r>
              <a:rPr lang="en-US" altLang="zh-TW" dirty="0" smtClean="0"/>
              <a:t>2,939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 smtClean="0"/>
              <a:t>影片總數為</a:t>
            </a:r>
            <a:r>
              <a:rPr lang="en-US" altLang="zh-TW" dirty="0" smtClean="0"/>
              <a:t>24</a:t>
            </a:r>
            <a:r>
              <a:rPr lang="zh-TW" altLang="en-US" dirty="0" smtClean="0"/>
              <a:t>部。</a:t>
            </a: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 smtClean="0"/>
              <a:t>訓練方式：使用</a:t>
            </a:r>
            <a:r>
              <a:rPr lang="en-US" altLang="zh-TW" dirty="0" err="1" smtClean="0"/>
              <a:t>Xception</a:t>
            </a:r>
            <a:r>
              <a:rPr lang="zh-TW" altLang="en-US" dirty="0" smtClean="0"/>
              <a:t>做</a:t>
            </a:r>
            <a:r>
              <a:rPr lang="en-US" altLang="zh-TW" dirty="0" smtClean="0"/>
              <a:t>Transfer Learning</a:t>
            </a:r>
            <a:r>
              <a:rPr lang="zh-TW" altLang="en-US" dirty="0" smtClean="0"/>
              <a:t>，第一次訓練，固定底層網路只訓練</a:t>
            </a:r>
            <a:r>
              <a:rPr lang="en-US" altLang="zh-TW" dirty="0" smtClean="0"/>
              <a:t>Fully Connected</a:t>
            </a:r>
            <a:r>
              <a:rPr lang="zh-TW" altLang="en-US" dirty="0" smtClean="0"/>
              <a:t>層，訓練完的網路接著第二次訓練，訓練整個網路的每一層。</a:t>
            </a: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 smtClean="0"/>
              <a:t>依照訓練影像個類別的數量不同，在訓練時給予不同權重，分為有權重和沒權重兩個方式訓練。</a:t>
            </a:r>
            <a:endParaRPr lang="en-US" altLang="zh-TW" dirty="0"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TW" dirty="0" err="1" smtClean="0"/>
              <a:t>Xception</a:t>
            </a:r>
            <a:r>
              <a:rPr lang="zh-TW" altLang="en-US" dirty="0" smtClean="0"/>
              <a:t>的訓練和測試</a:t>
            </a:r>
            <a:r>
              <a:rPr lang="zh-TW" altLang="en-US" dirty="0" smtClean="0"/>
              <a:t>總共花費</a:t>
            </a:r>
            <a:r>
              <a:rPr lang="zh-TW" altLang="en-US" dirty="0" smtClean="0"/>
              <a:t>約</a:t>
            </a:r>
            <a:r>
              <a:rPr lang="en-US" altLang="zh-TW" dirty="0" smtClean="0"/>
              <a:t>6</a:t>
            </a:r>
            <a:r>
              <a:rPr lang="zh-TW" altLang="en-US" dirty="0" smtClean="0"/>
              <a:t>小時，運算設備為</a:t>
            </a:r>
            <a:r>
              <a:rPr lang="en-US" altLang="zh-TW" dirty="0" smtClean="0"/>
              <a:t>GPU: </a:t>
            </a:r>
            <a:r>
              <a:rPr lang="en-US" altLang="zh-TW" dirty="0" err="1" smtClean="0"/>
              <a:t>Quadro</a:t>
            </a:r>
            <a:r>
              <a:rPr lang="en-US" altLang="zh-TW" dirty="0" smtClean="0"/>
              <a:t> GV100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關鍵字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729324" y="2078875"/>
            <a:ext cx="7688525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just">
              <a:lnSpc>
                <a:spcPct val="100000"/>
              </a:lnSpc>
            </a:pPr>
            <a:r>
              <a:rPr lang="zh-TW" altLang="en-US" dirty="0" smtClean="0"/>
              <a:t>影片關鍵字：土石流 災後 空拍，土石流 空拍，坍方 山區 空拍，空拍 風災，落石 山區 空拍，</a:t>
            </a:r>
            <a:r>
              <a:rPr lang="en-US" altLang="zh-TW" dirty="0" smtClean="0"/>
              <a:t>broken road drone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Drone footage</a:t>
            </a:r>
            <a:r>
              <a:rPr lang="zh-TW" altLang="en-US" dirty="0" smtClean="0"/>
              <a:t>。</a:t>
            </a:r>
          </a:p>
          <a:p>
            <a:pPr marL="285750" indent="-285750" algn="just">
              <a:lnSpc>
                <a:spcPct val="100000"/>
              </a:lnSpc>
            </a:pPr>
            <a:r>
              <a:rPr lang="zh-TW" altLang="en-US" dirty="0" smtClean="0"/>
              <a:t>影像關鍵字：土石，坍方，落石，落石 空拍，道路 土石坍塌 空拍，道路 坍塌 空拍，道路中斷，道路中斷 上邊坡 坍方 空拍 養工處，道路中斷 土石 空拍，道路中斷 土石流 空拍，道路中斷 地震 空拍，道路中斷 坍方，道路中斷 空拍，道路中斷 風災 空拍，道路中斷 落石 空拍，道路中斷 颱風 空拍，颱風 土石流，</a:t>
            </a:r>
            <a:r>
              <a:rPr lang="en-US" altLang="zh-TW" dirty="0" smtClean="0"/>
              <a:t>landslide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landslide road collapse aerial photography</a:t>
            </a:r>
            <a:r>
              <a:rPr lang="zh-TW" altLang="en-US" dirty="0" smtClean="0"/>
              <a:t>，</a:t>
            </a:r>
            <a:r>
              <a:rPr lang="en-US" altLang="zh-TW" dirty="0" smtClean="0"/>
              <a:t>landslide road disruption aerial photography</a:t>
            </a:r>
            <a:r>
              <a:rPr lang="zh-TW" altLang="en-US" dirty="0" smtClean="0"/>
              <a:t>，</a:t>
            </a:r>
            <a:r>
              <a:rPr lang="en-US" altLang="zh-TW" dirty="0" smtClean="0"/>
              <a:t>landslide road disruption earthquake aerial photography</a:t>
            </a:r>
            <a:r>
              <a:rPr lang="zh-TW" altLang="en-US" dirty="0" smtClean="0"/>
              <a:t>，</a:t>
            </a:r>
            <a:r>
              <a:rPr lang="en-US" altLang="zh-TW" dirty="0" smtClean="0"/>
              <a:t>landslide road disruption typhoon aerial photography</a:t>
            </a:r>
            <a:r>
              <a:rPr lang="zh-TW" altLang="en-US" dirty="0" smtClean="0"/>
              <a:t>，</a:t>
            </a:r>
            <a:r>
              <a:rPr lang="en-US" altLang="zh-TW" dirty="0" smtClean="0"/>
              <a:t>landslide snapped mountain road aerial photography </a:t>
            </a:r>
            <a:r>
              <a:rPr lang="en-US" altLang="zh-TW" dirty="0" err="1" smtClean="0"/>
              <a:t>taiwan</a:t>
            </a:r>
            <a:r>
              <a:rPr lang="zh-TW" altLang="en-US" dirty="0" smtClean="0"/>
              <a:t>，</a:t>
            </a:r>
            <a:r>
              <a:rPr lang="en-US" altLang="zh-TW" dirty="0" smtClean="0"/>
              <a:t>mountain landslip aerial photography </a:t>
            </a:r>
            <a:r>
              <a:rPr lang="en-US" altLang="zh-TW" dirty="0" err="1" smtClean="0"/>
              <a:t>taiwan</a:t>
            </a:r>
            <a:r>
              <a:rPr lang="zh-TW" altLang="en-US" dirty="0" smtClean="0"/>
              <a:t>，</a:t>
            </a:r>
            <a:r>
              <a:rPr lang="en-US" altLang="zh-TW" dirty="0" smtClean="0"/>
              <a:t>mountain road collapse aerial photography</a:t>
            </a:r>
            <a:r>
              <a:rPr lang="zh-TW" altLang="en-US" dirty="0" smtClean="0"/>
              <a:t>，</a:t>
            </a:r>
            <a:r>
              <a:rPr lang="en-US" altLang="zh-TW" dirty="0" smtClean="0"/>
              <a:t>mountain road collapse aerial photography </a:t>
            </a:r>
            <a:r>
              <a:rPr lang="en-US" altLang="zh-TW" dirty="0" err="1" smtClean="0"/>
              <a:t>taiwan</a:t>
            </a:r>
            <a:r>
              <a:rPr lang="zh-TW" altLang="en-US" dirty="0" smtClean="0"/>
              <a:t>，</a:t>
            </a:r>
            <a:r>
              <a:rPr lang="mr-IN" altLang="zh-TW" dirty="0" smtClean="0"/>
              <a:t>…</a:t>
            </a:r>
            <a:r>
              <a:rPr lang="zh-TW" altLang="en-US" dirty="0" smtClean="0"/>
              <a:t>等，總共</a:t>
            </a:r>
            <a:r>
              <a:rPr lang="en-US" altLang="zh-TW" dirty="0" smtClean="0"/>
              <a:t>42</a:t>
            </a:r>
            <a:r>
              <a:rPr lang="zh-TW" altLang="en-US" dirty="0" smtClean="0"/>
              <a:t>組。</a:t>
            </a:r>
          </a:p>
          <a:p>
            <a:pPr marL="285750" indent="-285750" algn="just">
              <a:lnSpc>
                <a:spcPct val="100000"/>
              </a:lnSpc>
            </a:pPr>
            <a:r>
              <a:rPr lang="zh-TW" altLang="en-US" smtClean="0"/>
              <a:t>可將上述關鍵字翻譯為其他語言進行搜尋，增加資料量。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13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427512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訓練結果</a:t>
            </a:r>
            <a:endParaRPr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222144" y="1741286"/>
            <a:ext cx="1128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Freeze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142377" y="1741286"/>
            <a:ext cx="1128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Unfreeze</a:t>
            </a: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25" y="2052313"/>
            <a:ext cx="3497394" cy="2624942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94" y="2049064"/>
            <a:ext cx="3501722" cy="26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各類準確率</a:t>
            </a:r>
            <a:endParaRPr kumimoji="1"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445842"/>
              </p:ext>
            </p:extLst>
          </p:nvPr>
        </p:nvGraphicFramePr>
        <p:xfrm>
          <a:off x="729450" y="2006930"/>
          <a:ext cx="4135070" cy="2529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8081"/>
                <a:gridCol w="2526989"/>
              </a:tblGrid>
              <a:tr h="29014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Testing Accuracy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aseline="0" dirty="0" smtClean="0"/>
                        <a:t>0:</a:t>
                      </a:r>
                      <a:r>
                        <a:rPr lang="zh-TW" altLang="en-US" baseline="0" dirty="0" smtClean="0"/>
                        <a:t>上邊坡坍塌</a:t>
                      </a:r>
                      <a:endParaRPr lang="zh-TW" alt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71.50%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1:</a:t>
                      </a:r>
                      <a:r>
                        <a:rPr lang="zh-TW" altLang="en-US" dirty="0" smtClean="0"/>
                        <a:t>下邊坡坍塌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85.95%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2:</a:t>
                      </a:r>
                      <a:r>
                        <a:rPr lang="zh-TW" altLang="en-US" dirty="0" smtClean="0"/>
                        <a:t>大規模坍塌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78.49%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3:</a:t>
                      </a:r>
                      <a:r>
                        <a:rPr lang="zh-TW" altLang="en-US" dirty="0" smtClean="0"/>
                        <a:t>無法辨識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97.93%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4:</a:t>
                      </a:r>
                      <a:r>
                        <a:rPr lang="zh-TW" altLang="en-US" dirty="0" smtClean="0"/>
                        <a:t>無災情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92.20%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Total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87.72%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20" y="1685969"/>
            <a:ext cx="4229014" cy="31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1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錯誤分析</a:t>
            </a:r>
            <a:r>
              <a:rPr kumimoji="1" lang="en-US" altLang="zh-TW" dirty="0" smtClean="0"/>
              <a:t>-</a:t>
            </a:r>
            <a:r>
              <a:rPr kumimoji="1" lang="zh-TW" altLang="en-US" dirty="0" smtClean="0"/>
              <a:t>上邊坡</a:t>
            </a: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50" y="1853850"/>
            <a:ext cx="2173184" cy="170776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59" y="1881656"/>
            <a:ext cx="2224859" cy="165215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43" y="1733797"/>
            <a:ext cx="3137565" cy="209171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138813" y="4166258"/>
            <a:ext cx="134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dirty="0" smtClean="0"/>
              <a:t>無災情</a:t>
            </a:r>
            <a:endParaRPr kumimoji="1"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370613" y="4166258"/>
            <a:ext cx="134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dirty="0" smtClean="0"/>
              <a:t>無災情</a:t>
            </a:r>
            <a:endParaRPr kumimoji="1"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273369" y="4166259"/>
            <a:ext cx="134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dirty="0" smtClean="0"/>
              <a:t>大規模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985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錯誤分析</a:t>
            </a:r>
            <a:r>
              <a:rPr kumimoji="1" lang="en-US" altLang="zh-TW" dirty="0" smtClean="0"/>
              <a:t>-</a:t>
            </a:r>
            <a:r>
              <a:rPr kumimoji="1" lang="zh-TW" altLang="en-US" dirty="0" smtClean="0"/>
              <a:t>下邊坡</a:t>
            </a: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15" y="1853850"/>
            <a:ext cx="2424794" cy="161652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96" y="1853850"/>
            <a:ext cx="2800267" cy="15751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650" y="1435338"/>
            <a:ext cx="3216233" cy="241217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855256" y="3972295"/>
            <a:ext cx="134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dirty="0" smtClean="0"/>
              <a:t>上邊坡</a:t>
            </a:r>
            <a:endParaRPr kumimoji="1"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634673" y="3972296"/>
            <a:ext cx="134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dirty="0" smtClean="0"/>
              <a:t>大規模</a:t>
            </a:r>
            <a:endParaRPr kumimoji="1"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809810" y="3972295"/>
            <a:ext cx="134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dirty="0" smtClean="0"/>
              <a:t>大規模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529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錯誤分析</a:t>
            </a:r>
            <a:r>
              <a:rPr kumimoji="1" lang="en-US" altLang="zh-TW" dirty="0" smtClean="0"/>
              <a:t>-</a:t>
            </a:r>
            <a:r>
              <a:rPr kumimoji="1" lang="zh-TW" altLang="en-US" dirty="0" smtClean="0"/>
              <a:t>大規模</a:t>
            </a: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8" y="1853850"/>
            <a:ext cx="2716375" cy="203728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09" y="1804827"/>
            <a:ext cx="3210781" cy="213532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902843" y="4135383"/>
            <a:ext cx="134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dirty="0" smtClean="0"/>
              <a:t>上邊坡</a:t>
            </a:r>
            <a:endParaRPr kumimoji="1"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809059" y="4135383"/>
            <a:ext cx="134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dirty="0" smtClean="0"/>
              <a:t>下邊坡</a:t>
            </a:r>
            <a:endParaRPr kumimoji="1"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96" y="1984767"/>
            <a:ext cx="2663165" cy="1775443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970022" y="4135383"/>
            <a:ext cx="134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dirty="0" smtClean="0"/>
              <a:t>無災情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56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錯誤分析</a:t>
            </a:r>
            <a:r>
              <a:rPr kumimoji="1" lang="en-US" altLang="zh-TW" dirty="0" smtClean="0"/>
              <a:t>-</a:t>
            </a:r>
            <a:r>
              <a:rPr kumimoji="1" lang="zh-TW" altLang="en-US" dirty="0" smtClean="0"/>
              <a:t>無法辨識</a:t>
            </a: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17" y="1947553"/>
            <a:ext cx="2738594" cy="215395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87258" y="4292439"/>
            <a:ext cx="134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dirty="0" smtClean="0"/>
              <a:t>上邊坡</a:t>
            </a:r>
            <a:endParaRPr kumimoji="1"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766" y="2040103"/>
            <a:ext cx="2983106" cy="196885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902844" y="4292439"/>
            <a:ext cx="134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dirty="0" smtClean="0"/>
              <a:t>大規模</a:t>
            </a:r>
            <a:endParaRPr kumimoji="1"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15" y="2040103"/>
            <a:ext cx="2693666" cy="1976747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7084492" y="4292439"/>
            <a:ext cx="1341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dirty="0" smtClean="0"/>
              <a:t>大規模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1109630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33360</TotalTime>
  <Words>471</Words>
  <Application>Microsoft Macintosh PowerPoint</Application>
  <PresentationFormat>如螢幕大小 (16:9)</PresentationFormat>
  <Paragraphs>52</Paragraphs>
  <Slides>11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Lato</vt:lpstr>
      <vt:lpstr>Raleway</vt:lpstr>
      <vt:lpstr>新細明體</vt:lpstr>
      <vt:lpstr>Arial</vt:lpstr>
      <vt:lpstr>Streamline</vt:lpstr>
      <vt:lpstr>空拍影像土石坍塌災情辨識軟體模組 </vt:lpstr>
      <vt:lpstr>本週完成進度</vt:lpstr>
      <vt:lpstr>關鍵字</vt:lpstr>
      <vt:lpstr>訓練結果</vt:lpstr>
      <vt:lpstr>各類準確率</vt:lpstr>
      <vt:lpstr>錯誤分析-上邊坡</vt:lpstr>
      <vt:lpstr>錯誤分析-下邊坡</vt:lpstr>
      <vt:lpstr>錯誤分析-大規模</vt:lpstr>
      <vt:lpstr>錯誤分析-無法辨識</vt:lpstr>
      <vt:lpstr>錯誤分析-無災情</vt:lpstr>
      <vt:lpstr>下週預定進度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空拍影像土石坍塌災情辨識軟體模組 </dc:title>
  <cp:lastModifiedBy>Microsoft Office 使用者</cp:lastModifiedBy>
  <cp:revision>38</cp:revision>
  <dcterms:modified xsi:type="dcterms:W3CDTF">2019-12-27T09:46:41Z</dcterms:modified>
</cp:coreProperties>
</file>