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347" r:id="rId2"/>
    <p:sldId id="275" r:id="rId3"/>
    <p:sldId id="348" r:id="rId4"/>
    <p:sldId id="362" r:id="rId5"/>
    <p:sldId id="358" r:id="rId6"/>
    <p:sldId id="357" r:id="rId7"/>
    <p:sldId id="359" r:id="rId8"/>
    <p:sldId id="360" r:id="rId9"/>
    <p:sldId id="361" r:id="rId1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76" autoAdjust="0"/>
    <p:restoredTop sz="94125" autoAdjust="0"/>
  </p:normalViewPr>
  <p:slideViewPr>
    <p:cSldViewPr>
      <p:cViewPr varScale="1">
        <p:scale>
          <a:sx n="95" d="100"/>
          <a:sy n="95" d="100"/>
        </p:scale>
        <p:origin x="394" y="5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617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121" d="100"/>
          <a:sy n="121" d="100"/>
        </p:scale>
        <p:origin x="4938" y="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F13AC-F7EB-4777-9E49-581A4904525B}" type="datetimeFigureOut">
              <a:rPr lang="zh-TW" altLang="en-US" smtClean="0"/>
              <a:pPr/>
              <a:t>2022/3/20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A66C95-0D41-448E-A332-327BB5F29A4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109841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1D7637-36C6-481B-974F-5F218DAE9B6A}" type="datetimeFigureOut">
              <a:rPr lang="zh-TW" altLang="en-US" smtClean="0"/>
              <a:pPr/>
              <a:t>2022/3/20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62C572-1BA5-477C-B07B-B3E31F0FDA3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929108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3048000" y="1340768"/>
            <a:ext cx="8229600" cy="1894362"/>
          </a:xfrm>
        </p:spPr>
        <p:txBody>
          <a:bodyPr>
            <a:normAutofit/>
          </a:bodyPr>
          <a:lstStyle>
            <a:lvl1pPr algn="ctr">
              <a:defRPr sz="3500" b="0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3048000" y="3933056"/>
            <a:ext cx="8229600" cy="13716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2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dirty="0"/>
              <a:t>按一下以編輯母片副標題樣式</a:t>
            </a:r>
            <a:endParaRPr kumimoji="0" lang="en-US" dirty="0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矩形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矩形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矩形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矩形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橢圓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橢圓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橢圓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橢圓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橢圓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pic>
        <p:nvPicPr>
          <p:cNvPr id="30" name="圖片 29" descr="mir_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88589" y="278112"/>
            <a:ext cx="1727200" cy="57912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/>
          <a:lstStyle/>
          <a:p>
            <a:fld id="{D7DB5B5E-FF57-4331-BF13-D94DFA61630B}" type="datetime1">
              <a:rPr lang="zh-TW" altLang="en-US" smtClean="0"/>
              <a:t>2022/3/20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/>
          <a:lstStyle/>
          <a:p>
            <a:fld id="{4F57289B-949A-43FD-AF7D-692786BD340A}" type="datetime1">
              <a:rPr lang="zh-TW" altLang="en-US" smtClean="0"/>
              <a:t>2022/3/20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609600" y="1714488"/>
            <a:ext cx="9956800" cy="4759464"/>
          </a:xfrm>
        </p:spPr>
        <p:txBody>
          <a:bodyPr/>
          <a:lstStyle>
            <a:lvl1pPr>
              <a:defRPr baseline="0">
                <a:latin typeface="+mj-lt"/>
                <a:ea typeface="標楷體" pitchFamily="65" charset="-120"/>
              </a:defRPr>
            </a:lvl1pPr>
            <a:lvl2pPr>
              <a:defRPr baseline="0">
                <a:latin typeface="+mj-lt"/>
                <a:ea typeface="標楷體" pitchFamily="65" charset="-120"/>
              </a:defRPr>
            </a:lvl2pPr>
            <a:lvl3pPr>
              <a:defRPr sz="1900" baseline="0">
                <a:latin typeface="+mj-lt"/>
                <a:ea typeface="標楷體" pitchFamily="65" charset="-120"/>
              </a:defRPr>
            </a:lvl3pPr>
            <a:lvl4pPr>
              <a:defRPr baseline="0">
                <a:latin typeface="+mj-lt"/>
                <a:ea typeface="標楷體" pitchFamily="65" charset="-120"/>
              </a:defRPr>
            </a:lvl4pPr>
            <a:lvl5pPr>
              <a:defRPr baseline="0">
                <a:latin typeface="+mj-lt"/>
                <a:ea typeface="標楷體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 dirty="0"/>
          </a:p>
        </p:txBody>
      </p:sp>
      <p:pic>
        <p:nvPicPr>
          <p:cNvPr id="6" name="圖片 5" descr="mir_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15525" y="135236"/>
            <a:ext cx="1727200" cy="579120"/>
          </a:xfrm>
          <a:prstGeom prst="rect">
            <a:avLst/>
          </a:prstGeom>
        </p:spPr>
      </p:pic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  <a:prstGeom prst="rect">
            <a:avLst/>
          </a:prstGeom>
        </p:spPr>
        <p:txBody>
          <a:bodyPr/>
          <a:lstStyle/>
          <a:p>
            <a:fld id="{8616078C-AD99-4571-B0DA-C628EF72A2E7}" type="datetime1">
              <a:rPr lang="zh-TW" altLang="en-US" smtClean="0"/>
              <a:t>2022/3/20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矩形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矩形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矩形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矩形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橢圓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橢圓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橢圓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橢圓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橢圓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cap="none" baseline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>
            <a:lvl1pPr>
              <a:defRPr>
                <a:latin typeface="Calibri Light" panose="020F0302020204030204" pitchFamily="34" charset="0"/>
                <a:ea typeface="標楷體" panose="03000509000000000000" pitchFamily="65" charset="-120"/>
                <a:cs typeface="Calibri Light" panose="020F0302020204030204" pitchFamily="34" charset="0"/>
              </a:defRPr>
            </a:lvl1pPr>
            <a:lvl2pPr>
              <a:defRPr>
                <a:latin typeface="Calibri Light" panose="020F0302020204030204" pitchFamily="34" charset="0"/>
                <a:ea typeface="標楷體" panose="03000509000000000000" pitchFamily="65" charset="-120"/>
                <a:cs typeface="Calibri Light" panose="020F0302020204030204" pitchFamily="34" charset="0"/>
              </a:defRPr>
            </a:lvl2pPr>
            <a:lvl3pPr>
              <a:defRPr>
                <a:latin typeface="Calibri Light" panose="020F0302020204030204" pitchFamily="34" charset="0"/>
                <a:ea typeface="標楷體" panose="03000509000000000000" pitchFamily="65" charset="-120"/>
                <a:cs typeface="Calibri Light" panose="020F0302020204030204" pitchFamily="34" charset="0"/>
              </a:defRPr>
            </a:lvl3pPr>
            <a:lvl4pPr>
              <a:defRPr>
                <a:latin typeface="Calibri Light" panose="020F0302020204030204" pitchFamily="34" charset="0"/>
                <a:ea typeface="標楷體" panose="03000509000000000000" pitchFamily="65" charset="-120"/>
                <a:cs typeface="Calibri Light" panose="020F0302020204030204" pitchFamily="34" charset="0"/>
              </a:defRPr>
            </a:lvl4pPr>
            <a:lvl5pPr>
              <a:defRPr>
                <a:latin typeface="Calibri Light" panose="020F0302020204030204" pitchFamily="34" charset="0"/>
                <a:ea typeface="標楷體" panose="03000509000000000000" pitchFamily="65" charset="-120"/>
                <a:cs typeface="Calibri Light" panose="020F0302020204030204" pitchFamily="34" charset="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>
            <a:lvl1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 b="0" cap="none" baseline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矩形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橢圓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rtlCol="0"/>
          <a:lstStyle/>
          <a:p>
            <a:fld id="{2DAB0838-BF4F-407C-A6A6-1B3CDC37E013}" type="datetime1">
              <a:rPr lang="zh-TW" altLang="en-US" smtClean="0"/>
              <a:t>2022/3/20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橢圓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矩形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rtlCol="0"/>
          <a:lstStyle/>
          <a:p>
            <a:fld id="{B0D89BC2-FD14-44D8-A12F-F0ED792A0BC1}" type="datetime1">
              <a:rPr lang="zh-TW" altLang="en-US" smtClean="0"/>
              <a:t>2022/3/20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矩形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cxnSp>
        <p:nvCxnSpPr>
          <p:cNvPr id="15" name="直線接點 14"/>
          <p:cNvCxnSpPr/>
          <p:nvPr userDrawn="1"/>
        </p:nvCxnSpPr>
        <p:spPr>
          <a:xfrm>
            <a:off x="285709" y="1500174"/>
            <a:ext cx="11239579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/>
          <p:cNvCxnSpPr/>
          <p:nvPr userDrawn="1"/>
        </p:nvCxnSpPr>
        <p:spPr>
          <a:xfrm>
            <a:off x="285709" y="1571612"/>
            <a:ext cx="11239579" cy="1588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橢圓 11"/>
          <p:cNvSpPr/>
          <p:nvPr userDrawn="1"/>
        </p:nvSpPr>
        <p:spPr>
          <a:xfrm>
            <a:off x="11513861" y="628652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4" name="矩形 13"/>
          <p:cNvSpPr/>
          <p:nvPr userDrawn="1"/>
        </p:nvSpPr>
        <p:spPr>
          <a:xfrm>
            <a:off x="11193032" y="6290270"/>
            <a:ext cx="11034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fld id="{93BD6009-2A66-4F07-812F-9E9F9B397B69}" type="slidenum">
              <a:rPr lang="zh-TW" altLang="en-US" sz="1800" smtClean="0">
                <a:solidFill>
                  <a:schemeClr val="accent3">
                    <a:lumMod val="75000"/>
                  </a:schemeClr>
                </a:solidFill>
              </a:rPr>
              <a:pPr algn="ctr"/>
              <a:t>‹#›</a:t>
            </a:fld>
            <a:r>
              <a:rPr lang="en-US" altLang="zh-TW" sz="1800" dirty="0">
                <a:solidFill>
                  <a:schemeClr val="accent3">
                    <a:lumMod val="75000"/>
                  </a:schemeClr>
                </a:solidFill>
              </a:rPr>
              <a:t>/9</a:t>
            </a:r>
            <a:endParaRPr lang="zh-TW" altLang="en-US" sz="18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l" rtl="0" eaLnBrk="1" latinLnBrk="0" hangingPunct="1">
        <a:spcBef>
          <a:spcPct val="0"/>
        </a:spcBef>
        <a:buNone/>
        <a:defRPr kumimoji="0" sz="3100" b="0" kern="1200" cap="none" baseline="0">
          <a:solidFill>
            <a:schemeClr val="tx2"/>
          </a:solidFill>
          <a:latin typeface="Calibri" panose="020F0502020204030204" pitchFamily="34" charset="0"/>
          <a:ea typeface="標楷體" pitchFamily="65" charset="-120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9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nthu.edu.tw/~jang" TargetMode="External"/><Relationship Id="rId2" Type="http://schemas.openxmlformats.org/officeDocument/2006/relationships/hyperlink" Target="mailto:jang@mirlab.org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3600">
                <a:cs typeface="Calibri" panose="020F0502020204030204" pitchFamily="34" charset="0"/>
              </a:rPr>
              <a:t>Representative Vector </a:t>
            </a:r>
            <a:r>
              <a:rPr lang="en-US" altLang="zh-TW" sz="3600" dirty="0">
                <a:cs typeface="Calibri" panose="020F0502020204030204" pitchFamily="34" charset="0"/>
              </a:rPr>
              <a:t>in a Set</a:t>
            </a:r>
            <a:endParaRPr lang="zh-TW" altLang="en-US" dirty="0">
              <a:cs typeface="Calibri" panose="020F0502020204030204" pitchFamily="34" charset="0"/>
            </a:endParaRP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4294967295"/>
          </p:nvPr>
        </p:nvSpPr>
        <p:spPr>
          <a:xfrm>
            <a:off x="6294313" y="5795972"/>
            <a:ext cx="11833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fld id="{1B5DD0A4-5EC4-420C-89F5-FF49BBA59529}" type="datetime1">
              <a:rPr lang="zh-TW" altLang="en-US" smtClean="0"/>
              <a:pPr algn="ctr"/>
              <a:t>2022/3/20</a:t>
            </a:fld>
            <a:endParaRPr lang="zh-TW" altLang="en-US" dirty="0"/>
          </a:p>
        </p:txBody>
      </p:sp>
      <p:sp>
        <p:nvSpPr>
          <p:cNvPr id="6" name="副標題 5">
            <a:extLst>
              <a:ext uri="{FF2B5EF4-FFF2-40B4-BE49-F238E27FC236}">
                <a16:creationId xmlns:a16="http://schemas.microsoft.com/office/drawing/2014/main" id="{69BC142A-4639-4B7D-9BFD-2955DFDDF9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40089" y="3933056"/>
            <a:ext cx="4112023" cy="1785104"/>
          </a:xfrm>
        </p:spPr>
        <p:txBody>
          <a:bodyPr wrap="none">
            <a:spAutoFit/>
          </a:bodyPr>
          <a:lstStyle/>
          <a:p>
            <a:r>
              <a:rPr lang="en-US" altLang="zh-TW" dirty="0">
                <a:latin typeface="Arial" panose="020B0604020202020204" pitchFamily="34" charset="0"/>
              </a:rPr>
              <a:t>J.-S. Roger Jang (</a:t>
            </a:r>
            <a:r>
              <a:rPr lang="zh-TW" altLang="en-US" dirty="0"/>
              <a:t>張智星</a:t>
            </a:r>
            <a:r>
              <a:rPr lang="en-US" altLang="zh-TW" dirty="0">
                <a:latin typeface="Arial" panose="020B0604020202020204" pitchFamily="34" charset="0"/>
              </a:rPr>
              <a:t>)</a:t>
            </a:r>
          </a:p>
          <a:p>
            <a:r>
              <a:rPr lang="en-US" altLang="zh-TW" dirty="0">
                <a:latin typeface="Arial" panose="020B0604020202020204" pitchFamily="34" charset="0"/>
              </a:rPr>
              <a:t>MIR Lab, CSIE Dept.</a:t>
            </a:r>
          </a:p>
          <a:p>
            <a:r>
              <a:rPr lang="en-US" altLang="zh-TW" dirty="0">
                <a:latin typeface="Arial" panose="020B0604020202020204" pitchFamily="34" charset="0"/>
              </a:rPr>
              <a:t>National Taiwan University</a:t>
            </a:r>
          </a:p>
          <a:p>
            <a:r>
              <a:rPr lang="en-US" altLang="zh-TW" i="1" dirty="0">
                <a:latin typeface="Arial" panose="020B0604020202020204" pitchFamily="34" charset="0"/>
                <a:hlinkClick r:id="rId2"/>
              </a:rPr>
              <a:t>jang@mirlab.org</a:t>
            </a:r>
            <a:r>
              <a:rPr lang="en-US" altLang="zh-TW" i="1" dirty="0">
                <a:latin typeface="Arial" panose="020B0604020202020204" pitchFamily="34" charset="0"/>
              </a:rPr>
              <a:t>, </a:t>
            </a:r>
            <a:r>
              <a:rPr lang="en-US" altLang="zh-TW" i="1" dirty="0">
                <a:latin typeface="Arial" panose="020B0604020202020204" pitchFamily="34" charset="0"/>
                <a:hlinkClick r:id="rId3"/>
              </a:rPr>
              <a:t>http://mirlab.org/jang</a:t>
            </a:r>
            <a:endParaRPr lang="zh-TW" altLang="en-US" dirty="0">
              <a:latin typeface="Arial" panose="020B0604020202020204" pitchFamily="34" charset="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61479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7901014" cy="1143000"/>
          </a:xfrm>
        </p:spPr>
        <p:txBody>
          <a:bodyPr/>
          <a:lstStyle/>
          <a:p>
            <a:r>
              <a:rPr lang="en-US" altLang="zh-TW" dirty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Problem definition</a:t>
            </a:r>
          </a:p>
          <a:p>
            <a:pPr lvl="1"/>
            <a:r>
              <a:rPr lang="en-US" altLang="zh-TW" dirty="0"/>
              <a:t>Basic definition</a:t>
            </a:r>
          </a:p>
          <a:p>
            <a:pPr lvl="1"/>
            <a:r>
              <a:rPr lang="en-US" altLang="zh-TW" dirty="0"/>
              <a:t>Distance functions</a:t>
            </a:r>
          </a:p>
          <a:p>
            <a:r>
              <a:rPr lang="en-US" altLang="zh-TW" dirty="0"/>
              <a:t>Representative element in a set of</a:t>
            </a:r>
            <a:endParaRPr lang="en-US" altLang="zh-TW" sz="500" dirty="0"/>
          </a:p>
          <a:p>
            <a:pPr lvl="1"/>
            <a:r>
              <a:rPr lang="en-US" altLang="zh-TW" dirty="0"/>
              <a:t>Numbers</a:t>
            </a:r>
          </a:p>
          <a:p>
            <a:pPr lvl="1"/>
            <a:r>
              <a:rPr lang="en-US" altLang="zh-TW" dirty="0"/>
              <a:t>Vectors</a:t>
            </a:r>
          </a:p>
          <a:p>
            <a:pPr lvl="2"/>
            <a:r>
              <a:rPr lang="en-US" altLang="zh-TW" dirty="0"/>
              <a:t>Same dim.</a:t>
            </a:r>
          </a:p>
          <a:p>
            <a:pPr lvl="2"/>
            <a:r>
              <a:rPr lang="en-US" altLang="zh-TW" dirty="0"/>
              <a:t>Different dim.</a:t>
            </a:r>
          </a:p>
          <a:p>
            <a:pPr lvl="1"/>
            <a:r>
              <a:rPr lang="en-US" altLang="zh-TW" dirty="0"/>
              <a:t>Objects</a:t>
            </a:r>
            <a:endParaRPr lang="en-US" altLang="zh-TW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內容版面配置區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altLang="zh-TW" dirty="0"/>
                  <a:t>Basic definition</a:t>
                </a:r>
              </a:p>
              <a:p>
                <a:pPr lvl="1"/>
                <a:r>
                  <a:rPr lang="en-US" altLang="zh-TW" dirty="0"/>
                  <a:t>Find a number that is the most representative for a set of numbers</a:t>
                </a:r>
              </a:p>
              <a:p>
                <a:r>
                  <a:rPr lang="en-US" altLang="zh-TW" dirty="0"/>
                  <a:t>Operational definition</a:t>
                </a:r>
              </a:p>
              <a:p>
                <a:pPr lvl="1">
                  <a:tabLst>
                    <a:tab pos="2603500" algn="l"/>
                  </a:tabLst>
                </a:pPr>
                <a:r>
                  <a:rPr lang="en-US" altLang="zh-TW" dirty="0"/>
                  <a:t>Find a number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altLang="zh-TW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zh-TW" dirty="0"/>
                  <a:t> that has the shortest total distance to all the elements in a set of numbers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, …</m:t>
                        </m:r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endParaRPr lang="en-US" altLang="zh-TW" dirty="0"/>
              </a:p>
              <a:p>
                <a:pPr lvl="1"/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𝑎𝑟𝑔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limLow>
                          <m:limLow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altLang="zh-TW">
                                <a:latin typeface="Cambria Math" panose="020405030504060302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lim>
                        </m:limLow>
                      </m:fName>
                      <m:e>
                        <m:nary>
                          <m:naryPr>
                            <m:chr m:val="∑"/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altLang="zh-TW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  <m:d>
                              <m:dPr>
                                <m:ctrlP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, </m:t>
                                </m:r>
                                <m:sSub>
                                  <m:sSubPr>
                                    <m:ctrlP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</m:e>
                        </m:nary>
                      </m:e>
                    </m:func>
                  </m:oMath>
                </a14:m>
                <a:r>
                  <a:rPr lang="en-US" altLang="zh-TW" dirty="0"/>
                  <a:t>, where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𝑑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altLang="zh-TW" dirty="0"/>
                  <a:t> is a distance function, such as</a:t>
                </a:r>
              </a:p>
              <a:p>
                <a:pPr lvl="2"/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en-US" altLang="zh-TW" dirty="0"/>
                  <a:t>-norm</a:t>
                </a:r>
              </a:p>
              <a:p>
                <a:pPr lvl="2"/>
                <a:r>
                  <a:rPr lang="en-US" altLang="zh-TW" dirty="0"/>
                  <a:t>Cos similarity</a:t>
                </a:r>
              </a:p>
              <a:p>
                <a:pPr lvl="2"/>
                <a:r>
                  <a:rPr lang="en-US" altLang="zh-TW" dirty="0" err="1"/>
                  <a:t>Mahalanobis</a:t>
                </a:r>
                <a:r>
                  <a:rPr lang="en-US" altLang="zh-TW" dirty="0"/>
                  <a:t> distance</a:t>
                </a:r>
              </a:p>
              <a:p>
                <a:pPr lvl="2"/>
                <a:endParaRPr lang="en-US" altLang="zh-TW" dirty="0"/>
              </a:p>
              <a:p>
                <a:endParaRPr lang="en-US" altLang="zh-TW" dirty="0"/>
              </a:p>
            </p:txBody>
          </p:sp>
        </mc:Choice>
        <mc:Fallback xmlns="">
          <p:sp>
            <p:nvSpPr>
              <p:cNvPr id="5" name="內容版面配置區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245" t="-102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Representative Number: Definition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4615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內容版面配置區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altLang="zh-TW" dirty="0"/>
                  <a:t>Basic definition</a:t>
                </a:r>
              </a:p>
              <a:p>
                <a:pPr lvl="1">
                  <a:tabLst>
                    <a:tab pos="4303713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d>
                      <m:dPr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nary>
                              <m:naryPr>
                                <m:chr m:val="∑"/>
                                <m:ctrlP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23"/>
                                  </m:rP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  <m:e>
                                <m:sSup>
                                  <m:sSupPr>
                                    <m:ctrlP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begChr m:val="|"/>
                                        <m:endChr m:val="|"/>
                                        <m:ctrlP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b>
                                          <m:sSubPr>
                                            <m:ctrlPr>
                                              <a:rPr lang="en-US" altLang="zh-TW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altLang="zh-TW" i="1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zh-TW" i="1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</m:e>
                                  <m:sup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sup>
                                </m:sSup>
                              </m:e>
                            </m:nary>
                          </m:e>
                        </m:d>
                      </m:e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1/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p>
                  </m:oMath>
                </a14:m>
                <a:r>
                  <a:rPr lang="en-US" altLang="zh-TW" dirty="0"/>
                  <a:t>, with </a:t>
                </a:r>
                <a14:m>
                  <m:oMath xmlns:m="http://schemas.openxmlformats.org/officeDocument/2006/math">
                    <m:r>
                      <a:rPr lang="en-US" altLang="zh-TW" b="1" i="1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, …</m:t>
                        </m:r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endParaRPr lang="en-US" altLang="zh-TW" dirty="0"/>
              </a:p>
              <a:p>
                <a:r>
                  <a:rPr lang="en-US" altLang="zh-TW" dirty="0"/>
                  <a:t>Special cases</a:t>
                </a:r>
              </a:p>
              <a:p>
                <a:pPr lvl="1">
                  <a:tabLst>
                    <a:tab pos="2603500" algn="l"/>
                  </a:tabLst>
                </a:pP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=1 </m:t>
                    </m:r>
                  </m:oMath>
                </a14:m>
                <a:r>
                  <a:rPr lang="en-US" altLang="zh-TW" dirty="0">
                    <a:sym typeface="Wingdings" panose="05000000000000000000" pitchFamily="2" charset="2"/>
                  </a:rPr>
                  <a:t>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nary>
                  </m:oMath>
                </a14:m>
                <a:r>
                  <a:rPr lang="en-US" altLang="zh-TW" dirty="0"/>
                  <a:t>, aka city block distance or taxicab distance</a:t>
                </a:r>
              </a:p>
              <a:p>
                <a:pPr lvl="1">
                  <a:tabLst>
                    <a:tab pos="2603500" algn="l"/>
                  </a:tabLst>
                </a:pP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=2 </m:t>
                    </m:r>
                  </m:oMath>
                </a14:m>
                <a:r>
                  <a:rPr lang="en-US" altLang="zh-TW" dirty="0">
                    <a:sym typeface="Wingdings" panose="05000000000000000000" pitchFamily="2" charset="2"/>
                  </a:rPr>
                  <a:t>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nary>
                          <m:naryPr>
                            <m:chr m:val="∑"/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altLang="zh-TW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  <m:e>
                            <m:sSup>
                              <m:sSupPr>
                                <m:ctrlP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  <m:sup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e>
                    </m:rad>
                  </m:oMath>
                </a14:m>
                <a:r>
                  <a:rPr lang="en-US" altLang="zh-TW" dirty="0">
                    <a:sym typeface="Wingdings" panose="05000000000000000000" pitchFamily="2" charset="2"/>
                  </a:rPr>
                  <a:t>, aka Euclidean distance</a:t>
                </a:r>
              </a:p>
              <a:p>
                <a:pPr lvl="1">
                  <a:tabLst>
                    <a:tab pos="2603500" algn="l"/>
                  </a:tabLst>
                </a:pP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=∞ </m:t>
                    </m:r>
                  </m:oMath>
                </a14:m>
                <a:r>
                  <a:rPr lang="en-US" altLang="zh-TW" dirty="0">
                    <a:sym typeface="Wingdings" panose="05000000000000000000" pitchFamily="2" charset="2"/>
                  </a:rPr>
                  <a:t>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sub>
                    </m:sSub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altLang="zh-TW" i="1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altLang="zh-TW" i="0" smtClean="0">
                                <a:latin typeface="Cambria Math" panose="02040503050406030204" pitchFamily="18" charset="0"/>
                              </a:rPr>
                              <m:t>max</m:t>
                            </m:r>
                          </m:e>
                          <m:lim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lim>
                        </m:limLow>
                      </m:fName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func>
                  </m:oMath>
                </a14:m>
                <a:r>
                  <a:rPr lang="en-US" altLang="zh-TW" dirty="0"/>
                  <a:t>, aka max distance</a:t>
                </a:r>
              </a:p>
              <a:p>
                <a:endParaRPr lang="en-US" altLang="zh-TW" dirty="0"/>
              </a:p>
            </p:txBody>
          </p:sp>
        </mc:Choice>
        <mc:Fallback xmlns="">
          <p:sp>
            <p:nvSpPr>
              <p:cNvPr id="5" name="內容版面配置區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245" t="-115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標題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altLang="zh-TW" dirty="0"/>
                  <a:t>Distance Function: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en-US" altLang="zh-TW" dirty="0"/>
                  <a:t>-norm</a:t>
                </a:r>
                <a:endParaRPr lang="zh-TW" altLang="en-US" dirty="0"/>
              </a:p>
            </p:txBody>
          </p:sp>
        </mc:Choice>
        <mc:Fallback xmlns="">
          <p:sp>
            <p:nvSpPr>
              <p:cNvPr id="2" name="標題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 l="-1470" b="-1383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01286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內容版面配置區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tabLst>
                    <a:tab pos="2603500" algn="l"/>
                  </a:tabLst>
                </a:pPr>
                <a:r>
                  <a:rPr lang="en-US" altLang="zh-TW" dirty="0"/>
                  <a:t>Find a number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altLang="zh-TW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zh-TW" dirty="0"/>
                  <a:t> that has the shortest total distance to all elements in a set of numbers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b="0" i="0" smtClean="0"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altLang="zh-TW" b="0" i="0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1, </m:t>
                        </m:r>
                        <m:r>
                          <a:rPr lang="en-US" altLang="zh-TW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altLang="zh-TW" i="1" smtClean="0">
                            <a:latin typeface="Cambria Math" panose="02040503050406030204" pitchFamily="18" charset="0"/>
                          </a:rPr>
                          <m:t>9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, 8, 4</m:t>
                        </m:r>
                      </m:e>
                    </m:d>
                  </m:oMath>
                </a14:m>
                <a:endParaRPr lang="en-US" altLang="zh-TW" dirty="0"/>
              </a:p>
              <a:p>
                <a:r>
                  <a:rPr lang="en-US" altLang="zh-TW" dirty="0"/>
                  <a:t>Solution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zh-TW" dirty="0"/>
                  <a:t>-norm </a:t>
                </a:r>
                <a:endParaRPr lang="en-US" altLang="zh-TW" i="1" dirty="0">
                  <a:latin typeface="Cambria Math" panose="02040503050406030204" pitchFamily="18" charset="0"/>
                </a:endParaRPr>
              </a:p>
              <a:p>
                <a:pPr lvl="2"/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d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en-US" altLang="zh-TW" i="1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|"/>
                        <m:endChr m:val="|"/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−3</m:t>
                        </m:r>
                      </m:e>
                    </m:d>
                    <m:r>
                      <a:rPr lang="en-US" altLang="zh-TW" i="1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|"/>
                        <m:endChr m:val="|"/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−9</m:t>
                        </m:r>
                      </m:e>
                    </m:d>
                    <m:r>
                      <a:rPr lang="en-US" altLang="zh-TW" i="1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|"/>
                        <m:endChr m:val="|"/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−8</m:t>
                        </m:r>
                      </m:e>
                    </m:d>
                    <m:r>
                      <a:rPr lang="en-US" altLang="zh-TW" i="1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|"/>
                        <m:endChr m:val="|"/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</m:oMath>
                </a14:m>
                <a:endParaRPr lang="en-US" altLang="zh-TW" dirty="0"/>
              </a:p>
              <a:p>
                <a:pPr marL="365760" lvl="1" indent="0">
                  <a:buNone/>
                </a:pPr>
                <a:r>
                  <a:rPr lang="en-US" altLang="zh-TW" dirty="0">
                    <a:sym typeface="Wingdings" panose="05000000000000000000" pitchFamily="2" charset="2"/>
                  </a:rPr>
                  <a:t>	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𝑎𝑟𝑔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 </m:t>
                    </m:r>
                    <m:limLow>
                      <m:limLow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altLang="zh-TW">
                            <a:latin typeface="Cambria Math" panose="02040503050406030204" pitchFamily="18" charset="0"/>
                          </a:rPr>
                          <m:t>min</m:t>
                        </m:r>
                      </m:e>
                      <m:lim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𝑝</m:t>
                        </m:r>
                      </m:lim>
                    </m:limLow>
                    <m:r>
                      <a:rPr lang="en-US" altLang="zh-TW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d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𝑚𝑒𝑑𝑖𝑎𝑛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altLang="zh-TW" i="1"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endParaRPr lang="en-US" altLang="zh-TW" i="1" dirty="0">
                  <a:latin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m:rPr>
                        <m:nor/>
                      </m:rPr>
                      <a:rPr lang="en-US" altLang="zh-TW" dirty="0"/>
                      <m:t>−</m:t>
                    </m:r>
                    <m:r>
                      <m:rPr>
                        <m:nor/>
                      </m:rPr>
                      <a:rPr lang="en-US" altLang="zh-TW" dirty="0"/>
                      <m:t>norm</m:t>
                    </m:r>
                  </m:oMath>
                </a14:m>
                <a:endParaRPr lang="en-US" altLang="zh-TW" dirty="0"/>
              </a:p>
              <a:p>
                <a:pPr lvl="2"/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−3</m:t>
                            </m:r>
                          </m:e>
                        </m:d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zh-TW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−9</m:t>
                            </m:r>
                          </m:e>
                        </m:d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altLang="zh-TW" dirty="0"/>
                  <a:t>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−8</m:t>
                            </m:r>
                          </m:e>
                        </m:d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altLang="zh-TW" dirty="0"/>
                  <a:t>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−4</m:t>
                            </m:r>
                          </m:e>
                        </m:d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altLang="zh-TW" dirty="0"/>
              </a:p>
              <a:p>
                <a:pPr marL="365760" lvl="1" indent="0">
                  <a:buNone/>
                </a:pPr>
                <a:r>
                  <a:rPr lang="en-US" altLang="zh-TW" dirty="0">
                    <a:sym typeface="Wingdings" panose="05000000000000000000" pitchFamily="2" charset="2"/>
                  </a:rPr>
                  <a:t>	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𝑎𝑟𝑔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 </m:t>
                    </m:r>
                    <m:limLow>
                      <m:limLow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altLang="zh-TW">
                            <a:latin typeface="Cambria Math" panose="02040503050406030204" pitchFamily="18" charset="0"/>
                          </a:rPr>
                          <m:t>min</m:t>
                        </m:r>
                      </m:e>
                      <m:lim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𝑝</m:t>
                        </m:r>
                      </m:lim>
                    </m:limLow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𝑚𝑒𝑎𝑛</m:t>
                    </m:r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endParaRPr lang="en-US" altLang="zh-TW" dirty="0"/>
              </a:p>
            </p:txBody>
          </p:sp>
        </mc:Choice>
        <mc:Fallback xmlns="">
          <p:sp>
            <p:nvSpPr>
              <p:cNvPr id="5" name="內容版面配置區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245" t="-102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Representative Number: Examples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32585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內容版面配置區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pPr>
                  <a:tabLst>
                    <a:tab pos="2603500" algn="l"/>
                  </a:tabLst>
                </a:pPr>
                <a:r>
                  <a:rPr lang="en-US" altLang="zh-TW" dirty="0"/>
                  <a:t>Find a number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altLang="zh-TW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zh-TW" dirty="0"/>
                  <a:t> that has the shortest total distance to all elements in a set of numbers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b="0" i="0" smtClean="0"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altLang="zh-TW" b="0" i="0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, …</m:t>
                        </m:r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endParaRPr lang="en-US" altLang="zh-TW" dirty="0"/>
              </a:p>
              <a:p>
                <a:r>
                  <a:rPr lang="en-US" altLang="zh-TW" dirty="0"/>
                  <a:t>Solution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zh-TW" dirty="0"/>
                  <a:t>-norm  </a:t>
                </a:r>
                <a:r>
                  <a:rPr lang="en-US" altLang="zh-TW" dirty="0">
                    <a:sym typeface="Wingdings" panose="05000000000000000000" pitchFamily="2" charset="2"/>
                  </a:rPr>
                  <a:t>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𝑎𝑟𝑔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 </m:t>
                    </m:r>
                    <m:limLow>
                      <m:limLow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altLang="zh-TW">
                            <a:latin typeface="Cambria Math" panose="02040503050406030204" pitchFamily="18" charset="0"/>
                          </a:rPr>
                          <m:t>min</m:t>
                        </m:r>
                      </m:e>
                      <m:lim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𝑝</m:t>
                        </m:r>
                      </m:lim>
                    </m:limLow>
                    <m:nary>
                      <m:naryPr>
                        <m:chr m:val="∑"/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nary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𝑚𝑒𝑑𝑖𝑎𝑛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</m:oMath>
                </a14:m>
                <a:endParaRPr lang="en-US" altLang="zh-TW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m:rPr>
                        <m:nor/>
                      </m:rPr>
                      <a:rPr lang="en-US" altLang="zh-TW" dirty="0"/>
                      <m:t>−</m:t>
                    </m:r>
                    <m:r>
                      <m:rPr>
                        <m:nor/>
                      </m:rPr>
                      <a:rPr lang="en-US" altLang="zh-TW" dirty="0"/>
                      <m:t>norm</m:t>
                    </m:r>
                  </m:oMath>
                </a14:m>
                <a:r>
                  <a:rPr lang="en-US" altLang="zh-TW" dirty="0"/>
                  <a:t> </a:t>
                </a:r>
                <a:r>
                  <a:rPr lang="en-US" altLang="zh-TW" dirty="0">
                    <a:sym typeface="Wingdings" panose="05000000000000000000" pitchFamily="2" charset="2"/>
                  </a:rPr>
                  <a:t>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𝑎𝑟𝑔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 </m:t>
                    </m:r>
                    <m:limLow>
                      <m:limLow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altLang="zh-TW">
                            <a:latin typeface="Cambria Math" panose="02040503050406030204" pitchFamily="18" charset="0"/>
                          </a:rPr>
                          <m:t>min</m:t>
                        </m:r>
                      </m:e>
                      <m:lim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𝑝</m:t>
                        </m:r>
                      </m:lim>
                    </m:limLow>
                    <m:nary>
                      <m:naryPr>
                        <m:chr m:val="∑"/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p>
                          <m:sSup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𝑚𝑒𝑎𝑛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</m:oMath>
                </a14:m>
                <a:endParaRPr lang="en-US" altLang="zh-TW" i="1" dirty="0">
                  <a:latin typeface="Cambria Math" panose="02040503050406030204" pitchFamily="18" charset="0"/>
                </a:endParaRPr>
              </a:p>
              <a:p>
                <a:r>
                  <a:rPr lang="en-US" altLang="zh-TW" dirty="0"/>
                  <a:t>Proof</a:t>
                </a:r>
                <a:endParaRPr lang="en-US" altLang="zh-TW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內容版面配置區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245" t="-102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Representative Number: General Cases</a:t>
            </a:r>
            <a:endParaRPr lang="zh-TW" altLang="en-US" dirty="0"/>
          </a:p>
        </p:txBody>
      </p:sp>
      <p:sp>
        <p:nvSpPr>
          <p:cNvPr id="4" name="圓角矩形圖說文字 5">
            <a:extLst>
              <a:ext uri="{FF2B5EF4-FFF2-40B4-BE49-F238E27FC236}">
                <a16:creationId xmlns:a16="http://schemas.microsoft.com/office/drawing/2014/main" id="{13B690F0-BF89-4C3A-A098-0FFAB9D56262}"/>
              </a:ext>
            </a:extLst>
          </p:cNvPr>
          <p:cNvSpPr/>
          <p:nvPr/>
        </p:nvSpPr>
        <p:spPr>
          <a:xfrm>
            <a:off x="7896200" y="3558485"/>
            <a:ext cx="2529531" cy="374571"/>
          </a:xfrm>
          <a:prstGeom prst="wedgeRoundRectCallout">
            <a:avLst>
              <a:gd name="adj1" fmla="val -72435"/>
              <a:gd name="adj2" fmla="val 4650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6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More efficient in computing</a:t>
            </a:r>
            <a:endParaRPr lang="zh-TW" altLang="en-US" sz="1600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  <p:sp>
        <p:nvSpPr>
          <p:cNvPr id="6" name="圓角矩形圖說文字 5">
            <a:extLst>
              <a:ext uri="{FF2B5EF4-FFF2-40B4-BE49-F238E27FC236}">
                <a16:creationId xmlns:a16="http://schemas.microsoft.com/office/drawing/2014/main" id="{71FF72C1-5A2F-4C8D-959E-005F8583673C}"/>
              </a:ext>
            </a:extLst>
          </p:cNvPr>
          <p:cNvSpPr/>
          <p:nvPr/>
        </p:nvSpPr>
        <p:spPr>
          <a:xfrm>
            <a:off x="7911013" y="3068960"/>
            <a:ext cx="2145427" cy="374571"/>
          </a:xfrm>
          <a:prstGeom prst="wedgeRoundRectCallout">
            <a:avLst>
              <a:gd name="adj1" fmla="val -76954"/>
              <a:gd name="adj2" fmla="val 4650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6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More robust to outliers</a:t>
            </a:r>
            <a:endParaRPr lang="zh-TW" altLang="en-US" sz="1600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  <p:sp>
        <p:nvSpPr>
          <p:cNvPr id="7" name="圓角矩形圖說文字 5">
            <a:extLst>
              <a:ext uri="{FF2B5EF4-FFF2-40B4-BE49-F238E27FC236}">
                <a16:creationId xmlns:a16="http://schemas.microsoft.com/office/drawing/2014/main" id="{5D231527-4B3B-49C6-B014-C21255C3DC94}"/>
              </a:ext>
            </a:extLst>
          </p:cNvPr>
          <p:cNvSpPr/>
          <p:nvPr/>
        </p:nvSpPr>
        <p:spPr>
          <a:xfrm>
            <a:off x="2135560" y="2564904"/>
            <a:ext cx="2416754" cy="374571"/>
          </a:xfrm>
          <a:prstGeom prst="wedgeRoundRectCallout">
            <a:avLst>
              <a:gd name="adj1" fmla="val -36286"/>
              <a:gd name="adj2" fmla="val 13126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6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Both with complexity O(n)</a:t>
            </a:r>
            <a:endParaRPr lang="zh-TW" altLang="en-US" sz="1600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6538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內容版面配置區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pPr>
                  <a:tabLst>
                    <a:tab pos="2603500" algn="l"/>
                  </a:tabLst>
                </a:pPr>
                <a:r>
                  <a:rPr lang="en-US" altLang="zh-TW" dirty="0"/>
                  <a:t>Find a vector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zh-TW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acc>
                  </m:oMath>
                </a14:m>
                <a:r>
                  <a:rPr lang="en-US" altLang="zh-TW" dirty="0"/>
                  <a:t> that has the shortest total distance to all vectors </a:t>
                </a:r>
                <a:r>
                  <a:rPr lang="en-US" altLang="zh-TW" dirty="0">
                    <a:solidFill>
                      <a:srgbClr val="FF0000"/>
                    </a:solidFill>
                  </a:rPr>
                  <a:t>of the same dim.</a:t>
                </a:r>
                <a:r>
                  <a:rPr lang="en-US" altLang="zh-TW" dirty="0"/>
                  <a:t> in a set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b="0" i="0" smtClean="0"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altLang="zh-TW" b="0" i="0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altLang="zh-TW" b="1" i="1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TW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altLang="zh-TW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altLang="zh-TW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altLang="zh-TW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, …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TW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altLang="zh-TW" b="1" i="1">
                                <a:latin typeface="Cambria Math" panose="02040503050406030204" pitchFamily="18" charset="0"/>
                              </a:rPr>
                              <m:t>𝒏</m:t>
                            </m:r>
                          </m:sub>
                        </m:sSub>
                      </m:e>
                    </m:d>
                  </m:oMath>
                </a14:m>
                <a:endParaRPr lang="en-US" altLang="zh-TW" dirty="0"/>
              </a:p>
              <a:p>
                <a:r>
                  <a:rPr lang="en-US" altLang="zh-TW" dirty="0"/>
                  <a:t>Solution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zh-TW" dirty="0"/>
                  <a:t>-norm  </a:t>
                </a:r>
                <a:r>
                  <a:rPr lang="en-US" altLang="zh-TW" dirty="0">
                    <a:sym typeface="Wingdings" panose="05000000000000000000" pitchFamily="2" charset="2"/>
                  </a:rPr>
                  <a:t>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zh-TW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acc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𝑎𝑟𝑔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 </m:t>
                    </m:r>
                    <m:limLow>
                      <m:limLow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altLang="zh-TW">
                            <a:latin typeface="Cambria Math" panose="02040503050406030204" pitchFamily="18" charset="0"/>
                          </a:rPr>
                          <m:t>min</m:t>
                        </m:r>
                      </m:e>
                      <m:lim>
                        <m:r>
                          <a:rPr lang="en-US" altLang="zh-TW" b="1" i="1">
                            <a:latin typeface="Cambria Math" panose="02040503050406030204" pitchFamily="18" charset="0"/>
                          </a:rPr>
                          <m:t>𝒑</m:t>
                        </m:r>
                      </m:lim>
                    </m:limLow>
                    <m:nary>
                      <m:naryPr>
                        <m:chr m:val="∑"/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d>
                          <m:d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b="1" i="1">
                                <a:latin typeface="Cambria Math" panose="02040503050406030204" pitchFamily="18" charset="0"/>
                              </a:rPr>
                              <m:t>𝒑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altLang="zh-TW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b="1" i="1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b>
                                <m:r>
                                  <a:rPr lang="en-US" altLang="zh-TW" b="1" i="1">
                                    <a:latin typeface="Cambria Math" panose="02040503050406030204" pitchFamily="18" charset="0"/>
                                  </a:rPr>
                                  <m:t>𝒊</m:t>
                                </m:r>
                              </m:sub>
                            </m:sSub>
                          </m:e>
                        </m:d>
                      </m:e>
                    </m:nary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𝑚𝑒𝑑𝑖𝑎𝑛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</m:oMath>
                </a14:m>
                <a:endParaRPr lang="en-US" altLang="zh-TW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m:rPr>
                        <m:nor/>
                      </m:rPr>
                      <a:rPr lang="en-US" altLang="zh-TW" dirty="0"/>
                      <m:t>−</m:t>
                    </m:r>
                    <m:r>
                      <m:rPr>
                        <m:nor/>
                      </m:rPr>
                      <a:rPr lang="en-US" altLang="zh-TW" dirty="0"/>
                      <m:t>norm</m:t>
                    </m:r>
                  </m:oMath>
                </a14:m>
                <a:r>
                  <a:rPr lang="en-US" altLang="zh-TW" dirty="0"/>
                  <a:t> </a:t>
                </a:r>
                <a:r>
                  <a:rPr lang="en-US" altLang="zh-TW" dirty="0">
                    <a:sym typeface="Wingdings" panose="05000000000000000000" pitchFamily="2" charset="2"/>
                  </a:rPr>
                  <a:t>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zh-TW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acc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𝑎𝑟𝑔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 </m:t>
                    </m:r>
                    <m:limLow>
                      <m:limLow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altLang="zh-TW">
                            <a:latin typeface="Cambria Math" panose="02040503050406030204" pitchFamily="18" charset="0"/>
                          </a:rPr>
                          <m:t>min</m:t>
                        </m:r>
                      </m:e>
                      <m:lim>
                        <m:r>
                          <a:rPr lang="en-US" altLang="zh-TW" b="1" i="1">
                            <a:latin typeface="Cambria Math" panose="02040503050406030204" pitchFamily="18" charset="0"/>
                          </a:rPr>
                          <m:t>𝒑</m:t>
                        </m:r>
                      </m:lim>
                    </m:limLow>
                    <m:nary>
                      <m:naryPr>
                        <m:chr m:val="∑"/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p>
                          <m:sSup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TW" b="1" i="1">
                                    <a:latin typeface="Cambria Math" panose="02040503050406030204" pitchFamily="18" charset="0"/>
                                  </a:rPr>
                                  <m:t>𝒑</m:t>
                                </m:r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altLang="zh-TW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b="1" i="1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en-US" altLang="zh-TW" b="1" i="1">
                                        <a:latin typeface="Cambria Math" panose="02040503050406030204" pitchFamily="18" charset="0"/>
                                      </a:rPr>
                                      <m:t>𝒊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𝑚𝑒𝑎𝑛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</m:oMath>
                </a14:m>
                <a:endParaRPr lang="en-US" altLang="zh-TW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內容版面配置區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245" t="-1024" r="-55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Representative Vector of Same Dim.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71559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內容版面配置區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pPr>
                  <a:tabLst>
                    <a:tab pos="2603500" algn="l"/>
                  </a:tabLst>
                </a:pPr>
                <a:r>
                  <a:rPr lang="en-US" altLang="zh-TW" dirty="0"/>
                  <a:t>Find a vector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zh-TW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acc>
                  </m:oMath>
                </a14:m>
                <a:r>
                  <a:rPr lang="en-US" altLang="zh-TW" dirty="0"/>
                  <a:t> that has the shortest total distance to all vectors </a:t>
                </a:r>
                <a:r>
                  <a:rPr lang="en-US" altLang="zh-TW" dirty="0">
                    <a:solidFill>
                      <a:srgbClr val="FF0000"/>
                    </a:solidFill>
                  </a:rPr>
                  <a:t>potentially of different dim.</a:t>
                </a:r>
                <a:r>
                  <a:rPr lang="en-US" altLang="zh-TW" dirty="0"/>
                  <a:t> in a set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b="0" i="0" smtClean="0"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altLang="zh-TW" b="0" i="0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altLang="zh-TW" b="1" i="1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TW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altLang="zh-TW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altLang="zh-TW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altLang="zh-TW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, …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TW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altLang="zh-TW" b="1" i="1">
                                <a:latin typeface="Cambria Math" panose="02040503050406030204" pitchFamily="18" charset="0"/>
                              </a:rPr>
                              <m:t>𝒏</m:t>
                            </m:r>
                          </m:sub>
                        </m:sSub>
                      </m:e>
                    </m:d>
                  </m:oMath>
                </a14:m>
                <a:endParaRPr lang="en-US" altLang="zh-TW" dirty="0"/>
              </a:p>
              <a:p>
                <a:r>
                  <a:rPr lang="en-US" altLang="zh-TW" dirty="0"/>
                  <a:t>Solution</a:t>
                </a:r>
              </a:p>
              <a:p>
                <a:pPr lvl="1"/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zh-TW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acc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𝑎𝑟𝑔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 </m:t>
                    </m:r>
                    <m:limLow>
                      <m:limLow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altLang="zh-TW">
                            <a:latin typeface="Cambria Math" panose="02040503050406030204" pitchFamily="18" charset="0"/>
                          </a:rPr>
                          <m:t>min</m:t>
                        </m:r>
                      </m:e>
                      <m:lim>
                        <m:r>
                          <a:rPr lang="en-US" altLang="zh-TW" b="1" i="1">
                            <a:latin typeface="Cambria Math" panose="02040503050406030204" pitchFamily="18" charset="0"/>
                          </a:rPr>
                          <m:t>𝒑</m:t>
                        </m:r>
                      </m:lim>
                    </m:limLow>
                    <m:nary>
                      <m:naryPr>
                        <m:chr m:val="∑"/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d>
                          <m:d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b="1" i="1">
                                <a:latin typeface="Cambria Math" panose="02040503050406030204" pitchFamily="18" charset="0"/>
                              </a:rPr>
                              <m:t>𝒑</m:t>
                            </m:r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, </m:t>
                            </m:r>
                            <m:sSub>
                              <m:sSubPr>
                                <m:ctrlPr>
                                  <a:rPr lang="en-US" altLang="zh-TW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b="1" i="1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b>
                                <m:r>
                                  <a:rPr lang="en-US" altLang="zh-TW" b="1" i="1">
                                    <a:latin typeface="Cambria Math" panose="02040503050406030204" pitchFamily="18" charset="0"/>
                                  </a:rPr>
                                  <m:t>𝒊</m:t>
                                </m:r>
                              </m:sub>
                            </m:sSub>
                          </m:e>
                        </m:d>
                      </m:e>
                    </m:nary>
                  </m:oMath>
                </a14:m>
                <a:endParaRPr lang="en-US" altLang="zh-TW" dirty="0"/>
              </a:p>
              <a:p>
                <a:pPr lvl="1"/>
                <a:r>
                  <a:rPr lang="en-US" altLang="zh-TW" dirty="0"/>
                  <a:t>Potential distance function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𝑑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1" i="1"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altLang="zh-TW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altLang="zh-TW" b="1" i="1"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</m:e>
                    </m:d>
                  </m:oMath>
                </a14:m>
                <a:endParaRPr lang="en-US" altLang="zh-TW" dirty="0"/>
              </a:p>
              <a:p>
                <a:pPr lvl="2"/>
                <a:r>
                  <a:rPr lang="en-US" altLang="zh-TW" dirty="0"/>
                  <a:t>Dynamic time warping</a:t>
                </a:r>
              </a:p>
              <a:p>
                <a:pPr lvl="2"/>
                <a:r>
                  <a:rPr lang="en-US" altLang="zh-TW" dirty="0"/>
                  <a:t>Linear scaling</a:t>
                </a:r>
              </a:p>
              <a:p>
                <a:pPr lvl="2"/>
                <a:r>
                  <a:rPr lang="en-US" altLang="zh-TW" dirty="0"/>
                  <a:t>Longest common sequence (for strings)</a:t>
                </a:r>
              </a:p>
              <a:p>
                <a:pPr lvl="2"/>
                <a:r>
                  <a:rPr lang="en-US" altLang="zh-TW" dirty="0"/>
                  <a:t>Edit distance (for strings)</a:t>
                </a:r>
              </a:p>
              <a:p>
                <a:pPr lvl="2"/>
                <a:r>
                  <a:rPr lang="en-US" altLang="zh-TW" dirty="0"/>
                  <a:t>…</a:t>
                </a:r>
              </a:p>
            </p:txBody>
          </p:sp>
        </mc:Choice>
        <mc:Fallback xmlns="">
          <p:sp>
            <p:nvSpPr>
              <p:cNvPr id="5" name="內容版面配置區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245" t="-102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Representative Vector of Different Dim.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73653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內容版面配置區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pPr>
                  <a:tabLst>
                    <a:tab pos="2603500" algn="l"/>
                  </a:tabLst>
                </a:pPr>
                <a:r>
                  <a:rPr lang="en-US" altLang="zh-TW" dirty="0"/>
                  <a:t>Find an object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zh-TW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acc>
                  </m:oMath>
                </a14:m>
                <a:r>
                  <a:rPr lang="en-US" altLang="zh-TW" dirty="0"/>
                  <a:t> that has the shortest total distance to all the objects in a set of objects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b="0" i="0" smtClean="0"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altLang="zh-TW" b="0" i="0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altLang="zh-TW" b="1" i="1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TW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altLang="zh-TW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altLang="zh-TW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altLang="zh-TW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, …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TW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altLang="zh-TW" b="1" i="1">
                                <a:latin typeface="Cambria Math" panose="02040503050406030204" pitchFamily="18" charset="0"/>
                              </a:rPr>
                              <m:t>𝒏</m:t>
                            </m:r>
                          </m:sub>
                        </m:sSub>
                      </m:e>
                    </m:d>
                  </m:oMath>
                </a14:m>
                <a:endParaRPr lang="en-US" altLang="zh-TW" dirty="0"/>
              </a:p>
              <a:p>
                <a:r>
                  <a:rPr lang="en-US" altLang="zh-TW" dirty="0"/>
                  <a:t>Solution</a:t>
                </a:r>
              </a:p>
              <a:p>
                <a:pPr lvl="1"/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zh-TW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acc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𝑎𝑟𝑔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 </m:t>
                    </m:r>
                    <m:limLow>
                      <m:limLow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altLang="zh-TW">
                            <a:latin typeface="Cambria Math" panose="02040503050406030204" pitchFamily="18" charset="0"/>
                          </a:rPr>
                          <m:t>min</m:t>
                        </m:r>
                      </m:e>
                      <m:lim>
                        <m:r>
                          <a:rPr lang="en-US" altLang="zh-TW" b="1" i="1">
                            <a:latin typeface="Cambria Math" panose="02040503050406030204" pitchFamily="18" charset="0"/>
                          </a:rPr>
                          <m:t>𝒑</m:t>
                        </m:r>
                      </m:lim>
                    </m:limLow>
                    <m:nary>
                      <m:naryPr>
                        <m:chr m:val="∑"/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d>
                          <m:d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b="1" i="1">
                                <a:latin typeface="Cambria Math" panose="02040503050406030204" pitchFamily="18" charset="0"/>
                              </a:rPr>
                              <m:t>𝒑</m:t>
                            </m:r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, </m:t>
                            </m:r>
                            <m:sSub>
                              <m:sSubPr>
                                <m:ctrlPr>
                                  <a:rPr lang="en-US" altLang="zh-TW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b="1" i="1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b>
                                <m:r>
                                  <a:rPr lang="en-US" altLang="zh-TW" b="1" i="1">
                                    <a:latin typeface="Cambria Math" panose="02040503050406030204" pitchFamily="18" charset="0"/>
                                  </a:rPr>
                                  <m:t>𝒊</m:t>
                                </m:r>
                              </m:sub>
                            </m:sSub>
                          </m:e>
                        </m:d>
                      </m:e>
                    </m:nary>
                  </m:oMath>
                </a14:m>
                <a:r>
                  <a:rPr lang="en-US" altLang="zh-TW" dirty="0"/>
                  <a:t>, where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𝑑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1" i="1"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altLang="zh-TW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altLang="zh-TW" b="1" i="1"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altLang="zh-TW" dirty="0"/>
                  <a:t> is a distance function</a:t>
                </a:r>
              </a:p>
            </p:txBody>
          </p:sp>
        </mc:Choice>
        <mc:Fallback xmlns="">
          <p:sp>
            <p:nvSpPr>
              <p:cNvPr id="5" name="內容版面配置區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245" t="-1024" r="-140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Representative Object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07481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8798</TotalTime>
  <Words>478</Words>
  <Application>Microsoft Office PowerPoint</Application>
  <PresentationFormat>寬螢幕</PresentationFormat>
  <Paragraphs>69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8" baseType="lpstr">
      <vt:lpstr>新細明體</vt:lpstr>
      <vt:lpstr>標楷體</vt:lpstr>
      <vt:lpstr>Arial</vt:lpstr>
      <vt:lpstr>Calibri</vt:lpstr>
      <vt:lpstr>Calibri Light</vt:lpstr>
      <vt:lpstr>Cambria Math</vt:lpstr>
      <vt:lpstr>Wingdings</vt:lpstr>
      <vt:lpstr>Wingdings 2</vt:lpstr>
      <vt:lpstr>壁窗</vt:lpstr>
      <vt:lpstr>Representative Vector in a Set</vt:lpstr>
      <vt:lpstr>Outline</vt:lpstr>
      <vt:lpstr>Representative Number: Definition</vt:lpstr>
      <vt:lpstr>Distance Function: L_p-norm</vt:lpstr>
      <vt:lpstr>Representative Number: Examples</vt:lpstr>
      <vt:lpstr>Representative Number: General Cases</vt:lpstr>
      <vt:lpstr>Representative Vector of Same Dim.</vt:lpstr>
      <vt:lpstr>Representative Vector of Different Dim.</vt:lpstr>
      <vt:lpstr>Representative Object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使用 HTS 進行中文語音合成之研究</dc:title>
  <dc:creator>heycat</dc:creator>
  <cp:lastModifiedBy>user</cp:lastModifiedBy>
  <cp:revision>686</cp:revision>
  <dcterms:created xsi:type="dcterms:W3CDTF">2008-11-09T17:03:56Z</dcterms:created>
  <dcterms:modified xsi:type="dcterms:W3CDTF">2022-03-19T23:37:25Z</dcterms:modified>
</cp:coreProperties>
</file>