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47" r:id="rId2"/>
    <p:sldId id="348" r:id="rId3"/>
    <p:sldId id="357" r:id="rId4"/>
    <p:sldId id="358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4125" autoAdjust="0"/>
  </p:normalViewPr>
  <p:slideViewPr>
    <p:cSldViewPr>
      <p:cViewPr varScale="1">
        <p:scale>
          <a:sx n="107" d="100"/>
          <a:sy n="107" d="100"/>
        </p:scale>
        <p:origin x="19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F13AC-F7EB-4777-9E49-581A4904525B}" type="datetimeFigureOut">
              <a:rPr lang="zh-TW" altLang="en-US" smtClean="0"/>
              <a:pPr/>
              <a:t>2023/9/26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66C95-0D41-448E-A332-327BB5F29A4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0984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D7637-36C6-481B-974F-5F218DAE9B6A}" type="datetimeFigureOut">
              <a:rPr lang="zh-TW" altLang="en-US" smtClean="0"/>
              <a:pPr/>
              <a:t>2023/9/26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2C572-1BA5-477C-B07B-B3E31F0FDA3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29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1340768"/>
            <a:ext cx="6172200" cy="1894362"/>
          </a:xfrm>
        </p:spPr>
        <p:txBody>
          <a:bodyPr>
            <a:normAutofit/>
          </a:bodyPr>
          <a:lstStyle>
            <a:lvl1pPr algn="ctr">
              <a:defRPr sz="3500" b="0" i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3933056"/>
            <a:ext cx="6172200" cy="13716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/>
              <a:t>按一下以編輯母片副標題樣式</a:t>
            </a:r>
            <a:endParaRPr kumimoji="0" 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30" name="圖片 29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91442" y="278112"/>
            <a:ext cx="1295400" cy="57912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D7DB5B5E-FF57-4331-BF13-D94DFA61630B}" type="datetime1">
              <a:rPr lang="zh-TW" altLang="en-US" smtClean="0"/>
              <a:t>2023/9/26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4F57289B-949A-43FD-AF7D-692786BD340A}" type="datetime1">
              <a:rPr lang="zh-TW" altLang="en-US" smtClean="0"/>
              <a:t>2023/9/26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 baseline="0">
                <a:latin typeface="+mj-lt"/>
                <a:ea typeface="標楷體" pitchFamily="65" charset="-120"/>
              </a:defRPr>
            </a:lvl1pPr>
            <a:lvl2pPr>
              <a:defRPr baseline="0">
                <a:latin typeface="+mj-lt"/>
                <a:ea typeface="標楷體" pitchFamily="65" charset="-120"/>
              </a:defRPr>
            </a:lvl2pPr>
            <a:lvl3pPr>
              <a:defRPr sz="1900" baseline="0">
                <a:latin typeface="+mj-lt"/>
                <a:ea typeface="標楷體" pitchFamily="65" charset="-120"/>
              </a:defRPr>
            </a:lvl3pPr>
            <a:lvl4pPr>
              <a:defRPr baseline="0">
                <a:latin typeface="+mj-lt"/>
                <a:ea typeface="標楷體" pitchFamily="65" charset="-120"/>
              </a:defRPr>
            </a:lvl4pPr>
            <a:lvl5pPr>
              <a:defRPr baseline="0">
                <a:latin typeface="+mj-lt"/>
                <a:ea typeface="標楷體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 dirty="0"/>
          </a:p>
        </p:txBody>
      </p:sp>
      <p:pic>
        <p:nvPicPr>
          <p:cNvPr id="6" name="圖片 5" descr="mir_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135236"/>
            <a:ext cx="1295400" cy="579120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8616078C-AD99-4571-B0DA-C628EF72A2E7}" type="datetime1">
              <a:rPr lang="zh-TW" altLang="en-US" smtClean="0"/>
              <a:t>2023/9/26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cap="none" baseline="0">
                <a:latin typeface="+mj-lt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 b="0" cap="none" baseline="0"/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2DAB0838-BF4F-407C-A6A6-1B3CDC37E013}" type="datetime1">
              <a:rPr lang="zh-TW" altLang="en-US" smtClean="0"/>
              <a:t>2023/9/26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B0D89BC2-FD14-44D8-A12F-F0ED792A0BC1}" type="datetime1">
              <a:rPr lang="zh-TW" altLang="en-US" smtClean="0"/>
              <a:t>2023/9/26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93BD6009-2A66-4F07-812F-9E9F9B397B6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cxnSp>
        <p:nvCxnSpPr>
          <p:cNvPr id="15" name="直線接點 14"/>
          <p:cNvCxnSpPr/>
          <p:nvPr userDrawn="1"/>
        </p:nvCxnSpPr>
        <p:spPr>
          <a:xfrm>
            <a:off x="214282" y="1500174"/>
            <a:ext cx="84296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/>
          <p:cNvSpPr/>
          <p:nvPr userDrawn="1"/>
        </p:nvSpPr>
        <p:spPr>
          <a:xfrm>
            <a:off x="8635396" y="628652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矩形 13"/>
              <p:cNvSpPr/>
              <p:nvPr userDrawn="1"/>
            </p:nvSpPr>
            <p:spPr>
              <a:xfrm>
                <a:off x="8394774" y="6290270"/>
                <a:ext cx="827584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fld id="{93BD6009-2A66-4F07-812F-9E9F9B397B69}" type="slidenum">
                  <a:rPr lang="zh-TW" altLang="en-US" smtClean="0">
                    <a:solidFill>
                      <a:schemeClr val="accent3">
                        <a:lumMod val="75000"/>
                      </a:schemeClr>
                    </a:solidFill>
                  </a:rPr>
                  <a:pPr algn="ctr"/>
                  <a:t>‹#›</a:t>
                </a:fld>
                <a:r>
                  <a:rPr lang="en-US" altLang="zh-TW" dirty="0">
                    <a:solidFill>
                      <a:schemeClr val="accent3">
                        <a:lumMod val="75000"/>
                      </a:schemeClr>
                    </a:solidFill>
                  </a:rPr>
                  <a:t>/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endParaRPr lang="zh-TW" altLang="en-US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>
                <a:off x="8394774" y="6290270"/>
                <a:ext cx="827584" cy="369332"/>
              </a:xfrm>
              <a:prstGeom prst="rect">
                <a:avLst/>
              </a:prstGeom>
              <a:blipFill>
                <a:blip r:embed="rId13"/>
                <a:stretch>
                  <a:fillRect l="-735" t="-10000" b="-2666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100" b="0" kern="1200" cap="none" baseline="0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9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courses.lumenlearning.com/boundless-statistics/chapter/discrete-random-variable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hackmd.io/@rogerjang/BJwCkf0L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hackmd.io/@rogerjang/BJwCkf0L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600" dirty="0">
                <a:cs typeface="Calibri" panose="020F0502020204030204" pitchFamily="34" charset="0"/>
              </a:rPr>
              <a:t>Basics about Random Variables</a:t>
            </a:r>
            <a:endParaRPr lang="zh-TW" altLang="en-US" dirty="0">
              <a:cs typeface="Calibri" panose="020F0502020204030204" pitchFamily="34" charset="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4294967295"/>
          </p:nvPr>
        </p:nvSpPr>
        <p:spPr>
          <a:xfrm>
            <a:off x="4711804" y="5795972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1B5DD0A4-5EC4-420C-89F5-FF49BBA59529}" type="datetime1">
              <a:rPr lang="zh-TW" altLang="en-US" smtClean="0"/>
              <a:pPr algn="ctr"/>
              <a:t>2023/9/26</a:t>
            </a:fld>
            <a:endParaRPr lang="zh-TW" altLang="en-US" dirty="0"/>
          </a:p>
        </p:txBody>
      </p:sp>
      <p:sp>
        <p:nvSpPr>
          <p:cNvPr id="6" name="副標題 5">
            <a:extLst>
              <a:ext uri="{FF2B5EF4-FFF2-40B4-BE49-F238E27FC236}">
                <a16:creationId xmlns:a16="http://schemas.microsoft.com/office/drawing/2014/main" id="{69BC142A-4639-4B7D-9BFD-2955DFDDF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6088" y="3933056"/>
            <a:ext cx="4112023" cy="1785104"/>
          </a:xfrm>
        </p:spPr>
        <p:txBody>
          <a:bodyPr wrap="none">
            <a:spAutoFit/>
          </a:bodyPr>
          <a:lstStyle/>
          <a:p>
            <a:r>
              <a:rPr lang="en-US" altLang="zh-TW" dirty="0">
                <a:latin typeface="Arial" panose="020B0604020202020204" pitchFamily="34" charset="0"/>
              </a:rPr>
              <a:t>J.-S. Roger Jang (</a:t>
            </a:r>
            <a:r>
              <a:rPr lang="zh-TW" altLang="en-US" dirty="0"/>
              <a:t>張智星</a:t>
            </a:r>
            <a:r>
              <a:rPr lang="en-US" altLang="zh-TW" dirty="0">
                <a:latin typeface="Arial" panose="020B0604020202020204" pitchFamily="34" charset="0"/>
              </a:rPr>
              <a:t>)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MIR Lab, CSIE Dept.</a:t>
            </a:r>
          </a:p>
          <a:p>
            <a:r>
              <a:rPr lang="en-US" altLang="zh-TW" dirty="0">
                <a:latin typeface="Arial" panose="020B0604020202020204" pitchFamily="34" charset="0"/>
              </a:rPr>
              <a:t>National Taiwan University</a:t>
            </a:r>
          </a:p>
          <a:p>
            <a:r>
              <a:rPr lang="en-US" altLang="zh-TW" i="1" dirty="0">
                <a:latin typeface="Arial" panose="020B0604020202020204" pitchFamily="34" charset="0"/>
                <a:hlinkClick r:id="rId2"/>
              </a:rPr>
              <a:t>jang@mirlab.org</a:t>
            </a:r>
            <a:r>
              <a:rPr lang="en-US" altLang="zh-TW" i="1" dirty="0">
                <a:latin typeface="Arial" panose="020B0604020202020204" pitchFamily="34" charset="0"/>
              </a:rPr>
              <a:t>, </a:t>
            </a:r>
            <a:r>
              <a:rPr lang="en-US" altLang="zh-TW" i="1" dirty="0">
                <a:latin typeface="Arial" panose="020B0604020202020204" pitchFamily="34" charset="0"/>
                <a:hlinkClick r:id="rId3"/>
              </a:rPr>
              <a:t>http://mirlab.org/jang</a:t>
            </a:r>
            <a:endParaRPr lang="zh-TW" altLang="en-US" dirty="0">
              <a:latin typeface="Arial" panose="020B0604020202020204" pitchFamily="34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1479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Math Background: Random Variables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Discrete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C8E219-7F2C-41B1-AA7B-55A70C3EC9F6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Continuous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E5360859-0201-4D98-B796-395841EDF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2281255"/>
            <a:ext cx="3744416" cy="3019953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F7A097F8-9EB2-4E1F-82B0-42DB582FA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1" y="2420888"/>
            <a:ext cx="4608512" cy="2787279"/>
          </a:xfrm>
          <a:prstGeom prst="rect">
            <a:avLst/>
          </a:prstGeom>
        </p:spPr>
      </p:pic>
      <p:sp>
        <p:nvSpPr>
          <p:cNvPr id="9" name="圓角矩形圖說文字 5">
            <a:extLst>
              <a:ext uri="{FF2B5EF4-FFF2-40B4-BE49-F238E27FC236}">
                <a16:creationId xmlns:a16="http://schemas.microsoft.com/office/drawing/2014/main" id="{27BEDECD-7D6A-4749-B6A4-3DAD430B25B7}"/>
              </a:ext>
            </a:extLst>
          </p:cNvPr>
          <p:cNvSpPr/>
          <p:nvPr/>
        </p:nvSpPr>
        <p:spPr>
          <a:xfrm>
            <a:off x="1685638" y="5875621"/>
            <a:ext cx="5990294" cy="306467"/>
          </a:xfrm>
          <a:prstGeom prst="wedgeRoundRectCallout">
            <a:avLst>
              <a:gd name="adj1" fmla="val 15082"/>
              <a:gd name="adj2" fmla="val 4796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  <a:hlinkClick r:id="rId4"/>
              </a:rPr>
              <a:t>https://courses.lumenlearning.com/boundless-statistics/chapter/discrete-random-variables/</a:t>
            </a:r>
            <a:endParaRPr lang="zh-TW" altLang="en-US" sz="12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15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A840F6FC-2C24-4845-9DAB-FC572E7100F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Given two random variables X and Y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F56CB91-D8BA-49E5-A1AC-2DFF451D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Linear Combination of Random Variables</a:t>
            </a:r>
            <a:endParaRPr lang="zh-TW" altLang="en-US" dirty="0"/>
          </a:p>
        </p:txBody>
      </p:sp>
      <p:sp>
        <p:nvSpPr>
          <p:cNvPr id="5" name="圓角矩形圖說文字 5">
            <a:extLst>
              <a:ext uri="{FF2B5EF4-FFF2-40B4-BE49-F238E27FC236}">
                <a16:creationId xmlns:a16="http://schemas.microsoft.com/office/drawing/2014/main" id="{757B66F9-C57A-4002-B379-A2563F9677F7}"/>
              </a:ext>
            </a:extLst>
          </p:cNvPr>
          <p:cNvSpPr/>
          <p:nvPr/>
        </p:nvSpPr>
        <p:spPr>
          <a:xfrm>
            <a:off x="2802336" y="6309320"/>
            <a:ext cx="3776996" cy="306467"/>
          </a:xfrm>
          <a:prstGeom prst="wedgeRoundRectCallout">
            <a:avLst>
              <a:gd name="adj1" fmla="val 15082"/>
              <a:gd name="adj2" fmla="val 4796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  <a:hlinkClick r:id="rId2"/>
              </a:rPr>
              <a:t>https://hackmd.io/@rogerjang/BJwCkf0LK</a:t>
            </a: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, with 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exercise</a:t>
            </a: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33303652-2EF6-4D74-9E9D-E5915C32D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2204864"/>
            <a:ext cx="7034661" cy="390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44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A840F6FC-2C24-4845-9DAB-FC572E7100F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Proof of </a:t>
            </a: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F56CB91-D8BA-49E5-A1AC-2DFF451D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Proof of Variance after Combination</a:t>
            </a:r>
            <a:endParaRPr lang="zh-TW" altLang="en-US" dirty="0"/>
          </a:p>
        </p:txBody>
      </p:sp>
      <p:sp>
        <p:nvSpPr>
          <p:cNvPr id="8" name="圓角矩形圖說文字 5">
            <a:extLst>
              <a:ext uri="{FF2B5EF4-FFF2-40B4-BE49-F238E27FC236}">
                <a16:creationId xmlns:a16="http://schemas.microsoft.com/office/drawing/2014/main" id="{F6EE9BD9-1676-4592-BEF0-E5FCE9E2105B}"/>
              </a:ext>
            </a:extLst>
          </p:cNvPr>
          <p:cNvSpPr/>
          <p:nvPr/>
        </p:nvSpPr>
        <p:spPr>
          <a:xfrm>
            <a:off x="2802336" y="6309320"/>
            <a:ext cx="3776996" cy="306467"/>
          </a:xfrm>
          <a:prstGeom prst="wedgeRoundRectCallout">
            <a:avLst>
              <a:gd name="adj1" fmla="val 15082"/>
              <a:gd name="adj2" fmla="val 4796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  <a:hlinkClick r:id="rId2"/>
              </a:rPr>
              <a:t>https://hackmd.io/@rogerjang/BJwCkf0LK</a:t>
            </a: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, with </a:t>
            </a:r>
            <a:r>
              <a:rPr lang="en-US" altLang="zh-TW" sz="1200" dirty="0">
                <a:solidFill>
                  <a:srgbClr val="FF0000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exercise</a:t>
            </a:r>
            <a:r>
              <a:rPr lang="en-US" altLang="zh-TW" sz="1200" dirty="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  <a:cs typeface="Calibri" panose="020F0502020204030204" pitchFamily="34" charset="0"/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chemeClr val="tx1"/>
              </a:solidFill>
              <a:latin typeface="Calibri" panose="020F0502020204030204" pitchFamily="34" charset="0"/>
              <a:ea typeface="標楷體" panose="03000509000000000000" pitchFamily="65" charset="-120"/>
              <a:cs typeface="Calibri" panose="020F0502020204030204" pitchFamily="34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A91D290-167E-4BC9-AED7-0F811526A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329" y="2348880"/>
            <a:ext cx="7916111" cy="360040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51537CDF-F6AA-4348-8D60-1D34623464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1777678"/>
            <a:ext cx="6336704" cy="41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4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12180</TotalTime>
  <Words>102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標楷體</vt:lpstr>
      <vt:lpstr>Arial</vt:lpstr>
      <vt:lpstr>Calibri</vt:lpstr>
      <vt:lpstr>Cambria Math</vt:lpstr>
      <vt:lpstr>Wingdings</vt:lpstr>
      <vt:lpstr>Wingdings 2</vt:lpstr>
      <vt:lpstr>壁窗</vt:lpstr>
      <vt:lpstr>Basics about Random Variables</vt:lpstr>
      <vt:lpstr>Math Background: Random Variables</vt:lpstr>
      <vt:lpstr>Linear Combination of Random Variables</vt:lpstr>
      <vt:lpstr>Proof of Variance after Combination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701</cp:revision>
  <dcterms:created xsi:type="dcterms:W3CDTF">2008-11-09T17:03:56Z</dcterms:created>
  <dcterms:modified xsi:type="dcterms:W3CDTF">2023-09-26T03:13:38Z</dcterms:modified>
</cp:coreProperties>
</file>