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7" r:id="rId2"/>
    <p:sldId id="275" r:id="rId3"/>
    <p:sldId id="353" r:id="rId4"/>
    <p:sldId id="346" r:id="rId5"/>
    <p:sldId id="357" r:id="rId6"/>
    <p:sldId id="350" r:id="rId7"/>
    <p:sldId id="355" r:id="rId8"/>
    <p:sldId id="358" r:id="rId9"/>
    <p:sldId id="359" r:id="rId10"/>
    <p:sldId id="360" r:id="rId11"/>
    <p:sldId id="354" r:id="rId12"/>
    <p:sldId id="361" r:id="rId13"/>
    <p:sldId id="351" r:id="rId14"/>
    <p:sldId id="362" r:id="rId15"/>
    <p:sldId id="363" r:id="rId16"/>
    <p:sldId id="364" r:id="rId17"/>
    <p:sldId id="365" r:id="rId18"/>
    <p:sldId id="356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125" autoAdjust="0"/>
  </p:normalViewPr>
  <p:slideViewPr>
    <p:cSldViewPr>
      <p:cViewPr varScale="1">
        <p:scale>
          <a:sx n="70" d="100"/>
          <a:sy n="70" d="100"/>
        </p:scale>
        <p:origin x="68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8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2025/9/24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2025/9/24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8000" y="1340768"/>
            <a:ext cx="8229600" cy="1894362"/>
          </a:xfrm>
        </p:spPr>
        <p:txBody>
          <a:bodyPr>
            <a:normAutofit/>
          </a:bodyPr>
          <a:lstStyle>
            <a:lvl1pPr algn="ctr">
              <a:defRPr sz="35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8000" y="3933056"/>
            <a:ext cx="82296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矩形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矩形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89" y="278112"/>
            <a:ext cx="17272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D7DB5B5E-FF57-4331-BF13-D94DFA61630B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4F57289B-949A-43FD-AF7D-692786BD340A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714488"/>
            <a:ext cx="99568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5525" y="135236"/>
            <a:ext cx="17272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  <a:prstGeom prst="rect">
            <a:avLst/>
          </a:prstGeom>
        </p:spPr>
        <p:txBody>
          <a:bodyPr/>
          <a:lstStyle/>
          <a:p>
            <a:fld id="{8616078C-AD99-4571-B0DA-C628EF72A2E7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標楷體" panose="03000509000000000000" pitchFamily="65" charset="-12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標楷體" panose="03000509000000000000" pitchFamily="65" charset="-12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標楷體" panose="03000509000000000000" pitchFamily="65" charset="-12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標楷體" panose="03000509000000000000" pitchFamily="65" charset="-12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標楷體" panose="03000509000000000000" pitchFamily="65" charset="-120"/>
                <a:cs typeface="Calibri Light" panose="020F0302020204030204" pitchFamily="34" charset="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2DAB0838-BF4F-407C-A6A6-1B3CDC37E013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B0D89BC2-FD14-44D8-A12F-F0ED792A0BC1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85709" y="1500174"/>
            <a:ext cx="1123957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85709" y="1571612"/>
            <a:ext cx="11239579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11513861" y="628652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矩形 13"/>
          <p:cNvSpPr/>
          <p:nvPr userDrawn="1"/>
        </p:nvSpPr>
        <p:spPr>
          <a:xfrm>
            <a:off x="11193032" y="6290270"/>
            <a:ext cx="1103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3BD6009-2A66-4F07-812F-9E9F9B397B69}" type="slidenum">
              <a:rPr lang="zh-TW" altLang="en-US" sz="1800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r>
              <a:rPr lang="en-US" altLang="zh-TW" sz="1800" dirty="0">
                <a:solidFill>
                  <a:schemeClr val="accent3">
                    <a:lumMod val="75000"/>
                  </a:schemeClr>
                </a:solidFill>
              </a:rPr>
              <a:t>/19</a:t>
            </a:r>
            <a:endParaRPr lang="zh-TW" alt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BkV_5lT1u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11401" TargetMode="External"/><Relationship Id="rId2" Type="http://schemas.openxmlformats.org/officeDocument/2006/relationships/hyperlink" Target="https://arxiv.org/abs/2311.05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ws.amazon.com/tw/what-is/retrieval-augmented-generatio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dirty="0">
                <a:cs typeface="Calibri" panose="020F0502020204030204" pitchFamily="34" charset="0"/>
              </a:rPr>
              <a:t>RAG:</a:t>
            </a:r>
            <a:br>
              <a:rPr lang="en-US" altLang="zh-TW" sz="3600" dirty="0">
                <a:cs typeface="Calibri" panose="020F0502020204030204" pitchFamily="34" charset="0"/>
              </a:rPr>
            </a:br>
            <a:r>
              <a:rPr lang="en-US" altLang="zh-TW" sz="3600" dirty="0">
                <a:cs typeface="Calibri" panose="020F0502020204030204" pitchFamily="34" charset="0"/>
              </a:rPr>
              <a:t>Retrieval-Augmented Generation</a:t>
            </a:r>
            <a:endParaRPr lang="zh-TW" altLang="en-US" dirty="0">
              <a:cs typeface="Calibri" panose="020F0502020204030204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6294313" y="5795972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2025/9/24</a:t>
            </a:fld>
            <a:endParaRPr lang="zh-TW" alt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69BC142A-4639-4B7D-9BFD-2955DFDDF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089" y="3933056"/>
            <a:ext cx="4112023" cy="1785104"/>
          </a:xfr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J.-S. Roger Jang (</a:t>
            </a:r>
            <a:r>
              <a:rPr lang="zh-TW" altLang="en-US" dirty="0"/>
              <a:t>張智星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2"/>
              </a:rPr>
              <a:t>jang@mirlab.org</a:t>
            </a:r>
            <a:r>
              <a:rPr lang="en-US" altLang="zh-TW" i="1" dirty="0">
                <a:latin typeface="Arial" panose="020B0604020202020204" pitchFamily="34" charset="0"/>
              </a:rPr>
              <a:t>, </a:t>
            </a:r>
            <a:r>
              <a:rPr lang="en-US" altLang="zh-TW" i="1" dirty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1C327FA-2CF2-4F17-BEF9-8C90C92B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TTQA: Example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783799-7E1D-4874-A1EF-E32AD2091107}"/>
              </a:ext>
            </a:extLst>
          </p:cNvPr>
          <p:cNvSpPr txBox="1"/>
          <p:nvPr/>
        </p:nvSpPr>
        <p:spPr>
          <a:xfrm>
            <a:off x="412377" y="1816363"/>
            <a:ext cx="11367246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000" b="1" dirty="0">
                <a:latin typeface="微軟正黑體"/>
                <a:ea typeface="微軟正黑體"/>
              </a:rPr>
              <a:t>"22": {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 "category": "ARCHITECTURE",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 "question": "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是位於臺灣</a:t>
            </a:r>
            <a:r>
              <a:rPr lang="zh-TW" altLang="en-US" sz="2000" b="1" dirty="0">
                <a:solidFill>
                  <a:srgbClr val="FF0000"/>
                </a:solidFill>
                <a:latin typeface="微軟正黑體"/>
                <a:ea typeface="微軟正黑體"/>
              </a:rPr>
              <a:t>臺北市中山區劍潭山的旅館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，成立於第二次世界大戰後，早年為臺灣</a:t>
            </a:r>
          </a:p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                            首屈一指的</a:t>
            </a:r>
            <a:r>
              <a:rPr lang="zh-TW" altLang="en-US" sz="2000" b="1" dirty="0">
                <a:solidFill>
                  <a:srgbClr val="FF0000"/>
                </a:solidFill>
                <a:latin typeface="微軟正黑體"/>
                <a:ea typeface="微軟正黑體"/>
              </a:rPr>
              <a:t>大型國際性飯店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。目前所見的中國宮殿風格建築於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1973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年落成，是臺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</a:endParaRPr>
          </a:p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                            北地標之一。飯店屋顶使用歇山式。飯店的建築上採用相當多的龍形雕刻，故有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</a:endParaRPr>
          </a:p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                            人稱此飯店為「龍宮」； 除採用龍形之外，亦有石獅、梅花等中國建築常用的圖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</a:endParaRPr>
          </a:p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                            案。</a:t>
            </a:r>
            <a:r>
              <a:rPr lang="zh-TW" altLang="en-US" sz="2000" b="1" dirty="0">
                <a:solidFill>
                  <a:srgbClr val="FF0000"/>
                </a:solidFill>
                <a:latin typeface="微軟正黑體"/>
                <a:ea typeface="微軟正黑體"/>
              </a:rPr>
              <a:t>該建築的名稱是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</a:rPr>
              <a:t>：</a:t>
            </a:r>
            <a:r>
              <a:rPr lang="en-US" altLang="zh-TW" sz="2000" b="1" dirty="0">
                <a:latin typeface="微軟正黑體"/>
                <a:ea typeface="微軟正黑體"/>
              </a:rPr>
              <a:t>",</a:t>
            </a:r>
            <a:endParaRPr lang="en-US" altLang="zh-TW" sz="2000" b="1" dirty="0">
              <a:solidFill>
                <a:srgbClr val="2F5597"/>
              </a:solidFill>
              <a:latin typeface="微軟正黑體"/>
              <a:ea typeface="微軟正黑體"/>
            </a:endParaRP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 "choices": [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     "</a:t>
            </a:r>
            <a:r>
              <a:rPr lang="zh-TW" altLang="en-US" sz="2000" b="1" dirty="0">
                <a:latin typeface="微軟正黑體"/>
                <a:ea typeface="微軟正黑體"/>
              </a:rPr>
              <a:t>帝后大飯店</a:t>
            </a:r>
            <a:r>
              <a:rPr lang="en-US" altLang="zh-TW" sz="2000" b="1" dirty="0">
                <a:latin typeface="微軟正黑體"/>
                <a:ea typeface="微軟正黑體"/>
              </a:rPr>
              <a:t>",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     "</a:t>
            </a:r>
            <a:r>
              <a:rPr lang="zh-TW" altLang="en-US" sz="2000" b="1" dirty="0">
                <a:latin typeface="微軟正黑體"/>
                <a:ea typeface="微軟正黑體"/>
              </a:rPr>
              <a:t>台北城大飯店</a:t>
            </a:r>
            <a:r>
              <a:rPr lang="en-US" altLang="zh-TW" sz="2000" b="1" dirty="0">
                <a:latin typeface="微軟正黑體"/>
                <a:ea typeface="微軟正黑體"/>
              </a:rPr>
              <a:t>",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     "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/>
                <a:ea typeface="微軟正黑體"/>
              </a:rPr>
              <a:t>圓山大飯店</a:t>
            </a:r>
            <a:r>
              <a:rPr lang="en-US" altLang="zh-TW" sz="2000" b="1" dirty="0">
                <a:latin typeface="微軟正黑體"/>
                <a:ea typeface="微軟正黑體"/>
              </a:rPr>
              <a:t>",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     "</a:t>
            </a:r>
            <a:r>
              <a:rPr lang="zh-TW" altLang="en-US" sz="2000" b="1" dirty="0">
                <a:latin typeface="微軟正黑體"/>
                <a:ea typeface="微軟正黑體"/>
              </a:rPr>
              <a:t>天成文旅華山町</a:t>
            </a:r>
            <a:r>
              <a:rPr lang="en-US" altLang="zh-TW" sz="2000" b="1" dirty="0">
                <a:latin typeface="微軟正黑體"/>
                <a:ea typeface="微軟正黑體"/>
              </a:rPr>
              <a:t>"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 ],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    "answer": </a:t>
            </a:r>
            <a:r>
              <a:rPr lang="en-US" altLang="zh-TW" sz="2000" b="1" dirty="0">
                <a:solidFill>
                  <a:srgbClr val="FF0000"/>
                </a:solidFill>
                <a:latin typeface="微軟正黑體"/>
                <a:ea typeface="微軟正黑體"/>
              </a:rPr>
              <a:t>2</a:t>
            </a:r>
          </a:p>
          <a:p>
            <a:r>
              <a:rPr lang="en-US" altLang="zh-TW" sz="2000" b="1" dirty="0">
                <a:latin typeface="微軟正黑體"/>
                <a:ea typeface="微軟正黑體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41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609600" y="1714488"/>
            <a:ext cx="10454952" cy="4759464"/>
          </a:xfrm>
        </p:spPr>
        <p:txBody>
          <a:bodyPr>
            <a:normAutofit/>
          </a:bodyPr>
          <a:lstStyle/>
          <a:p>
            <a:r>
              <a:rPr lang="en-US" altLang="zh-TW" dirty="0"/>
              <a:t>Data preprocessing,</a:t>
            </a:r>
            <a:r>
              <a:rPr lang="zh-TW" altLang="en-US" dirty="0"/>
              <a:t>資料預處理</a:t>
            </a:r>
          </a:p>
          <a:p>
            <a:pPr lvl="1"/>
            <a:r>
              <a:rPr lang="en-US" altLang="zh-TW" dirty="0"/>
              <a:t>Wikipedia raw data (documents as chunks) → data cleaning → database</a:t>
            </a:r>
          </a:p>
          <a:p>
            <a:pPr lvl="1"/>
            <a:r>
              <a:rPr lang="en-US" altLang="zh-TW" dirty="0"/>
              <a:t>Documents (from database) → text embeddings with document IDs → vector database</a:t>
            </a:r>
          </a:p>
          <a:p>
            <a:r>
              <a:rPr lang="en-US" altLang="zh-TW" dirty="0"/>
              <a:t>Real-time processing, </a:t>
            </a:r>
            <a:r>
              <a:rPr lang="zh-TW" altLang="en-US" dirty="0"/>
              <a:t>即時處理</a:t>
            </a:r>
          </a:p>
          <a:p>
            <a:pPr lvl="1"/>
            <a:r>
              <a:rPr lang="en-US" altLang="zh-TW" dirty="0"/>
              <a:t>Query → text embedding</a:t>
            </a:r>
          </a:p>
          <a:p>
            <a:pPr lvl="1"/>
            <a:r>
              <a:rPr lang="en-US" altLang="zh-TW" dirty="0"/>
              <a:t>Use the embedding to obtain 100 similar documents from the </a:t>
            </a:r>
            <a:r>
              <a:rPr lang="en-US" altLang="zh-TW"/>
              <a:t>vector database</a:t>
            </a:r>
            <a:endParaRPr lang="en-US" altLang="zh-TW" dirty="0"/>
          </a:p>
          <a:p>
            <a:pPr lvl="1"/>
            <a:r>
              <a:rPr lang="en-US" altLang="zh-TW" dirty="0"/>
              <a:t>Find top-k reranked results with corresponding document IDs</a:t>
            </a:r>
          </a:p>
          <a:p>
            <a:pPr lvl="1"/>
            <a:r>
              <a:rPr lang="en-US" altLang="zh-TW" dirty="0"/>
              <a:t>Use top-k documents as background knowledge for augmented queries</a:t>
            </a:r>
          </a:p>
          <a:p>
            <a:pPr lvl="1"/>
            <a:r>
              <a:rPr lang="en-US" altLang="zh-TW" dirty="0"/>
              <a:t>Generate answers with augmented queries (Retry limit: 500, current max tries: 198)</a:t>
            </a:r>
          </a:p>
          <a:p>
            <a:r>
              <a:rPr lang="en-US" altLang="zh-TW" dirty="0"/>
              <a:t>Performance evaluation, </a:t>
            </a:r>
            <a:r>
              <a:rPr lang="zh-TW" altLang="en-US" dirty="0"/>
              <a:t>成效評估</a:t>
            </a:r>
          </a:p>
          <a:p>
            <a:r>
              <a:rPr lang="en-US" altLang="zh-TW" dirty="0"/>
              <a:t>Error analysis, </a:t>
            </a:r>
            <a:r>
              <a:rPr lang="zh-TW" altLang="en-US" dirty="0"/>
              <a:t>錯誤分析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Steps for RAG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7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49B68E4-F835-4BFE-BF67-A18B876E29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進行 </a:t>
            </a:r>
            <a:r>
              <a:rPr lang="en-US" altLang="zh-TW" dirty="0"/>
              <a:t>dense retrieval + reranking </a:t>
            </a:r>
            <a:r>
              <a:rPr lang="zh-TW" altLang="en-US" dirty="0"/>
              <a:t>實驗時，觀察到相似分數很高的文本資料，大多排在前 </a:t>
            </a:r>
            <a:r>
              <a:rPr lang="en-US" altLang="zh-TW" dirty="0"/>
              <a:t>3 </a:t>
            </a:r>
            <a:r>
              <a:rPr lang="zh-TW" altLang="en-US" dirty="0"/>
              <a:t>名，因此以 </a:t>
            </a:r>
            <a:r>
              <a:rPr lang="en-US" altLang="zh-TW" dirty="0"/>
              <a:t>K=3 </a:t>
            </a:r>
            <a:r>
              <a:rPr lang="zh-TW" altLang="en-US" dirty="0"/>
              <a:t>作為實驗的初始設定。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3DD1E5C-6ED4-4CA9-8CA0-12278DB2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Top-K Candidates</a:t>
            </a:r>
            <a:endParaRPr lang="zh-TW" altLang="en-US" dirty="0"/>
          </a:p>
        </p:txBody>
      </p:sp>
      <p:pic>
        <p:nvPicPr>
          <p:cNvPr id="4" name="Picture 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8D17BE8-ED23-4B6C-B57C-C43650CC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573780"/>
            <a:ext cx="8536031" cy="38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整合重新排序後的第一條背景知識，建立使用者提示來生成答案。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RAG</a:t>
            </a:r>
            <a:r>
              <a:rPr lang="zh-TW" altLang="en-US" dirty="0"/>
              <a:t> </a:t>
            </a:r>
            <a:r>
              <a:rPr lang="en-US" altLang="zh-TW" dirty="0"/>
              <a:t>Example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：使用 </a:t>
            </a:r>
            <a:r>
              <a:rPr lang="en-US" altLang="zh-TW" dirty="0"/>
              <a:t>Top-1 </a:t>
            </a:r>
            <a:r>
              <a:rPr lang="zh-TW" altLang="en-US" dirty="0"/>
              <a:t>的檢索結果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0B2DC55-FE8C-4E49-B995-36282BB9BB14}"/>
              </a:ext>
            </a:extLst>
          </p:cNvPr>
          <p:cNvSpPr txBox="1"/>
          <p:nvPr/>
        </p:nvSpPr>
        <p:spPr>
          <a:xfrm>
            <a:off x="4070400" y="2273672"/>
            <a:ext cx="7395323" cy="4539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TW" altLang="en-US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背景知識如下：</a:t>
            </a:r>
            <a:endParaRPr lang="en-US" altLang="zh-TW" sz="17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</a:endParaRPr>
          </a:p>
          <a:p>
            <a:r>
              <a:rPr lang="zh-TW" sz="1700" b="1" dirty="0">
                <a:solidFill>
                  <a:srgbClr val="0070C0"/>
                </a:solidFill>
                <a:latin typeface="Microsoft JhengHei"/>
                <a:ea typeface="Microsoft JhengHei"/>
              </a:rPr>
              <a:t>圓山大飯店</a:t>
            </a:r>
            <a:r>
              <a:rPr lang="zh-TW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 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圓山大飯店，是一座位於臺灣臺北市中山區劍潭山的旅館，成立於第二次世界大戰後</a:t>
            </a:r>
            <a:r>
              <a:rPr lang="zh-TW" altLang="en-US" sz="17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酒店始建於</a:t>
            </a:r>
            <a:r>
              <a:rPr lang="en-US" altLang="zh-TW" sz="1700" dirty="0">
                <a:solidFill>
                  <a:srgbClr val="0070C0"/>
                </a:solidFill>
                <a:latin typeface="Microsoft JhengHei"/>
                <a:ea typeface="微軟正黑體"/>
              </a:rPr>
              <a:t>1952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年</a:t>
            </a:r>
            <a:r>
              <a:rPr lang="en-US" altLang="zh-TW" sz="1700" dirty="0">
                <a:solidFill>
                  <a:srgbClr val="0070C0"/>
                </a:solidFill>
                <a:latin typeface="Microsoft JhengHei"/>
                <a:ea typeface="微軟正黑體"/>
              </a:rPr>
              <a:t>5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月，主樓落成於</a:t>
            </a:r>
            <a:r>
              <a:rPr lang="en-US" altLang="zh-TW" sz="1700" dirty="0">
                <a:solidFill>
                  <a:srgbClr val="0070C0"/>
                </a:solidFill>
                <a:latin typeface="Microsoft JhengHei"/>
                <a:ea typeface="微軟正黑體"/>
              </a:rPr>
              <a:t>1973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年</a:t>
            </a:r>
            <a:r>
              <a:rPr lang="en-US" altLang="zh-TW" sz="1700" dirty="0">
                <a:solidFill>
                  <a:srgbClr val="0070C0"/>
                </a:solidFill>
                <a:latin typeface="Microsoft JhengHei"/>
                <a:ea typeface="微軟正黑體"/>
              </a:rPr>
              <a:t>10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月</a:t>
            </a:r>
            <a:r>
              <a:rPr lang="en-US" altLang="zh-TW" sz="1700" dirty="0">
                <a:solidFill>
                  <a:srgbClr val="0070C0"/>
                </a:solidFill>
                <a:latin typeface="Microsoft JhengHei"/>
                <a:ea typeface="微軟正黑體"/>
              </a:rPr>
              <a:t>10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日</a:t>
            </a:r>
            <a:r>
              <a:rPr lang="zh-TW" altLang="en-US" sz="17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曾為</a:t>
            </a:r>
            <a:r>
              <a:rPr lang="en-US" altLang="zh-TW" sz="1700" dirty="0">
                <a:solidFill>
                  <a:srgbClr val="0070C0"/>
                </a:solidFill>
                <a:latin typeface="Microsoft JhengHei"/>
                <a:ea typeface="微軟正黑體"/>
              </a:rPr>
              <a:t>20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世紀後期臺灣首屈一指的大型國際性飯店，並自啟用後曾接待過許多來臺北訪問的外國政要</a:t>
            </a:r>
            <a:r>
              <a:rPr lang="zh-TW" altLang="en-US" sz="17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r>
              <a:rPr lang="zh-TW" altLang="en-US" sz="1700" dirty="0">
                <a:solidFill>
                  <a:srgbClr val="0070C0"/>
                </a:solidFill>
                <a:latin typeface="Microsoft JhengHei"/>
                <a:ea typeface="Microsoft JhengHei"/>
              </a:rPr>
              <a:t>當前臺北圓山大飯店已晉升為交通部觀光局評鑑之五星級飯店</a:t>
            </a:r>
            <a:r>
              <a:rPr lang="zh-TW" altLang="en-US" sz="17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endParaRPr lang="en-US" altLang="zh-TW" sz="1700" dirty="0">
              <a:solidFill>
                <a:srgbClr val="FF0000"/>
              </a:solidFill>
              <a:latin typeface="Microsoft JhengHei"/>
              <a:ea typeface="Microsoft JhengHei"/>
            </a:endParaRPr>
          </a:p>
          <a:p>
            <a:endParaRPr lang="en-US" altLang="zh-TW" sz="1700" dirty="0">
              <a:latin typeface="Microsoft JhengHei"/>
              <a:ea typeface="微軟正黑體" panose="020B0604030504040204" pitchFamily="34" charset="-120"/>
            </a:endParaRPr>
          </a:p>
          <a:p>
            <a:r>
              <a:rPr lang="zh-TW" altLang="en-US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問題：</a:t>
            </a:r>
            <a:r>
              <a:rPr lang="zh-TW" altLang="en-US" sz="1700" dirty="0">
                <a:latin typeface="Microsoft JhengHei"/>
                <a:ea typeface="Microsoft JhengHei"/>
              </a:rPr>
              <a:t>是位於臺灣臺北市中山區劍潭山的旅館，</a:t>
            </a:r>
            <a:r>
              <a:rPr lang="en-US" altLang="zh-TW" sz="1700" dirty="0">
                <a:latin typeface="Microsoft JhengHei"/>
                <a:ea typeface="微軟正黑體"/>
              </a:rPr>
              <a:t>… </a:t>
            </a:r>
            <a:r>
              <a:rPr lang="zh-TW" altLang="en-US" sz="1700" dirty="0">
                <a:latin typeface="Microsoft JhengHei"/>
                <a:ea typeface="Microsoft JhengHei"/>
              </a:rPr>
              <a:t>常用的圖案。該建築的名稱是：</a:t>
            </a:r>
            <a:r>
              <a:rPr lang="en-US" altLang="zh-TW" sz="1700" dirty="0">
                <a:latin typeface="Microsoft JhengHei"/>
                <a:ea typeface="微軟正黑體"/>
              </a:rPr>
              <a:t>(A)</a:t>
            </a:r>
            <a:r>
              <a:rPr lang="zh-TW" altLang="en-US" sz="1700" dirty="0">
                <a:latin typeface="Microsoft JhengHei"/>
                <a:ea typeface="Microsoft JhengHei"/>
              </a:rPr>
              <a:t>帝后大飯店</a:t>
            </a:r>
            <a:r>
              <a:rPr lang="en-US" altLang="zh-TW" sz="1700" dirty="0">
                <a:latin typeface="Microsoft JhengHei"/>
                <a:ea typeface="微軟正黑體"/>
              </a:rPr>
              <a:t>(B)</a:t>
            </a:r>
            <a:r>
              <a:rPr lang="zh-TW" altLang="en-US" sz="1700" dirty="0">
                <a:latin typeface="Microsoft JhengHei"/>
                <a:ea typeface="Microsoft JhengHei"/>
              </a:rPr>
              <a:t>台北城大飯店</a:t>
            </a:r>
            <a:r>
              <a:rPr lang="en-US" altLang="zh-TW" sz="1700" b="1" dirty="0">
                <a:latin typeface="Microsoft JhengHei"/>
                <a:ea typeface="微軟正黑體"/>
              </a:rPr>
              <a:t>(C)</a:t>
            </a:r>
            <a:r>
              <a:rPr lang="zh-TW" altLang="en-US" sz="1700" b="1" dirty="0">
                <a:latin typeface="Microsoft JhengHei"/>
                <a:ea typeface="Microsoft JhengHei"/>
              </a:rPr>
              <a:t>圓山大飯店</a:t>
            </a:r>
            <a:r>
              <a:rPr lang="en-US" altLang="zh-TW" sz="1700" dirty="0">
                <a:latin typeface="Microsoft JhengHei"/>
                <a:ea typeface="微軟正黑體"/>
              </a:rPr>
              <a:t>(D)</a:t>
            </a:r>
            <a:r>
              <a:rPr lang="zh-TW" altLang="en-US" sz="1700" dirty="0">
                <a:latin typeface="Microsoft JhengHei"/>
                <a:ea typeface="Microsoft JhengHei"/>
              </a:rPr>
              <a:t>天成文旅華山町</a:t>
            </a:r>
            <a:endParaRPr lang="en-US" altLang="zh-TW" sz="1700" dirty="0">
              <a:latin typeface="Microsoft JhengHei"/>
              <a:ea typeface="Microsoft JhengHei"/>
            </a:endParaRPr>
          </a:p>
          <a:p>
            <a:endParaRPr lang="en-US" altLang="zh-TW" sz="1700" dirty="0">
              <a:latin typeface="Microsoft JhengHei"/>
              <a:ea typeface="微軟正黑體" panose="020B0604030504040204" pitchFamily="34" charset="-120"/>
            </a:endParaRPr>
          </a:p>
          <a:p>
            <a:r>
              <a:rPr lang="zh-TW" altLang="en-US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請從以上選項中選擇並回答。</a:t>
            </a:r>
            <a:endParaRPr lang="en-US" altLang="zh-TW" sz="17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</a:endParaRPr>
          </a:p>
          <a:p>
            <a:r>
              <a:rPr 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注意：</a:t>
            </a:r>
          </a:p>
          <a:p>
            <a:r>
              <a:rPr 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1. 答案只能是選項 </a:t>
            </a:r>
            <a:r>
              <a:rPr lang="en-US" alt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+mn-lt"/>
                <a:cs typeface="+mn-lt"/>
              </a:rPr>
              <a:t>(A),</a:t>
            </a:r>
            <a:r>
              <a:rPr lang="zh-TW" altLang="en-US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 </a:t>
            </a:r>
            <a:r>
              <a:rPr lang="en-US" alt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+mn-lt"/>
                <a:cs typeface="+mn-lt"/>
              </a:rPr>
              <a:t>(B),</a:t>
            </a:r>
            <a:r>
              <a:rPr lang="zh-TW" altLang="en-US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 </a:t>
            </a:r>
            <a:r>
              <a:rPr lang="en-US" alt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+mn-lt"/>
                <a:cs typeface="+mn-lt"/>
              </a:rPr>
              <a:t>(C),</a:t>
            </a:r>
            <a:r>
              <a:rPr lang="zh-TW" altLang="en-US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 </a:t>
            </a:r>
            <a:r>
              <a:rPr lang="en-US" alt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+mn-lt"/>
                <a:cs typeface="+mn-lt"/>
              </a:rPr>
              <a:t>(D)</a:t>
            </a:r>
            <a:r>
              <a:rPr lang="zh-TW" altLang="en-US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 </a:t>
            </a:r>
            <a:r>
              <a:rPr 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其中 1 個，必須在回答的開頭顯示答案，而且答案左邊、右邊都要有括號(Parentheses)。</a:t>
            </a:r>
            <a:endParaRPr lang="zh-TW" sz="17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</a:endParaRPr>
          </a:p>
          <a:p>
            <a:r>
              <a:rPr 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2. 回答的內容只能是一句話，不能有換行符號(</a:t>
            </a:r>
            <a:r>
              <a:rPr lang="en-US" alt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\</a:t>
            </a:r>
            <a:r>
              <a:rPr lang="zh-TW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+mn-lt"/>
              </a:rPr>
              <a:t>n)。</a:t>
            </a:r>
          </a:p>
          <a:p>
            <a:endParaRPr lang="en-US" altLang="zh-TW" sz="1700" dirty="0">
              <a:latin typeface="Microsoft JhengHei"/>
              <a:ea typeface="微軟正黑體" panose="020B0604030504040204" pitchFamily="34" charset="-120"/>
            </a:endParaRPr>
          </a:p>
          <a:p>
            <a:r>
              <a:rPr lang="zh-TW" altLang="en-US" sz="17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答案是</a:t>
            </a:r>
            <a:endParaRPr lang="en-US" altLang="zh-TW" sz="17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5090511-F316-43AF-83A4-EBF53994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852936"/>
            <a:ext cx="3621366" cy="2783653"/>
          </a:xfrm>
          <a:prstGeom prst="rect">
            <a:avLst/>
          </a:prstGeom>
        </p:spPr>
      </p:pic>
      <p:sp>
        <p:nvSpPr>
          <p:cNvPr id="15" name="圓角矩形圖說文字 5">
            <a:extLst>
              <a:ext uri="{FF2B5EF4-FFF2-40B4-BE49-F238E27FC236}">
                <a16:creationId xmlns:a16="http://schemas.microsoft.com/office/drawing/2014/main" id="{7F358897-207A-43A9-99E3-811F2A57BF51}"/>
              </a:ext>
            </a:extLst>
          </p:cNvPr>
          <p:cNvSpPr/>
          <p:nvPr/>
        </p:nvSpPr>
        <p:spPr>
          <a:xfrm>
            <a:off x="789620" y="5877497"/>
            <a:ext cx="2658859" cy="715089"/>
          </a:xfrm>
          <a:prstGeom prst="wedgeRoundRectCallout">
            <a:avLst>
              <a:gd name="adj1" fmla="val 70114"/>
              <a:gd name="adj2" fmla="val -5897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top-1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的檢索結果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來用於查詢</a:t>
            </a:r>
          </a:p>
        </p:txBody>
      </p:sp>
    </p:spTree>
    <p:extLst>
      <p:ext uri="{BB962C8B-B14F-4D97-AF65-F5344CB8AC3E}">
        <p14:creationId xmlns:p14="http://schemas.microsoft.com/office/powerpoint/2010/main" val="25363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整合重新排序後的前兩條背景知識，建立使用者提示生成答案。 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RAG</a:t>
            </a:r>
            <a:r>
              <a:rPr lang="zh-TW" altLang="en-US" dirty="0"/>
              <a:t> </a:t>
            </a:r>
            <a:r>
              <a:rPr lang="en-US" altLang="zh-TW" dirty="0"/>
              <a:t>Example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zh-TW" altLang="en-US" dirty="0"/>
              <a:t>：使用 </a:t>
            </a:r>
            <a:r>
              <a:rPr lang="en-US" altLang="zh-TW" dirty="0"/>
              <a:t>Top-2 </a:t>
            </a:r>
            <a:r>
              <a:rPr lang="zh-TW" altLang="en-US" dirty="0"/>
              <a:t>的檢索結果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303B5AC-CCAC-4EFF-A497-2080C63CAC63}"/>
              </a:ext>
            </a:extLst>
          </p:cNvPr>
          <p:cNvSpPr txBox="1"/>
          <p:nvPr/>
        </p:nvSpPr>
        <p:spPr>
          <a:xfrm>
            <a:off x="417085" y="5682734"/>
            <a:ext cx="331389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圖說文字 5">
            <a:extLst>
              <a:ext uri="{FF2B5EF4-FFF2-40B4-BE49-F238E27FC236}">
                <a16:creationId xmlns:a16="http://schemas.microsoft.com/office/drawing/2014/main" id="{7F358897-207A-43A9-99E3-811F2A57BF51}"/>
              </a:ext>
            </a:extLst>
          </p:cNvPr>
          <p:cNvSpPr/>
          <p:nvPr/>
        </p:nvSpPr>
        <p:spPr>
          <a:xfrm>
            <a:off x="789620" y="5877497"/>
            <a:ext cx="2658859" cy="715089"/>
          </a:xfrm>
          <a:prstGeom prst="wedgeRoundRectCallout">
            <a:avLst>
              <a:gd name="adj1" fmla="val 70114"/>
              <a:gd name="adj2" fmla="val -5897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top-2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的檢索結果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來用於查詢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0A3BAC1-2B6E-4408-84E9-EE3DB2EF8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780928"/>
            <a:ext cx="3621365" cy="278566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D6DFFDE-3295-4E87-A539-C623BCBDCBA6}"/>
              </a:ext>
            </a:extLst>
          </p:cNvPr>
          <p:cNvSpPr txBox="1"/>
          <p:nvPr/>
        </p:nvSpPr>
        <p:spPr>
          <a:xfrm>
            <a:off x="4317301" y="2204864"/>
            <a:ext cx="7395323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TW" alt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背景知識如下：</a:t>
            </a:r>
            <a:endParaRPr lang="en-US" altLang="zh-TW" sz="15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</a:endParaRPr>
          </a:p>
          <a:p>
            <a:r>
              <a:rPr lang="zh-TW" sz="1500" b="1" dirty="0">
                <a:solidFill>
                  <a:srgbClr val="0070C0"/>
                </a:solidFill>
                <a:latin typeface="Microsoft JhengHei"/>
                <a:ea typeface="Microsoft JhengHei"/>
              </a:rPr>
              <a:t>林懷民</a:t>
            </a:r>
            <a:r>
              <a:rPr lang="zh-TW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 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林懷民（），是一名臺灣編舞家及作家，為現代舞團雲門舞集創辦人與藝術總監</a:t>
            </a:r>
            <a:r>
              <a:rPr lang="zh-TW" altLang="en-US" sz="15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林懷民為國立政治大學新聞學士、愛荷華大學藝術碩士</a:t>
            </a:r>
            <a:r>
              <a:rPr lang="zh-TW" altLang="en-US" sz="15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2006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年獲選為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Discovery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頻道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《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臺灣人物誌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》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的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6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名主角之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1</a:t>
            </a:r>
            <a:r>
              <a:rPr lang="zh-TW" altLang="en-US" sz="15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endParaRPr lang="en-US" altLang="zh-TW" sz="1500" dirty="0">
              <a:solidFill>
                <a:srgbClr val="FF0000"/>
              </a:solidFill>
              <a:latin typeface="Microsoft JhengHei"/>
              <a:ea typeface="Microsoft JhengHei"/>
            </a:endParaRPr>
          </a:p>
          <a:p>
            <a:r>
              <a:rPr lang="zh-TW" sz="1500" b="1" dirty="0">
                <a:solidFill>
                  <a:srgbClr val="0070C0"/>
                </a:solidFill>
                <a:latin typeface="Microsoft JhengHei"/>
                <a:ea typeface="Microsoft JhengHei"/>
              </a:rPr>
              <a:t>雲門舞集</a:t>
            </a:r>
            <a:r>
              <a:rPr lang="zh-TW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 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雲門舞集，是一個臺灣的現代舞蹈表演團體，於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1973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年由林懷民創辦，是臺灣的第一個現代舞職業舞團</a:t>
            </a:r>
            <a:r>
              <a:rPr lang="zh-TW" altLang="en-US" sz="15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雲門之名來自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《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呂氏春秋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》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中的一句話：「黃帝時，大容作雲門，大卷</a:t>
            </a:r>
            <a:r>
              <a:rPr lang="en-US" altLang="zh-TW" sz="1500" dirty="0">
                <a:solidFill>
                  <a:srgbClr val="0070C0"/>
                </a:solidFill>
                <a:latin typeface="Microsoft JhengHei"/>
                <a:ea typeface="微軟正黑體"/>
              </a:rPr>
              <a:t>……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」，也就是傳說中黃帝時代舞蹈的名稱</a:t>
            </a:r>
            <a:r>
              <a:rPr lang="zh-TW" altLang="en-US" sz="15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r>
              <a:rPr lang="zh-TW" altLang="en-US" sz="1500" dirty="0">
                <a:solidFill>
                  <a:srgbClr val="0070C0"/>
                </a:solidFill>
                <a:latin typeface="Microsoft JhengHei"/>
                <a:ea typeface="Microsoft JhengHei"/>
              </a:rPr>
              <a:t>雲門舞集曾推出多個舞蹈作品，當中包括有薪傳，九歌，家族合唱，流浪者之歌，水月，竹夢，行草等等</a:t>
            </a:r>
            <a:r>
              <a:rPr lang="zh-TW" altLang="en-US" sz="1500" dirty="0">
                <a:solidFill>
                  <a:srgbClr val="FF0000"/>
                </a:solidFill>
                <a:latin typeface="Microsoft JhengHei"/>
                <a:ea typeface="Microsoft JhengHei"/>
              </a:rPr>
              <a:t>。</a:t>
            </a:r>
            <a:endParaRPr lang="en-US" altLang="zh-TW" sz="1500" dirty="0">
              <a:solidFill>
                <a:srgbClr val="FF0000"/>
              </a:solidFill>
              <a:latin typeface="Microsoft JhengHei"/>
              <a:ea typeface="Microsoft JhengHei"/>
            </a:endParaRPr>
          </a:p>
          <a:p>
            <a:endParaRPr lang="en-US" altLang="zh-TW" sz="1500" dirty="0">
              <a:latin typeface="Microsoft JhengHei"/>
              <a:ea typeface="微軟正黑體" panose="020B0604030504040204" pitchFamily="34" charset="-120"/>
            </a:endParaRPr>
          </a:p>
          <a:p>
            <a:r>
              <a:rPr lang="zh-TW" alt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問題：</a:t>
            </a:r>
            <a:r>
              <a:rPr lang="zh-TW" altLang="en-US" sz="1500" dirty="0">
                <a:latin typeface="Microsoft JhengHei"/>
                <a:ea typeface="Microsoft JhengHei"/>
              </a:rPr>
              <a:t>臺灣第一個現代舞劇團「雲門舞集」的創辦人與藝術總監。</a:t>
            </a:r>
            <a:r>
              <a:rPr lang="en-US" altLang="zh-TW" sz="1500" dirty="0">
                <a:latin typeface="Microsoft JhengHei"/>
                <a:ea typeface="微軟正黑體"/>
              </a:rPr>
              <a:t>2006</a:t>
            </a:r>
            <a:r>
              <a:rPr lang="zh-TW" altLang="en-US" sz="1500" dirty="0">
                <a:latin typeface="Microsoft JhengHei"/>
                <a:ea typeface="Microsoft JhengHei"/>
              </a:rPr>
              <a:t>年獲選為</a:t>
            </a:r>
            <a:r>
              <a:rPr lang="en-US" altLang="zh-TW" sz="1500" dirty="0">
                <a:latin typeface="Microsoft JhengHei"/>
                <a:ea typeface="微軟正黑體"/>
              </a:rPr>
              <a:t>Discovery</a:t>
            </a:r>
            <a:r>
              <a:rPr lang="zh-TW" altLang="en-US" sz="1500" dirty="0">
                <a:latin typeface="Microsoft JhengHei"/>
                <a:ea typeface="Microsoft JhengHei"/>
              </a:rPr>
              <a:t>頻道</a:t>
            </a:r>
            <a:r>
              <a:rPr lang="en-US" altLang="zh-TW" sz="1500" dirty="0">
                <a:latin typeface="Microsoft JhengHei"/>
                <a:ea typeface="微軟正黑體"/>
              </a:rPr>
              <a:t>《</a:t>
            </a:r>
            <a:r>
              <a:rPr lang="zh-TW" altLang="en-US" sz="1500" dirty="0">
                <a:latin typeface="Microsoft JhengHei"/>
                <a:ea typeface="Microsoft JhengHei"/>
              </a:rPr>
              <a:t>台灣人物誌</a:t>
            </a:r>
            <a:r>
              <a:rPr lang="en-US" altLang="zh-TW" sz="1500" dirty="0">
                <a:latin typeface="Microsoft JhengHei"/>
                <a:ea typeface="微軟正黑體"/>
              </a:rPr>
              <a:t>》</a:t>
            </a:r>
            <a:r>
              <a:rPr lang="zh-TW" altLang="en-US" sz="1500" dirty="0">
                <a:latin typeface="Microsoft JhengHei"/>
                <a:ea typeface="Microsoft JhengHei"/>
              </a:rPr>
              <a:t>的</a:t>
            </a:r>
            <a:r>
              <a:rPr lang="en-US" altLang="zh-TW" sz="1500" dirty="0">
                <a:latin typeface="Microsoft JhengHei"/>
                <a:ea typeface="微軟正黑體"/>
              </a:rPr>
              <a:t>6</a:t>
            </a:r>
            <a:r>
              <a:rPr lang="zh-TW" altLang="en-US" sz="1500" dirty="0">
                <a:latin typeface="Microsoft JhengHei"/>
                <a:ea typeface="Microsoft JhengHei"/>
              </a:rPr>
              <a:t>名主角之</a:t>
            </a:r>
            <a:r>
              <a:rPr lang="en-US" altLang="zh-TW" sz="1500" dirty="0">
                <a:latin typeface="Microsoft JhengHei"/>
                <a:ea typeface="微軟正黑體"/>
              </a:rPr>
              <a:t>1</a:t>
            </a:r>
            <a:r>
              <a:rPr lang="zh-TW" altLang="en-US" sz="1500" dirty="0">
                <a:latin typeface="Microsoft JhengHei"/>
                <a:ea typeface="Microsoft JhengHei"/>
              </a:rPr>
              <a:t>。他的名字是：</a:t>
            </a:r>
            <a:r>
              <a:rPr lang="en-US" altLang="zh-TW" sz="1500" b="1" dirty="0">
                <a:latin typeface="Microsoft JhengHei"/>
                <a:ea typeface="微軟正黑體"/>
              </a:rPr>
              <a:t>(A)</a:t>
            </a:r>
            <a:r>
              <a:rPr lang="zh-TW" altLang="en-US" sz="1500" b="1" dirty="0">
                <a:latin typeface="Microsoft JhengHei"/>
                <a:ea typeface="Microsoft JhengHei"/>
              </a:rPr>
              <a:t>林懷民</a:t>
            </a:r>
            <a:r>
              <a:rPr lang="en-US" altLang="zh-TW" sz="1500" dirty="0">
                <a:latin typeface="Microsoft JhengHei"/>
                <a:ea typeface="微軟正黑體"/>
              </a:rPr>
              <a:t>(B)</a:t>
            </a:r>
            <a:r>
              <a:rPr lang="zh-TW" altLang="en-US" sz="1500" dirty="0">
                <a:latin typeface="Microsoft JhengHei"/>
                <a:ea typeface="Microsoft JhengHei"/>
              </a:rPr>
              <a:t>羅文裕</a:t>
            </a:r>
            <a:r>
              <a:rPr lang="en-US" altLang="zh-TW" sz="1500" dirty="0">
                <a:latin typeface="Microsoft JhengHei"/>
                <a:ea typeface="微軟正黑體"/>
              </a:rPr>
              <a:t>(C)</a:t>
            </a:r>
            <a:r>
              <a:rPr lang="zh-TW" altLang="en-US" sz="1500" dirty="0">
                <a:latin typeface="Microsoft JhengHei"/>
                <a:ea typeface="Microsoft JhengHei"/>
              </a:rPr>
              <a:t>李國修</a:t>
            </a:r>
            <a:r>
              <a:rPr lang="en-US" altLang="zh-TW" sz="1500" dirty="0">
                <a:latin typeface="Microsoft JhengHei"/>
                <a:ea typeface="微軟正黑體"/>
              </a:rPr>
              <a:t>(D)</a:t>
            </a:r>
            <a:r>
              <a:rPr lang="zh-TW" altLang="en-US" sz="1500" dirty="0">
                <a:latin typeface="Microsoft JhengHei"/>
                <a:ea typeface="Microsoft JhengHei"/>
              </a:rPr>
              <a:t>林怡君</a:t>
            </a:r>
          </a:p>
          <a:p>
            <a:endParaRPr lang="zh-TW" altLang="en-US" sz="1500" dirty="0">
              <a:solidFill>
                <a:srgbClr val="000000"/>
              </a:solidFill>
              <a:latin typeface="Microsoft JhengHei"/>
              <a:ea typeface="Microsoft JhengHei"/>
            </a:endParaRPr>
          </a:p>
          <a:p>
            <a:r>
              <a:rPr lang="zh-TW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請從以上選項中選擇並回答。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</a:endParaRPr>
          </a:p>
          <a:p>
            <a:r>
              <a:rPr lang="zh-TW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注意：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</a:endParaRPr>
          </a:p>
          <a:p>
            <a:r>
              <a:rPr lang="zh-TW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1. 答案只能是選項 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(A),</a:t>
            </a:r>
            <a:r>
              <a:rPr lang="zh-TW" alt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 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(B),</a:t>
            </a:r>
            <a:r>
              <a:rPr lang="zh-TW" alt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 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(C),</a:t>
            </a:r>
            <a:r>
              <a:rPr lang="zh-TW" alt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 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(D)</a:t>
            </a:r>
            <a:r>
              <a:rPr lang="zh-TW" altLang="en-US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 </a:t>
            </a:r>
            <a:r>
              <a:rPr lang="zh-TW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其中 1 個，必須在回答的開頭顯示答案，而且答案左邊、右邊都要有括號(Parentheses)。</a:t>
            </a:r>
          </a:p>
          <a:p>
            <a:r>
              <a:rPr lang="zh-TW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2. 回答的內容只能是一句話，不能有換行符號(</a:t>
            </a:r>
            <a:r>
              <a:rPr lang="en-US" altLang="zh-TW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\</a:t>
            </a:r>
            <a:r>
              <a:rPr lang="zh-TW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n)。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</a:endParaRPr>
          </a:p>
          <a:p>
            <a:endParaRPr lang="en-US" sz="1500" dirty="0">
              <a:latin typeface="Microsoft JhengHei"/>
              <a:ea typeface="Microsoft JhengHei"/>
            </a:endParaRPr>
          </a:p>
          <a:p>
            <a:r>
              <a:rPr lang="zh-TW" sz="15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</a:rPr>
              <a:t>答案是</a:t>
            </a:r>
          </a:p>
        </p:txBody>
      </p:sp>
    </p:spTree>
    <p:extLst>
      <p:ext uri="{BB962C8B-B14F-4D97-AF65-F5344CB8AC3E}">
        <p14:creationId xmlns:p14="http://schemas.microsoft.com/office/powerpoint/2010/main" val="2089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F0C263AD-38DE-4ABD-AA9A-65312E16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成效評估：有無整合 </a:t>
            </a:r>
            <a:r>
              <a:rPr lang="en-US" altLang="zh-TW" dirty="0"/>
              <a:t>RAG </a:t>
            </a:r>
            <a:r>
              <a:rPr lang="zh-TW" altLang="en-US" dirty="0"/>
              <a:t>的模型成效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8138096-078F-4F77-AF9E-FE12A823D212}"/>
              </a:ext>
            </a:extLst>
          </p:cNvPr>
          <p:cNvSpPr txBox="1"/>
          <p:nvPr/>
        </p:nvSpPr>
        <p:spPr>
          <a:xfrm>
            <a:off x="2787985" y="7623257"/>
            <a:ext cx="67415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dirty="0">
                <a:latin typeface="微軟正黑體"/>
                <a:ea typeface="微軟正黑體"/>
              </a:rPr>
              <a:t>圖 </a:t>
            </a:r>
            <a:r>
              <a:rPr lang="en-US" altLang="zh-TW" dirty="0">
                <a:latin typeface="微軟正黑體"/>
                <a:ea typeface="微軟正黑體"/>
              </a:rPr>
              <a:t>11</a:t>
            </a:r>
            <a:r>
              <a:rPr lang="ja-JP" altLang="en-US" dirty="0">
                <a:latin typeface="微軟正黑體"/>
                <a:ea typeface="微軟正黑體"/>
              </a:rPr>
              <a:t>：</a:t>
            </a:r>
            <a:r>
              <a:rPr lang="zh-TW" altLang="en-US" dirty="0">
                <a:latin typeface="微軟正黑體"/>
                <a:ea typeface="微軟正黑體"/>
              </a:rPr>
              <a:t>成效評估。</a:t>
            </a:r>
            <a:r>
              <a:rPr lang="ja-JP" altLang="en-US" dirty="0">
                <a:latin typeface="微軟正黑體"/>
                <a:ea typeface="微軟正黑體"/>
              </a:rPr>
              <a:t>紅色文字代表有設定量化(quantization)</a:t>
            </a:r>
            <a:endParaRPr lang="en-US" dirty="0">
              <a:latin typeface="微軟正黑體"/>
              <a:ea typeface="微軟正黑體"/>
            </a:endParaRPr>
          </a:p>
        </p:txBody>
      </p:sp>
      <p:pic>
        <p:nvPicPr>
          <p:cNvPr id="5" name="Picture 3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12CE5CDA-3446-4E38-86F7-BF9D4EB9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12148"/>
            <a:ext cx="10798971" cy="5273236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63B57ABD-250F-4DA2-B591-011FE9626258}"/>
              </a:ext>
            </a:extLst>
          </p:cNvPr>
          <p:cNvSpPr txBox="1"/>
          <p:nvPr/>
        </p:nvSpPr>
        <p:spPr>
          <a:xfrm>
            <a:off x="1327823" y="6514310"/>
            <a:ext cx="383630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 dirty="0">
                <a:latin typeface="微軟正黑體"/>
                <a:ea typeface="微軟正黑體"/>
              </a:rPr>
              <a:t>紅色文字代表有設定量化</a:t>
            </a:r>
            <a:r>
              <a:rPr lang="zh-TW" altLang="en-US" sz="1600" dirty="0">
                <a:latin typeface="微軟正黑體"/>
                <a:ea typeface="微軟正黑體"/>
              </a:rPr>
              <a:t> </a:t>
            </a:r>
            <a:r>
              <a:rPr lang="ja-JP" altLang="en-US" sz="1600" dirty="0">
                <a:latin typeface="微軟正黑體"/>
                <a:ea typeface="微軟正黑體"/>
              </a:rPr>
              <a:t>(quantization)</a:t>
            </a:r>
            <a:endParaRPr lang="en-US" sz="1600" dirty="0"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3422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F8F3BC2-3721-49E1-BC11-4F0D8F2C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運行時間：每個模型進行有無 </a:t>
            </a:r>
            <a:r>
              <a:rPr lang="en-US" altLang="zh-TW" dirty="0"/>
              <a:t>RAG </a:t>
            </a:r>
            <a:r>
              <a:rPr lang="zh-TW" altLang="en-US" dirty="0"/>
              <a:t>實驗所花費時間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5D2F6A-6829-4D1C-9B0E-7DC0042C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9334"/>
            <a:ext cx="10775156" cy="52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4C8665E-7CE1-46B7-9693-8128D53D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錯誤分析：有無採用 </a:t>
            </a:r>
            <a:r>
              <a:rPr lang="en-US" altLang="zh-TW" dirty="0"/>
              <a:t>RAG </a:t>
            </a:r>
            <a:r>
              <a:rPr lang="zh-TW" altLang="en-US" dirty="0"/>
              <a:t>的答題錯誤數量</a:t>
            </a:r>
          </a:p>
        </p:txBody>
      </p:sp>
      <p:pic>
        <p:nvPicPr>
          <p:cNvPr id="4" name="Picture 1" descr="A graph of different colored columns&#10;&#10;Description automatically generated">
            <a:extLst>
              <a:ext uri="{FF2B5EF4-FFF2-40B4-BE49-F238E27FC236}">
                <a16:creationId xmlns:a16="http://schemas.microsoft.com/office/drawing/2014/main" id="{8957105B-9A9D-4CAF-AB63-36813769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4" y="1772816"/>
            <a:ext cx="112457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B006DB0-987F-4471-BF7A-EAD6D2C1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Conclusions and Future Work</a:t>
            </a:r>
            <a:endParaRPr lang="zh-TW" altLang="en-US" dirty="0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45D45A-244C-44BE-B907-3C453BEFCC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RAG does help QA</a:t>
            </a:r>
          </a:p>
          <a:p>
            <a:pPr lvl="1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Re-ranking is important in finding relevant documents</a:t>
            </a:r>
          </a:p>
          <a:p>
            <a:pPr lvl="1"/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63E514B-CBCE-41B1-8D35-4915E416CE0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Future Work</a:t>
            </a:r>
          </a:p>
          <a:p>
            <a:pPr lvl="1"/>
            <a:r>
              <a:rPr lang="en-US" altLang="zh-TW" dirty="0"/>
              <a:t>Extensive error analysis</a:t>
            </a:r>
          </a:p>
          <a:p>
            <a:pPr lvl="2"/>
            <a:r>
              <a:rPr lang="en-US" altLang="zh-TW" dirty="0"/>
              <a:t>Error by retrieval</a:t>
            </a:r>
          </a:p>
          <a:p>
            <a:pPr lvl="2"/>
            <a:r>
              <a:rPr lang="en-US" altLang="zh-TW" dirty="0"/>
              <a:t>Error by generation</a:t>
            </a:r>
          </a:p>
          <a:p>
            <a:pPr lvl="1"/>
            <a:r>
              <a:rPr lang="en-US" altLang="zh-TW" dirty="0"/>
              <a:t>Different methods for retrieval</a:t>
            </a:r>
          </a:p>
          <a:p>
            <a:pPr lvl="2"/>
            <a:r>
              <a:rPr lang="en-US" altLang="zh-TW" dirty="0"/>
              <a:t>BM25</a:t>
            </a:r>
            <a:r>
              <a:rPr lang="en-US" altLang="zh-TW"/>
              <a:t>, TFIDF, …</a:t>
            </a:r>
            <a:endParaRPr lang="en-US" altLang="zh-TW" dirty="0"/>
          </a:p>
          <a:p>
            <a:pPr lvl="1"/>
            <a:r>
              <a:rPr lang="en-US" altLang="zh-TW" dirty="0"/>
              <a:t>Other fine settings</a:t>
            </a:r>
          </a:p>
          <a:p>
            <a:pPr lvl="2"/>
            <a:r>
              <a:rPr lang="en-US" altLang="zh-TW" dirty="0"/>
              <a:t>Semantic based chunking</a:t>
            </a:r>
          </a:p>
          <a:p>
            <a:pPr lvl="2"/>
            <a:r>
              <a:rPr lang="en-US" altLang="zh-TW" dirty="0"/>
              <a:t>Optimized K as in top-K</a:t>
            </a:r>
          </a:p>
          <a:p>
            <a:pPr lvl="1"/>
            <a:r>
              <a:rPr lang="en-US" altLang="zh-TW" dirty="0"/>
              <a:t>Evaluation on a large dataset for objectivity.</a:t>
            </a:r>
            <a:endParaRPr lang="zh-TW" altLang="en-US" dirty="0"/>
          </a:p>
        </p:txBody>
      </p:sp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2B80A4D8-8AEA-4D66-A3FD-4E1EFFD4B188}"/>
              </a:ext>
            </a:extLst>
          </p:cNvPr>
          <p:cNvSpPr/>
          <p:nvPr/>
        </p:nvSpPr>
        <p:spPr>
          <a:xfrm>
            <a:off x="1621536" y="5889098"/>
            <a:ext cx="9186104" cy="715089"/>
          </a:xfrm>
          <a:prstGeom prst="wedgeRoundRectCallout">
            <a:avLst>
              <a:gd name="adj1" fmla="val 44786"/>
              <a:gd name="adj2" fmla="val -28806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presentation by Darren Yang (</a:t>
            </a:r>
            <a:r>
              <a:rPr lang="zh-TW" altLang="en-US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楊德倫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以生成式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為基礎的知識檢索 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(2024/07/03)</a:t>
            </a:r>
          </a:p>
          <a:p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https://www.youtube.com/watch?v</a:t>
            </a:r>
            <a:r>
              <a:rPr lang="en-US" altLang="zh-TW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=DVgYOhqy3bo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0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Strengths and weaknesses of LLMs</a:t>
            </a:r>
            <a:endParaRPr lang="en-US" altLang="zh-TW" sz="800" dirty="0"/>
          </a:p>
          <a:p>
            <a:r>
              <a:rPr lang="en-US" altLang="zh-TW" dirty="0"/>
              <a:t>Prompting for LLMs</a:t>
            </a:r>
            <a:endParaRPr lang="en-US" altLang="zh-TW" sz="800" dirty="0"/>
          </a:p>
          <a:p>
            <a:r>
              <a:rPr lang="en-US" altLang="zh-TW" dirty="0"/>
              <a:t>RAG basics</a:t>
            </a:r>
          </a:p>
          <a:p>
            <a:r>
              <a:rPr lang="en-US" altLang="zh-TW" dirty="0"/>
              <a:t>RAG example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Chatbots based on LLMs (Large Language Models)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Cloud-based, close big models</a:t>
            </a:r>
          </a:p>
          <a:p>
            <a:pPr lvl="1"/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ChatGPT, by </a:t>
            </a:r>
            <a:r>
              <a:rPr lang="en-US" altLang="zh-TW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OpenAI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Gemini, by Google</a:t>
            </a:r>
          </a:p>
          <a:p>
            <a:pPr lvl="1"/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Claude, by Anthropic</a:t>
            </a:r>
          </a:p>
          <a:p>
            <a:pPr lvl="1"/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文心一言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百度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65760" lvl="1" indent="0">
              <a:buNone/>
            </a:pP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zh-TW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922DC28-8A4C-40C4-8AC3-D2B71434CA8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/>
              <a:t>Local-based, </a:t>
            </a:r>
            <a:r>
              <a:rPr lang="en-US" altLang="zh-TW" dirty="0"/>
              <a:t>open small models</a:t>
            </a:r>
          </a:p>
          <a:p>
            <a:pPr lvl="1"/>
            <a:r>
              <a:rPr lang="en-US" altLang="zh-TW" dirty="0"/>
              <a:t>Llama, by Meta</a:t>
            </a:r>
          </a:p>
          <a:p>
            <a:pPr lvl="1"/>
            <a:r>
              <a:rPr lang="en-US" altLang="zh-TW" dirty="0"/>
              <a:t>Breeze, by </a:t>
            </a:r>
            <a:r>
              <a:rPr lang="en-US" altLang="zh-TW" dirty="0" err="1"/>
              <a:t>Mediatek</a:t>
            </a:r>
            <a:endParaRPr lang="en-US" altLang="zh-TW" dirty="0"/>
          </a:p>
          <a:p>
            <a:pPr lvl="1"/>
            <a:r>
              <a:rPr lang="en-US" altLang="zh-TW" dirty="0" err="1"/>
              <a:t>Mixtral</a:t>
            </a:r>
            <a:r>
              <a:rPr lang="en-US" altLang="zh-TW" dirty="0"/>
              <a:t>, by Mistral AI</a:t>
            </a:r>
          </a:p>
          <a:p>
            <a:pPr lvl="1"/>
            <a:r>
              <a:rPr lang="en-US" altLang="zh-TW" dirty="0"/>
              <a:t>TAIDE, by NSTC of Taiwan</a:t>
            </a:r>
          </a:p>
          <a:p>
            <a:pPr lvl="1"/>
            <a:r>
              <a:rPr lang="en-US" altLang="zh-TW" dirty="0"/>
              <a:t>…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69B0583-7729-4C2F-9763-C4E2F4D2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8" y="4077072"/>
            <a:ext cx="5355356" cy="2688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圓角矩形圖說文字 5">
            <a:extLst>
              <a:ext uri="{FF2B5EF4-FFF2-40B4-BE49-F238E27FC236}">
                <a16:creationId xmlns:a16="http://schemas.microsoft.com/office/drawing/2014/main" id="{88B51D16-64A3-4005-9E46-31110CAD0D19}"/>
              </a:ext>
            </a:extLst>
          </p:cNvPr>
          <p:cNvSpPr/>
          <p:nvPr/>
        </p:nvSpPr>
        <p:spPr>
          <a:xfrm>
            <a:off x="6600056" y="4941168"/>
            <a:ext cx="3541224" cy="1021556"/>
          </a:xfrm>
          <a:prstGeom prst="wedgeRoundRectCallout">
            <a:avLst>
              <a:gd name="adj1" fmla="val -65290"/>
              <a:gd name="adj2" fmla="val -21682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Gap</a:t>
            </a:r>
          </a:p>
          <a:p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 Top Close vs. Open Models</a:t>
            </a: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Source: AI Index Report 2024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9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Strengths</a:t>
            </a:r>
          </a:p>
          <a:p>
            <a:pPr lvl="1"/>
            <a:r>
              <a:rPr lang="en-US" altLang="zh-TW" dirty="0"/>
              <a:t>Document/text understanding</a:t>
            </a:r>
          </a:p>
          <a:p>
            <a:pPr lvl="1"/>
            <a:r>
              <a:rPr lang="en-US" altLang="zh-TW" dirty="0"/>
              <a:t>Fluent generation</a:t>
            </a:r>
          </a:p>
          <a:p>
            <a:pPr lvl="1"/>
            <a:r>
              <a:rPr lang="en-US" altLang="zh-TW" dirty="0"/>
              <a:t>…</a:t>
            </a:r>
          </a:p>
          <a:p>
            <a:r>
              <a:rPr lang="en-US" altLang="zh-TW" dirty="0"/>
              <a:t>Weaknesses</a:t>
            </a:r>
          </a:p>
          <a:p>
            <a:pPr lvl="1"/>
            <a:r>
              <a:rPr lang="zh-TW" altLang="en-US" dirty="0"/>
              <a:t>幻覺 </a:t>
            </a:r>
            <a:r>
              <a:rPr lang="en-US" altLang="zh-TW" dirty="0"/>
              <a:t>(hallucination) </a:t>
            </a:r>
            <a:r>
              <a:rPr lang="zh-TW" altLang="en-US" dirty="0"/>
              <a:t>與虛假資訊 </a:t>
            </a:r>
            <a:r>
              <a:rPr lang="en-US" altLang="zh-TW" dirty="0"/>
              <a:t>(false information)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過期的資訊 </a:t>
            </a:r>
            <a:r>
              <a:rPr lang="en-US" altLang="zh-TW" dirty="0"/>
              <a:t>(outdated information)</a:t>
            </a:r>
          </a:p>
          <a:p>
            <a:pPr lvl="1"/>
            <a:r>
              <a:rPr lang="zh-TW" altLang="en-US" dirty="0"/>
              <a:t>知識密集型任務 </a:t>
            </a:r>
            <a:r>
              <a:rPr lang="en-US" altLang="zh-TW" dirty="0"/>
              <a:t>(knowledge-intensive tasks) </a:t>
            </a:r>
            <a:r>
              <a:rPr lang="zh-TW" altLang="en-US" dirty="0"/>
              <a:t>的解決能力不足</a:t>
            </a:r>
            <a:endParaRPr lang="en-US" altLang="zh-TW" dirty="0"/>
          </a:p>
          <a:p>
            <a:pPr lvl="1"/>
            <a:r>
              <a:rPr lang="zh-TW" altLang="en-US" dirty="0"/>
              <a:t>得到的資訊可能尚未授權 </a:t>
            </a:r>
            <a:r>
              <a:rPr lang="en-US" altLang="zh-TW" dirty="0"/>
              <a:t>(unauthorized)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Strengths and Weaknesses of LLM-based Chatbots</a:t>
            </a:r>
            <a:endParaRPr lang="zh-TW" altLang="en-US" dirty="0"/>
          </a:p>
        </p:txBody>
      </p:sp>
      <p:sp>
        <p:nvSpPr>
          <p:cNvPr id="4" name="圓角矩形圖說文字 5">
            <a:extLst>
              <a:ext uri="{FF2B5EF4-FFF2-40B4-BE49-F238E27FC236}">
                <a16:creationId xmlns:a16="http://schemas.microsoft.com/office/drawing/2014/main" id="{9E2071ED-74D1-4EA5-A504-009D83676DFC}"/>
              </a:ext>
            </a:extLst>
          </p:cNvPr>
          <p:cNvSpPr/>
          <p:nvPr/>
        </p:nvSpPr>
        <p:spPr>
          <a:xfrm>
            <a:off x="695400" y="5373216"/>
            <a:ext cx="10231039" cy="1293971"/>
          </a:xfrm>
          <a:prstGeom prst="wedgeRoundRectCallout">
            <a:avLst>
              <a:gd name="adj1" fmla="val -11230"/>
              <a:gd name="adj2" fmla="val -228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References</a:t>
            </a:r>
          </a:p>
          <a:p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[1] A Survey on Hallucination in Large Language Models: Principles, Taxonomy, Challenges, and Open Questions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https://arxiv.org/abs/2311.05232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[2] Retrieval-Augmented Generation for Knowledge-Intensive NLP Tasks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https://arxiv.org/abs/2005.11401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[3] What Is RAG?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https://aws.amazon.com/tw/what-is/retrieval-augmented-generation/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2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1AFA5A8-97CA-4143-A477-F0443626B5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Use specific prompts</a:t>
            </a:r>
          </a:p>
          <a:p>
            <a:pPr lvl="1"/>
            <a:r>
              <a:rPr lang="en-US" altLang="zh-TW" dirty="0"/>
              <a:t>Encouragement</a:t>
            </a:r>
          </a:p>
          <a:p>
            <a:pPr lvl="2"/>
            <a:r>
              <a:rPr lang="en-US" altLang="zh-TW" dirty="0"/>
              <a:t>Take a deep breath… Do this step by step…</a:t>
            </a:r>
          </a:p>
          <a:p>
            <a:pPr lvl="1"/>
            <a:r>
              <a:rPr lang="en-US" altLang="zh-TW" dirty="0"/>
              <a:t>Emotional blackmail</a:t>
            </a:r>
          </a:p>
          <a:p>
            <a:pPr lvl="2"/>
            <a:r>
              <a:rPr lang="en-US" altLang="zh-TW" dirty="0"/>
              <a:t>I’m screwed if you don’t do this right…</a:t>
            </a:r>
          </a:p>
          <a:p>
            <a:r>
              <a:rPr lang="en-US" altLang="zh-TW" dirty="0"/>
              <a:t>Give specific examples</a:t>
            </a:r>
          </a:p>
          <a:p>
            <a:pPr lvl="1"/>
            <a:r>
              <a:rPr lang="en-US" altLang="zh-TW" dirty="0"/>
              <a:t>Zero-shot learning, few-shot learning…</a:t>
            </a:r>
          </a:p>
          <a:p>
            <a:r>
              <a:rPr lang="en-US" altLang="zh-TW" dirty="0"/>
              <a:t>Give specific instructions</a:t>
            </a:r>
          </a:p>
          <a:p>
            <a:pPr lvl="1"/>
            <a:r>
              <a:rPr lang="en-US" altLang="zh-TW" dirty="0"/>
              <a:t>Chain of thoughts</a:t>
            </a:r>
          </a:p>
          <a:p>
            <a:r>
              <a:rPr lang="en-US" altLang="zh-TW" dirty="0"/>
              <a:t>RAG</a:t>
            </a:r>
          </a:p>
          <a:p>
            <a:pPr lvl="1"/>
            <a:r>
              <a:rPr lang="en-US" altLang="zh-TW" dirty="0"/>
              <a:t>Document retrieval to effectively augment queries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5B05E4E-1700-42D6-BBB8-6250FFDF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Enhance LLM-based Chatbots?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55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609600" y="1714488"/>
            <a:ext cx="9956800" cy="4759464"/>
          </a:xfrm>
        </p:spPr>
        <p:txBody>
          <a:bodyPr/>
          <a:lstStyle/>
          <a:p>
            <a:r>
              <a:rPr lang="en-US" altLang="zh-TW" dirty="0"/>
              <a:t>RAG</a:t>
            </a:r>
          </a:p>
          <a:p>
            <a:pPr lvl="1"/>
            <a:r>
              <a:rPr lang="en-US" altLang="zh-TW" dirty="0"/>
              <a:t>Retrieve relevant info from external sources to augment queries</a:t>
            </a:r>
          </a:p>
          <a:p>
            <a:pPr lvl="1"/>
            <a:r>
              <a:rPr lang="en-US" altLang="zh-TW" dirty="0"/>
              <a:t>Use augmented queries to achieve better answers from LLMs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RAG: Retrieval-Augmented Generation</a:t>
            </a:r>
            <a:endParaRPr lang="zh-TW" altLang="en-US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035A615-36DC-41AD-9EB7-EFF419B31317}"/>
              </a:ext>
            </a:extLst>
          </p:cNvPr>
          <p:cNvSpPr txBox="1"/>
          <p:nvPr/>
        </p:nvSpPr>
        <p:spPr>
          <a:xfrm>
            <a:off x="1847791" y="3284984"/>
            <a:ext cx="982961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dirty="0">
                <a:latin typeface="Microsoft JhengHei"/>
                <a:ea typeface="Microsoft JhengHei"/>
              </a:rPr>
              <a:t>User's</a:t>
            </a:r>
          </a:p>
          <a:p>
            <a:pPr algn="ctr"/>
            <a:r>
              <a:rPr lang="ja-JP" altLang="en-US" dirty="0">
                <a:latin typeface="Microsoft JhengHei"/>
                <a:ea typeface="Microsoft JhengHei"/>
              </a:rPr>
              <a:t>que</a:t>
            </a:r>
            <a:r>
              <a:rPr lang="en-US" altLang="ja-JP" dirty="0" err="1">
                <a:latin typeface="Microsoft JhengHei"/>
                <a:ea typeface="Microsoft JhengHei"/>
              </a:rPr>
              <a:t>ries</a:t>
            </a:r>
            <a:endParaRPr lang="en-US" altLang="ja-JP" dirty="0">
              <a:latin typeface="Microsoft JhengHei"/>
              <a:ea typeface="游ゴシック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33C6EF2-EDCF-42CB-AD12-3F0FFCC00A4A}"/>
              </a:ext>
            </a:extLst>
          </p:cNvPr>
          <p:cNvSpPr txBox="1"/>
          <p:nvPr/>
        </p:nvSpPr>
        <p:spPr>
          <a:xfrm>
            <a:off x="4296442" y="4559824"/>
            <a:ext cx="14670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>
                <a:latin typeface="Microsoft JhengHei"/>
                <a:ea typeface="Microsoft JhengHei"/>
              </a:rPr>
              <a:t>Retriever</a:t>
            </a:r>
          </a:p>
        </p:txBody>
      </p:sp>
      <p:pic>
        <p:nvPicPr>
          <p:cNvPr id="7" name="Graphic 21" descr="Document with solid fill">
            <a:extLst>
              <a:ext uri="{FF2B5EF4-FFF2-40B4-BE49-F238E27FC236}">
                <a16:creationId xmlns:a16="http://schemas.microsoft.com/office/drawing/2014/main" id="{E10BA8CD-3153-4DD2-8C3E-06FBE399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1342" y="5480294"/>
            <a:ext cx="676276" cy="676276"/>
          </a:xfrm>
          <a:prstGeom prst="rect">
            <a:avLst/>
          </a:prstGeom>
        </p:spPr>
      </p:pic>
      <p:pic>
        <p:nvPicPr>
          <p:cNvPr id="11" name="Graphic 29" descr="Document with solid fill">
            <a:extLst>
              <a:ext uri="{FF2B5EF4-FFF2-40B4-BE49-F238E27FC236}">
                <a16:creationId xmlns:a16="http://schemas.microsoft.com/office/drawing/2014/main" id="{F8EDDC5F-B5DF-43DE-8DD6-22513254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463" y="5473204"/>
            <a:ext cx="676276" cy="676276"/>
          </a:xfrm>
          <a:prstGeom prst="rect">
            <a:avLst/>
          </a:prstGeom>
        </p:spPr>
      </p:pic>
      <p:pic>
        <p:nvPicPr>
          <p:cNvPr id="12" name="Graphic 30" descr="Document with solid fill">
            <a:extLst>
              <a:ext uri="{FF2B5EF4-FFF2-40B4-BE49-F238E27FC236}">
                <a16:creationId xmlns:a16="http://schemas.microsoft.com/office/drawing/2014/main" id="{050A9FC0-4E8B-4F0B-B2A9-E27084D9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8354" y="5480294"/>
            <a:ext cx="676276" cy="676276"/>
          </a:xfrm>
          <a:prstGeom prst="rect">
            <a:avLst/>
          </a:prstGeom>
        </p:spPr>
      </p:pic>
      <p:sp>
        <p:nvSpPr>
          <p:cNvPr id="13" name="TextBox 57">
            <a:extLst>
              <a:ext uri="{FF2B5EF4-FFF2-40B4-BE49-F238E27FC236}">
                <a16:creationId xmlns:a16="http://schemas.microsoft.com/office/drawing/2014/main" id="{947A6F5E-0248-4B2E-840F-4B9C5D4F084B}"/>
              </a:ext>
            </a:extLst>
          </p:cNvPr>
          <p:cNvSpPr txBox="1"/>
          <p:nvPr/>
        </p:nvSpPr>
        <p:spPr>
          <a:xfrm>
            <a:off x="5921787" y="3383551"/>
            <a:ext cx="7922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400" dirty="0">
                <a:latin typeface="Microsoft JhengHei"/>
                <a:ea typeface="Microsoft JhengHei"/>
              </a:rPr>
              <a:t>LLM</a:t>
            </a:r>
            <a:endParaRPr lang="ja-JP" altLang="en-US" sz="2400" dirty="0">
              <a:latin typeface="Microsoft JhengHei"/>
              <a:ea typeface="Microsoft JhengHei"/>
            </a:endParaRPr>
          </a:p>
        </p:txBody>
      </p:sp>
      <p:sp>
        <p:nvSpPr>
          <p:cNvPr id="14" name="TextBox 76">
            <a:extLst>
              <a:ext uri="{FF2B5EF4-FFF2-40B4-BE49-F238E27FC236}">
                <a16:creationId xmlns:a16="http://schemas.microsoft.com/office/drawing/2014/main" id="{4E81EFCC-97A5-4D78-B6EB-3636D1031B59}"/>
              </a:ext>
            </a:extLst>
          </p:cNvPr>
          <p:cNvSpPr txBox="1"/>
          <p:nvPr/>
        </p:nvSpPr>
        <p:spPr>
          <a:xfrm>
            <a:off x="7936036" y="3431907"/>
            <a:ext cx="1094017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dirty="0">
                <a:latin typeface="Microsoft JhengHei"/>
                <a:ea typeface="Microsoft JhengHei"/>
              </a:rPr>
              <a:t>Answer</a:t>
            </a:r>
            <a:r>
              <a:rPr lang="en-US" altLang="ja-JP" dirty="0">
                <a:latin typeface="Microsoft JhengHei"/>
                <a:ea typeface="Microsoft JhengHei"/>
              </a:rPr>
              <a:t>s</a:t>
            </a:r>
            <a:endParaRPr lang="en-US" dirty="0"/>
          </a:p>
        </p:txBody>
      </p:sp>
      <p:sp>
        <p:nvSpPr>
          <p:cNvPr id="18" name="TextBox 107">
            <a:extLst>
              <a:ext uri="{FF2B5EF4-FFF2-40B4-BE49-F238E27FC236}">
                <a16:creationId xmlns:a16="http://schemas.microsoft.com/office/drawing/2014/main" id="{9387210C-EB05-4432-9B70-8B3B4DC654F9}"/>
              </a:ext>
            </a:extLst>
          </p:cNvPr>
          <p:cNvSpPr txBox="1"/>
          <p:nvPr/>
        </p:nvSpPr>
        <p:spPr>
          <a:xfrm>
            <a:off x="6317889" y="4426139"/>
            <a:ext cx="22701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Microsoft JhengHei"/>
                <a:ea typeface="Microsoft JhengHei"/>
              </a:rPr>
              <a:t>Most relevant</a:t>
            </a:r>
          </a:p>
          <a:p>
            <a:r>
              <a:rPr lang="en-US" altLang="ja-JP" dirty="0">
                <a:latin typeface="Microsoft JhengHei"/>
                <a:ea typeface="Microsoft JhengHei"/>
              </a:rPr>
              <a:t>chunk</a:t>
            </a:r>
            <a:r>
              <a:rPr lang="ja-JP" altLang="en-US" dirty="0">
                <a:latin typeface="Microsoft JhengHei"/>
                <a:ea typeface="Microsoft JhengHei"/>
              </a:rPr>
              <a:t>s</a:t>
            </a:r>
            <a:r>
              <a:rPr lang="en-US" altLang="ja-JP" dirty="0">
                <a:latin typeface="Microsoft JhengHei"/>
                <a:ea typeface="Microsoft JhengHei"/>
              </a:rPr>
              <a:t>/documents</a:t>
            </a:r>
            <a:endParaRPr lang="ja-JP" altLang="en-US" dirty="0">
              <a:latin typeface="Microsoft JhengHei"/>
              <a:ea typeface="Microsoft JhengHei"/>
            </a:endParaRPr>
          </a:p>
        </p:txBody>
      </p:sp>
      <p:cxnSp>
        <p:nvCxnSpPr>
          <p:cNvPr id="20" name="接點: 肘形 19">
            <a:extLst>
              <a:ext uri="{FF2B5EF4-FFF2-40B4-BE49-F238E27FC236}">
                <a16:creationId xmlns:a16="http://schemas.microsoft.com/office/drawing/2014/main" id="{E1B68873-968A-468D-822E-EEB3ADFCF455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3474635" y="3968850"/>
            <a:ext cx="1182508" cy="46110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08C17968-8037-4C19-BD4B-8DAE07B27645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5029976" y="5021489"/>
            <a:ext cx="0" cy="409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D0611E96-C40B-4678-B943-2EF9DDD8E3F7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6713991" y="3614384"/>
            <a:ext cx="1222045" cy="21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2113D3B1-7527-45A4-91F6-383728D5C491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2830752" y="3608150"/>
            <a:ext cx="3091035" cy="62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接點: 肘形 77">
            <a:extLst>
              <a:ext uri="{FF2B5EF4-FFF2-40B4-BE49-F238E27FC236}">
                <a16:creationId xmlns:a16="http://schemas.microsoft.com/office/drawing/2014/main" id="{A37E711C-0454-42D8-AD72-9A8EA9218B5C}"/>
              </a:ext>
            </a:extLst>
          </p:cNvPr>
          <p:cNvCxnSpPr>
            <a:cxnSpLocks/>
            <a:stCxn id="5" idx="3"/>
            <a:endCxn id="13" idx="2"/>
          </p:cNvCxnSpPr>
          <p:nvPr/>
        </p:nvCxnSpPr>
        <p:spPr>
          <a:xfrm flipV="1">
            <a:off x="5763510" y="3845216"/>
            <a:ext cx="554379" cy="94544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107">
            <a:extLst>
              <a:ext uri="{FF2B5EF4-FFF2-40B4-BE49-F238E27FC236}">
                <a16:creationId xmlns:a16="http://schemas.microsoft.com/office/drawing/2014/main" id="{23BD70B5-E659-42F0-A843-96F0D1599D82}"/>
              </a:ext>
            </a:extLst>
          </p:cNvPr>
          <p:cNvSpPr txBox="1"/>
          <p:nvPr/>
        </p:nvSpPr>
        <p:spPr>
          <a:xfrm>
            <a:off x="4055248" y="6084088"/>
            <a:ext cx="19687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Microsoft JhengHei"/>
                <a:ea typeface="Microsoft JhengHei"/>
              </a:rPr>
              <a:t>Knowledge base</a:t>
            </a:r>
            <a:endParaRPr lang="ja-JP" altLang="en-US" dirty="0"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4219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Knowledge base</a:t>
            </a:r>
          </a:p>
          <a:p>
            <a:pPr lvl="1"/>
            <a:r>
              <a:rPr lang="en-US" altLang="zh-TW" dirty="0"/>
              <a:t>Chinese Wikipedia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zh</a:t>
            </a:r>
            <a:r>
              <a:rPr lang="en-US" altLang="zh-TW" dirty="0"/>
              <a:t>-TW), </a:t>
            </a:r>
            <a:r>
              <a:rPr lang="zh-TW" altLang="en-US" dirty="0"/>
              <a:t>中文維基百科</a:t>
            </a:r>
            <a:endParaRPr lang="en-US" altLang="zh-TW" dirty="0"/>
          </a:p>
          <a:p>
            <a:r>
              <a:rPr lang="en-US" altLang="zh-TW" dirty="0"/>
              <a:t>Information Retrieval (IR)</a:t>
            </a:r>
          </a:p>
          <a:p>
            <a:pPr lvl="1"/>
            <a:r>
              <a:rPr lang="en-US" altLang="zh-TW" dirty="0" err="1"/>
              <a:t>FlagEmbedding</a:t>
            </a:r>
            <a:r>
              <a:rPr lang="en-US" altLang="zh-TW" dirty="0"/>
              <a:t> (embedding model, max sequence length: 8192 tokens)</a:t>
            </a:r>
          </a:p>
          <a:p>
            <a:pPr lvl="2"/>
            <a:r>
              <a:rPr lang="en-US" altLang="zh-TW" dirty="0"/>
              <a:t>Dense retrieval (bi-encoder): BGE-M3, for generating embedding</a:t>
            </a:r>
          </a:p>
          <a:p>
            <a:pPr lvl="2"/>
            <a:r>
              <a:rPr lang="en-US" altLang="zh-TW" dirty="0"/>
              <a:t>Re-ranker (cross-encoder): BGE-</a:t>
            </a:r>
            <a:r>
              <a:rPr lang="en-US" altLang="zh-TW" dirty="0" err="1"/>
              <a:t>Reranker</a:t>
            </a:r>
            <a:r>
              <a:rPr lang="en-US" altLang="zh-TW" dirty="0"/>
              <a:t>, for embeddings reranking, usually used with dense retrieval</a:t>
            </a:r>
          </a:p>
          <a:p>
            <a:pPr lvl="2"/>
            <a:r>
              <a:rPr lang="en-US" altLang="zh-TW" dirty="0"/>
              <a:t>FAISS for fast nearest neighbor search</a:t>
            </a:r>
          </a:p>
          <a:p>
            <a:r>
              <a:rPr lang="en-US" altLang="zh-TW" dirty="0"/>
              <a:t>LLMs</a:t>
            </a:r>
          </a:p>
          <a:p>
            <a:pPr lvl="1"/>
            <a:r>
              <a:rPr lang="en-US" altLang="zh-TW" dirty="0"/>
              <a:t>Taiwan LLM</a:t>
            </a:r>
            <a:r>
              <a:rPr lang="zh-TW" altLang="en-US" dirty="0"/>
              <a:t>、</a:t>
            </a:r>
            <a:r>
              <a:rPr lang="en-US" altLang="zh-TW" dirty="0"/>
              <a:t>MediaTek-Research-Breeze</a:t>
            </a:r>
            <a:r>
              <a:rPr lang="zh-TW" altLang="en-US" dirty="0"/>
              <a:t>、</a:t>
            </a:r>
            <a:r>
              <a:rPr lang="en-US" altLang="zh-TW" dirty="0"/>
              <a:t>INX-TEXT-</a:t>
            </a:r>
            <a:r>
              <a:rPr lang="en-US" altLang="zh-TW" dirty="0" err="1"/>
              <a:t>Bailong</a:t>
            </a:r>
            <a:r>
              <a:rPr lang="zh-TW" altLang="en-US" dirty="0"/>
              <a:t> 、</a:t>
            </a:r>
            <a:r>
              <a:rPr lang="en-US" altLang="zh-TW" dirty="0"/>
              <a:t>Meta Llama-2</a:t>
            </a:r>
            <a:r>
              <a:rPr lang="zh-TW" altLang="en-US" dirty="0"/>
              <a:t>、</a:t>
            </a:r>
            <a:r>
              <a:rPr lang="en-US" altLang="zh-TW" dirty="0" err="1"/>
              <a:t>Mixtral</a:t>
            </a:r>
            <a:r>
              <a:rPr lang="zh-TW" altLang="en-US" dirty="0"/>
              <a:t>、</a:t>
            </a:r>
            <a:r>
              <a:rPr lang="en-US" altLang="zh-TW" dirty="0"/>
              <a:t>Google-Gemma…</a:t>
            </a:r>
          </a:p>
          <a:p>
            <a:r>
              <a:rPr lang="en-US" altLang="zh-TW" dirty="0"/>
              <a:t>Evaluation dataset</a:t>
            </a:r>
            <a:endParaRPr lang="zh-TW" altLang="en-US" dirty="0"/>
          </a:p>
          <a:p>
            <a:pPr lvl="1"/>
            <a:r>
              <a:rPr lang="en-US" altLang="zh-TW" dirty="0"/>
              <a:t>Taiwanese Trivia Question Answering (TTQA)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</a:t>
            </a:r>
            <a:r>
              <a:rPr lang="zh-TW" altLang="en-US" dirty="0"/>
              <a:t> </a:t>
            </a:r>
            <a:r>
              <a:rPr lang="en-US" altLang="zh-TW" dirty="0"/>
              <a:t>Settings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4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297A69B-D268-463A-9E00-515EB45B90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截至 </a:t>
            </a:r>
            <a:r>
              <a:rPr lang="en-US" altLang="zh-TW" dirty="0"/>
              <a:t>2024.01.01</a:t>
            </a:r>
            <a:r>
              <a:rPr lang="zh-TW" altLang="en-US" dirty="0"/>
              <a:t>，約 </a:t>
            </a:r>
            <a:r>
              <a:rPr lang="en-US" altLang="zh-TW" dirty="0"/>
              <a:t>138 </a:t>
            </a:r>
            <a:r>
              <a:rPr lang="zh-TW" altLang="en-US" dirty="0"/>
              <a:t>萬筆資料，資料序列長度最小 </a:t>
            </a:r>
            <a:r>
              <a:rPr lang="en-US" altLang="zh-TW" dirty="0"/>
              <a:t>3 tokens</a:t>
            </a:r>
            <a:r>
              <a:rPr lang="zh-TW" altLang="en-US" dirty="0"/>
              <a:t>、最長 </a:t>
            </a:r>
            <a:r>
              <a:rPr lang="en-US" altLang="zh-TW" dirty="0"/>
              <a:t>71,330 tokens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6C9ADC-4142-48F2-BD40-D95F18D6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Base: </a:t>
            </a:r>
            <a:r>
              <a:rPr lang="zh-TW" altLang="en-US" dirty="0"/>
              <a:t>中文維基百科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2BEA4B3-0399-4A70-BE19-5D7E7AF5338E}"/>
              </a:ext>
            </a:extLst>
          </p:cNvPr>
          <p:cNvSpPr txBox="1"/>
          <p:nvPr/>
        </p:nvSpPr>
        <p:spPr>
          <a:xfrm>
            <a:off x="3751566" y="6516052"/>
            <a:ext cx="493672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TW" altLang="en-US" sz="1800" dirty="0">
                <a:latin typeface="微軟正黑體"/>
                <a:ea typeface="微軟正黑體"/>
              </a:rPr>
              <a:t>中文維基百科的文字序列分布程度</a:t>
            </a:r>
            <a:r>
              <a:rPr lang="en-US" altLang="zh-TW" dirty="0">
                <a:latin typeface="微軟正黑體"/>
                <a:ea typeface="微軟正黑體"/>
              </a:rPr>
              <a:t>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F9CCF595-6530-4E53-838F-094C6296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33" y="2564904"/>
            <a:ext cx="5152001" cy="3831977"/>
          </a:xfrm>
          <a:prstGeom prst="rect">
            <a:avLst/>
          </a:prstGeom>
        </p:spPr>
      </p:pic>
      <p:pic>
        <p:nvPicPr>
          <p:cNvPr id="6" name="Picture 5" descr="A blue graph with white text&#10;&#10;Description automatically generated">
            <a:extLst>
              <a:ext uri="{FF2B5EF4-FFF2-40B4-BE49-F238E27FC236}">
                <a16:creationId xmlns:a16="http://schemas.microsoft.com/office/drawing/2014/main" id="{A041DBA9-D4A3-4A91-89F6-4A6BEC19F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574" y="2666824"/>
            <a:ext cx="5152002" cy="34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4641C39-E6F1-4125-9671-CE9CAC8F34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臺灣常識問答集 </a:t>
            </a:r>
            <a:r>
              <a:rPr lang="en-US" altLang="zh-TW" dirty="0"/>
              <a:t>(Taiwanese Trivia Question Answering, TTQA)</a:t>
            </a:r>
          </a:p>
          <a:p>
            <a:pPr lvl="1"/>
            <a:r>
              <a:rPr lang="zh-TW" altLang="en-US" dirty="0"/>
              <a:t>源自 </a:t>
            </a:r>
            <a:r>
              <a:rPr lang="en-US" altLang="zh-TW" dirty="0"/>
              <a:t>MediaTek</a:t>
            </a:r>
            <a:r>
              <a:rPr lang="zh-TW" altLang="en-US" dirty="0"/>
              <a:t>，為選擇題 </a:t>
            </a:r>
            <a:r>
              <a:rPr lang="en-US" altLang="zh-TW" dirty="0"/>
              <a:t>(multiple-choice questions) </a:t>
            </a:r>
            <a:r>
              <a:rPr lang="zh-TW" altLang="en-US" dirty="0"/>
              <a:t>的型式，共 </a:t>
            </a:r>
            <a:r>
              <a:rPr lang="en-US" altLang="zh-TW" dirty="0"/>
              <a:t>103 </a:t>
            </a:r>
            <a:r>
              <a:rPr lang="zh-TW" altLang="en-US" dirty="0"/>
              <a:t>題。</a:t>
            </a:r>
          </a:p>
          <a:p>
            <a:pPr lvl="1"/>
            <a:r>
              <a:rPr lang="zh-TW" altLang="en-US" dirty="0"/>
              <a:t>共 </a:t>
            </a:r>
            <a:r>
              <a:rPr lang="en-US" altLang="zh-TW" dirty="0"/>
              <a:t>15 </a:t>
            </a:r>
            <a:r>
              <a:rPr lang="zh-TW" altLang="en-US" dirty="0"/>
              <a:t>個類別：</a:t>
            </a:r>
          </a:p>
          <a:p>
            <a:pPr lvl="2"/>
            <a:r>
              <a:rPr lang="en-US" altLang="zh-TW" dirty="0"/>
              <a:t>ANIMAL, ARCHITECTURE, ATTRACTIONS, COMPANY, CULTURE, ENERGY, FOOD, GEOGRAPHY, HISTORY, MUSIC, PEOPLE, RELIGION, SOCIETY, SONG, UNKNOWN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51F67F1-B0F5-4E8A-B033-1DFF3DA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Set: TTQA</a:t>
            </a:r>
            <a:endParaRPr lang="zh-TW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F7A9D-6554-4C8D-BB94-5A436A4C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68" y="3573016"/>
            <a:ext cx="7713663" cy="32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8969</TotalTime>
  <Words>1561</Words>
  <Application>Microsoft Office PowerPoint</Application>
  <PresentationFormat>寬螢幕</PresentationFormat>
  <Paragraphs>175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Microsoft JhengHei</vt:lpstr>
      <vt:lpstr>Microsoft JhengHei</vt:lpstr>
      <vt:lpstr>標楷體</vt:lpstr>
      <vt:lpstr>Arial</vt:lpstr>
      <vt:lpstr>Calibri</vt:lpstr>
      <vt:lpstr>Calibri Light</vt:lpstr>
      <vt:lpstr>Wingdings</vt:lpstr>
      <vt:lpstr>Wingdings 2</vt:lpstr>
      <vt:lpstr>壁窗</vt:lpstr>
      <vt:lpstr>RAG: Retrieval-Augmented Generation</vt:lpstr>
      <vt:lpstr>Outline</vt:lpstr>
      <vt:lpstr>Chatbots based on LLMs (Large Language Models)</vt:lpstr>
      <vt:lpstr>Strengths and Weaknesses of LLM-based Chatbots</vt:lpstr>
      <vt:lpstr>How to Enhance LLM-based Chatbots?</vt:lpstr>
      <vt:lpstr>RAG: Retrieval-Augmented Generation</vt:lpstr>
      <vt:lpstr>Evaluation Settings</vt:lpstr>
      <vt:lpstr>Knowledge Base: 中文維基百科</vt:lpstr>
      <vt:lpstr>Evaluation Set: TTQA</vt:lpstr>
      <vt:lpstr>TTQA: Example</vt:lpstr>
      <vt:lpstr>Steps for RAG</vt:lpstr>
      <vt:lpstr>Top-K Candidates</vt:lpstr>
      <vt:lpstr>RAG Example 1：使用 Top-1 的檢索結果</vt:lpstr>
      <vt:lpstr>RAG Example 2：使用 Top-2 的檢索結果</vt:lpstr>
      <vt:lpstr>成效評估：有無整合 RAG 的模型成效</vt:lpstr>
      <vt:lpstr>運行時間：每個模型進行有無 RAG 實驗所花費時間</vt:lpstr>
      <vt:lpstr>錯誤分析：有無採用 RAG 的答題錯誤數量</vt:lpstr>
      <vt:lpstr>Conclusions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user</cp:lastModifiedBy>
  <cp:revision>704</cp:revision>
  <dcterms:created xsi:type="dcterms:W3CDTF">2008-11-09T17:03:56Z</dcterms:created>
  <dcterms:modified xsi:type="dcterms:W3CDTF">2025-09-24T00:22:12Z</dcterms:modified>
</cp:coreProperties>
</file>