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47" r:id="rId2"/>
    <p:sldId id="275" r:id="rId3"/>
    <p:sldId id="357" r:id="rId4"/>
    <p:sldId id="348" r:id="rId5"/>
    <p:sldId id="353" r:id="rId6"/>
    <p:sldId id="359" r:id="rId7"/>
    <p:sldId id="358" r:id="rId8"/>
    <p:sldId id="361" r:id="rId9"/>
    <p:sldId id="346" r:id="rId10"/>
    <p:sldId id="350" r:id="rId11"/>
    <p:sldId id="360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3509" autoAdjust="0"/>
  </p:normalViewPr>
  <p:slideViewPr>
    <p:cSldViewPr>
      <p:cViewPr varScale="1">
        <p:scale>
          <a:sx n="69" d="100"/>
          <a:sy n="69" d="100"/>
        </p:scale>
        <p:origin x="7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21" d="100"/>
          <a:sy n="121" d="100"/>
        </p:scale>
        <p:origin x="493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2025/9/24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2025/9/24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>
                <a:solidFill>
                  <a:schemeClr val="accent3">
                    <a:lumMod val="75000"/>
                  </a:schemeClr>
                </a:solidFill>
              </a:rPr>
              <a:t>/11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mirlab.org/jang/matlab/toolbox/machineLearnin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O2zAU3Eppo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Single-layer </a:t>
            </a:r>
            <a:r>
              <a:rPr lang="en-US" altLang="zh-TW" sz="3600" dirty="0" err="1">
                <a:cs typeface="Calibri" panose="020F0502020204030204" pitchFamily="34" charset="0"/>
              </a:rPr>
              <a:t>Perceptrons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94313" y="5795972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2025/9/24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89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Demo of SLP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Order-1 SLP</a:t>
            </a:r>
          </a:p>
          <a:p>
            <a:pPr lvl="1"/>
            <a:r>
              <a:rPr lang="en-US" altLang="zh-TW" dirty="0"/>
              <a:t>Linear decision boundary</a:t>
            </a:r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52C0FD-0FED-457F-A9F2-057D016C23A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altLang="zh-TW" dirty="0"/>
              <a:t>Order-2 SLP</a:t>
            </a:r>
          </a:p>
          <a:p>
            <a:pPr lvl="1"/>
            <a:r>
              <a:rPr lang="en-US" altLang="zh-TW" dirty="0"/>
              <a:t>Quadratic decision boundary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5080DAA-4D93-4A5B-AB3B-D5B6B97C5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472" y="2491441"/>
            <a:ext cx="2880320" cy="3025791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0DBB3ED5-06E0-4AE0-843C-0605BDF40D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943" y="2492896"/>
            <a:ext cx="2918425" cy="3024336"/>
          </a:xfrm>
          <a:prstGeom prst="rect">
            <a:avLst/>
          </a:prstGeom>
        </p:spPr>
      </p:pic>
      <p:sp>
        <p:nvSpPr>
          <p:cNvPr id="7" name="圓角矩形圖說文字 115">
            <a:extLst>
              <a:ext uri="{FF2B5EF4-FFF2-40B4-BE49-F238E27FC236}">
                <a16:creationId xmlns:a16="http://schemas.microsoft.com/office/drawing/2014/main" id="{71700E16-ED24-46D6-9A4A-26EC0E62129F}"/>
              </a:ext>
            </a:extLst>
          </p:cNvPr>
          <p:cNvSpPr/>
          <p:nvPr/>
        </p:nvSpPr>
        <p:spPr>
          <a:xfrm>
            <a:off x="1037063" y="5733256"/>
            <a:ext cx="9739457" cy="1021556"/>
          </a:xfrm>
          <a:prstGeom prst="wedgeRoundRectCallout">
            <a:avLst>
              <a:gd name="adj1" fmla="val -20768"/>
              <a:gd name="adj2" fmla="val 114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To try the demo in MATLAB: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altLang="zh-TW" dirty="0">
                <a:solidFill>
                  <a:schemeClr val="tx1"/>
                </a:solidFill>
              </a:rPr>
              <a:t>Download Machine Learning Toolbox (</a:t>
            </a:r>
            <a:r>
              <a:rPr lang="en-US" altLang="zh-TW" dirty="0">
                <a:solidFill>
                  <a:schemeClr val="tx1"/>
                </a:solidFill>
                <a:hlinkClick r:id="rId4"/>
              </a:rPr>
              <a:t>http://mirlab.org/jang/matlab/toolbox/machineLearning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zh-TW" dirty="0">
                <a:solidFill>
                  <a:schemeClr val="tx1"/>
                </a:solidFill>
              </a:rPr>
              <a:t>Try </a:t>
            </a:r>
            <a:r>
              <a:rPr lang="en-US" altLang="zh-TW" dirty="0" err="1">
                <a:solidFill>
                  <a:schemeClr val="tx1"/>
                </a:solidFill>
              </a:rPr>
              <a:t>slpDemo</a:t>
            </a:r>
            <a:r>
              <a:rPr lang="en-US" altLang="zh-TW" dirty="0">
                <a:solidFill>
                  <a:schemeClr val="tx1"/>
                </a:solidFill>
              </a:rPr>
              <a:t>(1) or </a:t>
            </a:r>
            <a:r>
              <a:rPr lang="en-US" altLang="zh-TW" dirty="0" err="1">
                <a:solidFill>
                  <a:schemeClr val="tx1"/>
                </a:solidFill>
              </a:rPr>
              <a:t>slpDemo</a:t>
            </a:r>
            <a:r>
              <a:rPr lang="en-US" altLang="zh-TW" dirty="0">
                <a:solidFill>
                  <a:schemeClr val="tx1"/>
                </a:solidFill>
              </a:rPr>
              <a:t>(2)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96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2B58BCB-D10D-49E0-A4EB-0A0EC72EF55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SLP</a:t>
            </a:r>
          </a:p>
          <a:p>
            <a:pPr lvl="1"/>
            <a:r>
              <a:rPr lang="en-US" altLang="zh-TW" dirty="0"/>
              <a:t>Commonly used in hardware for its computational simplicity</a:t>
            </a:r>
          </a:p>
          <a:p>
            <a:pPr lvl="1"/>
            <a:r>
              <a:rPr lang="en-US" altLang="zh-TW" dirty="0"/>
              <a:t>Poor generalization since the learning stops at perfect classification</a:t>
            </a:r>
          </a:p>
          <a:p>
            <a:pPr lvl="1"/>
            <a:r>
              <a:rPr lang="en-US" altLang="zh-TW" dirty="0"/>
              <a:t>Not adequate for n-class problem when n is large</a:t>
            </a:r>
          </a:p>
          <a:p>
            <a:r>
              <a:rPr lang="en-US" altLang="zh-TW" dirty="0"/>
              <a:t>Similar classifiers</a:t>
            </a:r>
          </a:p>
          <a:p>
            <a:pPr lvl="1"/>
            <a:r>
              <a:rPr lang="en-US" altLang="zh-TW" dirty="0"/>
              <a:t>SVM</a:t>
            </a:r>
          </a:p>
          <a:p>
            <a:pPr lvl="1"/>
            <a:r>
              <a:rPr lang="en-US" altLang="zh-TW" dirty="0"/>
              <a:t>Logistic regression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BCE82DC7-C8CA-43D2-B649-5630BF243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Summary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9087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Intro to SLP</a:t>
            </a:r>
          </a:p>
          <a:p>
            <a:r>
              <a:rPr lang="en-US" altLang="zh-TW" dirty="0"/>
              <a:t>Learning rule</a:t>
            </a:r>
          </a:p>
          <a:p>
            <a:r>
              <a:rPr lang="en-US" altLang="zh-TW" dirty="0"/>
              <a:t>Animation</a:t>
            </a:r>
          </a:p>
          <a:p>
            <a:r>
              <a:rPr lang="en-US" altLang="zh-TW" dirty="0"/>
              <a:t>Summary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414B8FBB-677C-42CC-A1B9-4E412553A1B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Goal</a:t>
            </a:r>
          </a:p>
          <a:p>
            <a:pPr lvl="1"/>
            <a:r>
              <a:rPr lang="en-US" altLang="zh-TW" dirty="0"/>
              <a:t>Determine a person’s gender from his/her profile data</a:t>
            </a:r>
          </a:p>
          <a:p>
            <a:r>
              <a:rPr lang="en-US" altLang="zh-TW" dirty="0"/>
              <a:t>Potential features</a:t>
            </a:r>
          </a:p>
          <a:p>
            <a:pPr lvl="1"/>
            <a:r>
              <a:rPr lang="en-US" altLang="zh-TW" dirty="0"/>
              <a:t>Birthday</a:t>
            </a:r>
          </a:p>
          <a:p>
            <a:pPr lvl="1"/>
            <a:r>
              <a:rPr lang="en-US" altLang="zh-TW" dirty="0"/>
              <a:t>Blood type</a:t>
            </a:r>
          </a:p>
          <a:p>
            <a:pPr lvl="1"/>
            <a:r>
              <a:rPr lang="en-US" altLang="zh-TW" dirty="0"/>
              <a:t>Height and weight</a:t>
            </a:r>
          </a:p>
          <a:p>
            <a:pPr lvl="1"/>
            <a:r>
              <a:rPr lang="en-US" altLang="zh-TW" dirty="0"/>
              <a:t>BMI</a:t>
            </a:r>
          </a:p>
          <a:p>
            <a:pPr lvl="1"/>
            <a:r>
              <a:rPr lang="en-US" altLang="zh-TW" dirty="0"/>
              <a:t>Three measures</a:t>
            </a:r>
          </a:p>
          <a:p>
            <a:pPr lvl="1"/>
            <a:r>
              <a:rPr lang="en-US" altLang="zh-TW" dirty="0"/>
              <a:t>Hair length</a:t>
            </a:r>
          </a:p>
          <a:p>
            <a:pPr lvl="1"/>
            <a:r>
              <a:rPr lang="en-US" altLang="zh-TW" dirty="0"/>
              <a:t>Voice pitch</a:t>
            </a:r>
          </a:p>
          <a:p>
            <a:pPr lvl="1"/>
            <a:r>
              <a:rPr lang="en-US" altLang="zh-TW" dirty="0"/>
              <a:t>…</a:t>
            </a:r>
          </a:p>
          <a:p>
            <a:pPr lvl="1"/>
            <a:r>
              <a:rPr lang="en-US" altLang="zh-TW" dirty="0"/>
              <a:t>Chromosome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56C192E1-A3AE-4C9E-A069-664CA6696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Example: Gender Classification</a:t>
            </a:r>
            <a:endParaRPr lang="zh-TW" altLang="en-US" dirty="0"/>
          </a:p>
        </p:txBody>
      </p:sp>
      <p:sp>
        <p:nvSpPr>
          <p:cNvPr id="4" name="圓角矩形圖說文字 101">
            <a:extLst>
              <a:ext uri="{FF2B5EF4-FFF2-40B4-BE49-F238E27FC236}">
                <a16:creationId xmlns:a16="http://schemas.microsoft.com/office/drawing/2014/main" id="{AAD25B75-8C9E-4CB3-8C06-BD5EDDA2D20E}"/>
              </a:ext>
            </a:extLst>
          </p:cNvPr>
          <p:cNvSpPr/>
          <p:nvPr/>
        </p:nvSpPr>
        <p:spPr>
          <a:xfrm>
            <a:off x="3108518" y="6260737"/>
            <a:ext cx="1475314" cy="408623"/>
          </a:xfrm>
          <a:prstGeom prst="wedgeRoundRectCallout">
            <a:avLst>
              <a:gd name="adj1" fmla="val -64290"/>
              <a:gd name="adj2" fmla="val -40721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 err="1">
                <a:solidFill>
                  <a:schemeClr val="tx1"/>
                </a:solidFill>
              </a:rPr>
              <a:t>Groundtruth</a:t>
            </a:r>
            <a:r>
              <a:rPr lang="en-US" altLang="zh-TW" dirty="0">
                <a:solidFill>
                  <a:schemeClr val="tx1"/>
                </a:solidFill>
                <a:sym typeface="Wingdings" panose="05000000000000000000" pitchFamily="2" charset="2"/>
              </a:rPr>
              <a:t>!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Line 31">
            <a:extLst>
              <a:ext uri="{FF2B5EF4-FFF2-40B4-BE49-F238E27FC236}">
                <a16:creationId xmlns:a16="http://schemas.microsoft.com/office/drawing/2014/main" id="{D1A72A67-E97A-4CFA-B547-FD4A71C428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478" y="5746862"/>
            <a:ext cx="275590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" name="Line 32">
            <a:extLst>
              <a:ext uri="{FF2B5EF4-FFF2-40B4-BE49-F238E27FC236}">
                <a16:creationId xmlns:a16="http://schemas.microsoft.com/office/drawing/2014/main" id="{1298B6BA-D171-47BB-A898-53820B0894B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96478" y="3370597"/>
            <a:ext cx="0" cy="237626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1F8E14CB-0355-45FF-AB66-761BF5BEB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5943" y="5826311"/>
            <a:ext cx="1724831" cy="28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1800" b="0" dirty="0">
                <a:solidFill>
                  <a:schemeClr val="tx1"/>
                </a:solidFill>
              </a:rPr>
              <a:t>x</a:t>
            </a:r>
            <a:r>
              <a:rPr lang="en-US" altLang="zh-TW" sz="1800" b="0" baseline="-25000" dirty="0">
                <a:solidFill>
                  <a:schemeClr val="tx1"/>
                </a:solidFill>
              </a:rPr>
              <a:t>1</a:t>
            </a:r>
            <a:r>
              <a:rPr lang="en-US" altLang="zh-TW" sz="1800" b="0" dirty="0">
                <a:solidFill>
                  <a:schemeClr val="tx1"/>
                </a:solidFill>
              </a:rPr>
              <a:t> (hair length)</a:t>
            </a:r>
          </a:p>
        </p:txBody>
      </p:sp>
      <p:sp>
        <p:nvSpPr>
          <p:cNvPr id="8" name="Rectangle 34">
            <a:extLst>
              <a:ext uri="{FF2B5EF4-FFF2-40B4-BE49-F238E27FC236}">
                <a16:creationId xmlns:a16="http://schemas.microsoft.com/office/drawing/2014/main" id="{B94A923D-1776-4F5D-8EF6-3E80CF3A6EC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678345" y="4080465"/>
            <a:ext cx="1694375" cy="28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1800" b="0" dirty="0">
                <a:solidFill>
                  <a:schemeClr val="tx1"/>
                </a:solidFill>
              </a:rPr>
              <a:t>x</a:t>
            </a:r>
            <a:r>
              <a:rPr lang="en-US" altLang="zh-TW" sz="1800" b="0" baseline="-25000" dirty="0">
                <a:solidFill>
                  <a:schemeClr val="tx1"/>
                </a:solidFill>
              </a:rPr>
              <a:t>2</a:t>
            </a:r>
            <a:r>
              <a:rPr lang="en-US" altLang="zh-TW" sz="1800" b="0" dirty="0">
                <a:solidFill>
                  <a:schemeClr val="tx1"/>
                </a:solidFill>
              </a:rPr>
              <a:t> (voice pitch)</a:t>
            </a:r>
          </a:p>
        </p:txBody>
      </p:sp>
      <p:grpSp>
        <p:nvGrpSpPr>
          <p:cNvPr id="9" name="Group 38">
            <a:extLst>
              <a:ext uri="{FF2B5EF4-FFF2-40B4-BE49-F238E27FC236}">
                <a16:creationId xmlns:a16="http://schemas.microsoft.com/office/drawing/2014/main" id="{4FABC3E3-3A04-48B0-BDE9-F09FE1BF1716}"/>
              </a:ext>
            </a:extLst>
          </p:cNvPr>
          <p:cNvGrpSpPr>
            <a:grpSpLocks/>
          </p:cNvGrpSpPr>
          <p:nvPr/>
        </p:nvGrpSpPr>
        <p:grpSpPr bwMode="auto">
          <a:xfrm>
            <a:off x="8091326" y="3284984"/>
            <a:ext cx="106363" cy="215900"/>
            <a:chOff x="4001" y="1952"/>
            <a:chExt cx="67" cy="136"/>
          </a:xfrm>
        </p:grpSpPr>
        <p:sp>
          <p:nvSpPr>
            <p:cNvPr id="10" name="Oval 35">
              <a:extLst>
                <a:ext uri="{FF2B5EF4-FFF2-40B4-BE49-F238E27FC236}">
                  <a16:creationId xmlns:a16="http://schemas.microsoft.com/office/drawing/2014/main" id="{46DFC935-4861-42A3-B0F8-E57131480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1952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11" name="Line 36">
              <a:extLst>
                <a:ext uri="{FF2B5EF4-FFF2-40B4-BE49-F238E27FC236}">
                  <a16:creationId xmlns:a16="http://schemas.microsoft.com/office/drawing/2014/main" id="{6C977ABB-E4CF-45B4-A7C9-73314323C9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1" y="2052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" name="Line 37">
              <a:extLst>
                <a:ext uri="{FF2B5EF4-FFF2-40B4-BE49-F238E27FC236}">
                  <a16:creationId xmlns:a16="http://schemas.microsoft.com/office/drawing/2014/main" id="{91BD18F9-6EC6-498E-B139-D851C36C58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021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3" name="Group 42">
            <a:extLst>
              <a:ext uri="{FF2B5EF4-FFF2-40B4-BE49-F238E27FC236}">
                <a16:creationId xmlns:a16="http://schemas.microsoft.com/office/drawing/2014/main" id="{6A85E9BD-29D0-4EBD-9E88-614E9DCB0A57}"/>
              </a:ext>
            </a:extLst>
          </p:cNvPr>
          <p:cNvGrpSpPr>
            <a:grpSpLocks/>
          </p:cNvGrpSpPr>
          <p:nvPr/>
        </p:nvGrpSpPr>
        <p:grpSpPr bwMode="auto">
          <a:xfrm>
            <a:off x="8380654" y="3658630"/>
            <a:ext cx="106363" cy="215900"/>
            <a:chOff x="4241" y="2240"/>
            <a:chExt cx="67" cy="136"/>
          </a:xfrm>
        </p:grpSpPr>
        <p:sp>
          <p:nvSpPr>
            <p:cNvPr id="14" name="Oval 39">
              <a:extLst>
                <a:ext uri="{FF2B5EF4-FFF2-40B4-BE49-F238E27FC236}">
                  <a16:creationId xmlns:a16="http://schemas.microsoft.com/office/drawing/2014/main" id="{226919D1-B05D-4A73-A4DC-BBE41D3A9B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4" y="2240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15" name="Line 40">
              <a:extLst>
                <a:ext uri="{FF2B5EF4-FFF2-40B4-BE49-F238E27FC236}">
                  <a16:creationId xmlns:a16="http://schemas.microsoft.com/office/drawing/2014/main" id="{AA144C71-D212-427E-8006-B5D0D9A1A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1" y="2340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6" name="Line 41">
              <a:extLst>
                <a:ext uri="{FF2B5EF4-FFF2-40B4-BE49-F238E27FC236}">
                  <a16:creationId xmlns:a16="http://schemas.microsoft.com/office/drawing/2014/main" id="{B56B2C66-8580-4589-978D-AAA5B15A96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2309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7" name="Group 46">
            <a:extLst>
              <a:ext uri="{FF2B5EF4-FFF2-40B4-BE49-F238E27FC236}">
                <a16:creationId xmlns:a16="http://schemas.microsoft.com/office/drawing/2014/main" id="{95E0B1A9-5D4D-4C77-B89E-A84EA7384346}"/>
              </a:ext>
            </a:extLst>
          </p:cNvPr>
          <p:cNvGrpSpPr>
            <a:grpSpLocks/>
          </p:cNvGrpSpPr>
          <p:nvPr/>
        </p:nvGrpSpPr>
        <p:grpSpPr bwMode="auto">
          <a:xfrm>
            <a:off x="9081926" y="4123184"/>
            <a:ext cx="106363" cy="215900"/>
            <a:chOff x="4625" y="2480"/>
            <a:chExt cx="67" cy="136"/>
          </a:xfrm>
        </p:grpSpPr>
        <p:sp>
          <p:nvSpPr>
            <p:cNvPr id="18" name="Oval 43">
              <a:extLst>
                <a:ext uri="{FF2B5EF4-FFF2-40B4-BE49-F238E27FC236}">
                  <a16:creationId xmlns:a16="http://schemas.microsoft.com/office/drawing/2014/main" id="{DBA38ADD-659E-4323-9877-5D4962CE3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8" y="2480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19" name="Line 44">
              <a:extLst>
                <a:ext uri="{FF2B5EF4-FFF2-40B4-BE49-F238E27FC236}">
                  <a16:creationId xmlns:a16="http://schemas.microsoft.com/office/drawing/2014/main" id="{938CF630-AC5F-457F-AE3A-4FE871F377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5" y="2580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" name="Line 45">
              <a:extLst>
                <a:ext uri="{FF2B5EF4-FFF2-40B4-BE49-F238E27FC236}">
                  <a16:creationId xmlns:a16="http://schemas.microsoft.com/office/drawing/2014/main" id="{66A27CFE-8350-4F39-84BF-899A9610F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2549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1" name="Group 50">
            <a:extLst>
              <a:ext uri="{FF2B5EF4-FFF2-40B4-BE49-F238E27FC236}">
                <a16:creationId xmlns:a16="http://schemas.microsoft.com/office/drawing/2014/main" id="{3AD26222-2709-4452-8B6D-B6D5C16AF737}"/>
              </a:ext>
            </a:extLst>
          </p:cNvPr>
          <p:cNvGrpSpPr>
            <a:grpSpLocks/>
          </p:cNvGrpSpPr>
          <p:nvPr/>
        </p:nvGrpSpPr>
        <p:grpSpPr bwMode="auto">
          <a:xfrm>
            <a:off x="8380654" y="4234694"/>
            <a:ext cx="106363" cy="215900"/>
            <a:chOff x="4193" y="2624"/>
            <a:chExt cx="67" cy="136"/>
          </a:xfrm>
        </p:grpSpPr>
        <p:sp>
          <p:nvSpPr>
            <p:cNvPr id="22" name="Oval 47">
              <a:extLst>
                <a:ext uri="{FF2B5EF4-FFF2-40B4-BE49-F238E27FC236}">
                  <a16:creationId xmlns:a16="http://schemas.microsoft.com/office/drawing/2014/main" id="{736A67D6-BE91-4EDB-B78C-FB7267A99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6" y="2624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23" name="Line 48">
              <a:extLst>
                <a:ext uri="{FF2B5EF4-FFF2-40B4-BE49-F238E27FC236}">
                  <a16:creationId xmlns:a16="http://schemas.microsoft.com/office/drawing/2014/main" id="{B82B2066-0D25-4897-96FD-280FB0690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3" y="2724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4" name="Line 49">
              <a:extLst>
                <a:ext uri="{FF2B5EF4-FFF2-40B4-BE49-F238E27FC236}">
                  <a16:creationId xmlns:a16="http://schemas.microsoft.com/office/drawing/2014/main" id="{B957D0FA-5617-4531-944F-7D29C2AEC0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693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5" name="Group 54">
            <a:extLst>
              <a:ext uri="{FF2B5EF4-FFF2-40B4-BE49-F238E27FC236}">
                <a16:creationId xmlns:a16="http://schemas.microsoft.com/office/drawing/2014/main" id="{D4D7E269-C726-40D0-A326-B29EA88E1306}"/>
              </a:ext>
            </a:extLst>
          </p:cNvPr>
          <p:cNvGrpSpPr>
            <a:grpSpLocks/>
          </p:cNvGrpSpPr>
          <p:nvPr/>
        </p:nvGrpSpPr>
        <p:grpSpPr bwMode="auto">
          <a:xfrm>
            <a:off x="8956718" y="4522726"/>
            <a:ext cx="106363" cy="215900"/>
            <a:chOff x="4481" y="2672"/>
            <a:chExt cx="67" cy="136"/>
          </a:xfrm>
        </p:grpSpPr>
        <p:sp>
          <p:nvSpPr>
            <p:cNvPr id="26" name="Oval 51">
              <a:extLst>
                <a:ext uri="{FF2B5EF4-FFF2-40B4-BE49-F238E27FC236}">
                  <a16:creationId xmlns:a16="http://schemas.microsoft.com/office/drawing/2014/main" id="{E84C58DC-BF97-495E-AA8B-B7549A280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" y="2672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27" name="Line 52">
              <a:extLst>
                <a:ext uri="{FF2B5EF4-FFF2-40B4-BE49-F238E27FC236}">
                  <a16:creationId xmlns:a16="http://schemas.microsoft.com/office/drawing/2014/main" id="{DCF19BA0-05D2-4C1E-BA0D-7EA6F553E5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1" y="2772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8" name="Line 53">
              <a:extLst>
                <a:ext uri="{FF2B5EF4-FFF2-40B4-BE49-F238E27FC236}">
                  <a16:creationId xmlns:a16="http://schemas.microsoft.com/office/drawing/2014/main" id="{9E98AF8D-731F-4BD5-BB2B-6DC04BD896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741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9" name="Group 58">
            <a:extLst>
              <a:ext uri="{FF2B5EF4-FFF2-40B4-BE49-F238E27FC236}">
                <a16:creationId xmlns:a16="http://schemas.microsoft.com/office/drawing/2014/main" id="{B5C22513-E2E8-4610-9D30-51777B084769}"/>
              </a:ext>
            </a:extLst>
          </p:cNvPr>
          <p:cNvGrpSpPr>
            <a:grpSpLocks/>
          </p:cNvGrpSpPr>
          <p:nvPr/>
        </p:nvGrpSpPr>
        <p:grpSpPr bwMode="auto">
          <a:xfrm>
            <a:off x="7938926" y="3894584"/>
            <a:ext cx="106363" cy="215900"/>
            <a:chOff x="3905" y="2336"/>
            <a:chExt cx="67" cy="136"/>
          </a:xfrm>
        </p:grpSpPr>
        <p:sp>
          <p:nvSpPr>
            <p:cNvPr id="30" name="Oval 55">
              <a:extLst>
                <a:ext uri="{FF2B5EF4-FFF2-40B4-BE49-F238E27FC236}">
                  <a16:creationId xmlns:a16="http://schemas.microsoft.com/office/drawing/2014/main" id="{99FAA8AF-8768-4CCF-8E3A-D2248D07C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2336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31" name="Line 56">
              <a:extLst>
                <a:ext uri="{FF2B5EF4-FFF2-40B4-BE49-F238E27FC236}">
                  <a16:creationId xmlns:a16="http://schemas.microsoft.com/office/drawing/2014/main" id="{AE13C902-BCE9-4802-A817-14290008E7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5" y="2436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" name="Line 57">
              <a:extLst>
                <a:ext uri="{FF2B5EF4-FFF2-40B4-BE49-F238E27FC236}">
                  <a16:creationId xmlns:a16="http://schemas.microsoft.com/office/drawing/2014/main" id="{0AD473FA-5E5F-4617-9B3B-5F08F04454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2405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3" name="Group 62">
            <a:extLst>
              <a:ext uri="{FF2B5EF4-FFF2-40B4-BE49-F238E27FC236}">
                <a16:creationId xmlns:a16="http://schemas.microsoft.com/office/drawing/2014/main" id="{DD20D8AF-63D5-4C2B-BDB0-EAE04993F646}"/>
              </a:ext>
            </a:extLst>
          </p:cNvPr>
          <p:cNvGrpSpPr>
            <a:grpSpLocks/>
          </p:cNvGrpSpPr>
          <p:nvPr/>
        </p:nvGrpSpPr>
        <p:grpSpPr bwMode="auto">
          <a:xfrm>
            <a:off x="9028726" y="5026782"/>
            <a:ext cx="106363" cy="215900"/>
            <a:chOff x="4769" y="3056"/>
            <a:chExt cx="67" cy="136"/>
          </a:xfrm>
        </p:grpSpPr>
        <p:sp>
          <p:nvSpPr>
            <p:cNvPr id="34" name="Oval 59">
              <a:extLst>
                <a:ext uri="{FF2B5EF4-FFF2-40B4-BE49-F238E27FC236}">
                  <a16:creationId xmlns:a16="http://schemas.microsoft.com/office/drawing/2014/main" id="{D779FCF7-BB64-40E0-8915-9F6113BF6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2" y="3056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35" name="Line 60">
              <a:extLst>
                <a:ext uri="{FF2B5EF4-FFF2-40B4-BE49-F238E27FC236}">
                  <a16:creationId xmlns:a16="http://schemas.microsoft.com/office/drawing/2014/main" id="{6146C725-4DCF-41FB-B7AD-E8CCD821A0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9" y="3156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" name="Line 61">
              <a:extLst>
                <a:ext uri="{FF2B5EF4-FFF2-40B4-BE49-F238E27FC236}">
                  <a16:creationId xmlns:a16="http://schemas.microsoft.com/office/drawing/2014/main" id="{F7DC9572-6143-49C0-AB56-4E6F8FFB6C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3125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7" name="Group 66">
            <a:extLst>
              <a:ext uri="{FF2B5EF4-FFF2-40B4-BE49-F238E27FC236}">
                <a16:creationId xmlns:a16="http://schemas.microsoft.com/office/drawing/2014/main" id="{00B1692A-861F-4990-BB7E-AC8F03B87C70}"/>
              </a:ext>
            </a:extLst>
          </p:cNvPr>
          <p:cNvGrpSpPr>
            <a:grpSpLocks/>
          </p:cNvGrpSpPr>
          <p:nvPr/>
        </p:nvGrpSpPr>
        <p:grpSpPr bwMode="auto">
          <a:xfrm>
            <a:off x="8929526" y="3665984"/>
            <a:ext cx="106363" cy="215900"/>
            <a:chOff x="4529" y="2192"/>
            <a:chExt cx="67" cy="136"/>
          </a:xfrm>
        </p:grpSpPr>
        <p:sp>
          <p:nvSpPr>
            <p:cNvPr id="38" name="Oval 63">
              <a:extLst>
                <a:ext uri="{FF2B5EF4-FFF2-40B4-BE49-F238E27FC236}">
                  <a16:creationId xmlns:a16="http://schemas.microsoft.com/office/drawing/2014/main" id="{62594576-B6A8-4A4C-8FF9-6CC410CF6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" y="2192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39" name="Line 64">
              <a:extLst>
                <a:ext uri="{FF2B5EF4-FFF2-40B4-BE49-F238E27FC236}">
                  <a16:creationId xmlns:a16="http://schemas.microsoft.com/office/drawing/2014/main" id="{5C430F94-49B4-43EF-9883-0F9CAF3C8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2292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0" name="Line 65">
              <a:extLst>
                <a:ext uri="{FF2B5EF4-FFF2-40B4-BE49-F238E27FC236}">
                  <a16:creationId xmlns:a16="http://schemas.microsoft.com/office/drawing/2014/main" id="{DFE4791F-620C-424C-989C-3BEAE9981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2261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1" name="Group 70">
            <a:extLst>
              <a:ext uri="{FF2B5EF4-FFF2-40B4-BE49-F238E27FC236}">
                <a16:creationId xmlns:a16="http://schemas.microsoft.com/office/drawing/2014/main" id="{673F431F-8476-41C8-81C5-FADADA62A725}"/>
              </a:ext>
            </a:extLst>
          </p:cNvPr>
          <p:cNvGrpSpPr>
            <a:grpSpLocks/>
          </p:cNvGrpSpPr>
          <p:nvPr/>
        </p:nvGrpSpPr>
        <p:grpSpPr bwMode="auto">
          <a:xfrm>
            <a:off x="8596678" y="4666742"/>
            <a:ext cx="106363" cy="215900"/>
            <a:chOff x="4721" y="2768"/>
            <a:chExt cx="67" cy="136"/>
          </a:xfrm>
        </p:grpSpPr>
        <p:sp>
          <p:nvSpPr>
            <p:cNvPr id="42" name="Oval 67">
              <a:extLst>
                <a:ext uri="{FF2B5EF4-FFF2-40B4-BE49-F238E27FC236}">
                  <a16:creationId xmlns:a16="http://schemas.microsoft.com/office/drawing/2014/main" id="{DEAE4FF6-02C8-4355-805F-A72E0BB494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" y="2768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43" name="Line 68">
              <a:extLst>
                <a:ext uri="{FF2B5EF4-FFF2-40B4-BE49-F238E27FC236}">
                  <a16:creationId xmlns:a16="http://schemas.microsoft.com/office/drawing/2014/main" id="{24F9062D-49B6-4ED2-B2A9-7273274000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" y="2868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" name="Line 69">
              <a:extLst>
                <a:ext uri="{FF2B5EF4-FFF2-40B4-BE49-F238E27FC236}">
                  <a16:creationId xmlns:a16="http://schemas.microsoft.com/office/drawing/2014/main" id="{45D996A6-1A02-4A8B-B626-5D1AAD349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837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5" name="Group 74">
            <a:extLst>
              <a:ext uri="{FF2B5EF4-FFF2-40B4-BE49-F238E27FC236}">
                <a16:creationId xmlns:a16="http://schemas.microsoft.com/office/drawing/2014/main" id="{6886598D-3F5D-47D8-8A24-F75C571FAE5A}"/>
              </a:ext>
            </a:extLst>
          </p:cNvPr>
          <p:cNvGrpSpPr>
            <a:grpSpLocks/>
          </p:cNvGrpSpPr>
          <p:nvPr/>
        </p:nvGrpSpPr>
        <p:grpSpPr bwMode="auto">
          <a:xfrm>
            <a:off x="7481726" y="3284984"/>
            <a:ext cx="106363" cy="215900"/>
            <a:chOff x="3617" y="1952"/>
            <a:chExt cx="67" cy="136"/>
          </a:xfrm>
        </p:grpSpPr>
        <p:sp>
          <p:nvSpPr>
            <p:cNvPr id="46" name="Oval 71">
              <a:extLst>
                <a:ext uri="{FF2B5EF4-FFF2-40B4-BE49-F238E27FC236}">
                  <a16:creationId xmlns:a16="http://schemas.microsoft.com/office/drawing/2014/main" id="{BFFCA4BF-9AFD-455A-9B27-9B0C09FA39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0" y="1952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47" name="Line 72">
              <a:extLst>
                <a:ext uri="{FF2B5EF4-FFF2-40B4-BE49-F238E27FC236}">
                  <a16:creationId xmlns:a16="http://schemas.microsoft.com/office/drawing/2014/main" id="{86BAB6C6-25F1-49D0-AC42-2FE1B645B0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7" y="2052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8" name="Line 73">
              <a:extLst>
                <a:ext uri="{FF2B5EF4-FFF2-40B4-BE49-F238E27FC236}">
                  <a16:creationId xmlns:a16="http://schemas.microsoft.com/office/drawing/2014/main" id="{A6A43A29-D7DB-4F19-8075-DAA69161DB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2021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9" name="Group 79">
            <a:extLst>
              <a:ext uri="{FF2B5EF4-FFF2-40B4-BE49-F238E27FC236}">
                <a16:creationId xmlns:a16="http://schemas.microsoft.com/office/drawing/2014/main" id="{17A3D02E-B0DB-4C49-9A75-269D1CD81ED3}"/>
              </a:ext>
            </a:extLst>
          </p:cNvPr>
          <p:cNvGrpSpPr>
            <a:grpSpLocks/>
          </p:cNvGrpSpPr>
          <p:nvPr/>
        </p:nvGrpSpPr>
        <p:grpSpPr bwMode="auto">
          <a:xfrm>
            <a:off x="7100726" y="4572447"/>
            <a:ext cx="106363" cy="211137"/>
            <a:chOff x="3377" y="2763"/>
            <a:chExt cx="67" cy="133"/>
          </a:xfrm>
        </p:grpSpPr>
        <p:sp>
          <p:nvSpPr>
            <p:cNvPr id="50" name="Oval 75">
              <a:extLst>
                <a:ext uri="{FF2B5EF4-FFF2-40B4-BE49-F238E27FC236}">
                  <a16:creationId xmlns:a16="http://schemas.microsoft.com/office/drawing/2014/main" id="{EDF892CB-2542-49B2-B969-DBC54A3AF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0" y="2840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51" name="Line 76">
              <a:extLst>
                <a:ext uri="{FF2B5EF4-FFF2-40B4-BE49-F238E27FC236}">
                  <a16:creationId xmlns:a16="http://schemas.microsoft.com/office/drawing/2014/main" id="{FD9BC1F0-C1F0-4802-83C2-C57F25A657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763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" name="Line 77">
              <a:extLst>
                <a:ext uri="{FF2B5EF4-FFF2-40B4-BE49-F238E27FC236}">
                  <a16:creationId xmlns:a16="http://schemas.microsoft.com/office/drawing/2014/main" id="{9821E70E-3582-48CC-B1BB-557D57E6D1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3" y="2765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3" name="Line 78">
              <a:extLst>
                <a:ext uri="{FF2B5EF4-FFF2-40B4-BE49-F238E27FC236}">
                  <a16:creationId xmlns:a16="http://schemas.microsoft.com/office/drawing/2014/main" id="{B08CD71A-26DF-41C9-9A2C-DE15174577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7" y="2765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4" name="Group 84">
            <a:extLst>
              <a:ext uri="{FF2B5EF4-FFF2-40B4-BE49-F238E27FC236}">
                <a16:creationId xmlns:a16="http://schemas.microsoft.com/office/drawing/2014/main" id="{EE23D111-1895-4CE9-84A2-4D7456B3ADD3}"/>
              </a:ext>
            </a:extLst>
          </p:cNvPr>
          <p:cNvGrpSpPr>
            <a:grpSpLocks/>
          </p:cNvGrpSpPr>
          <p:nvPr/>
        </p:nvGrpSpPr>
        <p:grpSpPr bwMode="auto">
          <a:xfrm>
            <a:off x="7557926" y="5029647"/>
            <a:ext cx="106363" cy="211137"/>
            <a:chOff x="3665" y="3051"/>
            <a:chExt cx="67" cy="133"/>
          </a:xfrm>
        </p:grpSpPr>
        <p:sp>
          <p:nvSpPr>
            <p:cNvPr id="55" name="Oval 80">
              <a:extLst>
                <a:ext uri="{FF2B5EF4-FFF2-40B4-BE49-F238E27FC236}">
                  <a16:creationId xmlns:a16="http://schemas.microsoft.com/office/drawing/2014/main" id="{AA089EF0-51CD-4DFF-ABE3-56143FD20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8" y="3128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56" name="Line 81">
              <a:extLst>
                <a:ext uri="{FF2B5EF4-FFF2-40B4-BE49-F238E27FC236}">
                  <a16:creationId xmlns:a16="http://schemas.microsoft.com/office/drawing/2014/main" id="{87259443-D97A-4809-8669-646F196D8F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3051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7" name="Line 82">
              <a:extLst>
                <a:ext uri="{FF2B5EF4-FFF2-40B4-BE49-F238E27FC236}">
                  <a16:creationId xmlns:a16="http://schemas.microsoft.com/office/drawing/2014/main" id="{9351A9D8-1AC0-4394-8134-CA6034CB9E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1" y="3053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8" name="Line 83">
              <a:extLst>
                <a:ext uri="{FF2B5EF4-FFF2-40B4-BE49-F238E27FC236}">
                  <a16:creationId xmlns:a16="http://schemas.microsoft.com/office/drawing/2014/main" id="{47601856-9ED4-48FA-B570-02A4AF79D6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65" y="3053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9" name="Group 89">
            <a:extLst>
              <a:ext uri="{FF2B5EF4-FFF2-40B4-BE49-F238E27FC236}">
                <a16:creationId xmlns:a16="http://schemas.microsoft.com/office/drawing/2014/main" id="{CDE45B83-8176-4F43-B1F9-B4BC9BB26071}"/>
              </a:ext>
            </a:extLst>
          </p:cNvPr>
          <p:cNvGrpSpPr>
            <a:grpSpLocks/>
          </p:cNvGrpSpPr>
          <p:nvPr/>
        </p:nvGrpSpPr>
        <p:grpSpPr bwMode="auto">
          <a:xfrm>
            <a:off x="7732582" y="4594734"/>
            <a:ext cx="106363" cy="211137"/>
            <a:chOff x="3857" y="2859"/>
            <a:chExt cx="67" cy="133"/>
          </a:xfrm>
        </p:grpSpPr>
        <p:sp>
          <p:nvSpPr>
            <p:cNvPr id="60" name="Oval 85">
              <a:extLst>
                <a:ext uri="{FF2B5EF4-FFF2-40B4-BE49-F238E27FC236}">
                  <a16:creationId xmlns:a16="http://schemas.microsoft.com/office/drawing/2014/main" id="{ED4748E6-DD7A-47CD-A924-5BB98105D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293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61" name="Line 86">
              <a:extLst>
                <a:ext uri="{FF2B5EF4-FFF2-40B4-BE49-F238E27FC236}">
                  <a16:creationId xmlns:a16="http://schemas.microsoft.com/office/drawing/2014/main" id="{53F192E4-D485-40C6-87A5-4925E8B75F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8" y="285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" name="Line 87">
              <a:extLst>
                <a:ext uri="{FF2B5EF4-FFF2-40B4-BE49-F238E27FC236}">
                  <a16:creationId xmlns:a16="http://schemas.microsoft.com/office/drawing/2014/main" id="{79619FB1-28B2-4B29-BE63-A30D8B1AA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3" y="286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" name="Line 88">
              <a:extLst>
                <a:ext uri="{FF2B5EF4-FFF2-40B4-BE49-F238E27FC236}">
                  <a16:creationId xmlns:a16="http://schemas.microsoft.com/office/drawing/2014/main" id="{8097C39E-017A-4CC3-8858-14DDEE2B17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7" y="286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4" name="Group 94">
            <a:extLst>
              <a:ext uri="{FF2B5EF4-FFF2-40B4-BE49-F238E27FC236}">
                <a16:creationId xmlns:a16="http://schemas.microsoft.com/office/drawing/2014/main" id="{9A555E3A-934A-4927-9F4D-49B2D8A526B9}"/>
              </a:ext>
            </a:extLst>
          </p:cNvPr>
          <p:cNvGrpSpPr>
            <a:grpSpLocks/>
          </p:cNvGrpSpPr>
          <p:nvPr/>
        </p:nvGrpSpPr>
        <p:grpSpPr bwMode="auto">
          <a:xfrm>
            <a:off x="7948606" y="5170798"/>
            <a:ext cx="106363" cy="211137"/>
            <a:chOff x="3953" y="3339"/>
            <a:chExt cx="67" cy="133"/>
          </a:xfrm>
        </p:grpSpPr>
        <p:sp>
          <p:nvSpPr>
            <p:cNvPr id="65" name="Oval 90">
              <a:extLst>
                <a:ext uri="{FF2B5EF4-FFF2-40B4-BE49-F238E27FC236}">
                  <a16:creationId xmlns:a16="http://schemas.microsoft.com/office/drawing/2014/main" id="{4DEC8F12-8682-4386-977A-3E3119847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" y="341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66" name="Line 91">
              <a:extLst>
                <a:ext uri="{FF2B5EF4-FFF2-40B4-BE49-F238E27FC236}">
                  <a16:creationId xmlns:a16="http://schemas.microsoft.com/office/drawing/2014/main" id="{11473366-672D-467E-A781-167615604A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333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7" name="Line 92">
              <a:extLst>
                <a:ext uri="{FF2B5EF4-FFF2-40B4-BE49-F238E27FC236}">
                  <a16:creationId xmlns:a16="http://schemas.microsoft.com/office/drawing/2014/main" id="{E401E565-AD34-4A0B-A7C5-139F21FF7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9" y="334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8" name="Line 93">
              <a:extLst>
                <a:ext uri="{FF2B5EF4-FFF2-40B4-BE49-F238E27FC236}">
                  <a16:creationId xmlns:a16="http://schemas.microsoft.com/office/drawing/2014/main" id="{7E0DDECC-82D0-4DB1-89E7-AAC2829E9A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53" y="334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9" name="Group 99">
            <a:extLst>
              <a:ext uri="{FF2B5EF4-FFF2-40B4-BE49-F238E27FC236}">
                <a16:creationId xmlns:a16="http://schemas.microsoft.com/office/drawing/2014/main" id="{3D23E3CC-4B4E-416E-BEBD-189A4270C3FB}"/>
              </a:ext>
            </a:extLst>
          </p:cNvPr>
          <p:cNvGrpSpPr>
            <a:grpSpLocks/>
          </p:cNvGrpSpPr>
          <p:nvPr/>
        </p:nvGrpSpPr>
        <p:grpSpPr bwMode="auto">
          <a:xfrm>
            <a:off x="8319926" y="5105847"/>
            <a:ext cx="106363" cy="211137"/>
            <a:chOff x="4145" y="3099"/>
            <a:chExt cx="67" cy="133"/>
          </a:xfrm>
        </p:grpSpPr>
        <p:sp>
          <p:nvSpPr>
            <p:cNvPr id="70" name="Oval 95">
              <a:extLst>
                <a:ext uri="{FF2B5EF4-FFF2-40B4-BE49-F238E27FC236}">
                  <a16:creationId xmlns:a16="http://schemas.microsoft.com/office/drawing/2014/main" id="{744B37CA-9730-41C8-B303-FE5775A2F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317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71" name="Line 96">
              <a:extLst>
                <a:ext uri="{FF2B5EF4-FFF2-40B4-BE49-F238E27FC236}">
                  <a16:creationId xmlns:a16="http://schemas.microsoft.com/office/drawing/2014/main" id="{7C12923C-261C-4890-9209-6C0DF0DD52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309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2" name="Line 97">
              <a:extLst>
                <a:ext uri="{FF2B5EF4-FFF2-40B4-BE49-F238E27FC236}">
                  <a16:creationId xmlns:a16="http://schemas.microsoft.com/office/drawing/2014/main" id="{7390D48E-B207-424D-81FC-2DCA53585A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1" y="310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3" name="Line 98">
              <a:extLst>
                <a:ext uri="{FF2B5EF4-FFF2-40B4-BE49-F238E27FC236}">
                  <a16:creationId xmlns:a16="http://schemas.microsoft.com/office/drawing/2014/main" id="{29F47D4F-2801-4931-8E8C-FF43B6CF02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310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4" name="Group 104">
            <a:extLst>
              <a:ext uri="{FF2B5EF4-FFF2-40B4-BE49-F238E27FC236}">
                <a16:creationId xmlns:a16="http://schemas.microsoft.com/office/drawing/2014/main" id="{44414758-2E89-4573-85D2-6C44DEA56C45}"/>
              </a:ext>
            </a:extLst>
          </p:cNvPr>
          <p:cNvGrpSpPr>
            <a:grpSpLocks/>
          </p:cNvGrpSpPr>
          <p:nvPr/>
        </p:nvGrpSpPr>
        <p:grpSpPr bwMode="auto">
          <a:xfrm>
            <a:off x="7372542" y="5386822"/>
            <a:ext cx="106363" cy="211137"/>
            <a:chOff x="3569" y="3387"/>
            <a:chExt cx="67" cy="133"/>
          </a:xfrm>
        </p:grpSpPr>
        <p:sp>
          <p:nvSpPr>
            <p:cNvPr id="75" name="Oval 100">
              <a:extLst>
                <a:ext uri="{FF2B5EF4-FFF2-40B4-BE49-F238E27FC236}">
                  <a16:creationId xmlns:a16="http://schemas.microsoft.com/office/drawing/2014/main" id="{E58F8168-7808-45D1-B9C4-4B601D756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2" y="3464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76" name="Line 101">
              <a:extLst>
                <a:ext uri="{FF2B5EF4-FFF2-40B4-BE49-F238E27FC236}">
                  <a16:creationId xmlns:a16="http://schemas.microsoft.com/office/drawing/2014/main" id="{563ABB5B-408F-46D5-BB75-ECE8106EC7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3387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7" name="Line 102">
              <a:extLst>
                <a:ext uri="{FF2B5EF4-FFF2-40B4-BE49-F238E27FC236}">
                  <a16:creationId xmlns:a16="http://schemas.microsoft.com/office/drawing/2014/main" id="{61170A92-2AF5-4415-9915-669A7FFAAA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3389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8" name="Line 103">
              <a:extLst>
                <a:ext uri="{FF2B5EF4-FFF2-40B4-BE49-F238E27FC236}">
                  <a16:creationId xmlns:a16="http://schemas.microsoft.com/office/drawing/2014/main" id="{4217B212-A928-42A6-9E83-1DBFEC409A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69" y="3389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9" name="Group 109">
            <a:extLst>
              <a:ext uri="{FF2B5EF4-FFF2-40B4-BE49-F238E27FC236}">
                <a16:creationId xmlns:a16="http://schemas.microsoft.com/office/drawing/2014/main" id="{FA102A06-665B-4401-AD5B-805CAA5C61FC}"/>
              </a:ext>
            </a:extLst>
          </p:cNvPr>
          <p:cNvGrpSpPr>
            <a:grpSpLocks/>
          </p:cNvGrpSpPr>
          <p:nvPr/>
        </p:nvGrpSpPr>
        <p:grpSpPr bwMode="auto">
          <a:xfrm>
            <a:off x="8596678" y="5386822"/>
            <a:ext cx="106363" cy="211137"/>
            <a:chOff x="4481" y="3339"/>
            <a:chExt cx="67" cy="133"/>
          </a:xfrm>
        </p:grpSpPr>
        <p:sp>
          <p:nvSpPr>
            <p:cNvPr id="80" name="Oval 105">
              <a:extLst>
                <a:ext uri="{FF2B5EF4-FFF2-40B4-BE49-F238E27FC236}">
                  <a16:creationId xmlns:a16="http://schemas.microsoft.com/office/drawing/2014/main" id="{7FF833A0-4AA7-4112-B956-8500E4D6E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" y="341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81" name="Line 106">
              <a:extLst>
                <a:ext uri="{FF2B5EF4-FFF2-40B4-BE49-F238E27FC236}">
                  <a16:creationId xmlns:a16="http://schemas.microsoft.com/office/drawing/2014/main" id="{07C981EC-4443-46BA-AA8E-7E9C393008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333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2" name="Line 107">
              <a:extLst>
                <a:ext uri="{FF2B5EF4-FFF2-40B4-BE49-F238E27FC236}">
                  <a16:creationId xmlns:a16="http://schemas.microsoft.com/office/drawing/2014/main" id="{D14F791C-4BB5-4CE0-A46C-3848147A27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7" y="334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3" name="Line 108">
              <a:extLst>
                <a:ext uri="{FF2B5EF4-FFF2-40B4-BE49-F238E27FC236}">
                  <a16:creationId xmlns:a16="http://schemas.microsoft.com/office/drawing/2014/main" id="{8D48D603-3A20-4B94-BECF-8E767762D6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81" y="334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84" name="Group 114">
            <a:extLst>
              <a:ext uri="{FF2B5EF4-FFF2-40B4-BE49-F238E27FC236}">
                <a16:creationId xmlns:a16="http://schemas.microsoft.com/office/drawing/2014/main" id="{48374040-BE43-4D73-8EEC-9FD95AB28592}"/>
              </a:ext>
            </a:extLst>
          </p:cNvPr>
          <p:cNvGrpSpPr>
            <a:grpSpLocks/>
          </p:cNvGrpSpPr>
          <p:nvPr/>
        </p:nvGrpSpPr>
        <p:grpSpPr bwMode="auto">
          <a:xfrm>
            <a:off x="7372542" y="4234694"/>
            <a:ext cx="106363" cy="211137"/>
            <a:chOff x="3665" y="2619"/>
            <a:chExt cx="67" cy="133"/>
          </a:xfrm>
        </p:grpSpPr>
        <p:sp>
          <p:nvSpPr>
            <p:cNvPr id="85" name="Oval 110">
              <a:extLst>
                <a:ext uri="{FF2B5EF4-FFF2-40B4-BE49-F238E27FC236}">
                  <a16:creationId xmlns:a16="http://schemas.microsoft.com/office/drawing/2014/main" id="{1BA4421D-9FB9-4C6B-87FC-76826314F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8" y="269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86" name="Line 111">
              <a:extLst>
                <a:ext uri="{FF2B5EF4-FFF2-40B4-BE49-F238E27FC236}">
                  <a16:creationId xmlns:a16="http://schemas.microsoft.com/office/drawing/2014/main" id="{B833E2AD-02DB-41E2-83BD-5F14F0D632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261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7" name="Line 112">
              <a:extLst>
                <a:ext uri="{FF2B5EF4-FFF2-40B4-BE49-F238E27FC236}">
                  <a16:creationId xmlns:a16="http://schemas.microsoft.com/office/drawing/2014/main" id="{CEB54792-4485-47FF-B01D-91BCB1D48A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1" y="262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8" name="Line 113">
              <a:extLst>
                <a:ext uri="{FF2B5EF4-FFF2-40B4-BE49-F238E27FC236}">
                  <a16:creationId xmlns:a16="http://schemas.microsoft.com/office/drawing/2014/main" id="{6E1ED476-2161-42AB-8820-E88B5EAD7A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65" y="262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89" name="Group 119">
            <a:extLst>
              <a:ext uri="{FF2B5EF4-FFF2-40B4-BE49-F238E27FC236}">
                <a16:creationId xmlns:a16="http://schemas.microsoft.com/office/drawing/2014/main" id="{E19CD0C7-F015-481D-87BB-F05A76A26D15}"/>
              </a:ext>
            </a:extLst>
          </p:cNvPr>
          <p:cNvGrpSpPr>
            <a:grpSpLocks/>
          </p:cNvGrpSpPr>
          <p:nvPr/>
        </p:nvGrpSpPr>
        <p:grpSpPr bwMode="auto">
          <a:xfrm>
            <a:off x="7100726" y="5105847"/>
            <a:ext cx="106363" cy="211137"/>
            <a:chOff x="3377" y="3099"/>
            <a:chExt cx="67" cy="133"/>
          </a:xfrm>
        </p:grpSpPr>
        <p:sp>
          <p:nvSpPr>
            <p:cNvPr id="90" name="Oval 115">
              <a:extLst>
                <a:ext uri="{FF2B5EF4-FFF2-40B4-BE49-F238E27FC236}">
                  <a16:creationId xmlns:a16="http://schemas.microsoft.com/office/drawing/2014/main" id="{6810E9AC-144F-45B4-A0FF-A75EF4D43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0" y="317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91" name="Line 116">
              <a:extLst>
                <a:ext uri="{FF2B5EF4-FFF2-40B4-BE49-F238E27FC236}">
                  <a16:creationId xmlns:a16="http://schemas.microsoft.com/office/drawing/2014/main" id="{B8BFA1DA-DC56-4466-B22C-6EBE1AEE0C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309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" name="Line 117">
              <a:extLst>
                <a:ext uri="{FF2B5EF4-FFF2-40B4-BE49-F238E27FC236}">
                  <a16:creationId xmlns:a16="http://schemas.microsoft.com/office/drawing/2014/main" id="{A317BDF8-7C35-49CF-A1FD-06FDAF0144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3" y="310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3" name="Line 118">
              <a:extLst>
                <a:ext uri="{FF2B5EF4-FFF2-40B4-BE49-F238E27FC236}">
                  <a16:creationId xmlns:a16="http://schemas.microsoft.com/office/drawing/2014/main" id="{3E4E406A-7510-434E-BAA3-59E3EE766A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7" y="310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94" name="Group 124">
            <a:extLst>
              <a:ext uri="{FF2B5EF4-FFF2-40B4-BE49-F238E27FC236}">
                <a16:creationId xmlns:a16="http://schemas.microsoft.com/office/drawing/2014/main" id="{CCEA0201-BC3E-4B6C-A8DB-60E0DF3EC134}"/>
              </a:ext>
            </a:extLst>
          </p:cNvPr>
          <p:cNvGrpSpPr>
            <a:grpSpLocks/>
          </p:cNvGrpSpPr>
          <p:nvPr/>
        </p:nvGrpSpPr>
        <p:grpSpPr bwMode="auto">
          <a:xfrm>
            <a:off x="7024526" y="3886647"/>
            <a:ext cx="106363" cy="211137"/>
            <a:chOff x="3329" y="2331"/>
            <a:chExt cx="67" cy="133"/>
          </a:xfrm>
        </p:grpSpPr>
        <p:sp>
          <p:nvSpPr>
            <p:cNvPr id="95" name="Oval 120">
              <a:extLst>
                <a:ext uri="{FF2B5EF4-FFF2-40B4-BE49-F238E27FC236}">
                  <a16:creationId xmlns:a16="http://schemas.microsoft.com/office/drawing/2014/main" id="{ABA2A26A-89B6-4DBD-8935-9E33F6BA2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2" y="2408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96" name="Line 121">
              <a:extLst>
                <a:ext uri="{FF2B5EF4-FFF2-40B4-BE49-F238E27FC236}">
                  <a16:creationId xmlns:a16="http://schemas.microsoft.com/office/drawing/2014/main" id="{F2131D74-B0A9-4583-AD84-0F509226A0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0" y="2331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" name="Line 122">
              <a:extLst>
                <a:ext uri="{FF2B5EF4-FFF2-40B4-BE49-F238E27FC236}">
                  <a16:creationId xmlns:a16="http://schemas.microsoft.com/office/drawing/2014/main" id="{3C53C594-D8A4-4C84-847C-6C3877CFC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5" y="2333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8" name="Line 123">
              <a:extLst>
                <a:ext uri="{FF2B5EF4-FFF2-40B4-BE49-F238E27FC236}">
                  <a16:creationId xmlns:a16="http://schemas.microsoft.com/office/drawing/2014/main" id="{A85D99B7-BF38-4AC2-A084-038C1343C9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29" y="2333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99" name="Line 126">
            <a:extLst>
              <a:ext uri="{FF2B5EF4-FFF2-40B4-BE49-F238E27FC236}">
                <a16:creationId xmlns:a16="http://schemas.microsoft.com/office/drawing/2014/main" id="{AC1AE0B1-ED70-4C5C-ABE3-78226AFAED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088" y="3212976"/>
            <a:ext cx="2284654" cy="2389870"/>
          </a:xfrm>
          <a:prstGeom prst="line">
            <a:avLst/>
          </a:prstGeom>
          <a:noFill/>
          <a:ln w="25400">
            <a:solidFill>
              <a:schemeClr val="accent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0" name="圓角矩形圖說文字 115">
            <a:extLst>
              <a:ext uri="{FF2B5EF4-FFF2-40B4-BE49-F238E27FC236}">
                <a16:creationId xmlns:a16="http://schemas.microsoft.com/office/drawing/2014/main" id="{7BC366CB-CC5C-4FB1-9312-C014CAF2F8DA}"/>
              </a:ext>
            </a:extLst>
          </p:cNvPr>
          <p:cNvSpPr/>
          <p:nvPr/>
        </p:nvSpPr>
        <p:spPr>
          <a:xfrm>
            <a:off x="4079776" y="2636912"/>
            <a:ext cx="2305820" cy="715089"/>
          </a:xfrm>
          <a:prstGeom prst="wedgeRoundRectCallout">
            <a:avLst>
              <a:gd name="adj1" fmla="val 68660"/>
              <a:gd name="adj2" fmla="val 3274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Discriminant Function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Decision boundary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01" name="圓角矩形圖說文字 115">
            <a:extLst>
              <a:ext uri="{FF2B5EF4-FFF2-40B4-BE49-F238E27FC236}">
                <a16:creationId xmlns:a16="http://schemas.microsoft.com/office/drawing/2014/main" id="{BC6B57F2-E787-401C-B577-9A495BDEFD57}"/>
              </a:ext>
            </a:extLst>
          </p:cNvPr>
          <p:cNvSpPr/>
          <p:nvPr/>
        </p:nvSpPr>
        <p:spPr>
          <a:xfrm>
            <a:off x="9704709" y="3092385"/>
            <a:ext cx="1421981" cy="408623"/>
          </a:xfrm>
          <a:prstGeom prst="wedgeRoundRectCallout">
            <a:avLst>
              <a:gd name="adj1" fmla="val -87947"/>
              <a:gd name="adj2" fmla="val 8433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Training data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8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Single-layer </a:t>
            </a:r>
            <a:r>
              <a:rPr lang="en-US" altLang="zh-TW" dirty="0" err="1"/>
              <a:t>perceptrons</a:t>
            </a:r>
            <a:r>
              <a:rPr lang="en-US" altLang="zh-TW" dirty="0"/>
              <a:t> (SLP)</a:t>
            </a:r>
          </a:p>
          <a:p>
            <a:pPr lvl="1"/>
            <a:r>
              <a:rPr lang="en-US" altLang="zh-TW" dirty="0"/>
              <a:t>Simplest form of NN proposed by </a:t>
            </a:r>
            <a:r>
              <a:rPr lang="en-US" altLang="zh-TW" dirty="0" err="1"/>
              <a:t>Widrow</a:t>
            </a:r>
            <a:r>
              <a:rPr lang="en-US" altLang="zh-TW" dirty="0"/>
              <a:t> &amp; Hoff in 1960</a:t>
            </a:r>
          </a:p>
          <a:p>
            <a:pPr lvl="1"/>
            <a:r>
              <a:rPr lang="en-US" altLang="zh-TW" dirty="0"/>
              <a:t>AKA TLU (threshold logic unit) or ADALINE (adaptive linear neuron)</a:t>
            </a:r>
          </a:p>
          <a:p>
            <a:pPr lvl="1"/>
            <a:r>
              <a:rPr lang="en-US" altLang="zh-TW" dirty="0"/>
              <a:t>With simple update rule for sequential learning</a:t>
            </a:r>
          </a:p>
          <a:p>
            <a:r>
              <a:rPr lang="en-US" altLang="zh-TW" dirty="0"/>
              <a:t>Two-input example</a:t>
            </a:r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 to Single-layer </a:t>
            </a:r>
            <a:r>
              <a:rPr lang="en-US" altLang="zh-TW" dirty="0" err="1"/>
              <a:t>Perceptrons</a:t>
            </a:r>
            <a:endParaRPr lang="zh-TW" altLang="en-US" dirty="0"/>
          </a:p>
        </p:txBody>
      </p:sp>
      <p:sp>
        <p:nvSpPr>
          <p:cNvPr id="23" name="Line 31">
            <a:extLst>
              <a:ext uri="{FF2B5EF4-FFF2-40B4-BE49-F238E27FC236}">
                <a16:creationId xmlns:a16="http://schemas.microsoft.com/office/drawing/2014/main" id="{85724E9E-92DA-4BA9-8A41-404BEF7EEE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5520" y="6453336"/>
            <a:ext cx="275590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" name="Line 32">
            <a:extLst>
              <a:ext uri="{FF2B5EF4-FFF2-40B4-BE49-F238E27FC236}">
                <a16:creationId xmlns:a16="http://schemas.microsoft.com/office/drawing/2014/main" id="{04699342-A1F6-483F-A6D2-AF2A8DFC728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75520" y="4077071"/>
            <a:ext cx="0" cy="237626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Rectangle 33">
            <a:extLst>
              <a:ext uri="{FF2B5EF4-FFF2-40B4-BE49-F238E27FC236}">
                <a16:creationId xmlns:a16="http://schemas.microsoft.com/office/drawing/2014/main" id="{A5784710-4134-49C1-92AA-70C27AB06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985" y="6532785"/>
            <a:ext cx="1724831" cy="28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1800" b="0" dirty="0">
                <a:solidFill>
                  <a:schemeClr val="tx1"/>
                </a:solidFill>
              </a:rPr>
              <a:t>x</a:t>
            </a:r>
            <a:r>
              <a:rPr lang="en-US" altLang="zh-TW" sz="1800" b="0" baseline="-25000" dirty="0">
                <a:solidFill>
                  <a:schemeClr val="tx1"/>
                </a:solidFill>
              </a:rPr>
              <a:t>1</a:t>
            </a:r>
            <a:r>
              <a:rPr lang="en-US" altLang="zh-TW" sz="1800" b="0" dirty="0">
                <a:solidFill>
                  <a:schemeClr val="tx1"/>
                </a:solidFill>
              </a:rPr>
              <a:t> (hair length)</a:t>
            </a:r>
          </a:p>
        </p:txBody>
      </p:sp>
      <p:sp>
        <p:nvSpPr>
          <p:cNvPr id="26" name="Rectangle 34">
            <a:extLst>
              <a:ext uri="{FF2B5EF4-FFF2-40B4-BE49-F238E27FC236}">
                <a16:creationId xmlns:a16="http://schemas.microsoft.com/office/drawing/2014/main" id="{A3749BE9-5775-4BA2-A07E-049294DA288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57387" y="4786939"/>
            <a:ext cx="1694375" cy="28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1800" b="0" dirty="0">
                <a:solidFill>
                  <a:schemeClr val="tx1"/>
                </a:solidFill>
              </a:rPr>
              <a:t>x</a:t>
            </a:r>
            <a:r>
              <a:rPr lang="en-US" altLang="zh-TW" sz="1800" b="0" baseline="-25000" dirty="0">
                <a:solidFill>
                  <a:schemeClr val="tx1"/>
                </a:solidFill>
              </a:rPr>
              <a:t>2</a:t>
            </a:r>
            <a:r>
              <a:rPr lang="en-US" altLang="zh-TW" sz="1800" b="0" dirty="0">
                <a:solidFill>
                  <a:schemeClr val="tx1"/>
                </a:solidFill>
              </a:rPr>
              <a:t> (voice pitch)</a:t>
            </a:r>
          </a:p>
        </p:txBody>
      </p:sp>
      <p:grpSp>
        <p:nvGrpSpPr>
          <p:cNvPr id="27" name="Group 38">
            <a:extLst>
              <a:ext uri="{FF2B5EF4-FFF2-40B4-BE49-F238E27FC236}">
                <a16:creationId xmlns:a16="http://schemas.microsoft.com/office/drawing/2014/main" id="{4BE9C89C-7A3E-435F-B5A4-F298312152C6}"/>
              </a:ext>
            </a:extLst>
          </p:cNvPr>
          <p:cNvGrpSpPr>
            <a:grpSpLocks/>
          </p:cNvGrpSpPr>
          <p:nvPr/>
        </p:nvGrpSpPr>
        <p:grpSpPr bwMode="auto">
          <a:xfrm>
            <a:off x="3070368" y="3991458"/>
            <a:ext cx="106363" cy="215900"/>
            <a:chOff x="4001" y="1952"/>
            <a:chExt cx="67" cy="136"/>
          </a:xfrm>
        </p:grpSpPr>
        <p:sp>
          <p:nvSpPr>
            <p:cNvPr id="28" name="Oval 35">
              <a:extLst>
                <a:ext uri="{FF2B5EF4-FFF2-40B4-BE49-F238E27FC236}">
                  <a16:creationId xmlns:a16="http://schemas.microsoft.com/office/drawing/2014/main" id="{F9721D01-BA7F-47D8-955A-89EB69C23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1952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29" name="Line 36">
              <a:extLst>
                <a:ext uri="{FF2B5EF4-FFF2-40B4-BE49-F238E27FC236}">
                  <a16:creationId xmlns:a16="http://schemas.microsoft.com/office/drawing/2014/main" id="{64CAC844-FF4E-498E-BFF9-CDAE80C02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1" y="2052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" name="Line 37">
              <a:extLst>
                <a:ext uri="{FF2B5EF4-FFF2-40B4-BE49-F238E27FC236}">
                  <a16:creationId xmlns:a16="http://schemas.microsoft.com/office/drawing/2014/main" id="{3CED9986-14EC-4CB5-82E5-AE8EEE564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021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" name="Group 42">
            <a:extLst>
              <a:ext uri="{FF2B5EF4-FFF2-40B4-BE49-F238E27FC236}">
                <a16:creationId xmlns:a16="http://schemas.microsoft.com/office/drawing/2014/main" id="{AEADE861-A982-40E4-A856-ECA61F4AD2F4}"/>
              </a:ext>
            </a:extLst>
          </p:cNvPr>
          <p:cNvGrpSpPr>
            <a:grpSpLocks/>
          </p:cNvGrpSpPr>
          <p:nvPr/>
        </p:nvGrpSpPr>
        <p:grpSpPr bwMode="auto">
          <a:xfrm>
            <a:off x="3359696" y="4365104"/>
            <a:ext cx="106363" cy="215900"/>
            <a:chOff x="4241" y="2240"/>
            <a:chExt cx="67" cy="136"/>
          </a:xfrm>
        </p:grpSpPr>
        <p:sp>
          <p:nvSpPr>
            <p:cNvPr id="32" name="Oval 39">
              <a:extLst>
                <a:ext uri="{FF2B5EF4-FFF2-40B4-BE49-F238E27FC236}">
                  <a16:creationId xmlns:a16="http://schemas.microsoft.com/office/drawing/2014/main" id="{5EB2884F-2A90-40C4-B6C7-BEB12F714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4" y="2240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33" name="Line 40">
              <a:extLst>
                <a:ext uri="{FF2B5EF4-FFF2-40B4-BE49-F238E27FC236}">
                  <a16:creationId xmlns:a16="http://schemas.microsoft.com/office/drawing/2014/main" id="{9D9C9111-21F2-42C1-8B72-B9EF8F41D4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1" y="2340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" name="Line 41">
              <a:extLst>
                <a:ext uri="{FF2B5EF4-FFF2-40B4-BE49-F238E27FC236}">
                  <a16:creationId xmlns:a16="http://schemas.microsoft.com/office/drawing/2014/main" id="{77B0C855-9C5B-49FA-B8F1-EB76D8B06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2309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5" name="Group 46">
            <a:extLst>
              <a:ext uri="{FF2B5EF4-FFF2-40B4-BE49-F238E27FC236}">
                <a16:creationId xmlns:a16="http://schemas.microsoft.com/office/drawing/2014/main" id="{396F94CF-7C20-4A50-8B6C-8253BA4095B4}"/>
              </a:ext>
            </a:extLst>
          </p:cNvPr>
          <p:cNvGrpSpPr>
            <a:grpSpLocks/>
          </p:cNvGrpSpPr>
          <p:nvPr/>
        </p:nvGrpSpPr>
        <p:grpSpPr bwMode="auto">
          <a:xfrm>
            <a:off x="4060968" y="4829658"/>
            <a:ext cx="106363" cy="215900"/>
            <a:chOff x="4625" y="2480"/>
            <a:chExt cx="67" cy="136"/>
          </a:xfrm>
        </p:grpSpPr>
        <p:sp>
          <p:nvSpPr>
            <p:cNvPr id="36" name="Oval 43">
              <a:extLst>
                <a:ext uri="{FF2B5EF4-FFF2-40B4-BE49-F238E27FC236}">
                  <a16:creationId xmlns:a16="http://schemas.microsoft.com/office/drawing/2014/main" id="{F6FC4497-1F3A-4B03-AC4E-C9F5A62D3B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8" y="2480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37" name="Line 44">
              <a:extLst>
                <a:ext uri="{FF2B5EF4-FFF2-40B4-BE49-F238E27FC236}">
                  <a16:creationId xmlns:a16="http://schemas.microsoft.com/office/drawing/2014/main" id="{BE776A8C-F198-42EE-82C2-5A05FF6782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5" y="2580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8" name="Line 45">
              <a:extLst>
                <a:ext uri="{FF2B5EF4-FFF2-40B4-BE49-F238E27FC236}">
                  <a16:creationId xmlns:a16="http://schemas.microsoft.com/office/drawing/2014/main" id="{58B4214A-8A11-4B86-950C-E8CC4EB0F5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2549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9" name="Group 50">
            <a:extLst>
              <a:ext uri="{FF2B5EF4-FFF2-40B4-BE49-F238E27FC236}">
                <a16:creationId xmlns:a16="http://schemas.microsoft.com/office/drawing/2014/main" id="{42DD95F8-D6F6-4A63-9D63-4D26F4E01778}"/>
              </a:ext>
            </a:extLst>
          </p:cNvPr>
          <p:cNvGrpSpPr>
            <a:grpSpLocks/>
          </p:cNvGrpSpPr>
          <p:nvPr/>
        </p:nvGrpSpPr>
        <p:grpSpPr bwMode="auto">
          <a:xfrm>
            <a:off x="3359696" y="4941168"/>
            <a:ext cx="106363" cy="215900"/>
            <a:chOff x="4193" y="2624"/>
            <a:chExt cx="67" cy="136"/>
          </a:xfrm>
        </p:grpSpPr>
        <p:sp>
          <p:nvSpPr>
            <p:cNvPr id="40" name="Oval 47">
              <a:extLst>
                <a:ext uri="{FF2B5EF4-FFF2-40B4-BE49-F238E27FC236}">
                  <a16:creationId xmlns:a16="http://schemas.microsoft.com/office/drawing/2014/main" id="{DEBE6A0A-5E1F-4BD8-BB46-06A37F8338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6" y="2624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41" name="Line 48">
              <a:extLst>
                <a:ext uri="{FF2B5EF4-FFF2-40B4-BE49-F238E27FC236}">
                  <a16:creationId xmlns:a16="http://schemas.microsoft.com/office/drawing/2014/main" id="{460AC256-BAC2-44F6-9183-E39E83DE3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3" y="2724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" name="Line 49">
              <a:extLst>
                <a:ext uri="{FF2B5EF4-FFF2-40B4-BE49-F238E27FC236}">
                  <a16:creationId xmlns:a16="http://schemas.microsoft.com/office/drawing/2014/main" id="{C1CC97D6-8EF3-49DB-A08D-1198BD2794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693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3" name="Group 54">
            <a:extLst>
              <a:ext uri="{FF2B5EF4-FFF2-40B4-BE49-F238E27FC236}">
                <a16:creationId xmlns:a16="http://schemas.microsoft.com/office/drawing/2014/main" id="{E6EAE632-C37B-4FC2-BF46-92257121951A}"/>
              </a:ext>
            </a:extLst>
          </p:cNvPr>
          <p:cNvGrpSpPr>
            <a:grpSpLocks/>
          </p:cNvGrpSpPr>
          <p:nvPr/>
        </p:nvGrpSpPr>
        <p:grpSpPr bwMode="auto">
          <a:xfrm>
            <a:off x="3935760" y="5229200"/>
            <a:ext cx="106363" cy="215900"/>
            <a:chOff x="4481" y="2672"/>
            <a:chExt cx="67" cy="136"/>
          </a:xfrm>
        </p:grpSpPr>
        <p:sp>
          <p:nvSpPr>
            <p:cNvPr id="44" name="Oval 51">
              <a:extLst>
                <a:ext uri="{FF2B5EF4-FFF2-40B4-BE49-F238E27FC236}">
                  <a16:creationId xmlns:a16="http://schemas.microsoft.com/office/drawing/2014/main" id="{27A54A49-2A48-44D9-85FE-8991122F1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" y="2672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45" name="Line 52">
              <a:extLst>
                <a:ext uri="{FF2B5EF4-FFF2-40B4-BE49-F238E27FC236}">
                  <a16:creationId xmlns:a16="http://schemas.microsoft.com/office/drawing/2014/main" id="{A3B3D0AF-4237-4BB2-99F6-07907747E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1" y="2772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6" name="Line 53">
              <a:extLst>
                <a:ext uri="{FF2B5EF4-FFF2-40B4-BE49-F238E27FC236}">
                  <a16:creationId xmlns:a16="http://schemas.microsoft.com/office/drawing/2014/main" id="{4C0CBB18-8294-41A9-B987-587E211833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741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7" name="Group 58">
            <a:extLst>
              <a:ext uri="{FF2B5EF4-FFF2-40B4-BE49-F238E27FC236}">
                <a16:creationId xmlns:a16="http://schemas.microsoft.com/office/drawing/2014/main" id="{7F561F7A-EEC8-4DEF-B20A-35F8B688729A}"/>
              </a:ext>
            </a:extLst>
          </p:cNvPr>
          <p:cNvGrpSpPr>
            <a:grpSpLocks/>
          </p:cNvGrpSpPr>
          <p:nvPr/>
        </p:nvGrpSpPr>
        <p:grpSpPr bwMode="auto">
          <a:xfrm>
            <a:off x="2917968" y="4601058"/>
            <a:ext cx="106363" cy="215900"/>
            <a:chOff x="3905" y="2336"/>
            <a:chExt cx="67" cy="136"/>
          </a:xfrm>
        </p:grpSpPr>
        <p:sp>
          <p:nvSpPr>
            <p:cNvPr id="48" name="Oval 55">
              <a:extLst>
                <a:ext uri="{FF2B5EF4-FFF2-40B4-BE49-F238E27FC236}">
                  <a16:creationId xmlns:a16="http://schemas.microsoft.com/office/drawing/2014/main" id="{5DE5F805-A461-438D-A408-AE7791562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2336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49" name="Line 56">
              <a:extLst>
                <a:ext uri="{FF2B5EF4-FFF2-40B4-BE49-F238E27FC236}">
                  <a16:creationId xmlns:a16="http://schemas.microsoft.com/office/drawing/2014/main" id="{D2DF76BC-D4A5-439B-B8B9-D5FE910D73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5" y="2436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0" name="Line 57">
              <a:extLst>
                <a:ext uri="{FF2B5EF4-FFF2-40B4-BE49-F238E27FC236}">
                  <a16:creationId xmlns:a16="http://schemas.microsoft.com/office/drawing/2014/main" id="{2AC6248E-3C2A-4A40-B9E7-8DCCA79081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2405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1" name="Group 62">
            <a:extLst>
              <a:ext uri="{FF2B5EF4-FFF2-40B4-BE49-F238E27FC236}">
                <a16:creationId xmlns:a16="http://schemas.microsoft.com/office/drawing/2014/main" id="{75C1A24A-5FA3-42A9-AB79-871BB91BE8E7}"/>
              </a:ext>
            </a:extLst>
          </p:cNvPr>
          <p:cNvGrpSpPr>
            <a:grpSpLocks/>
          </p:cNvGrpSpPr>
          <p:nvPr/>
        </p:nvGrpSpPr>
        <p:grpSpPr bwMode="auto">
          <a:xfrm>
            <a:off x="4007768" y="5733256"/>
            <a:ext cx="106363" cy="215900"/>
            <a:chOff x="4769" y="3056"/>
            <a:chExt cx="67" cy="136"/>
          </a:xfrm>
        </p:grpSpPr>
        <p:sp>
          <p:nvSpPr>
            <p:cNvPr id="52" name="Oval 59">
              <a:extLst>
                <a:ext uri="{FF2B5EF4-FFF2-40B4-BE49-F238E27FC236}">
                  <a16:creationId xmlns:a16="http://schemas.microsoft.com/office/drawing/2014/main" id="{AE9BA8A1-73B4-47D6-9032-0BD7DA820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2" y="3056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53" name="Line 60">
              <a:extLst>
                <a:ext uri="{FF2B5EF4-FFF2-40B4-BE49-F238E27FC236}">
                  <a16:creationId xmlns:a16="http://schemas.microsoft.com/office/drawing/2014/main" id="{FBC10349-A3C7-4B59-B852-A6EEA7194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9" y="3156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" name="Line 61">
              <a:extLst>
                <a:ext uri="{FF2B5EF4-FFF2-40B4-BE49-F238E27FC236}">
                  <a16:creationId xmlns:a16="http://schemas.microsoft.com/office/drawing/2014/main" id="{72B004CB-6C0E-4DAA-BA93-6596962F4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3125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5" name="Group 66">
            <a:extLst>
              <a:ext uri="{FF2B5EF4-FFF2-40B4-BE49-F238E27FC236}">
                <a16:creationId xmlns:a16="http://schemas.microsoft.com/office/drawing/2014/main" id="{E6978BB2-A5C2-4B6D-A41F-5BEC8CCC83C4}"/>
              </a:ext>
            </a:extLst>
          </p:cNvPr>
          <p:cNvGrpSpPr>
            <a:grpSpLocks/>
          </p:cNvGrpSpPr>
          <p:nvPr/>
        </p:nvGrpSpPr>
        <p:grpSpPr bwMode="auto">
          <a:xfrm>
            <a:off x="3908568" y="4372458"/>
            <a:ext cx="106363" cy="215900"/>
            <a:chOff x="4529" y="2192"/>
            <a:chExt cx="67" cy="136"/>
          </a:xfrm>
        </p:grpSpPr>
        <p:sp>
          <p:nvSpPr>
            <p:cNvPr id="56" name="Oval 63">
              <a:extLst>
                <a:ext uri="{FF2B5EF4-FFF2-40B4-BE49-F238E27FC236}">
                  <a16:creationId xmlns:a16="http://schemas.microsoft.com/office/drawing/2014/main" id="{08C96341-84EA-4B29-BBAC-C2AD5A9D1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" y="2192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57" name="Line 64">
              <a:extLst>
                <a:ext uri="{FF2B5EF4-FFF2-40B4-BE49-F238E27FC236}">
                  <a16:creationId xmlns:a16="http://schemas.microsoft.com/office/drawing/2014/main" id="{FC3854C0-FA76-4999-BD6C-3BBB78F06B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2292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8" name="Line 65">
              <a:extLst>
                <a:ext uri="{FF2B5EF4-FFF2-40B4-BE49-F238E27FC236}">
                  <a16:creationId xmlns:a16="http://schemas.microsoft.com/office/drawing/2014/main" id="{42FDB5CB-1DB8-47E2-B8B5-315EF9899A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2261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9" name="Group 70">
            <a:extLst>
              <a:ext uri="{FF2B5EF4-FFF2-40B4-BE49-F238E27FC236}">
                <a16:creationId xmlns:a16="http://schemas.microsoft.com/office/drawing/2014/main" id="{A9F399BB-CC53-4416-8D4F-F9B1F9F94505}"/>
              </a:ext>
            </a:extLst>
          </p:cNvPr>
          <p:cNvGrpSpPr>
            <a:grpSpLocks/>
          </p:cNvGrpSpPr>
          <p:nvPr/>
        </p:nvGrpSpPr>
        <p:grpSpPr bwMode="auto">
          <a:xfrm>
            <a:off x="3575720" y="5373216"/>
            <a:ext cx="106363" cy="215900"/>
            <a:chOff x="4721" y="2768"/>
            <a:chExt cx="67" cy="136"/>
          </a:xfrm>
        </p:grpSpPr>
        <p:sp>
          <p:nvSpPr>
            <p:cNvPr id="60" name="Oval 67">
              <a:extLst>
                <a:ext uri="{FF2B5EF4-FFF2-40B4-BE49-F238E27FC236}">
                  <a16:creationId xmlns:a16="http://schemas.microsoft.com/office/drawing/2014/main" id="{4732A921-3553-4C49-8F4F-45BABFAA7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" y="2768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61" name="Line 68">
              <a:extLst>
                <a:ext uri="{FF2B5EF4-FFF2-40B4-BE49-F238E27FC236}">
                  <a16:creationId xmlns:a16="http://schemas.microsoft.com/office/drawing/2014/main" id="{BF0CF579-54D4-4710-9A15-9530B393CC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" y="2868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" name="Line 69">
              <a:extLst>
                <a:ext uri="{FF2B5EF4-FFF2-40B4-BE49-F238E27FC236}">
                  <a16:creationId xmlns:a16="http://schemas.microsoft.com/office/drawing/2014/main" id="{25027280-7DA8-4799-B04B-9C44D358EF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837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3" name="Group 74">
            <a:extLst>
              <a:ext uri="{FF2B5EF4-FFF2-40B4-BE49-F238E27FC236}">
                <a16:creationId xmlns:a16="http://schemas.microsoft.com/office/drawing/2014/main" id="{B17A327E-0CAC-48D3-9D7E-A10416D1BF76}"/>
              </a:ext>
            </a:extLst>
          </p:cNvPr>
          <p:cNvGrpSpPr>
            <a:grpSpLocks/>
          </p:cNvGrpSpPr>
          <p:nvPr/>
        </p:nvGrpSpPr>
        <p:grpSpPr bwMode="auto">
          <a:xfrm>
            <a:off x="2460768" y="3991458"/>
            <a:ext cx="106363" cy="215900"/>
            <a:chOff x="3617" y="1952"/>
            <a:chExt cx="67" cy="136"/>
          </a:xfrm>
        </p:grpSpPr>
        <p:sp>
          <p:nvSpPr>
            <p:cNvPr id="64" name="Oval 71">
              <a:extLst>
                <a:ext uri="{FF2B5EF4-FFF2-40B4-BE49-F238E27FC236}">
                  <a16:creationId xmlns:a16="http://schemas.microsoft.com/office/drawing/2014/main" id="{1483A9F6-D6E5-44CC-889A-A7E95EC12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0" y="1952"/>
              <a:ext cx="56" cy="56"/>
            </a:xfrm>
            <a:prstGeom prst="ellipse">
              <a:avLst/>
            </a:prstGeom>
            <a:noFill/>
            <a:ln w="25400">
              <a:solidFill>
                <a:srgbClr val="FF9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65" name="Line 72">
              <a:extLst>
                <a:ext uri="{FF2B5EF4-FFF2-40B4-BE49-F238E27FC236}">
                  <a16:creationId xmlns:a16="http://schemas.microsoft.com/office/drawing/2014/main" id="{26E3E16C-46A1-4526-BD08-E0C0CCD60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7" y="2052"/>
              <a:ext cx="67" cy="0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6" name="Line 73">
              <a:extLst>
                <a:ext uri="{FF2B5EF4-FFF2-40B4-BE49-F238E27FC236}">
                  <a16:creationId xmlns:a16="http://schemas.microsoft.com/office/drawing/2014/main" id="{A3AF00C6-02E5-42CD-9436-44178C3853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2021"/>
              <a:ext cx="0" cy="67"/>
            </a:xfrm>
            <a:prstGeom prst="line">
              <a:avLst/>
            </a:prstGeom>
            <a:noFill/>
            <a:ln w="25400">
              <a:solidFill>
                <a:srgbClr val="FF92FB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7" name="Group 79">
            <a:extLst>
              <a:ext uri="{FF2B5EF4-FFF2-40B4-BE49-F238E27FC236}">
                <a16:creationId xmlns:a16="http://schemas.microsoft.com/office/drawing/2014/main" id="{43A661A9-7525-4945-AC0C-437036AFEC80}"/>
              </a:ext>
            </a:extLst>
          </p:cNvPr>
          <p:cNvGrpSpPr>
            <a:grpSpLocks/>
          </p:cNvGrpSpPr>
          <p:nvPr/>
        </p:nvGrpSpPr>
        <p:grpSpPr bwMode="auto">
          <a:xfrm>
            <a:off x="2079768" y="5278921"/>
            <a:ext cx="106363" cy="211137"/>
            <a:chOff x="3377" y="2763"/>
            <a:chExt cx="67" cy="133"/>
          </a:xfrm>
        </p:grpSpPr>
        <p:sp>
          <p:nvSpPr>
            <p:cNvPr id="68" name="Oval 75">
              <a:extLst>
                <a:ext uri="{FF2B5EF4-FFF2-40B4-BE49-F238E27FC236}">
                  <a16:creationId xmlns:a16="http://schemas.microsoft.com/office/drawing/2014/main" id="{E6FC1FFA-4FDE-4149-A58A-CB09F83E99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0" y="2840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69" name="Line 76">
              <a:extLst>
                <a:ext uri="{FF2B5EF4-FFF2-40B4-BE49-F238E27FC236}">
                  <a16:creationId xmlns:a16="http://schemas.microsoft.com/office/drawing/2014/main" id="{40AF6451-E22B-432B-ACE7-0C3C2DFDE5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763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0" name="Line 77">
              <a:extLst>
                <a:ext uri="{FF2B5EF4-FFF2-40B4-BE49-F238E27FC236}">
                  <a16:creationId xmlns:a16="http://schemas.microsoft.com/office/drawing/2014/main" id="{F2BA3C7F-1478-4C9B-9700-541260EFCE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3" y="2765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1" name="Line 78">
              <a:extLst>
                <a:ext uri="{FF2B5EF4-FFF2-40B4-BE49-F238E27FC236}">
                  <a16:creationId xmlns:a16="http://schemas.microsoft.com/office/drawing/2014/main" id="{E6EC7374-2989-4470-912D-EB547E4B22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7" y="2765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2" name="Group 84">
            <a:extLst>
              <a:ext uri="{FF2B5EF4-FFF2-40B4-BE49-F238E27FC236}">
                <a16:creationId xmlns:a16="http://schemas.microsoft.com/office/drawing/2014/main" id="{AA092D70-6F91-488F-8E0E-73B274529FCC}"/>
              </a:ext>
            </a:extLst>
          </p:cNvPr>
          <p:cNvGrpSpPr>
            <a:grpSpLocks/>
          </p:cNvGrpSpPr>
          <p:nvPr/>
        </p:nvGrpSpPr>
        <p:grpSpPr bwMode="auto">
          <a:xfrm>
            <a:off x="2536968" y="5736121"/>
            <a:ext cx="106363" cy="211137"/>
            <a:chOff x="3665" y="3051"/>
            <a:chExt cx="67" cy="133"/>
          </a:xfrm>
        </p:grpSpPr>
        <p:sp>
          <p:nvSpPr>
            <p:cNvPr id="73" name="Oval 80">
              <a:extLst>
                <a:ext uri="{FF2B5EF4-FFF2-40B4-BE49-F238E27FC236}">
                  <a16:creationId xmlns:a16="http://schemas.microsoft.com/office/drawing/2014/main" id="{FB9E20FF-C470-4A7D-AB90-E1623DAF4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8" y="3128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74" name="Line 81">
              <a:extLst>
                <a:ext uri="{FF2B5EF4-FFF2-40B4-BE49-F238E27FC236}">
                  <a16:creationId xmlns:a16="http://schemas.microsoft.com/office/drawing/2014/main" id="{D5E2AAB8-452D-4C29-A1C2-EC781F08FE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3051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5" name="Line 82">
              <a:extLst>
                <a:ext uri="{FF2B5EF4-FFF2-40B4-BE49-F238E27FC236}">
                  <a16:creationId xmlns:a16="http://schemas.microsoft.com/office/drawing/2014/main" id="{47BD3DF4-A364-4305-9BDA-0CA7AF79C5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1" y="3053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6" name="Line 83">
              <a:extLst>
                <a:ext uri="{FF2B5EF4-FFF2-40B4-BE49-F238E27FC236}">
                  <a16:creationId xmlns:a16="http://schemas.microsoft.com/office/drawing/2014/main" id="{E85EF4F5-ACBB-4FCF-96F8-8BA427D436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65" y="3053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7" name="Group 89">
            <a:extLst>
              <a:ext uri="{FF2B5EF4-FFF2-40B4-BE49-F238E27FC236}">
                <a16:creationId xmlns:a16="http://schemas.microsoft.com/office/drawing/2014/main" id="{3F817A67-CA52-4A76-908E-F7B8A0ADDC3E}"/>
              </a:ext>
            </a:extLst>
          </p:cNvPr>
          <p:cNvGrpSpPr>
            <a:grpSpLocks/>
          </p:cNvGrpSpPr>
          <p:nvPr/>
        </p:nvGrpSpPr>
        <p:grpSpPr bwMode="auto">
          <a:xfrm>
            <a:off x="2711624" y="5301208"/>
            <a:ext cx="106363" cy="211137"/>
            <a:chOff x="3857" y="2859"/>
            <a:chExt cx="67" cy="133"/>
          </a:xfrm>
        </p:grpSpPr>
        <p:sp>
          <p:nvSpPr>
            <p:cNvPr id="78" name="Oval 85">
              <a:extLst>
                <a:ext uri="{FF2B5EF4-FFF2-40B4-BE49-F238E27FC236}">
                  <a16:creationId xmlns:a16="http://schemas.microsoft.com/office/drawing/2014/main" id="{7BE7F90E-9BDB-4FA9-A411-34D7235A8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293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79" name="Line 86">
              <a:extLst>
                <a:ext uri="{FF2B5EF4-FFF2-40B4-BE49-F238E27FC236}">
                  <a16:creationId xmlns:a16="http://schemas.microsoft.com/office/drawing/2014/main" id="{98D39B7A-75A9-40D8-A7D3-9E66F5C6CB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8" y="285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0" name="Line 87">
              <a:extLst>
                <a:ext uri="{FF2B5EF4-FFF2-40B4-BE49-F238E27FC236}">
                  <a16:creationId xmlns:a16="http://schemas.microsoft.com/office/drawing/2014/main" id="{3D63F101-63C2-40B5-BF0A-F4E7767782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3" y="286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1" name="Line 88">
              <a:extLst>
                <a:ext uri="{FF2B5EF4-FFF2-40B4-BE49-F238E27FC236}">
                  <a16:creationId xmlns:a16="http://schemas.microsoft.com/office/drawing/2014/main" id="{1BC78A5E-B2A3-45BF-B1A1-91E949CEBB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7" y="286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82" name="Group 94">
            <a:extLst>
              <a:ext uri="{FF2B5EF4-FFF2-40B4-BE49-F238E27FC236}">
                <a16:creationId xmlns:a16="http://schemas.microsoft.com/office/drawing/2014/main" id="{D5EF639B-846D-41D9-9721-A5A84D417CF6}"/>
              </a:ext>
            </a:extLst>
          </p:cNvPr>
          <p:cNvGrpSpPr>
            <a:grpSpLocks/>
          </p:cNvGrpSpPr>
          <p:nvPr/>
        </p:nvGrpSpPr>
        <p:grpSpPr bwMode="auto">
          <a:xfrm>
            <a:off x="2927648" y="5877272"/>
            <a:ext cx="106363" cy="211137"/>
            <a:chOff x="3953" y="3339"/>
            <a:chExt cx="67" cy="133"/>
          </a:xfrm>
        </p:grpSpPr>
        <p:sp>
          <p:nvSpPr>
            <p:cNvPr id="83" name="Oval 90">
              <a:extLst>
                <a:ext uri="{FF2B5EF4-FFF2-40B4-BE49-F238E27FC236}">
                  <a16:creationId xmlns:a16="http://schemas.microsoft.com/office/drawing/2014/main" id="{AD06088B-AD33-46C9-B76E-FD8A1E44BA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" y="341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84" name="Line 91">
              <a:extLst>
                <a:ext uri="{FF2B5EF4-FFF2-40B4-BE49-F238E27FC236}">
                  <a16:creationId xmlns:a16="http://schemas.microsoft.com/office/drawing/2014/main" id="{7F828D18-FD6B-4C70-8079-7563D530E1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333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5" name="Line 92">
              <a:extLst>
                <a:ext uri="{FF2B5EF4-FFF2-40B4-BE49-F238E27FC236}">
                  <a16:creationId xmlns:a16="http://schemas.microsoft.com/office/drawing/2014/main" id="{A60C3949-E926-4C56-B17C-678A38943F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9" y="334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6" name="Line 93">
              <a:extLst>
                <a:ext uri="{FF2B5EF4-FFF2-40B4-BE49-F238E27FC236}">
                  <a16:creationId xmlns:a16="http://schemas.microsoft.com/office/drawing/2014/main" id="{157812C6-1417-40E9-B9C4-17912C18A1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53" y="334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87" name="Group 99">
            <a:extLst>
              <a:ext uri="{FF2B5EF4-FFF2-40B4-BE49-F238E27FC236}">
                <a16:creationId xmlns:a16="http://schemas.microsoft.com/office/drawing/2014/main" id="{0F600C30-CCDE-4543-B379-3351004AA136}"/>
              </a:ext>
            </a:extLst>
          </p:cNvPr>
          <p:cNvGrpSpPr>
            <a:grpSpLocks/>
          </p:cNvGrpSpPr>
          <p:nvPr/>
        </p:nvGrpSpPr>
        <p:grpSpPr bwMode="auto">
          <a:xfrm>
            <a:off x="3298968" y="5812321"/>
            <a:ext cx="106363" cy="211137"/>
            <a:chOff x="4145" y="3099"/>
            <a:chExt cx="67" cy="133"/>
          </a:xfrm>
        </p:grpSpPr>
        <p:sp>
          <p:nvSpPr>
            <p:cNvPr id="88" name="Oval 95">
              <a:extLst>
                <a:ext uri="{FF2B5EF4-FFF2-40B4-BE49-F238E27FC236}">
                  <a16:creationId xmlns:a16="http://schemas.microsoft.com/office/drawing/2014/main" id="{0CA38C35-3BBF-4CE3-ACAF-267D0D80F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317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89" name="Line 96">
              <a:extLst>
                <a:ext uri="{FF2B5EF4-FFF2-40B4-BE49-F238E27FC236}">
                  <a16:creationId xmlns:a16="http://schemas.microsoft.com/office/drawing/2014/main" id="{2CF91969-1E2D-4FE6-A4DB-F1FB945A3A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309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0" name="Line 97">
              <a:extLst>
                <a:ext uri="{FF2B5EF4-FFF2-40B4-BE49-F238E27FC236}">
                  <a16:creationId xmlns:a16="http://schemas.microsoft.com/office/drawing/2014/main" id="{703C5927-631F-4BFA-A868-E71391C843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1" y="310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1" name="Line 98">
              <a:extLst>
                <a:ext uri="{FF2B5EF4-FFF2-40B4-BE49-F238E27FC236}">
                  <a16:creationId xmlns:a16="http://schemas.microsoft.com/office/drawing/2014/main" id="{56035995-7C01-4CAF-8784-B361CF344F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310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92" name="Group 104">
            <a:extLst>
              <a:ext uri="{FF2B5EF4-FFF2-40B4-BE49-F238E27FC236}">
                <a16:creationId xmlns:a16="http://schemas.microsoft.com/office/drawing/2014/main" id="{BD953C4C-48F2-4C36-B590-B677F52BBE4C}"/>
              </a:ext>
            </a:extLst>
          </p:cNvPr>
          <p:cNvGrpSpPr>
            <a:grpSpLocks/>
          </p:cNvGrpSpPr>
          <p:nvPr/>
        </p:nvGrpSpPr>
        <p:grpSpPr bwMode="auto">
          <a:xfrm>
            <a:off x="2351584" y="6093296"/>
            <a:ext cx="106363" cy="211137"/>
            <a:chOff x="3569" y="3387"/>
            <a:chExt cx="67" cy="133"/>
          </a:xfrm>
        </p:grpSpPr>
        <p:sp>
          <p:nvSpPr>
            <p:cNvPr id="93" name="Oval 100">
              <a:extLst>
                <a:ext uri="{FF2B5EF4-FFF2-40B4-BE49-F238E27FC236}">
                  <a16:creationId xmlns:a16="http://schemas.microsoft.com/office/drawing/2014/main" id="{8B606FA2-6415-466F-8715-C760F1A97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2" y="3464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94" name="Line 101">
              <a:extLst>
                <a:ext uri="{FF2B5EF4-FFF2-40B4-BE49-F238E27FC236}">
                  <a16:creationId xmlns:a16="http://schemas.microsoft.com/office/drawing/2014/main" id="{BD17F1A4-2525-41DD-B427-DE54589B65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3387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5" name="Line 102">
              <a:extLst>
                <a:ext uri="{FF2B5EF4-FFF2-40B4-BE49-F238E27FC236}">
                  <a16:creationId xmlns:a16="http://schemas.microsoft.com/office/drawing/2014/main" id="{D8869626-76DA-4E3E-8562-E0B48665E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3389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" name="Line 103">
              <a:extLst>
                <a:ext uri="{FF2B5EF4-FFF2-40B4-BE49-F238E27FC236}">
                  <a16:creationId xmlns:a16="http://schemas.microsoft.com/office/drawing/2014/main" id="{754C3A7B-6E71-4356-9666-3997358A0E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69" y="3389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97" name="Group 109">
            <a:extLst>
              <a:ext uri="{FF2B5EF4-FFF2-40B4-BE49-F238E27FC236}">
                <a16:creationId xmlns:a16="http://schemas.microsoft.com/office/drawing/2014/main" id="{7D38F990-AAE6-4712-BA6A-DF4EDBBEBEE4}"/>
              </a:ext>
            </a:extLst>
          </p:cNvPr>
          <p:cNvGrpSpPr>
            <a:grpSpLocks/>
          </p:cNvGrpSpPr>
          <p:nvPr/>
        </p:nvGrpSpPr>
        <p:grpSpPr bwMode="auto">
          <a:xfrm>
            <a:off x="3575720" y="6093296"/>
            <a:ext cx="106363" cy="211137"/>
            <a:chOff x="4481" y="3339"/>
            <a:chExt cx="67" cy="133"/>
          </a:xfrm>
        </p:grpSpPr>
        <p:sp>
          <p:nvSpPr>
            <p:cNvPr id="98" name="Oval 105">
              <a:extLst>
                <a:ext uri="{FF2B5EF4-FFF2-40B4-BE49-F238E27FC236}">
                  <a16:creationId xmlns:a16="http://schemas.microsoft.com/office/drawing/2014/main" id="{C75CB9E5-C493-48C4-8B10-A2C72A154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" y="341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99" name="Line 106">
              <a:extLst>
                <a:ext uri="{FF2B5EF4-FFF2-40B4-BE49-F238E27FC236}">
                  <a16:creationId xmlns:a16="http://schemas.microsoft.com/office/drawing/2014/main" id="{2EBCAED4-43F3-4AE8-86C9-FF3F46425B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333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" name="Line 107">
              <a:extLst>
                <a:ext uri="{FF2B5EF4-FFF2-40B4-BE49-F238E27FC236}">
                  <a16:creationId xmlns:a16="http://schemas.microsoft.com/office/drawing/2014/main" id="{A5DB5693-0408-48BB-B53C-8CEC6538AC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7" y="334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" name="Line 108">
              <a:extLst>
                <a:ext uri="{FF2B5EF4-FFF2-40B4-BE49-F238E27FC236}">
                  <a16:creationId xmlns:a16="http://schemas.microsoft.com/office/drawing/2014/main" id="{E37D18E4-8244-4583-8C1A-480564DB8E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81" y="334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2" name="Group 114">
            <a:extLst>
              <a:ext uri="{FF2B5EF4-FFF2-40B4-BE49-F238E27FC236}">
                <a16:creationId xmlns:a16="http://schemas.microsoft.com/office/drawing/2014/main" id="{137E343A-6A70-424D-B033-31B86C16D50E}"/>
              </a:ext>
            </a:extLst>
          </p:cNvPr>
          <p:cNvGrpSpPr>
            <a:grpSpLocks/>
          </p:cNvGrpSpPr>
          <p:nvPr/>
        </p:nvGrpSpPr>
        <p:grpSpPr bwMode="auto">
          <a:xfrm>
            <a:off x="2351584" y="4941168"/>
            <a:ext cx="106363" cy="211137"/>
            <a:chOff x="3665" y="2619"/>
            <a:chExt cx="67" cy="133"/>
          </a:xfrm>
        </p:grpSpPr>
        <p:sp>
          <p:nvSpPr>
            <p:cNvPr id="103" name="Oval 110">
              <a:extLst>
                <a:ext uri="{FF2B5EF4-FFF2-40B4-BE49-F238E27FC236}">
                  <a16:creationId xmlns:a16="http://schemas.microsoft.com/office/drawing/2014/main" id="{C1219046-DAD5-49E6-9F4F-CAF52EB44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8" y="269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104" name="Line 111">
              <a:extLst>
                <a:ext uri="{FF2B5EF4-FFF2-40B4-BE49-F238E27FC236}">
                  <a16:creationId xmlns:a16="http://schemas.microsoft.com/office/drawing/2014/main" id="{0FA48DF3-7630-483E-9F5E-0148C62D6E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261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" name="Line 112">
              <a:extLst>
                <a:ext uri="{FF2B5EF4-FFF2-40B4-BE49-F238E27FC236}">
                  <a16:creationId xmlns:a16="http://schemas.microsoft.com/office/drawing/2014/main" id="{8A316D7C-2460-4755-8938-04B7EE97A2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1" y="262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" name="Line 113">
              <a:extLst>
                <a:ext uri="{FF2B5EF4-FFF2-40B4-BE49-F238E27FC236}">
                  <a16:creationId xmlns:a16="http://schemas.microsoft.com/office/drawing/2014/main" id="{EB7E077B-C834-4406-A07A-11DE86698A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65" y="262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7" name="Group 119">
            <a:extLst>
              <a:ext uri="{FF2B5EF4-FFF2-40B4-BE49-F238E27FC236}">
                <a16:creationId xmlns:a16="http://schemas.microsoft.com/office/drawing/2014/main" id="{4CAD6CB9-C0D0-4A21-9B8D-324431F4DA29}"/>
              </a:ext>
            </a:extLst>
          </p:cNvPr>
          <p:cNvGrpSpPr>
            <a:grpSpLocks/>
          </p:cNvGrpSpPr>
          <p:nvPr/>
        </p:nvGrpSpPr>
        <p:grpSpPr bwMode="auto">
          <a:xfrm>
            <a:off x="2079768" y="5812321"/>
            <a:ext cx="106363" cy="211137"/>
            <a:chOff x="3377" y="3099"/>
            <a:chExt cx="67" cy="133"/>
          </a:xfrm>
        </p:grpSpPr>
        <p:sp>
          <p:nvSpPr>
            <p:cNvPr id="108" name="Oval 115">
              <a:extLst>
                <a:ext uri="{FF2B5EF4-FFF2-40B4-BE49-F238E27FC236}">
                  <a16:creationId xmlns:a16="http://schemas.microsoft.com/office/drawing/2014/main" id="{7F031682-56EC-477A-B605-51B6D2E32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0" y="3176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109" name="Line 116">
              <a:extLst>
                <a:ext uri="{FF2B5EF4-FFF2-40B4-BE49-F238E27FC236}">
                  <a16:creationId xmlns:a16="http://schemas.microsoft.com/office/drawing/2014/main" id="{221D5072-65C9-4D1B-859D-C60EED2C73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3099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" name="Line 117">
              <a:extLst>
                <a:ext uri="{FF2B5EF4-FFF2-40B4-BE49-F238E27FC236}">
                  <a16:creationId xmlns:a16="http://schemas.microsoft.com/office/drawing/2014/main" id="{AFC393ED-D806-490B-9692-C019FEAF76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3" y="310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1" name="Line 118">
              <a:extLst>
                <a:ext uri="{FF2B5EF4-FFF2-40B4-BE49-F238E27FC236}">
                  <a16:creationId xmlns:a16="http://schemas.microsoft.com/office/drawing/2014/main" id="{DAEE92D0-3DB1-4281-9BD2-1812F455B0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7" y="3101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2" name="Group 124">
            <a:extLst>
              <a:ext uri="{FF2B5EF4-FFF2-40B4-BE49-F238E27FC236}">
                <a16:creationId xmlns:a16="http://schemas.microsoft.com/office/drawing/2014/main" id="{DEF62FE6-995C-4C19-959E-D03B26D7F92A}"/>
              </a:ext>
            </a:extLst>
          </p:cNvPr>
          <p:cNvGrpSpPr>
            <a:grpSpLocks/>
          </p:cNvGrpSpPr>
          <p:nvPr/>
        </p:nvGrpSpPr>
        <p:grpSpPr bwMode="auto">
          <a:xfrm>
            <a:off x="2003568" y="4593121"/>
            <a:ext cx="106363" cy="211137"/>
            <a:chOff x="3329" y="2331"/>
            <a:chExt cx="67" cy="133"/>
          </a:xfrm>
        </p:grpSpPr>
        <p:sp>
          <p:nvSpPr>
            <p:cNvPr id="113" name="Oval 120">
              <a:extLst>
                <a:ext uri="{FF2B5EF4-FFF2-40B4-BE49-F238E27FC236}">
                  <a16:creationId xmlns:a16="http://schemas.microsoft.com/office/drawing/2014/main" id="{8494B9E1-23D6-4089-B7EC-5A11D0142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2" y="2408"/>
              <a:ext cx="56" cy="56"/>
            </a:xfrm>
            <a:prstGeom prst="ellipse">
              <a:avLst/>
            </a:prstGeom>
            <a:noFill/>
            <a:ln w="25400">
              <a:solidFill>
                <a:srgbClr val="C1CE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3000"/>
                </a:lnSpc>
                <a:spcBef>
                  <a:spcPct val="30000"/>
                </a:spcBef>
                <a:defRPr kumimoji="1" sz="26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lnSpc>
                  <a:spcPct val="87000"/>
                </a:lnSpc>
                <a:spcBef>
                  <a:spcPct val="30000"/>
                </a:spcBef>
                <a:buChar char="•"/>
                <a:defRPr kumimoji="1" sz="2200" b="1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lnSpc>
                  <a:spcPct val="87000"/>
                </a:lnSpc>
                <a:spcBef>
                  <a:spcPct val="30000"/>
                </a:spcBef>
                <a:buChar char="-"/>
                <a:defRPr kumimoji="1" sz="2200">
                  <a:solidFill>
                    <a:srgbClr val="FDFF3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</a:pPr>
              <a:endParaRPr lang="zh-TW" altLang="en-US" sz="600" b="0">
                <a:solidFill>
                  <a:srgbClr val="FAFD00"/>
                </a:solidFill>
              </a:endParaRPr>
            </a:p>
          </p:txBody>
        </p:sp>
        <p:sp>
          <p:nvSpPr>
            <p:cNvPr id="114" name="Line 121">
              <a:extLst>
                <a:ext uri="{FF2B5EF4-FFF2-40B4-BE49-F238E27FC236}">
                  <a16:creationId xmlns:a16="http://schemas.microsoft.com/office/drawing/2014/main" id="{4289B7F1-F8BD-4B7D-832F-137E6FF4D4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0" y="2331"/>
              <a:ext cx="0" cy="67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5" name="Line 122">
              <a:extLst>
                <a:ext uri="{FF2B5EF4-FFF2-40B4-BE49-F238E27FC236}">
                  <a16:creationId xmlns:a16="http://schemas.microsoft.com/office/drawing/2014/main" id="{4DABE304-57F4-4406-9B8F-58D63884BF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5" y="2333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" name="Line 123">
              <a:extLst>
                <a:ext uri="{FF2B5EF4-FFF2-40B4-BE49-F238E27FC236}">
                  <a16:creationId xmlns:a16="http://schemas.microsoft.com/office/drawing/2014/main" id="{7D955700-FD24-4F92-BD63-318A1CE69D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29" y="2333"/>
              <a:ext cx="31" cy="31"/>
            </a:xfrm>
            <a:prstGeom prst="line">
              <a:avLst/>
            </a:prstGeom>
            <a:noFill/>
            <a:ln w="25400">
              <a:solidFill>
                <a:srgbClr val="C1CE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17" name="Line 126">
            <a:extLst>
              <a:ext uri="{FF2B5EF4-FFF2-40B4-BE49-F238E27FC236}">
                <a16:creationId xmlns:a16="http://schemas.microsoft.com/office/drawing/2014/main" id="{2B305E46-1550-47EB-AED6-5272D68F20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1544" y="4077072"/>
            <a:ext cx="2160240" cy="2232248"/>
          </a:xfrm>
          <a:prstGeom prst="line">
            <a:avLst/>
          </a:prstGeom>
          <a:noFill/>
          <a:ln w="25400">
            <a:solidFill>
              <a:schemeClr val="accent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8" name="Rectangle 4">
            <a:extLst>
              <a:ext uri="{FF2B5EF4-FFF2-40B4-BE49-F238E27FC236}">
                <a16:creationId xmlns:a16="http://schemas.microsoft.com/office/drawing/2014/main" id="{6F311A84-CDB3-4F0C-A744-1CF4D861E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5246" y="4645305"/>
            <a:ext cx="711200" cy="711200"/>
          </a:xfrm>
          <a:prstGeom prst="rect">
            <a:avLst/>
          </a:prstGeom>
          <a:noFill/>
          <a:ln w="508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chemeClr val="tx1"/>
              </a:solidFill>
            </a:endParaRPr>
          </a:p>
        </p:txBody>
      </p:sp>
      <p:sp>
        <p:nvSpPr>
          <p:cNvPr id="119" name="Rectangle 5">
            <a:extLst>
              <a:ext uri="{FF2B5EF4-FFF2-40B4-BE49-F238E27FC236}">
                <a16:creationId xmlns:a16="http://schemas.microsoft.com/office/drawing/2014/main" id="{AC08C49B-152B-41DB-8A6B-EFBB458A1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0732" y="4272243"/>
            <a:ext cx="442429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x</a:t>
            </a:r>
            <a:r>
              <a:rPr lang="en-US" altLang="zh-TW" sz="1400" b="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0" name="Rectangle 6">
            <a:extLst>
              <a:ext uri="{FF2B5EF4-FFF2-40B4-BE49-F238E27FC236}">
                <a16:creationId xmlns:a16="http://schemas.microsoft.com/office/drawing/2014/main" id="{6BBAD54E-BCCA-455D-BF16-7788EDC0A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6120" y="5339043"/>
            <a:ext cx="442429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x</a:t>
            </a:r>
            <a:r>
              <a:rPr lang="en-US" altLang="zh-TW" sz="1400" b="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1" name="Line 7">
            <a:extLst>
              <a:ext uri="{FF2B5EF4-FFF2-40B4-BE49-F238E27FC236}">
                <a16:creationId xmlns:a16="http://schemas.microsoft.com/office/drawing/2014/main" id="{F3D47B55-DC55-4BDC-B4C6-2FCADBABCF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16409" y="5158068"/>
            <a:ext cx="830262" cy="296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" name="Line 8">
            <a:extLst>
              <a:ext uri="{FF2B5EF4-FFF2-40B4-BE49-F238E27FC236}">
                <a16:creationId xmlns:a16="http://schemas.microsoft.com/office/drawing/2014/main" id="{021ACF4C-AE00-428B-81EC-FE9FB17F71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19584" y="4551643"/>
            <a:ext cx="830262" cy="296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" name="Line 9">
            <a:extLst>
              <a:ext uri="{FF2B5EF4-FFF2-40B4-BE49-F238E27FC236}">
                <a16:creationId xmlns:a16="http://schemas.microsoft.com/office/drawing/2014/main" id="{C5362008-61AA-4402-8CF1-9A54407071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219784" y="5000905"/>
            <a:ext cx="5254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4" name="Freeform 10">
            <a:extLst>
              <a:ext uri="{FF2B5EF4-FFF2-40B4-BE49-F238E27FC236}">
                <a16:creationId xmlns:a16="http://schemas.microsoft.com/office/drawing/2014/main" id="{3F752096-90E8-4A0D-B8F6-933D144F11A5}"/>
              </a:ext>
            </a:extLst>
          </p:cNvPr>
          <p:cNvSpPr>
            <a:spLocks/>
          </p:cNvSpPr>
          <p:nvPr/>
        </p:nvSpPr>
        <p:spPr bwMode="auto">
          <a:xfrm>
            <a:off x="8602246" y="4772305"/>
            <a:ext cx="458788" cy="458788"/>
          </a:xfrm>
          <a:custGeom>
            <a:avLst/>
            <a:gdLst>
              <a:gd name="T0" fmla="*/ 0 w 289"/>
              <a:gd name="T1" fmla="*/ 2147483646 h 289"/>
              <a:gd name="T2" fmla="*/ 2147483646 w 289"/>
              <a:gd name="T3" fmla="*/ 2147483646 h 289"/>
              <a:gd name="T4" fmla="*/ 2147483646 w 289"/>
              <a:gd name="T5" fmla="*/ 0 h 289"/>
              <a:gd name="T6" fmla="*/ 2147483646 w 289"/>
              <a:gd name="T7" fmla="*/ 0 h 289"/>
              <a:gd name="T8" fmla="*/ 0 60000 65536"/>
              <a:gd name="T9" fmla="*/ 0 60000 65536"/>
              <a:gd name="T10" fmla="*/ 0 60000 65536"/>
              <a:gd name="T11" fmla="*/ 0 60000 65536"/>
              <a:gd name="T12" fmla="*/ 0 w 289"/>
              <a:gd name="T13" fmla="*/ 0 h 289"/>
              <a:gd name="T14" fmla="*/ 289 w 289"/>
              <a:gd name="T15" fmla="*/ 289 h 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9" h="289">
                <a:moveTo>
                  <a:pt x="0" y="288"/>
                </a:moveTo>
                <a:lnTo>
                  <a:pt x="144" y="288"/>
                </a:lnTo>
                <a:lnTo>
                  <a:pt x="144" y="0"/>
                </a:lnTo>
                <a:lnTo>
                  <a:pt x="288" y="0"/>
                </a:lnTo>
              </a:path>
            </a:pathLst>
          </a:custGeom>
          <a:noFill/>
          <a:ln w="25400" cap="rnd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5" name="Rectangle 11">
            <a:extLst>
              <a:ext uri="{FF2B5EF4-FFF2-40B4-BE49-F238E27FC236}">
                <a16:creationId xmlns:a16="http://schemas.microsoft.com/office/drawing/2014/main" id="{4B57E9F7-E714-426F-9603-E6747F0DC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9055" y="4424643"/>
            <a:ext cx="504945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w</a:t>
            </a:r>
            <a:r>
              <a:rPr lang="en-US" altLang="zh-TW" sz="1400" b="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6" name="Rectangle 12">
            <a:extLst>
              <a:ext uri="{FF2B5EF4-FFF2-40B4-BE49-F238E27FC236}">
                <a16:creationId xmlns:a16="http://schemas.microsoft.com/office/drawing/2014/main" id="{0767A6FA-1893-4673-A95B-357A9F491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9055" y="5110443"/>
            <a:ext cx="504945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w</a:t>
            </a:r>
            <a:r>
              <a:rPr lang="en-US" altLang="zh-TW" sz="1400" b="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7" name="Rectangle 13">
            <a:extLst>
              <a:ext uri="{FF2B5EF4-FFF2-40B4-BE49-F238E27FC236}">
                <a16:creationId xmlns:a16="http://schemas.microsoft.com/office/drawing/2014/main" id="{5C87A8FD-C140-418B-AA1D-9BF201C37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3455" y="4348443"/>
            <a:ext cx="504945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w</a:t>
            </a:r>
            <a:r>
              <a:rPr lang="en-US" altLang="zh-TW" sz="1400" b="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28" name="Rectangle 20">
            <a:extLst>
              <a:ext uri="{FF2B5EF4-FFF2-40B4-BE49-F238E27FC236}">
                <a16:creationId xmlns:a16="http://schemas.microsoft.com/office/drawing/2014/main" id="{738E1F76-FDAB-4427-98FF-3EA676ADF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4198" y="4906995"/>
            <a:ext cx="908903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f(</a:t>
            </a:r>
            <a:r>
              <a:rPr lang="en-US" altLang="zh-TW" sz="2200" dirty="0" err="1">
                <a:solidFill>
                  <a:schemeClr val="tx1"/>
                </a:solidFill>
              </a:rPr>
              <a:t>x</a:t>
            </a:r>
            <a:r>
              <a:rPr lang="en-US" altLang="zh-TW" sz="2200" b="0" dirty="0" err="1">
                <a:solidFill>
                  <a:schemeClr val="tx1"/>
                </a:solidFill>
              </a:rPr>
              <a:t>;</a:t>
            </a:r>
            <a:r>
              <a:rPr lang="en-US" altLang="zh-TW" sz="2200" dirty="0" err="1">
                <a:solidFill>
                  <a:schemeClr val="tx1"/>
                </a:solidFill>
              </a:rPr>
              <a:t>w</a:t>
            </a:r>
            <a:r>
              <a:rPr lang="en-US" altLang="zh-TW" sz="2200" b="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29" name="Oval 28">
            <a:extLst>
              <a:ext uri="{FF2B5EF4-FFF2-40B4-BE49-F238E27FC236}">
                <a16:creationId xmlns:a16="http://schemas.microsoft.com/office/drawing/2014/main" id="{DCDF8B8E-03AD-40A7-B913-6DBFE6936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9896" y="4511955"/>
            <a:ext cx="63500" cy="63500"/>
          </a:xfrm>
          <a:prstGeom prst="ellipse">
            <a:avLst/>
          </a:prstGeom>
          <a:solidFill>
            <a:srgbClr val="7030A0"/>
          </a:solidFill>
          <a:ln w="12700">
            <a:solidFill>
              <a:srgbClr val="FAFD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chemeClr val="tx1"/>
              </a:solidFill>
            </a:endParaRPr>
          </a:p>
        </p:txBody>
      </p:sp>
      <p:sp>
        <p:nvSpPr>
          <p:cNvPr id="130" name="Oval 29">
            <a:extLst>
              <a:ext uri="{FF2B5EF4-FFF2-40B4-BE49-F238E27FC236}">
                <a16:creationId xmlns:a16="http://schemas.microsoft.com/office/drawing/2014/main" id="{316B5935-1EBD-43E0-8C9E-62CF21352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9896" y="5426355"/>
            <a:ext cx="63500" cy="63500"/>
          </a:xfrm>
          <a:prstGeom prst="ellipse">
            <a:avLst/>
          </a:prstGeom>
          <a:solidFill>
            <a:srgbClr val="7030A0"/>
          </a:solidFill>
          <a:ln w="12700">
            <a:solidFill>
              <a:srgbClr val="FAFD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3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7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7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600" b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物件 1">
                <a:extLst>
                  <a:ext uri="{FF2B5EF4-FFF2-40B4-BE49-F238E27FC236}">
                    <a16:creationId xmlns:a16="http://schemas.microsoft.com/office/drawing/2014/main" id="{8361F8BD-C87C-4ECC-9E30-DDC51A0BFFCA}"/>
                  </a:ext>
                </a:extLst>
              </p:cNvPr>
              <p:cNvSpPr txBox="1"/>
              <p:nvPr/>
            </p:nvSpPr>
            <p:spPr bwMode="auto">
              <a:xfrm>
                <a:off x="7098649" y="5734643"/>
                <a:ext cx="3854594" cy="987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func>
                            <m:func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</m:fName>
                            <m:e>
                              <m:r>
                                <a:rPr lang="zh-TW" altLang="en-US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e>
                          </m:func>
                        </m:e>
                      </m:d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zh-TW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altLang="zh-TW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m:rPr>
                              <m:sty m:val="p"/>
                            </m:rPr>
                            <a:rPr lang="zh-TW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gn</m:t>
                          </m:r>
                        </m:fName>
                        <m:e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female</m:t>
                                </m:r>
                              </m:e>
                            </m:mr>
                            <m:m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male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br>
                  <a:rPr lang="zh-TW" altLang="en-US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zh-TW" altLang="en-US" dirty="0"/>
              </a:p>
            </p:txBody>
          </p:sp>
        </mc:Choice>
        <mc:Fallback xmlns="">
          <p:sp>
            <p:nvSpPr>
              <p:cNvPr id="131" name="物件 1">
                <a:extLst>
                  <a:ext uri="{FF2B5EF4-FFF2-40B4-BE49-F238E27FC236}">
                    <a16:creationId xmlns:a16="http://schemas.microsoft.com/office/drawing/2014/main" id="{8361F8BD-C87C-4ECC-9E30-DDC51A0BFF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98649" y="5734643"/>
                <a:ext cx="3854594" cy="9872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2" name="圓角矩形圖說文字 115">
            <a:extLst>
              <a:ext uri="{FF2B5EF4-FFF2-40B4-BE49-F238E27FC236}">
                <a16:creationId xmlns:a16="http://schemas.microsoft.com/office/drawing/2014/main" id="{C623CF84-AC2A-4EF9-A318-13674BEA9353}"/>
              </a:ext>
            </a:extLst>
          </p:cNvPr>
          <p:cNvSpPr/>
          <p:nvPr/>
        </p:nvSpPr>
        <p:spPr>
          <a:xfrm>
            <a:off x="5591944" y="6026279"/>
            <a:ext cx="1433280" cy="715089"/>
          </a:xfrm>
          <a:prstGeom prst="wedgeRoundRectCallout">
            <a:avLst>
              <a:gd name="adj1" fmla="val 64005"/>
              <a:gd name="adj2" fmla="val -45741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Discriminant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function</a:t>
            </a:r>
            <a:endParaRPr lang="zh-TW" alt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物件 1">
                <a:extLst>
                  <a:ext uri="{FF2B5EF4-FFF2-40B4-BE49-F238E27FC236}">
                    <a16:creationId xmlns:a16="http://schemas.microsoft.com/office/drawing/2014/main" id="{B81580EE-84B3-4811-93AE-B55FE8F11889}"/>
                  </a:ext>
                </a:extLst>
              </p:cNvPr>
              <p:cNvSpPr txBox="1"/>
              <p:nvPr/>
            </p:nvSpPr>
            <p:spPr bwMode="auto">
              <a:xfrm>
                <a:off x="7427838" y="3068960"/>
                <a:ext cx="2772618" cy="9766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zh-TW" alt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zh-TW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altLang="zh-TW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m:rPr>
                              <m:sty m:val="p"/>
                            </m:rPr>
                            <a:rPr lang="zh-TW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gn</m:t>
                          </m:r>
                        </m:fName>
                        <m:e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1, 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&lt;0</m:t>
                                </m:r>
                              </m:e>
                            </m:mr>
                            <m:m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0, 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e>
                            </m:mr>
                            <m:m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1, 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br>
                  <a:rPr lang="zh-TW" altLang="en-US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zh-TW" altLang="en-US" dirty="0"/>
              </a:p>
            </p:txBody>
          </p:sp>
        </mc:Choice>
        <mc:Fallback xmlns="">
          <p:sp>
            <p:nvSpPr>
              <p:cNvPr id="134" name="物件 1">
                <a:extLst>
                  <a:ext uri="{FF2B5EF4-FFF2-40B4-BE49-F238E27FC236}">
                    <a16:creationId xmlns:a16="http://schemas.microsoft.com/office/drawing/2014/main" id="{B81580EE-84B3-4811-93AE-B55FE8F11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27838" y="3068960"/>
                <a:ext cx="2772618" cy="9766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Learning rule</a:t>
                </a:r>
              </a:p>
              <a:p>
                <a:pPr lvl="1"/>
                <a:r>
                  <a:rPr lang="en-US" altLang="zh-TW" dirty="0"/>
                  <a:t>Randomly select an I/O pair</a:t>
                </a:r>
              </a:p>
              <a:p>
                <a:pPr lvl="1"/>
                <a:r>
                  <a:rPr lang="en-US" altLang="zh-TW" dirty="0"/>
                  <a:t>Update the weights if prediction is not correct</a:t>
                </a:r>
              </a:p>
              <a:p>
                <a:pPr lvl="1"/>
                <a:r>
                  <a:rPr lang="en-US" altLang="zh-TW" dirty="0"/>
                  <a:t>Stop when all I/O pairs are correctly classified</a:t>
                </a:r>
              </a:p>
              <a:p>
                <a:r>
                  <a:rPr lang="en-US" altLang="zh-TW" dirty="0"/>
                  <a:t>Formula</a:t>
                </a:r>
              </a:p>
              <a:p>
                <a:pPr lvl="1"/>
                <a:r>
                  <a:rPr lang="en-US" altLang="zh-TW" dirty="0"/>
                  <a:t>Prediction: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unc>
                          <m:func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zh-TW" altLang="en-US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</m:fName>
                          <m:e>
                            <m:r>
                              <a:rPr lang="zh-TW" altLang="en-US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</m:func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gn</m:t>
                        </m:r>
                      </m:fName>
                      <m:e>
                        <m:d>
                          <m:d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zh-TW" alt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zh-TW" alt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zh-TW" alt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zh-TW" alt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female</m:t>
                              </m:r>
                            </m:e>
                          </m:mr>
                          <m:m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  <m:r>
                                <m:rPr>
                                  <m:nor/>
                                </m:rPr>
                                <a:rPr lang="zh-TW" alt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zh-TW" alt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zh-TW" alt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zh-TW" altLang="en-US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male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zh-TW" dirty="0"/>
                  <a:t> </a:t>
                </a:r>
              </a:p>
              <a:p>
                <a:pPr lvl="1"/>
                <a:r>
                  <a:rPr lang="en-US" altLang="zh-TW" dirty="0"/>
                  <a:t>Learning rule for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zh-TW" dirty="0" err="1"/>
                  <a:t>th</a:t>
                </a:r>
                <a:r>
                  <a:rPr lang="en-US" altLang="zh-TW" dirty="0"/>
                  <a:t> I/O pair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altLang="zh-TW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dirty="0"/>
                  <a:t>:</a:t>
                </a:r>
              </a:p>
              <a:p>
                <a:pPr lvl="2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  <m:sSub>
                                <m:sSub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Learning Rule for SLP</a:t>
            </a:r>
            <a:endParaRPr lang="zh-TW" altLang="en-US" dirty="0"/>
          </a:p>
        </p:txBody>
      </p:sp>
      <p:sp>
        <p:nvSpPr>
          <p:cNvPr id="7" name="圓角矩形圖說文字 115">
            <a:extLst>
              <a:ext uri="{FF2B5EF4-FFF2-40B4-BE49-F238E27FC236}">
                <a16:creationId xmlns:a16="http://schemas.microsoft.com/office/drawing/2014/main" id="{B1F6B3BC-3048-4FF4-BA37-C249E60ECE4A}"/>
              </a:ext>
            </a:extLst>
          </p:cNvPr>
          <p:cNvSpPr/>
          <p:nvPr/>
        </p:nvSpPr>
        <p:spPr>
          <a:xfrm>
            <a:off x="3287688" y="5733256"/>
            <a:ext cx="714556" cy="408623"/>
          </a:xfrm>
          <a:prstGeom prst="wedgeRoundRectCallout">
            <a:avLst>
              <a:gd name="adj1" fmla="val -20768"/>
              <a:gd name="adj2" fmla="val 114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Quiz</a:t>
            </a:r>
            <a:r>
              <a:rPr lang="en-US" altLang="zh-TW" dirty="0">
                <a:solidFill>
                  <a:schemeClr val="tx1"/>
                </a:solidFill>
                <a:sym typeface="Wingdings" panose="05000000000000000000" pitchFamily="2" charset="2"/>
              </a:rPr>
              <a:t>!</a:t>
            </a:r>
            <a:endParaRPr lang="zh-TW" alt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48A60834-54AC-4085-8B24-09A20F08852B}"/>
                  </a:ext>
                </a:extLst>
              </p:cNvPr>
              <p:cNvSpPr txBox="1"/>
              <p:nvPr/>
            </p:nvSpPr>
            <p:spPr>
              <a:xfrm>
                <a:off x="6148256" y="5229200"/>
                <a:ext cx="4052200" cy="120032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>
                  <a:defRPr/>
                </a:pPr>
                <a:r>
                  <a:rPr lang="en-US" altLang="zh-TW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Consider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altLang="zh-TW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=1,  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</a:t>
                </a:r>
                <a:r>
                  <a:rPr lang="en-US" altLang="zh-TW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</a:t>
                </a:r>
                <a:r>
                  <a:rPr lang="zh-TW" alt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𝜂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dirty="0">
                  <a:solidFill>
                    <a:srgbClr val="000000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altLang="zh-TW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=−1,  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</a:t>
                </a:r>
                <a:r>
                  <a:rPr lang="en-US" altLang="zh-TW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↓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</a:t>
                </a:r>
                <a:r>
                  <a:rPr lang="zh-TW" alt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𝜂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dirty="0">
                  <a:solidFill>
                    <a:srgbClr val="000000"/>
                  </a:solidFill>
                </a:endParaRPr>
              </a:p>
              <a:p>
                <a:pPr>
                  <a:defRPr/>
                </a:pPr>
                <a:r>
                  <a:rPr lang="en-US" altLang="zh-TW" dirty="0"/>
                  <a:t>Therefore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𝜂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/>
                  <a:t>.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48A60834-54AC-4085-8B24-09A20F088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8256" y="5229200"/>
                <a:ext cx="4052200" cy="1200329"/>
              </a:xfrm>
              <a:prstGeom prst="rect">
                <a:avLst/>
              </a:prstGeom>
              <a:blipFill>
                <a:blip r:embed="rId3"/>
                <a:stretch>
                  <a:fillRect l="-1201" t="-3015" b="-653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293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6D4E471B-C81B-49AE-9E63-3C7EB7920B6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Order-2 discriminant function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unc>
                          <m:func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zh-TW" altLang="en-US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</m:fName>
                          <m:e>
                            <m:r>
                              <a:rPr lang="zh-TW" altLang="en-US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</m:func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gn</m:t>
                        </m:r>
                      </m:fName>
                      <m:e>
                        <m:d>
                          <m:d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TW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n-US" altLang="zh-TW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TW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d>
                      </m:e>
                    </m:func>
                  </m:oMath>
                </a14:m>
                <a:endParaRPr lang="en-US" altLang="zh-TW" dirty="0"/>
              </a:p>
              <a:p>
                <a:r>
                  <a:rPr lang="en-US" altLang="zh-TW" dirty="0"/>
                  <a:t>Decision boundary: conic sections</a:t>
                </a:r>
                <a:r>
                  <a:rPr lang="zh-TW" altLang="en-US" dirty="0"/>
                  <a:t>（圓錐曲線）</a:t>
                </a:r>
                <a:endParaRPr lang="en-US" altLang="zh-TW" dirty="0"/>
              </a:p>
              <a:p>
                <a:pPr lvl="1"/>
                <a:r>
                  <a:rPr lang="en-US" altLang="zh-TW" dirty="0"/>
                  <a:t>Ellipse</a:t>
                </a:r>
                <a:r>
                  <a:rPr lang="zh-TW" altLang="en-US" dirty="0"/>
                  <a:t>（橢圓）</a:t>
                </a:r>
                <a:endParaRPr lang="en-US" altLang="zh-TW" dirty="0"/>
              </a:p>
              <a:p>
                <a:pPr lvl="1"/>
                <a:r>
                  <a:rPr lang="en-US" altLang="zh-TW" dirty="0"/>
                  <a:t>Parabola</a:t>
                </a:r>
                <a:r>
                  <a:rPr lang="zh-TW" altLang="en-US" dirty="0"/>
                  <a:t>（拋物線）</a:t>
                </a:r>
                <a:endParaRPr lang="en-US" altLang="zh-TW" dirty="0"/>
              </a:p>
              <a:p>
                <a:pPr lvl="1"/>
                <a:r>
                  <a:rPr lang="en-US" altLang="zh-TW" dirty="0"/>
                  <a:t>Hyperbola</a:t>
                </a:r>
                <a:r>
                  <a:rPr lang="zh-TW" altLang="en-US" dirty="0"/>
                  <a:t>（雙曲線）</a:t>
                </a:r>
                <a:endParaRPr lang="en-US" altLang="zh-TW" dirty="0"/>
              </a:p>
              <a:p>
                <a:pPr lvl="1"/>
                <a:endParaRPr lang="zh-TW" altLang="en-US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6D4E471B-C81B-49AE-9E63-3C7EB7920B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標題 2">
            <a:extLst>
              <a:ext uri="{FF2B5EF4-FFF2-40B4-BE49-F238E27FC236}">
                <a16:creationId xmlns:a16="http://schemas.microsoft.com/office/drawing/2014/main" id="{FED41483-A65E-40DC-B3C0-660BB24EB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Extension to Order-2 Discriminant Functions</a:t>
            </a:r>
            <a:endParaRPr lang="zh-TW" altLang="en-US" dirty="0"/>
          </a:p>
        </p:txBody>
      </p:sp>
      <p:sp>
        <p:nvSpPr>
          <p:cNvPr id="4" name="圓角矩形圖說文字 115">
            <a:extLst>
              <a:ext uri="{FF2B5EF4-FFF2-40B4-BE49-F238E27FC236}">
                <a16:creationId xmlns:a16="http://schemas.microsoft.com/office/drawing/2014/main" id="{44ED0BDC-6A76-4B74-A47A-53D8C72D8103}"/>
              </a:ext>
            </a:extLst>
          </p:cNvPr>
          <p:cNvSpPr/>
          <p:nvPr/>
        </p:nvSpPr>
        <p:spPr>
          <a:xfrm>
            <a:off x="596942" y="5949280"/>
            <a:ext cx="5770555" cy="408623"/>
          </a:xfrm>
          <a:prstGeom prst="wedgeRoundRectCallout">
            <a:avLst>
              <a:gd name="adj1" fmla="val -20768"/>
              <a:gd name="adj2" fmla="val 1149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Demo: </a:t>
            </a:r>
            <a:r>
              <a:rPr lang="en-US" altLang="zh-TW" dirty="0">
                <a:solidFill>
                  <a:schemeClr val="tx1"/>
                </a:solidFill>
                <a:hlinkClick r:id="rId3"/>
              </a:rPr>
              <a:t>https://www.youtube.com/watch?v=HO2zAU3Eppo</a:t>
            </a:r>
            <a:r>
              <a:rPr lang="en-US" altLang="zh-TW" dirty="0">
                <a:solidFill>
                  <a:schemeClr val="tx1"/>
                </a:solidFill>
              </a:rPr>
              <a:t> 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upload.wikimedia.org/wikipedia/commons/thumb/c/cc/TypesOfConicSections.jpg/1280px-TypesOfConicSections.jpg">
            <a:extLst>
              <a:ext uri="{FF2B5EF4-FFF2-40B4-BE49-F238E27FC236}">
                <a16:creationId xmlns:a16="http://schemas.microsoft.com/office/drawing/2014/main" id="{1DB63C60-17AE-4A63-BE55-31F09CB1F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144" y="2708920"/>
            <a:ext cx="396044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arabola Equations and Graphs, Directrix and Focus and How to Find Roots of Quadratic Equations">
            <a:extLst>
              <a:ext uri="{FF2B5EF4-FFF2-40B4-BE49-F238E27FC236}">
                <a16:creationId xmlns:a16="http://schemas.microsoft.com/office/drawing/2014/main" id="{179B7914-8AFC-4650-BA1D-11CB43DB3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96" y="3212976"/>
            <a:ext cx="1835806" cy="2592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661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List of discriminant functions</a:t>
                </a:r>
              </a:p>
              <a:p>
                <a:pPr lvl="1"/>
                <a:r>
                  <a:rPr lang="en-US" altLang="zh-TW" dirty="0"/>
                  <a:t>Order = 1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unc>
                          <m:func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zh-TW" altLang="en-US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</m:fName>
                          <m:e>
                            <m:r>
                              <a:rPr lang="zh-TW" altLang="en-US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</m:func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gn</m:t>
                        </m:r>
                      </m:fName>
                      <m:e>
                        <m:d>
                          <m:d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</m:func>
                  </m:oMath>
                </a14:m>
                <a:endParaRPr lang="en-US" altLang="zh-TW" dirty="0"/>
              </a:p>
              <a:p>
                <a:pPr lvl="1"/>
                <a:r>
                  <a:rPr lang="en-US" altLang="zh-TW" dirty="0"/>
                  <a:t>Order </a:t>
                </a:r>
                <a:r>
                  <a:rPr lang="en-US" altLang="zh-TW"/>
                  <a:t>= 2</a:t>
                </a:r>
                <a:endParaRPr lang="en-US" altLang="zh-TW" dirty="0"/>
              </a:p>
              <a:p>
                <a:pPr lvl="2"/>
                <a14:m>
                  <m:oMath xmlns:m="http://schemas.openxmlformats.org/officeDocument/2006/math"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unc>
                          <m:func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zh-TW" altLang="en-US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</m:fName>
                          <m:e>
                            <m:r>
                              <a:rPr lang="zh-TW" altLang="en-US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</m:func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gn</m:t>
                        </m:r>
                      </m:fName>
                      <m:e>
                        <m:d>
                          <m:d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++</m:t>
                            </m:r>
                            <m:nary>
                              <m:naryPr>
                                <m:chr m:val="∑"/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en-US" altLang="zh-TW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  <m:r>
                              <a:rPr lang="en-US" altLang="zh-TW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ctrlPr>
                                  <a:rPr lang="zh-TW" altLang="en-US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nary>
                                  <m:naryPr>
                                    <m:chr m:val="∑"/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sub>
                                  <m:sup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𝑖𝑗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altLang="zh-TW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TW" alt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nary>
                          </m:e>
                        </m:d>
                      </m:e>
                    </m:func>
                  </m:oMath>
                </a14:m>
                <a:endParaRPr lang="en-US" altLang="zh-TW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altLang="zh-TW" dirty="0"/>
                  <a:t>General case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unc>
                          <m:func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zh-TW" altLang="en-US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</m:fName>
                          <m:e>
                            <m:r>
                              <a:rPr lang="zh-TW" altLang="en-US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</m:func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gn</m:t>
                        </m:r>
                      </m:fName>
                      <m:e>
                        <m:d>
                          <m:d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zh-TW" altLang="en-US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zh-TW" altLang="en-US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nary>
                          </m:e>
                        </m:d>
                      </m:e>
                    </m:func>
                  </m:oMath>
                </a14:m>
                <a:endParaRPr lang="en-US" altLang="zh-TW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altLang="zh-TW" dirty="0"/>
                  <a:t>Learning rule for I/O pair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altLang="zh-TW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dirty="0"/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𝜂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=1~</m:t>
                    </m:r>
                    <m:r>
                      <a:rPr lang="en-US" altLang="zh-TW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en-US" altLang="zh-TW" b="0" dirty="0">
                  <a:solidFill>
                    <a:srgbClr val="0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Extension of SLP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2176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72023441-4828-4DD6-951A-8261C6504A4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Prediction: </a:t>
                </a:r>
                <a14:m>
                  <m:oMath xmlns:m="http://schemas.openxmlformats.org/officeDocument/2006/math"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altLang="zh-TW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en-US" altLang="zh-TW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m:rPr>
                            <m:sty m:val="p"/>
                          </m:rPr>
                          <a:rPr lang="zh-TW" altLang="en-US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gn</m:t>
                        </m:r>
                      </m:fName>
                      <m:e>
                        <m:d>
                          <m:dPr>
                            <m:ctrlP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TW" alt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zh-TW" altLang="en-US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altLang="zh-TW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nary>
                          </m:e>
                        </m:d>
                      </m:e>
                    </m:func>
                  </m:oMath>
                </a14:m>
                <a:endParaRPr lang="en-US" altLang="zh-TW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altLang="zh-TW" dirty="0"/>
                  <a:t>Objection function for training pair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altLang="zh-TW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dirty="0"/>
                  <a:t>: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𝐽</m:t>
                    </m:r>
                    <m:d>
                      <m:d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</m:d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zh-TW" alt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zh-TW" alt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zh-TW" altLang="en-US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altLang="zh-TW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zh-TW" altLang="en-US" b="1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𝒘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altLang="zh-TW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r>
                  <a:rPr lang="en-US" altLang="zh-TW" dirty="0"/>
                  <a:t>Derivative </a:t>
                </a:r>
                <a:r>
                  <a:rPr lang="en-US" altLang="zh-TW" dirty="0" err="1"/>
                  <a:t>w.r.t.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altLang="zh-TW" dirty="0"/>
                  <a:t> (considering its sign only):</a:t>
                </a:r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pPr marL="365760" lvl="1" indent="0">
                  <a:buNone/>
                </a:pPr>
                <a:r>
                  <a:rPr lang="en-US" altLang="zh-TW" dirty="0"/>
                  <a:t>Therefore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𝜂</m:t>
                    </m:r>
                    <m:sSub>
                      <m:sSubPr>
                        <m:ctrlPr>
                          <a:rPr lang="zh-TW" alt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𝑦𝑔</m:t>
                        </m:r>
                      </m:e>
                      <m:sub>
                        <m: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=1~</m:t>
                    </m:r>
                    <m:r>
                      <a:rPr lang="en-US" altLang="zh-TW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en-US" altLang="zh-TW" dirty="0">
                  <a:solidFill>
                    <a:srgbClr val="000000"/>
                  </a:solidFill>
                  <a:ea typeface="Cambria Math" panose="02040503050406030204" pitchFamily="18" charset="0"/>
                </a:endParaRPr>
              </a:p>
              <a:p>
                <a:endParaRPr lang="en-US" altLang="zh-TW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72023441-4828-4DD6-951A-8261C6504A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267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標題 2">
            <a:extLst>
              <a:ext uri="{FF2B5EF4-FFF2-40B4-BE49-F238E27FC236}">
                <a16:creationId xmlns:a16="http://schemas.microsoft.com/office/drawing/2014/main" id="{527B4F1B-CAFE-4E66-80B1-07E2807B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Learning Rule based on Gradient Descent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7FA9D57E-F55E-40F2-A1CC-FE78F398AB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584" y="3212976"/>
            <a:ext cx="6889323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247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Convergence</a:t>
            </a:r>
          </a:p>
          <a:p>
            <a:pPr lvl="1"/>
            <a:r>
              <a:rPr lang="en-US" altLang="zh-TW" dirty="0"/>
              <a:t>The algorithm is guaranteed to converge to a set of weights that will perfectly classify all the data if such a solution exists.</a:t>
            </a:r>
          </a:p>
          <a:p>
            <a:pPr lvl="1"/>
            <a:r>
              <a:rPr lang="en-US" altLang="zh-TW" dirty="0"/>
              <a:t>The algorithm stops whenever a solution with zero error rate is found.</a:t>
            </a:r>
          </a:p>
          <a:p>
            <a:pPr lvl="1"/>
            <a:r>
              <a:rPr lang="en-US" altLang="zh-TW" dirty="0"/>
              <a:t>Data rescaling is necessary to speed up convergence.</a:t>
            </a:r>
          </a:p>
          <a:p>
            <a:r>
              <a:rPr lang="en-US" altLang="zh-TW" dirty="0"/>
              <a:t>Extension</a:t>
            </a:r>
          </a:p>
          <a:p>
            <a:pPr lvl="1"/>
            <a:r>
              <a:rPr lang="en-US" altLang="zh-TW" dirty="0"/>
              <a:t>Nonlinear decision boundaries can also be found by the adaptive technique.</a:t>
            </a:r>
          </a:p>
          <a:p>
            <a:pPr lvl="1"/>
            <a:r>
              <a:rPr lang="en-US" altLang="zh-TW" dirty="0"/>
              <a:t>For a k-class problem, it needs k(k-1)/2 decision boundaries to do complete classification.</a:t>
            </a:r>
          </a:p>
          <a:p>
            <a:r>
              <a:rPr lang="en-US" altLang="zh-TW" dirty="0"/>
              <a:t>Applications</a:t>
            </a:r>
          </a:p>
          <a:p>
            <a:pPr lvl="1"/>
            <a:r>
              <a:rPr lang="en-US" altLang="zh-TW" dirty="0"/>
              <a:t>Commonly used in micro-controllers and IC/chip for its simplicity in computation.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Properties of SLP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27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10134</TotalTime>
  <Words>626</Words>
  <Application>Microsoft Office PowerPoint</Application>
  <PresentationFormat>寬螢幕</PresentationFormat>
  <Paragraphs>120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標楷體</vt:lpstr>
      <vt:lpstr>Arial</vt:lpstr>
      <vt:lpstr>Calibri</vt:lpstr>
      <vt:lpstr>Cambria Math</vt:lpstr>
      <vt:lpstr>Wingdings</vt:lpstr>
      <vt:lpstr>Wingdings 2</vt:lpstr>
      <vt:lpstr>壁窗</vt:lpstr>
      <vt:lpstr>Single-layer Perceptrons</vt:lpstr>
      <vt:lpstr>Outline</vt:lpstr>
      <vt:lpstr>Example: Gender Classification</vt:lpstr>
      <vt:lpstr>Intro to Single-layer Perceptrons</vt:lpstr>
      <vt:lpstr>Learning Rule for SLP</vt:lpstr>
      <vt:lpstr>Extension to Order-2 Discriminant Functions</vt:lpstr>
      <vt:lpstr>Extension of SLP</vt:lpstr>
      <vt:lpstr>Learning Rule based on Gradient Descent</vt:lpstr>
      <vt:lpstr>Properties of SLP</vt:lpstr>
      <vt:lpstr>Demo of SLP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user</cp:lastModifiedBy>
  <cp:revision>692</cp:revision>
  <dcterms:created xsi:type="dcterms:W3CDTF">2008-11-09T17:03:56Z</dcterms:created>
  <dcterms:modified xsi:type="dcterms:W3CDTF">2025-09-24T05:19:57Z</dcterms:modified>
</cp:coreProperties>
</file>