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21"/>
  </p:notesMasterIdLst>
  <p:handoutMasterIdLst>
    <p:handoutMasterId r:id="rId22"/>
  </p:handoutMasterIdLst>
  <p:sldIdLst>
    <p:sldId id="347" r:id="rId3"/>
    <p:sldId id="408" r:id="rId4"/>
    <p:sldId id="409" r:id="rId5"/>
    <p:sldId id="299" r:id="rId6"/>
    <p:sldId id="381" r:id="rId7"/>
    <p:sldId id="410" r:id="rId8"/>
    <p:sldId id="420" r:id="rId9"/>
    <p:sldId id="411" r:id="rId10"/>
    <p:sldId id="258" r:id="rId11"/>
    <p:sldId id="350" r:id="rId12"/>
    <p:sldId id="354" r:id="rId13"/>
    <p:sldId id="351" r:id="rId14"/>
    <p:sldId id="353" r:id="rId15"/>
    <p:sldId id="352" r:id="rId16"/>
    <p:sldId id="417" r:id="rId17"/>
    <p:sldId id="418" r:id="rId18"/>
    <p:sldId id="419" r:id="rId19"/>
    <p:sldId id="380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85" autoAdjust="0"/>
    <p:restoredTop sz="94125" autoAdjust="0"/>
  </p:normalViewPr>
  <p:slideViewPr>
    <p:cSldViewPr>
      <p:cViewPr varScale="1">
        <p:scale>
          <a:sx n="73" d="100"/>
          <a:sy n="73" d="100"/>
        </p:scale>
        <p:origin x="134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89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170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2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08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63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46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62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85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84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82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76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26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042AA"/>
                </a:solidFill>
              </a:rPr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>
              <a:buChar char="-"/>
            </a:lvl2pPr>
            <a:lvl3pPr>
              <a:defRPr sz="2100"/>
            </a:lvl3pPr>
            <a:lvl4pPr marL="371898" indent="-185208">
              <a:buChar char="-"/>
              <a:defRPr sz="2100"/>
            </a:lvl4pPr>
            <a:lvl5pPr>
              <a:defRPr sz="21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100"/>
              <a:t>Body Level Three</a:t>
            </a:r>
          </a:p>
          <a:p>
            <a:pPr lvl="3">
              <a:defRPr sz="1800"/>
            </a:pPr>
            <a:r>
              <a:rPr sz="2100"/>
              <a:t>Body Level Four</a:t>
            </a:r>
          </a:p>
          <a:p>
            <a:pPr lvl="4">
              <a:defRPr sz="1800"/>
            </a:pPr>
            <a:r>
              <a:rPr sz="21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502366830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23076745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2022/2/3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94774" y="6290270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/33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4392C-C512-5240-9ECB-D31B10983F0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37ABC-3D54-844D-A4A3-9B44C70B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3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ng@mirlab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s.nthu.edu.tw/~jan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1.png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3.png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png"/><Relationship Id="rId5" Type="http://schemas.openxmlformats.org/officeDocument/2006/relationships/image" Target="../media/image34.png"/><Relationship Id="rId4" Type="http://schemas.openxmlformats.org/officeDocument/2006/relationships/image" Target="../media/image7.emf"/><Relationship Id="rId9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33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7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5.bin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rTqmWlnwz_0" TargetMode="External"/><Relationship Id="rId3" Type="http://schemas.openxmlformats.org/officeDocument/2006/relationships/hyperlink" Target="http://arunmallya.github.io/" TargetMode="External"/><Relationship Id="rId7" Type="http://schemas.openxmlformats.org/officeDocument/2006/relationships/hyperlink" Target="https://speech.ee.ntu.edu.tw/~tlkagk/" TargetMode="External"/><Relationship Id="rId2" Type="http://schemas.openxmlformats.org/officeDocument/2006/relationships/hyperlink" Target="http://slazebni.cs.illinois.edu/spring17/lec02_rnn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xCGidAeyS4M" TargetMode="External"/><Relationship Id="rId5" Type="http://schemas.openxmlformats.org/officeDocument/2006/relationships/hyperlink" Target="https://cs.uwaterloo.ca/~mli/Deep-Learning-2017-Lecture6RNN.ppt" TargetMode="External"/><Relationship Id="rId4" Type="http://schemas.openxmlformats.org/officeDocument/2006/relationships/hyperlink" Target="http://fall97.class.vision/slides/5.pptx" TargetMode="External"/><Relationship Id="rId9" Type="http://schemas.openxmlformats.org/officeDocument/2006/relationships/hyperlink" Target="https://www.youtube.com/watch?v=lycKqccytf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earchgate.net/publication/13853244_Long_Short-term_Memory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Introduction to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Recurrent Neural Networks (RNN)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4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83812" y="5867980"/>
            <a:ext cx="1300356" cy="369332"/>
          </a:xfr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2022/2/3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8800" y="2240569"/>
            <a:ext cx="5495544" cy="3199101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MU Bright SemiBold"/>
                <a:cs typeface="CMU Bright SemiBold"/>
              </a:rPr>
              <a:t>The LSTM Cell</a:t>
            </a:r>
          </a:p>
        </p:txBody>
      </p:sp>
      <p:sp>
        <p:nvSpPr>
          <p:cNvPr id="33" name="Oval 32"/>
          <p:cNvSpPr/>
          <p:nvPr/>
        </p:nvSpPr>
        <p:spPr>
          <a:xfrm>
            <a:off x="1588701" y="3573941"/>
            <a:ext cx="515211" cy="5152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1694639" y="3727998"/>
            <a:ext cx="311489" cy="251615"/>
          </a:xfrm>
          <a:custGeom>
            <a:avLst/>
            <a:gdLst>
              <a:gd name="connsiteX0" fmla="*/ 0 w 515155"/>
              <a:gd name="connsiteY0" fmla="*/ 347468 h 347468"/>
              <a:gd name="connsiteX1" fmla="*/ 227627 w 515155"/>
              <a:gd name="connsiteY1" fmla="*/ 287559 h 347468"/>
              <a:gd name="connsiteX2" fmla="*/ 275548 w 515155"/>
              <a:gd name="connsiteY2" fmla="*/ 47926 h 347468"/>
              <a:gd name="connsiteX3" fmla="*/ 515155 w 515155"/>
              <a:gd name="connsiteY3" fmla="*/ 0 h 347468"/>
              <a:gd name="connsiteX4" fmla="*/ 515155 w 515155"/>
              <a:gd name="connsiteY4" fmla="*/ 0 h 34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155" h="347468">
                <a:moveTo>
                  <a:pt x="0" y="347468"/>
                </a:moveTo>
                <a:cubicBezTo>
                  <a:pt x="90851" y="342475"/>
                  <a:pt x="181702" y="337483"/>
                  <a:pt x="227627" y="287559"/>
                </a:cubicBezTo>
                <a:cubicBezTo>
                  <a:pt x="273552" y="237635"/>
                  <a:pt x="227627" y="95852"/>
                  <a:pt x="275548" y="47926"/>
                </a:cubicBezTo>
                <a:cubicBezTo>
                  <a:pt x="323469" y="0"/>
                  <a:pt x="515155" y="0"/>
                  <a:pt x="515155" y="0"/>
                </a:cubicBezTo>
                <a:lnTo>
                  <a:pt x="515155" y="0"/>
                </a:lnTo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933890" y="3573941"/>
            <a:ext cx="515211" cy="515211"/>
            <a:chOff x="6406139" y="3573941"/>
            <a:chExt cx="515211" cy="515211"/>
          </a:xfrm>
        </p:grpSpPr>
        <p:sp>
          <p:nvSpPr>
            <p:cNvPr id="44" name="Oval 43"/>
            <p:cNvSpPr/>
            <p:nvPr/>
          </p:nvSpPr>
          <p:spPr>
            <a:xfrm>
              <a:off x="6406139" y="3573941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512077" y="3727998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6" name="Oval 65"/>
          <p:cNvSpPr/>
          <p:nvPr/>
        </p:nvSpPr>
        <p:spPr>
          <a:xfrm>
            <a:off x="3899498" y="3574919"/>
            <a:ext cx="515211" cy="515211"/>
          </a:xfrm>
          <a:prstGeom prst="ellipse">
            <a:avLst/>
          </a:prstGeom>
          <a:solidFill>
            <a:srgbClr val="93CDDD"/>
          </a:solidFill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7" name="Straight Arrow Connector 66"/>
          <p:cNvCxnSpPr>
            <a:stCxn id="33" idx="6"/>
            <a:endCxn id="66" idx="2"/>
          </p:cNvCxnSpPr>
          <p:nvPr/>
        </p:nvCxnSpPr>
        <p:spPr>
          <a:xfrm>
            <a:off x="2103912" y="3831547"/>
            <a:ext cx="1795586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6" idx="6"/>
            <a:endCxn id="44" idx="2"/>
          </p:cNvCxnSpPr>
          <p:nvPr/>
        </p:nvCxnSpPr>
        <p:spPr>
          <a:xfrm flipV="1">
            <a:off x="4414709" y="3831547"/>
            <a:ext cx="519181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44" idx="6"/>
            <a:endCxn id="164" idx="1"/>
          </p:cNvCxnSpPr>
          <p:nvPr/>
        </p:nvCxnSpPr>
        <p:spPr>
          <a:xfrm flipV="1">
            <a:off x="5449101" y="3829721"/>
            <a:ext cx="1747394" cy="182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4014021" y="4320127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83" name="Straight Connector 82"/>
          <p:cNvCxnSpPr>
            <a:cxnSpLocks noChangeAspect="1"/>
          </p:cNvCxnSpPr>
          <p:nvPr/>
        </p:nvCxnSpPr>
        <p:spPr>
          <a:xfrm flipH="1">
            <a:off x="4054979" y="4460327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66" idx="5"/>
            <a:endCxn id="84" idx="6"/>
          </p:cNvCxnSpPr>
          <p:nvPr/>
        </p:nvCxnSpPr>
        <p:spPr>
          <a:xfrm rot="5400000">
            <a:off x="4093300" y="4212937"/>
            <a:ext cx="444217" cy="47700"/>
          </a:xfrm>
          <a:prstGeom prst="curvedConnector2">
            <a:avLst/>
          </a:prstGeom>
          <a:ln w="12700">
            <a:solidFill>
              <a:schemeClr val="tx1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5"/>
          <p:cNvCxnSpPr>
            <a:stCxn id="84" idx="2"/>
            <a:endCxn id="66" idx="3"/>
          </p:cNvCxnSpPr>
          <p:nvPr/>
        </p:nvCxnSpPr>
        <p:spPr>
          <a:xfrm rot="10800000">
            <a:off x="3974949" y="4014680"/>
            <a:ext cx="39072" cy="444217"/>
          </a:xfrm>
          <a:prstGeom prst="curvedConnector2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33" idx="1"/>
          </p:cNvCxnSpPr>
          <p:nvPr/>
        </p:nvCxnSpPr>
        <p:spPr>
          <a:xfrm>
            <a:off x="974135" y="3486662"/>
            <a:ext cx="690017" cy="16273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endCxn id="33" idx="3"/>
          </p:cNvCxnSpPr>
          <p:nvPr/>
        </p:nvCxnSpPr>
        <p:spPr>
          <a:xfrm flipV="1">
            <a:off x="974135" y="4013701"/>
            <a:ext cx="690017" cy="21424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3946789" y="3296942"/>
            <a:ext cx="429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Cell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extBox 163"/>
              <p:cNvSpPr txBox="1"/>
              <p:nvPr/>
            </p:nvSpPr>
            <p:spPr>
              <a:xfrm>
                <a:off x="7196495" y="3660444"/>
                <a:ext cx="11919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algn="ctr" defTabSz="457200"/>
                <a:r>
                  <a:rPr kumimoji="0" lang="en-US" sz="16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MU Bright Roman"/>
                    <a:ea typeface="+mn-ea"/>
                    <a:cs typeface="CMU Bright Roman"/>
                  </a:rPr>
                  <a:t>h</a:t>
                </a:r>
                <a:r>
                  <a:rPr kumimoji="0" lang="en-US" sz="1600" b="0" i="1" u="none" strike="noStrike" kern="1200" cap="none" spc="0" normalizeH="0" baseline="-2500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MU Bright Roman"/>
                    <a:ea typeface="+mn-ea"/>
                    <a:cs typeface="CMU Bright Roman"/>
                  </a:rPr>
                  <a:t>t</a:t>
                </a:r>
                <a:r>
                  <a:rPr lang="en-US" altLang="zh-TW" sz="1600" dirty="0">
                    <a:solidFill>
                      <a:srgbClr val="9BBB59">
                        <a:lumMod val="50000"/>
                      </a:srgb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1600" i="1">
                        <a:solidFill>
                          <a:srgbClr val="9BBB59">
                            <a:lumMod val="50000"/>
                          </a:srgb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sz="1600">
                        <a:solidFill>
                          <a:srgbClr val="9BBB59">
                            <a:lumMod val="50000"/>
                          </a:srgbClr>
                        </a:solidFill>
                        <a:latin typeface="Cambria Math" panose="02040503050406030204" pitchFamily="18" charset="0"/>
                      </a:rPr>
                      <m:t>tanh</m:t>
                    </m:r>
                    <m:r>
                      <a:rPr lang="en-US" altLang="zh-TW" sz="1600" i="1">
                        <a:solidFill>
                          <a:srgbClr val="9BBB59">
                            <a:lumMod val="50000"/>
                          </a:srgbClr>
                        </a:solidFill>
                        <a:latin typeface="Cambria Math" panose="02040503050406030204" pitchFamily="18" charset="0"/>
                      </a:rPr>
                      <m:t>⁡</m:t>
                    </m:r>
                    <m:sSub>
                      <m:sSubPr>
                        <m:ctrlPr>
                          <a:rPr lang="en-US" altLang="zh-TW" sz="1600" i="1">
                            <a:solidFill>
                              <a:srgbClr val="9BBB59">
                                <a:lumMod val="50000"/>
                              </a:srgb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600" i="1">
                            <a:solidFill>
                              <a:srgbClr val="9BBB59">
                                <a:lumMod val="50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sz="1600" i="1">
                            <a:solidFill>
                              <a:srgbClr val="9BBB59">
                                <a:lumMod val="50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kumimoji="0" lang="en-US" sz="1600" b="0" i="1" u="none" strike="noStrike" kern="1200" cap="none" spc="0" normalizeH="0" baseline="-25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MU Bright Roman"/>
                  <a:ea typeface="+mn-ea"/>
                  <a:cs typeface="CMU Bright Roman"/>
                </a:endParaRPr>
              </a:p>
            </p:txBody>
          </p:sp>
        </mc:Choice>
        <mc:Fallback xmlns="">
          <p:sp>
            <p:nvSpPr>
              <p:cNvPr id="164" name="TextBox 1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495" y="3660444"/>
                <a:ext cx="1191929" cy="338554"/>
              </a:xfrm>
              <a:prstGeom prst="rect">
                <a:avLst/>
              </a:prstGeom>
              <a:blipFill>
                <a:blip r:embed="rId3"/>
                <a:stretch>
                  <a:fillRect l="-3077" t="-5357" b="-214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555149" y="3256904"/>
            <a:ext cx="505362" cy="1241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9" name="Straight Connector 68"/>
          <p:cNvCxnSpPr>
            <a:cxnSpLocks noChangeAspect="1"/>
          </p:cNvCxnSpPr>
          <p:nvPr/>
        </p:nvCxnSpPr>
        <p:spPr>
          <a:xfrm rot="16200000" flipH="1">
            <a:off x="4051917" y="4459269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5887650" y="3695700"/>
          <a:ext cx="15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4" imgW="152400" imgH="241300" progId="Equation.DSMT4">
                  <p:embed/>
                </p:oleObj>
              </mc:Choice>
              <mc:Fallback>
                <p:oleObj name="Equation" r:id="rId4" imgW="152400" imgH="2413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87650" y="3695700"/>
                        <a:ext cx="152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956198" y="3612405"/>
            <a:ext cx="41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11053" y="3234225"/>
            <a:ext cx="426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g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75451" y="5526152"/>
            <a:ext cx="2459071" cy="451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*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Dashed line indicates time-lag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</a:br>
            <a:endParaRPr kumimoji="0" lang="en-US" sz="1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618BCC-47C8-1544-B29D-6EDD736295F2}"/>
                  </a:ext>
                </a:extLst>
              </p:cNvPr>
              <p:cNvSpPr txBox="1"/>
              <p:nvPr/>
            </p:nvSpPr>
            <p:spPr>
              <a:xfrm>
                <a:off x="4268408" y="4267244"/>
                <a:ext cx="130875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−1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618BCC-47C8-1544-B29D-6EDD73629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408" y="4267244"/>
                <a:ext cx="1308755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605B628-1835-4944-A9E1-C632F8DF4C7A}"/>
                  </a:ext>
                </a:extLst>
              </p:cNvPr>
              <p:cNvSpPr/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𝑊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sub>
                      </m:sSub>
                      <m:d>
                        <m:dPr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0" lang="en-US" sz="1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9BBB59">
                                      <a:lumMod val="50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605B628-1835-4944-A9E1-C632F8DF4C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212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84" grpId="0" animBg="1"/>
      <p:bldP spid="162" grpId="0"/>
      <p:bldP spid="164" grpId="0"/>
      <p:bldP spid="16" grpId="0"/>
      <p:bldP spid="31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8800" y="2240569"/>
            <a:ext cx="5495544" cy="3199101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MU Bright SemiBold"/>
                <a:cs typeface="CMU Bright SemiBold"/>
              </a:rPr>
              <a:t>The LSTM Cell</a:t>
            </a:r>
          </a:p>
        </p:txBody>
      </p:sp>
      <p:sp>
        <p:nvSpPr>
          <p:cNvPr id="33" name="Oval 32"/>
          <p:cNvSpPr/>
          <p:nvPr/>
        </p:nvSpPr>
        <p:spPr>
          <a:xfrm>
            <a:off x="1588701" y="3573941"/>
            <a:ext cx="515211" cy="5152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1694639" y="3727998"/>
            <a:ext cx="311489" cy="251615"/>
          </a:xfrm>
          <a:custGeom>
            <a:avLst/>
            <a:gdLst>
              <a:gd name="connsiteX0" fmla="*/ 0 w 515155"/>
              <a:gd name="connsiteY0" fmla="*/ 347468 h 347468"/>
              <a:gd name="connsiteX1" fmla="*/ 227627 w 515155"/>
              <a:gd name="connsiteY1" fmla="*/ 287559 h 347468"/>
              <a:gd name="connsiteX2" fmla="*/ 275548 w 515155"/>
              <a:gd name="connsiteY2" fmla="*/ 47926 h 347468"/>
              <a:gd name="connsiteX3" fmla="*/ 515155 w 515155"/>
              <a:gd name="connsiteY3" fmla="*/ 0 h 347468"/>
              <a:gd name="connsiteX4" fmla="*/ 515155 w 515155"/>
              <a:gd name="connsiteY4" fmla="*/ 0 h 34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155" h="347468">
                <a:moveTo>
                  <a:pt x="0" y="347468"/>
                </a:moveTo>
                <a:cubicBezTo>
                  <a:pt x="90851" y="342475"/>
                  <a:pt x="181702" y="337483"/>
                  <a:pt x="227627" y="287559"/>
                </a:cubicBezTo>
                <a:cubicBezTo>
                  <a:pt x="273552" y="237635"/>
                  <a:pt x="227627" y="95852"/>
                  <a:pt x="275548" y="47926"/>
                </a:cubicBezTo>
                <a:cubicBezTo>
                  <a:pt x="323469" y="0"/>
                  <a:pt x="515155" y="0"/>
                  <a:pt x="515155" y="0"/>
                </a:cubicBezTo>
                <a:lnTo>
                  <a:pt x="515155" y="0"/>
                </a:lnTo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933890" y="3573941"/>
            <a:ext cx="515211" cy="515211"/>
            <a:chOff x="6406139" y="3573941"/>
            <a:chExt cx="515211" cy="515211"/>
          </a:xfrm>
        </p:grpSpPr>
        <p:sp>
          <p:nvSpPr>
            <p:cNvPr id="44" name="Oval 43"/>
            <p:cNvSpPr/>
            <p:nvPr/>
          </p:nvSpPr>
          <p:spPr>
            <a:xfrm>
              <a:off x="6406139" y="3573941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512077" y="3727998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6" name="Oval 65"/>
          <p:cNvSpPr/>
          <p:nvPr/>
        </p:nvSpPr>
        <p:spPr>
          <a:xfrm>
            <a:off x="3899498" y="3574919"/>
            <a:ext cx="515211" cy="515211"/>
          </a:xfrm>
          <a:prstGeom prst="ellipse">
            <a:avLst/>
          </a:prstGeom>
          <a:solidFill>
            <a:srgbClr val="93CDDD"/>
          </a:solidFill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7" name="Straight Arrow Connector 66"/>
          <p:cNvCxnSpPr>
            <a:stCxn id="33" idx="6"/>
            <a:endCxn id="66" idx="2"/>
          </p:cNvCxnSpPr>
          <p:nvPr/>
        </p:nvCxnSpPr>
        <p:spPr>
          <a:xfrm>
            <a:off x="2103912" y="3831547"/>
            <a:ext cx="1795586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6" idx="6"/>
            <a:endCxn id="44" idx="2"/>
          </p:cNvCxnSpPr>
          <p:nvPr/>
        </p:nvCxnSpPr>
        <p:spPr>
          <a:xfrm flipV="1">
            <a:off x="4414709" y="3831547"/>
            <a:ext cx="519181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44" idx="6"/>
            <a:endCxn id="164" idx="1"/>
          </p:cNvCxnSpPr>
          <p:nvPr/>
        </p:nvCxnSpPr>
        <p:spPr>
          <a:xfrm flipV="1">
            <a:off x="5449101" y="3829721"/>
            <a:ext cx="1758384" cy="182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4014021" y="4320127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83" name="Straight Connector 82"/>
          <p:cNvCxnSpPr>
            <a:cxnSpLocks noChangeAspect="1"/>
          </p:cNvCxnSpPr>
          <p:nvPr/>
        </p:nvCxnSpPr>
        <p:spPr>
          <a:xfrm flipH="1">
            <a:off x="4054979" y="4460327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66" idx="5"/>
            <a:endCxn id="84" idx="6"/>
          </p:cNvCxnSpPr>
          <p:nvPr/>
        </p:nvCxnSpPr>
        <p:spPr>
          <a:xfrm rot="5400000">
            <a:off x="4093300" y="4212937"/>
            <a:ext cx="444217" cy="47700"/>
          </a:xfrm>
          <a:prstGeom prst="curvedConnector2">
            <a:avLst/>
          </a:prstGeom>
          <a:ln w="12700">
            <a:solidFill>
              <a:schemeClr val="tx1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5"/>
          <p:cNvCxnSpPr>
            <a:stCxn id="84" idx="2"/>
            <a:endCxn id="66" idx="3"/>
          </p:cNvCxnSpPr>
          <p:nvPr/>
        </p:nvCxnSpPr>
        <p:spPr>
          <a:xfrm rot="10800000">
            <a:off x="3974949" y="4014680"/>
            <a:ext cx="39072" cy="444217"/>
          </a:xfrm>
          <a:prstGeom prst="curvedConnector2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33" idx="1"/>
          </p:cNvCxnSpPr>
          <p:nvPr/>
        </p:nvCxnSpPr>
        <p:spPr>
          <a:xfrm>
            <a:off x="974135" y="3486662"/>
            <a:ext cx="690017" cy="16273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endCxn id="33" idx="3"/>
          </p:cNvCxnSpPr>
          <p:nvPr/>
        </p:nvCxnSpPr>
        <p:spPr>
          <a:xfrm flipV="1">
            <a:off x="974135" y="4013701"/>
            <a:ext cx="690017" cy="21424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3946789" y="3296942"/>
            <a:ext cx="429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Cell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207485" y="3660444"/>
            <a:ext cx="387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5149" y="3256904"/>
            <a:ext cx="505362" cy="1241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9" name="Straight Connector 68"/>
          <p:cNvCxnSpPr>
            <a:cxnSpLocks noChangeAspect="1"/>
          </p:cNvCxnSpPr>
          <p:nvPr/>
        </p:nvCxnSpPr>
        <p:spPr>
          <a:xfrm rot="16200000" flipH="1">
            <a:off x="4051917" y="4459269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5887650" y="3695700"/>
          <a:ext cx="15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152400" imgH="241300" progId="Equation.DSMT4">
                  <p:embed/>
                </p:oleObj>
              </mc:Choice>
              <mc:Fallback>
                <p:oleObj name="Equation" r:id="rId3" imgW="152400" imgH="2413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87650" y="3695700"/>
                        <a:ext cx="152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956198" y="3612405"/>
            <a:ext cx="41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6A1EE8-F26F-C842-B022-60629EDD2579}"/>
              </a:ext>
            </a:extLst>
          </p:cNvPr>
          <p:cNvSpPr txBox="1"/>
          <p:nvPr/>
        </p:nvSpPr>
        <p:spPr>
          <a:xfrm>
            <a:off x="1511053" y="3234225"/>
            <a:ext cx="426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g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7CD994F-44FF-1C4D-954D-30C345A9B5EF}"/>
                  </a:ext>
                </a:extLst>
              </p:cNvPr>
              <p:cNvSpPr/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𝑊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sub>
                      </m:sSub>
                      <m:d>
                        <m:dPr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0" lang="en-US" sz="1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9BBB59">
                                      <a:lumMod val="50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7CD994F-44FF-1C4D-954D-30C345A9B5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14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8800" y="2240569"/>
            <a:ext cx="5498268" cy="3199101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MU Bright SemiBold"/>
                <a:cs typeface="CMU Bright SemiBold"/>
              </a:rPr>
              <a:t>The LSTM Cell</a:t>
            </a:r>
          </a:p>
        </p:txBody>
      </p:sp>
      <p:sp>
        <p:nvSpPr>
          <p:cNvPr id="33" name="Oval 32"/>
          <p:cNvSpPr/>
          <p:nvPr/>
        </p:nvSpPr>
        <p:spPr>
          <a:xfrm>
            <a:off x="1588701" y="3573941"/>
            <a:ext cx="515211" cy="5152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1694639" y="3727998"/>
            <a:ext cx="311489" cy="251615"/>
          </a:xfrm>
          <a:custGeom>
            <a:avLst/>
            <a:gdLst>
              <a:gd name="connsiteX0" fmla="*/ 0 w 515155"/>
              <a:gd name="connsiteY0" fmla="*/ 347468 h 347468"/>
              <a:gd name="connsiteX1" fmla="*/ 227627 w 515155"/>
              <a:gd name="connsiteY1" fmla="*/ 287559 h 347468"/>
              <a:gd name="connsiteX2" fmla="*/ 275548 w 515155"/>
              <a:gd name="connsiteY2" fmla="*/ 47926 h 347468"/>
              <a:gd name="connsiteX3" fmla="*/ 515155 w 515155"/>
              <a:gd name="connsiteY3" fmla="*/ 0 h 347468"/>
              <a:gd name="connsiteX4" fmla="*/ 515155 w 515155"/>
              <a:gd name="connsiteY4" fmla="*/ 0 h 34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155" h="347468">
                <a:moveTo>
                  <a:pt x="0" y="347468"/>
                </a:moveTo>
                <a:cubicBezTo>
                  <a:pt x="90851" y="342475"/>
                  <a:pt x="181702" y="337483"/>
                  <a:pt x="227627" y="287559"/>
                </a:cubicBezTo>
                <a:cubicBezTo>
                  <a:pt x="273552" y="237635"/>
                  <a:pt x="227627" y="95852"/>
                  <a:pt x="275548" y="47926"/>
                </a:cubicBezTo>
                <a:cubicBezTo>
                  <a:pt x="323469" y="0"/>
                  <a:pt x="515155" y="0"/>
                  <a:pt x="515155" y="0"/>
                </a:cubicBezTo>
                <a:lnTo>
                  <a:pt x="515155" y="0"/>
                </a:lnTo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441240" y="2312461"/>
            <a:ext cx="515211" cy="515211"/>
          </a:xfrm>
          <a:prstGeom prst="ellipse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i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4933890" y="3573941"/>
            <a:ext cx="515211" cy="515211"/>
            <a:chOff x="6406139" y="3573941"/>
            <a:chExt cx="515211" cy="515211"/>
          </a:xfrm>
        </p:grpSpPr>
        <p:sp>
          <p:nvSpPr>
            <p:cNvPr id="44" name="Oval 43"/>
            <p:cNvSpPr/>
            <p:nvPr/>
          </p:nvSpPr>
          <p:spPr>
            <a:xfrm>
              <a:off x="6406139" y="3573941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512077" y="3727998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" name="Oval 45"/>
          <p:cNvSpPr/>
          <p:nvPr/>
        </p:nvSpPr>
        <p:spPr>
          <a:xfrm>
            <a:off x="2564105" y="3693756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59" name="Straight Arrow Connector 58"/>
          <p:cNvCxnSpPr>
            <a:stCxn id="41" idx="4"/>
            <a:endCxn id="46" idx="0"/>
          </p:cNvCxnSpPr>
          <p:nvPr/>
        </p:nvCxnSpPr>
        <p:spPr>
          <a:xfrm>
            <a:off x="2698846" y="2827672"/>
            <a:ext cx="4028" cy="8660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3" idx="6"/>
            <a:endCxn id="46" idx="2"/>
          </p:cNvCxnSpPr>
          <p:nvPr/>
        </p:nvCxnSpPr>
        <p:spPr>
          <a:xfrm>
            <a:off x="2103912" y="3831547"/>
            <a:ext cx="460193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3899498" y="3574919"/>
            <a:ext cx="515211" cy="515211"/>
          </a:xfrm>
          <a:prstGeom prst="ellipse">
            <a:avLst/>
          </a:prstGeom>
          <a:solidFill>
            <a:srgbClr val="93CDDD"/>
          </a:solidFill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7" name="Straight Arrow Connector 66"/>
          <p:cNvCxnSpPr>
            <a:stCxn id="46" idx="6"/>
            <a:endCxn id="66" idx="2"/>
          </p:cNvCxnSpPr>
          <p:nvPr/>
        </p:nvCxnSpPr>
        <p:spPr>
          <a:xfrm>
            <a:off x="2841642" y="3832525"/>
            <a:ext cx="105785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6" idx="6"/>
            <a:endCxn id="44" idx="2"/>
          </p:cNvCxnSpPr>
          <p:nvPr/>
        </p:nvCxnSpPr>
        <p:spPr>
          <a:xfrm flipV="1">
            <a:off x="4414709" y="3831547"/>
            <a:ext cx="519181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cxnSpLocks/>
          </p:cNvCxnSpPr>
          <p:nvPr/>
        </p:nvCxnSpPr>
        <p:spPr>
          <a:xfrm flipV="1">
            <a:off x="5449101" y="3829557"/>
            <a:ext cx="1758384" cy="199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4014021" y="4320127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83" name="Straight Connector 82"/>
          <p:cNvCxnSpPr>
            <a:cxnSpLocks noChangeAspect="1"/>
          </p:cNvCxnSpPr>
          <p:nvPr/>
        </p:nvCxnSpPr>
        <p:spPr>
          <a:xfrm flipH="1">
            <a:off x="4054979" y="4460327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66" idx="5"/>
            <a:endCxn id="84" idx="6"/>
          </p:cNvCxnSpPr>
          <p:nvPr/>
        </p:nvCxnSpPr>
        <p:spPr>
          <a:xfrm rot="5400000">
            <a:off x="4093300" y="4212937"/>
            <a:ext cx="444217" cy="47700"/>
          </a:xfrm>
          <a:prstGeom prst="curvedConnector2">
            <a:avLst/>
          </a:prstGeom>
          <a:ln w="12700">
            <a:solidFill>
              <a:schemeClr val="tx1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5"/>
          <p:cNvCxnSpPr>
            <a:stCxn id="84" idx="2"/>
            <a:endCxn id="66" idx="3"/>
          </p:cNvCxnSpPr>
          <p:nvPr/>
        </p:nvCxnSpPr>
        <p:spPr>
          <a:xfrm rot="10800000">
            <a:off x="3974949" y="4014680"/>
            <a:ext cx="39072" cy="444217"/>
          </a:xfrm>
          <a:prstGeom prst="curvedConnector2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33" idx="1"/>
          </p:cNvCxnSpPr>
          <p:nvPr/>
        </p:nvCxnSpPr>
        <p:spPr>
          <a:xfrm>
            <a:off x="974135" y="3486662"/>
            <a:ext cx="690017" cy="16273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endCxn id="33" idx="3"/>
          </p:cNvCxnSpPr>
          <p:nvPr/>
        </p:nvCxnSpPr>
        <p:spPr>
          <a:xfrm flipV="1">
            <a:off x="974135" y="4013701"/>
            <a:ext cx="690017" cy="21424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endCxn id="41" idx="7"/>
          </p:cNvCxnSpPr>
          <p:nvPr/>
        </p:nvCxnSpPr>
        <p:spPr>
          <a:xfrm flipH="1">
            <a:off x="2881000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2369357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1574273" y="2405822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Input Gate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207485" y="3647126"/>
            <a:ext cx="387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55680" y="1362842"/>
            <a:ext cx="1206282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     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</a:p>
        </p:txBody>
      </p:sp>
      <p:cxnSp>
        <p:nvCxnSpPr>
          <p:cNvPr id="69" name="Straight Connector 68"/>
          <p:cNvCxnSpPr>
            <a:cxnSpLocks noChangeAspect="1"/>
          </p:cNvCxnSpPr>
          <p:nvPr/>
        </p:nvCxnSpPr>
        <p:spPr>
          <a:xfrm rot="16200000" flipH="1">
            <a:off x="4051917" y="4459269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5887650" y="3695700"/>
          <a:ext cx="15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52400" imgH="241300" progId="Equation.DSMT4">
                  <p:embed/>
                </p:oleObj>
              </mc:Choice>
              <mc:Fallback>
                <p:oleObj name="Equation" r:id="rId3" imgW="152400" imgH="2413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87650" y="3695700"/>
                        <a:ext cx="152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3956198" y="3612405"/>
            <a:ext cx="41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55149" y="3256904"/>
            <a:ext cx="505362" cy="1241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860880" y="2183869"/>
            <a:ext cx="4732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DC6CF5C-45C2-7845-897A-F0317BF833FB}"/>
                  </a:ext>
                </a:extLst>
              </p:cNvPr>
              <p:cNvSpPr txBox="1"/>
              <p:nvPr/>
            </p:nvSpPr>
            <p:spPr>
              <a:xfrm>
                <a:off x="2664005" y="2849703"/>
                <a:ext cx="2010294" cy="462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𝜎</m:t>
                      </m:r>
                      <m:d>
                        <m:d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𝑊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kumimoji="0" lang="en-US" sz="1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h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𝑡</m:t>
                                        </m:r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DC6CF5C-45C2-7845-897A-F0317BF833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005" y="2849703"/>
                <a:ext cx="2010294" cy="4620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F2B13AC-672D-4E44-A29B-00EFC3520C40}"/>
              </a:ext>
            </a:extLst>
          </p:cNvPr>
          <p:cNvSpPr txBox="1"/>
          <p:nvPr/>
        </p:nvSpPr>
        <p:spPr>
          <a:xfrm>
            <a:off x="2586235" y="3411523"/>
            <a:ext cx="288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57D10D75-8B64-EF4F-8972-DCE88D15DF3F}"/>
                  </a:ext>
                </a:extLst>
              </p:cNvPr>
              <p:cNvSpPr txBox="1"/>
              <p:nvPr/>
            </p:nvSpPr>
            <p:spPr>
              <a:xfrm>
                <a:off x="4259479" y="4274212"/>
                <a:ext cx="162910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−1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⨀</m:t>
                      </m:r>
                      <m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57D10D75-8B64-EF4F-8972-DCE88D15D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479" y="4274212"/>
                <a:ext cx="1629100" cy="307777"/>
              </a:xfrm>
              <a:prstGeom prst="rect">
                <a:avLst/>
              </a:prstGeom>
              <a:blipFill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>
            <a:extLst>
              <a:ext uri="{FF2B5EF4-FFF2-40B4-BE49-F238E27FC236}">
                <a16:creationId xmlns:a16="http://schemas.microsoft.com/office/drawing/2014/main" id="{DF60AE48-8D55-7948-8ED2-145495F35387}"/>
              </a:ext>
            </a:extLst>
          </p:cNvPr>
          <p:cNvSpPr txBox="1"/>
          <p:nvPr/>
        </p:nvSpPr>
        <p:spPr>
          <a:xfrm>
            <a:off x="3946789" y="3296942"/>
            <a:ext cx="429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Cell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7BC7E80-E693-464B-9E65-390DE0A13812}"/>
              </a:ext>
            </a:extLst>
          </p:cNvPr>
          <p:cNvSpPr txBox="1"/>
          <p:nvPr/>
        </p:nvSpPr>
        <p:spPr>
          <a:xfrm>
            <a:off x="1511053" y="3234225"/>
            <a:ext cx="426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g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D179A2B8-549A-DC44-AF60-9A4C8253FA07}"/>
                  </a:ext>
                </a:extLst>
              </p:cNvPr>
              <p:cNvSpPr/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𝑊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sub>
                      </m:sSub>
                      <m:d>
                        <m:dPr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0" lang="en-US" sz="1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9BBB59">
                                      <a:lumMod val="50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D179A2B8-549A-DC44-AF60-9A4C8253FA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649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8800" y="2240569"/>
            <a:ext cx="5498268" cy="3199101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MU Bright SemiBold"/>
                <a:cs typeface="CMU Bright SemiBold"/>
              </a:rPr>
              <a:t>The LSTM Cell</a:t>
            </a:r>
          </a:p>
        </p:txBody>
      </p:sp>
      <p:sp>
        <p:nvSpPr>
          <p:cNvPr id="33" name="Oval 32"/>
          <p:cNvSpPr/>
          <p:nvPr/>
        </p:nvSpPr>
        <p:spPr>
          <a:xfrm>
            <a:off x="1588701" y="3573941"/>
            <a:ext cx="515211" cy="5152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1694639" y="3727998"/>
            <a:ext cx="311489" cy="251615"/>
          </a:xfrm>
          <a:custGeom>
            <a:avLst/>
            <a:gdLst>
              <a:gd name="connsiteX0" fmla="*/ 0 w 515155"/>
              <a:gd name="connsiteY0" fmla="*/ 347468 h 347468"/>
              <a:gd name="connsiteX1" fmla="*/ 227627 w 515155"/>
              <a:gd name="connsiteY1" fmla="*/ 287559 h 347468"/>
              <a:gd name="connsiteX2" fmla="*/ 275548 w 515155"/>
              <a:gd name="connsiteY2" fmla="*/ 47926 h 347468"/>
              <a:gd name="connsiteX3" fmla="*/ 515155 w 515155"/>
              <a:gd name="connsiteY3" fmla="*/ 0 h 347468"/>
              <a:gd name="connsiteX4" fmla="*/ 515155 w 515155"/>
              <a:gd name="connsiteY4" fmla="*/ 0 h 34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155" h="347468">
                <a:moveTo>
                  <a:pt x="0" y="347468"/>
                </a:moveTo>
                <a:cubicBezTo>
                  <a:pt x="90851" y="342475"/>
                  <a:pt x="181702" y="337483"/>
                  <a:pt x="227627" y="287559"/>
                </a:cubicBezTo>
                <a:cubicBezTo>
                  <a:pt x="273552" y="237635"/>
                  <a:pt x="227627" y="95852"/>
                  <a:pt x="275548" y="47926"/>
                </a:cubicBezTo>
                <a:cubicBezTo>
                  <a:pt x="323469" y="0"/>
                  <a:pt x="515155" y="0"/>
                  <a:pt x="515155" y="0"/>
                </a:cubicBezTo>
                <a:lnTo>
                  <a:pt x="515155" y="0"/>
                </a:lnTo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441240" y="2312461"/>
            <a:ext cx="515211" cy="515211"/>
          </a:xfrm>
          <a:prstGeom prst="ellipse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i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</a:p>
        </p:txBody>
      </p:sp>
      <p:sp>
        <p:nvSpPr>
          <p:cNvPr id="42" name="Oval 41"/>
          <p:cNvSpPr/>
          <p:nvPr/>
        </p:nvSpPr>
        <p:spPr>
          <a:xfrm>
            <a:off x="6158786" y="2324443"/>
            <a:ext cx="515211" cy="515211"/>
          </a:xfrm>
          <a:prstGeom prst="ellipse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o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933890" y="3573941"/>
            <a:ext cx="515211" cy="515211"/>
            <a:chOff x="6406139" y="3573941"/>
            <a:chExt cx="515211" cy="515211"/>
          </a:xfrm>
        </p:grpSpPr>
        <p:sp>
          <p:nvSpPr>
            <p:cNvPr id="44" name="Oval 43"/>
            <p:cNvSpPr/>
            <p:nvPr/>
          </p:nvSpPr>
          <p:spPr>
            <a:xfrm>
              <a:off x="6406139" y="3573941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512077" y="3727998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" name="Oval 45"/>
          <p:cNvSpPr/>
          <p:nvPr/>
        </p:nvSpPr>
        <p:spPr>
          <a:xfrm>
            <a:off x="2564105" y="3693756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81651" y="3694266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53" name="Straight Arrow Connector 52"/>
          <p:cNvCxnSpPr>
            <a:stCxn id="42" idx="4"/>
            <a:endCxn id="51" idx="0"/>
          </p:cNvCxnSpPr>
          <p:nvPr/>
        </p:nvCxnSpPr>
        <p:spPr>
          <a:xfrm>
            <a:off x="6416392" y="2839654"/>
            <a:ext cx="4028" cy="8546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1" idx="4"/>
            <a:endCxn id="46" idx="0"/>
          </p:cNvCxnSpPr>
          <p:nvPr/>
        </p:nvCxnSpPr>
        <p:spPr>
          <a:xfrm>
            <a:off x="2698846" y="2827672"/>
            <a:ext cx="4028" cy="8660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3" idx="6"/>
            <a:endCxn id="46" idx="2"/>
          </p:cNvCxnSpPr>
          <p:nvPr/>
        </p:nvCxnSpPr>
        <p:spPr>
          <a:xfrm>
            <a:off x="2103912" y="3831547"/>
            <a:ext cx="460193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3899498" y="3574919"/>
            <a:ext cx="515211" cy="515211"/>
          </a:xfrm>
          <a:prstGeom prst="ellipse">
            <a:avLst/>
          </a:prstGeom>
          <a:solidFill>
            <a:srgbClr val="93CDDD"/>
          </a:solidFill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7" name="Straight Arrow Connector 66"/>
          <p:cNvCxnSpPr>
            <a:stCxn id="46" idx="6"/>
            <a:endCxn id="66" idx="2"/>
          </p:cNvCxnSpPr>
          <p:nvPr/>
        </p:nvCxnSpPr>
        <p:spPr>
          <a:xfrm>
            <a:off x="2841642" y="3832525"/>
            <a:ext cx="105785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6" idx="6"/>
            <a:endCxn id="44" idx="2"/>
          </p:cNvCxnSpPr>
          <p:nvPr/>
        </p:nvCxnSpPr>
        <p:spPr>
          <a:xfrm flipV="1">
            <a:off x="4414709" y="3831547"/>
            <a:ext cx="519181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44" idx="6"/>
            <a:endCxn id="51" idx="2"/>
          </p:cNvCxnSpPr>
          <p:nvPr/>
        </p:nvCxnSpPr>
        <p:spPr>
          <a:xfrm>
            <a:off x="5449101" y="3831547"/>
            <a:ext cx="832550" cy="14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1" idx="6"/>
          </p:cNvCxnSpPr>
          <p:nvPr/>
        </p:nvCxnSpPr>
        <p:spPr>
          <a:xfrm flipV="1">
            <a:off x="6559188" y="3829557"/>
            <a:ext cx="648297" cy="34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4014021" y="4320127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83" name="Straight Connector 82"/>
          <p:cNvCxnSpPr>
            <a:cxnSpLocks noChangeAspect="1"/>
          </p:cNvCxnSpPr>
          <p:nvPr/>
        </p:nvCxnSpPr>
        <p:spPr>
          <a:xfrm flipH="1">
            <a:off x="4054979" y="4460327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66" idx="5"/>
            <a:endCxn id="84" idx="6"/>
          </p:cNvCxnSpPr>
          <p:nvPr/>
        </p:nvCxnSpPr>
        <p:spPr>
          <a:xfrm rot="5400000">
            <a:off x="4093300" y="4212937"/>
            <a:ext cx="444217" cy="47700"/>
          </a:xfrm>
          <a:prstGeom prst="curvedConnector2">
            <a:avLst/>
          </a:prstGeom>
          <a:ln w="12700">
            <a:solidFill>
              <a:schemeClr val="tx1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5"/>
          <p:cNvCxnSpPr>
            <a:stCxn id="84" idx="2"/>
            <a:endCxn id="66" idx="3"/>
          </p:cNvCxnSpPr>
          <p:nvPr/>
        </p:nvCxnSpPr>
        <p:spPr>
          <a:xfrm rot="10800000">
            <a:off x="3974949" y="4014680"/>
            <a:ext cx="39072" cy="444217"/>
          </a:xfrm>
          <a:prstGeom prst="curvedConnector2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33" idx="1"/>
          </p:cNvCxnSpPr>
          <p:nvPr/>
        </p:nvCxnSpPr>
        <p:spPr>
          <a:xfrm>
            <a:off x="974135" y="3486662"/>
            <a:ext cx="690017" cy="16273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endCxn id="33" idx="3"/>
          </p:cNvCxnSpPr>
          <p:nvPr/>
        </p:nvCxnSpPr>
        <p:spPr>
          <a:xfrm flipV="1">
            <a:off x="974135" y="4013701"/>
            <a:ext cx="690017" cy="21424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endCxn id="41" idx="7"/>
          </p:cNvCxnSpPr>
          <p:nvPr/>
        </p:nvCxnSpPr>
        <p:spPr>
          <a:xfrm flipH="1">
            <a:off x="2881000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H="1">
            <a:off x="6594908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2369357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6074134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1574273" y="2405822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Input Gate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5065318" y="2406895"/>
            <a:ext cx="1056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Output Gate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207485" y="3647126"/>
            <a:ext cx="387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55680" y="1362842"/>
            <a:ext cx="1206282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     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889112" y="1362842"/>
            <a:ext cx="1137956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        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</a:p>
        </p:txBody>
      </p:sp>
      <p:cxnSp>
        <p:nvCxnSpPr>
          <p:cNvPr id="69" name="Straight Connector 68"/>
          <p:cNvCxnSpPr>
            <a:cxnSpLocks noChangeAspect="1"/>
          </p:cNvCxnSpPr>
          <p:nvPr/>
        </p:nvCxnSpPr>
        <p:spPr>
          <a:xfrm rot="16200000" flipH="1">
            <a:off x="4051917" y="4459269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5887650" y="3695700"/>
          <a:ext cx="15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152400" imgH="241300" progId="Equation.DSMT4">
                  <p:embed/>
                </p:oleObj>
              </mc:Choice>
              <mc:Fallback>
                <p:oleObj name="Equation" r:id="rId3" imgW="152400" imgH="2413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87650" y="3695700"/>
                        <a:ext cx="152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3956198" y="3612405"/>
            <a:ext cx="41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55149" y="3256904"/>
            <a:ext cx="505362" cy="1241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860880" y="2183869"/>
            <a:ext cx="4732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619112" y="2304230"/>
            <a:ext cx="4979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o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DC6CF5C-45C2-7845-897A-F0317BF833FB}"/>
                  </a:ext>
                </a:extLst>
              </p:cNvPr>
              <p:cNvSpPr txBox="1"/>
              <p:nvPr/>
            </p:nvSpPr>
            <p:spPr>
              <a:xfrm>
                <a:off x="2664005" y="2849703"/>
                <a:ext cx="2010294" cy="462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𝜎</m:t>
                      </m:r>
                      <m:d>
                        <m:d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𝑊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kumimoji="0" lang="en-US" sz="1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h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𝑡</m:t>
                                        </m:r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DC6CF5C-45C2-7845-897A-F0317BF833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005" y="2849703"/>
                <a:ext cx="2010294" cy="4620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51A22F3-3438-8D47-A316-BFD5ABDC7137}"/>
                  </a:ext>
                </a:extLst>
              </p:cNvPr>
              <p:cNvSpPr txBox="1"/>
              <p:nvPr/>
            </p:nvSpPr>
            <p:spPr>
              <a:xfrm>
                <a:off x="6356923" y="2804038"/>
                <a:ext cx="2119298" cy="462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𝑜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𝜎</m:t>
                      </m:r>
                      <m:d>
                        <m:d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𝑊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𝑜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kumimoji="0" lang="en-US" sz="1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h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𝑡</m:t>
                                        </m:r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𝑜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51A22F3-3438-8D47-A316-BFD5ABDC7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923" y="2804038"/>
                <a:ext cx="2119298" cy="4620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0A3C083-FF68-7247-B5F4-CBC995718F2A}"/>
                  </a:ext>
                </a:extLst>
              </p:cNvPr>
              <p:cNvSpPr txBox="1"/>
              <p:nvPr/>
            </p:nvSpPr>
            <p:spPr>
              <a:xfrm>
                <a:off x="7501411" y="3659802"/>
                <a:ext cx="150579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h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𝑜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⨀</m:t>
                      </m:r>
                      <m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0A3C083-FF68-7247-B5F4-CBC995718F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1411" y="3659802"/>
                <a:ext cx="1505797" cy="307777"/>
              </a:xfrm>
              <a:prstGeom prst="rect">
                <a:avLst/>
              </a:prstGeom>
              <a:blipFill>
                <a:blip r:embed="rId7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F2B13AC-672D-4E44-A29B-00EFC3520C40}"/>
              </a:ext>
            </a:extLst>
          </p:cNvPr>
          <p:cNvSpPr txBox="1"/>
          <p:nvPr/>
        </p:nvSpPr>
        <p:spPr>
          <a:xfrm>
            <a:off x="2586235" y="3411523"/>
            <a:ext cx="288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510496B-C847-444F-B80D-9772BA8A1DBC}"/>
              </a:ext>
            </a:extLst>
          </p:cNvPr>
          <p:cNvSpPr txBox="1"/>
          <p:nvPr/>
        </p:nvSpPr>
        <p:spPr>
          <a:xfrm>
            <a:off x="6306046" y="3411523"/>
            <a:ext cx="288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57D10D75-8B64-EF4F-8972-DCE88D15DF3F}"/>
                  </a:ext>
                </a:extLst>
              </p:cNvPr>
              <p:cNvSpPr txBox="1"/>
              <p:nvPr/>
            </p:nvSpPr>
            <p:spPr>
              <a:xfrm>
                <a:off x="4259479" y="4274212"/>
                <a:ext cx="16290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−1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⨀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57D10D75-8B64-EF4F-8972-DCE88D15D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479" y="4274212"/>
                <a:ext cx="1629099" cy="307777"/>
              </a:xfrm>
              <a:prstGeom prst="rect">
                <a:avLst/>
              </a:prstGeom>
              <a:blipFill>
                <a:blip r:embed="rId8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>
            <a:extLst>
              <a:ext uri="{FF2B5EF4-FFF2-40B4-BE49-F238E27FC236}">
                <a16:creationId xmlns:a16="http://schemas.microsoft.com/office/drawing/2014/main" id="{DF60AE48-8D55-7948-8ED2-145495F35387}"/>
              </a:ext>
            </a:extLst>
          </p:cNvPr>
          <p:cNvSpPr txBox="1"/>
          <p:nvPr/>
        </p:nvSpPr>
        <p:spPr>
          <a:xfrm>
            <a:off x="3946789" y="3296942"/>
            <a:ext cx="429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Cell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89CE389-F530-AD43-BA2E-5B0EC91DA8D9}"/>
              </a:ext>
            </a:extLst>
          </p:cNvPr>
          <p:cNvSpPr txBox="1"/>
          <p:nvPr/>
        </p:nvSpPr>
        <p:spPr>
          <a:xfrm>
            <a:off x="1511053" y="3234225"/>
            <a:ext cx="426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g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B823DA2-C791-E54A-8856-404058BF5EDE}"/>
                  </a:ext>
                </a:extLst>
              </p:cNvPr>
              <p:cNvSpPr/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𝑊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sub>
                      </m:sSub>
                      <m:d>
                        <m:dPr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0" lang="en-US" sz="1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9BBB59">
                                      <a:lumMod val="50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B823DA2-C791-E54A-8856-404058BF5E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477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8800" y="2240569"/>
            <a:ext cx="5498268" cy="3199101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MU Bright SemiBold"/>
                <a:cs typeface="CMU Bright SemiBold"/>
              </a:rPr>
              <a:t>The LSTM Cell</a:t>
            </a:r>
          </a:p>
        </p:txBody>
      </p:sp>
      <p:sp>
        <p:nvSpPr>
          <p:cNvPr id="33" name="Oval 32"/>
          <p:cNvSpPr/>
          <p:nvPr/>
        </p:nvSpPr>
        <p:spPr>
          <a:xfrm>
            <a:off x="1588701" y="3573941"/>
            <a:ext cx="515211" cy="5152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1694639" y="3727998"/>
            <a:ext cx="311489" cy="251615"/>
          </a:xfrm>
          <a:custGeom>
            <a:avLst/>
            <a:gdLst>
              <a:gd name="connsiteX0" fmla="*/ 0 w 515155"/>
              <a:gd name="connsiteY0" fmla="*/ 347468 h 347468"/>
              <a:gd name="connsiteX1" fmla="*/ 227627 w 515155"/>
              <a:gd name="connsiteY1" fmla="*/ 287559 h 347468"/>
              <a:gd name="connsiteX2" fmla="*/ 275548 w 515155"/>
              <a:gd name="connsiteY2" fmla="*/ 47926 h 347468"/>
              <a:gd name="connsiteX3" fmla="*/ 515155 w 515155"/>
              <a:gd name="connsiteY3" fmla="*/ 0 h 347468"/>
              <a:gd name="connsiteX4" fmla="*/ 515155 w 515155"/>
              <a:gd name="connsiteY4" fmla="*/ 0 h 34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155" h="347468">
                <a:moveTo>
                  <a:pt x="0" y="347468"/>
                </a:moveTo>
                <a:cubicBezTo>
                  <a:pt x="90851" y="342475"/>
                  <a:pt x="181702" y="337483"/>
                  <a:pt x="227627" y="287559"/>
                </a:cubicBezTo>
                <a:cubicBezTo>
                  <a:pt x="273552" y="237635"/>
                  <a:pt x="227627" y="95852"/>
                  <a:pt x="275548" y="47926"/>
                </a:cubicBezTo>
                <a:cubicBezTo>
                  <a:pt x="323469" y="0"/>
                  <a:pt x="515155" y="0"/>
                  <a:pt x="515155" y="0"/>
                </a:cubicBezTo>
                <a:lnTo>
                  <a:pt x="515155" y="0"/>
                </a:lnTo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441240" y="2312461"/>
            <a:ext cx="515211" cy="515211"/>
          </a:xfrm>
          <a:prstGeom prst="ellipse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i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</a:p>
        </p:txBody>
      </p:sp>
      <p:sp>
        <p:nvSpPr>
          <p:cNvPr id="42" name="Oval 41"/>
          <p:cNvSpPr/>
          <p:nvPr/>
        </p:nvSpPr>
        <p:spPr>
          <a:xfrm>
            <a:off x="6158786" y="2324443"/>
            <a:ext cx="515211" cy="515211"/>
          </a:xfrm>
          <a:prstGeom prst="ellipse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o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899498" y="4864549"/>
            <a:ext cx="515211" cy="515211"/>
          </a:xfrm>
          <a:prstGeom prst="ellipse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f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933890" y="3573941"/>
            <a:ext cx="515211" cy="515211"/>
            <a:chOff x="6406139" y="3573941"/>
            <a:chExt cx="515211" cy="515211"/>
          </a:xfrm>
        </p:grpSpPr>
        <p:sp>
          <p:nvSpPr>
            <p:cNvPr id="44" name="Oval 43"/>
            <p:cNvSpPr/>
            <p:nvPr/>
          </p:nvSpPr>
          <p:spPr>
            <a:xfrm>
              <a:off x="6406139" y="3573941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512077" y="3727998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" name="Oval 45"/>
          <p:cNvSpPr/>
          <p:nvPr/>
        </p:nvSpPr>
        <p:spPr>
          <a:xfrm>
            <a:off x="2564105" y="3693756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81651" y="3694266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53" name="Straight Arrow Connector 52"/>
          <p:cNvCxnSpPr>
            <a:stCxn id="42" idx="4"/>
            <a:endCxn id="51" idx="0"/>
          </p:cNvCxnSpPr>
          <p:nvPr/>
        </p:nvCxnSpPr>
        <p:spPr>
          <a:xfrm>
            <a:off x="6416392" y="2839654"/>
            <a:ext cx="4028" cy="8546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1" idx="4"/>
            <a:endCxn id="46" idx="0"/>
          </p:cNvCxnSpPr>
          <p:nvPr/>
        </p:nvCxnSpPr>
        <p:spPr>
          <a:xfrm>
            <a:off x="2698846" y="2827672"/>
            <a:ext cx="4028" cy="8660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3" idx="6"/>
            <a:endCxn id="46" idx="2"/>
          </p:cNvCxnSpPr>
          <p:nvPr/>
        </p:nvCxnSpPr>
        <p:spPr>
          <a:xfrm>
            <a:off x="2103912" y="3831547"/>
            <a:ext cx="460193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3899498" y="3574919"/>
            <a:ext cx="515211" cy="515211"/>
          </a:xfrm>
          <a:prstGeom prst="ellipse">
            <a:avLst/>
          </a:prstGeom>
          <a:solidFill>
            <a:srgbClr val="93CDDD"/>
          </a:solidFill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67" name="Straight Arrow Connector 66"/>
          <p:cNvCxnSpPr>
            <a:stCxn id="46" idx="6"/>
            <a:endCxn id="66" idx="2"/>
          </p:cNvCxnSpPr>
          <p:nvPr/>
        </p:nvCxnSpPr>
        <p:spPr>
          <a:xfrm>
            <a:off x="2841642" y="3832525"/>
            <a:ext cx="105785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6" idx="6"/>
            <a:endCxn id="44" idx="2"/>
          </p:cNvCxnSpPr>
          <p:nvPr/>
        </p:nvCxnSpPr>
        <p:spPr>
          <a:xfrm flipV="1">
            <a:off x="4414709" y="3831547"/>
            <a:ext cx="519181" cy="9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44" idx="6"/>
            <a:endCxn id="51" idx="2"/>
          </p:cNvCxnSpPr>
          <p:nvPr/>
        </p:nvCxnSpPr>
        <p:spPr>
          <a:xfrm>
            <a:off x="5449101" y="3831547"/>
            <a:ext cx="832550" cy="14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1" idx="6"/>
          </p:cNvCxnSpPr>
          <p:nvPr/>
        </p:nvCxnSpPr>
        <p:spPr>
          <a:xfrm flipV="1">
            <a:off x="6559188" y="3829557"/>
            <a:ext cx="648297" cy="34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4014021" y="4320127"/>
            <a:ext cx="277537" cy="277537"/>
          </a:xfrm>
          <a:prstGeom prst="ellipse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85" name="Straight Arrow Connector 84"/>
          <p:cNvCxnSpPr>
            <a:stCxn id="43" idx="0"/>
            <a:endCxn id="84" idx="4"/>
          </p:cNvCxnSpPr>
          <p:nvPr/>
        </p:nvCxnSpPr>
        <p:spPr>
          <a:xfrm flipH="1" flipV="1">
            <a:off x="4152790" y="4597664"/>
            <a:ext cx="4314" cy="26688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66" idx="5"/>
            <a:endCxn id="84" idx="6"/>
          </p:cNvCxnSpPr>
          <p:nvPr/>
        </p:nvCxnSpPr>
        <p:spPr>
          <a:xfrm rot="5400000">
            <a:off x="4093300" y="4212937"/>
            <a:ext cx="444217" cy="47700"/>
          </a:xfrm>
          <a:prstGeom prst="curvedConnector2">
            <a:avLst/>
          </a:prstGeom>
          <a:ln w="12700">
            <a:solidFill>
              <a:schemeClr val="tx1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5"/>
          <p:cNvCxnSpPr>
            <a:stCxn id="84" idx="2"/>
            <a:endCxn id="66" idx="3"/>
          </p:cNvCxnSpPr>
          <p:nvPr/>
        </p:nvCxnSpPr>
        <p:spPr>
          <a:xfrm rot="10800000">
            <a:off x="3974949" y="4014680"/>
            <a:ext cx="39072" cy="444217"/>
          </a:xfrm>
          <a:prstGeom prst="curvedConnector2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33" idx="1"/>
          </p:cNvCxnSpPr>
          <p:nvPr/>
        </p:nvCxnSpPr>
        <p:spPr>
          <a:xfrm>
            <a:off x="974135" y="3486662"/>
            <a:ext cx="690017" cy="16273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endCxn id="33" idx="3"/>
          </p:cNvCxnSpPr>
          <p:nvPr/>
        </p:nvCxnSpPr>
        <p:spPr>
          <a:xfrm flipV="1">
            <a:off x="974135" y="4013701"/>
            <a:ext cx="690017" cy="21424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endCxn id="41" idx="7"/>
          </p:cNvCxnSpPr>
          <p:nvPr/>
        </p:nvCxnSpPr>
        <p:spPr>
          <a:xfrm flipH="1">
            <a:off x="2881000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H="1">
            <a:off x="6594908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2369357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6074134" y="1701396"/>
            <a:ext cx="169304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endCxn id="43" idx="5"/>
          </p:cNvCxnSpPr>
          <p:nvPr/>
        </p:nvCxnSpPr>
        <p:spPr>
          <a:xfrm flipH="1" flipV="1">
            <a:off x="4339258" y="5304309"/>
            <a:ext cx="75451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endCxn id="43" idx="3"/>
          </p:cNvCxnSpPr>
          <p:nvPr/>
        </p:nvCxnSpPr>
        <p:spPr>
          <a:xfrm flipV="1">
            <a:off x="3899498" y="5304309"/>
            <a:ext cx="75451" cy="6865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1574273" y="2405822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Input Gate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5065318" y="2406895"/>
            <a:ext cx="1056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Output Gate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2976882" y="4787663"/>
            <a:ext cx="992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Forget Gate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18096" y="5922377"/>
            <a:ext cx="1024082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   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945559" y="3296942"/>
            <a:ext cx="429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Cell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956198" y="3612405"/>
            <a:ext cx="41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55680" y="1362842"/>
            <a:ext cx="1206282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     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889112" y="1362842"/>
            <a:ext cx="1137956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        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55149" y="3256904"/>
            <a:ext cx="505362" cy="1241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860880" y="2183869"/>
            <a:ext cx="4732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i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488597" y="5099647"/>
            <a:ext cx="478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f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15487C1-14E6-ED49-955D-F305405DEDC2}"/>
              </a:ext>
            </a:extLst>
          </p:cNvPr>
          <p:cNvSpPr txBox="1"/>
          <p:nvPr/>
        </p:nvSpPr>
        <p:spPr>
          <a:xfrm>
            <a:off x="2586235" y="3411523"/>
            <a:ext cx="288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2F843AD-0197-9143-B7A5-164038C6DA23}"/>
              </a:ext>
            </a:extLst>
          </p:cNvPr>
          <p:cNvSpPr txBox="1"/>
          <p:nvPr/>
        </p:nvSpPr>
        <p:spPr>
          <a:xfrm>
            <a:off x="6306046" y="3411523"/>
            <a:ext cx="288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A9B18CA8-4FB0-8A4E-9014-CF1397DEA6C4}"/>
                  </a:ext>
                </a:extLst>
              </p:cNvPr>
              <p:cNvSpPr txBox="1"/>
              <p:nvPr/>
            </p:nvSpPr>
            <p:spPr>
              <a:xfrm>
                <a:off x="2664005" y="2849703"/>
                <a:ext cx="2010294" cy="462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𝜎</m:t>
                      </m:r>
                      <m:d>
                        <m:d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𝑊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kumimoji="0" lang="en-US" sz="1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h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𝑡</m:t>
                                        </m:r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A9B18CA8-4FB0-8A4E-9014-CF1397DEA6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005" y="2849703"/>
                <a:ext cx="2010294" cy="4620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DCCEF469-6CB2-D349-9DE5-63B80E5A1A05}"/>
                  </a:ext>
                </a:extLst>
              </p:cNvPr>
              <p:cNvSpPr txBox="1"/>
              <p:nvPr/>
            </p:nvSpPr>
            <p:spPr>
              <a:xfrm>
                <a:off x="6356923" y="2804038"/>
                <a:ext cx="2119298" cy="462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𝑜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𝜎</m:t>
                      </m:r>
                      <m:d>
                        <m:d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𝑊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𝑜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kumimoji="0" lang="en-US" sz="1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h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𝑡</m:t>
                                        </m:r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𝑜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DCCEF469-6CB2-D349-9DE5-63B80E5A1A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923" y="2804038"/>
                <a:ext cx="2119298" cy="4620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395A5DEB-6D91-CB42-8D79-92642E6BF2E6}"/>
                  </a:ext>
                </a:extLst>
              </p:cNvPr>
              <p:cNvSpPr txBox="1"/>
              <p:nvPr/>
            </p:nvSpPr>
            <p:spPr>
              <a:xfrm>
                <a:off x="4224754" y="4274212"/>
                <a:ext cx="192462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𝑡</m:t>
                              </m:r>
                            </m:sub>
                          </m:sSub>
                          <m: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⨀</m:t>
                          </m:r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432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−1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⨀</m:t>
                      </m:r>
                      <m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395A5DEB-6D91-CB42-8D79-92642E6BF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754" y="4274212"/>
                <a:ext cx="1924629" cy="307777"/>
              </a:xfrm>
              <a:prstGeom prst="rect">
                <a:avLst/>
              </a:prstGeom>
              <a:blipFill>
                <a:blip r:embed="rId4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720ECBFB-2FC3-8B43-A28C-2BC9B32042A0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4054979" y="4460327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9038CF9-6FBD-3242-8BB5-DB7327912B80}"/>
              </a:ext>
            </a:extLst>
          </p:cNvPr>
          <p:cNvCxnSpPr>
            <a:cxnSpLocks noChangeAspect="1"/>
          </p:cNvCxnSpPr>
          <p:nvPr/>
        </p:nvCxnSpPr>
        <p:spPr>
          <a:xfrm rot="16200000" flipH="1">
            <a:off x="4051917" y="4459269"/>
            <a:ext cx="20300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C79CADA6-0D8B-FA47-89B3-B318CC2DA270}"/>
                  </a:ext>
                </a:extLst>
              </p:cNvPr>
              <p:cNvSpPr txBox="1"/>
              <p:nvPr/>
            </p:nvSpPr>
            <p:spPr>
              <a:xfrm>
                <a:off x="4408395" y="4880262"/>
                <a:ext cx="2147511" cy="462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𝜎</m:t>
                      </m:r>
                      <m:d>
                        <m:d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𝑊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𝑓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kumimoji="0" lang="en-US" sz="1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h</m:t>
                                        </m:r>
                                      </m:e>
                                      <m:sub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𝑡</m:t>
                                        </m:r>
                                        <m:r>
                                          <a:rPr kumimoji="0" lang="en-US" sz="14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+mn-cs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0" lang="en-US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C79CADA6-0D8B-FA47-89B3-B318CC2DA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395" y="4880262"/>
                <a:ext cx="2147511" cy="4620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CDCF01B4-CE28-3141-AA15-CA06CB5D1992}"/>
                  </a:ext>
                </a:extLst>
              </p:cNvPr>
              <p:cNvSpPr txBox="1"/>
              <p:nvPr/>
            </p:nvSpPr>
            <p:spPr>
              <a:xfrm>
                <a:off x="7501411" y="3659802"/>
                <a:ext cx="150579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h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𝑜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⨀</m:t>
                      </m:r>
                      <m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CDCF01B4-CE28-3141-AA15-CA06CB5D19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1411" y="3659802"/>
                <a:ext cx="1505797" cy="307777"/>
              </a:xfrm>
              <a:prstGeom prst="rect">
                <a:avLst/>
              </a:prstGeom>
              <a:blipFill>
                <a:blip r:embed="rId6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>
            <a:extLst>
              <a:ext uri="{FF2B5EF4-FFF2-40B4-BE49-F238E27FC236}">
                <a16:creationId xmlns:a16="http://schemas.microsoft.com/office/drawing/2014/main" id="{857A8CA2-25F6-1F47-A17A-6CE95708226E}"/>
              </a:ext>
            </a:extLst>
          </p:cNvPr>
          <p:cNvSpPr txBox="1"/>
          <p:nvPr/>
        </p:nvSpPr>
        <p:spPr>
          <a:xfrm>
            <a:off x="7207485" y="3647126"/>
            <a:ext cx="387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6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6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7A57DAF-0757-5D47-AD3A-CBEAC78BC14E}"/>
              </a:ext>
            </a:extLst>
          </p:cNvPr>
          <p:cNvSpPr txBox="1"/>
          <p:nvPr/>
        </p:nvSpPr>
        <p:spPr>
          <a:xfrm>
            <a:off x="1511053" y="3234225"/>
            <a:ext cx="426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g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5CFDFF92-C060-2F40-9F16-B928B64E0E22}"/>
                  </a:ext>
                </a:extLst>
              </p:cNvPr>
              <p:cNvSpPr/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sub>
                      </m:sSub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tanh</m:t>
                      </m:r>
                      <m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⁡</m:t>
                      </m:r>
                      <m:sSub>
                        <m:sSubPr>
                          <m:ctrlP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𝑊</m:t>
                          </m:r>
                        </m:e>
                        <m:sub>
                          <m:r>
                            <a:rPr kumimoji="0" lang="en-US" sz="1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𝑔</m:t>
                          </m:r>
                        </m:sub>
                      </m:sSub>
                      <m:d>
                        <m:dPr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9BBB59">
                                  <a:lumMod val="50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0" lang="en-US" sz="1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9BBB59">
                                      <a:lumMod val="50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  <m:r>
                                      <a:rPr kumimoji="0" lang="en-US" sz="1400" b="0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9BBB59">
                                            <a:lumMod val="50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5CFDFF92-C060-2F40-9F16-B928B64E0E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482" y="3831309"/>
                <a:ext cx="1773947" cy="4620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extBox 95">
            <a:extLst>
              <a:ext uri="{FF2B5EF4-FFF2-40B4-BE49-F238E27FC236}">
                <a16:creationId xmlns:a16="http://schemas.microsoft.com/office/drawing/2014/main" id="{1E21009C-3B71-7045-BD9A-9F607A0470E1}"/>
              </a:ext>
            </a:extLst>
          </p:cNvPr>
          <p:cNvSpPr txBox="1"/>
          <p:nvPr/>
        </p:nvSpPr>
        <p:spPr>
          <a:xfrm>
            <a:off x="6619112" y="2304230"/>
            <a:ext cx="4979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W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SemiBold Oblique"/>
                <a:ea typeface="+mn-ea"/>
                <a:cs typeface="CMU Bright SemiBold Oblique"/>
              </a:rPr>
              <a:t>o</a:t>
            </a:r>
            <a:endParaRPr kumimoji="0" lang="en-US" sz="16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SemiBold Oblique"/>
              <a:ea typeface="+mn-ea"/>
              <a:cs typeface="CMU Bright SemiBold Oblique"/>
            </a:endParaRPr>
          </a:p>
        </p:txBody>
      </p:sp>
    </p:spTree>
    <p:extLst>
      <p:ext uri="{BB962C8B-B14F-4D97-AF65-F5344CB8AC3E}">
        <p14:creationId xmlns:p14="http://schemas.microsoft.com/office/powerpoint/2010/main" val="352290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A7D96C11-E32A-486E-985A-94585DAA0EF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RNN with multiple hidden layers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9B5502E8-435D-43CE-B201-3FA7CC0E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Deep RNN</a:t>
            </a:r>
            <a:endParaRPr lang="zh-TW" altLang="en-US" dirty="0"/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3524008F-117A-4D43-857D-0D9008DF8962}"/>
              </a:ext>
            </a:extLst>
          </p:cNvPr>
          <p:cNvGrpSpPr/>
          <p:nvPr/>
        </p:nvGrpSpPr>
        <p:grpSpPr>
          <a:xfrm>
            <a:off x="2795958" y="4057944"/>
            <a:ext cx="3489437" cy="657583"/>
            <a:chOff x="2795958" y="3739184"/>
            <a:chExt cx="3489437" cy="657583"/>
          </a:xfrm>
        </p:grpSpPr>
        <p:sp>
          <p:nvSpPr>
            <p:cNvPr id="5" name="Rectangle 57">
              <a:extLst>
                <a:ext uri="{FF2B5EF4-FFF2-40B4-BE49-F238E27FC236}">
                  <a16:creationId xmlns:a16="http://schemas.microsoft.com/office/drawing/2014/main" id="{6F8E1520-74F0-40C5-B275-57AE307AE4F4}"/>
                </a:ext>
              </a:extLst>
            </p:cNvPr>
            <p:cNvSpPr/>
            <p:nvPr/>
          </p:nvSpPr>
          <p:spPr>
            <a:xfrm>
              <a:off x="2795958" y="4038668"/>
              <a:ext cx="331374" cy="347526"/>
            </a:xfrm>
            <a:prstGeom prst="rect">
              <a:avLst/>
            </a:prstGeom>
            <a:solidFill>
              <a:schemeClr val="accent3">
                <a:lumMod val="75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6" name="Straight Arrow Connector 58">
              <a:extLst>
                <a:ext uri="{FF2B5EF4-FFF2-40B4-BE49-F238E27FC236}">
                  <a16:creationId xmlns:a16="http://schemas.microsoft.com/office/drawing/2014/main" id="{2449B222-C36B-4B71-98E2-CFBA9F80A0E7}"/>
                </a:ext>
              </a:extLst>
            </p:cNvPr>
            <p:cNvCxnSpPr/>
            <p:nvPr/>
          </p:nvCxnSpPr>
          <p:spPr>
            <a:xfrm>
              <a:off x="3125820" y="4212431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59">
              <a:extLst>
                <a:ext uri="{FF2B5EF4-FFF2-40B4-BE49-F238E27FC236}">
                  <a16:creationId xmlns:a16="http://schemas.microsoft.com/office/drawing/2014/main" id="{A7594ED7-72AB-46B9-B6F4-6EA83C046E65}"/>
                </a:ext>
              </a:extLst>
            </p:cNvPr>
            <p:cNvSpPr/>
            <p:nvPr/>
          </p:nvSpPr>
          <p:spPr>
            <a:xfrm>
              <a:off x="3427572" y="4038668"/>
              <a:ext cx="331374" cy="347526"/>
            </a:xfrm>
            <a:prstGeom prst="rect">
              <a:avLst/>
            </a:prstGeom>
            <a:solidFill>
              <a:schemeClr val="accent3">
                <a:lumMod val="75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8" name="Straight Arrow Connector 60">
              <a:extLst>
                <a:ext uri="{FF2B5EF4-FFF2-40B4-BE49-F238E27FC236}">
                  <a16:creationId xmlns:a16="http://schemas.microsoft.com/office/drawing/2014/main" id="{EDD2282E-6E19-415D-82E1-1EA175D0DB49}"/>
                </a:ext>
              </a:extLst>
            </p:cNvPr>
            <p:cNvCxnSpPr/>
            <p:nvPr/>
          </p:nvCxnSpPr>
          <p:spPr>
            <a:xfrm>
              <a:off x="3748798" y="4212431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61">
              <a:extLst>
                <a:ext uri="{FF2B5EF4-FFF2-40B4-BE49-F238E27FC236}">
                  <a16:creationId xmlns:a16="http://schemas.microsoft.com/office/drawing/2014/main" id="{A9051E4D-73DD-496D-A558-89259B84E39F}"/>
                </a:ext>
              </a:extLst>
            </p:cNvPr>
            <p:cNvSpPr/>
            <p:nvPr/>
          </p:nvSpPr>
          <p:spPr>
            <a:xfrm>
              <a:off x="4050550" y="4038668"/>
              <a:ext cx="331374" cy="347526"/>
            </a:xfrm>
            <a:prstGeom prst="rect">
              <a:avLst/>
            </a:prstGeom>
            <a:solidFill>
              <a:schemeClr val="accent3">
                <a:lumMod val="75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10" name="Rectangle 62">
              <a:extLst>
                <a:ext uri="{FF2B5EF4-FFF2-40B4-BE49-F238E27FC236}">
                  <a16:creationId xmlns:a16="http://schemas.microsoft.com/office/drawing/2014/main" id="{71644FF8-6A5F-4B4B-988B-34238758744B}"/>
                </a:ext>
              </a:extLst>
            </p:cNvPr>
            <p:cNvSpPr/>
            <p:nvPr/>
          </p:nvSpPr>
          <p:spPr>
            <a:xfrm>
              <a:off x="4687449" y="4038668"/>
              <a:ext cx="331374" cy="347526"/>
            </a:xfrm>
            <a:prstGeom prst="rect">
              <a:avLst/>
            </a:prstGeom>
            <a:solidFill>
              <a:schemeClr val="accent3">
                <a:lumMod val="75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11" name="Straight Arrow Connector 63">
              <a:extLst>
                <a:ext uri="{FF2B5EF4-FFF2-40B4-BE49-F238E27FC236}">
                  <a16:creationId xmlns:a16="http://schemas.microsoft.com/office/drawing/2014/main" id="{FAF39A03-EB7C-40D8-9A1E-19C03EC5CF16}"/>
                </a:ext>
              </a:extLst>
            </p:cNvPr>
            <p:cNvCxnSpPr/>
            <p:nvPr/>
          </p:nvCxnSpPr>
          <p:spPr>
            <a:xfrm>
              <a:off x="4381924" y="4223004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64">
              <a:extLst>
                <a:ext uri="{FF2B5EF4-FFF2-40B4-BE49-F238E27FC236}">
                  <a16:creationId xmlns:a16="http://schemas.microsoft.com/office/drawing/2014/main" id="{2348A17B-3E31-4C47-859A-2350AC40B7D8}"/>
                </a:ext>
              </a:extLst>
            </p:cNvPr>
            <p:cNvCxnSpPr/>
            <p:nvPr/>
          </p:nvCxnSpPr>
          <p:spPr>
            <a:xfrm flipV="1">
              <a:off x="4853136" y="373918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65">
              <a:extLst>
                <a:ext uri="{FF2B5EF4-FFF2-40B4-BE49-F238E27FC236}">
                  <a16:creationId xmlns:a16="http://schemas.microsoft.com/office/drawing/2014/main" id="{8421F25D-659B-4C8D-AB79-97B47603CBDB}"/>
                </a:ext>
              </a:extLst>
            </p:cNvPr>
            <p:cNvSpPr/>
            <p:nvPr/>
          </p:nvSpPr>
          <p:spPr>
            <a:xfrm>
              <a:off x="5319063" y="4049241"/>
              <a:ext cx="331374" cy="347526"/>
            </a:xfrm>
            <a:prstGeom prst="rect">
              <a:avLst/>
            </a:prstGeom>
            <a:solidFill>
              <a:schemeClr val="accent3">
                <a:lumMod val="75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14" name="Straight Arrow Connector 66">
              <a:extLst>
                <a:ext uri="{FF2B5EF4-FFF2-40B4-BE49-F238E27FC236}">
                  <a16:creationId xmlns:a16="http://schemas.microsoft.com/office/drawing/2014/main" id="{51BB63FA-41D7-44AD-8965-A7D2B6BA5157}"/>
                </a:ext>
              </a:extLst>
            </p:cNvPr>
            <p:cNvCxnSpPr/>
            <p:nvPr/>
          </p:nvCxnSpPr>
          <p:spPr>
            <a:xfrm>
              <a:off x="5013538" y="4233577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67">
              <a:extLst>
                <a:ext uri="{FF2B5EF4-FFF2-40B4-BE49-F238E27FC236}">
                  <a16:creationId xmlns:a16="http://schemas.microsoft.com/office/drawing/2014/main" id="{1B4D1401-EAC9-4BF5-AD53-37786C6AFE31}"/>
                </a:ext>
              </a:extLst>
            </p:cNvPr>
            <p:cNvCxnSpPr/>
            <p:nvPr/>
          </p:nvCxnSpPr>
          <p:spPr>
            <a:xfrm flipV="1">
              <a:off x="5484750" y="374975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68">
              <a:extLst>
                <a:ext uri="{FF2B5EF4-FFF2-40B4-BE49-F238E27FC236}">
                  <a16:creationId xmlns:a16="http://schemas.microsoft.com/office/drawing/2014/main" id="{B73379D9-0DA6-4E47-AA19-755E03A46DB6}"/>
                </a:ext>
              </a:extLst>
            </p:cNvPr>
            <p:cNvSpPr/>
            <p:nvPr/>
          </p:nvSpPr>
          <p:spPr>
            <a:xfrm>
              <a:off x="5954021" y="4049241"/>
              <a:ext cx="331374" cy="347526"/>
            </a:xfrm>
            <a:prstGeom prst="rect">
              <a:avLst/>
            </a:prstGeom>
            <a:solidFill>
              <a:schemeClr val="accent3">
                <a:lumMod val="75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17" name="Straight Arrow Connector 69">
              <a:extLst>
                <a:ext uri="{FF2B5EF4-FFF2-40B4-BE49-F238E27FC236}">
                  <a16:creationId xmlns:a16="http://schemas.microsoft.com/office/drawing/2014/main" id="{4A86B315-89EC-4125-A12E-B9E92ECB08CA}"/>
                </a:ext>
              </a:extLst>
            </p:cNvPr>
            <p:cNvCxnSpPr/>
            <p:nvPr/>
          </p:nvCxnSpPr>
          <p:spPr>
            <a:xfrm>
              <a:off x="5648496" y="4233577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70">
              <a:extLst>
                <a:ext uri="{FF2B5EF4-FFF2-40B4-BE49-F238E27FC236}">
                  <a16:creationId xmlns:a16="http://schemas.microsoft.com/office/drawing/2014/main" id="{C940CCD8-5AAC-4CE0-A367-322056E51AE3}"/>
                </a:ext>
              </a:extLst>
            </p:cNvPr>
            <p:cNvCxnSpPr/>
            <p:nvPr/>
          </p:nvCxnSpPr>
          <p:spPr>
            <a:xfrm flipV="1">
              <a:off x="6119708" y="374975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71">
              <a:extLst>
                <a:ext uri="{FF2B5EF4-FFF2-40B4-BE49-F238E27FC236}">
                  <a16:creationId xmlns:a16="http://schemas.microsoft.com/office/drawing/2014/main" id="{036BDCD0-B9DF-4324-A8AA-43CD48495DB0}"/>
                </a:ext>
              </a:extLst>
            </p:cNvPr>
            <p:cNvCxnSpPr/>
            <p:nvPr/>
          </p:nvCxnSpPr>
          <p:spPr>
            <a:xfrm flipV="1">
              <a:off x="2960132" y="3741842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72">
              <a:extLst>
                <a:ext uri="{FF2B5EF4-FFF2-40B4-BE49-F238E27FC236}">
                  <a16:creationId xmlns:a16="http://schemas.microsoft.com/office/drawing/2014/main" id="{6BB4BA3C-755A-4FBE-B1AE-D2E13EF82085}"/>
                </a:ext>
              </a:extLst>
            </p:cNvPr>
            <p:cNvCxnSpPr/>
            <p:nvPr/>
          </p:nvCxnSpPr>
          <p:spPr>
            <a:xfrm flipV="1">
              <a:off x="3591746" y="3752415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73">
              <a:extLst>
                <a:ext uri="{FF2B5EF4-FFF2-40B4-BE49-F238E27FC236}">
                  <a16:creationId xmlns:a16="http://schemas.microsoft.com/office/drawing/2014/main" id="{811311DA-AB58-4620-80C8-326562D2B94A}"/>
                </a:ext>
              </a:extLst>
            </p:cNvPr>
            <p:cNvCxnSpPr/>
            <p:nvPr/>
          </p:nvCxnSpPr>
          <p:spPr>
            <a:xfrm flipV="1">
              <a:off x="4226704" y="3752415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8">
            <a:extLst>
              <a:ext uri="{FF2B5EF4-FFF2-40B4-BE49-F238E27FC236}">
                <a16:creationId xmlns:a16="http://schemas.microsoft.com/office/drawing/2014/main" id="{51F3EC96-C844-4709-AAD2-7118C2F4D093}"/>
              </a:ext>
            </a:extLst>
          </p:cNvPr>
          <p:cNvGrpSpPr/>
          <p:nvPr/>
        </p:nvGrpSpPr>
        <p:grpSpPr>
          <a:xfrm>
            <a:off x="2783438" y="3410934"/>
            <a:ext cx="3489437" cy="657583"/>
            <a:chOff x="2783438" y="3092174"/>
            <a:chExt cx="3489437" cy="657583"/>
          </a:xfrm>
        </p:grpSpPr>
        <p:sp>
          <p:nvSpPr>
            <p:cNvPr id="23" name="Rectangle 74">
              <a:extLst>
                <a:ext uri="{FF2B5EF4-FFF2-40B4-BE49-F238E27FC236}">
                  <a16:creationId xmlns:a16="http://schemas.microsoft.com/office/drawing/2014/main" id="{ED7186DB-33F3-49B6-AE83-D5B061991C5F}"/>
                </a:ext>
              </a:extLst>
            </p:cNvPr>
            <p:cNvSpPr/>
            <p:nvPr/>
          </p:nvSpPr>
          <p:spPr>
            <a:xfrm>
              <a:off x="2783438" y="3391658"/>
              <a:ext cx="331374" cy="347526"/>
            </a:xfrm>
            <a:prstGeom prst="rect">
              <a:avLst/>
            </a:prstGeom>
            <a:solidFill>
              <a:schemeClr val="accent3">
                <a:lumMod val="5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24" name="Straight Arrow Connector 75">
              <a:extLst>
                <a:ext uri="{FF2B5EF4-FFF2-40B4-BE49-F238E27FC236}">
                  <a16:creationId xmlns:a16="http://schemas.microsoft.com/office/drawing/2014/main" id="{8598CFBF-7CDC-4F6B-98C6-8F14A0526938}"/>
                </a:ext>
              </a:extLst>
            </p:cNvPr>
            <p:cNvCxnSpPr/>
            <p:nvPr/>
          </p:nvCxnSpPr>
          <p:spPr>
            <a:xfrm>
              <a:off x="3113300" y="3565421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76">
              <a:extLst>
                <a:ext uri="{FF2B5EF4-FFF2-40B4-BE49-F238E27FC236}">
                  <a16:creationId xmlns:a16="http://schemas.microsoft.com/office/drawing/2014/main" id="{5386A29B-104E-4ADA-8ED8-9F94FF9B5C8D}"/>
                </a:ext>
              </a:extLst>
            </p:cNvPr>
            <p:cNvSpPr/>
            <p:nvPr/>
          </p:nvSpPr>
          <p:spPr>
            <a:xfrm>
              <a:off x="3415052" y="3391658"/>
              <a:ext cx="331374" cy="347526"/>
            </a:xfrm>
            <a:prstGeom prst="rect">
              <a:avLst/>
            </a:prstGeom>
            <a:solidFill>
              <a:schemeClr val="accent3">
                <a:lumMod val="5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26" name="Straight Arrow Connector 77">
              <a:extLst>
                <a:ext uri="{FF2B5EF4-FFF2-40B4-BE49-F238E27FC236}">
                  <a16:creationId xmlns:a16="http://schemas.microsoft.com/office/drawing/2014/main" id="{3255C358-5B9C-405D-8A3C-2718F39F5A59}"/>
                </a:ext>
              </a:extLst>
            </p:cNvPr>
            <p:cNvCxnSpPr/>
            <p:nvPr/>
          </p:nvCxnSpPr>
          <p:spPr>
            <a:xfrm>
              <a:off x="3736278" y="3565421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78">
              <a:extLst>
                <a:ext uri="{FF2B5EF4-FFF2-40B4-BE49-F238E27FC236}">
                  <a16:creationId xmlns:a16="http://schemas.microsoft.com/office/drawing/2014/main" id="{2F6D8303-95EF-4AAE-977B-94FE72034BDD}"/>
                </a:ext>
              </a:extLst>
            </p:cNvPr>
            <p:cNvSpPr/>
            <p:nvPr/>
          </p:nvSpPr>
          <p:spPr>
            <a:xfrm>
              <a:off x="4038030" y="3391658"/>
              <a:ext cx="331374" cy="347526"/>
            </a:xfrm>
            <a:prstGeom prst="rect">
              <a:avLst/>
            </a:prstGeom>
            <a:solidFill>
              <a:schemeClr val="accent3">
                <a:lumMod val="5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28" name="Rectangle 79">
              <a:extLst>
                <a:ext uri="{FF2B5EF4-FFF2-40B4-BE49-F238E27FC236}">
                  <a16:creationId xmlns:a16="http://schemas.microsoft.com/office/drawing/2014/main" id="{6EB76356-D3A9-461F-900C-4674704FB7AD}"/>
                </a:ext>
              </a:extLst>
            </p:cNvPr>
            <p:cNvSpPr/>
            <p:nvPr/>
          </p:nvSpPr>
          <p:spPr>
            <a:xfrm>
              <a:off x="4674929" y="3391658"/>
              <a:ext cx="331374" cy="347526"/>
            </a:xfrm>
            <a:prstGeom prst="rect">
              <a:avLst/>
            </a:prstGeom>
            <a:solidFill>
              <a:schemeClr val="accent3">
                <a:lumMod val="5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29" name="Straight Arrow Connector 80">
              <a:extLst>
                <a:ext uri="{FF2B5EF4-FFF2-40B4-BE49-F238E27FC236}">
                  <a16:creationId xmlns:a16="http://schemas.microsoft.com/office/drawing/2014/main" id="{ECD92A52-0F04-4CF1-B308-C57C4DAF1F6A}"/>
                </a:ext>
              </a:extLst>
            </p:cNvPr>
            <p:cNvCxnSpPr/>
            <p:nvPr/>
          </p:nvCxnSpPr>
          <p:spPr>
            <a:xfrm>
              <a:off x="4369404" y="3575994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81">
              <a:extLst>
                <a:ext uri="{FF2B5EF4-FFF2-40B4-BE49-F238E27FC236}">
                  <a16:creationId xmlns:a16="http://schemas.microsoft.com/office/drawing/2014/main" id="{15FCDC80-2878-4AD9-AA44-AB0988456493}"/>
                </a:ext>
              </a:extLst>
            </p:cNvPr>
            <p:cNvCxnSpPr/>
            <p:nvPr/>
          </p:nvCxnSpPr>
          <p:spPr>
            <a:xfrm flipV="1">
              <a:off x="4840616" y="309217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82">
              <a:extLst>
                <a:ext uri="{FF2B5EF4-FFF2-40B4-BE49-F238E27FC236}">
                  <a16:creationId xmlns:a16="http://schemas.microsoft.com/office/drawing/2014/main" id="{1B536F5C-EAE3-45DD-8124-5FEF75485934}"/>
                </a:ext>
              </a:extLst>
            </p:cNvPr>
            <p:cNvSpPr/>
            <p:nvPr/>
          </p:nvSpPr>
          <p:spPr>
            <a:xfrm>
              <a:off x="5306543" y="3402231"/>
              <a:ext cx="331374" cy="347526"/>
            </a:xfrm>
            <a:prstGeom prst="rect">
              <a:avLst/>
            </a:prstGeom>
            <a:solidFill>
              <a:schemeClr val="accent3">
                <a:lumMod val="5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32" name="Straight Arrow Connector 83">
              <a:extLst>
                <a:ext uri="{FF2B5EF4-FFF2-40B4-BE49-F238E27FC236}">
                  <a16:creationId xmlns:a16="http://schemas.microsoft.com/office/drawing/2014/main" id="{3FC33EF2-EE04-4B42-96F1-8B2CC109044E}"/>
                </a:ext>
              </a:extLst>
            </p:cNvPr>
            <p:cNvCxnSpPr/>
            <p:nvPr/>
          </p:nvCxnSpPr>
          <p:spPr>
            <a:xfrm>
              <a:off x="5001018" y="3586567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84">
              <a:extLst>
                <a:ext uri="{FF2B5EF4-FFF2-40B4-BE49-F238E27FC236}">
                  <a16:creationId xmlns:a16="http://schemas.microsoft.com/office/drawing/2014/main" id="{C8DE4275-E9AB-4B26-85D9-AD7B07D5A487}"/>
                </a:ext>
              </a:extLst>
            </p:cNvPr>
            <p:cNvCxnSpPr/>
            <p:nvPr/>
          </p:nvCxnSpPr>
          <p:spPr>
            <a:xfrm flipV="1">
              <a:off x="5472230" y="310274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85">
              <a:extLst>
                <a:ext uri="{FF2B5EF4-FFF2-40B4-BE49-F238E27FC236}">
                  <a16:creationId xmlns:a16="http://schemas.microsoft.com/office/drawing/2014/main" id="{39E8102A-162F-435A-9FA1-A55F2F879225}"/>
                </a:ext>
              </a:extLst>
            </p:cNvPr>
            <p:cNvSpPr/>
            <p:nvPr/>
          </p:nvSpPr>
          <p:spPr>
            <a:xfrm>
              <a:off x="5941501" y="3402231"/>
              <a:ext cx="331374" cy="347526"/>
            </a:xfrm>
            <a:prstGeom prst="rect">
              <a:avLst/>
            </a:prstGeom>
            <a:solidFill>
              <a:schemeClr val="accent3">
                <a:lumMod val="5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35" name="Straight Arrow Connector 86">
              <a:extLst>
                <a:ext uri="{FF2B5EF4-FFF2-40B4-BE49-F238E27FC236}">
                  <a16:creationId xmlns:a16="http://schemas.microsoft.com/office/drawing/2014/main" id="{4DE959A9-7CA9-45C5-AA1F-60CF22ED225F}"/>
                </a:ext>
              </a:extLst>
            </p:cNvPr>
            <p:cNvCxnSpPr/>
            <p:nvPr/>
          </p:nvCxnSpPr>
          <p:spPr>
            <a:xfrm>
              <a:off x="5635976" y="3586567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87">
              <a:extLst>
                <a:ext uri="{FF2B5EF4-FFF2-40B4-BE49-F238E27FC236}">
                  <a16:creationId xmlns:a16="http://schemas.microsoft.com/office/drawing/2014/main" id="{A755F3FB-B386-4E42-9ED2-DE6BF2970DDD}"/>
                </a:ext>
              </a:extLst>
            </p:cNvPr>
            <p:cNvCxnSpPr/>
            <p:nvPr/>
          </p:nvCxnSpPr>
          <p:spPr>
            <a:xfrm flipV="1">
              <a:off x="6107188" y="310274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88">
              <a:extLst>
                <a:ext uri="{FF2B5EF4-FFF2-40B4-BE49-F238E27FC236}">
                  <a16:creationId xmlns:a16="http://schemas.microsoft.com/office/drawing/2014/main" id="{DAFD92BD-6D22-4A3A-8FD0-6FECCF958208}"/>
                </a:ext>
              </a:extLst>
            </p:cNvPr>
            <p:cNvCxnSpPr/>
            <p:nvPr/>
          </p:nvCxnSpPr>
          <p:spPr>
            <a:xfrm flipV="1">
              <a:off x="2947612" y="3094832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89">
              <a:extLst>
                <a:ext uri="{FF2B5EF4-FFF2-40B4-BE49-F238E27FC236}">
                  <a16:creationId xmlns:a16="http://schemas.microsoft.com/office/drawing/2014/main" id="{6BA74AE8-22A0-48B6-B271-A9F333BF98DD}"/>
                </a:ext>
              </a:extLst>
            </p:cNvPr>
            <p:cNvCxnSpPr/>
            <p:nvPr/>
          </p:nvCxnSpPr>
          <p:spPr>
            <a:xfrm flipV="1">
              <a:off x="3579226" y="3105405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90">
              <a:extLst>
                <a:ext uri="{FF2B5EF4-FFF2-40B4-BE49-F238E27FC236}">
                  <a16:creationId xmlns:a16="http://schemas.microsoft.com/office/drawing/2014/main" id="{0852A93B-F1DF-4DEA-950A-1A6C312DFE6E}"/>
                </a:ext>
              </a:extLst>
            </p:cNvPr>
            <p:cNvCxnSpPr/>
            <p:nvPr/>
          </p:nvCxnSpPr>
          <p:spPr>
            <a:xfrm flipV="1">
              <a:off x="4214184" y="3105405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6">
            <a:extLst>
              <a:ext uri="{FF2B5EF4-FFF2-40B4-BE49-F238E27FC236}">
                <a16:creationId xmlns:a16="http://schemas.microsoft.com/office/drawing/2014/main" id="{EB29E2FD-D3DE-4645-9CCC-CB98C03D5D29}"/>
              </a:ext>
            </a:extLst>
          </p:cNvPr>
          <p:cNvGrpSpPr/>
          <p:nvPr/>
        </p:nvGrpSpPr>
        <p:grpSpPr>
          <a:xfrm>
            <a:off x="2771538" y="4704954"/>
            <a:ext cx="3544712" cy="1316334"/>
            <a:chOff x="2771538" y="4386194"/>
            <a:chExt cx="3544712" cy="1316334"/>
          </a:xfrm>
        </p:grpSpPr>
        <p:sp>
          <p:nvSpPr>
            <p:cNvPr id="41" name="Rectangle 30">
              <a:extLst>
                <a:ext uri="{FF2B5EF4-FFF2-40B4-BE49-F238E27FC236}">
                  <a16:creationId xmlns:a16="http://schemas.microsoft.com/office/drawing/2014/main" id="{A0BAB989-2413-4B3B-8193-F62E7FBD00DD}"/>
                </a:ext>
              </a:extLst>
            </p:cNvPr>
            <p:cNvSpPr/>
            <p:nvPr/>
          </p:nvSpPr>
          <p:spPr>
            <a:xfrm>
              <a:off x="2798778" y="4685678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2" name="Straight Arrow Connector 32">
              <a:extLst>
                <a:ext uri="{FF2B5EF4-FFF2-40B4-BE49-F238E27FC236}">
                  <a16:creationId xmlns:a16="http://schemas.microsoft.com/office/drawing/2014/main" id="{F0BA214B-ADF5-478A-A5BB-04AA00AF790B}"/>
                </a:ext>
              </a:extLst>
            </p:cNvPr>
            <p:cNvCxnSpPr/>
            <p:nvPr/>
          </p:nvCxnSpPr>
          <p:spPr>
            <a:xfrm flipV="1">
              <a:off x="2971263" y="503320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33">
              <a:extLst>
                <a:ext uri="{FF2B5EF4-FFF2-40B4-BE49-F238E27FC236}">
                  <a16:creationId xmlns:a16="http://schemas.microsoft.com/office/drawing/2014/main" id="{E9C4F3E3-3D20-43C5-9E67-6F0DCFCEC13D}"/>
                </a:ext>
              </a:extLst>
            </p:cNvPr>
            <p:cNvCxnSpPr/>
            <p:nvPr/>
          </p:nvCxnSpPr>
          <p:spPr>
            <a:xfrm>
              <a:off x="3128640" y="4859441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34">
              <a:extLst>
                <a:ext uri="{FF2B5EF4-FFF2-40B4-BE49-F238E27FC236}">
                  <a16:creationId xmlns:a16="http://schemas.microsoft.com/office/drawing/2014/main" id="{6C9F5BA0-367D-443B-A754-31169075BB6D}"/>
                </a:ext>
              </a:extLst>
            </p:cNvPr>
            <p:cNvSpPr/>
            <p:nvPr/>
          </p:nvSpPr>
          <p:spPr>
            <a:xfrm>
              <a:off x="3430392" y="4685678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5" name="Straight Arrow Connector 35">
              <a:extLst>
                <a:ext uri="{FF2B5EF4-FFF2-40B4-BE49-F238E27FC236}">
                  <a16:creationId xmlns:a16="http://schemas.microsoft.com/office/drawing/2014/main" id="{AFA307BB-0B53-48F5-A46C-70C2EBDFC754}"/>
                </a:ext>
              </a:extLst>
            </p:cNvPr>
            <p:cNvCxnSpPr/>
            <p:nvPr/>
          </p:nvCxnSpPr>
          <p:spPr>
            <a:xfrm flipV="1">
              <a:off x="3594566" y="503320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36">
              <a:extLst>
                <a:ext uri="{FF2B5EF4-FFF2-40B4-BE49-F238E27FC236}">
                  <a16:creationId xmlns:a16="http://schemas.microsoft.com/office/drawing/2014/main" id="{EB76E18D-33FB-402A-A651-4A31ED6123FF}"/>
                </a:ext>
              </a:extLst>
            </p:cNvPr>
            <p:cNvCxnSpPr/>
            <p:nvPr/>
          </p:nvCxnSpPr>
          <p:spPr>
            <a:xfrm>
              <a:off x="3751618" y="4859441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37">
              <a:extLst>
                <a:ext uri="{FF2B5EF4-FFF2-40B4-BE49-F238E27FC236}">
                  <a16:creationId xmlns:a16="http://schemas.microsoft.com/office/drawing/2014/main" id="{CE38E55B-6CFA-4DF5-AABC-D40A9012F161}"/>
                </a:ext>
              </a:extLst>
            </p:cNvPr>
            <p:cNvSpPr/>
            <p:nvPr/>
          </p:nvSpPr>
          <p:spPr>
            <a:xfrm>
              <a:off x="4053370" y="4685678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8" name="Straight Arrow Connector 38">
              <a:extLst>
                <a:ext uri="{FF2B5EF4-FFF2-40B4-BE49-F238E27FC236}">
                  <a16:creationId xmlns:a16="http://schemas.microsoft.com/office/drawing/2014/main" id="{23A5EB09-765E-4D44-9700-1C3A37729838}"/>
                </a:ext>
              </a:extLst>
            </p:cNvPr>
            <p:cNvCxnSpPr/>
            <p:nvPr/>
          </p:nvCxnSpPr>
          <p:spPr>
            <a:xfrm flipV="1">
              <a:off x="4217544" y="503320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E1E6054F-0851-4B30-BA86-EF8AC100FE9B}"/>
                </a:ext>
              </a:extLst>
            </p:cNvPr>
            <p:cNvSpPr/>
            <p:nvPr/>
          </p:nvSpPr>
          <p:spPr>
            <a:xfrm>
              <a:off x="4690269" y="4685678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50" name="Straight Arrow Connector 40">
              <a:extLst>
                <a:ext uri="{FF2B5EF4-FFF2-40B4-BE49-F238E27FC236}">
                  <a16:creationId xmlns:a16="http://schemas.microsoft.com/office/drawing/2014/main" id="{E17A7165-EB70-4883-B811-9310703FDA69}"/>
                </a:ext>
              </a:extLst>
            </p:cNvPr>
            <p:cNvCxnSpPr/>
            <p:nvPr/>
          </p:nvCxnSpPr>
          <p:spPr>
            <a:xfrm>
              <a:off x="4384744" y="4870014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41">
              <a:extLst>
                <a:ext uri="{FF2B5EF4-FFF2-40B4-BE49-F238E27FC236}">
                  <a16:creationId xmlns:a16="http://schemas.microsoft.com/office/drawing/2014/main" id="{57803B82-5089-4486-A7A3-3FA516D6CD81}"/>
                </a:ext>
              </a:extLst>
            </p:cNvPr>
            <p:cNvCxnSpPr/>
            <p:nvPr/>
          </p:nvCxnSpPr>
          <p:spPr>
            <a:xfrm flipV="1">
              <a:off x="4855956" y="438619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42">
              <a:extLst>
                <a:ext uri="{FF2B5EF4-FFF2-40B4-BE49-F238E27FC236}">
                  <a16:creationId xmlns:a16="http://schemas.microsoft.com/office/drawing/2014/main" id="{5679BD87-E572-4F26-9BF1-985A0FAE59D0}"/>
                </a:ext>
              </a:extLst>
            </p:cNvPr>
            <p:cNvSpPr/>
            <p:nvPr/>
          </p:nvSpPr>
          <p:spPr>
            <a:xfrm>
              <a:off x="5321883" y="4696251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53" name="Straight Arrow Connector 43">
              <a:extLst>
                <a:ext uri="{FF2B5EF4-FFF2-40B4-BE49-F238E27FC236}">
                  <a16:creationId xmlns:a16="http://schemas.microsoft.com/office/drawing/2014/main" id="{F4DEDCB4-633C-466F-B7B7-908B78FBFB0D}"/>
                </a:ext>
              </a:extLst>
            </p:cNvPr>
            <p:cNvCxnSpPr/>
            <p:nvPr/>
          </p:nvCxnSpPr>
          <p:spPr>
            <a:xfrm>
              <a:off x="5016358" y="4880587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44">
              <a:extLst>
                <a:ext uri="{FF2B5EF4-FFF2-40B4-BE49-F238E27FC236}">
                  <a16:creationId xmlns:a16="http://schemas.microsoft.com/office/drawing/2014/main" id="{72DD42FD-EB1E-4E7C-92F5-850072C9AA25}"/>
                </a:ext>
              </a:extLst>
            </p:cNvPr>
            <p:cNvCxnSpPr/>
            <p:nvPr/>
          </p:nvCxnSpPr>
          <p:spPr>
            <a:xfrm flipV="1">
              <a:off x="5487570" y="439676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45">
              <a:extLst>
                <a:ext uri="{FF2B5EF4-FFF2-40B4-BE49-F238E27FC236}">
                  <a16:creationId xmlns:a16="http://schemas.microsoft.com/office/drawing/2014/main" id="{658A7A50-0A14-4A77-95EE-CF22F5F7B04F}"/>
                </a:ext>
              </a:extLst>
            </p:cNvPr>
            <p:cNvSpPr/>
            <p:nvPr/>
          </p:nvSpPr>
          <p:spPr>
            <a:xfrm>
              <a:off x="5956841" y="4696251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56" name="Straight Arrow Connector 46">
              <a:extLst>
                <a:ext uri="{FF2B5EF4-FFF2-40B4-BE49-F238E27FC236}">
                  <a16:creationId xmlns:a16="http://schemas.microsoft.com/office/drawing/2014/main" id="{34943A09-7220-4B02-9782-9D5699CAE71F}"/>
                </a:ext>
              </a:extLst>
            </p:cNvPr>
            <p:cNvCxnSpPr/>
            <p:nvPr/>
          </p:nvCxnSpPr>
          <p:spPr>
            <a:xfrm>
              <a:off x="5651316" y="4880587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47">
              <a:extLst>
                <a:ext uri="{FF2B5EF4-FFF2-40B4-BE49-F238E27FC236}">
                  <a16:creationId xmlns:a16="http://schemas.microsoft.com/office/drawing/2014/main" id="{5F0AA5E3-C9C8-4F4C-9266-65652DD39658}"/>
                </a:ext>
              </a:extLst>
            </p:cNvPr>
            <p:cNvCxnSpPr/>
            <p:nvPr/>
          </p:nvCxnSpPr>
          <p:spPr>
            <a:xfrm flipV="1">
              <a:off x="6122528" y="439676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1">
              <a:extLst>
                <a:ext uri="{FF2B5EF4-FFF2-40B4-BE49-F238E27FC236}">
                  <a16:creationId xmlns:a16="http://schemas.microsoft.com/office/drawing/2014/main" id="{59BF14C8-E30E-46EB-9479-1DEE6723A2FB}"/>
                </a:ext>
              </a:extLst>
            </p:cNvPr>
            <p:cNvSpPr txBox="1"/>
            <p:nvPr/>
          </p:nvSpPr>
          <p:spPr>
            <a:xfrm>
              <a:off x="2771538" y="5332688"/>
              <a:ext cx="399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x</a:t>
              </a:r>
              <a:r>
                <a:rPr lang="en-US" baseline="-25000" dirty="0">
                  <a:latin typeface="CMU Bright Oblique"/>
                  <a:cs typeface="CMU Bright Oblique"/>
                </a:rPr>
                <a:t>1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59" name="TextBox 52">
              <a:extLst>
                <a:ext uri="{FF2B5EF4-FFF2-40B4-BE49-F238E27FC236}">
                  <a16:creationId xmlns:a16="http://schemas.microsoft.com/office/drawing/2014/main" id="{269E9213-45C6-4D9A-9B25-26B99051A385}"/>
                </a:ext>
              </a:extLst>
            </p:cNvPr>
            <p:cNvSpPr txBox="1"/>
            <p:nvPr/>
          </p:nvSpPr>
          <p:spPr>
            <a:xfrm>
              <a:off x="3398268" y="5333196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x</a:t>
              </a:r>
              <a:r>
                <a:rPr lang="en-US" baseline="-25000" dirty="0">
                  <a:latin typeface="CMU Bright Oblique"/>
                  <a:cs typeface="CMU Bright Oblique"/>
                </a:rPr>
                <a:t>2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60" name="TextBox 53">
              <a:extLst>
                <a:ext uri="{FF2B5EF4-FFF2-40B4-BE49-F238E27FC236}">
                  <a16:creationId xmlns:a16="http://schemas.microsoft.com/office/drawing/2014/main" id="{A5C2735E-4BF8-4443-99AA-21B2AE0FA8BD}"/>
                </a:ext>
              </a:extLst>
            </p:cNvPr>
            <p:cNvSpPr txBox="1"/>
            <p:nvPr/>
          </p:nvSpPr>
          <p:spPr>
            <a:xfrm>
              <a:off x="4014893" y="5333196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x</a:t>
              </a:r>
              <a:r>
                <a:rPr lang="en-US" baseline="-25000" dirty="0">
                  <a:latin typeface="CMU Bright Oblique"/>
                  <a:cs typeface="CMU Bright Oblique"/>
                </a:rPr>
                <a:t>3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cxnSp>
          <p:nvCxnSpPr>
            <p:cNvPr id="61" name="Straight Arrow Connector 54">
              <a:extLst>
                <a:ext uri="{FF2B5EF4-FFF2-40B4-BE49-F238E27FC236}">
                  <a16:creationId xmlns:a16="http://schemas.microsoft.com/office/drawing/2014/main" id="{F64B951D-7E88-4E45-8A91-34D125FCBD8E}"/>
                </a:ext>
              </a:extLst>
            </p:cNvPr>
            <p:cNvCxnSpPr/>
            <p:nvPr/>
          </p:nvCxnSpPr>
          <p:spPr>
            <a:xfrm flipV="1">
              <a:off x="2962952" y="4388852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55">
              <a:extLst>
                <a:ext uri="{FF2B5EF4-FFF2-40B4-BE49-F238E27FC236}">
                  <a16:creationId xmlns:a16="http://schemas.microsoft.com/office/drawing/2014/main" id="{E9E08DD1-DB65-4D9B-8AB1-98B25B37E5F8}"/>
                </a:ext>
              </a:extLst>
            </p:cNvPr>
            <p:cNvCxnSpPr/>
            <p:nvPr/>
          </p:nvCxnSpPr>
          <p:spPr>
            <a:xfrm flipV="1">
              <a:off x="3594566" y="4399425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56">
              <a:extLst>
                <a:ext uri="{FF2B5EF4-FFF2-40B4-BE49-F238E27FC236}">
                  <a16:creationId xmlns:a16="http://schemas.microsoft.com/office/drawing/2014/main" id="{A62C90C0-D018-4C8C-AE48-C75F03BFD90E}"/>
                </a:ext>
              </a:extLst>
            </p:cNvPr>
            <p:cNvCxnSpPr/>
            <p:nvPr/>
          </p:nvCxnSpPr>
          <p:spPr>
            <a:xfrm flipV="1">
              <a:off x="4229524" y="4399425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114">
              <a:extLst>
                <a:ext uri="{FF2B5EF4-FFF2-40B4-BE49-F238E27FC236}">
                  <a16:creationId xmlns:a16="http://schemas.microsoft.com/office/drawing/2014/main" id="{02506E62-96FB-46AB-AB09-5A9C25B3CAD9}"/>
                </a:ext>
              </a:extLst>
            </p:cNvPr>
            <p:cNvSpPr txBox="1"/>
            <p:nvPr/>
          </p:nvSpPr>
          <p:spPr>
            <a:xfrm>
              <a:off x="4658257" y="5332688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x</a:t>
              </a:r>
              <a:r>
                <a:rPr lang="en-US" baseline="-25000" dirty="0">
                  <a:latin typeface="CMU Bright Oblique"/>
                  <a:cs typeface="CMU Bright Oblique"/>
                </a:rPr>
                <a:t>4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65" name="TextBox 115">
              <a:extLst>
                <a:ext uri="{FF2B5EF4-FFF2-40B4-BE49-F238E27FC236}">
                  <a16:creationId xmlns:a16="http://schemas.microsoft.com/office/drawing/2014/main" id="{B1AC3B68-BC07-42E0-949F-F266855B7871}"/>
                </a:ext>
              </a:extLst>
            </p:cNvPr>
            <p:cNvSpPr txBox="1"/>
            <p:nvPr/>
          </p:nvSpPr>
          <p:spPr>
            <a:xfrm>
              <a:off x="5287912" y="5333196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x</a:t>
              </a:r>
              <a:r>
                <a:rPr lang="en-US" baseline="-25000" dirty="0">
                  <a:latin typeface="CMU Bright Oblique"/>
                  <a:cs typeface="CMU Bright Oblique"/>
                </a:rPr>
                <a:t>5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66" name="TextBox 116">
              <a:extLst>
                <a:ext uri="{FF2B5EF4-FFF2-40B4-BE49-F238E27FC236}">
                  <a16:creationId xmlns:a16="http://schemas.microsoft.com/office/drawing/2014/main" id="{396182F2-A358-4E52-AB32-59F4A57C66E9}"/>
                </a:ext>
              </a:extLst>
            </p:cNvPr>
            <p:cNvSpPr txBox="1"/>
            <p:nvPr/>
          </p:nvSpPr>
          <p:spPr>
            <a:xfrm>
              <a:off x="5898125" y="5333196"/>
              <a:ext cx="4181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x</a:t>
              </a:r>
              <a:r>
                <a:rPr lang="en-US" baseline="-25000" dirty="0">
                  <a:latin typeface="CMU Bright Oblique"/>
                  <a:cs typeface="CMU Bright Oblique"/>
                </a:rPr>
                <a:t>6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cxnSp>
          <p:nvCxnSpPr>
            <p:cNvPr id="67" name="Straight Arrow Connector 117">
              <a:extLst>
                <a:ext uri="{FF2B5EF4-FFF2-40B4-BE49-F238E27FC236}">
                  <a16:creationId xmlns:a16="http://schemas.microsoft.com/office/drawing/2014/main" id="{C8382A68-84FF-467B-98FE-4C6121A4ECBF}"/>
                </a:ext>
              </a:extLst>
            </p:cNvPr>
            <p:cNvCxnSpPr/>
            <p:nvPr/>
          </p:nvCxnSpPr>
          <p:spPr>
            <a:xfrm flipV="1">
              <a:off x="4857134" y="504377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118">
              <a:extLst>
                <a:ext uri="{FF2B5EF4-FFF2-40B4-BE49-F238E27FC236}">
                  <a16:creationId xmlns:a16="http://schemas.microsoft.com/office/drawing/2014/main" id="{B58BFC81-042B-4EED-BE9E-056B88EF0080}"/>
                </a:ext>
              </a:extLst>
            </p:cNvPr>
            <p:cNvCxnSpPr/>
            <p:nvPr/>
          </p:nvCxnSpPr>
          <p:spPr>
            <a:xfrm flipV="1">
              <a:off x="5480437" y="504377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119">
              <a:extLst>
                <a:ext uri="{FF2B5EF4-FFF2-40B4-BE49-F238E27FC236}">
                  <a16:creationId xmlns:a16="http://schemas.microsoft.com/office/drawing/2014/main" id="{9C49B557-D5CD-4839-A9E0-2BEBD8A5F5AA}"/>
                </a:ext>
              </a:extLst>
            </p:cNvPr>
            <p:cNvCxnSpPr/>
            <p:nvPr/>
          </p:nvCxnSpPr>
          <p:spPr>
            <a:xfrm flipV="1">
              <a:off x="6103415" y="5043777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10">
            <a:extLst>
              <a:ext uri="{FF2B5EF4-FFF2-40B4-BE49-F238E27FC236}">
                <a16:creationId xmlns:a16="http://schemas.microsoft.com/office/drawing/2014/main" id="{0195BAF0-9027-4EE3-BA76-284E945ADE76}"/>
              </a:ext>
            </a:extLst>
          </p:cNvPr>
          <p:cNvGrpSpPr/>
          <p:nvPr/>
        </p:nvGrpSpPr>
        <p:grpSpPr>
          <a:xfrm>
            <a:off x="2767765" y="2396742"/>
            <a:ext cx="3544712" cy="1014192"/>
            <a:chOff x="2767765" y="2077982"/>
            <a:chExt cx="3544712" cy="1014192"/>
          </a:xfrm>
        </p:grpSpPr>
        <p:sp>
          <p:nvSpPr>
            <p:cNvPr id="71" name="Rectangle 97">
              <a:extLst>
                <a:ext uri="{FF2B5EF4-FFF2-40B4-BE49-F238E27FC236}">
                  <a16:creationId xmlns:a16="http://schemas.microsoft.com/office/drawing/2014/main" id="{40E12435-885F-4DDE-8BB4-90698B260B9F}"/>
                </a:ext>
              </a:extLst>
            </p:cNvPr>
            <p:cNvSpPr/>
            <p:nvPr/>
          </p:nvSpPr>
          <p:spPr>
            <a:xfrm>
              <a:off x="2779665" y="2734075"/>
              <a:ext cx="331374" cy="347526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33000"/>
              </a:schemeClr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2" name="Rectangle 99">
              <a:extLst>
                <a:ext uri="{FF2B5EF4-FFF2-40B4-BE49-F238E27FC236}">
                  <a16:creationId xmlns:a16="http://schemas.microsoft.com/office/drawing/2014/main" id="{D2EA6BC9-4735-4544-A3DE-C8494B0A29B4}"/>
                </a:ext>
              </a:extLst>
            </p:cNvPr>
            <p:cNvSpPr/>
            <p:nvPr/>
          </p:nvSpPr>
          <p:spPr>
            <a:xfrm>
              <a:off x="3411279" y="2734075"/>
              <a:ext cx="331374" cy="347526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33000"/>
              </a:schemeClr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3" name="Rectangle 101">
              <a:extLst>
                <a:ext uri="{FF2B5EF4-FFF2-40B4-BE49-F238E27FC236}">
                  <a16:creationId xmlns:a16="http://schemas.microsoft.com/office/drawing/2014/main" id="{143E21C2-21FC-43C3-9EBC-BCA923F61668}"/>
                </a:ext>
              </a:extLst>
            </p:cNvPr>
            <p:cNvSpPr/>
            <p:nvPr/>
          </p:nvSpPr>
          <p:spPr>
            <a:xfrm>
              <a:off x="4034257" y="2734075"/>
              <a:ext cx="331374" cy="347526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33000"/>
              </a:schemeClr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4" name="Rectangle 102">
              <a:extLst>
                <a:ext uri="{FF2B5EF4-FFF2-40B4-BE49-F238E27FC236}">
                  <a16:creationId xmlns:a16="http://schemas.microsoft.com/office/drawing/2014/main" id="{E18577DE-509F-442E-BC04-8116F161C97D}"/>
                </a:ext>
              </a:extLst>
            </p:cNvPr>
            <p:cNvSpPr/>
            <p:nvPr/>
          </p:nvSpPr>
          <p:spPr>
            <a:xfrm>
              <a:off x="4671156" y="2734075"/>
              <a:ext cx="331374" cy="347526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33000"/>
              </a:schemeClr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75" name="Straight Arrow Connector 104">
              <a:extLst>
                <a:ext uri="{FF2B5EF4-FFF2-40B4-BE49-F238E27FC236}">
                  <a16:creationId xmlns:a16="http://schemas.microsoft.com/office/drawing/2014/main" id="{FC1959AA-30E6-48B7-AAF1-47518FC2791F}"/>
                </a:ext>
              </a:extLst>
            </p:cNvPr>
            <p:cNvCxnSpPr/>
            <p:nvPr/>
          </p:nvCxnSpPr>
          <p:spPr>
            <a:xfrm flipV="1">
              <a:off x="4836843" y="2434591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105">
              <a:extLst>
                <a:ext uri="{FF2B5EF4-FFF2-40B4-BE49-F238E27FC236}">
                  <a16:creationId xmlns:a16="http://schemas.microsoft.com/office/drawing/2014/main" id="{8E53896B-2EE9-4CDE-9787-81EC52325E05}"/>
                </a:ext>
              </a:extLst>
            </p:cNvPr>
            <p:cNvSpPr/>
            <p:nvPr/>
          </p:nvSpPr>
          <p:spPr>
            <a:xfrm>
              <a:off x="5302770" y="2744648"/>
              <a:ext cx="331374" cy="347526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33000"/>
              </a:schemeClr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77" name="Straight Arrow Connector 107">
              <a:extLst>
                <a:ext uri="{FF2B5EF4-FFF2-40B4-BE49-F238E27FC236}">
                  <a16:creationId xmlns:a16="http://schemas.microsoft.com/office/drawing/2014/main" id="{A43F61DF-FCCA-4FA1-9C03-8108158FA7A8}"/>
                </a:ext>
              </a:extLst>
            </p:cNvPr>
            <p:cNvCxnSpPr/>
            <p:nvPr/>
          </p:nvCxnSpPr>
          <p:spPr>
            <a:xfrm flipV="1">
              <a:off x="5468457" y="244516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108">
              <a:extLst>
                <a:ext uri="{FF2B5EF4-FFF2-40B4-BE49-F238E27FC236}">
                  <a16:creationId xmlns:a16="http://schemas.microsoft.com/office/drawing/2014/main" id="{9D9CDE4C-CDC0-4E83-92EC-027196F95FFA}"/>
                </a:ext>
              </a:extLst>
            </p:cNvPr>
            <p:cNvSpPr/>
            <p:nvPr/>
          </p:nvSpPr>
          <p:spPr>
            <a:xfrm>
              <a:off x="5937728" y="2744648"/>
              <a:ext cx="331374" cy="347526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33000"/>
              </a:schemeClr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79" name="Straight Arrow Connector 110">
              <a:extLst>
                <a:ext uri="{FF2B5EF4-FFF2-40B4-BE49-F238E27FC236}">
                  <a16:creationId xmlns:a16="http://schemas.microsoft.com/office/drawing/2014/main" id="{F97C8AD7-EFC1-4E8F-90A5-03C42B23E92B}"/>
                </a:ext>
              </a:extLst>
            </p:cNvPr>
            <p:cNvCxnSpPr/>
            <p:nvPr/>
          </p:nvCxnSpPr>
          <p:spPr>
            <a:xfrm flipV="1">
              <a:off x="6103415" y="2445164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111">
              <a:extLst>
                <a:ext uri="{FF2B5EF4-FFF2-40B4-BE49-F238E27FC236}">
                  <a16:creationId xmlns:a16="http://schemas.microsoft.com/office/drawing/2014/main" id="{A9106A5C-BE9E-46B1-A7E1-63F92807C5FB}"/>
                </a:ext>
              </a:extLst>
            </p:cNvPr>
            <p:cNvCxnSpPr/>
            <p:nvPr/>
          </p:nvCxnSpPr>
          <p:spPr>
            <a:xfrm flipV="1">
              <a:off x="2943839" y="2437249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112">
              <a:extLst>
                <a:ext uri="{FF2B5EF4-FFF2-40B4-BE49-F238E27FC236}">
                  <a16:creationId xmlns:a16="http://schemas.microsoft.com/office/drawing/2014/main" id="{5656CC94-9937-4917-A4F6-E35E8002F2B4}"/>
                </a:ext>
              </a:extLst>
            </p:cNvPr>
            <p:cNvCxnSpPr/>
            <p:nvPr/>
          </p:nvCxnSpPr>
          <p:spPr>
            <a:xfrm flipV="1">
              <a:off x="3575453" y="2447822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113">
              <a:extLst>
                <a:ext uri="{FF2B5EF4-FFF2-40B4-BE49-F238E27FC236}">
                  <a16:creationId xmlns:a16="http://schemas.microsoft.com/office/drawing/2014/main" id="{0DCA433B-2F70-4434-B027-C0FD2294013E}"/>
                </a:ext>
              </a:extLst>
            </p:cNvPr>
            <p:cNvCxnSpPr/>
            <p:nvPr/>
          </p:nvCxnSpPr>
          <p:spPr>
            <a:xfrm flipV="1">
              <a:off x="4210411" y="2447822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120">
              <a:extLst>
                <a:ext uri="{FF2B5EF4-FFF2-40B4-BE49-F238E27FC236}">
                  <a16:creationId xmlns:a16="http://schemas.microsoft.com/office/drawing/2014/main" id="{4B50C880-085D-4C88-9230-DB4A8E1768E9}"/>
                </a:ext>
              </a:extLst>
            </p:cNvPr>
            <p:cNvSpPr txBox="1"/>
            <p:nvPr/>
          </p:nvSpPr>
          <p:spPr>
            <a:xfrm>
              <a:off x="2767765" y="2077982"/>
              <a:ext cx="399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y</a:t>
              </a:r>
              <a:r>
                <a:rPr lang="en-US" baseline="-25000" dirty="0">
                  <a:latin typeface="CMU Bright Oblique"/>
                  <a:cs typeface="CMU Bright Oblique"/>
                </a:rPr>
                <a:t>1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84" name="TextBox 121">
              <a:extLst>
                <a:ext uri="{FF2B5EF4-FFF2-40B4-BE49-F238E27FC236}">
                  <a16:creationId xmlns:a16="http://schemas.microsoft.com/office/drawing/2014/main" id="{F71746CE-DD9C-4F95-A07D-C36A87ED0E3D}"/>
                </a:ext>
              </a:extLst>
            </p:cNvPr>
            <p:cNvSpPr txBox="1"/>
            <p:nvPr/>
          </p:nvSpPr>
          <p:spPr>
            <a:xfrm>
              <a:off x="3394495" y="2078490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y</a:t>
              </a:r>
              <a:r>
                <a:rPr lang="en-US" baseline="-25000" dirty="0">
                  <a:latin typeface="CMU Bright Oblique"/>
                  <a:cs typeface="CMU Bright Oblique"/>
                </a:rPr>
                <a:t>2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85" name="TextBox 122">
              <a:extLst>
                <a:ext uri="{FF2B5EF4-FFF2-40B4-BE49-F238E27FC236}">
                  <a16:creationId xmlns:a16="http://schemas.microsoft.com/office/drawing/2014/main" id="{E4678784-133B-482E-9176-25CE8E05190B}"/>
                </a:ext>
              </a:extLst>
            </p:cNvPr>
            <p:cNvSpPr txBox="1"/>
            <p:nvPr/>
          </p:nvSpPr>
          <p:spPr>
            <a:xfrm>
              <a:off x="4011120" y="2078490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y</a:t>
              </a:r>
              <a:r>
                <a:rPr lang="en-US" baseline="-25000" dirty="0">
                  <a:latin typeface="CMU Bright Oblique"/>
                  <a:cs typeface="CMU Bright Oblique"/>
                </a:rPr>
                <a:t>3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86" name="TextBox 123">
              <a:extLst>
                <a:ext uri="{FF2B5EF4-FFF2-40B4-BE49-F238E27FC236}">
                  <a16:creationId xmlns:a16="http://schemas.microsoft.com/office/drawing/2014/main" id="{65DD4406-E11D-434A-9BBD-7DD234BDD823}"/>
                </a:ext>
              </a:extLst>
            </p:cNvPr>
            <p:cNvSpPr txBox="1"/>
            <p:nvPr/>
          </p:nvSpPr>
          <p:spPr>
            <a:xfrm>
              <a:off x="4654484" y="2077982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y</a:t>
              </a:r>
              <a:r>
                <a:rPr lang="en-US" baseline="-25000" dirty="0">
                  <a:latin typeface="CMU Bright Oblique"/>
                  <a:cs typeface="CMU Bright Oblique"/>
                </a:rPr>
                <a:t>4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87" name="TextBox 124">
              <a:extLst>
                <a:ext uri="{FF2B5EF4-FFF2-40B4-BE49-F238E27FC236}">
                  <a16:creationId xmlns:a16="http://schemas.microsoft.com/office/drawing/2014/main" id="{8E6247D0-99E4-4B71-82EE-269176736B66}"/>
                </a:ext>
              </a:extLst>
            </p:cNvPr>
            <p:cNvSpPr txBox="1"/>
            <p:nvPr/>
          </p:nvSpPr>
          <p:spPr>
            <a:xfrm>
              <a:off x="5284139" y="2078490"/>
              <a:ext cx="405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y</a:t>
              </a:r>
              <a:r>
                <a:rPr lang="en-US" baseline="-25000" dirty="0">
                  <a:latin typeface="CMU Bright Oblique"/>
                  <a:cs typeface="CMU Bright Oblique"/>
                </a:rPr>
                <a:t>5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88" name="TextBox 125">
              <a:extLst>
                <a:ext uri="{FF2B5EF4-FFF2-40B4-BE49-F238E27FC236}">
                  <a16:creationId xmlns:a16="http://schemas.microsoft.com/office/drawing/2014/main" id="{2F345AE5-3623-4CC8-8CD3-49681B949986}"/>
                </a:ext>
              </a:extLst>
            </p:cNvPr>
            <p:cNvSpPr txBox="1"/>
            <p:nvPr/>
          </p:nvSpPr>
          <p:spPr>
            <a:xfrm>
              <a:off x="5894352" y="2078490"/>
              <a:ext cx="4181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MU Bright Oblique"/>
                  <a:cs typeface="CMU Bright Oblique"/>
                </a:rPr>
                <a:t>y</a:t>
              </a:r>
              <a:r>
                <a:rPr lang="en-US" baseline="-25000" dirty="0">
                  <a:latin typeface="CMU Bright Oblique"/>
                  <a:cs typeface="CMU Bright Oblique"/>
                </a:rPr>
                <a:t>6</a:t>
              </a:r>
              <a:endParaRPr lang="en-US" baseline="-25000" dirty="0">
                <a:latin typeface="CMU Bright Roman"/>
                <a:cs typeface="CMU Bright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26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A3B59EC-EAF2-4C12-B4A9-69872CED25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latin typeface="CMU Bright Roman"/>
                <a:cs typeface="CMU Bright Roman"/>
              </a:rPr>
              <a:t>RNNs can process the input sequence in forward and in the reverse direction</a:t>
            </a:r>
          </a:p>
          <a:p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032587D7-2DD5-41BA-A681-7DF130B9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Bidirectional RNNs</a:t>
            </a:r>
            <a:endParaRPr lang="zh-TW" altLang="en-US" dirty="0"/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99FDD673-CB86-41E2-AF7C-64D68D3E523F}"/>
              </a:ext>
            </a:extLst>
          </p:cNvPr>
          <p:cNvSpPr/>
          <p:nvPr/>
        </p:nvSpPr>
        <p:spPr>
          <a:xfrm>
            <a:off x="2810755" y="5244608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5" name="Straight Arrow Connector 32">
            <a:extLst>
              <a:ext uri="{FF2B5EF4-FFF2-40B4-BE49-F238E27FC236}">
                <a16:creationId xmlns:a16="http://schemas.microsoft.com/office/drawing/2014/main" id="{02D0AB25-48F0-417E-A670-54287210A8BC}"/>
              </a:ext>
            </a:extLst>
          </p:cNvPr>
          <p:cNvCxnSpPr>
            <a:stCxn id="18" idx="0"/>
            <a:endCxn id="4" idx="2"/>
          </p:cNvCxnSpPr>
          <p:nvPr/>
        </p:nvCxnSpPr>
        <p:spPr>
          <a:xfrm flipV="1">
            <a:off x="2754117" y="5592134"/>
            <a:ext cx="222325" cy="299484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33">
            <a:extLst>
              <a:ext uri="{FF2B5EF4-FFF2-40B4-BE49-F238E27FC236}">
                <a16:creationId xmlns:a16="http://schemas.microsoft.com/office/drawing/2014/main" id="{5ACF0043-FB53-4D14-B61C-50F221735780}"/>
              </a:ext>
            </a:extLst>
          </p:cNvPr>
          <p:cNvCxnSpPr/>
          <p:nvPr/>
        </p:nvCxnSpPr>
        <p:spPr>
          <a:xfrm>
            <a:off x="3140617" y="5418371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34">
            <a:extLst>
              <a:ext uri="{FF2B5EF4-FFF2-40B4-BE49-F238E27FC236}">
                <a16:creationId xmlns:a16="http://schemas.microsoft.com/office/drawing/2014/main" id="{B47C62B0-E334-409A-AB4B-C306F2E2BF60}"/>
              </a:ext>
            </a:extLst>
          </p:cNvPr>
          <p:cNvSpPr/>
          <p:nvPr/>
        </p:nvSpPr>
        <p:spPr>
          <a:xfrm>
            <a:off x="3442369" y="5244608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8" name="Straight Arrow Connector 35">
            <a:extLst>
              <a:ext uri="{FF2B5EF4-FFF2-40B4-BE49-F238E27FC236}">
                <a16:creationId xmlns:a16="http://schemas.microsoft.com/office/drawing/2014/main" id="{266EB954-484E-4992-A268-B88128693B2C}"/>
              </a:ext>
            </a:extLst>
          </p:cNvPr>
          <p:cNvCxnSpPr>
            <a:stCxn id="19" idx="0"/>
            <a:endCxn id="7" idx="2"/>
          </p:cNvCxnSpPr>
          <p:nvPr/>
        </p:nvCxnSpPr>
        <p:spPr>
          <a:xfrm flipV="1">
            <a:off x="3383773" y="5592134"/>
            <a:ext cx="224283" cy="299992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36">
            <a:extLst>
              <a:ext uri="{FF2B5EF4-FFF2-40B4-BE49-F238E27FC236}">
                <a16:creationId xmlns:a16="http://schemas.microsoft.com/office/drawing/2014/main" id="{27E60BA2-FDFA-432C-99A7-44905307ADC3}"/>
              </a:ext>
            </a:extLst>
          </p:cNvPr>
          <p:cNvCxnSpPr/>
          <p:nvPr/>
        </p:nvCxnSpPr>
        <p:spPr>
          <a:xfrm>
            <a:off x="3763595" y="5418371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37">
            <a:extLst>
              <a:ext uri="{FF2B5EF4-FFF2-40B4-BE49-F238E27FC236}">
                <a16:creationId xmlns:a16="http://schemas.microsoft.com/office/drawing/2014/main" id="{E64851E8-5C1F-481F-9F52-87D88A00C10F}"/>
              </a:ext>
            </a:extLst>
          </p:cNvPr>
          <p:cNvSpPr/>
          <p:nvPr/>
        </p:nvSpPr>
        <p:spPr>
          <a:xfrm>
            <a:off x="4065347" y="5244608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1" name="Straight Arrow Connector 38">
            <a:extLst>
              <a:ext uri="{FF2B5EF4-FFF2-40B4-BE49-F238E27FC236}">
                <a16:creationId xmlns:a16="http://schemas.microsoft.com/office/drawing/2014/main" id="{33E00611-580C-448E-9198-40FEE6E74CF9}"/>
              </a:ext>
            </a:extLst>
          </p:cNvPr>
          <p:cNvCxnSpPr>
            <a:stCxn id="20" idx="0"/>
            <a:endCxn id="10" idx="2"/>
          </p:cNvCxnSpPr>
          <p:nvPr/>
        </p:nvCxnSpPr>
        <p:spPr>
          <a:xfrm flipV="1">
            <a:off x="4000398" y="5592134"/>
            <a:ext cx="230636" cy="299992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39">
            <a:extLst>
              <a:ext uri="{FF2B5EF4-FFF2-40B4-BE49-F238E27FC236}">
                <a16:creationId xmlns:a16="http://schemas.microsoft.com/office/drawing/2014/main" id="{FA7F93EF-A144-4BB0-BFF0-D8AC6BDE4F24}"/>
              </a:ext>
            </a:extLst>
          </p:cNvPr>
          <p:cNvSpPr/>
          <p:nvPr/>
        </p:nvSpPr>
        <p:spPr>
          <a:xfrm>
            <a:off x="4702246" y="5244608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3" name="Straight Arrow Connector 40">
            <a:extLst>
              <a:ext uri="{FF2B5EF4-FFF2-40B4-BE49-F238E27FC236}">
                <a16:creationId xmlns:a16="http://schemas.microsoft.com/office/drawing/2014/main" id="{13A8AA5B-76DE-4F84-A925-B392037ACAB4}"/>
              </a:ext>
            </a:extLst>
          </p:cNvPr>
          <p:cNvCxnSpPr/>
          <p:nvPr/>
        </p:nvCxnSpPr>
        <p:spPr>
          <a:xfrm>
            <a:off x="4396721" y="5428944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42">
            <a:extLst>
              <a:ext uri="{FF2B5EF4-FFF2-40B4-BE49-F238E27FC236}">
                <a16:creationId xmlns:a16="http://schemas.microsoft.com/office/drawing/2014/main" id="{258D9D92-06F2-4C59-B1BB-8BC98C73BEB7}"/>
              </a:ext>
            </a:extLst>
          </p:cNvPr>
          <p:cNvSpPr/>
          <p:nvPr/>
        </p:nvSpPr>
        <p:spPr>
          <a:xfrm>
            <a:off x="5333860" y="5255181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5" name="Straight Arrow Connector 43">
            <a:extLst>
              <a:ext uri="{FF2B5EF4-FFF2-40B4-BE49-F238E27FC236}">
                <a16:creationId xmlns:a16="http://schemas.microsoft.com/office/drawing/2014/main" id="{95565671-6EEE-4256-A159-D1BC160C1360}"/>
              </a:ext>
            </a:extLst>
          </p:cNvPr>
          <p:cNvCxnSpPr/>
          <p:nvPr/>
        </p:nvCxnSpPr>
        <p:spPr>
          <a:xfrm>
            <a:off x="5028335" y="5439517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45">
            <a:extLst>
              <a:ext uri="{FF2B5EF4-FFF2-40B4-BE49-F238E27FC236}">
                <a16:creationId xmlns:a16="http://schemas.microsoft.com/office/drawing/2014/main" id="{A5A91650-F838-450D-B523-41046A7F748A}"/>
              </a:ext>
            </a:extLst>
          </p:cNvPr>
          <p:cNvSpPr/>
          <p:nvPr/>
        </p:nvSpPr>
        <p:spPr>
          <a:xfrm>
            <a:off x="5968818" y="5255181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7" name="Straight Arrow Connector 46">
            <a:extLst>
              <a:ext uri="{FF2B5EF4-FFF2-40B4-BE49-F238E27FC236}">
                <a16:creationId xmlns:a16="http://schemas.microsoft.com/office/drawing/2014/main" id="{B9236624-3670-406F-A468-0556277E7AF1}"/>
              </a:ext>
            </a:extLst>
          </p:cNvPr>
          <p:cNvCxnSpPr/>
          <p:nvPr/>
        </p:nvCxnSpPr>
        <p:spPr>
          <a:xfrm>
            <a:off x="5663293" y="5439517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51">
            <a:extLst>
              <a:ext uri="{FF2B5EF4-FFF2-40B4-BE49-F238E27FC236}">
                <a16:creationId xmlns:a16="http://schemas.microsoft.com/office/drawing/2014/main" id="{73A549C7-9372-4E2C-878E-36660B91D603}"/>
              </a:ext>
            </a:extLst>
          </p:cNvPr>
          <p:cNvSpPr txBox="1"/>
          <p:nvPr/>
        </p:nvSpPr>
        <p:spPr>
          <a:xfrm>
            <a:off x="2554392" y="5891618"/>
            <a:ext cx="399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x</a:t>
            </a:r>
            <a:r>
              <a:rPr lang="en-US" baseline="-25000" dirty="0">
                <a:latin typeface="CMU Bright Oblique"/>
                <a:cs typeface="CMU Bright Oblique"/>
              </a:rPr>
              <a:t>1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19" name="TextBox 52">
            <a:extLst>
              <a:ext uri="{FF2B5EF4-FFF2-40B4-BE49-F238E27FC236}">
                <a16:creationId xmlns:a16="http://schemas.microsoft.com/office/drawing/2014/main" id="{AC1AFE6F-7B91-4B3B-9CD3-398BAD4A3CBC}"/>
              </a:ext>
            </a:extLst>
          </p:cNvPr>
          <p:cNvSpPr txBox="1"/>
          <p:nvPr/>
        </p:nvSpPr>
        <p:spPr>
          <a:xfrm>
            <a:off x="3181122" y="5892126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x</a:t>
            </a:r>
            <a:r>
              <a:rPr lang="en-US" baseline="-25000" dirty="0">
                <a:latin typeface="CMU Bright Oblique"/>
                <a:cs typeface="CMU Bright Oblique"/>
              </a:rPr>
              <a:t>2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20" name="TextBox 53">
            <a:extLst>
              <a:ext uri="{FF2B5EF4-FFF2-40B4-BE49-F238E27FC236}">
                <a16:creationId xmlns:a16="http://schemas.microsoft.com/office/drawing/2014/main" id="{C2F6E3C0-108A-445F-8C63-44A553826EE4}"/>
              </a:ext>
            </a:extLst>
          </p:cNvPr>
          <p:cNvSpPr txBox="1"/>
          <p:nvPr/>
        </p:nvSpPr>
        <p:spPr>
          <a:xfrm>
            <a:off x="3797747" y="5892126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x</a:t>
            </a:r>
            <a:r>
              <a:rPr lang="en-US" baseline="-25000" dirty="0">
                <a:latin typeface="CMU Bright Oblique"/>
                <a:cs typeface="CMU Bright Oblique"/>
              </a:rPr>
              <a:t>3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21" name="TextBox 114">
            <a:extLst>
              <a:ext uri="{FF2B5EF4-FFF2-40B4-BE49-F238E27FC236}">
                <a16:creationId xmlns:a16="http://schemas.microsoft.com/office/drawing/2014/main" id="{9E2BD7B9-699C-444D-A81A-E9CE2679FE51}"/>
              </a:ext>
            </a:extLst>
          </p:cNvPr>
          <p:cNvSpPr txBox="1"/>
          <p:nvPr/>
        </p:nvSpPr>
        <p:spPr>
          <a:xfrm>
            <a:off x="4441111" y="5891618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x</a:t>
            </a:r>
            <a:r>
              <a:rPr lang="en-US" baseline="-25000" dirty="0">
                <a:latin typeface="CMU Bright Oblique"/>
                <a:cs typeface="CMU Bright Oblique"/>
              </a:rPr>
              <a:t>4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22" name="TextBox 115">
            <a:extLst>
              <a:ext uri="{FF2B5EF4-FFF2-40B4-BE49-F238E27FC236}">
                <a16:creationId xmlns:a16="http://schemas.microsoft.com/office/drawing/2014/main" id="{8D84D03F-1BEA-48A8-A75A-4FDAEADE5F6D}"/>
              </a:ext>
            </a:extLst>
          </p:cNvPr>
          <p:cNvSpPr txBox="1"/>
          <p:nvPr/>
        </p:nvSpPr>
        <p:spPr>
          <a:xfrm>
            <a:off x="5070766" y="5892126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x</a:t>
            </a:r>
            <a:r>
              <a:rPr lang="en-US" baseline="-25000" dirty="0">
                <a:latin typeface="CMU Bright Oblique"/>
                <a:cs typeface="CMU Bright Oblique"/>
              </a:rPr>
              <a:t>5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23" name="TextBox 116">
            <a:extLst>
              <a:ext uri="{FF2B5EF4-FFF2-40B4-BE49-F238E27FC236}">
                <a16:creationId xmlns:a16="http://schemas.microsoft.com/office/drawing/2014/main" id="{3943647B-FF62-4C10-AEFA-52BAA2362137}"/>
              </a:ext>
            </a:extLst>
          </p:cNvPr>
          <p:cNvSpPr txBox="1"/>
          <p:nvPr/>
        </p:nvSpPr>
        <p:spPr>
          <a:xfrm>
            <a:off x="5680979" y="5892126"/>
            <a:ext cx="418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x</a:t>
            </a:r>
            <a:r>
              <a:rPr lang="en-US" baseline="-25000" dirty="0">
                <a:latin typeface="CMU Bright Oblique"/>
                <a:cs typeface="CMU Bright Oblique"/>
              </a:rPr>
              <a:t>6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cxnSp>
        <p:nvCxnSpPr>
          <p:cNvPr id="24" name="Straight Arrow Connector 117">
            <a:extLst>
              <a:ext uri="{FF2B5EF4-FFF2-40B4-BE49-F238E27FC236}">
                <a16:creationId xmlns:a16="http://schemas.microsoft.com/office/drawing/2014/main" id="{22DAFEF7-0186-48CF-A1C2-782FB5B37351}"/>
              </a:ext>
            </a:extLst>
          </p:cNvPr>
          <p:cNvCxnSpPr>
            <a:stCxn id="21" idx="0"/>
            <a:endCxn id="12" idx="2"/>
          </p:cNvCxnSpPr>
          <p:nvPr/>
        </p:nvCxnSpPr>
        <p:spPr>
          <a:xfrm flipV="1">
            <a:off x="4643762" y="5592134"/>
            <a:ext cx="224171" cy="299484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118">
            <a:extLst>
              <a:ext uri="{FF2B5EF4-FFF2-40B4-BE49-F238E27FC236}">
                <a16:creationId xmlns:a16="http://schemas.microsoft.com/office/drawing/2014/main" id="{93FECB22-4D24-421C-BCDC-BF86CED98CC1}"/>
              </a:ext>
            </a:extLst>
          </p:cNvPr>
          <p:cNvCxnSpPr>
            <a:stCxn id="22" idx="0"/>
            <a:endCxn id="14" idx="2"/>
          </p:cNvCxnSpPr>
          <p:nvPr/>
        </p:nvCxnSpPr>
        <p:spPr>
          <a:xfrm flipV="1">
            <a:off x="5273417" y="5602707"/>
            <a:ext cx="226130" cy="289419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119">
            <a:extLst>
              <a:ext uri="{FF2B5EF4-FFF2-40B4-BE49-F238E27FC236}">
                <a16:creationId xmlns:a16="http://schemas.microsoft.com/office/drawing/2014/main" id="{956526BC-2AB8-4326-9DE4-1ED4CE71A260}"/>
              </a:ext>
            </a:extLst>
          </p:cNvPr>
          <p:cNvCxnSpPr>
            <a:stCxn id="23" idx="0"/>
            <a:endCxn id="16" idx="2"/>
          </p:cNvCxnSpPr>
          <p:nvPr/>
        </p:nvCxnSpPr>
        <p:spPr>
          <a:xfrm flipV="1">
            <a:off x="5890042" y="5602707"/>
            <a:ext cx="244463" cy="289419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97">
            <a:extLst>
              <a:ext uri="{FF2B5EF4-FFF2-40B4-BE49-F238E27FC236}">
                <a16:creationId xmlns:a16="http://schemas.microsoft.com/office/drawing/2014/main" id="{C8831EEE-F443-47B6-99D2-1DE18984FB3A}"/>
              </a:ext>
            </a:extLst>
          </p:cNvPr>
          <p:cNvSpPr/>
          <p:nvPr/>
        </p:nvSpPr>
        <p:spPr>
          <a:xfrm>
            <a:off x="2562519" y="3293005"/>
            <a:ext cx="331374" cy="347526"/>
          </a:xfrm>
          <a:prstGeom prst="rect">
            <a:avLst/>
          </a:prstGeom>
          <a:solidFill>
            <a:schemeClr val="accent5">
              <a:lumMod val="60000"/>
              <a:lumOff val="40000"/>
              <a:alpha val="33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sp>
        <p:nvSpPr>
          <p:cNvPr id="28" name="Rectangle 99">
            <a:extLst>
              <a:ext uri="{FF2B5EF4-FFF2-40B4-BE49-F238E27FC236}">
                <a16:creationId xmlns:a16="http://schemas.microsoft.com/office/drawing/2014/main" id="{B05618B8-6F41-4265-81E4-A39540840395}"/>
              </a:ext>
            </a:extLst>
          </p:cNvPr>
          <p:cNvSpPr/>
          <p:nvPr/>
        </p:nvSpPr>
        <p:spPr>
          <a:xfrm>
            <a:off x="3194133" y="3293005"/>
            <a:ext cx="331374" cy="347526"/>
          </a:xfrm>
          <a:prstGeom prst="rect">
            <a:avLst/>
          </a:prstGeom>
          <a:solidFill>
            <a:schemeClr val="accent5">
              <a:lumMod val="60000"/>
              <a:lumOff val="40000"/>
              <a:alpha val="33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sp>
        <p:nvSpPr>
          <p:cNvPr id="29" name="Rectangle 101">
            <a:extLst>
              <a:ext uri="{FF2B5EF4-FFF2-40B4-BE49-F238E27FC236}">
                <a16:creationId xmlns:a16="http://schemas.microsoft.com/office/drawing/2014/main" id="{C97762DF-EBC2-47C9-88BF-E2D5D47800A8}"/>
              </a:ext>
            </a:extLst>
          </p:cNvPr>
          <p:cNvSpPr/>
          <p:nvPr/>
        </p:nvSpPr>
        <p:spPr>
          <a:xfrm>
            <a:off x="3817111" y="3293005"/>
            <a:ext cx="331374" cy="347526"/>
          </a:xfrm>
          <a:prstGeom prst="rect">
            <a:avLst/>
          </a:prstGeom>
          <a:solidFill>
            <a:schemeClr val="accent5">
              <a:lumMod val="60000"/>
              <a:lumOff val="40000"/>
              <a:alpha val="33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sp>
        <p:nvSpPr>
          <p:cNvPr id="30" name="Rectangle 102">
            <a:extLst>
              <a:ext uri="{FF2B5EF4-FFF2-40B4-BE49-F238E27FC236}">
                <a16:creationId xmlns:a16="http://schemas.microsoft.com/office/drawing/2014/main" id="{8ADD39D4-C996-4A2D-8853-D2EF25B9695A}"/>
              </a:ext>
            </a:extLst>
          </p:cNvPr>
          <p:cNvSpPr/>
          <p:nvPr/>
        </p:nvSpPr>
        <p:spPr>
          <a:xfrm>
            <a:off x="4454010" y="3293005"/>
            <a:ext cx="331374" cy="347526"/>
          </a:xfrm>
          <a:prstGeom prst="rect">
            <a:avLst/>
          </a:prstGeom>
          <a:solidFill>
            <a:schemeClr val="accent5">
              <a:lumMod val="60000"/>
              <a:lumOff val="40000"/>
              <a:alpha val="33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31" name="Straight Arrow Connector 104">
            <a:extLst>
              <a:ext uri="{FF2B5EF4-FFF2-40B4-BE49-F238E27FC236}">
                <a16:creationId xmlns:a16="http://schemas.microsoft.com/office/drawing/2014/main" id="{04A2D65E-878B-4C65-A1D2-95EBB03C1B93}"/>
              </a:ext>
            </a:extLst>
          </p:cNvPr>
          <p:cNvCxnSpPr/>
          <p:nvPr/>
        </p:nvCxnSpPr>
        <p:spPr>
          <a:xfrm flipV="1">
            <a:off x="4619697" y="2993521"/>
            <a:ext cx="0" cy="2994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105">
            <a:extLst>
              <a:ext uri="{FF2B5EF4-FFF2-40B4-BE49-F238E27FC236}">
                <a16:creationId xmlns:a16="http://schemas.microsoft.com/office/drawing/2014/main" id="{99402B22-D97C-4748-8432-4C8DDA66258B}"/>
              </a:ext>
            </a:extLst>
          </p:cNvPr>
          <p:cNvSpPr/>
          <p:nvPr/>
        </p:nvSpPr>
        <p:spPr>
          <a:xfrm>
            <a:off x="5085624" y="3303578"/>
            <a:ext cx="331374" cy="347526"/>
          </a:xfrm>
          <a:prstGeom prst="rect">
            <a:avLst/>
          </a:prstGeom>
          <a:solidFill>
            <a:schemeClr val="accent5">
              <a:lumMod val="60000"/>
              <a:lumOff val="40000"/>
              <a:alpha val="33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33" name="Straight Arrow Connector 107">
            <a:extLst>
              <a:ext uri="{FF2B5EF4-FFF2-40B4-BE49-F238E27FC236}">
                <a16:creationId xmlns:a16="http://schemas.microsoft.com/office/drawing/2014/main" id="{9865C6B1-6987-4ECE-A579-E7E5B5109BAD}"/>
              </a:ext>
            </a:extLst>
          </p:cNvPr>
          <p:cNvCxnSpPr/>
          <p:nvPr/>
        </p:nvCxnSpPr>
        <p:spPr>
          <a:xfrm flipV="1">
            <a:off x="5251311" y="3004094"/>
            <a:ext cx="0" cy="2994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108">
            <a:extLst>
              <a:ext uri="{FF2B5EF4-FFF2-40B4-BE49-F238E27FC236}">
                <a16:creationId xmlns:a16="http://schemas.microsoft.com/office/drawing/2014/main" id="{96B1C867-E42B-472A-A3DB-3D66750C032A}"/>
              </a:ext>
            </a:extLst>
          </p:cNvPr>
          <p:cNvSpPr/>
          <p:nvPr/>
        </p:nvSpPr>
        <p:spPr>
          <a:xfrm>
            <a:off x="5720582" y="3303578"/>
            <a:ext cx="331374" cy="347526"/>
          </a:xfrm>
          <a:prstGeom prst="rect">
            <a:avLst/>
          </a:prstGeom>
          <a:solidFill>
            <a:schemeClr val="accent5">
              <a:lumMod val="60000"/>
              <a:lumOff val="40000"/>
              <a:alpha val="33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35" name="Straight Arrow Connector 110">
            <a:extLst>
              <a:ext uri="{FF2B5EF4-FFF2-40B4-BE49-F238E27FC236}">
                <a16:creationId xmlns:a16="http://schemas.microsoft.com/office/drawing/2014/main" id="{F7B4D6BE-2715-4D83-8827-40827B6A387E}"/>
              </a:ext>
            </a:extLst>
          </p:cNvPr>
          <p:cNvCxnSpPr/>
          <p:nvPr/>
        </p:nvCxnSpPr>
        <p:spPr>
          <a:xfrm flipV="1">
            <a:off x="5886269" y="3004094"/>
            <a:ext cx="0" cy="2994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11">
            <a:extLst>
              <a:ext uri="{FF2B5EF4-FFF2-40B4-BE49-F238E27FC236}">
                <a16:creationId xmlns:a16="http://schemas.microsoft.com/office/drawing/2014/main" id="{51BB5AEF-ADAF-41FF-8904-73EEDD4354F5}"/>
              </a:ext>
            </a:extLst>
          </p:cNvPr>
          <p:cNvCxnSpPr/>
          <p:nvPr/>
        </p:nvCxnSpPr>
        <p:spPr>
          <a:xfrm flipV="1">
            <a:off x="2726693" y="2996179"/>
            <a:ext cx="0" cy="2994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112">
            <a:extLst>
              <a:ext uri="{FF2B5EF4-FFF2-40B4-BE49-F238E27FC236}">
                <a16:creationId xmlns:a16="http://schemas.microsoft.com/office/drawing/2014/main" id="{A6767711-D738-4327-AF91-D00730FDB977}"/>
              </a:ext>
            </a:extLst>
          </p:cNvPr>
          <p:cNvCxnSpPr/>
          <p:nvPr/>
        </p:nvCxnSpPr>
        <p:spPr>
          <a:xfrm flipV="1">
            <a:off x="3358307" y="3006752"/>
            <a:ext cx="0" cy="2994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113">
            <a:extLst>
              <a:ext uri="{FF2B5EF4-FFF2-40B4-BE49-F238E27FC236}">
                <a16:creationId xmlns:a16="http://schemas.microsoft.com/office/drawing/2014/main" id="{9482CE4E-54AB-4AFB-BC0E-06749038ED4A}"/>
              </a:ext>
            </a:extLst>
          </p:cNvPr>
          <p:cNvCxnSpPr/>
          <p:nvPr/>
        </p:nvCxnSpPr>
        <p:spPr>
          <a:xfrm flipV="1">
            <a:off x="3993265" y="3006752"/>
            <a:ext cx="0" cy="29948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120">
            <a:extLst>
              <a:ext uri="{FF2B5EF4-FFF2-40B4-BE49-F238E27FC236}">
                <a16:creationId xmlns:a16="http://schemas.microsoft.com/office/drawing/2014/main" id="{FA4A3384-06CA-4BBE-8473-885E461306F5}"/>
              </a:ext>
            </a:extLst>
          </p:cNvPr>
          <p:cNvSpPr txBox="1"/>
          <p:nvPr/>
        </p:nvSpPr>
        <p:spPr>
          <a:xfrm>
            <a:off x="2550619" y="2636912"/>
            <a:ext cx="399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y</a:t>
            </a:r>
            <a:r>
              <a:rPr lang="en-US" baseline="-25000" dirty="0">
                <a:latin typeface="CMU Bright Oblique"/>
                <a:cs typeface="CMU Bright Oblique"/>
              </a:rPr>
              <a:t>1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40" name="TextBox 121">
            <a:extLst>
              <a:ext uri="{FF2B5EF4-FFF2-40B4-BE49-F238E27FC236}">
                <a16:creationId xmlns:a16="http://schemas.microsoft.com/office/drawing/2014/main" id="{2551BF68-38FF-4849-B25D-17CDEF150AEB}"/>
              </a:ext>
            </a:extLst>
          </p:cNvPr>
          <p:cNvSpPr txBox="1"/>
          <p:nvPr/>
        </p:nvSpPr>
        <p:spPr>
          <a:xfrm>
            <a:off x="3177349" y="2637420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y</a:t>
            </a:r>
            <a:r>
              <a:rPr lang="en-US" baseline="-25000" dirty="0">
                <a:latin typeface="CMU Bright Oblique"/>
                <a:cs typeface="CMU Bright Oblique"/>
              </a:rPr>
              <a:t>2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41" name="TextBox 122">
            <a:extLst>
              <a:ext uri="{FF2B5EF4-FFF2-40B4-BE49-F238E27FC236}">
                <a16:creationId xmlns:a16="http://schemas.microsoft.com/office/drawing/2014/main" id="{F75E2579-F7FB-457B-9791-1A1B2DFF056D}"/>
              </a:ext>
            </a:extLst>
          </p:cNvPr>
          <p:cNvSpPr txBox="1"/>
          <p:nvPr/>
        </p:nvSpPr>
        <p:spPr>
          <a:xfrm>
            <a:off x="3793974" y="2637420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y</a:t>
            </a:r>
            <a:r>
              <a:rPr lang="en-US" baseline="-25000" dirty="0">
                <a:latin typeface="CMU Bright Oblique"/>
                <a:cs typeface="CMU Bright Oblique"/>
              </a:rPr>
              <a:t>3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42" name="TextBox 123">
            <a:extLst>
              <a:ext uri="{FF2B5EF4-FFF2-40B4-BE49-F238E27FC236}">
                <a16:creationId xmlns:a16="http://schemas.microsoft.com/office/drawing/2014/main" id="{A5DDA693-3960-4561-93E4-D3CB5F91B1D2}"/>
              </a:ext>
            </a:extLst>
          </p:cNvPr>
          <p:cNvSpPr txBox="1"/>
          <p:nvPr/>
        </p:nvSpPr>
        <p:spPr>
          <a:xfrm>
            <a:off x="4437338" y="2636912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y</a:t>
            </a:r>
            <a:r>
              <a:rPr lang="en-US" baseline="-25000" dirty="0">
                <a:latin typeface="CMU Bright Oblique"/>
                <a:cs typeface="CMU Bright Oblique"/>
              </a:rPr>
              <a:t>4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43" name="TextBox 124">
            <a:extLst>
              <a:ext uri="{FF2B5EF4-FFF2-40B4-BE49-F238E27FC236}">
                <a16:creationId xmlns:a16="http://schemas.microsoft.com/office/drawing/2014/main" id="{A5AFC004-8F64-4F27-BC41-33A8BC35C0B9}"/>
              </a:ext>
            </a:extLst>
          </p:cNvPr>
          <p:cNvSpPr txBox="1"/>
          <p:nvPr/>
        </p:nvSpPr>
        <p:spPr>
          <a:xfrm>
            <a:off x="5066993" y="2637420"/>
            <a:ext cx="4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y</a:t>
            </a:r>
            <a:r>
              <a:rPr lang="en-US" baseline="-25000" dirty="0">
                <a:latin typeface="CMU Bright Oblique"/>
                <a:cs typeface="CMU Bright Oblique"/>
              </a:rPr>
              <a:t>5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44" name="TextBox 125">
            <a:extLst>
              <a:ext uri="{FF2B5EF4-FFF2-40B4-BE49-F238E27FC236}">
                <a16:creationId xmlns:a16="http://schemas.microsoft.com/office/drawing/2014/main" id="{2BF0C679-C103-4B19-81C1-E00206BB062F}"/>
              </a:ext>
            </a:extLst>
          </p:cNvPr>
          <p:cNvSpPr txBox="1"/>
          <p:nvPr/>
        </p:nvSpPr>
        <p:spPr>
          <a:xfrm>
            <a:off x="5677206" y="2637420"/>
            <a:ext cx="418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MU Bright Oblique"/>
                <a:cs typeface="CMU Bright Oblique"/>
              </a:rPr>
              <a:t>y</a:t>
            </a:r>
            <a:r>
              <a:rPr lang="en-US" baseline="-25000" dirty="0">
                <a:latin typeface="CMU Bright Oblique"/>
                <a:cs typeface="CMU Bright Oblique"/>
              </a:rPr>
              <a:t>6</a:t>
            </a:r>
            <a:endParaRPr lang="en-US" baseline="-25000" dirty="0">
              <a:latin typeface="CMU Bright Roman"/>
              <a:cs typeface="CMU Bright Roman"/>
            </a:endParaRPr>
          </a:p>
        </p:txBody>
      </p:sp>
      <p:sp>
        <p:nvSpPr>
          <p:cNvPr id="45" name="Rectangle 91">
            <a:extLst>
              <a:ext uri="{FF2B5EF4-FFF2-40B4-BE49-F238E27FC236}">
                <a16:creationId xmlns:a16="http://schemas.microsoft.com/office/drawing/2014/main" id="{2A18C957-4F17-4181-BB58-3437F7E40604}"/>
              </a:ext>
            </a:extLst>
          </p:cNvPr>
          <p:cNvSpPr/>
          <p:nvPr/>
        </p:nvSpPr>
        <p:spPr>
          <a:xfrm>
            <a:off x="2448520" y="4483361"/>
            <a:ext cx="331374" cy="347526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46" name="Straight Arrow Connector 92">
            <a:extLst>
              <a:ext uri="{FF2B5EF4-FFF2-40B4-BE49-F238E27FC236}">
                <a16:creationId xmlns:a16="http://schemas.microsoft.com/office/drawing/2014/main" id="{113D396D-28E7-470A-921E-1D4DAF0A7C71}"/>
              </a:ext>
            </a:extLst>
          </p:cNvPr>
          <p:cNvCxnSpPr/>
          <p:nvPr/>
        </p:nvCxnSpPr>
        <p:spPr>
          <a:xfrm>
            <a:off x="2778382" y="4657124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93">
            <a:extLst>
              <a:ext uri="{FF2B5EF4-FFF2-40B4-BE49-F238E27FC236}">
                <a16:creationId xmlns:a16="http://schemas.microsoft.com/office/drawing/2014/main" id="{DECF26B8-EE75-46E8-858B-A042AA4A37B8}"/>
              </a:ext>
            </a:extLst>
          </p:cNvPr>
          <p:cNvSpPr/>
          <p:nvPr/>
        </p:nvSpPr>
        <p:spPr>
          <a:xfrm>
            <a:off x="3080134" y="4483361"/>
            <a:ext cx="331374" cy="347526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48" name="Straight Arrow Connector 94">
            <a:extLst>
              <a:ext uri="{FF2B5EF4-FFF2-40B4-BE49-F238E27FC236}">
                <a16:creationId xmlns:a16="http://schemas.microsoft.com/office/drawing/2014/main" id="{DD09CBDA-0374-487B-B225-64E5979BC609}"/>
              </a:ext>
            </a:extLst>
          </p:cNvPr>
          <p:cNvCxnSpPr/>
          <p:nvPr/>
        </p:nvCxnSpPr>
        <p:spPr>
          <a:xfrm>
            <a:off x="3401360" y="4657124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95">
            <a:extLst>
              <a:ext uri="{FF2B5EF4-FFF2-40B4-BE49-F238E27FC236}">
                <a16:creationId xmlns:a16="http://schemas.microsoft.com/office/drawing/2014/main" id="{21B35B9E-3B1A-474A-A06B-B409F1AA5A0C}"/>
              </a:ext>
            </a:extLst>
          </p:cNvPr>
          <p:cNvSpPr/>
          <p:nvPr/>
        </p:nvSpPr>
        <p:spPr>
          <a:xfrm>
            <a:off x="3703112" y="4483361"/>
            <a:ext cx="331374" cy="347526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sp>
        <p:nvSpPr>
          <p:cNvPr id="50" name="Rectangle 96">
            <a:extLst>
              <a:ext uri="{FF2B5EF4-FFF2-40B4-BE49-F238E27FC236}">
                <a16:creationId xmlns:a16="http://schemas.microsoft.com/office/drawing/2014/main" id="{A8D70E2C-4A2B-4EA9-8A55-4AD23D4327B4}"/>
              </a:ext>
            </a:extLst>
          </p:cNvPr>
          <p:cNvSpPr/>
          <p:nvPr/>
        </p:nvSpPr>
        <p:spPr>
          <a:xfrm>
            <a:off x="4340011" y="4483361"/>
            <a:ext cx="331374" cy="347526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51" name="Straight Arrow Connector 98">
            <a:extLst>
              <a:ext uri="{FF2B5EF4-FFF2-40B4-BE49-F238E27FC236}">
                <a16:creationId xmlns:a16="http://schemas.microsoft.com/office/drawing/2014/main" id="{E48DBB53-56F5-4B94-AF42-2E481673D600}"/>
              </a:ext>
            </a:extLst>
          </p:cNvPr>
          <p:cNvCxnSpPr/>
          <p:nvPr/>
        </p:nvCxnSpPr>
        <p:spPr>
          <a:xfrm>
            <a:off x="4034486" y="4667697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100">
            <a:extLst>
              <a:ext uri="{FF2B5EF4-FFF2-40B4-BE49-F238E27FC236}">
                <a16:creationId xmlns:a16="http://schemas.microsoft.com/office/drawing/2014/main" id="{7341287A-EDEF-42EB-A862-DC39B3911A47}"/>
              </a:ext>
            </a:extLst>
          </p:cNvPr>
          <p:cNvCxnSpPr/>
          <p:nvPr/>
        </p:nvCxnSpPr>
        <p:spPr>
          <a:xfrm flipV="1">
            <a:off x="4505698" y="3640531"/>
            <a:ext cx="113999" cy="842830"/>
          </a:xfrm>
          <a:prstGeom prst="straightConnector1">
            <a:avLst/>
          </a:prstGeom>
          <a:ln w="19050" cmpd="sng">
            <a:solidFill>
              <a:srgbClr val="C0504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103">
            <a:extLst>
              <a:ext uri="{FF2B5EF4-FFF2-40B4-BE49-F238E27FC236}">
                <a16:creationId xmlns:a16="http://schemas.microsoft.com/office/drawing/2014/main" id="{AA700658-85B2-4AFA-BCFA-0261A5C3FE65}"/>
              </a:ext>
            </a:extLst>
          </p:cNvPr>
          <p:cNvSpPr/>
          <p:nvPr/>
        </p:nvSpPr>
        <p:spPr>
          <a:xfrm>
            <a:off x="4971625" y="4493934"/>
            <a:ext cx="331374" cy="347526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54" name="Straight Arrow Connector 106">
            <a:extLst>
              <a:ext uri="{FF2B5EF4-FFF2-40B4-BE49-F238E27FC236}">
                <a16:creationId xmlns:a16="http://schemas.microsoft.com/office/drawing/2014/main" id="{16A0FA2C-0044-47BC-9684-4AD71EE5FD5E}"/>
              </a:ext>
            </a:extLst>
          </p:cNvPr>
          <p:cNvCxnSpPr/>
          <p:nvPr/>
        </p:nvCxnSpPr>
        <p:spPr>
          <a:xfrm>
            <a:off x="4666100" y="4678270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109">
            <a:extLst>
              <a:ext uri="{FF2B5EF4-FFF2-40B4-BE49-F238E27FC236}">
                <a16:creationId xmlns:a16="http://schemas.microsoft.com/office/drawing/2014/main" id="{1FA09689-A6FA-4747-A75A-69751376EFE1}"/>
              </a:ext>
            </a:extLst>
          </p:cNvPr>
          <p:cNvCxnSpPr/>
          <p:nvPr/>
        </p:nvCxnSpPr>
        <p:spPr>
          <a:xfrm flipV="1">
            <a:off x="5137312" y="3651104"/>
            <a:ext cx="113999" cy="842830"/>
          </a:xfrm>
          <a:prstGeom prst="straightConnector1">
            <a:avLst/>
          </a:prstGeom>
          <a:ln w="19050" cmpd="sng">
            <a:solidFill>
              <a:srgbClr val="C0504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127">
            <a:extLst>
              <a:ext uri="{FF2B5EF4-FFF2-40B4-BE49-F238E27FC236}">
                <a16:creationId xmlns:a16="http://schemas.microsoft.com/office/drawing/2014/main" id="{F20450FB-54C5-448D-9D61-233BFDDA8EA2}"/>
              </a:ext>
            </a:extLst>
          </p:cNvPr>
          <p:cNvSpPr/>
          <p:nvPr/>
        </p:nvSpPr>
        <p:spPr>
          <a:xfrm>
            <a:off x="5606583" y="4493934"/>
            <a:ext cx="331374" cy="347526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57" name="Straight Arrow Connector 128">
            <a:extLst>
              <a:ext uri="{FF2B5EF4-FFF2-40B4-BE49-F238E27FC236}">
                <a16:creationId xmlns:a16="http://schemas.microsoft.com/office/drawing/2014/main" id="{E22DFFB3-7A09-4352-AE6A-E1D5F19FAC1A}"/>
              </a:ext>
            </a:extLst>
          </p:cNvPr>
          <p:cNvCxnSpPr/>
          <p:nvPr/>
        </p:nvCxnSpPr>
        <p:spPr>
          <a:xfrm>
            <a:off x="5301058" y="4678270"/>
            <a:ext cx="301752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129">
            <a:extLst>
              <a:ext uri="{FF2B5EF4-FFF2-40B4-BE49-F238E27FC236}">
                <a16:creationId xmlns:a16="http://schemas.microsoft.com/office/drawing/2014/main" id="{37D9EB70-6D68-45D6-A999-7A7480D2F28C}"/>
              </a:ext>
            </a:extLst>
          </p:cNvPr>
          <p:cNvCxnSpPr/>
          <p:nvPr/>
        </p:nvCxnSpPr>
        <p:spPr>
          <a:xfrm flipV="1">
            <a:off x="5772270" y="3651104"/>
            <a:ext cx="113999" cy="842830"/>
          </a:xfrm>
          <a:prstGeom prst="straightConnector1">
            <a:avLst/>
          </a:prstGeom>
          <a:ln w="19050" cmpd="sng">
            <a:solidFill>
              <a:srgbClr val="C0504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130">
            <a:extLst>
              <a:ext uri="{FF2B5EF4-FFF2-40B4-BE49-F238E27FC236}">
                <a16:creationId xmlns:a16="http://schemas.microsoft.com/office/drawing/2014/main" id="{35184CDB-D1BF-4EDF-9F68-9B3ACBEB6DE1}"/>
              </a:ext>
            </a:extLst>
          </p:cNvPr>
          <p:cNvCxnSpPr/>
          <p:nvPr/>
        </p:nvCxnSpPr>
        <p:spPr>
          <a:xfrm flipV="1">
            <a:off x="2612694" y="3640531"/>
            <a:ext cx="115512" cy="845488"/>
          </a:xfrm>
          <a:prstGeom prst="straightConnector1">
            <a:avLst/>
          </a:prstGeom>
          <a:ln w="19050" cmpd="sng">
            <a:solidFill>
              <a:srgbClr val="C0504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31">
            <a:extLst>
              <a:ext uri="{FF2B5EF4-FFF2-40B4-BE49-F238E27FC236}">
                <a16:creationId xmlns:a16="http://schemas.microsoft.com/office/drawing/2014/main" id="{F2241448-1000-4638-A0FC-E9D1B4C23C56}"/>
              </a:ext>
            </a:extLst>
          </p:cNvPr>
          <p:cNvCxnSpPr/>
          <p:nvPr/>
        </p:nvCxnSpPr>
        <p:spPr>
          <a:xfrm flipV="1">
            <a:off x="3244308" y="3640531"/>
            <a:ext cx="115512" cy="856062"/>
          </a:xfrm>
          <a:prstGeom prst="straightConnector1">
            <a:avLst/>
          </a:prstGeom>
          <a:ln w="19050" cmpd="sng">
            <a:solidFill>
              <a:srgbClr val="C0504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132">
            <a:extLst>
              <a:ext uri="{FF2B5EF4-FFF2-40B4-BE49-F238E27FC236}">
                <a16:creationId xmlns:a16="http://schemas.microsoft.com/office/drawing/2014/main" id="{EA69BF3B-5C33-4503-9D98-2A46393E4D0D}"/>
              </a:ext>
            </a:extLst>
          </p:cNvPr>
          <p:cNvCxnSpPr/>
          <p:nvPr/>
        </p:nvCxnSpPr>
        <p:spPr>
          <a:xfrm flipV="1">
            <a:off x="3879266" y="3640531"/>
            <a:ext cx="103532" cy="856062"/>
          </a:xfrm>
          <a:prstGeom prst="straightConnector1">
            <a:avLst/>
          </a:prstGeom>
          <a:ln w="19050" cmpd="sng">
            <a:solidFill>
              <a:srgbClr val="C0504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Freeform 16">
            <a:extLst>
              <a:ext uri="{FF2B5EF4-FFF2-40B4-BE49-F238E27FC236}">
                <a16:creationId xmlns:a16="http://schemas.microsoft.com/office/drawing/2014/main" id="{4B89A58D-9C8D-49EB-8016-27CFD7424218}"/>
              </a:ext>
            </a:extLst>
          </p:cNvPr>
          <p:cNvSpPr/>
          <p:nvPr/>
        </p:nvSpPr>
        <p:spPr>
          <a:xfrm>
            <a:off x="2550619" y="4830887"/>
            <a:ext cx="186830" cy="1040805"/>
          </a:xfrm>
          <a:custGeom>
            <a:avLst/>
            <a:gdLst>
              <a:gd name="connsiteX0" fmla="*/ 425257 w 425257"/>
              <a:gd name="connsiteY0" fmla="*/ 932973 h 932973"/>
              <a:gd name="connsiteX1" fmla="*/ 10578 w 425257"/>
              <a:gd name="connsiteY1" fmla="*/ 401697 h 932973"/>
              <a:gd name="connsiteX2" fmla="*/ 114248 w 425257"/>
              <a:gd name="connsiteY2" fmla="*/ 0 h 93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257" h="932973">
                <a:moveTo>
                  <a:pt x="425257" y="932973"/>
                </a:moveTo>
                <a:cubicBezTo>
                  <a:pt x="243835" y="745082"/>
                  <a:pt x="62413" y="557192"/>
                  <a:pt x="10578" y="401697"/>
                </a:cubicBezTo>
                <a:cubicBezTo>
                  <a:pt x="-41257" y="246201"/>
                  <a:pt x="114248" y="0"/>
                  <a:pt x="114248" y="0"/>
                </a:cubicBezTo>
              </a:path>
            </a:pathLst>
          </a:custGeom>
          <a:ln>
            <a:solidFill>
              <a:schemeClr val="accent2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133">
            <a:extLst>
              <a:ext uri="{FF2B5EF4-FFF2-40B4-BE49-F238E27FC236}">
                <a16:creationId xmlns:a16="http://schemas.microsoft.com/office/drawing/2014/main" id="{C1144C5C-137A-4428-994F-9A378E972F37}"/>
              </a:ext>
            </a:extLst>
          </p:cNvPr>
          <p:cNvSpPr/>
          <p:nvPr/>
        </p:nvSpPr>
        <p:spPr>
          <a:xfrm>
            <a:off x="3197099" y="4830887"/>
            <a:ext cx="206424" cy="1036638"/>
          </a:xfrm>
          <a:custGeom>
            <a:avLst/>
            <a:gdLst>
              <a:gd name="connsiteX0" fmla="*/ 425257 w 425257"/>
              <a:gd name="connsiteY0" fmla="*/ 932973 h 932973"/>
              <a:gd name="connsiteX1" fmla="*/ 10578 w 425257"/>
              <a:gd name="connsiteY1" fmla="*/ 401697 h 932973"/>
              <a:gd name="connsiteX2" fmla="*/ 114248 w 425257"/>
              <a:gd name="connsiteY2" fmla="*/ 0 h 93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257" h="932973">
                <a:moveTo>
                  <a:pt x="425257" y="932973"/>
                </a:moveTo>
                <a:cubicBezTo>
                  <a:pt x="243835" y="745082"/>
                  <a:pt x="62413" y="557192"/>
                  <a:pt x="10578" y="401697"/>
                </a:cubicBezTo>
                <a:cubicBezTo>
                  <a:pt x="-41257" y="246201"/>
                  <a:pt x="114248" y="0"/>
                  <a:pt x="114248" y="0"/>
                </a:cubicBezTo>
              </a:path>
            </a:pathLst>
          </a:custGeom>
          <a:ln>
            <a:solidFill>
              <a:schemeClr val="accent2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134">
            <a:extLst>
              <a:ext uri="{FF2B5EF4-FFF2-40B4-BE49-F238E27FC236}">
                <a16:creationId xmlns:a16="http://schemas.microsoft.com/office/drawing/2014/main" id="{ACA43E92-7D58-4EE5-B8CF-293D7B22E4D2}"/>
              </a:ext>
            </a:extLst>
          </p:cNvPr>
          <p:cNvSpPr/>
          <p:nvPr/>
        </p:nvSpPr>
        <p:spPr>
          <a:xfrm>
            <a:off x="3808797" y="4830887"/>
            <a:ext cx="206424" cy="1036638"/>
          </a:xfrm>
          <a:custGeom>
            <a:avLst/>
            <a:gdLst>
              <a:gd name="connsiteX0" fmla="*/ 425257 w 425257"/>
              <a:gd name="connsiteY0" fmla="*/ 932973 h 932973"/>
              <a:gd name="connsiteX1" fmla="*/ 10578 w 425257"/>
              <a:gd name="connsiteY1" fmla="*/ 401697 h 932973"/>
              <a:gd name="connsiteX2" fmla="*/ 114248 w 425257"/>
              <a:gd name="connsiteY2" fmla="*/ 0 h 93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257" h="932973">
                <a:moveTo>
                  <a:pt x="425257" y="932973"/>
                </a:moveTo>
                <a:cubicBezTo>
                  <a:pt x="243835" y="745082"/>
                  <a:pt x="62413" y="557192"/>
                  <a:pt x="10578" y="401697"/>
                </a:cubicBezTo>
                <a:cubicBezTo>
                  <a:pt x="-41257" y="246201"/>
                  <a:pt x="114248" y="0"/>
                  <a:pt x="114248" y="0"/>
                </a:cubicBezTo>
              </a:path>
            </a:pathLst>
          </a:custGeom>
          <a:ln>
            <a:solidFill>
              <a:schemeClr val="accent2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135">
            <a:extLst>
              <a:ext uri="{FF2B5EF4-FFF2-40B4-BE49-F238E27FC236}">
                <a16:creationId xmlns:a16="http://schemas.microsoft.com/office/drawing/2014/main" id="{968021DA-D6B3-4F20-880A-B8D51E5C2AFA}"/>
              </a:ext>
            </a:extLst>
          </p:cNvPr>
          <p:cNvSpPr/>
          <p:nvPr/>
        </p:nvSpPr>
        <p:spPr>
          <a:xfrm>
            <a:off x="4460018" y="4830887"/>
            <a:ext cx="206424" cy="1036638"/>
          </a:xfrm>
          <a:custGeom>
            <a:avLst/>
            <a:gdLst>
              <a:gd name="connsiteX0" fmla="*/ 425257 w 425257"/>
              <a:gd name="connsiteY0" fmla="*/ 932973 h 932973"/>
              <a:gd name="connsiteX1" fmla="*/ 10578 w 425257"/>
              <a:gd name="connsiteY1" fmla="*/ 401697 h 932973"/>
              <a:gd name="connsiteX2" fmla="*/ 114248 w 425257"/>
              <a:gd name="connsiteY2" fmla="*/ 0 h 93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257" h="932973">
                <a:moveTo>
                  <a:pt x="425257" y="932973"/>
                </a:moveTo>
                <a:cubicBezTo>
                  <a:pt x="243835" y="745082"/>
                  <a:pt x="62413" y="557192"/>
                  <a:pt x="10578" y="401697"/>
                </a:cubicBezTo>
                <a:cubicBezTo>
                  <a:pt x="-41257" y="246201"/>
                  <a:pt x="114248" y="0"/>
                  <a:pt x="114248" y="0"/>
                </a:cubicBezTo>
              </a:path>
            </a:pathLst>
          </a:custGeom>
          <a:ln>
            <a:solidFill>
              <a:schemeClr val="accent2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136">
            <a:extLst>
              <a:ext uri="{FF2B5EF4-FFF2-40B4-BE49-F238E27FC236}">
                <a16:creationId xmlns:a16="http://schemas.microsoft.com/office/drawing/2014/main" id="{5E743D26-5218-4BF6-B1EB-770893DA708B}"/>
              </a:ext>
            </a:extLst>
          </p:cNvPr>
          <p:cNvSpPr/>
          <p:nvPr/>
        </p:nvSpPr>
        <p:spPr>
          <a:xfrm>
            <a:off x="5079802" y="4830887"/>
            <a:ext cx="206424" cy="1036638"/>
          </a:xfrm>
          <a:custGeom>
            <a:avLst/>
            <a:gdLst>
              <a:gd name="connsiteX0" fmla="*/ 425257 w 425257"/>
              <a:gd name="connsiteY0" fmla="*/ 932973 h 932973"/>
              <a:gd name="connsiteX1" fmla="*/ 10578 w 425257"/>
              <a:gd name="connsiteY1" fmla="*/ 401697 h 932973"/>
              <a:gd name="connsiteX2" fmla="*/ 114248 w 425257"/>
              <a:gd name="connsiteY2" fmla="*/ 0 h 93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257" h="932973">
                <a:moveTo>
                  <a:pt x="425257" y="932973"/>
                </a:moveTo>
                <a:cubicBezTo>
                  <a:pt x="243835" y="745082"/>
                  <a:pt x="62413" y="557192"/>
                  <a:pt x="10578" y="401697"/>
                </a:cubicBezTo>
                <a:cubicBezTo>
                  <a:pt x="-41257" y="246201"/>
                  <a:pt x="114248" y="0"/>
                  <a:pt x="114248" y="0"/>
                </a:cubicBezTo>
              </a:path>
            </a:pathLst>
          </a:custGeom>
          <a:ln>
            <a:solidFill>
              <a:schemeClr val="accent2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137">
            <a:extLst>
              <a:ext uri="{FF2B5EF4-FFF2-40B4-BE49-F238E27FC236}">
                <a16:creationId xmlns:a16="http://schemas.microsoft.com/office/drawing/2014/main" id="{F56F3779-45EA-43C3-9E0E-EB940716D4C5}"/>
              </a:ext>
            </a:extLst>
          </p:cNvPr>
          <p:cNvSpPr/>
          <p:nvPr/>
        </p:nvSpPr>
        <p:spPr>
          <a:xfrm>
            <a:off x="5702525" y="4834536"/>
            <a:ext cx="206424" cy="1036638"/>
          </a:xfrm>
          <a:custGeom>
            <a:avLst/>
            <a:gdLst>
              <a:gd name="connsiteX0" fmla="*/ 425257 w 425257"/>
              <a:gd name="connsiteY0" fmla="*/ 932973 h 932973"/>
              <a:gd name="connsiteX1" fmla="*/ 10578 w 425257"/>
              <a:gd name="connsiteY1" fmla="*/ 401697 h 932973"/>
              <a:gd name="connsiteX2" fmla="*/ 114248 w 425257"/>
              <a:gd name="connsiteY2" fmla="*/ 0 h 93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257" h="932973">
                <a:moveTo>
                  <a:pt x="425257" y="932973"/>
                </a:moveTo>
                <a:cubicBezTo>
                  <a:pt x="243835" y="745082"/>
                  <a:pt x="62413" y="557192"/>
                  <a:pt x="10578" y="401697"/>
                </a:cubicBezTo>
                <a:cubicBezTo>
                  <a:pt x="-41257" y="246201"/>
                  <a:pt x="114248" y="0"/>
                  <a:pt x="114248" y="0"/>
                </a:cubicBezTo>
              </a:path>
            </a:pathLst>
          </a:custGeom>
          <a:ln>
            <a:solidFill>
              <a:schemeClr val="accent2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138">
            <a:extLst>
              <a:ext uri="{FF2B5EF4-FFF2-40B4-BE49-F238E27FC236}">
                <a16:creationId xmlns:a16="http://schemas.microsoft.com/office/drawing/2014/main" id="{EA7B77FB-030E-48FC-8290-2A738232FDD1}"/>
              </a:ext>
            </a:extLst>
          </p:cNvPr>
          <p:cNvCxnSpPr>
            <a:stCxn id="16" idx="0"/>
            <a:endCxn id="34" idx="2"/>
          </p:cNvCxnSpPr>
          <p:nvPr/>
        </p:nvCxnSpPr>
        <p:spPr>
          <a:xfrm flipH="1" flipV="1">
            <a:off x="5886269" y="3651104"/>
            <a:ext cx="248236" cy="1604077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139">
            <a:extLst>
              <a:ext uri="{FF2B5EF4-FFF2-40B4-BE49-F238E27FC236}">
                <a16:creationId xmlns:a16="http://schemas.microsoft.com/office/drawing/2014/main" id="{3E35E0ED-3D53-4C85-B59C-17138B3DB1E9}"/>
              </a:ext>
            </a:extLst>
          </p:cNvPr>
          <p:cNvCxnSpPr>
            <a:stCxn id="14" idx="0"/>
            <a:endCxn id="32" idx="2"/>
          </p:cNvCxnSpPr>
          <p:nvPr/>
        </p:nvCxnSpPr>
        <p:spPr>
          <a:xfrm flipH="1" flipV="1">
            <a:off x="5251311" y="3651104"/>
            <a:ext cx="248236" cy="1604077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140">
            <a:extLst>
              <a:ext uri="{FF2B5EF4-FFF2-40B4-BE49-F238E27FC236}">
                <a16:creationId xmlns:a16="http://schemas.microsoft.com/office/drawing/2014/main" id="{BC7CF5D8-CACA-4AD3-8C6C-A2CA65485571}"/>
              </a:ext>
            </a:extLst>
          </p:cNvPr>
          <p:cNvCxnSpPr>
            <a:stCxn id="12" idx="0"/>
            <a:endCxn id="30" idx="2"/>
          </p:cNvCxnSpPr>
          <p:nvPr/>
        </p:nvCxnSpPr>
        <p:spPr>
          <a:xfrm flipH="1" flipV="1">
            <a:off x="4619697" y="3640531"/>
            <a:ext cx="248236" cy="1604077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141">
            <a:extLst>
              <a:ext uri="{FF2B5EF4-FFF2-40B4-BE49-F238E27FC236}">
                <a16:creationId xmlns:a16="http://schemas.microsoft.com/office/drawing/2014/main" id="{99D7CD9C-1C46-4C94-9053-BAE6D3E39E37}"/>
              </a:ext>
            </a:extLst>
          </p:cNvPr>
          <p:cNvCxnSpPr>
            <a:stCxn id="10" idx="0"/>
            <a:endCxn id="29" idx="2"/>
          </p:cNvCxnSpPr>
          <p:nvPr/>
        </p:nvCxnSpPr>
        <p:spPr>
          <a:xfrm flipH="1" flipV="1">
            <a:off x="3982798" y="3640531"/>
            <a:ext cx="248236" cy="1604077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142">
            <a:extLst>
              <a:ext uri="{FF2B5EF4-FFF2-40B4-BE49-F238E27FC236}">
                <a16:creationId xmlns:a16="http://schemas.microsoft.com/office/drawing/2014/main" id="{B759B01A-ABC3-4F1E-AE8C-1C48EF918DA9}"/>
              </a:ext>
            </a:extLst>
          </p:cNvPr>
          <p:cNvCxnSpPr>
            <a:stCxn id="7" idx="0"/>
            <a:endCxn id="28" idx="2"/>
          </p:cNvCxnSpPr>
          <p:nvPr/>
        </p:nvCxnSpPr>
        <p:spPr>
          <a:xfrm flipH="1" flipV="1">
            <a:off x="3359820" y="3640531"/>
            <a:ext cx="248236" cy="1604077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143">
            <a:extLst>
              <a:ext uri="{FF2B5EF4-FFF2-40B4-BE49-F238E27FC236}">
                <a16:creationId xmlns:a16="http://schemas.microsoft.com/office/drawing/2014/main" id="{659F699E-701D-40AF-B0BC-BB566D49991C}"/>
              </a:ext>
            </a:extLst>
          </p:cNvPr>
          <p:cNvCxnSpPr>
            <a:stCxn id="4" idx="0"/>
            <a:endCxn id="27" idx="2"/>
          </p:cNvCxnSpPr>
          <p:nvPr/>
        </p:nvCxnSpPr>
        <p:spPr>
          <a:xfrm flipH="1" flipV="1">
            <a:off x="2728206" y="3640531"/>
            <a:ext cx="248236" cy="1604077"/>
          </a:xfrm>
          <a:prstGeom prst="straightConnector1">
            <a:avLst/>
          </a:prstGeom>
          <a:ln w="19050" cmpd="sng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37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2" grpId="0" animBg="1"/>
      <p:bldP spid="34" grpId="0" animBg="1"/>
      <p:bldP spid="39" grpId="0"/>
      <p:bldP spid="40" grpId="0"/>
      <p:bldP spid="41" grpId="0"/>
      <p:bldP spid="42" grpId="0"/>
      <p:bldP spid="43" grpId="0"/>
      <p:bldP spid="44" grpId="0"/>
      <p:bldP spid="45" grpId="0" animBg="1"/>
      <p:bldP spid="45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6" grpId="0" animBg="1"/>
      <p:bldP spid="56" grpId="1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FB9C247C-4863-4E09-B7A4-A7D80386BD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Basic idea</a:t>
            </a:r>
          </a:p>
          <a:p>
            <a:pPr lvl="1"/>
            <a:r>
              <a:rPr lang="en-US" altLang="zh-TW" dirty="0"/>
              <a:t>x</a:t>
            </a:r>
            <a:r>
              <a:rPr lang="en-US" altLang="zh-TW" baseline="-25000" dirty="0"/>
              <a:t>i</a:t>
            </a:r>
            <a:r>
              <a:rPr lang="en-US" altLang="zh-TW" dirty="0"/>
              <a:t> </a:t>
            </a:r>
            <a:r>
              <a:rPr lang="en-US" altLang="zh-TW" dirty="0">
                <a:sym typeface="Wingdings" panose="05000000000000000000" pitchFamily="2" charset="2"/>
              </a:rPr>
              <a:t> Feature vector of frame </a:t>
            </a:r>
            <a:r>
              <a:rPr lang="en-US" altLang="zh-TW" dirty="0" err="1">
                <a:sym typeface="Wingdings" panose="05000000000000000000" pitchFamily="2" charset="2"/>
              </a:rPr>
              <a:t>i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o</a:t>
            </a:r>
            <a:r>
              <a:rPr lang="en-US" altLang="zh-TW" baseline="-25000" dirty="0">
                <a:sym typeface="Wingdings" panose="05000000000000000000" pitchFamily="2" charset="2"/>
              </a:rPr>
              <a:t>i</a:t>
            </a:r>
            <a:r>
              <a:rPr lang="en-US" altLang="zh-TW" dirty="0">
                <a:sym typeface="Wingdings" panose="05000000000000000000" pitchFamily="2" charset="2"/>
              </a:rPr>
              <a:t>  Output vector of frame </a:t>
            </a:r>
            <a:r>
              <a:rPr lang="en-US" altLang="zh-TW" dirty="0" err="1">
                <a:sym typeface="Wingdings" panose="05000000000000000000" pitchFamily="2" charset="2"/>
              </a:rPr>
              <a:t>i</a:t>
            </a:r>
            <a:r>
              <a:rPr lang="en-US" altLang="zh-TW" dirty="0">
                <a:sym typeface="Wingdings" panose="05000000000000000000" pitchFamily="2" charset="2"/>
              </a:rPr>
              <a:t> = [onset prob, offset prob]</a:t>
            </a: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>
                <a:sym typeface="Wingdings" panose="05000000000000000000" pitchFamily="2" charset="2"/>
              </a:rPr>
              <a:t>Questions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How to reinforce the correct order of onset/offset?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How to determine the note pitch (pitch between onset and offset)?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F98DD200-5FB7-43A5-B964-F39E65EDB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RNN for Singing Transcription</a:t>
            </a:r>
            <a:endParaRPr lang="zh-TW" altLang="en-US" dirty="0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1730B36E-C180-4A1B-ADE5-04E38E0BEDED}"/>
              </a:ext>
            </a:extLst>
          </p:cNvPr>
          <p:cNvSpPr/>
          <p:nvPr/>
        </p:nvSpPr>
        <p:spPr>
          <a:xfrm>
            <a:off x="1691680" y="3719880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8" name="Straight Arrow Connector 36">
            <a:extLst>
              <a:ext uri="{FF2B5EF4-FFF2-40B4-BE49-F238E27FC236}">
                <a16:creationId xmlns:a16="http://schemas.microsoft.com/office/drawing/2014/main" id="{E401AAB2-B683-4446-9A8D-65E5461AA748}"/>
              </a:ext>
            </a:extLst>
          </p:cNvPr>
          <p:cNvCxnSpPr>
            <a:cxnSpLocks/>
            <a:stCxn id="55" idx="0"/>
            <a:endCxn id="7" idx="2"/>
          </p:cNvCxnSpPr>
          <p:nvPr/>
        </p:nvCxnSpPr>
        <p:spPr>
          <a:xfrm flipV="1">
            <a:off x="1853829" y="4067406"/>
            <a:ext cx="3538" cy="31292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37">
            <a:extLst>
              <a:ext uri="{FF2B5EF4-FFF2-40B4-BE49-F238E27FC236}">
                <a16:creationId xmlns:a16="http://schemas.microsoft.com/office/drawing/2014/main" id="{3F9B5EA4-D56B-4933-8968-DF25223708CE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2023054" y="3893643"/>
            <a:ext cx="38691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38">
            <a:extLst>
              <a:ext uri="{FF2B5EF4-FFF2-40B4-BE49-F238E27FC236}">
                <a16:creationId xmlns:a16="http://schemas.microsoft.com/office/drawing/2014/main" id="{0B8F717E-76DD-4872-B734-96CC3FEDDD95}"/>
              </a:ext>
            </a:extLst>
          </p:cNvPr>
          <p:cNvSpPr/>
          <p:nvPr/>
        </p:nvSpPr>
        <p:spPr>
          <a:xfrm>
            <a:off x="2409970" y="3719880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1" name="Straight Arrow Connector 39">
            <a:extLst>
              <a:ext uri="{FF2B5EF4-FFF2-40B4-BE49-F238E27FC236}">
                <a16:creationId xmlns:a16="http://schemas.microsoft.com/office/drawing/2014/main" id="{0908E0E4-3FDF-4ED9-A3D7-476CDF353451}"/>
              </a:ext>
            </a:extLst>
          </p:cNvPr>
          <p:cNvCxnSpPr>
            <a:cxnSpLocks/>
            <a:stCxn id="10" idx="0"/>
            <a:endCxn id="75" idx="2"/>
          </p:cNvCxnSpPr>
          <p:nvPr/>
        </p:nvCxnSpPr>
        <p:spPr>
          <a:xfrm flipH="1" flipV="1">
            <a:off x="2564383" y="3430786"/>
            <a:ext cx="11274" cy="2890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40">
            <a:extLst>
              <a:ext uri="{FF2B5EF4-FFF2-40B4-BE49-F238E27FC236}">
                <a16:creationId xmlns:a16="http://schemas.microsoft.com/office/drawing/2014/main" id="{61DCBDCE-6C60-45EE-AC7D-08796129D22E}"/>
              </a:ext>
            </a:extLst>
          </p:cNvPr>
          <p:cNvCxnSpPr>
            <a:cxnSpLocks/>
            <a:stCxn id="10" idx="3"/>
            <a:endCxn id="13" idx="1"/>
          </p:cNvCxnSpPr>
          <p:nvPr/>
        </p:nvCxnSpPr>
        <p:spPr>
          <a:xfrm>
            <a:off x="2741344" y="3893643"/>
            <a:ext cx="39049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41">
            <a:extLst>
              <a:ext uri="{FF2B5EF4-FFF2-40B4-BE49-F238E27FC236}">
                <a16:creationId xmlns:a16="http://schemas.microsoft.com/office/drawing/2014/main" id="{6FDEAAF7-54A8-4DB2-A872-987B04C0FFB9}"/>
              </a:ext>
            </a:extLst>
          </p:cNvPr>
          <p:cNvSpPr/>
          <p:nvPr/>
        </p:nvSpPr>
        <p:spPr>
          <a:xfrm>
            <a:off x="3131840" y="3719880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4" name="Straight Arrow Connector 42">
            <a:extLst>
              <a:ext uri="{FF2B5EF4-FFF2-40B4-BE49-F238E27FC236}">
                <a16:creationId xmlns:a16="http://schemas.microsoft.com/office/drawing/2014/main" id="{5F0B2E0B-E222-48D6-8778-3A46B08D23EC}"/>
              </a:ext>
            </a:extLst>
          </p:cNvPr>
          <p:cNvCxnSpPr>
            <a:cxnSpLocks/>
            <a:stCxn id="13" idx="0"/>
            <a:endCxn id="77" idx="2"/>
          </p:cNvCxnSpPr>
          <p:nvPr/>
        </p:nvCxnSpPr>
        <p:spPr>
          <a:xfrm flipH="1" flipV="1">
            <a:off x="3283123" y="3432572"/>
            <a:ext cx="14404" cy="28730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43">
            <a:extLst>
              <a:ext uri="{FF2B5EF4-FFF2-40B4-BE49-F238E27FC236}">
                <a16:creationId xmlns:a16="http://schemas.microsoft.com/office/drawing/2014/main" id="{72AA22F5-421C-4BC1-88AF-5B822F23B0CE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>
            <a:off x="3463214" y="3893643"/>
            <a:ext cx="38870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44">
            <a:extLst>
              <a:ext uri="{FF2B5EF4-FFF2-40B4-BE49-F238E27FC236}">
                <a16:creationId xmlns:a16="http://schemas.microsoft.com/office/drawing/2014/main" id="{375B3200-F231-424C-A276-ADA12D45B813}"/>
              </a:ext>
            </a:extLst>
          </p:cNvPr>
          <p:cNvSpPr/>
          <p:nvPr/>
        </p:nvSpPr>
        <p:spPr>
          <a:xfrm>
            <a:off x="3851920" y="3719880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7" name="Straight Arrow Connector 45">
            <a:extLst>
              <a:ext uri="{FF2B5EF4-FFF2-40B4-BE49-F238E27FC236}">
                <a16:creationId xmlns:a16="http://schemas.microsoft.com/office/drawing/2014/main" id="{37C3FA9C-CF71-450C-B616-AEB9D80B8CE2}"/>
              </a:ext>
            </a:extLst>
          </p:cNvPr>
          <p:cNvCxnSpPr>
            <a:cxnSpLocks/>
            <a:stCxn id="16" idx="0"/>
            <a:endCxn id="78" idx="2"/>
          </p:cNvCxnSpPr>
          <p:nvPr/>
        </p:nvCxnSpPr>
        <p:spPr>
          <a:xfrm flipH="1" flipV="1">
            <a:off x="4004543" y="3430786"/>
            <a:ext cx="13064" cy="2890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36">
            <a:extLst>
              <a:ext uri="{FF2B5EF4-FFF2-40B4-BE49-F238E27FC236}">
                <a16:creationId xmlns:a16="http://schemas.microsoft.com/office/drawing/2014/main" id="{F0BECCB0-E014-496A-91EE-0CC6AC9987BB}"/>
              </a:ext>
            </a:extLst>
          </p:cNvPr>
          <p:cNvCxnSpPr>
            <a:cxnSpLocks/>
            <a:stCxn id="7" idx="0"/>
            <a:endCxn id="73" idx="2"/>
          </p:cNvCxnSpPr>
          <p:nvPr/>
        </p:nvCxnSpPr>
        <p:spPr>
          <a:xfrm flipH="1" flipV="1">
            <a:off x="1857006" y="3430786"/>
            <a:ext cx="361" cy="2890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26">
            <a:extLst>
              <a:ext uri="{FF2B5EF4-FFF2-40B4-BE49-F238E27FC236}">
                <a16:creationId xmlns:a16="http://schemas.microsoft.com/office/drawing/2014/main" id="{D67F2026-6093-4E3B-9D26-F3DAD8F20811}"/>
              </a:ext>
            </a:extLst>
          </p:cNvPr>
          <p:cNvSpPr/>
          <p:nvPr/>
        </p:nvSpPr>
        <p:spPr>
          <a:xfrm>
            <a:off x="4573790" y="3719880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39" name="Straight Arrow Connector 36">
            <a:extLst>
              <a:ext uri="{FF2B5EF4-FFF2-40B4-BE49-F238E27FC236}">
                <a16:creationId xmlns:a16="http://schemas.microsoft.com/office/drawing/2014/main" id="{C68102A3-5871-4A26-9B11-BE987D94AE79}"/>
              </a:ext>
            </a:extLst>
          </p:cNvPr>
          <p:cNvCxnSpPr>
            <a:cxnSpLocks/>
            <a:stCxn id="71" idx="0"/>
            <a:endCxn id="38" idx="2"/>
          </p:cNvCxnSpPr>
          <p:nvPr/>
        </p:nvCxnSpPr>
        <p:spPr>
          <a:xfrm flipH="1" flipV="1">
            <a:off x="4739477" y="4067406"/>
            <a:ext cx="1592" cy="29769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7">
            <a:extLst>
              <a:ext uri="{FF2B5EF4-FFF2-40B4-BE49-F238E27FC236}">
                <a16:creationId xmlns:a16="http://schemas.microsoft.com/office/drawing/2014/main" id="{706BF95F-2A34-47D9-9205-578C786E2CEC}"/>
              </a:ext>
            </a:extLst>
          </p:cNvPr>
          <p:cNvCxnSpPr>
            <a:cxnSpLocks/>
            <a:stCxn id="38" idx="3"/>
          </p:cNvCxnSpPr>
          <p:nvPr/>
        </p:nvCxnSpPr>
        <p:spPr>
          <a:xfrm>
            <a:off x="4905164" y="3893643"/>
            <a:ext cx="38691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36">
            <a:extLst>
              <a:ext uri="{FF2B5EF4-FFF2-40B4-BE49-F238E27FC236}">
                <a16:creationId xmlns:a16="http://schemas.microsoft.com/office/drawing/2014/main" id="{9D2030F4-1BBA-49BE-B78D-71A899D79205}"/>
              </a:ext>
            </a:extLst>
          </p:cNvPr>
          <p:cNvCxnSpPr>
            <a:cxnSpLocks/>
            <a:stCxn id="38" idx="0"/>
            <a:endCxn id="79" idx="2"/>
          </p:cNvCxnSpPr>
          <p:nvPr/>
        </p:nvCxnSpPr>
        <p:spPr>
          <a:xfrm flipH="1" flipV="1">
            <a:off x="4724623" y="3430786"/>
            <a:ext cx="14854" cy="2890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3">
            <a:extLst>
              <a:ext uri="{FF2B5EF4-FFF2-40B4-BE49-F238E27FC236}">
                <a16:creationId xmlns:a16="http://schemas.microsoft.com/office/drawing/2014/main" id="{E7D9A459-8326-4056-BA04-93BCE2EE3355}"/>
              </a:ext>
            </a:extLst>
          </p:cNvPr>
          <p:cNvCxnSpPr>
            <a:cxnSpLocks/>
            <a:endCxn id="38" idx="1"/>
          </p:cNvCxnSpPr>
          <p:nvPr/>
        </p:nvCxnSpPr>
        <p:spPr>
          <a:xfrm>
            <a:off x="4191000" y="3893643"/>
            <a:ext cx="38279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36">
            <a:extLst>
              <a:ext uri="{FF2B5EF4-FFF2-40B4-BE49-F238E27FC236}">
                <a16:creationId xmlns:a16="http://schemas.microsoft.com/office/drawing/2014/main" id="{68930351-AEF2-477B-956C-F66B880C48F5}"/>
              </a:ext>
            </a:extLst>
          </p:cNvPr>
          <p:cNvCxnSpPr>
            <a:cxnSpLocks/>
            <a:stCxn id="57" idx="0"/>
            <a:endCxn id="10" idx="2"/>
          </p:cNvCxnSpPr>
          <p:nvPr/>
        </p:nvCxnSpPr>
        <p:spPr>
          <a:xfrm flipH="1" flipV="1">
            <a:off x="2575657" y="4067406"/>
            <a:ext cx="856" cy="31292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36">
            <a:extLst>
              <a:ext uri="{FF2B5EF4-FFF2-40B4-BE49-F238E27FC236}">
                <a16:creationId xmlns:a16="http://schemas.microsoft.com/office/drawing/2014/main" id="{C959917B-ABFA-45F2-B836-CE62A939F4BF}"/>
              </a:ext>
            </a:extLst>
          </p:cNvPr>
          <p:cNvCxnSpPr>
            <a:cxnSpLocks/>
            <a:stCxn id="61" idx="0"/>
            <a:endCxn id="13" idx="2"/>
          </p:cNvCxnSpPr>
          <p:nvPr/>
        </p:nvCxnSpPr>
        <p:spPr>
          <a:xfrm flipH="1" flipV="1">
            <a:off x="3297527" y="4067406"/>
            <a:ext cx="2092" cy="28296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36">
            <a:extLst>
              <a:ext uri="{FF2B5EF4-FFF2-40B4-BE49-F238E27FC236}">
                <a16:creationId xmlns:a16="http://schemas.microsoft.com/office/drawing/2014/main" id="{E0EEBC68-F00C-4C76-B5FD-251612F0677E}"/>
              </a:ext>
            </a:extLst>
          </p:cNvPr>
          <p:cNvCxnSpPr>
            <a:cxnSpLocks/>
            <a:stCxn id="68" idx="0"/>
            <a:endCxn id="16" idx="2"/>
          </p:cNvCxnSpPr>
          <p:nvPr/>
        </p:nvCxnSpPr>
        <p:spPr>
          <a:xfrm flipH="1" flipV="1">
            <a:off x="4017607" y="4067406"/>
            <a:ext cx="2811" cy="31292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物件 54">
            <a:extLst>
              <a:ext uri="{FF2B5EF4-FFF2-40B4-BE49-F238E27FC236}">
                <a16:creationId xmlns:a16="http://schemas.microsoft.com/office/drawing/2014/main" id="{8A38036A-8B89-4DF1-915E-680E3129B5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141233"/>
              </p:ext>
            </p:extLst>
          </p:nvPr>
        </p:nvGraphicFramePr>
        <p:xfrm>
          <a:off x="1645073" y="4380334"/>
          <a:ext cx="41751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2" name="方程式" r:id="rId4" imgW="164880" imgH="215640" progId="Equation.KSEE3">
                  <p:embed/>
                </p:oleObj>
              </mc:Choice>
              <mc:Fallback>
                <p:oleObj name="方程式" r:id="rId4" imgW="164880" imgH="215640" progId="Equation.KSEE3">
                  <p:embed/>
                  <p:pic>
                    <p:nvPicPr>
                      <p:cNvPr id="107" name="物件 106">
                        <a:extLst>
                          <a:ext uri="{FF2B5EF4-FFF2-40B4-BE49-F238E27FC236}">
                            <a16:creationId xmlns:a16="http://schemas.microsoft.com/office/drawing/2014/main" id="{3D58A713-6BBF-4D80-9CD8-0BCB4D32C1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45073" y="4380334"/>
                        <a:ext cx="417512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物件 56">
            <a:extLst>
              <a:ext uri="{FF2B5EF4-FFF2-40B4-BE49-F238E27FC236}">
                <a16:creationId xmlns:a16="http://schemas.microsoft.com/office/drawing/2014/main" id="{5AC15E86-C82D-47B1-AD0C-EA3318B8D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049963"/>
              </p:ext>
            </p:extLst>
          </p:nvPr>
        </p:nvGraphicFramePr>
        <p:xfrm>
          <a:off x="2335213" y="4380334"/>
          <a:ext cx="482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3" name="方程式" r:id="rId6" imgW="190440" imgH="215640" progId="Equation.KSEE3">
                  <p:embed/>
                </p:oleObj>
              </mc:Choice>
              <mc:Fallback>
                <p:oleObj name="方程式" r:id="rId6" imgW="190440" imgH="215640" progId="Equation.KSEE3">
                  <p:embed/>
                  <p:pic>
                    <p:nvPicPr>
                      <p:cNvPr id="55" name="物件 54">
                        <a:extLst>
                          <a:ext uri="{FF2B5EF4-FFF2-40B4-BE49-F238E27FC236}">
                            <a16:creationId xmlns:a16="http://schemas.microsoft.com/office/drawing/2014/main" id="{8A38036A-8B89-4DF1-915E-680E3129B5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35213" y="4380334"/>
                        <a:ext cx="4826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物件 60">
            <a:extLst>
              <a:ext uri="{FF2B5EF4-FFF2-40B4-BE49-F238E27FC236}">
                <a16:creationId xmlns:a16="http://schemas.microsoft.com/office/drawing/2014/main" id="{60CDB66A-065A-4E43-B8E8-D0FDB72985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995297"/>
              </p:ext>
            </p:extLst>
          </p:nvPr>
        </p:nvGraphicFramePr>
        <p:xfrm>
          <a:off x="3074988" y="4350370"/>
          <a:ext cx="4492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4" name="方程式" r:id="rId8" imgW="177480" imgH="228600" progId="Equation.KSEE3">
                  <p:embed/>
                </p:oleObj>
              </mc:Choice>
              <mc:Fallback>
                <p:oleObj name="方程式" r:id="rId8" imgW="177480" imgH="228600" progId="Equation.KSEE3">
                  <p:embed/>
                  <p:pic>
                    <p:nvPicPr>
                      <p:cNvPr id="57" name="物件 56">
                        <a:extLst>
                          <a:ext uri="{FF2B5EF4-FFF2-40B4-BE49-F238E27FC236}">
                            <a16:creationId xmlns:a16="http://schemas.microsoft.com/office/drawing/2014/main" id="{5AC15E86-C82D-47B1-AD0C-EA3318B8D9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74988" y="4350370"/>
                        <a:ext cx="449262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物件 67">
            <a:extLst>
              <a:ext uri="{FF2B5EF4-FFF2-40B4-BE49-F238E27FC236}">
                <a16:creationId xmlns:a16="http://schemas.microsoft.com/office/drawing/2014/main" id="{A5F31949-1A76-4C59-91C8-C5535405A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939241"/>
              </p:ext>
            </p:extLst>
          </p:nvPr>
        </p:nvGraphicFramePr>
        <p:xfrm>
          <a:off x="3779912" y="4380334"/>
          <a:ext cx="48101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5" name="方程式" r:id="rId10" imgW="190440" imgH="215640" progId="Equation.KSEE3">
                  <p:embed/>
                </p:oleObj>
              </mc:Choice>
              <mc:Fallback>
                <p:oleObj name="方程式" r:id="rId10" imgW="190440" imgH="215640" progId="Equation.KSEE3">
                  <p:embed/>
                  <p:pic>
                    <p:nvPicPr>
                      <p:cNvPr id="61" name="物件 60">
                        <a:extLst>
                          <a:ext uri="{FF2B5EF4-FFF2-40B4-BE49-F238E27FC236}">
                            <a16:creationId xmlns:a16="http://schemas.microsoft.com/office/drawing/2014/main" id="{60CDB66A-065A-4E43-B8E8-D0FDB72985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779912" y="4380334"/>
                        <a:ext cx="481012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物件 70">
            <a:extLst>
              <a:ext uri="{FF2B5EF4-FFF2-40B4-BE49-F238E27FC236}">
                <a16:creationId xmlns:a16="http://schemas.microsoft.com/office/drawing/2014/main" id="{2C56DDE9-27E3-447B-8073-C5F278F741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508454"/>
              </p:ext>
            </p:extLst>
          </p:nvPr>
        </p:nvGraphicFramePr>
        <p:xfrm>
          <a:off x="4516438" y="4365104"/>
          <a:ext cx="4492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6" name="方程式" r:id="rId12" imgW="177480" imgH="228600" progId="Equation.KSEE3">
                  <p:embed/>
                </p:oleObj>
              </mc:Choice>
              <mc:Fallback>
                <p:oleObj name="方程式" r:id="rId12" imgW="177480" imgH="228600" progId="Equation.KSEE3">
                  <p:embed/>
                  <p:pic>
                    <p:nvPicPr>
                      <p:cNvPr id="68" name="物件 67">
                        <a:extLst>
                          <a:ext uri="{FF2B5EF4-FFF2-40B4-BE49-F238E27FC236}">
                            <a16:creationId xmlns:a16="http://schemas.microsoft.com/office/drawing/2014/main" id="{A5F31949-1A76-4C59-91C8-C5535405A2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16438" y="4365104"/>
                        <a:ext cx="449262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物件 72">
            <a:extLst>
              <a:ext uri="{FF2B5EF4-FFF2-40B4-BE49-F238E27FC236}">
                <a16:creationId xmlns:a16="http://schemas.microsoft.com/office/drawing/2014/main" id="{74957466-CCC8-48EF-8E6F-B56CF83C07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07451"/>
              </p:ext>
            </p:extLst>
          </p:nvPr>
        </p:nvGraphicFramePr>
        <p:xfrm>
          <a:off x="1648250" y="2884686"/>
          <a:ext cx="41751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7" name="方程式" r:id="rId14" imgW="164880" imgH="215640" progId="Equation.KSEE3">
                  <p:embed/>
                </p:oleObj>
              </mc:Choice>
              <mc:Fallback>
                <p:oleObj name="方程式" r:id="rId14" imgW="164880" imgH="215640" progId="Equation.KSEE3">
                  <p:embed/>
                  <p:pic>
                    <p:nvPicPr>
                      <p:cNvPr id="55" name="物件 54">
                        <a:extLst>
                          <a:ext uri="{FF2B5EF4-FFF2-40B4-BE49-F238E27FC236}">
                            <a16:creationId xmlns:a16="http://schemas.microsoft.com/office/drawing/2014/main" id="{8A38036A-8B89-4DF1-915E-680E3129B5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48250" y="2884686"/>
                        <a:ext cx="417512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物件 74">
            <a:extLst>
              <a:ext uri="{FF2B5EF4-FFF2-40B4-BE49-F238E27FC236}">
                <a16:creationId xmlns:a16="http://schemas.microsoft.com/office/drawing/2014/main" id="{96339256-CEF7-4EA9-90D7-4CBD08D0D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337759"/>
              </p:ext>
            </p:extLst>
          </p:nvPr>
        </p:nvGraphicFramePr>
        <p:xfrm>
          <a:off x="2339752" y="2884686"/>
          <a:ext cx="4492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8" name="方程式" r:id="rId16" imgW="177480" imgH="215640" progId="Equation.KSEE3">
                  <p:embed/>
                </p:oleObj>
              </mc:Choice>
              <mc:Fallback>
                <p:oleObj name="方程式" r:id="rId16" imgW="177480" imgH="215640" progId="Equation.KSEE3">
                  <p:embed/>
                  <p:pic>
                    <p:nvPicPr>
                      <p:cNvPr id="73" name="物件 72">
                        <a:extLst>
                          <a:ext uri="{FF2B5EF4-FFF2-40B4-BE49-F238E27FC236}">
                            <a16:creationId xmlns:a16="http://schemas.microsoft.com/office/drawing/2014/main" id="{74957466-CCC8-48EF-8E6F-B56CF83C07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39752" y="2884686"/>
                        <a:ext cx="449262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物件 76">
            <a:extLst>
              <a:ext uri="{FF2B5EF4-FFF2-40B4-BE49-F238E27FC236}">
                <a16:creationId xmlns:a16="http://schemas.microsoft.com/office/drawing/2014/main" id="{4A169688-8E27-4724-9ED5-CBD3F942BA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969159"/>
              </p:ext>
            </p:extLst>
          </p:nvPr>
        </p:nvGraphicFramePr>
        <p:xfrm>
          <a:off x="3074367" y="2854722"/>
          <a:ext cx="4175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9" name="方程式" r:id="rId18" imgW="164880" imgH="228600" progId="Equation.KSEE3">
                  <p:embed/>
                </p:oleObj>
              </mc:Choice>
              <mc:Fallback>
                <p:oleObj name="方程式" r:id="rId18" imgW="164880" imgH="228600" progId="Equation.KSEE3">
                  <p:embed/>
                  <p:pic>
                    <p:nvPicPr>
                      <p:cNvPr id="75" name="物件 74">
                        <a:extLst>
                          <a:ext uri="{FF2B5EF4-FFF2-40B4-BE49-F238E27FC236}">
                            <a16:creationId xmlns:a16="http://schemas.microsoft.com/office/drawing/2014/main" id="{96339256-CEF7-4EA9-90D7-4CBD08D0D2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74367" y="2854722"/>
                        <a:ext cx="417513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物件 77">
            <a:extLst>
              <a:ext uri="{FF2B5EF4-FFF2-40B4-BE49-F238E27FC236}">
                <a16:creationId xmlns:a16="http://schemas.microsoft.com/office/drawing/2014/main" id="{7978A58E-EB80-4BE8-8AE1-67521268C1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893242"/>
              </p:ext>
            </p:extLst>
          </p:nvPr>
        </p:nvGraphicFramePr>
        <p:xfrm>
          <a:off x="3779912" y="2884686"/>
          <a:ext cx="4492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0" name="方程式" r:id="rId20" imgW="177480" imgH="215640" progId="Equation.KSEE3">
                  <p:embed/>
                </p:oleObj>
              </mc:Choice>
              <mc:Fallback>
                <p:oleObj name="方程式" r:id="rId20" imgW="177480" imgH="215640" progId="Equation.KSEE3">
                  <p:embed/>
                  <p:pic>
                    <p:nvPicPr>
                      <p:cNvPr id="77" name="物件 76">
                        <a:extLst>
                          <a:ext uri="{FF2B5EF4-FFF2-40B4-BE49-F238E27FC236}">
                            <a16:creationId xmlns:a16="http://schemas.microsoft.com/office/drawing/2014/main" id="{4A169688-8E27-4724-9ED5-CBD3F942BA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79912" y="2884686"/>
                        <a:ext cx="4492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物件 78">
            <a:extLst>
              <a:ext uri="{FF2B5EF4-FFF2-40B4-BE49-F238E27FC236}">
                <a16:creationId xmlns:a16="http://schemas.microsoft.com/office/drawing/2014/main" id="{A89397E9-D6C0-4D09-BD11-F61A6951C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61577"/>
              </p:ext>
            </p:extLst>
          </p:nvPr>
        </p:nvGraphicFramePr>
        <p:xfrm>
          <a:off x="4499992" y="2852936"/>
          <a:ext cx="44926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1" name="方程式" r:id="rId22" imgW="177480" imgH="228600" progId="Equation.KSEE3">
                  <p:embed/>
                </p:oleObj>
              </mc:Choice>
              <mc:Fallback>
                <p:oleObj name="方程式" r:id="rId22" imgW="177480" imgH="228600" progId="Equation.KSEE3">
                  <p:embed/>
                  <p:pic>
                    <p:nvPicPr>
                      <p:cNvPr id="78" name="物件 77">
                        <a:extLst>
                          <a:ext uri="{FF2B5EF4-FFF2-40B4-BE49-F238E27FC236}">
                            <a16:creationId xmlns:a16="http://schemas.microsoft.com/office/drawing/2014/main" id="{7978A58E-EB80-4BE8-8AE1-67521268C1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99992" y="2852936"/>
                        <a:ext cx="449263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26">
            <a:extLst>
              <a:ext uri="{FF2B5EF4-FFF2-40B4-BE49-F238E27FC236}">
                <a16:creationId xmlns:a16="http://schemas.microsoft.com/office/drawing/2014/main" id="{F8D78D80-B6B5-4CCB-8274-11C78F48BC25}"/>
              </a:ext>
            </a:extLst>
          </p:cNvPr>
          <p:cNvSpPr/>
          <p:nvPr/>
        </p:nvSpPr>
        <p:spPr>
          <a:xfrm>
            <a:off x="6229974" y="3721666"/>
            <a:ext cx="331374" cy="347526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85" name="Straight Arrow Connector 36">
            <a:extLst>
              <a:ext uri="{FF2B5EF4-FFF2-40B4-BE49-F238E27FC236}">
                <a16:creationId xmlns:a16="http://schemas.microsoft.com/office/drawing/2014/main" id="{FE273F7F-1714-4020-9C40-A81B5444BE70}"/>
              </a:ext>
            </a:extLst>
          </p:cNvPr>
          <p:cNvCxnSpPr>
            <a:cxnSpLocks/>
            <a:stCxn id="89" idx="0"/>
            <a:endCxn id="84" idx="2"/>
          </p:cNvCxnSpPr>
          <p:nvPr/>
        </p:nvCxnSpPr>
        <p:spPr>
          <a:xfrm flipH="1" flipV="1">
            <a:off x="6395661" y="4069192"/>
            <a:ext cx="1592" cy="29769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37">
            <a:extLst>
              <a:ext uri="{FF2B5EF4-FFF2-40B4-BE49-F238E27FC236}">
                <a16:creationId xmlns:a16="http://schemas.microsoft.com/office/drawing/2014/main" id="{D254FF13-0A7B-49A1-B32B-D36385173B80}"/>
              </a:ext>
            </a:extLst>
          </p:cNvPr>
          <p:cNvCxnSpPr>
            <a:cxnSpLocks/>
            <a:stCxn id="84" idx="3"/>
          </p:cNvCxnSpPr>
          <p:nvPr/>
        </p:nvCxnSpPr>
        <p:spPr>
          <a:xfrm>
            <a:off x="6561348" y="3895429"/>
            <a:ext cx="38691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36">
            <a:extLst>
              <a:ext uri="{FF2B5EF4-FFF2-40B4-BE49-F238E27FC236}">
                <a16:creationId xmlns:a16="http://schemas.microsoft.com/office/drawing/2014/main" id="{58EFEAAC-54EC-4273-BF4E-129E217E1097}"/>
              </a:ext>
            </a:extLst>
          </p:cNvPr>
          <p:cNvCxnSpPr>
            <a:cxnSpLocks/>
            <a:stCxn id="84" idx="0"/>
            <a:endCxn id="90" idx="2"/>
          </p:cNvCxnSpPr>
          <p:nvPr/>
        </p:nvCxnSpPr>
        <p:spPr>
          <a:xfrm flipH="1" flipV="1">
            <a:off x="6380807" y="3432572"/>
            <a:ext cx="14854" cy="2890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43">
            <a:extLst>
              <a:ext uri="{FF2B5EF4-FFF2-40B4-BE49-F238E27FC236}">
                <a16:creationId xmlns:a16="http://schemas.microsoft.com/office/drawing/2014/main" id="{397625F5-ABCC-4F8C-8351-FF4F1F2E6C95}"/>
              </a:ext>
            </a:extLst>
          </p:cNvPr>
          <p:cNvCxnSpPr>
            <a:cxnSpLocks/>
            <a:endCxn id="84" idx="1"/>
          </p:cNvCxnSpPr>
          <p:nvPr/>
        </p:nvCxnSpPr>
        <p:spPr>
          <a:xfrm>
            <a:off x="5847184" y="3895429"/>
            <a:ext cx="38279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物件 88">
            <a:extLst>
              <a:ext uri="{FF2B5EF4-FFF2-40B4-BE49-F238E27FC236}">
                <a16:creationId xmlns:a16="http://schemas.microsoft.com/office/drawing/2014/main" id="{476327A2-B08E-4D3E-A8ED-2967FC8AF6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95857"/>
              </p:ext>
            </p:extLst>
          </p:nvPr>
        </p:nvGraphicFramePr>
        <p:xfrm>
          <a:off x="6156325" y="4382071"/>
          <a:ext cx="4810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2" name="方程式" r:id="rId24" imgW="190440" imgH="215640" progId="Equation.KSEE3">
                  <p:embed/>
                </p:oleObj>
              </mc:Choice>
              <mc:Fallback>
                <p:oleObj name="方程式" r:id="rId24" imgW="190440" imgH="215640" progId="Equation.KSEE3">
                  <p:embed/>
                  <p:pic>
                    <p:nvPicPr>
                      <p:cNvPr id="71" name="物件 70">
                        <a:extLst>
                          <a:ext uri="{FF2B5EF4-FFF2-40B4-BE49-F238E27FC236}">
                            <a16:creationId xmlns:a16="http://schemas.microsoft.com/office/drawing/2014/main" id="{2C56DDE9-27E3-447B-8073-C5F278F741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156325" y="4382071"/>
                        <a:ext cx="48101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物件 89">
            <a:extLst>
              <a:ext uri="{FF2B5EF4-FFF2-40B4-BE49-F238E27FC236}">
                <a16:creationId xmlns:a16="http://schemas.microsoft.com/office/drawing/2014/main" id="{8FCB666B-2DB2-46A2-A082-134DEA7ECE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468369"/>
              </p:ext>
            </p:extLst>
          </p:nvPr>
        </p:nvGraphicFramePr>
        <p:xfrm>
          <a:off x="6156325" y="2870771"/>
          <a:ext cx="4492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" name="方程式" r:id="rId26" imgW="177480" imgH="215640" progId="Equation.KSEE3">
                  <p:embed/>
                </p:oleObj>
              </mc:Choice>
              <mc:Fallback>
                <p:oleObj name="方程式" r:id="rId26" imgW="177480" imgH="215640" progId="Equation.KSEE3">
                  <p:embed/>
                  <p:pic>
                    <p:nvPicPr>
                      <p:cNvPr id="79" name="物件 78">
                        <a:extLst>
                          <a:ext uri="{FF2B5EF4-FFF2-40B4-BE49-F238E27FC236}">
                            <a16:creationId xmlns:a16="http://schemas.microsoft.com/office/drawing/2014/main" id="{A89397E9-D6C0-4D09-BD11-F61A6951CB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156325" y="2870771"/>
                        <a:ext cx="4492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TextBox 75">
            <a:extLst>
              <a:ext uri="{FF2B5EF4-FFF2-40B4-BE49-F238E27FC236}">
                <a16:creationId xmlns:a16="http://schemas.microsoft.com/office/drawing/2014/main" id="{99DB5BB4-A0B2-46A8-908E-5706490DE5D1}"/>
              </a:ext>
            </a:extLst>
          </p:cNvPr>
          <p:cNvSpPr txBox="1"/>
          <p:nvPr/>
        </p:nvSpPr>
        <p:spPr>
          <a:xfrm>
            <a:off x="5330180" y="3449836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MU Bright Roman"/>
                <a:cs typeface="CMU Bright Roman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0888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10C9E092-056E-4B4F-8C1A-F803582314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715200" cy="4759464"/>
          </a:xfrm>
        </p:spPr>
        <p:txBody>
          <a:bodyPr>
            <a:normAutofit/>
          </a:bodyPr>
          <a:lstStyle/>
          <a:p>
            <a:r>
              <a:rPr lang="en-US" altLang="zh-TW" dirty="0"/>
              <a:t>Some course material taken from the following slides</a:t>
            </a:r>
          </a:p>
          <a:p>
            <a:pPr lvl="1"/>
            <a:r>
              <a:rPr lang="zh-TW" altLang="en-US" dirty="0">
                <a:hlinkClick r:id="rId2"/>
              </a:rPr>
              <a:t>http://slazebni.cs.illinois.edu/spring17/lec02_rnn.pptx</a:t>
            </a:r>
            <a:r>
              <a:rPr lang="zh-TW" altLang="en-US" dirty="0"/>
              <a:t> </a:t>
            </a:r>
            <a:r>
              <a:rPr lang="en-US" altLang="zh-TW" dirty="0"/>
              <a:t>by </a:t>
            </a:r>
            <a:r>
              <a:rPr lang="en-US" altLang="zh-TW" dirty="0">
                <a:hlinkClick r:id="rId3"/>
              </a:rPr>
              <a:t>Arun </a:t>
            </a:r>
            <a:r>
              <a:rPr lang="en-US" altLang="zh-TW" dirty="0" err="1">
                <a:hlinkClick r:id="rId3"/>
              </a:rPr>
              <a:t>Mallya</a:t>
            </a:r>
            <a:endParaRPr lang="en-US" altLang="zh-TW" dirty="0"/>
          </a:p>
          <a:p>
            <a:pPr lvl="1"/>
            <a:r>
              <a:rPr lang="en-US" altLang="zh-TW" dirty="0">
                <a:hlinkClick r:id="rId4"/>
              </a:rPr>
              <a:t>http://fall97.class.vision/slides/5.pptx</a:t>
            </a:r>
            <a:r>
              <a:rPr lang="en-US" altLang="zh-TW" dirty="0"/>
              <a:t> </a:t>
            </a:r>
          </a:p>
          <a:p>
            <a:pPr lvl="1"/>
            <a:r>
              <a:rPr lang="fr-FR" altLang="zh-TW" dirty="0">
                <a:hlinkClick r:id="rId5"/>
              </a:rPr>
              <a:t>https://cs.uwaterloo.ca/~mli/Deep-Learning-2017-Lecture6RNN.ppt</a:t>
            </a:r>
            <a:r>
              <a:rPr lang="zh-TW" altLang="en-US" dirty="0"/>
              <a:t> </a:t>
            </a:r>
            <a:endParaRPr lang="fr-FR" altLang="zh-TW" dirty="0"/>
          </a:p>
          <a:p>
            <a:r>
              <a:rPr lang="fr-FR" altLang="zh-TW" dirty="0"/>
              <a:t>Video</a:t>
            </a:r>
            <a:r>
              <a:rPr lang="en-US" altLang="zh-TW" dirty="0"/>
              <a:t>s</a:t>
            </a:r>
            <a:endParaRPr lang="fr-FR" altLang="zh-TW" dirty="0"/>
          </a:p>
          <a:p>
            <a:pPr lvl="1"/>
            <a:r>
              <a:rPr lang="en-US" altLang="zh-TW" dirty="0">
                <a:hlinkClick r:id="rId6"/>
              </a:rPr>
              <a:t>https://www.youtube.com/watch?v=xCGidAeyS4M</a:t>
            </a:r>
            <a:r>
              <a:rPr lang="en-US" altLang="zh-TW" dirty="0"/>
              <a:t> by</a:t>
            </a:r>
            <a:r>
              <a:rPr lang="zh-TW" altLang="en-US" dirty="0">
                <a:hlinkClick r:id="rId7"/>
              </a:rPr>
              <a:t>李宏毅</a:t>
            </a:r>
            <a:endParaRPr lang="en-US" altLang="zh-TW" dirty="0"/>
          </a:p>
          <a:p>
            <a:pPr lvl="1"/>
            <a:r>
              <a:rPr lang="en-US" altLang="zh-TW" dirty="0">
                <a:hlinkClick r:id="rId8"/>
              </a:rPr>
              <a:t>https://www.youtube.com/watch?v=rTqmWlnwz_0</a:t>
            </a:r>
            <a:r>
              <a:rPr lang="en-US" altLang="zh-TW" dirty="0"/>
              <a:t> by</a:t>
            </a:r>
            <a:r>
              <a:rPr lang="zh-TW" altLang="en-US" dirty="0">
                <a:hlinkClick r:id="rId7"/>
              </a:rPr>
              <a:t>李宏毅</a:t>
            </a:r>
            <a:endParaRPr lang="en-US" altLang="zh-TW" dirty="0"/>
          </a:p>
          <a:p>
            <a:pPr lvl="1"/>
            <a:r>
              <a:rPr lang="fr-FR" altLang="zh-TW" dirty="0">
                <a:hlinkClick r:id="rId9"/>
              </a:rPr>
              <a:t>https://www.youtube.com/watch?v=lycKqccytfU</a:t>
            </a:r>
            <a:r>
              <a:rPr lang="fr-FR" altLang="zh-TW" dirty="0"/>
              <a:t> </a:t>
            </a:r>
            <a:br>
              <a:rPr lang="fr-FR" altLang="zh-TW" dirty="0"/>
            </a:b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68769D85-FBAD-40F1-8E20-4DE5D97A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582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Two types of tasks in machine learning</a:t>
            </a:r>
          </a:p>
          <a:p>
            <a:pPr lvl="1"/>
            <a:r>
              <a:rPr lang="en-US" altLang="zh-TW" dirty="0"/>
              <a:t>Tasks of fixed-dimension input</a:t>
            </a:r>
          </a:p>
          <a:p>
            <a:pPr lvl="2"/>
            <a:r>
              <a:rPr lang="en-US" altLang="zh-TW" dirty="0"/>
              <a:t>MNIST database (28x28 inputs), Iris dataset (4 inputs), …</a:t>
            </a:r>
          </a:p>
          <a:p>
            <a:pPr lvl="1"/>
            <a:r>
              <a:rPr lang="en-US" altLang="zh-TW" dirty="0"/>
              <a:t>Tasks of variable-dimension input</a:t>
            </a:r>
          </a:p>
          <a:p>
            <a:pPr lvl="2"/>
            <a:r>
              <a:rPr lang="en-US" altLang="zh-TW" dirty="0"/>
              <a:t>Text, speech, singing… </a:t>
            </a:r>
          </a:p>
          <a:p>
            <a:r>
              <a:rPr lang="en-US" altLang="zh-TW" dirty="0"/>
              <a:t>So we have two types of classifiers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Static classifiers </a:t>
            </a:r>
            <a:r>
              <a:rPr lang="en-US" altLang="zh-TW" dirty="0"/>
              <a:t>with fixed-dimension input</a:t>
            </a:r>
          </a:p>
          <a:p>
            <a:pPr lvl="2"/>
            <a:r>
              <a:rPr lang="en-US" altLang="zh-TW" dirty="0"/>
              <a:t>KNNC, QC, NBC, SVM, NN, random forest, …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Sequence classifiers </a:t>
            </a:r>
            <a:r>
              <a:rPr lang="en-US" altLang="zh-TW" dirty="0"/>
              <a:t>for variable-dimension input</a:t>
            </a:r>
          </a:p>
          <a:p>
            <a:pPr lvl="2"/>
            <a:r>
              <a:rPr lang="en-US" altLang="zh-TW" dirty="0"/>
              <a:t>HMM, RNN, CRF…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NN vs. RNN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373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D5406E32-99E8-481C-8793-EB227C1A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Examples of Sequence Data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FCA58E4-AC7A-4FDC-85F0-309C7F259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23" y="1772816"/>
            <a:ext cx="8245117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21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RNN</a:t>
            </a:r>
          </a:p>
          <a:p>
            <a:pPr lvl="1"/>
            <a:r>
              <a:rPr lang="en-US" altLang="zh-TW" dirty="0"/>
              <a:t>NN that uses values from the previous step</a:t>
            </a:r>
          </a:p>
          <a:p>
            <a:pPr lvl="1"/>
            <a:r>
              <a:rPr lang="en-US" altLang="zh-TW" dirty="0"/>
              <a:t>Or equivalently, NN that has memory</a:t>
            </a:r>
          </a:p>
          <a:p>
            <a:r>
              <a:rPr lang="en-US" altLang="zh-TW" dirty="0"/>
              <a:t>Advantage of RNN</a:t>
            </a:r>
          </a:p>
          <a:p>
            <a:pPr lvl="1"/>
            <a:r>
              <a:rPr lang="en-US" altLang="zh-TW" dirty="0"/>
              <a:t>Good for sequence input</a:t>
            </a:r>
          </a:p>
          <a:p>
            <a:r>
              <a:rPr lang="en-US" altLang="zh-TW" dirty="0"/>
              <a:t>Example</a:t>
            </a:r>
          </a:p>
          <a:p>
            <a:pPr lvl="1"/>
            <a:r>
              <a:rPr lang="en-US" altLang="zh-TW" dirty="0"/>
              <a:t>Compute the cumulated sum of a sequence</a:t>
            </a:r>
          </a:p>
          <a:p>
            <a:pPr lvl="2"/>
            <a:r>
              <a:rPr lang="en-US" altLang="zh-TW" dirty="0"/>
              <a:t>Input=[1 2 3], output=6</a:t>
            </a:r>
          </a:p>
          <a:p>
            <a:pPr lvl="2"/>
            <a:r>
              <a:rPr lang="en-US" altLang="zh-TW" dirty="0"/>
              <a:t>Input=[1 3 4 5 2 4 3], output=22</a:t>
            </a:r>
          </a:p>
          <a:p>
            <a:pPr lvl="1"/>
            <a:r>
              <a:rPr lang="en-US" altLang="zh-TW" dirty="0"/>
              <a:t>Output 1 if the number of 1s is odd</a:t>
            </a:r>
          </a:p>
          <a:p>
            <a:pPr lvl="2"/>
            <a:r>
              <a:rPr lang="en-US" altLang="zh-TW" dirty="0"/>
              <a:t>Input= 100011, output=1 </a:t>
            </a:r>
          </a:p>
          <a:p>
            <a:pPr lvl="2"/>
            <a:r>
              <a:rPr lang="en-US" altLang="zh-TW" dirty="0"/>
              <a:t>Input=1000010101, output=0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Recurrent Neural Networks (RNN)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>
            <a:normAutofit/>
          </a:bodyPr>
          <a:lstStyle/>
          <a:p>
            <a:r>
              <a:rPr lang="en-US" altLang="zh-TW" dirty="0"/>
              <a:t>RNNs can be transformed into a feedforward </a:t>
            </a:r>
            <a:r>
              <a:rPr lang="en-US" altLang="zh-TW" dirty="0">
                <a:solidFill>
                  <a:srgbClr val="FF0000"/>
                </a:solidFill>
              </a:rPr>
              <a:t>static mapping </a:t>
            </a:r>
            <a:r>
              <a:rPr lang="en-US" altLang="zh-TW" dirty="0"/>
              <a:t>via unfold in time</a:t>
            </a:r>
          </a:p>
          <a:p>
            <a:r>
              <a:rPr lang="en-US" altLang="zh-TW" dirty="0"/>
              <a:t>Training is based on BPTT (back propagation through time) over the unfolded network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Unfold in Time for RNN</a:t>
            </a:r>
            <a:endParaRPr lang="zh-TW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EE887D-7C44-4873-A0EC-87E2F9CB69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346" y="3933056"/>
            <a:ext cx="6142950" cy="161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2DAA1A83-60D8-4CCA-B94B-1B755A4029B7}"/>
              </a:ext>
            </a:extLst>
          </p:cNvPr>
          <p:cNvSpPr/>
          <p:nvPr/>
        </p:nvSpPr>
        <p:spPr>
          <a:xfrm>
            <a:off x="4179101" y="5949280"/>
            <a:ext cx="2000419" cy="408623"/>
          </a:xfrm>
          <a:prstGeom prst="wedgeRoundRectCallout">
            <a:avLst>
              <a:gd name="adj1" fmla="val -11796"/>
              <a:gd name="adj2" fmla="val -10294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Unfolded network!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89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98794DBD-8B3C-4542-8769-E5737F13A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Vanilla RNN Cell and Its Unfolded Network</a:t>
            </a:r>
            <a:endParaRPr lang="zh-TW" altLang="en-US" dirty="0"/>
          </a:p>
        </p:txBody>
      </p:sp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7E411E9-6DDB-4D22-BFAF-0916F50474D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latin typeface="Calibri" panose="020F0502020204030204" pitchFamily="34" charset="0"/>
                <a:cs typeface="Calibri" panose="020F0502020204030204" pitchFamily="34" charset="0"/>
              </a:rPr>
              <a:t>The vanilla RNN cell</a:t>
            </a:r>
            <a:endParaRPr lang="zh-TW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內容版面配置區 64">
            <a:extLst>
              <a:ext uri="{FF2B5EF4-FFF2-40B4-BE49-F238E27FC236}">
                <a16:creationId xmlns:a16="http://schemas.microsoft.com/office/drawing/2014/main" id="{BF4E75F2-A3FF-4ABB-94CC-F1BADC60B7EF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r>
              <a:rPr lang="en-US" altLang="zh-TW" dirty="0">
                <a:latin typeface="Calibri" panose="020F0502020204030204" pitchFamily="34" charset="0"/>
                <a:cs typeface="Calibri" panose="020F0502020204030204" pitchFamily="34" charset="0"/>
              </a:rPr>
              <a:t>Unfolded network</a:t>
            </a:r>
          </a:p>
          <a:p>
            <a:pPr lvl="1"/>
            <a:r>
              <a:rPr lang="en-US" altLang="zh-TW" dirty="0">
                <a:latin typeface="Calibri" panose="020F0502020204030204" pitchFamily="34" charset="0"/>
                <a:cs typeface="Calibri" panose="020F0502020204030204" pitchFamily="34" charset="0"/>
              </a:rPr>
              <a:t>Feedforward, ready for BP (backpropagation)</a:t>
            </a:r>
            <a:endParaRPr lang="zh-TW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E5B5949F-B711-4123-AA81-FB59E732B911}"/>
              </a:ext>
            </a:extLst>
          </p:cNvPr>
          <p:cNvGrpSpPr/>
          <p:nvPr/>
        </p:nvGrpSpPr>
        <p:grpSpPr>
          <a:xfrm>
            <a:off x="539552" y="2643648"/>
            <a:ext cx="2571110" cy="1241365"/>
            <a:chOff x="3277593" y="2435812"/>
            <a:chExt cx="2571110" cy="1241365"/>
          </a:xfrm>
        </p:grpSpPr>
        <p:sp>
          <p:nvSpPr>
            <p:cNvPr id="5" name="Rectangle 31">
              <a:extLst>
                <a:ext uri="{FF2B5EF4-FFF2-40B4-BE49-F238E27FC236}">
                  <a16:creationId xmlns:a16="http://schemas.microsoft.com/office/drawing/2014/main" id="{462C04C7-08CF-4B29-A3F7-DC8522D19392}"/>
                </a:ext>
              </a:extLst>
            </p:cNvPr>
            <p:cNvSpPr/>
            <p:nvPr/>
          </p:nvSpPr>
          <p:spPr>
            <a:xfrm>
              <a:off x="4041634" y="2449058"/>
              <a:ext cx="1049363" cy="102330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32">
              <a:extLst>
                <a:ext uri="{FF2B5EF4-FFF2-40B4-BE49-F238E27FC236}">
                  <a16:creationId xmlns:a16="http://schemas.microsoft.com/office/drawing/2014/main" id="{073CE20E-1A06-4CD7-89C8-2B63A0D4E40D}"/>
                </a:ext>
              </a:extLst>
            </p:cNvPr>
            <p:cNvSpPr/>
            <p:nvPr/>
          </p:nvSpPr>
          <p:spPr>
            <a:xfrm>
              <a:off x="4311145" y="2718829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" name="Freeform 33">
              <a:extLst>
                <a:ext uri="{FF2B5EF4-FFF2-40B4-BE49-F238E27FC236}">
                  <a16:creationId xmlns:a16="http://schemas.microsoft.com/office/drawing/2014/main" id="{2D7DB3E6-7B4B-4746-81B8-8E2A2007183D}"/>
                </a:ext>
              </a:extLst>
            </p:cNvPr>
            <p:cNvSpPr/>
            <p:nvPr/>
          </p:nvSpPr>
          <p:spPr>
            <a:xfrm>
              <a:off x="4417083" y="2872886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61">
              <a:extLst>
                <a:ext uri="{FF2B5EF4-FFF2-40B4-BE49-F238E27FC236}">
                  <a16:creationId xmlns:a16="http://schemas.microsoft.com/office/drawing/2014/main" id="{A0361469-8E72-48A9-A5D4-72DF36A0AC81}"/>
                </a:ext>
              </a:extLst>
            </p:cNvPr>
            <p:cNvCxnSpPr>
              <a:stCxn id="6" idx="6"/>
            </p:cNvCxnSpPr>
            <p:nvPr/>
          </p:nvCxnSpPr>
          <p:spPr>
            <a:xfrm>
              <a:off x="4826356" y="2976435"/>
              <a:ext cx="634532" cy="14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124">
              <a:extLst>
                <a:ext uri="{FF2B5EF4-FFF2-40B4-BE49-F238E27FC236}">
                  <a16:creationId xmlns:a16="http://schemas.microsoft.com/office/drawing/2014/main" id="{F9D317DE-C4A8-4DBA-A01F-81FEF20DDB2F}"/>
                </a:ext>
              </a:extLst>
            </p:cNvPr>
            <p:cNvCxnSpPr>
              <a:endCxn id="6" idx="1"/>
            </p:cNvCxnSpPr>
            <p:nvPr/>
          </p:nvCxnSpPr>
          <p:spPr>
            <a:xfrm>
              <a:off x="3696579" y="2631550"/>
              <a:ext cx="690017" cy="16273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130">
              <a:extLst>
                <a:ext uri="{FF2B5EF4-FFF2-40B4-BE49-F238E27FC236}">
                  <a16:creationId xmlns:a16="http://schemas.microsoft.com/office/drawing/2014/main" id="{EF72F5F7-0130-4736-95D4-43514F9AF025}"/>
                </a:ext>
              </a:extLst>
            </p:cNvPr>
            <p:cNvCxnSpPr>
              <a:endCxn id="6" idx="3"/>
            </p:cNvCxnSpPr>
            <p:nvPr/>
          </p:nvCxnSpPr>
          <p:spPr>
            <a:xfrm flipV="1">
              <a:off x="3696579" y="3158589"/>
              <a:ext cx="690017" cy="2142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63">
              <a:extLst>
                <a:ext uri="{FF2B5EF4-FFF2-40B4-BE49-F238E27FC236}">
                  <a16:creationId xmlns:a16="http://schemas.microsoft.com/office/drawing/2014/main" id="{B965E732-F5C8-43D3-81D1-A99B7177789F}"/>
                </a:ext>
              </a:extLst>
            </p:cNvPr>
            <p:cNvSpPr txBox="1"/>
            <p:nvPr/>
          </p:nvSpPr>
          <p:spPr>
            <a:xfrm>
              <a:off x="5460888" y="2805168"/>
              <a:ext cx="3878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i="1" dirty="0" err="1">
                  <a:latin typeface="CMU Bright Roman"/>
                  <a:cs typeface="CMU Bright Roman"/>
                </a:rPr>
                <a:t>h</a:t>
              </a:r>
              <a:r>
                <a:rPr lang="en-US" sz="1600" i="1" baseline="-25000" dirty="0" err="1">
                  <a:latin typeface="CMU Bright Roman"/>
                  <a:cs typeface="CMU Bright Roman"/>
                </a:rPr>
                <a:t>t</a:t>
              </a:r>
              <a:endParaRPr lang="en-US" sz="1600" i="1" baseline="-25000" dirty="0">
                <a:latin typeface="CMU Bright Roman"/>
                <a:cs typeface="CMU Bright Roman"/>
              </a:endParaRPr>
            </a:p>
          </p:txBody>
        </p:sp>
        <p:sp>
          <p:nvSpPr>
            <p:cNvPr id="12" name="TextBox 59">
              <a:extLst>
                <a:ext uri="{FF2B5EF4-FFF2-40B4-BE49-F238E27FC236}">
                  <a16:creationId xmlns:a16="http://schemas.microsoft.com/office/drawing/2014/main" id="{93FA1907-F891-4E3F-838B-D82C8E06FE9D}"/>
                </a:ext>
              </a:extLst>
            </p:cNvPr>
            <p:cNvSpPr txBox="1"/>
            <p:nvPr/>
          </p:nvSpPr>
          <p:spPr>
            <a:xfrm>
              <a:off x="3277593" y="2435812"/>
              <a:ext cx="505362" cy="1241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1600" b="1" dirty="0">
                  <a:latin typeface="CMU Bright Roman"/>
                  <a:cs typeface="CMU Bright Roman"/>
                </a:rPr>
                <a:t> </a:t>
              </a:r>
              <a:r>
                <a:rPr lang="en-US" sz="1600" dirty="0" err="1">
                  <a:latin typeface="CMU Bright Roman"/>
                  <a:cs typeface="CMU Bright Roman"/>
                </a:rPr>
                <a:t>x</a:t>
              </a:r>
              <a:r>
                <a:rPr lang="en-US" sz="1600" i="1" baseline="-25000" dirty="0" err="1">
                  <a:latin typeface="CMU Bright Roman"/>
                  <a:cs typeface="CMU Bright Roman"/>
                </a:rPr>
                <a:t>t</a:t>
              </a:r>
              <a:endParaRPr lang="en-US" sz="1600" i="1" baseline="-25000" dirty="0">
                <a:latin typeface="CMU Bright Roman"/>
                <a:cs typeface="CMU Bright Roman"/>
              </a:endParaRPr>
            </a:p>
            <a:p>
              <a:pPr algn="just"/>
              <a:endParaRPr lang="en-US" sz="1600" i="1" dirty="0">
                <a:latin typeface="CMU Bright Roman"/>
                <a:cs typeface="CMU Bright Roman"/>
              </a:endParaRPr>
            </a:p>
            <a:p>
              <a:pPr algn="just"/>
              <a:endParaRPr lang="en-US" sz="1600" i="1" dirty="0">
                <a:latin typeface="CMU Bright Roman"/>
                <a:cs typeface="CMU Bright Roman"/>
              </a:endParaRPr>
            </a:p>
            <a:p>
              <a:pPr algn="just"/>
              <a:r>
                <a:rPr lang="en-US" sz="1600" i="1" dirty="0">
                  <a:latin typeface="CMU Bright Roman"/>
                  <a:cs typeface="CMU Bright Roman"/>
                </a:rPr>
                <a:t>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t-1</a:t>
              </a:r>
            </a:p>
            <a:p>
              <a:pPr algn="just"/>
              <a:endParaRPr lang="en-US" sz="1600" i="1" baseline="-25000" dirty="0">
                <a:latin typeface="CMU Bright Roman"/>
                <a:cs typeface="CMU Bright Roman"/>
              </a:endParaRPr>
            </a:p>
          </p:txBody>
        </p:sp>
      </p:grpSp>
      <p:sp>
        <p:nvSpPr>
          <p:cNvPr id="14" name="TextBox 16">
            <a:extLst>
              <a:ext uri="{FF2B5EF4-FFF2-40B4-BE49-F238E27FC236}">
                <a16:creationId xmlns:a16="http://schemas.microsoft.com/office/drawing/2014/main" id="{D577C928-2AC3-47BB-9A72-8B99E2590FE7}"/>
              </a:ext>
            </a:extLst>
          </p:cNvPr>
          <p:cNvSpPr txBox="1"/>
          <p:nvPr/>
        </p:nvSpPr>
        <p:spPr>
          <a:xfrm>
            <a:off x="1188479" y="2636912"/>
            <a:ext cx="434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MU Bright SemiBold Oblique"/>
                <a:cs typeface="CMU Bright SemiBold Oblique"/>
              </a:rPr>
              <a:t>W</a:t>
            </a:r>
            <a:endParaRPr lang="en-US" sz="1600" baseline="-25000" dirty="0">
              <a:latin typeface="CMU Bright SemiBold Oblique"/>
              <a:cs typeface="CMU Bright SemiBold Oblique"/>
            </a:endParaRPr>
          </a:p>
        </p:txBody>
      </p:sp>
      <p:grpSp>
        <p:nvGrpSpPr>
          <p:cNvPr id="16" name="Group 4">
            <a:extLst>
              <a:ext uri="{FF2B5EF4-FFF2-40B4-BE49-F238E27FC236}">
                <a16:creationId xmlns:a16="http://schemas.microsoft.com/office/drawing/2014/main" id="{9BBB5977-D792-4D8E-B4AF-D46F6CB08195}"/>
              </a:ext>
            </a:extLst>
          </p:cNvPr>
          <p:cNvGrpSpPr/>
          <p:nvPr/>
        </p:nvGrpSpPr>
        <p:grpSpPr>
          <a:xfrm rot="16200000">
            <a:off x="3753505" y="4737704"/>
            <a:ext cx="2543351" cy="1023307"/>
            <a:chOff x="3280722" y="2449058"/>
            <a:chExt cx="2543351" cy="1023307"/>
          </a:xfrm>
        </p:grpSpPr>
        <p:sp>
          <p:nvSpPr>
            <p:cNvPr id="23" name="Rectangle 31">
              <a:extLst>
                <a:ext uri="{FF2B5EF4-FFF2-40B4-BE49-F238E27FC236}">
                  <a16:creationId xmlns:a16="http://schemas.microsoft.com/office/drawing/2014/main" id="{316BF0FC-D8AD-46D9-9258-20B72E596FCB}"/>
                </a:ext>
              </a:extLst>
            </p:cNvPr>
            <p:cNvSpPr/>
            <p:nvPr/>
          </p:nvSpPr>
          <p:spPr>
            <a:xfrm>
              <a:off x="4041634" y="2449058"/>
              <a:ext cx="1049363" cy="102330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32">
              <a:extLst>
                <a:ext uri="{FF2B5EF4-FFF2-40B4-BE49-F238E27FC236}">
                  <a16:creationId xmlns:a16="http://schemas.microsoft.com/office/drawing/2014/main" id="{A04229DA-040C-4877-9C09-EDF6215F6ED0}"/>
                </a:ext>
              </a:extLst>
            </p:cNvPr>
            <p:cNvSpPr/>
            <p:nvPr/>
          </p:nvSpPr>
          <p:spPr>
            <a:xfrm>
              <a:off x="4311145" y="2718829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582FE1C2-616F-42ED-84D3-A7FE201D68EF}"/>
                </a:ext>
              </a:extLst>
            </p:cNvPr>
            <p:cNvSpPr/>
            <p:nvPr/>
          </p:nvSpPr>
          <p:spPr>
            <a:xfrm rot="5400000">
              <a:off x="4417083" y="2872886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61">
              <a:extLst>
                <a:ext uri="{FF2B5EF4-FFF2-40B4-BE49-F238E27FC236}">
                  <a16:creationId xmlns:a16="http://schemas.microsoft.com/office/drawing/2014/main" id="{D0800C21-4ED0-453F-A6C4-0FB433FCA0DD}"/>
                </a:ext>
              </a:extLst>
            </p:cNvPr>
            <p:cNvCxnSpPr>
              <a:stCxn id="24" idx="6"/>
            </p:cNvCxnSpPr>
            <p:nvPr/>
          </p:nvCxnSpPr>
          <p:spPr>
            <a:xfrm>
              <a:off x="4826356" y="2976435"/>
              <a:ext cx="634532" cy="14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124">
              <a:extLst>
                <a:ext uri="{FF2B5EF4-FFF2-40B4-BE49-F238E27FC236}">
                  <a16:creationId xmlns:a16="http://schemas.microsoft.com/office/drawing/2014/main" id="{741B401F-AF6D-4C7D-A5B9-4AF4EE4D55F2}"/>
                </a:ext>
              </a:extLst>
            </p:cNvPr>
            <p:cNvCxnSpPr>
              <a:endCxn id="24" idx="1"/>
            </p:cNvCxnSpPr>
            <p:nvPr/>
          </p:nvCxnSpPr>
          <p:spPr>
            <a:xfrm rot="5400000" flipV="1">
              <a:off x="4003862" y="2411546"/>
              <a:ext cx="75451" cy="69001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130">
              <a:extLst>
                <a:ext uri="{FF2B5EF4-FFF2-40B4-BE49-F238E27FC236}">
                  <a16:creationId xmlns:a16="http://schemas.microsoft.com/office/drawing/2014/main" id="{79D4A414-2C3E-4FCA-8916-22E8C24ACEF2}"/>
                </a:ext>
              </a:extLst>
            </p:cNvPr>
            <p:cNvCxnSpPr>
              <a:endCxn id="24" idx="3"/>
            </p:cNvCxnSpPr>
            <p:nvPr/>
          </p:nvCxnSpPr>
          <p:spPr>
            <a:xfrm rot="5400000" flipH="1" flipV="1">
              <a:off x="4003861" y="2851306"/>
              <a:ext cx="75452" cy="69001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163">
              <a:extLst>
                <a:ext uri="{FF2B5EF4-FFF2-40B4-BE49-F238E27FC236}">
                  <a16:creationId xmlns:a16="http://schemas.microsoft.com/office/drawing/2014/main" id="{7C4216C6-9984-44B1-8780-B8A901851025}"/>
                </a:ext>
              </a:extLst>
            </p:cNvPr>
            <p:cNvSpPr txBox="1"/>
            <p:nvPr/>
          </p:nvSpPr>
          <p:spPr>
            <a:xfrm rot="5400000">
              <a:off x="5451974" y="2805169"/>
              <a:ext cx="405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i="1" dirty="0">
                  <a:latin typeface="CMU Bright Roman"/>
                  <a:cs typeface="CMU Bright Roman"/>
                </a:rPr>
                <a:t>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1</a:t>
              </a:r>
            </a:p>
          </p:txBody>
        </p:sp>
        <p:sp>
          <p:nvSpPr>
            <p:cNvPr id="30" name="TextBox 59">
              <a:extLst>
                <a:ext uri="{FF2B5EF4-FFF2-40B4-BE49-F238E27FC236}">
                  <a16:creationId xmlns:a16="http://schemas.microsoft.com/office/drawing/2014/main" id="{C2A048AC-92ED-47DC-ADEA-D322DF0EC9CC}"/>
                </a:ext>
              </a:extLst>
            </p:cNvPr>
            <p:cNvSpPr txBox="1"/>
            <p:nvPr/>
          </p:nvSpPr>
          <p:spPr>
            <a:xfrm rot="5400000">
              <a:off x="3020419" y="2709361"/>
              <a:ext cx="1023307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MU Bright Roman"/>
                  <a:cs typeface="CMU Bright Roman"/>
                </a:rPr>
                <a:t> </a:t>
              </a:r>
              <a:r>
                <a:rPr lang="en-US" sz="1600" dirty="0">
                  <a:latin typeface="CMU Bright Roman"/>
                  <a:cs typeface="CMU Bright Roman"/>
                </a:rPr>
                <a:t>x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1  </a:t>
              </a:r>
              <a:r>
                <a:rPr lang="en-US" sz="1600" i="1" dirty="0">
                  <a:latin typeface="CMU Bright Roman"/>
                  <a:cs typeface="CMU Bright Roman"/>
                </a:rPr>
                <a:t>   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0</a:t>
              </a:r>
            </a:p>
            <a:p>
              <a:pPr algn="just"/>
              <a:endParaRPr lang="en-US" sz="1600" i="1" baseline="-25000" dirty="0">
                <a:latin typeface="CMU Bright Roman"/>
                <a:cs typeface="CMU Bright Roman"/>
              </a:endParaRPr>
            </a:p>
          </p:txBody>
        </p:sp>
      </p:grpSp>
      <p:sp>
        <p:nvSpPr>
          <p:cNvPr id="17" name="Rectangle 29">
            <a:extLst>
              <a:ext uri="{FF2B5EF4-FFF2-40B4-BE49-F238E27FC236}">
                <a16:creationId xmlns:a16="http://schemas.microsoft.com/office/drawing/2014/main" id="{A890FC9F-90E1-41BE-839F-5545F39924A3}"/>
              </a:ext>
            </a:extLst>
          </p:cNvPr>
          <p:cNvSpPr/>
          <p:nvPr/>
        </p:nvSpPr>
        <p:spPr>
          <a:xfrm>
            <a:off x="4842829" y="3306865"/>
            <a:ext cx="398953" cy="366300"/>
          </a:xfrm>
          <a:prstGeom prst="rect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18" name="Straight Arrow Connector 30">
            <a:extLst>
              <a:ext uri="{FF2B5EF4-FFF2-40B4-BE49-F238E27FC236}">
                <a16:creationId xmlns:a16="http://schemas.microsoft.com/office/drawing/2014/main" id="{08A7B046-71B0-450F-8A03-D76FBE1265B9}"/>
              </a:ext>
            </a:extLst>
          </p:cNvPr>
          <p:cNvCxnSpPr>
            <a:stCxn id="29" idx="0"/>
            <a:endCxn id="17" idx="2"/>
          </p:cNvCxnSpPr>
          <p:nvPr/>
        </p:nvCxnSpPr>
        <p:spPr>
          <a:xfrm flipV="1">
            <a:off x="5038915" y="3673165"/>
            <a:ext cx="3391" cy="30451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49">
            <a:extLst>
              <a:ext uri="{FF2B5EF4-FFF2-40B4-BE49-F238E27FC236}">
                <a16:creationId xmlns:a16="http://schemas.microsoft.com/office/drawing/2014/main" id="{99D96068-DAE5-4490-89C8-6E61C03063A6}"/>
              </a:ext>
            </a:extLst>
          </p:cNvPr>
          <p:cNvSpPr txBox="1"/>
          <p:nvPr/>
        </p:nvSpPr>
        <p:spPr>
          <a:xfrm>
            <a:off x="4846383" y="2708920"/>
            <a:ext cx="3935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>
                <a:latin typeface="CMU Bright Roman"/>
                <a:cs typeface="CMU Bright Roman"/>
              </a:rPr>
              <a:t>y</a:t>
            </a:r>
            <a:r>
              <a:rPr lang="en-US" sz="1600" i="1" baseline="-25000" dirty="0">
                <a:latin typeface="CMU Bright Roman"/>
                <a:cs typeface="CMU Bright Roman"/>
              </a:rPr>
              <a:t>1</a:t>
            </a:r>
          </a:p>
        </p:txBody>
      </p:sp>
      <p:cxnSp>
        <p:nvCxnSpPr>
          <p:cNvPr id="22" name="Straight Arrow Connector 53">
            <a:extLst>
              <a:ext uri="{FF2B5EF4-FFF2-40B4-BE49-F238E27FC236}">
                <a16:creationId xmlns:a16="http://schemas.microsoft.com/office/drawing/2014/main" id="{6DB47F62-94AF-41ED-94F4-3CE9DB90E93D}"/>
              </a:ext>
            </a:extLst>
          </p:cNvPr>
          <p:cNvCxnSpPr>
            <a:stCxn id="17" idx="0"/>
            <a:endCxn id="20" idx="2"/>
          </p:cNvCxnSpPr>
          <p:nvPr/>
        </p:nvCxnSpPr>
        <p:spPr>
          <a:xfrm flipV="1">
            <a:off x="5042306" y="3047474"/>
            <a:ext cx="846" cy="2593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82">
            <a:extLst>
              <a:ext uri="{FF2B5EF4-FFF2-40B4-BE49-F238E27FC236}">
                <a16:creationId xmlns:a16="http://schemas.microsoft.com/office/drawing/2014/main" id="{F9180A93-B408-4251-829B-18E989DC4AD2}"/>
              </a:ext>
            </a:extLst>
          </p:cNvPr>
          <p:cNvGrpSpPr/>
          <p:nvPr/>
        </p:nvGrpSpPr>
        <p:grpSpPr>
          <a:xfrm rot="16200000">
            <a:off x="5126543" y="4737705"/>
            <a:ext cx="2543351" cy="1023307"/>
            <a:chOff x="3280722" y="2449058"/>
            <a:chExt cx="2543351" cy="1023307"/>
          </a:xfrm>
        </p:grpSpPr>
        <p:sp>
          <p:nvSpPr>
            <p:cNvPr id="39" name="Rectangle 89">
              <a:extLst>
                <a:ext uri="{FF2B5EF4-FFF2-40B4-BE49-F238E27FC236}">
                  <a16:creationId xmlns:a16="http://schemas.microsoft.com/office/drawing/2014/main" id="{AA69D559-47DC-4EFA-872D-8E9EE65769E0}"/>
                </a:ext>
              </a:extLst>
            </p:cNvPr>
            <p:cNvSpPr/>
            <p:nvPr/>
          </p:nvSpPr>
          <p:spPr>
            <a:xfrm>
              <a:off x="4041634" y="2449058"/>
              <a:ext cx="1049363" cy="102330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90">
              <a:extLst>
                <a:ext uri="{FF2B5EF4-FFF2-40B4-BE49-F238E27FC236}">
                  <a16:creationId xmlns:a16="http://schemas.microsoft.com/office/drawing/2014/main" id="{80E32BCF-DC28-4448-8200-C3BA83EC3D28}"/>
                </a:ext>
              </a:extLst>
            </p:cNvPr>
            <p:cNvSpPr/>
            <p:nvPr/>
          </p:nvSpPr>
          <p:spPr>
            <a:xfrm>
              <a:off x="4311145" y="2718829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41" name="Freeform 91">
              <a:extLst>
                <a:ext uri="{FF2B5EF4-FFF2-40B4-BE49-F238E27FC236}">
                  <a16:creationId xmlns:a16="http://schemas.microsoft.com/office/drawing/2014/main" id="{25F41CFB-FB40-40BD-BBA9-2F9CBD2D0491}"/>
                </a:ext>
              </a:extLst>
            </p:cNvPr>
            <p:cNvSpPr/>
            <p:nvPr/>
          </p:nvSpPr>
          <p:spPr>
            <a:xfrm rot="5400000">
              <a:off x="4417083" y="2872886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Arrow Connector 92">
              <a:extLst>
                <a:ext uri="{FF2B5EF4-FFF2-40B4-BE49-F238E27FC236}">
                  <a16:creationId xmlns:a16="http://schemas.microsoft.com/office/drawing/2014/main" id="{1ABE4E9D-8622-4E9A-BBB8-DF001AC8396C}"/>
                </a:ext>
              </a:extLst>
            </p:cNvPr>
            <p:cNvCxnSpPr>
              <a:stCxn id="40" idx="6"/>
            </p:cNvCxnSpPr>
            <p:nvPr/>
          </p:nvCxnSpPr>
          <p:spPr>
            <a:xfrm>
              <a:off x="4826356" y="2976435"/>
              <a:ext cx="634532" cy="14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93">
              <a:extLst>
                <a:ext uri="{FF2B5EF4-FFF2-40B4-BE49-F238E27FC236}">
                  <a16:creationId xmlns:a16="http://schemas.microsoft.com/office/drawing/2014/main" id="{27D0B6CC-DC28-494E-936D-EE31F8298CDF}"/>
                </a:ext>
              </a:extLst>
            </p:cNvPr>
            <p:cNvCxnSpPr>
              <a:endCxn id="40" idx="1"/>
            </p:cNvCxnSpPr>
            <p:nvPr/>
          </p:nvCxnSpPr>
          <p:spPr>
            <a:xfrm rot="5400000" flipV="1">
              <a:off x="4003862" y="2411546"/>
              <a:ext cx="75451" cy="69001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94">
              <a:extLst>
                <a:ext uri="{FF2B5EF4-FFF2-40B4-BE49-F238E27FC236}">
                  <a16:creationId xmlns:a16="http://schemas.microsoft.com/office/drawing/2014/main" id="{2022A101-B177-4D10-926C-7006F3F8E0AF}"/>
                </a:ext>
              </a:extLst>
            </p:cNvPr>
            <p:cNvCxnSpPr>
              <a:endCxn id="40" idx="3"/>
            </p:cNvCxnSpPr>
            <p:nvPr/>
          </p:nvCxnSpPr>
          <p:spPr>
            <a:xfrm rot="5400000" flipH="1" flipV="1">
              <a:off x="4003861" y="2851306"/>
              <a:ext cx="75452" cy="69001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95">
              <a:extLst>
                <a:ext uri="{FF2B5EF4-FFF2-40B4-BE49-F238E27FC236}">
                  <a16:creationId xmlns:a16="http://schemas.microsoft.com/office/drawing/2014/main" id="{6540D7AC-C410-43A0-93E9-76F4D783B149}"/>
                </a:ext>
              </a:extLst>
            </p:cNvPr>
            <p:cNvSpPr txBox="1"/>
            <p:nvPr/>
          </p:nvSpPr>
          <p:spPr>
            <a:xfrm rot="5400000">
              <a:off x="5451974" y="2805169"/>
              <a:ext cx="405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i="1" dirty="0">
                  <a:latin typeface="CMU Bright Roman"/>
                  <a:cs typeface="CMU Bright Roman"/>
                </a:rPr>
                <a:t>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2</a:t>
              </a:r>
            </a:p>
          </p:txBody>
        </p:sp>
        <p:sp>
          <p:nvSpPr>
            <p:cNvPr id="46" name="TextBox 96">
              <a:extLst>
                <a:ext uri="{FF2B5EF4-FFF2-40B4-BE49-F238E27FC236}">
                  <a16:creationId xmlns:a16="http://schemas.microsoft.com/office/drawing/2014/main" id="{D650FFC4-A12C-4FDF-BFDB-8E8AB918BC9A}"/>
                </a:ext>
              </a:extLst>
            </p:cNvPr>
            <p:cNvSpPr txBox="1"/>
            <p:nvPr/>
          </p:nvSpPr>
          <p:spPr>
            <a:xfrm rot="5400000">
              <a:off x="3020419" y="2709361"/>
              <a:ext cx="1023307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MU Bright Roman"/>
                  <a:cs typeface="CMU Bright Roman"/>
                </a:rPr>
                <a:t> </a:t>
              </a:r>
              <a:r>
                <a:rPr lang="en-US" sz="1600" dirty="0">
                  <a:latin typeface="CMU Bright Roman"/>
                  <a:cs typeface="CMU Bright Roman"/>
                </a:rPr>
                <a:t>x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2</a:t>
              </a:r>
              <a:r>
                <a:rPr lang="en-US" sz="1600" i="1" dirty="0">
                  <a:latin typeface="CMU Bright Roman"/>
                  <a:cs typeface="CMU Bright Roman"/>
                </a:rPr>
                <a:t>     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1</a:t>
              </a:r>
            </a:p>
            <a:p>
              <a:pPr algn="just"/>
              <a:endParaRPr lang="en-US" sz="1600" i="1" baseline="-25000" dirty="0">
                <a:latin typeface="CMU Bright Roman"/>
                <a:cs typeface="CMU Bright Roman"/>
              </a:endParaRPr>
            </a:p>
          </p:txBody>
        </p:sp>
      </p:grpSp>
      <p:sp>
        <p:nvSpPr>
          <p:cNvPr id="33" name="Rectangle 83">
            <a:extLst>
              <a:ext uri="{FF2B5EF4-FFF2-40B4-BE49-F238E27FC236}">
                <a16:creationId xmlns:a16="http://schemas.microsoft.com/office/drawing/2014/main" id="{8A5DF3CC-DF85-4130-B435-67AF53496CE8}"/>
              </a:ext>
            </a:extLst>
          </p:cNvPr>
          <p:cNvSpPr/>
          <p:nvPr/>
        </p:nvSpPr>
        <p:spPr>
          <a:xfrm>
            <a:off x="6215867" y="3306866"/>
            <a:ext cx="398953" cy="366300"/>
          </a:xfrm>
          <a:prstGeom prst="rect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34" name="Straight Arrow Connector 84">
            <a:extLst>
              <a:ext uri="{FF2B5EF4-FFF2-40B4-BE49-F238E27FC236}">
                <a16:creationId xmlns:a16="http://schemas.microsoft.com/office/drawing/2014/main" id="{C85CE2E0-ECDC-4B2E-BDEF-DA5E7A37464D}"/>
              </a:ext>
            </a:extLst>
          </p:cNvPr>
          <p:cNvCxnSpPr>
            <a:stCxn id="45" idx="0"/>
            <a:endCxn id="33" idx="2"/>
          </p:cNvCxnSpPr>
          <p:nvPr/>
        </p:nvCxnSpPr>
        <p:spPr>
          <a:xfrm flipV="1">
            <a:off x="6411953" y="3673166"/>
            <a:ext cx="3391" cy="30451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86">
            <a:extLst>
              <a:ext uri="{FF2B5EF4-FFF2-40B4-BE49-F238E27FC236}">
                <a16:creationId xmlns:a16="http://schemas.microsoft.com/office/drawing/2014/main" id="{7BAA6105-AB9E-4325-ABB1-82B8E9936A70}"/>
              </a:ext>
            </a:extLst>
          </p:cNvPr>
          <p:cNvSpPr txBox="1"/>
          <p:nvPr/>
        </p:nvSpPr>
        <p:spPr>
          <a:xfrm>
            <a:off x="6219421" y="2708921"/>
            <a:ext cx="3935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>
                <a:latin typeface="CMU Bright Roman"/>
                <a:cs typeface="CMU Bright Roman"/>
              </a:rPr>
              <a:t>y</a:t>
            </a:r>
            <a:r>
              <a:rPr lang="en-US" sz="1600" i="1" baseline="-25000" dirty="0">
                <a:latin typeface="CMU Bright Roman"/>
                <a:cs typeface="CMU Bright Roman"/>
              </a:rPr>
              <a:t>2</a:t>
            </a:r>
          </a:p>
        </p:txBody>
      </p:sp>
      <p:cxnSp>
        <p:nvCxnSpPr>
          <p:cNvPr id="38" name="Straight Arrow Connector 88">
            <a:extLst>
              <a:ext uri="{FF2B5EF4-FFF2-40B4-BE49-F238E27FC236}">
                <a16:creationId xmlns:a16="http://schemas.microsoft.com/office/drawing/2014/main" id="{F0CE7734-1006-46F6-B31B-7492B1187778}"/>
              </a:ext>
            </a:extLst>
          </p:cNvPr>
          <p:cNvCxnSpPr>
            <a:stCxn id="33" idx="0"/>
            <a:endCxn id="36" idx="2"/>
          </p:cNvCxnSpPr>
          <p:nvPr/>
        </p:nvCxnSpPr>
        <p:spPr>
          <a:xfrm flipV="1">
            <a:off x="6415344" y="3047475"/>
            <a:ext cx="846" cy="2593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98">
            <a:extLst>
              <a:ext uri="{FF2B5EF4-FFF2-40B4-BE49-F238E27FC236}">
                <a16:creationId xmlns:a16="http://schemas.microsoft.com/office/drawing/2014/main" id="{377B3885-A252-46D2-9E4E-D3BEEA39ED75}"/>
              </a:ext>
            </a:extLst>
          </p:cNvPr>
          <p:cNvGrpSpPr/>
          <p:nvPr/>
        </p:nvGrpSpPr>
        <p:grpSpPr>
          <a:xfrm rot="16200000">
            <a:off x="6461078" y="4743301"/>
            <a:ext cx="2543351" cy="1023307"/>
            <a:chOff x="3280722" y="2449058"/>
            <a:chExt cx="2543351" cy="1023307"/>
          </a:xfrm>
        </p:grpSpPr>
        <p:sp>
          <p:nvSpPr>
            <p:cNvPr id="55" name="Rectangle 105">
              <a:extLst>
                <a:ext uri="{FF2B5EF4-FFF2-40B4-BE49-F238E27FC236}">
                  <a16:creationId xmlns:a16="http://schemas.microsoft.com/office/drawing/2014/main" id="{4B4AE78E-6B28-4F96-A7A5-57638C7EEA5F}"/>
                </a:ext>
              </a:extLst>
            </p:cNvPr>
            <p:cNvSpPr/>
            <p:nvPr/>
          </p:nvSpPr>
          <p:spPr>
            <a:xfrm>
              <a:off x="4041634" y="2449058"/>
              <a:ext cx="1049363" cy="102330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106">
              <a:extLst>
                <a:ext uri="{FF2B5EF4-FFF2-40B4-BE49-F238E27FC236}">
                  <a16:creationId xmlns:a16="http://schemas.microsoft.com/office/drawing/2014/main" id="{7462D713-2DF0-4426-A249-3BE0DDB810A3}"/>
                </a:ext>
              </a:extLst>
            </p:cNvPr>
            <p:cNvSpPr/>
            <p:nvPr/>
          </p:nvSpPr>
          <p:spPr>
            <a:xfrm>
              <a:off x="4311145" y="2718829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57" name="Freeform 107">
              <a:extLst>
                <a:ext uri="{FF2B5EF4-FFF2-40B4-BE49-F238E27FC236}">
                  <a16:creationId xmlns:a16="http://schemas.microsoft.com/office/drawing/2014/main" id="{CB064E35-BFA2-4F75-AB55-6027C72A9272}"/>
                </a:ext>
              </a:extLst>
            </p:cNvPr>
            <p:cNvSpPr/>
            <p:nvPr/>
          </p:nvSpPr>
          <p:spPr>
            <a:xfrm rot="5400000">
              <a:off x="4417083" y="2872886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Arrow Connector 108">
              <a:extLst>
                <a:ext uri="{FF2B5EF4-FFF2-40B4-BE49-F238E27FC236}">
                  <a16:creationId xmlns:a16="http://schemas.microsoft.com/office/drawing/2014/main" id="{0C4FA897-073D-4A99-8BF5-7F8899D5611C}"/>
                </a:ext>
              </a:extLst>
            </p:cNvPr>
            <p:cNvCxnSpPr>
              <a:stCxn id="56" idx="6"/>
            </p:cNvCxnSpPr>
            <p:nvPr/>
          </p:nvCxnSpPr>
          <p:spPr>
            <a:xfrm>
              <a:off x="4826356" y="2976435"/>
              <a:ext cx="634532" cy="14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109">
              <a:extLst>
                <a:ext uri="{FF2B5EF4-FFF2-40B4-BE49-F238E27FC236}">
                  <a16:creationId xmlns:a16="http://schemas.microsoft.com/office/drawing/2014/main" id="{CE3D7C6D-6F63-4CB3-BFD5-B24AFD5D6480}"/>
                </a:ext>
              </a:extLst>
            </p:cNvPr>
            <p:cNvCxnSpPr>
              <a:endCxn id="56" idx="1"/>
            </p:cNvCxnSpPr>
            <p:nvPr/>
          </p:nvCxnSpPr>
          <p:spPr>
            <a:xfrm rot="5400000" flipV="1">
              <a:off x="4003862" y="2411546"/>
              <a:ext cx="75451" cy="69001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110">
              <a:extLst>
                <a:ext uri="{FF2B5EF4-FFF2-40B4-BE49-F238E27FC236}">
                  <a16:creationId xmlns:a16="http://schemas.microsoft.com/office/drawing/2014/main" id="{D9EAA667-DBAD-4C0C-9E1D-9161DA333BD7}"/>
                </a:ext>
              </a:extLst>
            </p:cNvPr>
            <p:cNvCxnSpPr>
              <a:endCxn id="56" idx="3"/>
            </p:cNvCxnSpPr>
            <p:nvPr/>
          </p:nvCxnSpPr>
          <p:spPr>
            <a:xfrm rot="5400000" flipH="1" flipV="1">
              <a:off x="4003861" y="2851306"/>
              <a:ext cx="75452" cy="69001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111">
              <a:extLst>
                <a:ext uri="{FF2B5EF4-FFF2-40B4-BE49-F238E27FC236}">
                  <a16:creationId xmlns:a16="http://schemas.microsoft.com/office/drawing/2014/main" id="{40668FCC-89FD-4FA1-864F-5C74E858777A}"/>
                </a:ext>
              </a:extLst>
            </p:cNvPr>
            <p:cNvSpPr txBox="1"/>
            <p:nvPr/>
          </p:nvSpPr>
          <p:spPr>
            <a:xfrm rot="5400000">
              <a:off x="5451974" y="2805169"/>
              <a:ext cx="405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i="1" dirty="0">
                  <a:latin typeface="CMU Bright Roman"/>
                  <a:cs typeface="CMU Bright Roman"/>
                </a:rPr>
                <a:t>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3</a:t>
              </a:r>
            </a:p>
          </p:txBody>
        </p:sp>
        <p:sp>
          <p:nvSpPr>
            <p:cNvPr id="62" name="TextBox 112">
              <a:extLst>
                <a:ext uri="{FF2B5EF4-FFF2-40B4-BE49-F238E27FC236}">
                  <a16:creationId xmlns:a16="http://schemas.microsoft.com/office/drawing/2014/main" id="{E517BBE7-0BAD-4467-9746-30CA9B6E5910}"/>
                </a:ext>
              </a:extLst>
            </p:cNvPr>
            <p:cNvSpPr txBox="1"/>
            <p:nvPr/>
          </p:nvSpPr>
          <p:spPr>
            <a:xfrm rot="5400000">
              <a:off x="3020419" y="2709361"/>
              <a:ext cx="1023307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MU Bright Roman"/>
                  <a:cs typeface="CMU Bright Roman"/>
                </a:rPr>
                <a:t> </a:t>
              </a:r>
              <a:r>
                <a:rPr lang="en-US" sz="1600" dirty="0">
                  <a:latin typeface="CMU Bright Roman"/>
                  <a:cs typeface="CMU Bright Roman"/>
                </a:rPr>
                <a:t>x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3</a:t>
              </a:r>
              <a:r>
                <a:rPr lang="en-US" sz="1600" i="1" dirty="0">
                  <a:latin typeface="CMU Bright Roman"/>
                  <a:cs typeface="CMU Bright Roman"/>
                </a:rPr>
                <a:t>     h</a:t>
              </a:r>
              <a:r>
                <a:rPr lang="en-US" sz="1600" i="1" baseline="-25000" dirty="0">
                  <a:latin typeface="CMU Bright Roman"/>
                  <a:cs typeface="CMU Bright Roman"/>
                </a:rPr>
                <a:t>2</a:t>
              </a:r>
            </a:p>
            <a:p>
              <a:pPr algn="just"/>
              <a:endParaRPr lang="en-US" sz="1600" i="1" baseline="-25000" dirty="0">
                <a:latin typeface="CMU Bright Roman"/>
                <a:cs typeface="CMU Bright Roman"/>
              </a:endParaRPr>
            </a:p>
          </p:txBody>
        </p:sp>
      </p:grpSp>
      <p:sp>
        <p:nvSpPr>
          <p:cNvPr id="49" name="Rectangle 99">
            <a:extLst>
              <a:ext uri="{FF2B5EF4-FFF2-40B4-BE49-F238E27FC236}">
                <a16:creationId xmlns:a16="http://schemas.microsoft.com/office/drawing/2014/main" id="{94627FA6-C70E-4E93-9319-8BD60B62347E}"/>
              </a:ext>
            </a:extLst>
          </p:cNvPr>
          <p:cNvSpPr/>
          <p:nvPr/>
        </p:nvSpPr>
        <p:spPr>
          <a:xfrm>
            <a:off x="7550402" y="3312462"/>
            <a:ext cx="398953" cy="366300"/>
          </a:xfrm>
          <a:prstGeom prst="rect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CMU Bright Roman"/>
              <a:cs typeface="CMU Bright Roman"/>
            </a:endParaRPr>
          </a:p>
        </p:txBody>
      </p:sp>
      <p:cxnSp>
        <p:nvCxnSpPr>
          <p:cNvPr id="50" name="Straight Arrow Connector 100">
            <a:extLst>
              <a:ext uri="{FF2B5EF4-FFF2-40B4-BE49-F238E27FC236}">
                <a16:creationId xmlns:a16="http://schemas.microsoft.com/office/drawing/2014/main" id="{BB334EF9-055E-48B4-9F33-03E704ED0054}"/>
              </a:ext>
            </a:extLst>
          </p:cNvPr>
          <p:cNvCxnSpPr>
            <a:stCxn id="61" idx="0"/>
            <a:endCxn id="49" idx="2"/>
          </p:cNvCxnSpPr>
          <p:nvPr/>
        </p:nvCxnSpPr>
        <p:spPr>
          <a:xfrm flipV="1">
            <a:off x="7746488" y="3678762"/>
            <a:ext cx="3391" cy="30451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102">
            <a:extLst>
              <a:ext uri="{FF2B5EF4-FFF2-40B4-BE49-F238E27FC236}">
                <a16:creationId xmlns:a16="http://schemas.microsoft.com/office/drawing/2014/main" id="{4682EBF5-1C79-469C-9B8F-924E073A45D7}"/>
              </a:ext>
            </a:extLst>
          </p:cNvPr>
          <p:cNvSpPr txBox="1"/>
          <p:nvPr/>
        </p:nvSpPr>
        <p:spPr>
          <a:xfrm>
            <a:off x="7553956" y="2714517"/>
            <a:ext cx="3935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>
                <a:latin typeface="CMU Bright Roman"/>
                <a:cs typeface="CMU Bright Roman"/>
              </a:rPr>
              <a:t>y</a:t>
            </a:r>
            <a:r>
              <a:rPr lang="en-US" sz="1600" i="1" baseline="-25000" dirty="0">
                <a:latin typeface="CMU Bright Roman"/>
                <a:cs typeface="CMU Bright Roman"/>
              </a:rPr>
              <a:t>3</a:t>
            </a:r>
          </a:p>
        </p:txBody>
      </p:sp>
      <p:cxnSp>
        <p:nvCxnSpPr>
          <p:cNvPr id="54" name="Straight Arrow Connector 104">
            <a:extLst>
              <a:ext uri="{FF2B5EF4-FFF2-40B4-BE49-F238E27FC236}">
                <a16:creationId xmlns:a16="http://schemas.microsoft.com/office/drawing/2014/main" id="{A696A3DB-F9AB-4366-B281-9634ADFD8552}"/>
              </a:ext>
            </a:extLst>
          </p:cNvPr>
          <p:cNvCxnSpPr>
            <a:stCxn id="49" idx="0"/>
            <a:endCxn id="52" idx="2"/>
          </p:cNvCxnSpPr>
          <p:nvPr/>
        </p:nvCxnSpPr>
        <p:spPr>
          <a:xfrm flipV="1">
            <a:off x="7749879" y="3053071"/>
            <a:ext cx="846" cy="2593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116">
            <a:extLst>
              <a:ext uri="{FF2B5EF4-FFF2-40B4-BE49-F238E27FC236}">
                <a16:creationId xmlns:a16="http://schemas.microsoft.com/office/drawing/2014/main" id="{71FA4939-C98F-44AD-8588-DB7B04A76E23}"/>
              </a:ext>
            </a:extLst>
          </p:cNvPr>
          <p:cNvSpPr/>
          <p:nvPr/>
        </p:nvSpPr>
        <p:spPr>
          <a:xfrm>
            <a:off x="5183306" y="3972606"/>
            <a:ext cx="1430243" cy="2670005"/>
          </a:xfrm>
          <a:custGeom>
            <a:avLst/>
            <a:gdLst>
              <a:gd name="connsiteX0" fmla="*/ 0 w 1430243"/>
              <a:gd name="connsiteY0" fmla="*/ 197287 h 2670005"/>
              <a:gd name="connsiteX1" fmla="*/ 332901 w 1430243"/>
              <a:gd name="connsiteY1" fmla="*/ 234274 h 2670005"/>
              <a:gd name="connsiteX2" fmla="*/ 678133 w 1430243"/>
              <a:gd name="connsiteY2" fmla="*/ 2539795 h 2670005"/>
              <a:gd name="connsiteX3" fmla="*/ 1430243 w 1430243"/>
              <a:gd name="connsiteY3" fmla="*/ 2379518 h 2670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0243" h="2670005">
                <a:moveTo>
                  <a:pt x="0" y="197287"/>
                </a:moveTo>
                <a:cubicBezTo>
                  <a:pt x="109939" y="20571"/>
                  <a:pt x="219879" y="-156144"/>
                  <a:pt x="332901" y="234274"/>
                </a:cubicBezTo>
                <a:cubicBezTo>
                  <a:pt x="445923" y="624692"/>
                  <a:pt x="495243" y="2182254"/>
                  <a:pt x="678133" y="2539795"/>
                </a:cubicBezTo>
                <a:cubicBezTo>
                  <a:pt x="861023" y="2897336"/>
                  <a:pt x="1309001" y="2408286"/>
                  <a:pt x="1430243" y="2379518"/>
                </a:cubicBezTo>
              </a:path>
            </a:pathLst>
          </a:custGeom>
          <a:ln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121">
            <a:extLst>
              <a:ext uri="{FF2B5EF4-FFF2-40B4-BE49-F238E27FC236}">
                <a16:creationId xmlns:a16="http://schemas.microsoft.com/office/drawing/2014/main" id="{CC1E25A5-E844-4A0B-94FD-23EDCF3ECB3B}"/>
              </a:ext>
            </a:extLst>
          </p:cNvPr>
          <p:cNvSpPr/>
          <p:nvPr/>
        </p:nvSpPr>
        <p:spPr>
          <a:xfrm>
            <a:off x="6553207" y="3965660"/>
            <a:ext cx="1430243" cy="2670005"/>
          </a:xfrm>
          <a:custGeom>
            <a:avLst/>
            <a:gdLst>
              <a:gd name="connsiteX0" fmla="*/ 0 w 1430243"/>
              <a:gd name="connsiteY0" fmla="*/ 197287 h 2670005"/>
              <a:gd name="connsiteX1" fmla="*/ 332901 w 1430243"/>
              <a:gd name="connsiteY1" fmla="*/ 234274 h 2670005"/>
              <a:gd name="connsiteX2" fmla="*/ 678133 w 1430243"/>
              <a:gd name="connsiteY2" fmla="*/ 2539795 h 2670005"/>
              <a:gd name="connsiteX3" fmla="*/ 1430243 w 1430243"/>
              <a:gd name="connsiteY3" fmla="*/ 2379518 h 2670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0243" h="2670005">
                <a:moveTo>
                  <a:pt x="0" y="197287"/>
                </a:moveTo>
                <a:cubicBezTo>
                  <a:pt x="109939" y="20571"/>
                  <a:pt x="219879" y="-156144"/>
                  <a:pt x="332901" y="234274"/>
                </a:cubicBezTo>
                <a:cubicBezTo>
                  <a:pt x="445923" y="624692"/>
                  <a:pt x="495243" y="2182254"/>
                  <a:pt x="678133" y="2539795"/>
                </a:cubicBezTo>
                <a:cubicBezTo>
                  <a:pt x="861023" y="2897336"/>
                  <a:pt x="1309001" y="2408286"/>
                  <a:pt x="1430243" y="2379518"/>
                </a:cubicBezTo>
              </a:path>
            </a:pathLst>
          </a:custGeom>
          <a:ln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圓角矩形圖說文字 5">
            <a:extLst>
              <a:ext uri="{FF2B5EF4-FFF2-40B4-BE49-F238E27FC236}">
                <a16:creationId xmlns:a16="http://schemas.microsoft.com/office/drawing/2014/main" id="{B74950CA-FED9-4972-84B4-D63FE0D59DE5}"/>
              </a:ext>
            </a:extLst>
          </p:cNvPr>
          <p:cNvSpPr/>
          <p:nvPr/>
        </p:nvSpPr>
        <p:spPr>
          <a:xfrm>
            <a:off x="2519893" y="5938771"/>
            <a:ext cx="2048430" cy="715089"/>
          </a:xfrm>
          <a:prstGeom prst="wedgeRoundRectCallout">
            <a:avLst>
              <a:gd name="adj1" fmla="val 38958"/>
              <a:gd name="adj2" fmla="val -9643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Weights are shared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over time!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graphicFrame>
        <p:nvGraphicFramePr>
          <p:cNvPr id="67" name="物件 66">
            <a:extLst>
              <a:ext uri="{FF2B5EF4-FFF2-40B4-BE49-F238E27FC236}">
                <a16:creationId xmlns:a16="http://schemas.microsoft.com/office/drawing/2014/main" id="{C1647AEC-5171-4127-AFAD-5EFEC43B3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672355"/>
              </p:ext>
            </p:extLst>
          </p:nvPr>
        </p:nvGraphicFramePr>
        <p:xfrm>
          <a:off x="788988" y="4149725"/>
          <a:ext cx="23145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方程式" r:id="rId3" imgW="1396800" imgH="507960" progId="Equation.KSEE3">
                  <p:embed/>
                </p:oleObj>
              </mc:Choice>
              <mc:Fallback>
                <p:oleObj name="方程式" r:id="rId3" imgW="1396800" imgH="507960" progId="Equation.KSEE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8988" y="4149725"/>
                        <a:ext cx="2314575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455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7E411E9-6DDB-4D22-BFAF-0916F50474D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latin typeface="Calibri" panose="020F0502020204030204" pitchFamily="34" charset="0"/>
                <a:cs typeface="Calibri" panose="020F0502020204030204" pitchFamily="34" charset="0"/>
              </a:rPr>
              <a:t>Unfolded network </a:t>
            </a:r>
            <a:r>
              <a:rPr lang="en-US" altLang="zh-TW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Feedforward  BP as usual!</a:t>
            </a:r>
          </a:p>
          <a:p>
            <a:endParaRPr lang="en-US" altLang="zh-TW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zh-TW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zh-TW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zh-TW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zh-TW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Gradient vanishing problem  Especially severe in RNN</a:t>
            </a:r>
            <a:endParaRPr lang="zh-TW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98794DBD-8B3C-4542-8769-E5737F13A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BP for Unfolded Network</a:t>
            </a:r>
            <a:endParaRPr lang="zh-TW" altLang="en-US" dirty="0"/>
          </a:p>
        </p:txBody>
      </p:sp>
      <p:grpSp>
        <p:nvGrpSpPr>
          <p:cNvPr id="31" name="群組 30">
            <a:extLst>
              <a:ext uri="{FF2B5EF4-FFF2-40B4-BE49-F238E27FC236}">
                <a16:creationId xmlns:a16="http://schemas.microsoft.com/office/drawing/2014/main" id="{9BC93418-F130-4508-B16D-8469D3347CD7}"/>
              </a:ext>
            </a:extLst>
          </p:cNvPr>
          <p:cNvGrpSpPr/>
          <p:nvPr/>
        </p:nvGrpSpPr>
        <p:grpSpPr>
          <a:xfrm>
            <a:off x="2484414" y="2555470"/>
            <a:ext cx="515211" cy="515211"/>
            <a:chOff x="1573104" y="2926665"/>
            <a:chExt cx="515211" cy="515211"/>
          </a:xfrm>
        </p:grpSpPr>
        <p:sp>
          <p:nvSpPr>
            <p:cNvPr id="6" name="Oval 32">
              <a:extLst>
                <a:ext uri="{FF2B5EF4-FFF2-40B4-BE49-F238E27FC236}">
                  <a16:creationId xmlns:a16="http://schemas.microsoft.com/office/drawing/2014/main" id="{073CE20E-1A06-4CD7-89C8-2B63A0D4E40D}"/>
                </a:ext>
              </a:extLst>
            </p:cNvPr>
            <p:cNvSpPr/>
            <p:nvPr/>
          </p:nvSpPr>
          <p:spPr>
            <a:xfrm>
              <a:off x="1573104" y="2926665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" name="Freeform 33">
              <a:extLst>
                <a:ext uri="{FF2B5EF4-FFF2-40B4-BE49-F238E27FC236}">
                  <a16:creationId xmlns:a16="http://schemas.microsoft.com/office/drawing/2014/main" id="{2D7DB3E6-7B4B-4746-81B8-8E2A2007183D}"/>
                </a:ext>
              </a:extLst>
            </p:cNvPr>
            <p:cNvSpPr/>
            <p:nvPr/>
          </p:nvSpPr>
          <p:spPr>
            <a:xfrm>
              <a:off x="1679042" y="3080722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" name="Straight Arrow Connector 61">
            <a:extLst>
              <a:ext uri="{FF2B5EF4-FFF2-40B4-BE49-F238E27FC236}">
                <a16:creationId xmlns:a16="http://schemas.microsoft.com/office/drawing/2014/main" id="{A0361469-8E72-48A9-A5D4-72DF36A0AC81}"/>
              </a:ext>
            </a:extLst>
          </p:cNvPr>
          <p:cNvCxnSpPr>
            <a:cxnSpLocks/>
            <a:stCxn id="6" idx="6"/>
            <a:endCxn id="11" idx="1"/>
          </p:cNvCxnSpPr>
          <p:nvPr/>
        </p:nvCxnSpPr>
        <p:spPr>
          <a:xfrm>
            <a:off x="2999625" y="2813076"/>
            <a:ext cx="2365109" cy="344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124">
            <a:extLst>
              <a:ext uri="{FF2B5EF4-FFF2-40B4-BE49-F238E27FC236}">
                <a16:creationId xmlns:a16="http://schemas.microsoft.com/office/drawing/2014/main" id="{F9D317DE-C4A8-4DBA-A01F-81FEF20DDB2F}"/>
              </a:ext>
            </a:extLst>
          </p:cNvPr>
          <p:cNvCxnSpPr>
            <a:cxnSpLocks/>
            <a:stCxn id="68" idx="3"/>
            <a:endCxn id="6" idx="2"/>
          </p:cNvCxnSpPr>
          <p:nvPr/>
        </p:nvCxnSpPr>
        <p:spPr>
          <a:xfrm>
            <a:off x="1760283" y="2805100"/>
            <a:ext cx="724131" cy="79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130">
            <a:extLst>
              <a:ext uri="{FF2B5EF4-FFF2-40B4-BE49-F238E27FC236}">
                <a16:creationId xmlns:a16="http://schemas.microsoft.com/office/drawing/2014/main" id="{EF72F5F7-0130-4736-95D4-43514F9AF025}"/>
              </a:ext>
            </a:extLst>
          </p:cNvPr>
          <p:cNvCxnSpPr>
            <a:cxnSpLocks/>
            <a:stCxn id="12" idx="3"/>
            <a:endCxn id="6" idx="1"/>
          </p:cNvCxnSpPr>
          <p:nvPr/>
        </p:nvCxnSpPr>
        <p:spPr>
          <a:xfrm>
            <a:off x="1763688" y="2446414"/>
            <a:ext cx="796177" cy="18450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63">
            <a:extLst>
              <a:ext uri="{FF2B5EF4-FFF2-40B4-BE49-F238E27FC236}">
                <a16:creationId xmlns:a16="http://schemas.microsoft.com/office/drawing/2014/main" id="{B965E732-F5C8-43D3-81D1-A99B7177789F}"/>
              </a:ext>
            </a:extLst>
          </p:cNvPr>
          <p:cNvSpPr txBox="1"/>
          <p:nvPr/>
        </p:nvSpPr>
        <p:spPr>
          <a:xfrm>
            <a:off x="5364734" y="2647243"/>
            <a:ext cx="3593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>
                <a:latin typeface="CMU Bright Roman"/>
                <a:cs typeface="CMU Bright Roman"/>
              </a:rPr>
              <a:t>h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1</a:t>
            </a:r>
            <a:endParaRPr lang="en-US" sz="1600" i="1" baseline="-25000" dirty="0">
              <a:latin typeface="CMU Bright Roman"/>
              <a:cs typeface="CMU Bright Roman"/>
            </a:endParaRPr>
          </a:p>
        </p:txBody>
      </p:sp>
      <p:sp>
        <p:nvSpPr>
          <p:cNvPr id="12" name="TextBox 59">
            <a:extLst>
              <a:ext uri="{FF2B5EF4-FFF2-40B4-BE49-F238E27FC236}">
                <a16:creationId xmlns:a16="http://schemas.microsoft.com/office/drawing/2014/main" id="{93FA1907-F891-4E3F-838B-D82C8E06FE9D}"/>
              </a:ext>
            </a:extLst>
          </p:cNvPr>
          <p:cNvSpPr txBox="1"/>
          <p:nvPr/>
        </p:nvSpPr>
        <p:spPr>
          <a:xfrm>
            <a:off x="1404294" y="2195063"/>
            <a:ext cx="359394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600" i="1" dirty="0">
                <a:latin typeface="CMU Bright Roman"/>
                <a:cs typeface="CMU Bright Roman"/>
              </a:rPr>
              <a:t>h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0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sp>
        <p:nvSpPr>
          <p:cNvPr id="68" name="TextBox 59">
            <a:extLst>
              <a:ext uri="{FF2B5EF4-FFF2-40B4-BE49-F238E27FC236}">
                <a16:creationId xmlns:a16="http://schemas.microsoft.com/office/drawing/2014/main" id="{3ED65744-67EA-436C-A7CE-ED8DB7084AF7}"/>
              </a:ext>
            </a:extLst>
          </p:cNvPr>
          <p:cNvSpPr txBox="1"/>
          <p:nvPr/>
        </p:nvSpPr>
        <p:spPr>
          <a:xfrm>
            <a:off x="1372035" y="2553749"/>
            <a:ext cx="388248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600" b="1" dirty="0">
                <a:latin typeface="CMU Bright Roman"/>
                <a:cs typeface="CMU Bright Roman"/>
              </a:rPr>
              <a:t> </a:t>
            </a:r>
            <a:r>
              <a:rPr lang="en-US" sz="1600" dirty="0">
                <a:latin typeface="CMU Bright Roman"/>
                <a:cs typeface="CMU Bright Roman"/>
              </a:rPr>
              <a:t>x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1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grpSp>
        <p:nvGrpSpPr>
          <p:cNvPr id="70" name="群組 69">
            <a:extLst>
              <a:ext uri="{FF2B5EF4-FFF2-40B4-BE49-F238E27FC236}">
                <a16:creationId xmlns:a16="http://schemas.microsoft.com/office/drawing/2014/main" id="{9561BCE6-617C-4AD3-8325-F1AE66ED36E2}"/>
              </a:ext>
            </a:extLst>
          </p:cNvPr>
          <p:cNvGrpSpPr/>
          <p:nvPr/>
        </p:nvGrpSpPr>
        <p:grpSpPr>
          <a:xfrm>
            <a:off x="3204494" y="2985797"/>
            <a:ext cx="515211" cy="515211"/>
            <a:chOff x="1573104" y="2926665"/>
            <a:chExt cx="515211" cy="515211"/>
          </a:xfrm>
        </p:grpSpPr>
        <p:sp>
          <p:nvSpPr>
            <p:cNvPr id="71" name="Oval 32">
              <a:extLst>
                <a:ext uri="{FF2B5EF4-FFF2-40B4-BE49-F238E27FC236}">
                  <a16:creationId xmlns:a16="http://schemas.microsoft.com/office/drawing/2014/main" id="{B8E59408-88FD-4EF3-96B3-935AB2703D59}"/>
                </a:ext>
              </a:extLst>
            </p:cNvPr>
            <p:cNvSpPr/>
            <p:nvPr/>
          </p:nvSpPr>
          <p:spPr>
            <a:xfrm>
              <a:off x="1573104" y="2926665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C7696532-A75C-4969-BFAD-9A25229A9779}"/>
                </a:ext>
              </a:extLst>
            </p:cNvPr>
            <p:cNvSpPr/>
            <p:nvPr/>
          </p:nvSpPr>
          <p:spPr>
            <a:xfrm>
              <a:off x="1679042" y="3080722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群組 72">
            <a:extLst>
              <a:ext uri="{FF2B5EF4-FFF2-40B4-BE49-F238E27FC236}">
                <a16:creationId xmlns:a16="http://schemas.microsoft.com/office/drawing/2014/main" id="{8FB0DA90-65DF-47DC-A3D0-530583C59E4A}"/>
              </a:ext>
            </a:extLst>
          </p:cNvPr>
          <p:cNvGrpSpPr/>
          <p:nvPr/>
        </p:nvGrpSpPr>
        <p:grpSpPr>
          <a:xfrm>
            <a:off x="3924574" y="3417845"/>
            <a:ext cx="515211" cy="515211"/>
            <a:chOff x="1573104" y="2926665"/>
            <a:chExt cx="515211" cy="515211"/>
          </a:xfrm>
        </p:grpSpPr>
        <p:sp>
          <p:nvSpPr>
            <p:cNvPr id="74" name="Oval 32">
              <a:extLst>
                <a:ext uri="{FF2B5EF4-FFF2-40B4-BE49-F238E27FC236}">
                  <a16:creationId xmlns:a16="http://schemas.microsoft.com/office/drawing/2014/main" id="{86541206-0EF2-479C-9597-C81673B4D352}"/>
                </a:ext>
              </a:extLst>
            </p:cNvPr>
            <p:cNvSpPr/>
            <p:nvPr/>
          </p:nvSpPr>
          <p:spPr>
            <a:xfrm>
              <a:off x="1573104" y="2926665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75" name="Freeform 33">
              <a:extLst>
                <a:ext uri="{FF2B5EF4-FFF2-40B4-BE49-F238E27FC236}">
                  <a16:creationId xmlns:a16="http://schemas.microsoft.com/office/drawing/2014/main" id="{65B99C24-D00B-432D-9279-ACEFA840D300}"/>
                </a:ext>
              </a:extLst>
            </p:cNvPr>
            <p:cNvSpPr/>
            <p:nvPr/>
          </p:nvSpPr>
          <p:spPr>
            <a:xfrm>
              <a:off x="1679042" y="3080722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6" name="Straight Arrow Connector 124">
            <a:extLst>
              <a:ext uri="{FF2B5EF4-FFF2-40B4-BE49-F238E27FC236}">
                <a16:creationId xmlns:a16="http://schemas.microsoft.com/office/drawing/2014/main" id="{10062152-58E2-4DAF-9BDB-3C8ADA6FEA78}"/>
              </a:ext>
            </a:extLst>
          </p:cNvPr>
          <p:cNvCxnSpPr>
            <a:cxnSpLocks/>
            <a:stCxn id="83" idx="3"/>
            <a:endCxn id="71" idx="2"/>
          </p:cNvCxnSpPr>
          <p:nvPr/>
        </p:nvCxnSpPr>
        <p:spPr>
          <a:xfrm flipV="1">
            <a:off x="1764334" y="3243403"/>
            <a:ext cx="1440160" cy="625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124">
            <a:extLst>
              <a:ext uri="{FF2B5EF4-FFF2-40B4-BE49-F238E27FC236}">
                <a16:creationId xmlns:a16="http://schemas.microsoft.com/office/drawing/2014/main" id="{62365B89-1A53-4F68-B93C-C3EE0318E29B}"/>
              </a:ext>
            </a:extLst>
          </p:cNvPr>
          <p:cNvCxnSpPr>
            <a:cxnSpLocks/>
            <a:stCxn id="86" idx="3"/>
            <a:endCxn id="74" idx="2"/>
          </p:cNvCxnSpPr>
          <p:nvPr/>
        </p:nvCxnSpPr>
        <p:spPr>
          <a:xfrm flipV="1">
            <a:off x="1764334" y="3675451"/>
            <a:ext cx="2160240" cy="625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59">
            <a:extLst>
              <a:ext uri="{FF2B5EF4-FFF2-40B4-BE49-F238E27FC236}">
                <a16:creationId xmlns:a16="http://schemas.microsoft.com/office/drawing/2014/main" id="{36828EA4-98A2-42D9-92FD-F288A4711C06}"/>
              </a:ext>
            </a:extLst>
          </p:cNvPr>
          <p:cNvSpPr txBox="1"/>
          <p:nvPr/>
        </p:nvSpPr>
        <p:spPr>
          <a:xfrm>
            <a:off x="1376086" y="2998306"/>
            <a:ext cx="388248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600" b="1" dirty="0">
                <a:latin typeface="CMU Bright Roman"/>
                <a:cs typeface="CMU Bright Roman"/>
              </a:rPr>
              <a:t> </a:t>
            </a:r>
            <a:r>
              <a:rPr lang="en-US" sz="1600" dirty="0">
                <a:latin typeface="CMU Bright Roman"/>
                <a:cs typeface="CMU Bright Roman"/>
              </a:rPr>
              <a:t>x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2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sp>
        <p:nvSpPr>
          <p:cNvPr id="86" name="TextBox 59">
            <a:extLst>
              <a:ext uri="{FF2B5EF4-FFF2-40B4-BE49-F238E27FC236}">
                <a16:creationId xmlns:a16="http://schemas.microsoft.com/office/drawing/2014/main" id="{1CE3EEE0-7524-4492-9464-AAF9A7E0AE11}"/>
              </a:ext>
            </a:extLst>
          </p:cNvPr>
          <p:cNvSpPr txBox="1"/>
          <p:nvPr/>
        </p:nvSpPr>
        <p:spPr>
          <a:xfrm>
            <a:off x="1376086" y="3430354"/>
            <a:ext cx="388248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600" b="1" dirty="0">
                <a:latin typeface="CMU Bright Roman"/>
                <a:cs typeface="CMU Bright Roman"/>
              </a:rPr>
              <a:t> </a:t>
            </a:r>
            <a:r>
              <a:rPr lang="en-US" sz="1600" dirty="0">
                <a:latin typeface="CMU Bright Roman"/>
                <a:cs typeface="CMU Bright Roman"/>
              </a:rPr>
              <a:t>x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3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cxnSp>
        <p:nvCxnSpPr>
          <p:cNvPr id="91" name="Straight Arrow Connector 61">
            <a:extLst>
              <a:ext uri="{FF2B5EF4-FFF2-40B4-BE49-F238E27FC236}">
                <a16:creationId xmlns:a16="http://schemas.microsoft.com/office/drawing/2014/main" id="{FD219F2F-565C-49E2-B073-80782E83038E}"/>
              </a:ext>
            </a:extLst>
          </p:cNvPr>
          <p:cNvCxnSpPr>
            <a:cxnSpLocks/>
            <a:stCxn id="6" idx="6"/>
            <a:endCxn id="71" idx="1"/>
          </p:cNvCxnSpPr>
          <p:nvPr/>
        </p:nvCxnSpPr>
        <p:spPr>
          <a:xfrm>
            <a:off x="2999625" y="2813076"/>
            <a:ext cx="280320" cy="24817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61">
            <a:extLst>
              <a:ext uri="{FF2B5EF4-FFF2-40B4-BE49-F238E27FC236}">
                <a16:creationId xmlns:a16="http://schemas.microsoft.com/office/drawing/2014/main" id="{D165486A-670B-4150-9C42-5CCED6715767}"/>
              </a:ext>
            </a:extLst>
          </p:cNvPr>
          <p:cNvCxnSpPr>
            <a:cxnSpLocks/>
            <a:stCxn id="71" idx="6"/>
            <a:endCxn id="74" idx="1"/>
          </p:cNvCxnSpPr>
          <p:nvPr/>
        </p:nvCxnSpPr>
        <p:spPr>
          <a:xfrm>
            <a:off x="3719705" y="3243403"/>
            <a:ext cx="280320" cy="24989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61">
            <a:extLst>
              <a:ext uri="{FF2B5EF4-FFF2-40B4-BE49-F238E27FC236}">
                <a16:creationId xmlns:a16="http://schemas.microsoft.com/office/drawing/2014/main" id="{6AFD2BAF-AF34-4682-B9AC-EA604949F6EF}"/>
              </a:ext>
            </a:extLst>
          </p:cNvPr>
          <p:cNvCxnSpPr>
            <a:cxnSpLocks/>
            <a:stCxn id="71" idx="6"/>
            <a:endCxn id="109" idx="1"/>
          </p:cNvCxnSpPr>
          <p:nvPr/>
        </p:nvCxnSpPr>
        <p:spPr>
          <a:xfrm>
            <a:off x="3719705" y="3243403"/>
            <a:ext cx="1645029" cy="163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61">
            <a:extLst>
              <a:ext uri="{FF2B5EF4-FFF2-40B4-BE49-F238E27FC236}">
                <a16:creationId xmlns:a16="http://schemas.microsoft.com/office/drawing/2014/main" id="{297AF263-2F6E-4083-8C69-DA134F05424B}"/>
              </a:ext>
            </a:extLst>
          </p:cNvPr>
          <p:cNvCxnSpPr>
            <a:cxnSpLocks/>
            <a:stCxn id="74" idx="6"/>
            <a:endCxn id="114" idx="1"/>
          </p:cNvCxnSpPr>
          <p:nvPr/>
        </p:nvCxnSpPr>
        <p:spPr>
          <a:xfrm>
            <a:off x="4439785" y="3675451"/>
            <a:ext cx="924949" cy="163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63">
            <a:extLst>
              <a:ext uri="{FF2B5EF4-FFF2-40B4-BE49-F238E27FC236}">
                <a16:creationId xmlns:a16="http://schemas.microsoft.com/office/drawing/2014/main" id="{79BAEAE5-514A-4CFD-813E-3AA5380420B4}"/>
              </a:ext>
            </a:extLst>
          </p:cNvPr>
          <p:cNvSpPr txBox="1"/>
          <p:nvPr/>
        </p:nvSpPr>
        <p:spPr>
          <a:xfrm>
            <a:off x="5364734" y="3090446"/>
            <a:ext cx="3593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>
                <a:latin typeface="CMU Bright Roman"/>
                <a:cs typeface="CMU Bright Roman"/>
              </a:rPr>
              <a:t>h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2</a:t>
            </a:r>
            <a:endParaRPr lang="en-US" sz="1600" i="1" baseline="-25000" dirty="0">
              <a:latin typeface="CMU Bright Roman"/>
              <a:cs typeface="CMU Bright Roman"/>
            </a:endParaRPr>
          </a:p>
        </p:txBody>
      </p:sp>
      <p:sp>
        <p:nvSpPr>
          <p:cNvPr id="114" name="TextBox 163">
            <a:extLst>
              <a:ext uri="{FF2B5EF4-FFF2-40B4-BE49-F238E27FC236}">
                <a16:creationId xmlns:a16="http://schemas.microsoft.com/office/drawing/2014/main" id="{E7420097-D2C8-48D2-BC8F-091FF4E63B37}"/>
              </a:ext>
            </a:extLst>
          </p:cNvPr>
          <p:cNvSpPr txBox="1"/>
          <p:nvPr/>
        </p:nvSpPr>
        <p:spPr>
          <a:xfrm>
            <a:off x="5364734" y="3522494"/>
            <a:ext cx="3593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>
                <a:latin typeface="CMU Bright Roman"/>
                <a:cs typeface="CMU Bright Roman"/>
              </a:rPr>
              <a:t>h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3</a:t>
            </a:r>
            <a:endParaRPr lang="en-US" sz="1600" i="1" baseline="-25000" dirty="0">
              <a:latin typeface="CMU Bright Roman"/>
              <a:cs typeface="CMU Bright Roman"/>
            </a:endParaRPr>
          </a:p>
        </p:txBody>
      </p:sp>
      <p:grpSp>
        <p:nvGrpSpPr>
          <p:cNvPr id="117" name="群組 116">
            <a:extLst>
              <a:ext uri="{FF2B5EF4-FFF2-40B4-BE49-F238E27FC236}">
                <a16:creationId xmlns:a16="http://schemas.microsoft.com/office/drawing/2014/main" id="{909B8870-0E9B-48DD-BE87-8A102B5AC070}"/>
              </a:ext>
            </a:extLst>
          </p:cNvPr>
          <p:cNvGrpSpPr/>
          <p:nvPr/>
        </p:nvGrpSpPr>
        <p:grpSpPr>
          <a:xfrm>
            <a:off x="1691680" y="4630826"/>
            <a:ext cx="515211" cy="515211"/>
            <a:chOff x="1573104" y="2926665"/>
            <a:chExt cx="515211" cy="515211"/>
          </a:xfrm>
        </p:grpSpPr>
        <p:sp>
          <p:nvSpPr>
            <p:cNvPr id="118" name="Oval 32">
              <a:extLst>
                <a:ext uri="{FF2B5EF4-FFF2-40B4-BE49-F238E27FC236}">
                  <a16:creationId xmlns:a16="http://schemas.microsoft.com/office/drawing/2014/main" id="{DAF2D5E0-216B-4FE7-B8A1-BDE56D98A198}"/>
                </a:ext>
              </a:extLst>
            </p:cNvPr>
            <p:cNvSpPr/>
            <p:nvPr/>
          </p:nvSpPr>
          <p:spPr>
            <a:xfrm>
              <a:off x="1573104" y="2926665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119" name="Freeform 33">
              <a:extLst>
                <a:ext uri="{FF2B5EF4-FFF2-40B4-BE49-F238E27FC236}">
                  <a16:creationId xmlns:a16="http://schemas.microsoft.com/office/drawing/2014/main" id="{029C8295-0E95-40CB-B6B7-9E7BE8544D8E}"/>
                </a:ext>
              </a:extLst>
            </p:cNvPr>
            <p:cNvSpPr/>
            <p:nvPr/>
          </p:nvSpPr>
          <p:spPr>
            <a:xfrm>
              <a:off x="1679042" y="3080722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群組 119">
            <a:extLst>
              <a:ext uri="{FF2B5EF4-FFF2-40B4-BE49-F238E27FC236}">
                <a16:creationId xmlns:a16="http://schemas.microsoft.com/office/drawing/2014/main" id="{3B76DB6D-58DA-41DA-8758-1F6BECAAF1B9}"/>
              </a:ext>
            </a:extLst>
          </p:cNvPr>
          <p:cNvGrpSpPr/>
          <p:nvPr/>
        </p:nvGrpSpPr>
        <p:grpSpPr>
          <a:xfrm>
            <a:off x="3120685" y="4641981"/>
            <a:ext cx="515211" cy="515211"/>
            <a:chOff x="1573104" y="2926665"/>
            <a:chExt cx="515211" cy="515211"/>
          </a:xfrm>
        </p:grpSpPr>
        <p:sp>
          <p:nvSpPr>
            <p:cNvPr id="121" name="Oval 32">
              <a:extLst>
                <a:ext uri="{FF2B5EF4-FFF2-40B4-BE49-F238E27FC236}">
                  <a16:creationId xmlns:a16="http://schemas.microsoft.com/office/drawing/2014/main" id="{513A7042-BB75-4978-90B1-2BE501E055EB}"/>
                </a:ext>
              </a:extLst>
            </p:cNvPr>
            <p:cNvSpPr/>
            <p:nvPr/>
          </p:nvSpPr>
          <p:spPr>
            <a:xfrm>
              <a:off x="1573104" y="2926665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122" name="Freeform 33">
              <a:extLst>
                <a:ext uri="{FF2B5EF4-FFF2-40B4-BE49-F238E27FC236}">
                  <a16:creationId xmlns:a16="http://schemas.microsoft.com/office/drawing/2014/main" id="{468B1489-9A6C-49EC-8C6A-F337EF7D51EB}"/>
                </a:ext>
              </a:extLst>
            </p:cNvPr>
            <p:cNvSpPr/>
            <p:nvPr/>
          </p:nvSpPr>
          <p:spPr>
            <a:xfrm>
              <a:off x="1679042" y="3080722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群組 122">
            <a:extLst>
              <a:ext uri="{FF2B5EF4-FFF2-40B4-BE49-F238E27FC236}">
                <a16:creationId xmlns:a16="http://schemas.microsoft.com/office/drawing/2014/main" id="{B0616234-8C88-4BBE-90BA-856F287311A5}"/>
              </a:ext>
            </a:extLst>
          </p:cNvPr>
          <p:cNvGrpSpPr/>
          <p:nvPr/>
        </p:nvGrpSpPr>
        <p:grpSpPr>
          <a:xfrm>
            <a:off x="4572000" y="4630826"/>
            <a:ext cx="515211" cy="515211"/>
            <a:chOff x="1573104" y="2926665"/>
            <a:chExt cx="515211" cy="515211"/>
          </a:xfrm>
        </p:grpSpPr>
        <p:sp>
          <p:nvSpPr>
            <p:cNvPr id="124" name="Oval 32">
              <a:extLst>
                <a:ext uri="{FF2B5EF4-FFF2-40B4-BE49-F238E27FC236}">
                  <a16:creationId xmlns:a16="http://schemas.microsoft.com/office/drawing/2014/main" id="{70F60057-E34B-472A-B2E8-3D011E64535F}"/>
                </a:ext>
              </a:extLst>
            </p:cNvPr>
            <p:cNvSpPr/>
            <p:nvPr/>
          </p:nvSpPr>
          <p:spPr>
            <a:xfrm>
              <a:off x="1573104" y="2926665"/>
              <a:ext cx="515211" cy="51521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sp>
          <p:nvSpPr>
            <p:cNvPr id="125" name="Freeform 33">
              <a:extLst>
                <a:ext uri="{FF2B5EF4-FFF2-40B4-BE49-F238E27FC236}">
                  <a16:creationId xmlns:a16="http://schemas.microsoft.com/office/drawing/2014/main" id="{02A25B0B-AC73-4B43-A0E4-7D3DB63CEEAE}"/>
                </a:ext>
              </a:extLst>
            </p:cNvPr>
            <p:cNvSpPr/>
            <p:nvPr/>
          </p:nvSpPr>
          <p:spPr>
            <a:xfrm>
              <a:off x="1679042" y="3080722"/>
              <a:ext cx="311489" cy="251615"/>
            </a:xfrm>
            <a:custGeom>
              <a:avLst/>
              <a:gdLst>
                <a:gd name="connsiteX0" fmla="*/ 0 w 515155"/>
                <a:gd name="connsiteY0" fmla="*/ 347468 h 347468"/>
                <a:gd name="connsiteX1" fmla="*/ 227627 w 515155"/>
                <a:gd name="connsiteY1" fmla="*/ 287559 h 347468"/>
                <a:gd name="connsiteX2" fmla="*/ 275548 w 515155"/>
                <a:gd name="connsiteY2" fmla="*/ 47926 h 347468"/>
                <a:gd name="connsiteX3" fmla="*/ 515155 w 515155"/>
                <a:gd name="connsiteY3" fmla="*/ 0 h 347468"/>
                <a:gd name="connsiteX4" fmla="*/ 515155 w 515155"/>
                <a:gd name="connsiteY4" fmla="*/ 0 h 347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5155" h="347468">
                  <a:moveTo>
                    <a:pt x="0" y="347468"/>
                  </a:moveTo>
                  <a:cubicBezTo>
                    <a:pt x="90851" y="342475"/>
                    <a:pt x="181702" y="337483"/>
                    <a:pt x="227627" y="287559"/>
                  </a:cubicBezTo>
                  <a:cubicBezTo>
                    <a:pt x="273552" y="237635"/>
                    <a:pt x="227627" y="95852"/>
                    <a:pt x="275548" y="47926"/>
                  </a:cubicBezTo>
                  <a:cubicBezTo>
                    <a:pt x="323469" y="0"/>
                    <a:pt x="515155" y="0"/>
                    <a:pt x="515155" y="0"/>
                  </a:cubicBezTo>
                  <a:lnTo>
                    <a:pt x="51515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7" name="Straight Arrow Connector 124">
            <a:extLst>
              <a:ext uri="{FF2B5EF4-FFF2-40B4-BE49-F238E27FC236}">
                <a16:creationId xmlns:a16="http://schemas.microsoft.com/office/drawing/2014/main" id="{5121F2CD-2F08-4B94-950B-35A2A83CCFD6}"/>
              </a:ext>
            </a:extLst>
          </p:cNvPr>
          <p:cNvCxnSpPr>
            <a:cxnSpLocks/>
            <a:stCxn id="128" idx="3"/>
            <a:endCxn id="118" idx="2"/>
          </p:cNvCxnSpPr>
          <p:nvPr/>
        </p:nvCxnSpPr>
        <p:spPr>
          <a:xfrm flipV="1">
            <a:off x="1259632" y="4888432"/>
            <a:ext cx="432048" cy="625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TextBox 59">
            <a:extLst>
              <a:ext uri="{FF2B5EF4-FFF2-40B4-BE49-F238E27FC236}">
                <a16:creationId xmlns:a16="http://schemas.microsoft.com/office/drawing/2014/main" id="{E6BD8B06-276C-4A95-ABAD-4E11C50D8178}"/>
              </a:ext>
            </a:extLst>
          </p:cNvPr>
          <p:cNvSpPr txBox="1"/>
          <p:nvPr/>
        </p:nvSpPr>
        <p:spPr>
          <a:xfrm>
            <a:off x="871384" y="4643335"/>
            <a:ext cx="388248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600" dirty="0">
                <a:latin typeface="CMU Bright Roman"/>
                <a:cs typeface="CMU Bright Roman"/>
              </a:rPr>
              <a:t>y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1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cxnSp>
        <p:nvCxnSpPr>
          <p:cNvPr id="132" name="Straight Arrow Connector 124">
            <a:extLst>
              <a:ext uri="{FF2B5EF4-FFF2-40B4-BE49-F238E27FC236}">
                <a16:creationId xmlns:a16="http://schemas.microsoft.com/office/drawing/2014/main" id="{135F8BB8-940B-485D-BF00-1EF1A5735EFD}"/>
              </a:ext>
            </a:extLst>
          </p:cNvPr>
          <p:cNvCxnSpPr>
            <a:cxnSpLocks/>
            <a:stCxn id="118" idx="6"/>
            <a:endCxn id="121" idx="2"/>
          </p:cNvCxnSpPr>
          <p:nvPr/>
        </p:nvCxnSpPr>
        <p:spPr>
          <a:xfrm>
            <a:off x="2206891" y="4888432"/>
            <a:ext cx="913794" cy="1115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24">
            <a:extLst>
              <a:ext uri="{FF2B5EF4-FFF2-40B4-BE49-F238E27FC236}">
                <a16:creationId xmlns:a16="http://schemas.microsoft.com/office/drawing/2014/main" id="{E3D299E2-2B4C-4C57-869E-0E6142443405}"/>
              </a:ext>
            </a:extLst>
          </p:cNvPr>
          <p:cNvCxnSpPr>
            <a:cxnSpLocks/>
            <a:stCxn id="121" idx="6"/>
            <a:endCxn id="124" idx="2"/>
          </p:cNvCxnSpPr>
          <p:nvPr/>
        </p:nvCxnSpPr>
        <p:spPr>
          <a:xfrm flipV="1">
            <a:off x="3635896" y="4888432"/>
            <a:ext cx="936104" cy="1115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24">
            <a:extLst>
              <a:ext uri="{FF2B5EF4-FFF2-40B4-BE49-F238E27FC236}">
                <a16:creationId xmlns:a16="http://schemas.microsoft.com/office/drawing/2014/main" id="{2DD59FC4-52A6-4B2D-A48B-084FD03BEC9B}"/>
              </a:ext>
            </a:extLst>
          </p:cNvPr>
          <p:cNvCxnSpPr>
            <a:cxnSpLocks/>
            <a:stCxn id="124" idx="6"/>
            <a:endCxn id="146" idx="1"/>
          </p:cNvCxnSpPr>
          <p:nvPr/>
        </p:nvCxnSpPr>
        <p:spPr>
          <a:xfrm>
            <a:off x="5087211" y="4888432"/>
            <a:ext cx="536701" cy="163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Box 59">
            <a:extLst>
              <a:ext uri="{FF2B5EF4-FFF2-40B4-BE49-F238E27FC236}">
                <a16:creationId xmlns:a16="http://schemas.microsoft.com/office/drawing/2014/main" id="{F7CFDA14-2EFD-4ADD-84CB-C8016B6925FC}"/>
              </a:ext>
            </a:extLst>
          </p:cNvPr>
          <p:cNvSpPr txBox="1"/>
          <p:nvPr/>
        </p:nvSpPr>
        <p:spPr>
          <a:xfrm>
            <a:off x="2483768" y="4569973"/>
            <a:ext cx="388248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600" dirty="0">
                <a:latin typeface="CMU Bright Roman"/>
                <a:cs typeface="CMU Bright Roman"/>
              </a:rPr>
              <a:t>y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2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sp>
        <p:nvSpPr>
          <p:cNvPr id="145" name="TextBox 59">
            <a:extLst>
              <a:ext uri="{FF2B5EF4-FFF2-40B4-BE49-F238E27FC236}">
                <a16:creationId xmlns:a16="http://schemas.microsoft.com/office/drawing/2014/main" id="{E6E90FC4-0BE8-455C-BA93-7ECA5B69A3D7}"/>
              </a:ext>
            </a:extLst>
          </p:cNvPr>
          <p:cNvSpPr txBox="1"/>
          <p:nvPr/>
        </p:nvSpPr>
        <p:spPr>
          <a:xfrm>
            <a:off x="3967728" y="4569973"/>
            <a:ext cx="388248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600" dirty="0">
                <a:latin typeface="CMU Bright Roman"/>
                <a:cs typeface="CMU Bright Roman"/>
              </a:rPr>
              <a:t>y</a:t>
            </a:r>
            <a:r>
              <a:rPr lang="en-US" altLang="zh-TW" sz="1600" i="1" baseline="-25000" dirty="0">
                <a:latin typeface="CMU Bright Roman"/>
                <a:cs typeface="CMU Bright Roman"/>
              </a:rPr>
              <a:t>3</a:t>
            </a:r>
            <a:endParaRPr lang="en-US" sz="1600" i="1" baseline="-25000" dirty="0">
              <a:latin typeface="CMU Bright Roman"/>
              <a:cs typeface="CMU Bright Roman"/>
            </a:endParaRPr>
          </a:p>
          <a:p>
            <a:pPr algn="just"/>
            <a:endParaRPr lang="en-US" sz="1600" i="1" baseline="-25000" dirty="0">
              <a:latin typeface="CMU Bright Roman"/>
              <a:cs typeface="CMU Bright Roman"/>
            </a:endParaRPr>
          </a:p>
        </p:txBody>
      </p:sp>
      <p:sp>
        <p:nvSpPr>
          <p:cNvPr id="146" name="TextBox 59">
            <a:extLst>
              <a:ext uri="{FF2B5EF4-FFF2-40B4-BE49-F238E27FC236}">
                <a16:creationId xmlns:a16="http://schemas.microsoft.com/office/drawing/2014/main" id="{C005DAA7-D3BE-492D-9C53-E2DACB5BA457}"/>
              </a:ext>
            </a:extLst>
          </p:cNvPr>
          <p:cNvSpPr txBox="1"/>
          <p:nvPr/>
        </p:nvSpPr>
        <p:spPr>
          <a:xfrm>
            <a:off x="5623912" y="4735475"/>
            <a:ext cx="388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600" dirty="0">
                <a:latin typeface="CMU Bright Roman"/>
                <a:cs typeface="CMU Bright Roman"/>
              </a:rPr>
              <a:t>y</a:t>
            </a:r>
            <a:endParaRPr lang="en-US" sz="1600" i="1" baseline="-25000" dirty="0">
              <a:latin typeface="CMU Bright Roman"/>
              <a:cs typeface="CMU Bright Roman"/>
            </a:endParaRPr>
          </a:p>
        </p:txBody>
      </p:sp>
      <p:graphicFrame>
        <p:nvGraphicFramePr>
          <p:cNvPr id="150" name="物件 149">
            <a:extLst>
              <a:ext uri="{FF2B5EF4-FFF2-40B4-BE49-F238E27FC236}">
                <a16:creationId xmlns:a16="http://schemas.microsoft.com/office/drawing/2014/main" id="{14BFC2B4-AB1D-419F-8D5B-9D40100AA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831842"/>
              </p:ext>
            </p:extLst>
          </p:nvPr>
        </p:nvGraphicFramePr>
        <p:xfrm>
          <a:off x="918408" y="5317529"/>
          <a:ext cx="540702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方程式" r:id="rId3" imgW="3263760" imgH="431640" progId="Equation.KSEE3">
                  <p:embed/>
                </p:oleObj>
              </mc:Choice>
              <mc:Fallback>
                <p:oleObj name="方程式" r:id="rId3" imgW="3263760" imgH="431640" progId="Equation.KSEE3">
                  <p:embed/>
                  <p:pic>
                    <p:nvPicPr>
                      <p:cNvPr id="67" name="物件 66">
                        <a:extLst>
                          <a:ext uri="{FF2B5EF4-FFF2-40B4-BE49-F238E27FC236}">
                            <a16:creationId xmlns:a16="http://schemas.microsoft.com/office/drawing/2014/main" id="{C1647AEC-5171-4127-AFAD-5EFEC43B35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8408" y="5317529"/>
                        <a:ext cx="5407025" cy="715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994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C85BF8B6-FCF9-438F-85D8-BB97FE8A9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Input-Output Scenarios</a:t>
            </a:r>
            <a:endParaRPr lang="zh-TW" altLang="en-US" dirty="0"/>
          </a:p>
        </p:txBody>
      </p:sp>
      <p:grpSp>
        <p:nvGrpSpPr>
          <p:cNvPr id="5" name="Group 21">
            <a:extLst>
              <a:ext uri="{FF2B5EF4-FFF2-40B4-BE49-F238E27FC236}">
                <a16:creationId xmlns:a16="http://schemas.microsoft.com/office/drawing/2014/main" id="{32856EFC-6641-4912-8226-324CFBABD7D2}"/>
              </a:ext>
            </a:extLst>
          </p:cNvPr>
          <p:cNvGrpSpPr/>
          <p:nvPr/>
        </p:nvGrpSpPr>
        <p:grpSpPr>
          <a:xfrm>
            <a:off x="390992" y="1662858"/>
            <a:ext cx="2491833" cy="946494"/>
            <a:chOff x="210464" y="1833229"/>
            <a:chExt cx="2491833" cy="94649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FE6FA88-DAC1-4C8B-AF1F-F7692E7A8B0F}"/>
                </a:ext>
              </a:extLst>
            </p:cNvPr>
            <p:cNvGrpSpPr/>
            <p:nvPr/>
          </p:nvGrpSpPr>
          <p:grpSpPr>
            <a:xfrm>
              <a:off x="2370923" y="1833229"/>
              <a:ext cx="331374" cy="946494"/>
              <a:chOff x="2370923" y="1833229"/>
              <a:chExt cx="331374" cy="946494"/>
            </a:xfrm>
          </p:grpSpPr>
          <p:sp>
            <p:nvSpPr>
              <p:cNvPr id="8" name="Rectangle 24">
                <a:extLst>
                  <a:ext uri="{FF2B5EF4-FFF2-40B4-BE49-F238E27FC236}">
                    <a16:creationId xmlns:a16="http://schemas.microsoft.com/office/drawing/2014/main" id="{7C0EBAF1-AA01-4086-8184-1C4B4730491B}"/>
                  </a:ext>
                </a:extLst>
              </p:cNvPr>
              <p:cNvSpPr/>
              <p:nvPr/>
            </p:nvSpPr>
            <p:spPr>
              <a:xfrm>
                <a:off x="2370923" y="2132713"/>
                <a:ext cx="331374" cy="347526"/>
              </a:xfrm>
              <a:prstGeom prst="rect">
                <a:avLst/>
              </a:prstGeom>
              <a:solidFill>
                <a:srgbClr val="FAC090">
                  <a:alpha val="33000"/>
                </a:srgbClr>
              </a:solidFill>
              <a:ln>
                <a:solidFill>
                  <a:schemeClr val="accent6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9" name="Straight Arrow Connector 25">
                <a:extLst>
                  <a:ext uri="{FF2B5EF4-FFF2-40B4-BE49-F238E27FC236}">
                    <a16:creationId xmlns:a16="http://schemas.microsoft.com/office/drawing/2014/main" id="{A56E4455-C00D-4EE9-8F51-A1F7BF473472}"/>
                  </a:ext>
                </a:extLst>
              </p:cNvPr>
              <p:cNvCxnSpPr/>
              <p:nvPr/>
            </p:nvCxnSpPr>
            <p:spPr>
              <a:xfrm flipV="1">
                <a:off x="2536610" y="2480239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74">
                <a:extLst>
                  <a:ext uri="{FF2B5EF4-FFF2-40B4-BE49-F238E27FC236}">
                    <a16:creationId xmlns:a16="http://schemas.microsoft.com/office/drawing/2014/main" id="{B8621F71-AE6E-4AB5-9A04-0956388E0F60}"/>
                  </a:ext>
                </a:extLst>
              </p:cNvPr>
              <p:cNvCxnSpPr/>
              <p:nvPr/>
            </p:nvCxnSpPr>
            <p:spPr>
              <a:xfrm flipV="1">
                <a:off x="2536610" y="1833229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F227C0AF-7955-4F4F-818D-F490B4630A5B}"/>
                </a:ext>
              </a:extLst>
            </p:cNvPr>
            <p:cNvSpPr txBox="1"/>
            <p:nvPr/>
          </p:nvSpPr>
          <p:spPr>
            <a:xfrm>
              <a:off x="210464" y="2132713"/>
              <a:ext cx="18250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MU Bright Roman"/>
                  <a:cs typeface="CMU Bright Roman"/>
                </a:rPr>
                <a:t>Single - Single</a:t>
              </a:r>
            </a:p>
          </p:txBody>
        </p:sp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570FCB66-8AF0-455F-B845-BAE7CF129924}"/>
              </a:ext>
            </a:extLst>
          </p:cNvPr>
          <p:cNvGrpSpPr/>
          <p:nvPr/>
        </p:nvGrpSpPr>
        <p:grpSpPr>
          <a:xfrm>
            <a:off x="390992" y="2689977"/>
            <a:ext cx="4379551" cy="946494"/>
            <a:chOff x="210464" y="2860348"/>
            <a:chExt cx="4379551" cy="946494"/>
          </a:xfrm>
        </p:grpSpPr>
        <p:grpSp>
          <p:nvGrpSpPr>
            <p:cNvPr id="12" name="Group 6">
              <a:extLst>
                <a:ext uri="{FF2B5EF4-FFF2-40B4-BE49-F238E27FC236}">
                  <a16:creationId xmlns:a16="http://schemas.microsoft.com/office/drawing/2014/main" id="{54AE2D38-2138-40B9-898B-20305408946A}"/>
                </a:ext>
              </a:extLst>
            </p:cNvPr>
            <p:cNvGrpSpPr/>
            <p:nvPr/>
          </p:nvGrpSpPr>
          <p:grpSpPr>
            <a:xfrm>
              <a:off x="2370923" y="2860348"/>
              <a:ext cx="2219092" cy="946494"/>
              <a:chOff x="2370923" y="2860348"/>
              <a:chExt cx="2219092" cy="946494"/>
            </a:xfrm>
          </p:grpSpPr>
          <p:sp>
            <p:nvSpPr>
              <p:cNvPr id="14" name="Rectangle 26">
                <a:extLst>
                  <a:ext uri="{FF2B5EF4-FFF2-40B4-BE49-F238E27FC236}">
                    <a16:creationId xmlns:a16="http://schemas.microsoft.com/office/drawing/2014/main" id="{F4695EDF-D17F-40C4-8F28-465A35C5556B}"/>
                  </a:ext>
                </a:extLst>
              </p:cNvPr>
              <p:cNvSpPr/>
              <p:nvPr/>
            </p:nvSpPr>
            <p:spPr>
              <a:xfrm>
                <a:off x="2370923" y="3159832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15" name="Straight Arrow Connector 36">
                <a:extLst>
                  <a:ext uri="{FF2B5EF4-FFF2-40B4-BE49-F238E27FC236}">
                    <a16:creationId xmlns:a16="http://schemas.microsoft.com/office/drawing/2014/main" id="{73A8D28E-1653-4472-B671-4F43D83EB4F8}"/>
                  </a:ext>
                </a:extLst>
              </p:cNvPr>
              <p:cNvCxnSpPr>
                <a:endCxn id="14" idx="2"/>
              </p:cNvCxnSpPr>
              <p:nvPr/>
            </p:nvCxnSpPr>
            <p:spPr>
              <a:xfrm flipV="1">
                <a:off x="2536610" y="3507358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37">
                <a:extLst>
                  <a:ext uri="{FF2B5EF4-FFF2-40B4-BE49-F238E27FC236}">
                    <a16:creationId xmlns:a16="http://schemas.microsoft.com/office/drawing/2014/main" id="{7A96051E-7322-42D3-BBAB-8B3CEB2AAD54}"/>
                  </a:ext>
                </a:extLst>
              </p:cNvPr>
              <p:cNvCxnSpPr>
                <a:stCxn id="14" idx="3"/>
              </p:cNvCxnSpPr>
              <p:nvPr/>
            </p:nvCxnSpPr>
            <p:spPr>
              <a:xfrm>
                <a:off x="2702297" y="3333595"/>
                <a:ext cx="301752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38">
                <a:extLst>
                  <a:ext uri="{FF2B5EF4-FFF2-40B4-BE49-F238E27FC236}">
                    <a16:creationId xmlns:a16="http://schemas.microsoft.com/office/drawing/2014/main" id="{B9114A05-FD36-4366-AC0F-2197AF8090A4}"/>
                  </a:ext>
                </a:extLst>
              </p:cNvPr>
              <p:cNvSpPr/>
              <p:nvPr/>
            </p:nvSpPr>
            <p:spPr>
              <a:xfrm>
                <a:off x="3004049" y="3159832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18" name="Straight Arrow Connector 39">
                <a:extLst>
                  <a:ext uri="{FF2B5EF4-FFF2-40B4-BE49-F238E27FC236}">
                    <a16:creationId xmlns:a16="http://schemas.microsoft.com/office/drawing/2014/main" id="{1A81C313-FA6E-4214-AF62-E7B6EEDE23F6}"/>
                  </a:ext>
                </a:extLst>
              </p:cNvPr>
              <p:cNvCxnSpPr/>
              <p:nvPr/>
            </p:nvCxnSpPr>
            <p:spPr>
              <a:xfrm flipV="1">
                <a:off x="3168223" y="2860348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40">
                <a:extLst>
                  <a:ext uri="{FF2B5EF4-FFF2-40B4-BE49-F238E27FC236}">
                    <a16:creationId xmlns:a16="http://schemas.microsoft.com/office/drawing/2014/main" id="{9BDEEDFC-2676-4847-8307-47CB9C18E3A4}"/>
                  </a:ext>
                </a:extLst>
              </p:cNvPr>
              <p:cNvCxnSpPr/>
              <p:nvPr/>
            </p:nvCxnSpPr>
            <p:spPr>
              <a:xfrm>
                <a:off x="3333911" y="3333595"/>
                <a:ext cx="301752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ctangle 41">
                <a:extLst>
                  <a:ext uri="{FF2B5EF4-FFF2-40B4-BE49-F238E27FC236}">
                    <a16:creationId xmlns:a16="http://schemas.microsoft.com/office/drawing/2014/main" id="{20BDF753-402C-48FC-96E6-2B717D1A3A63}"/>
                  </a:ext>
                </a:extLst>
              </p:cNvPr>
              <p:cNvSpPr/>
              <p:nvPr/>
            </p:nvSpPr>
            <p:spPr>
              <a:xfrm>
                <a:off x="3635663" y="3159832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21" name="Straight Arrow Connector 42">
                <a:extLst>
                  <a:ext uri="{FF2B5EF4-FFF2-40B4-BE49-F238E27FC236}">
                    <a16:creationId xmlns:a16="http://schemas.microsoft.com/office/drawing/2014/main" id="{8E13B0B8-3225-401D-BE79-E203D955F271}"/>
                  </a:ext>
                </a:extLst>
              </p:cNvPr>
              <p:cNvCxnSpPr/>
              <p:nvPr/>
            </p:nvCxnSpPr>
            <p:spPr>
              <a:xfrm flipV="1">
                <a:off x="3799837" y="2860348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43">
                <a:extLst>
                  <a:ext uri="{FF2B5EF4-FFF2-40B4-BE49-F238E27FC236}">
                    <a16:creationId xmlns:a16="http://schemas.microsoft.com/office/drawing/2014/main" id="{69B9AFCD-710E-4E0C-865A-1F0F33D4F254}"/>
                  </a:ext>
                </a:extLst>
              </p:cNvPr>
              <p:cNvCxnSpPr/>
              <p:nvPr/>
            </p:nvCxnSpPr>
            <p:spPr>
              <a:xfrm>
                <a:off x="3956889" y="3333595"/>
                <a:ext cx="301752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44">
                <a:extLst>
                  <a:ext uri="{FF2B5EF4-FFF2-40B4-BE49-F238E27FC236}">
                    <a16:creationId xmlns:a16="http://schemas.microsoft.com/office/drawing/2014/main" id="{D563316C-0C7E-4C8B-86B6-80D92AB80AE6}"/>
                  </a:ext>
                </a:extLst>
              </p:cNvPr>
              <p:cNvSpPr/>
              <p:nvPr/>
            </p:nvSpPr>
            <p:spPr>
              <a:xfrm>
                <a:off x="4258641" y="3159832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24" name="Straight Arrow Connector 45">
                <a:extLst>
                  <a:ext uri="{FF2B5EF4-FFF2-40B4-BE49-F238E27FC236}">
                    <a16:creationId xmlns:a16="http://schemas.microsoft.com/office/drawing/2014/main" id="{609619FA-B436-439F-A641-26185225B660}"/>
                  </a:ext>
                </a:extLst>
              </p:cNvPr>
              <p:cNvCxnSpPr/>
              <p:nvPr/>
            </p:nvCxnSpPr>
            <p:spPr>
              <a:xfrm flipV="1">
                <a:off x="4422815" y="2860348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75">
              <a:extLst>
                <a:ext uri="{FF2B5EF4-FFF2-40B4-BE49-F238E27FC236}">
                  <a16:creationId xmlns:a16="http://schemas.microsoft.com/office/drawing/2014/main" id="{3EAAD718-596C-42AA-A52B-F6C28B28D84C}"/>
                </a:ext>
              </a:extLst>
            </p:cNvPr>
            <p:cNvSpPr txBox="1"/>
            <p:nvPr/>
          </p:nvSpPr>
          <p:spPr>
            <a:xfrm>
              <a:off x="210464" y="3138026"/>
              <a:ext cx="18250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MU Bright Roman"/>
                  <a:cs typeface="CMU Bright Roman"/>
                </a:rPr>
                <a:t>Single - Multiple</a:t>
              </a:r>
            </a:p>
          </p:txBody>
        </p:sp>
      </p:grpSp>
      <p:grpSp>
        <p:nvGrpSpPr>
          <p:cNvPr id="25" name="Group 13">
            <a:extLst>
              <a:ext uri="{FF2B5EF4-FFF2-40B4-BE49-F238E27FC236}">
                <a16:creationId xmlns:a16="http://schemas.microsoft.com/office/drawing/2014/main" id="{BEFEC211-4EE8-43EE-9BDC-57FD65DFCF66}"/>
              </a:ext>
            </a:extLst>
          </p:cNvPr>
          <p:cNvGrpSpPr/>
          <p:nvPr/>
        </p:nvGrpSpPr>
        <p:grpSpPr>
          <a:xfrm>
            <a:off x="390992" y="3752983"/>
            <a:ext cx="4378038" cy="946494"/>
            <a:chOff x="210464" y="3923354"/>
            <a:chExt cx="4378038" cy="946494"/>
          </a:xfrm>
        </p:grpSpPr>
        <p:grpSp>
          <p:nvGrpSpPr>
            <p:cNvPr id="26" name="Group 9">
              <a:extLst>
                <a:ext uri="{FF2B5EF4-FFF2-40B4-BE49-F238E27FC236}">
                  <a16:creationId xmlns:a16="http://schemas.microsoft.com/office/drawing/2014/main" id="{D30552AE-A520-4C62-8280-5E348C1DF6B5}"/>
                </a:ext>
              </a:extLst>
            </p:cNvPr>
            <p:cNvGrpSpPr/>
            <p:nvPr/>
          </p:nvGrpSpPr>
          <p:grpSpPr>
            <a:xfrm>
              <a:off x="2365637" y="3923354"/>
              <a:ext cx="2222865" cy="946494"/>
              <a:chOff x="2365637" y="3923354"/>
              <a:chExt cx="2222865" cy="946494"/>
            </a:xfrm>
          </p:grpSpPr>
          <p:sp>
            <p:nvSpPr>
              <p:cNvPr id="28" name="Rectangle 46">
                <a:extLst>
                  <a:ext uri="{FF2B5EF4-FFF2-40B4-BE49-F238E27FC236}">
                    <a16:creationId xmlns:a16="http://schemas.microsoft.com/office/drawing/2014/main" id="{AD87EF2E-2D59-4B0E-8E05-800C30A1C74F}"/>
                  </a:ext>
                </a:extLst>
              </p:cNvPr>
              <p:cNvSpPr/>
              <p:nvPr/>
            </p:nvSpPr>
            <p:spPr>
              <a:xfrm>
                <a:off x="2365637" y="4222838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29" name="Straight Arrow Connector 47">
                <a:extLst>
                  <a:ext uri="{FF2B5EF4-FFF2-40B4-BE49-F238E27FC236}">
                    <a16:creationId xmlns:a16="http://schemas.microsoft.com/office/drawing/2014/main" id="{378F0127-6CF7-4968-9AE6-853FA0DB2973}"/>
                  </a:ext>
                </a:extLst>
              </p:cNvPr>
              <p:cNvCxnSpPr/>
              <p:nvPr/>
            </p:nvCxnSpPr>
            <p:spPr>
              <a:xfrm flipV="1">
                <a:off x="2536610" y="4570364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48">
                <a:extLst>
                  <a:ext uri="{FF2B5EF4-FFF2-40B4-BE49-F238E27FC236}">
                    <a16:creationId xmlns:a16="http://schemas.microsoft.com/office/drawing/2014/main" id="{04461CC7-3E5E-4974-A818-A92C7672A34F}"/>
                  </a:ext>
                </a:extLst>
              </p:cNvPr>
              <p:cNvCxnSpPr/>
              <p:nvPr/>
            </p:nvCxnSpPr>
            <p:spPr>
              <a:xfrm>
                <a:off x="2695499" y="4396601"/>
                <a:ext cx="301752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49">
                <a:extLst>
                  <a:ext uri="{FF2B5EF4-FFF2-40B4-BE49-F238E27FC236}">
                    <a16:creationId xmlns:a16="http://schemas.microsoft.com/office/drawing/2014/main" id="{ABF5F714-71D6-42BC-B7BF-430ABEEB381B}"/>
                  </a:ext>
                </a:extLst>
              </p:cNvPr>
              <p:cNvSpPr/>
              <p:nvPr/>
            </p:nvSpPr>
            <p:spPr>
              <a:xfrm>
                <a:off x="2997251" y="4222838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32" name="Straight Arrow Connector 50">
                <a:extLst>
                  <a:ext uri="{FF2B5EF4-FFF2-40B4-BE49-F238E27FC236}">
                    <a16:creationId xmlns:a16="http://schemas.microsoft.com/office/drawing/2014/main" id="{FF4BCD50-FEB6-4E58-BCE2-789B84B3CB5F}"/>
                  </a:ext>
                </a:extLst>
              </p:cNvPr>
              <p:cNvCxnSpPr/>
              <p:nvPr/>
            </p:nvCxnSpPr>
            <p:spPr>
              <a:xfrm flipV="1">
                <a:off x="3161425" y="4570364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51">
                <a:extLst>
                  <a:ext uri="{FF2B5EF4-FFF2-40B4-BE49-F238E27FC236}">
                    <a16:creationId xmlns:a16="http://schemas.microsoft.com/office/drawing/2014/main" id="{61E4D6E1-D6DE-48D2-999F-92F6B0DE5B01}"/>
                  </a:ext>
                </a:extLst>
              </p:cNvPr>
              <p:cNvCxnSpPr/>
              <p:nvPr/>
            </p:nvCxnSpPr>
            <p:spPr>
              <a:xfrm>
                <a:off x="3318477" y="4396601"/>
                <a:ext cx="301752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Rectangle 52">
                <a:extLst>
                  <a:ext uri="{FF2B5EF4-FFF2-40B4-BE49-F238E27FC236}">
                    <a16:creationId xmlns:a16="http://schemas.microsoft.com/office/drawing/2014/main" id="{33F8F10D-D074-4F81-9F8F-3B01F8201A61}"/>
                  </a:ext>
                </a:extLst>
              </p:cNvPr>
              <p:cNvSpPr/>
              <p:nvPr/>
            </p:nvSpPr>
            <p:spPr>
              <a:xfrm>
                <a:off x="3620229" y="4222838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35" name="Straight Arrow Connector 53">
                <a:extLst>
                  <a:ext uri="{FF2B5EF4-FFF2-40B4-BE49-F238E27FC236}">
                    <a16:creationId xmlns:a16="http://schemas.microsoft.com/office/drawing/2014/main" id="{3B0B71D2-ECEA-4B2B-B727-57C135D47264}"/>
                  </a:ext>
                </a:extLst>
              </p:cNvPr>
              <p:cNvCxnSpPr/>
              <p:nvPr/>
            </p:nvCxnSpPr>
            <p:spPr>
              <a:xfrm flipV="1">
                <a:off x="3784403" y="4570364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Rectangle 54">
                <a:extLst>
                  <a:ext uri="{FF2B5EF4-FFF2-40B4-BE49-F238E27FC236}">
                    <a16:creationId xmlns:a16="http://schemas.microsoft.com/office/drawing/2014/main" id="{A1DD18CC-9FED-47E5-A52C-0DBE49AF3C44}"/>
                  </a:ext>
                </a:extLst>
              </p:cNvPr>
              <p:cNvSpPr/>
              <p:nvPr/>
            </p:nvSpPr>
            <p:spPr>
              <a:xfrm>
                <a:off x="4257128" y="4222838"/>
                <a:ext cx="331374" cy="3475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  <a:alpha val="33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CMU Bright Roman"/>
                  <a:cs typeface="CMU Bright Roman"/>
                </a:endParaRPr>
              </a:p>
            </p:txBody>
          </p:sp>
          <p:cxnSp>
            <p:nvCxnSpPr>
              <p:cNvPr id="37" name="Straight Arrow Connector 55">
                <a:extLst>
                  <a:ext uri="{FF2B5EF4-FFF2-40B4-BE49-F238E27FC236}">
                    <a16:creationId xmlns:a16="http://schemas.microsoft.com/office/drawing/2014/main" id="{49F23B89-C277-4508-86BE-F32F41E8E929}"/>
                  </a:ext>
                </a:extLst>
              </p:cNvPr>
              <p:cNvCxnSpPr/>
              <p:nvPr/>
            </p:nvCxnSpPr>
            <p:spPr>
              <a:xfrm>
                <a:off x="3951603" y="4407174"/>
                <a:ext cx="301752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56">
                <a:extLst>
                  <a:ext uri="{FF2B5EF4-FFF2-40B4-BE49-F238E27FC236}">
                    <a16:creationId xmlns:a16="http://schemas.microsoft.com/office/drawing/2014/main" id="{995B4E8D-9C7C-4605-8F6D-AC68CCCF6D5D}"/>
                  </a:ext>
                </a:extLst>
              </p:cNvPr>
              <p:cNvCxnSpPr/>
              <p:nvPr/>
            </p:nvCxnSpPr>
            <p:spPr>
              <a:xfrm flipV="1">
                <a:off x="4422815" y="3923354"/>
                <a:ext cx="0" cy="29948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76">
              <a:extLst>
                <a:ext uri="{FF2B5EF4-FFF2-40B4-BE49-F238E27FC236}">
                  <a16:creationId xmlns:a16="http://schemas.microsoft.com/office/drawing/2014/main" id="{FCCF32FE-B830-4BCD-8545-931D7C807925}"/>
                </a:ext>
              </a:extLst>
            </p:cNvPr>
            <p:cNvSpPr txBox="1"/>
            <p:nvPr/>
          </p:nvSpPr>
          <p:spPr>
            <a:xfrm>
              <a:off x="210464" y="4211935"/>
              <a:ext cx="18250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MU Bright Roman"/>
                  <a:cs typeface="CMU Bright Roman"/>
                </a:rPr>
                <a:t>Multiple - Single</a:t>
              </a:r>
            </a:p>
          </p:txBody>
        </p:sp>
      </p:grpSp>
      <p:grpSp>
        <p:nvGrpSpPr>
          <p:cNvPr id="39" name="Group 7">
            <a:extLst>
              <a:ext uri="{FF2B5EF4-FFF2-40B4-BE49-F238E27FC236}">
                <a16:creationId xmlns:a16="http://schemas.microsoft.com/office/drawing/2014/main" id="{4AA02843-65B4-44DC-ACF2-FDE3D144D581}"/>
              </a:ext>
            </a:extLst>
          </p:cNvPr>
          <p:cNvGrpSpPr/>
          <p:nvPr/>
        </p:nvGrpSpPr>
        <p:grpSpPr>
          <a:xfrm>
            <a:off x="2544653" y="4863915"/>
            <a:ext cx="3489437" cy="946494"/>
            <a:chOff x="2364125" y="5034286"/>
            <a:chExt cx="3489437" cy="946494"/>
          </a:xfrm>
        </p:grpSpPr>
        <p:sp>
          <p:nvSpPr>
            <p:cNvPr id="40" name="Rectangle 57">
              <a:extLst>
                <a:ext uri="{FF2B5EF4-FFF2-40B4-BE49-F238E27FC236}">
                  <a16:creationId xmlns:a16="http://schemas.microsoft.com/office/drawing/2014/main" id="{6A66261B-DC2E-423C-9C5C-6AB279E6F67F}"/>
                </a:ext>
              </a:extLst>
            </p:cNvPr>
            <p:cNvSpPr/>
            <p:nvPr/>
          </p:nvSpPr>
          <p:spPr>
            <a:xfrm>
              <a:off x="2364125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1" name="Straight Arrow Connector 58">
              <a:extLst>
                <a:ext uri="{FF2B5EF4-FFF2-40B4-BE49-F238E27FC236}">
                  <a16:creationId xmlns:a16="http://schemas.microsoft.com/office/drawing/2014/main" id="{16D455C4-B862-4AE8-B5FF-098B19550790}"/>
                </a:ext>
              </a:extLst>
            </p:cNvPr>
            <p:cNvCxnSpPr/>
            <p:nvPr/>
          </p:nvCxnSpPr>
          <p:spPr>
            <a:xfrm flipV="1">
              <a:off x="2536610" y="568129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59">
              <a:extLst>
                <a:ext uri="{FF2B5EF4-FFF2-40B4-BE49-F238E27FC236}">
                  <a16:creationId xmlns:a16="http://schemas.microsoft.com/office/drawing/2014/main" id="{834F8AED-681F-4A26-9409-23E2A40DD4AC}"/>
                </a:ext>
              </a:extLst>
            </p:cNvPr>
            <p:cNvCxnSpPr/>
            <p:nvPr/>
          </p:nvCxnSpPr>
          <p:spPr>
            <a:xfrm>
              <a:off x="2693987" y="5507533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60">
              <a:extLst>
                <a:ext uri="{FF2B5EF4-FFF2-40B4-BE49-F238E27FC236}">
                  <a16:creationId xmlns:a16="http://schemas.microsoft.com/office/drawing/2014/main" id="{D2323C18-44CC-4E93-A94B-AD4D0C1FD49A}"/>
                </a:ext>
              </a:extLst>
            </p:cNvPr>
            <p:cNvSpPr/>
            <p:nvPr/>
          </p:nvSpPr>
          <p:spPr>
            <a:xfrm>
              <a:off x="2995739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4" name="Straight Arrow Connector 61">
              <a:extLst>
                <a:ext uri="{FF2B5EF4-FFF2-40B4-BE49-F238E27FC236}">
                  <a16:creationId xmlns:a16="http://schemas.microsoft.com/office/drawing/2014/main" id="{F9E49E41-1A70-461B-A62D-1D46E6FDAA37}"/>
                </a:ext>
              </a:extLst>
            </p:cNvPr>
            <p:cNvCxnSpPr/>
            <p:nvPr/>
          </p:nvCxnSpPr>
          <p:spPr>
            <a:xfrm flipV="1">
              <a:off x="3159913" y="568129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62">
              <a:extLst>
                <a:ext uri="{FF2B5EF4-FFF2-40B4-BE49-F238E27FC236}">
                  <a16:creationId xmlns:a16="http://schemas.microsoft.com/office/drawing/2014/main" id="{B80C72BF-8926-4BAE-B6C3-C611CBF31372}"/>
                </a:ext>
              </a:extLst>
            </p:cNvPr>
            <p:cNvCxnSpPr/>
            <p:nvPr/>
          </p:nvCxnSpPr>
          <p:spPr>
            <a:xfrm>
              <a:off x="3316965" y="5507533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63">
              <a:extLst>
                <a:ext uri="{FF2B5EF4-FFF2-40B4-BE49-F238E27FC236}">
                  <a16:creationId xmlns:a16="http://schemas.microsoft.com/office/drawing/2014/main" id="{F6589B28-7D35-42F9-BBB7-37FD7835A151}"/>
                </a:ext>
              </a:extLst>
            </p:cNvPr>
            <p:cNvSpPr/>
            <p:nvPr/>
          </p:nvSpPr>
          <p:spPr>
            <a:xfrm>
              <a:off x="3618717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7" name="Straight Arrow Connector 64">
              <a:extLst>
                <a:ext uri="{FF2B5EF4-FFF2-40B4-BE49-F238E27FC236}">
                  <a16:creationId xmlns:a16="http://schemas.microsoft.com/office/drawing/2014/main" id="{75028D0C-ADDC-4EE7-B13E-B274F9F8BF41}"/>
                </a:ext>
              </a:extLst>
            </p:cNvPr>
            <p:cNvCxnSpPr/>
            <p:nvPr/>
          </p:nvCxnSpPr>
          <p:spPr>
            <a:xfrm flipV="1">
              <a:off x="3782891" y="568129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65">
              <a:extLst>
                <a:ext uri="{FF2B5EF4-FFF2-40B4-BE49-F238E27FC236}">
                  <a16:creationId xmlns:a16="http://schemas.microsoft.com/office/drawing/2014/main" id="{BC68142F-FF6D-417A-B655-EA620020899C}"/>
                </a:ext>
              </a:extLst>
            </p:cNvPr>
            <p:cNvSpPr/>
            <p:nvPr/>
          </p:nvSpPr>
          <p:spPr>
            <a:xfrm>
              <a:off x="4255616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49" name="Straight Arrow Connector 66">
              <a:extLst>
                <a:ext uri="{FF2B5EF4-FFF2-40B4-BE49-F238E27FC236}">
                  <a16:creationId xmlns:a16="http://schemas.microsoft.com/office/drawing/2014/main" id="{B57BE583-DFB6-438B-BE5F-0350440BEACC}"/>
                </a:ext>
              </a:extLst>
            </p:cNvPr>
            <p:cNvCxnSpPr/>
            <p:nvPr/>
          </p:nvCxnSpPr>
          <p:spPr>
            <a:xfrm>
              <a:off x="3950091" y="5518106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67">
              <a:extLst>
                <a:ext uri="{FF2B5EF4-FFF2-40B4-BE49-F238E27FC236}">
                  <a16:creationId xmlns:a16="http://schemas.microsoft.com/office/drawing/2014/main" id="{F4CEDF74-E39D-40CF-8628-572CAA16EA41}"/>
                </a:ext>
              </a:extLst>
            </p:cNvPr>
            <p:cNvCxnSpPr/>
            <p:nvPr/>
          </p:nvCxnSpPr>
          <p:spPr>
            <a:xfrm flipV="1">
              <a:off x="4421303" y="503428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68">
              <a:extLst>
                <a:ext uri="{FF2B5EF4-FFF2-40B4-BE49-F238E27FC236}">
                  <a16:creationId xmlns:a16="http://schemas.microsoft.com/office/drawing/2014/main" id="{8BA8AD00-C0BE-49EA-BB4C-9888904CB37E}"/>
                </a:ext>
              </a:extLst>
            </p:cNvPr>
            <p:cNvSpPr/>
            <p:nvPr/>
          </p:nvSpPr>
          <p:spPr>
            <a:xfrm>
              <a:off x="4887230" y="5344343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52" name="Straight Arrow Connector 69">
              <a:extLst>
                <a:ext uri="{FF2B5EF4-FFF2-40B4-BE49-F238E27FC236}">
                  <a16:creationId xmlns:a16="http://schemas.microsoft.com/office/drawing/2014/main" id="{84973A98-5207-4F08-BC14-F15CD5F3DD65}"/>
                </a:ext>
              </a:extLst>
            </p:cNvPr>
            <p:cNvCxnSpPr/>
            <p:nvPr/>
          </p:nvCxnSpPr>
          <p:spPr>
            <a:xfrm>
              <a:off x="4581705" y="5528679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70">
              <a:extLst>
                <a:ext uri="{FF2B5EF4-FFF2-40B4-BE49-F238E27FC236}">
                  <a16:creationId xmlns:a16="http://schemas.microsoft.com/office/drawing/2014/main" id="{2BC19FCC-246F-421B-BA1F-C4DBE927E47D}"/>
                </a:ext>
              </a:extLst>
            </p:cNvPr>
            <p:cNvCxnSpPr/>
            <p:nvPr/>
          </p:nvCxnSpPr>
          <p:spPr>
            <a:xfrm flipV="1">
              <a:off x="5052917" y="5044859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71">
              <a:extLst>
                <a:ext uri="{FF2B5EF4-FFF2-40B4-BE49-F238E27FC236}">
                  <a16:creationId xmlns:a16="http://schemas.microsoft.com/office/drawing/2014/main" id="{5F458A00-229C-4F73-B7F9-9D3C04227F25}"/>
                </a:ext>
              </a:extLst>
            </p:cNvPr>
            <p:cNvSpPr/>
            <p:nvPr/>
          </p:nvSpPr>
          <p:spPr>
            <a:xfrm>
              <a:off x="5522188" y="5344343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55" name="Straight Arrow Connector 72">
              <a:extLst>
                <a:ext uri="{FF2B5EF4-FFF2-40B4-BE49-F238E27FC236}">
                  <a16:creationId xmlns:a16="http://schemas.microsoft.com/office/drawing/2014/main" id="{00858FB0-2812-4CF5-AA5D-FAD1125EC85F}"/>
                </a:ext>
              </a:extLst>
            </p:cNvPr>
            <p:cNvCxnSpPr/>
            <p:nvPr/>
          </p:nvCxnSpPr>
          <p:spPr>
            <a:xfrm>
              <a:off x="5216663" y="5528679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73">
              <a:extLst>
                <a:ext uri="{FF2B5EF4-FFF2-40B4-BE49-F238E27FC236}">
                  <a16:creationId xmlns:a16="http://schemas.microsoft.com/office/drawing/2014/main" id="{D2E7FBB6-68B5-432D-A43F-ED074396A38C}"/>
                </a:ext>
              </a:extLst>
            </p:cNvPr>
            <p:cNvCxnSpPr/>
            <p:nvPr/>
          </p:nvCxnSpPr>
          <p:spPr>
            <a:xfrm flipV="1">
              <a:off x="5687875" y="5044859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77">
            <a:extLst>
              <a:ext uri="{FF2B5EF4-FFF2-40B4-BE49-F238E27FC236}">
                <a16:creationId xmlns:a16="http://schemas.microsoft.com/office/drawing/2014/main" id="{78368DA2-6417-4A98-AA1E-023D5A6403DF}"/>
              </a:ext>
            </a:extLst>
          </p:cNvPr>
          <p:cNvSpPr txBox="1"/>
          <p:nvPr/>
        </p:nvSpPr>
        <p:spPr>
          <a:xfrm>
            <a:off x="390992" y="5144782"/>
            <a:ext cx="215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 Roman"/>
                <a:cs typeface="CMU Bright Roman"/>
              </a:rPr>
              <a:t>Multiple - Multiple</a:t>
            </a:r>
          </a:p>
        </p:txBody>
      </p:sp>
      <p:sp>
        <p:nvSpPr>
          <p:cNvPr id="58" name="TextBox 78">
            <a:extLst>
              <a:ext uri="{FF2B5EF4-FFF2-40B4-BE49-F238E27FC236}">
                <a16:creationId xmlns:a16="http://schemas.microsoft.com/office/drawing/2014/main" id="{FFEFA8A9-9A45-4C39-92E4-D20D940DEBDF}"/>
              </a:ext>
            </a:extLst>
          </p:cNvPr>
          <p:cNvSpPr txBox="1"/>
          <p:nvPr/>
        </p:nvSpPr>
        <p:spPr>
          <a:xfrm>
            <a:off x="6343362" y="1962342"/>
            <a:ext cx="2981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 Roman"/>
                <a:cs typeface="CMU Bright Roman"/>
              </a:rPr>
              <a:t>Feed-forward Network</a:t>
            </a:r>
          </a:p>
        </p:txBody>
      </p:sp>
      <p:sp>
        <p:nvSpPr>
          <p:cNvPr id="59" name="TextBox 79">
            <a:extLst>
              <a:ext uri="{FF2B5EF4-FFF2-40B4-BE49-F238E27FC236}">
                <a16:creationId xmlns:a16="http://schemas.microsoft.com/office/drawing/2014/main" id="{891F6462-9EE9-4473-AEF2-D8D4CA765E79}"/>
              </a:ext>
            </a:extLst>
          </p:cNvPr>
          <p:cNvSpPr txBox="1"/>
          <p:nvPr/>
        </p:nvSpPr>
        <p:spPr>
          <a:xfrm>
            <a:off x="6343362" y="2967655"/>
            <a:ext cx="2981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 Roman"/>
                <a:cs typeface="CMU Bright Roman"/>
              </a:rPr>
              <a:t>Image Captioning</a:t>
            </a:r>
          </a:p>
        </p:txBody>
      </p:sp>
      <p:sp>
        <p:nvSpPr>
          <p:cNvPr id="60" name="TextBox 80">
            <a:extLst>
              <a:ext uri="{FF2B5EF4-FFF2-40B4-BE49-F238E27FC236}">
                <a16:creationId xmlns:a16="http://schemas.microsoft.com/office/drawing/2014/main" id="{15311097-8BC6-4538-9B41-8C00416567D7}"/>
              </a:ext>
            </a:extLst>
          </p:cNvPr>
          <p:cNvSpPr txBox="1"/>
          <p:nvPr/>
        </p:nvSpPr>
        <p:spPr>
          <a:xfrm>
            <a:off x="6343362" y="4041564"/>
            <a:ext cx="2981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 Roman"/>
                <a:cs typeface="CMU Bright Roman"/>
              </a:rPr>
              <a:t>Sentiment Classification</a:t>
            </a:r>
          </a:p>
        </p:txBody>
      </p:sp>
      <p:sp>
        <p:nvSpPr>
          <p:cNvPr id="61" name="TextBox 81">
            <a:extLst>
              <a:ext uri="{FF2B5EF4-FFF2-40B4-BE49-F238E27FC236}">
                <a16:creationId xmlns:a16="http://schemas.microsoft.com/office/drawing/2014/main" id="{BF375620-0866-45D9-A010-F950A1D61883}"/>
              </a:ext>
            </a:extLst>
          </p:cNvPr>
          <p:cNvSpPr txBox="1"/>
          <p:nvPr/>
        </p:nvSpPr>
        <p:spPr>
          <a:xfrm>
            <a:off x="6343362" y="5144782"/>
            <a:ext cx="2981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 Roman"/>
                <a:cs typeface="CMU Bright Roman"/>
              </a:rPr>
              <a:t>Translation</a:t>
            </a:r>
          </a:p>
        </p:txBody>
      </p:sp>
      <p:grpSp>
        <p:nvGrpSpPr>
          <p:cNvPr id="62" name="Group 83">
            <a:extLst>
              <a:ext uri="{FF2B5EF4-FFF2-40B4-BE49-F238E27FC236}">
                <a16:creationId xmlns:a16="http://schemas.microsoft.com/office/drawing/2014/main" id="{3D9A1F6A-A95F-44D8-93CC-C213B33954AA}"/>
              </a:ext>
            </a:extLst>
          </p:cNvPr>
          <p:cNvGrpSpPr/>
          <p:nvPr/>
        </p:nvGrpSpPr>
        <p:grpSpPr>
          <a:xfrm>
            <a:off x="2538300" y="5938890"/>
            <a:ext cx="2222865" cy="946494"/>
            <a:chOff x="2364125" y="5034286"/>
            <a:chExt cx="2222865" cy="946494"/>
          </a:xfrm>
        </p:grpSpPr>
        <p:sp>
          <p:nvSpPr>
            <p:cNvPr id="63" name="Rectangle 84">
              <a:extLst>
                <a:ext uri="{FF2B5EF4-FFF2-40B4-BE49-F238E27FC236}">
                  <a16:creationId xmlns:a16="http://schemas.microsoft.com/office/drawing/2014/main" id="{F614B344-7E29-42AA-9CB9-BF57E1B58A8B}"/>
                </a:ext>
              </a:extLst>
            </p:cNvPr>
            <p:cNvSpPr/>
            <p:nvPr/>
          </p:nvSpPr>
          <p:spPr>
            <a:xfrm>
              <a:off x="2364125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64" name="Straight Arrow Connector 85">
              <a:extLst>
                <a:ext uri="{FF2B5EF4-FFF2-40B4-BE49-F238E27FC236}">
                  <a16:creationId xmlns:a16="http://schemas.microsoft.com/office/drawing/2014/main" id="{CEE3C092-558F-4B68-8098-ECFDD1A7117D}"/>
                </a:ext>
              </a:extLst>
            </p:cNvPr>
            <p:cNvCxnSpPr/>
            <p:nvPr/>
          </p:nvCxnSpPr>
          <p:spPr>
            <a:xfrm flipV="1">
              <a:off x="2536610" y="568129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86">
              <a:extLst>
                <a:ext uri="{FF2B5EF4-FFF2-40B4-BE49-F238E27FC236}">
                  <a16:creationId xmlns:a16="http://schemas.microsoft.com/office/drawing/2014/main" id="{8699F1EE-6347-4C6A-B9A9-04EA50BD61E7}"/>
                </a:ext>
              </a:extLst>
            </p:cNvPr>
            <p:cNvCxnSpPr/>
            <p:nvPr/>
          </p:nvCxnSpPr>
          <p:spPr>
            <a:xfrm>
              <a:off x="2693987" y="5507533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87">
              <a:extLst>
                <a:ext uri="{FF2B5EF4-FFF2-40B4-BE49-F238E27FC236}">
                  <a16:creationId xmlns:a16="http://schemas.microsoft.com/office/drawing/2014/main" id="{0AB40742-835D-4213-A8A0-5E0245DD3EA4}"/>
                </a:ext>
              </a:extLst>
            </p:cNvPr>
            <p:cNvSpPr/>
            <p:nvPr/>
          </p:nvSpPr>
          <p:spPr>
            <a:xfrm>
              <a:off x="2995739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67" name="Straight Arrow Connector 88">
              <a:extLst>
                <a:ext uri="{FF2B5EF4-FFF2-40B4-BE49-F238E27FC236}">
                  <a16:creationId xmlns:a16="http://schemas.microsoft.com/office/drawing/2014/main" id="{407B1339-4886-40D6-A7B0-DE4A49435B82}"/>
                </a:ext>
              </a:extLst>
            </p:cNvPr>
            <p:cNvCxnSpPr/>
            <p:nvPr/>
          </p:nvCxnSpPr>
          <p:spPr>
            <a:xfrm flipV="1">
              <a:off x="3159913" y="568129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89">
              <a:extLst>
                <a:ext uri="{FF2B5EF4-FFF2-40B4-BE49-F238E27FC236}">
                  <a16:creationId xmlns:a16="http://schemas.microsoft.com/office/drawing/2014/main" id="{94583C29-047C-454A-A935-10DB61A8E911}"/>
                </a:ext>
              </a:extLst>
            </p:cNvPr>
            <p:cNvCxnSpPr/>
            <p:nvPr/>
          </p:nvCxnSpPr>
          <p:spPr>
            <a:xfrm>
              <a:off x="3316965" y="5507533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90">
              <a:extLst>
                <a:ext uri="{FF2B5EF4-FFF2-40B4-BE49-F238E27FC236}">
                  <a16:creationId xmlns:a16="http://schemas.microsoft.com/office/drawing/2014/main" id="{84561E69-9F71-4826-B5A8-EB24AFA53313}"/>
                </a:ext>
              </a:extLst>
            </p:cNvPr>
            <p:cNvSpPr/>
            <p:nvPr/>
          </p:nvSpPr>
          <p:spPr>
            <a:xfrm>
              <a:off x="3618717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70" name="Straight Arrow Connector 91">
              <a:extLst>
                <a:ext uri="{FF2B5EF4-FFF2-40B4-BE49-F238E27FC236}">
                  <a16:creationId xmlns:a16="http://schemas.microsoft.com/office/drawing/2014/main" id="{4AD967A1-0D9E-45AB-9BC9-66075DCDF6BA}"/>
                </a:ext>
              </a:extLst>
            </p:cNvPr>
            <p:cNvCxnSpPr/>
            <p:nvPr/>
          </p:nvCxnSpPr>
          <p:spPr>
            <a:xfrm flipV="1">
              <a:off x="3782891" y="568129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92">
              <a:extLst>
                <a:ext uri="{FF2B5EF4-FFF2-40B4-BE49-F238E27FC236}">
                  <a16:creationId xmlns:a16="http://schemas.microsoft.com/office/drawing/2014/main" id="{C54C3DDF-E1DD-4B39-9822-31047E920641}"/>
                </a:ext>
              </a:extLst>
            </p:cNvPr>
            <p:cNvSpPr/>
            <p:nvPr/>
          </p:nvSpPr>
          <p:spPr>
            <a:xfrm>
              <a:off x="4255616" y="5333770"/>
              <a:ext cx="331374" cy="347526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3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CMU Bright Roman"/>
                <a:cs typeface="CMU Bright Roman"/>
              </a:endParaRPr>
            </a:p>
          </p:txBody>
        </p:sp>
        <p:cxnSp>
          <p:nvCxnSpPr>
            <p:cNvPr id="72" name="Straight Arrow Connector 93">
              <a:extLst>
                <a:ext uri="{FF2B5EF4-FFF2-40B4-BE49-F238E27FC236}">
                  <a16:creationId xmlns:a16="http://schemas.microsoft.com/office/drawing/2014/main" id="{907ECE00-71AF-43EE-9A2E-BE8457EE5467}"/>
                </a:ext>
              </a:extLst>
            </p:cNvPr>
            <p:cNvCxnSpPr/>
            <p:nvPr/>
          </p:nvCxnSpPr>
          <p:spPr>
            <a:xfrm>
              <a:off x="3950091" y="5518106"/>
              <a:ext cx="30175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94">
              <a:extLst>
                <a:ext uri="{FF2B5EF4-FFF2-40B4-BE49-F238E27FC236}">
                  <a16:creationId xmlns:a16="http://schemas.microsoft.com/office/drawing/2014/main" id="{6B7CB616-9B54-4EC5-9CF3-E5015B326B91}"/>
                </a:ext>
              </a:extLst>
            </p:cNvPr>
            <p:cNvCxnSpPr/>
            <p:nvPr/>
          </p:nvCxnSpPr>
          <p:spPr>
            <a:xfrm flipV="1">
              <a:off x="3166266" y="503428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98">
              <a:extLst>
                <a:ext uri="{FF2B5EF4-FFF2-40B4-BE49-F238E27FC236}">
                  <a16:creationId xmlns:a16="http://schemas.microsoft.com/office/drawing/2014/main" id="{6B16C7CF-8A59-4B67-9076-1162FAB4EAC6}"/>
                </a:ext>
              </a:extLst>
            </p:cNvPr>
            <p:cNvCxnSpPr/>
            <p:nvPr/>
          </p:nvCxnSpPr>
          <p:spPr>
            <a:xfrm flipV="1">
              <a:off x="3782891" y="503428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101">
              <a:extLst>
                <a:ext uri="{FF2B5EF4-FFF2-40B4-BE49-F238E27FC236}">
                  <a16:creationId xmlns:a16="http://schemas.microsoft.com/office/drawing/2014/main" id="{88D04408-1AC3-4EA1-A831-8A78D4AAF843}"/>
                </a:ext>
              </a:extLst>
            </p:cNvPr>
            <p:cNvCxnSpPr/>
            <p:nvPr/>
          </p:nvCxnSpPr>
          <p:spPr>
            <a:xfrm flipV="1">
              <a:off x="4427656" y="5034286"/>
              <a:ext cx="0" cy="29948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102">
            <a:extLst>
              <a:ext uri="{FF2B5EF4-FFF2-40B4-BE49-F238E27FC236}">
                <a16:creationId xmlns:a16="http://schemas.microsoft.com/office/drawing/2014/main" id="{55783237-F73B-4019-8C84-5BA446502255}"/>
              </a:ext>
            </a:extLst>
          </p:cNvPr>
          <p:cNvSpPr txBox="1"/>
          <p:nvPr/>
        </p:nvSpPr>
        <p:spPr>
          <a:xfrm>
            <a:off x="6343362" y="6216568"/>
            <a:ext cx="2981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 Roman"/>
                <a:cs typeface="CMU Bright Roman"/>
              </a:rPr>
              <a:t>Image Captioning</a:t>
            </a:r>
          </a:p>
        </p:txBody>
      </p:sp>
    </p:spTree>
    <p:extLst>
      <p:ext uri="{BB962C8B-B14F-4D97-AF65-F5344CB8AC3E}">
        <p14:creationId xmlns:p14="http://schemas.microsoft.com/office/powerpoint/2010/main" val="340264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MU Bright SemiBold"/>
                <a:cs typeface="CMU Bright SemiBold"/>
              </a:rPr>
              <a:t>Long Short-Term Memory (LSTM)</a:t>
            </a:r>
            <a:endParaRPr lang="en-US" sz="4000" baseline="30000" dirty="0">
              <a:latin typeface="CMU Bright SemiBold"/>
              <a:cs typeface="CMU Bright SemiBold"/>
            </a:endParaRPr>
          </a:p>
        </p:txBody>
      </p:sp>
      <p:sp>
        <p:nvSpPr>
          <p:cNvPr id="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MU Bright Roman"/>
                <a:cs typeface="CMU Bright Roman"/>
              </a:rPr>
              <a:t>Add a </a:t>
            </a:r>
            <a:r>
              <a:rPr lang="en-US" sz="2400" i="1" dirty="0">
                <a:latin typeface="CMU Bright Roman"/>
                <a:cs typeface="CMU Bright Roman"/>
              </a:rPr>
              <a:t>memory cell</a:t>
            </a:r>
            <a:r>
              <a:rPr lang="en-US" sz="2400" dirty="0">
                <a:latin typeface="CMU Bright Roman"/>
                <a:cs typeface="CMU Bright Roman"/>
              </a:rPr>
              <a:t> that is not subject to matrix multiplication or squishing, thereby avoiding gradient </a:t>
            </a:r>
            <a:r>
              <a:rPr lang="en-US" altLang="zh-TW" sz="2400" dirty="0">
                <a:latin typeface="CMU Bright Roman"/>
                <a:cs typeface="CMU Bright Roman"/>
              </a:rPr>
              <a:t>vanishing</a:t>
            </a:r>
            <a:endParaRPr lang="en-US" sz="2400" dirty="0">
              <a:latin typeface="CMU Bright Roman"/>
              <a:cs typeface="CMU Bright Roman"/>
            </a:endParaRPr>
          </a:p>
          <a:p>
            <a:pPr marL="0" indent="0">
              <a:buNone/>
            </a:pPr>
            <a:endParaRPr lang="en-US" sz="1800" baseline="30000" dirty="0">
              <a:latin typeface="CMU Bright Roman"/>
              <a:cs typeface="CMU Bright Roman"/>
            </a:endParaRPr>
          </a:p>
          <a:p>
            <a:endParaRPr lang="en-US" sz="2400" dirty="0">
              <a:latin typeface="CMU Bright Roman"/>
              <a:cs typeface="CMU Bright Roman"/>
            </a:endParaRPr>
          </a:p>
          <a:p>
            <a:endParaRPr lang="en-US" sz="2400" dirty="0">
              <a:latin typeface="CMU Bright Roman"/>
              <a:cs typeface="CMU Bright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6390" y="6410320"/>
            <a:ext cx="8431219" cy="3180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S. </a:t>
            </a:r>
            <a:r>
              <a:rPr kumimoji="0" lang="en-US" sz="2200" b="0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Hochreiter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and J. </a:t>
            </a:r>
            <a:r>
              <a:rPr kumimoji="0" lang="en-US" sz="2200" b="0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Schmidhuber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, 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  <a:hlinkClick r:id="rId2"/>
              </a:rPr>
              <a:t>Long short-term memory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, Neural Computation 9 (8), pp. 1735–1780, 1997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0488ADE-CB3A-DF41-A2DA-DB2784CA7A8B}"/>
              </a:ext>
            </a:extLst>
          </p:cNvPr>
          <p:cNvSpPr/>
          <p:nvPr/>
        </p:nvSpPr>
        <p:spPr>
          <a:xfrm>
            <a:off x="2042555" y="2708634"/>
            <a:ext cx="4572000" cy="284901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055C901-80BC-5644-8CB4-758F6763FAA1}"/>
              </a:ext>
            </a:extLst>
          </p:cNvPr>
          <p:cNvCxnSpPr>
            <a:cxnSpLocks/>
          </p:cNvCxnSpPr>
          <p:nvPr/>
        </p:nvCxnSpPr>
        <p:spPr>
          <a:xfrm>
            <a:off x="974135" y="3486662"/>
            <a:ext cx="3366295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7EA2D08-355C-C94F-A1BF-964664CD5FA2}"/>
              </a:ext>
            </a:extLst>
          </p:cNvPr>
          <p:cNvCxnSpPr>
            <a:cxnSpLocks/>
          </p:cNvCxnSpPr>
          <p:nvPr/>
        </p:nvCxnSpPr>
        <p:spPr>
          <a:xfrm>
            <a:off x="974135" y="4243226"/>
            <a:ext cx="3378171" cy="214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FACE61-6DED-2C46-91F8-8A3FE96AF4E2}"/>
              </a:ext>
            </a:extLst>
          </p:cNvPr>
          <p:cNvSpPr txBox="1"/>
          <p:nvPr/>
        </p:nvSpPr>
        <p:spPr>
          <a:xfrm>
            <a:off x="554331" y="3256904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x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0B4910-D319-3941-940D-AEFAF9119C28}"/>
              </a:ext>
            </a:extLst>
          </p:cNvPr>
          <p:cNvSpPr/>
          <p:nvPr/>
        </p:nvSpPr>
        <p:spPr>
          <a:xfrm>
            <a:off x="571515" y="4018141"/>
            <a:ext cx="472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3B222D-E755-4745-8BD0-6B555C98A0B6}"/>
              </a:ext>
            </a:extLst>
          </p:cNvPr>
          <p:cNvCxnSpPr>
            <a:cxnSpLocks/>
          </p:cNvCxnSpPr>
          <p:nvPr/>
        </p:nvCxnSpPr>
        <p:spPr>
          <a:xfrm>
            <a:off x="974135" y="4993390"/>
            <a:ext cx="3366295" cy="639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BD54468-8620-584A-A613-402A97443DEF}"/>
              </a:ext>
            </a:extLst>
          </p:cNvPr>
          <p:cNvSpPr/>
          <p:nvPr/>
        </p:nvSpPr>
        <p:spPr>
          <a:xfrm>
            <a:off x="569739" y="4768305"/>
            <a:ext cx="452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t-1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2101F31-4493-7349-AF36-B44892A59B12}"/>
              </a:ext>
            </a:extLst>
          </p:cNvPr>
          <p:cNvCxnSpPr>
            <a:cxnSpLocks/>
          </p:cNvCxnSpPr>
          <p:nvPr/>
        </p:nvCxnSpPr>
        <p:spPr>
          <a:xfrm flipV="1">
            <a:off x="6307038" y="4265336"/>
            <a:ext cx="1305927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7D0DB83-B869-8B42-B46A-AFF45A979301}"/>
              </a:ext>
            </a:extLst>
          </p:cNvPr>
          <p:cNvSpPr/>
          <p:nvPr/>
        </p:nvSpPr>
        <p:spPr>
          <a:xfrm>
            <a:off x="7787424" y="4058557"/>
            <a:ext cx="35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h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C0CF7D5-19FC-A946-95BD-E92653A5F5D9}"/>
              </a:ext>
            </a:extLst>
          </p:cNvPr>
          <p:cNvCxnSpPr>
            <a:cxnSpLocks/>
          </p:cNvCxnSpPr>
          <p:nvPr/>
        </p:nvCxnSpPr>
        <p:spPr>
          <a:xfrm flipV="1">
            <a:off x="6307038" y="5005535"/>
            <a:ext cx="1305927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FD82B07-C2EF-184F-9BEB-4EC6ABA8C4AC}"/>
              </a:ext>
            </a:extLst>
          </p:cNvPr>
          <p:cNvSpPr/>
          <p:nvPr/>
        </p:nvSpPr>
        <p:spPr>
          <a:xfrm>
            <a:off x="7785648" y="4808721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c</a:t>
            </a:r>
            <a:r>
              <a:rPr kumimoji="0" lang="en-US" sz="1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MU Bright Roman"/>
                <a:ea typeface="+mn-ea"/>
                <a:cs typeface="CMU Bright Roman"/>
              </a:rPr>
              <a:t>t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MU Bright Roman"/>
              <a:ea typeface="+mn-ea"/>
              <a:cs typeface="CMU Bright Roman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74BF6E4-BC2A-A449-AF40-6FA9ACA65311}"/>
              </a:ext>
            </a:extLst>
          </p:cNvPr>
          <p:cNvCxnSpPr>
            <a:cxnSpLocks/>
          </p:cNvCxnSpPr>
          <p:nvPr/>
        </p:nvCxnSpPr>
        <p:spPr>
          <a:xfrm flipV="1">
            <a:off x="4328555" y="4264692"/>
            <a:ext cx="1978483" cy="64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EA8D1E0-11D5-FB48-BEE2-576B21B1C92F}"/>
              </a:ext>
            </a:extLst>
          </p:cNvPr>
          <p:cNvCxnSpPr>
            <a:cxnSpLocks/>
          </p:cNvCxnSpPr>
          <p:nvPr/>
        </p:nvCxnSpPr>
        <p:spPr>
          <a:xfrm>
            <a:off x="4328555" y="5012063"/>
            <a:ext cx="1978483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038E2C6-41D6-CA4A-8F2E-468FECCBD722}"/>
              </a:ext>
            </a:extLst>
          </p:cNvPr>
          <p:cNvCxnSpPr>
            <a:cxnSpLocks/>
          </p:cNvCxnSpPr>
          <p:nvPr/>
        </p:nvCxnSpPr>
        <p:spPr>
          <a:xfrm flipV="1">
            <a:off x="4340430" y="3486663"/>
            <a:ext cx="0" cy="77802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075493B-5251-1646-8E01-47EB43EB53BE}"/>
              </a:ext>
            </a:extLst>
          </p:cNvPr>
          <p:cNvCxnSpPr>
            <a:cxnSpLocks/>
          </p:cNvCxnSpPr>
          <p:nvPr/>
        </p:nvCxnSpPr>
        <p:spPr>
          <a:xfrm flipV="1">
            <a:off x="4352306" y="4264691"/>
            <a:ext cx="0" cy="74737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23707</TotalTime>
  <Words>815</Words>
  <Application>Microsoft Office PowerPoint</Application>
  <PresentationFormat>如螢幕大小 (4:3)</PresentationFormat>
  <Paragraphs>243</Paragraphs>
  <Slides>18</Slides>
  <Notes>2</Notes>
  <HiddenSlides>0</HiddenSlides>
  <MMClips>0</MMClips>
  <ScaleCrop>false</ScaleCrop>
  <HeadingPairs>
    <vt:vector size="8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2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18</vt:i4>
      </vt:variant>
    </vt:vector>
  </HeadingPairs>
  <TitlesOfParts>
    <vt:vector size="34" baseType="lpstr">
      <vt:lpstr>CMU Bright Oblique</vt:lpstr>
      <vt:lpstr>CMU Bright Roman</vt:lpstr>
      <vt:lpstr>CMU Bright SemiBold</vt:lpstr>
      <vt:lpstr>CMU Bright SemiBold Oblique</vt:lpstr>
      <vt:lpstr>新細明體</vt:lpstr>
      <vt:lpstr>標楷體</vt:lpstr>
      <vt:lpstr>Arial</vt:lpstr>
      <vt:lpstr>Calibri</vt:lpstr>
      <vt:lpstr>Cambria Math</vt:lpstr>
      <vt:lpstr>Times New Roman</vt:lpstr>
      <vt:lpstr>Wingdings</vt:lpstr>
      <vt:lpstr>Wingdings 2</vt:lpstr>
      <vt:lpstr>壁窗</vt:lpstr>
      <vt:lpstr>Office Theme</vt:lpstr>
      <vt:lpstr>方程式</vt:lpstr>
      <vt:lpstr>Equation</vt:lpstr>
      <vt:lpstr>Introduction to Recurrent Neural Networks (RNN)</vt:lpstr>
      <vt:lpstr>NN vs. RNN</vt:lpstr>
      <vt:lpstr>Examples of Sequence Data</vt:lpstr>
      <vt:lpstr>Recurrent Neural Networks (RNN)</vt:lpstr>
      <vt:lpstr>Unfold in Time for RNN</vt:lpstr>
      <vt:lpstr>Vanilla RNN Cell and Its Unfolded Network</vt:lpstr>
      <vt:lpstr>BP for Unfolded Network</vt:lpstr>
      <vt:lpstr>Input-Output Scenarios</vt:lpstr>
      <vt:lpstr>Long Short-Term Memory (LSTM)</vt:lpstr>
      <vt:lpstr>The LSTM Cell</vt:lpstr>
      <vt:lpstr>The LSTM Cell</vt:lpstr>
      <vt:lpstr>The LSTM Cell</vt:lpstr>
      <vt:lpstr>The LSTM Cell</vt:lpstr>
      <vt:lpstr>The LSTM Cell</vt:lpstr>
      <vt:lpstr>Deep RNN</vt:lpstr>
      <vt:lpstr>Bidirectional RNNs</vt:lpstr>
      <vt:lpstr>RNN for Singing Transcription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954</cp:revision>
  <dcterms:created xsi:type="dcterms:W3CDTF">2008-11-09T17:03:56Z</dcterms:created>
  <dcterms:modified xsi:type="dcterms:W3CDTF">2022-02-03T14:21:59Z</dcterms:modified>
</cp:coreProperties>
</file>