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47" r:id="rId2"/>
    <p:sldId id="275" r:id="rId3"/>
    <p:sldId id="299" r:id="rId4"/>
    <p:sldId id="348" r:id="rId5"/>
    <p:sldId id="352" r:id="rId6"/>
    <p:sldId id="349" r:id="rId7"/>
    <p:sldId id="346" r:id="rId8"/>
    <p:sldId id="350" r:id="rId9"/>
    <p:sldId id="351" r:id="rId10"/>
    <p:sldId id="354" r:id="rId11"/>
    <p:sldId id="358" r:id="rId12"/>
    <p:sldId id="359" r:id="rId13"/>
    <p:sldId id="356" r:id="rId14"/>
    <p:sldId id="357" r:id="rId15"/>
    <p:sldId id="36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125" autoAdjust="0"/>
  </p:normalViewPr>
  <p:slideViewPr>
    <p:cSldViewPr>
      <p:cViewPr varScale="1">
        <p:scale>
          <a:sx n="78" d="100"/>
          <a:sy n="78" d="100"/>
        </p:scale>
        <p:origin x="1728" y="72"/>
      </p:cViewPr>
      <p:guideLst>
        <p:guide orient="horz" pos="2160"/>
        <p:guide pos="3016"/>
      </p:guideLst>
    </p:cSldViewPr>
  </p:slideViewPr>
  <p:outlineViewPr>
    <p:cViewPr>
      <p:scale>
        <a:sx n="33" d="100"/>
        <a:sy n="33" d="100"/>
      </p:scale>
      <p:origin x="0" y="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3"/>
    </p:cViewPr>
  </p:sorterViewPr>
  <p:notesViewPr>
    <p:cSldViewPr>
      <p:cViewPr varScale="1">
        <p:scale>
          <a:sx n="100" d="100"/>
          <a:sy n="100" d="100"/>
        </p:scale>
        <p:origin x="22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13AC-F7EB-4777-9E49-581A4904525B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6C95-0D41-448E-A332-327BB5F29A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09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7637-36C6-481B-974F-5F218DAE9B6A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2C572-1BA5-477C-B07B-B3E31F0FDA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91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083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42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('gender');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dsScatterPlot</a:t>
            </a:r>
            <a:r>
              <a:rPr lang="en-US" altLang="zh-TW" dirty="0"/>
              <a:t>(ds);</a:t>
            </a:r>
          </a:p>
        </p:txBody>
      </p:sp>
    </p:spTree>
    <p:extLst>
      <p:ext uri="{BB962C8B-B14F-4D97-AF65-F5344CB8AC3E}">
        <p14:creationId xmlns:p14="http://schemas.microsoft.com/office/powerpoint/2010/main" val="163582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('gender');</a:t>
            </a:r>
          </a:p>
          <a:p>
            <a:r>
              <a:rPr lang="en-US" altLang="zh-TW" dirty="0"/>
              <a:t>[</a:t>
            </a:r>
            <a:r>
              <a:rPr lang="en-US" altLang="zh-TW" dirty="0" err="1"/>
              <a:t>qcPrm</a:t>
            </a:r>
            <a:r>
              <a:rPr lang="en-US" altLang="zh-TW" dirty="0"/>
              <a:t>, </a:t>
            </a:r>
            <a:r>
              <a:rPr lang="en-US" altLang="zh-TW" dirty="0" err="1"/>
              <a:t>logLike</a:t>
            </a:r>
            <a:r>
              <a:rPr lang="en-US" altLang="zh-TW" dirty="0"/>
              <a:t>, </a:t>
            </a:r>
            <a:r>
              <a:rPr lang="en-US" altLang="zh-TW" dirty="0" err="1"/>
              <a:t>recogRate</a:t>
            </a:r>
            <a:r>
              <a:rPr lang="en-US" altLang="zh-TW" dirty="0"/>
              <a:t>, </a:t>
            </a:r>
            <a:r>
              <a:rPr lang="en-US" altLang="zh-TW" dirty="0" err="1"/>
              <a:t>hitIndex</a:t>
            </a:r>
            <a:r>
              <a:rPr lang="en-US" altLang="zh-TW" dirty="0"/>
              <a:t>]=</a:t>
            </a:r>
            <a:r>
              <a:rPr lang="en-US" altLang="zh-TW" dirty="0" err="1"/>
              <a:t>qcTrain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qcPlot</a:t>
            </a:r>
            <a:r>
              <a:rPr lang="en-US" altLang="zh-TW" dirty="0"/>
              <a:t>(ds, </a:t>
            </a:r>
            <a:r>
              <a:rPr lang="en-US" altLang="zh-TW" dirty="0" err="1"/>
              <a:t>qcPrm</a:t>
            </a:r>
            <a:r>
              <a:rPr lang="en-US" altLang="zh-TW" dirty="0"/>
              <a:t>, '2dPdf');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qcPlot</a:t>
            </a:r>
            <a:r>
              <a:rPr lang="en-US" altLang="zh-TW" dirty="0"/>
              <a:t>(ds, </a:t>
            </a:r>
            <a:r>
              <a:rPr lang="en-US" altLang="zh-TW" dirty="0" err="1"/>
              <a:t>qcPrm</a:t>
            </a:r>
            <a:r>
              <a:rPr lang="en-US" altLang="zh-TW" dirty="0"/>
              <a:t>, '</a:t>
            </a:r>
            <a:r>
              <a:rPr lang="en-US" altLang="zh-TW" dirty="0" err="1"/>
              <a:t>decBoundary</a:t>
            </a:r>
            <a:r>
              <a:rPr lang="en-US" altLang="zh-TW" dirty="0"/>
              <a:t>');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781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('iris');</a:t>
            </a:r>
          </a:p>
          <a:p>
            <a:r>
              <a:rPr lang="en-US" altLang="zh-TW" dirty="0" err="1"/>
              <a:t>ds.input</a:t>
            </a:r>
            <a:r>
              <a:rPr lang="en-US" altLang="zh-TW" dirty="0"/>
              <a:t>=</a:t>
            </a:r>
            <a:r>
              <a:rPr lang="en-US" altLang="zh-TW" dirty="0" err="1"/>
              <a:t>ds.input</a:t>
            </a:r>
            <a:r>
              <a:rPr lang="en-US" altLang="zh-TW" dirty="0"/>
              <a:t>(3:4, :);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dsScatterPlot</a:t>
            </a:r>
            <a:r>
              <a:rPr lang="en-US" altLang="zh-TW" dirty="0"/>
              <a:t>(ds);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777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ds=</a:t>
            </a:r>
            <a:r>
              <a:rPr lang="en-US" altLang="zh-TW" dirty="0" err="1"/>
              <a:t>prData</a:t>
            </a:r>
            <a:r>
              <a:rPr lang="en-US" altLang="zh-TW" dirty="0"/>
              <a:t>('iris');</a:t>
            </a:r>
          </a:p>
          <a:p>
            <a:r>
              <a:rPr lang="en-US" altLang="zh-TW" dirty="0" err="1"/>
              <a:t>ds.input</a:t>
            </a:r>
            <a:r>
              <a:rPr lang="en-US" altLang="zh-TW" dirty="0"/>
              <a:t>=</a:t>
            </a:r>
            <a:r>
              <a:rPr lang="en-US" altLang="zh-TW" dirty="0" err="1"/>
              <a:t>ds.input</a:t>
            </a:r>
            <a:r>
              <a:rPr lang="en-US" altLang="zh-TW" dirty="0"/>
              <a:t>(3:4, :);</a:t>
            </a:r>
          </a:p>
          <a:p>
            <a:r>
              <a:rPr lang="en-US" altLang="zh-TW" dirty="0"/>
              <a:t>[</a:t>
            </a:r>
            <a:r>
              <a:rPr lang="en-US" altLang="zh-TW" dirty="0" err="1"/>
              <a:t>qcPrm</a:t>
            </a:r>
            <a:r>
              <a:rPr lang="en-US" altLang="zh-TW" dirty="0"/>
              <a:t>, </a:t>
            </a:r>
            <a:r>
              <a:rPr lang="en-US" altLang="zh-TW" dirty="0" err="1"/>
              <a:t>logLike</a:t>
            </a:r>
            <a:r>
              <a:rPr lang="en-US" altLang="zh-TW" dirty="0"/>
              <a:t>, </a:t>
            </a:r>
            <a:r>
              <a:rPr lang="en-US" altLang="zh-TW" dirty="0" err="1"/>
              <a:t>recogRate</a:t>
            </a:r>
            <a:r>
              <a:rPr lang="en-US" altLang="zh-TW" dirty="0"/>
              <a:t>, </a:t>
            </a:r>
            <a:r>
              <a:rPr lang="en-US" altLang="zh-TW" dirty="0" err="1"/>
              <a:t>hitIndex</a:t>
            </a:r>
            <a:r>
              <a:rPr lang="en-US" altLang="zh-TW" dirty="0"/>
              <a:t>]=</a:t>
            </a:r>
            <a:r>
              <a:rPr lang="en-US" altLang="zh-TW" dirty="0" err="1"/>
              <a:t>qcTrain</a:t>
            </a:r>
            <a:r>
              <a:rPr lang="en-US" altLang="zh-TW" dirty="0"/>
              <a:t>(ds);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qcPlot</a:t>
            </a:r>
            <a:r>
              <a:rPr lang="en-US" altLang="zh-TW" dirty="0"/>
              <a:t>(ds, </a:t>
            </a:r>
            <a:r>
              <a:rPr lang="en-US" altLang="zh-TW" dirty="0" err="1"/>
              <a:t>qcPrm</a:t>
            </a:r>
            <a:r>
              <a:rPr lang="en-US" altLang="zh-TW" dirty="0"/>
              <a:t>, '2dPdf');</a:t>
            </a:r>
          </a:p>
          <a:p>
            <a:r>
              <a:rPr lang="en-US" altLang="zh-TW" dirty="0" err="1"/>
              <a:t>ds.hitIndex</a:t>
            </a:r>
            <a:r>
              <a:rPr lang="en-US" altLang="zh-TW" dirty="0"/>
              <a:t>=</a:t>
            </a:r>
            <a:r>
              <a:rPr lang="en-US" altLang="zh-TW" dirty="0" err="1"/>
              <a:t>hitIndex</a:t>
            </a:r>
            <a:r>
              <a:rPr lang="en-US" altLang="zh-TW" dirty="0"/>
              <a:t>;          % Attach </a:t>
            </a:r>
            <a:r>
              <a:rPr lang="en-US" altLang="zh-TW" dirty="0" err="1"/>
              <a:t>hitIndex</a:t>
            </a:r>
            <a:r>
              <a:rPr lang="en-US" altLang="zh-TW" dirty="0"/>
              <a:t> to DS for plotting</a:t>
            </a:r>
          </a:p>
          <a:p>
            <a:r>
              <a:rPr lang="en-US" altLang="zh-TW" dirty="0"/>
              <a:t>figure; </a:t>
            </a:r>
            <a:r>
              <a:rPr lang="en-US" altLang="zh-TW" dirty="0" err="1"/>
              <a:t>qcPlot</a:t>
            </a:r>
            <a:r>
              <a:rPr lang="en-US" altLang="zh-TW" dirty="0"/>
              <a:t>(ds, </a:t>
            </a:r>
            <a:r>
              <a:rPr lang="en-US" altLang="zh-TW" dirty="0" err="1"/>
              <a:t>qcPrm</a:t>
            </a:r>
            <a:r>
              <a:rPr lang="en-US" altLang="zh-TW" dirty="0"/>
              <a:t>, '</a:t>
            </a:r>
            <a:r>
              <a:rPr lang="en-US" altLang="zh-TW" dirty="0" err="1"/>
              <a:t>decBoundary</a:t>
            </a:r>
            <a:r>
              <a:rPr lang="en-US" altLang="zh-TW" dirty="0"/>
              <a:t>');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151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21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01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1894362"/>
          </a:xfrm>
        </p:spPr>
        <p:txBody>
          <a:bodyPr>
            <a:normAutofit/>
          </a:bodyPr>
          <a:lstStyle>
            <a:lvl1pPr algn="ctr">
              <a:defRPr sz="3500" b="0" i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371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0" name="圖片 29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442" y="278112"/>
            <a:ext cx="1295400" cy="579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>
            <a:lvl1pPr>
              <a:defRPr baseline="0">
                <a:latin typeface="+mj-lt"/>
                <a:ea typeface="標楷體" pitchFamily="65" charset="-120"/>
              </a:defRPr>
            </a:lvl1pPr>
            <a:lvl2pPr>
              <a:defRPr baseline="0">
                <a:latin typeface="+mj-lt"/>
                <a:ea typeface="標楷體" pitchFamily="65" charset="-120"/>
              </a:defRPr>
            </a:lvl2pPr>
            <a:lvl3pPr>
              <a:defRPr sz="1900" baseline="0">
                <a:latin typeface="+mj-lt"/>
                <a:ea typeface="標楷體" pitchFamily="65" charset="-120"/>
              </a:defRPr>
            </a:lvl3pPr>
            <a:lvl4pPr>
              <a:defRPr baseline="0">
                <a:latin typeface="+mj-lt"/>
                <a:ea typeface="標楷體" pitchFamily="65" charset="-120"/>
              </a:defRPr>
            </a:lvl4pPr>
            <a:lvl5pPr>
              <a:defRPr baseline="0">
                <a:latin typeface="+mj-lt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 dirty="0"/>
          </a:p>
        </p:txBody>
      </p:sp>
      <p:pic>
        <p:nvPicPr>
          <p:cNvPr id="6" name="圖片 5" descr="mir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135236"/>
            <a:ext cx="1295400" cy="57912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baseline="0">
                <a:latin typeface="+mj-lt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 b="0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EC2AF713-F6D1-4B03-802B-E6472EF385F8}" type="datetimeFigureOut">
              <a:rPr lang="zh-TW" altLang="en-US" smtClean="0"/>
              <a:pPr/>
              <a:t>2022/3/2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93BD6009-2A66-4F07-812F-9E9F9B397B6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214282" y="1500174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>
            <a:off x="214282" y="1571612"/>
            <a:ext cx="842968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 userDrawn="1"/>
        </p:nvSpPr>
        <p:spPr>
          <a:xfrm>
            <a:off x="8635396" y="628652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8352928" y="6287328"/>
            <a:ext cx="827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3BD6009-2A66-4F07-812F-9E9F9B397B69}" type="slidenum">
              <a:rPr lang="zh-TW" altLang="en-US" smtClean="0">
                <a:solidFill>
                  <a:schemeClr val="accent3">
                    <a:lumMod val="75000"/>
                  </a:schemeClr>
                </a:solidFill>
              </a:rPr>
              <a:pPr algn="r"/>
              <a:t>‹#›</a:t>
            </a:fld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/15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100" b="0" kern="1200" cap="none" baseline="0">
          <a:solidFill>
            <a:schemeClr val="tx2"/>
          </a:solidFill>
          <a:latin typeface="Calibri" panose="020F0502020204030204" pitchFamily="34" charset="0"/>
          <a:ea typeface="標楷體" pitchFamily="65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jang" TargetMode="External"/><Relationship Id="rId2" Type="http://schemas.openxmlformats.org/officeDocument/2006/relationships/hyperlink" Target="mailto:jang@mir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3.emf"/><Relationship Id="rId10" Type="http://schemas.openxmlformats.org/officeDocument/2006/relationships/image" Target="../media/image20.w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7272808" cy="1894362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cs typeface="Calibri" panose="020F0502020204030204" pitchFamily="34" charset="0"/>
              </a:rPr>
              <a:t>Quadratic Classifiers</a:t>
            </a:r>
            <a:br>
              <a:rPr lang="en-US" altLang="zh-TW" sz="3600" dirty="0">
                <a:cs typeface="Calibri" panose="020F0502020204030204" pitchFamily="34" charset="0"/>
              </a:rPr>
            </a:br>
            <a:r>
              <a:rPr lang="en-US" altLang="zh-TW" sz="3600" dirty="0">
                <a:cs typeface="Calibri" panose="020F0502020204030204" pitchFamily="34" charset="0"/>
              </a:rPr>
              <a:t>(QC)</a:t>
            </a:r>
            <a:endParaRPr lang="zh-TW" altLang="en-US" dirty="0">
              <a:cs typeface="Calibri" panose="020F05020202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194421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J.-S. Roger Jang (</a:t>
            </a:r>
            <a:r>
              <a:rPr lang="zh-TW" altLang="en-US" dirty="0"/>
              <a:t>張智星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en-US" altLang="zh-TW" i="1" dirty="0">
                <a:latin typeface="Arial" panose="020B0604020202020204" pitchFamily="34" charset="0"/>
                <a:hlinkClick r:id="rId2"/>
              </a:rPr>
              <a:t>jang@mirlab.org</a:t>
            </a:r>
            <a:endParaRPr lang="en-US" altLang="zh-TW" i="1" dirty="0">
              <a:latin typeface="Arial" panose="020B0604020202020204" pitchFamily="34" charset="0"/>
            </a:endParaRPr>
          </a:p>
          <a:p>
            <a:r>
              <a:rPr lang="en-US" altLang="zh-TW" i="1" dirty="0">
                <a:latin typeface="Arial" panose="020B0604020202020204" pitchFamily="34" charset="0"/>
                <a:hlinkClick r:id="rId3"/>
              </a:rPr>
              <a:t>http://mirlab.org/jang</a:t>
            </a:r>
            <a:endParaRPr lang="zh-TW" altLang="en-US" dirty="0">
              <a:latin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</a:rPr>
              <a:t>MIR Lab, CSIE Dept.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National Taiwan University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4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QC on Gender Dataset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PDF for each class </a:t>
            </a:r>
          </a:p>
          <a:p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>
          <a:xfrm>
            <a:off x="4644008" y="1600200"/>
            <a:ext cx="3657600" cy="4572000"/>
          </a:xfrm>
        </p:spPr>
        <p:txBody>
          <a:bodyPr/>
          <a:lstStyle/>
          <a:p>
            <a:r>
              <a:rPr lang="en-US" altLang="zh-TW" dirty="0"/>
              <a:t>Decision boundary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5327" y="1916832"/>
            <a:ext cx="7901663" cy="59186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855" y="1738132"/>
            <a:ext cx="9179041" cy="687544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35214" y="5787261"/>
            <a:ext cx="379277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('gender');</a:t>
            </a:r>
          </a:p>
          <a:p>
            <a:r>
              <a:rPr lang="en-US" altLang="zh-TW" sz="1400" dirty="0"/>
              <a:t>[</a:t>
            </a:r>
            <a:r>
              <a:rPr lang="en-US" altLang="zh-TW" sz="1400" dirty="0" err="1"/>
              <a:t>qcPrm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logLike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recogRate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]=</a:t>
            </a:r>
            <a:r>
              <a:rPr lang="en-US" altLang="zh-TW" sz="1400" dirty="0" err="1"/>
              <a:t>qcTrain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qcPlot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qcPrm</a:t>
            </a:r>
            <a:r>
              <a:rPr lang="en-US" altLang="zh-TW" sz="1400" dirty="0"/>
              <a:t>, '2dPdf');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qcPlot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qcPrm</a:t>
            </a:r>
            <a:r>
              <a:rPr lang="en-US" altLang="zh-TW" sz="1400" dirty="0"/>
              <a:t>, '</a:t>
            </a:r>
            <a:r>
              <a:rPr lang="en-US" altLang="zh-TW" sz="1400" dirty="0" err="1"/>
              <a:t>decBoundary</a:t>
            </a:r>
            <a:r>
              <a:rPr lang="en-US" altLang="zh-TW" sz="1400" dirty="0"/>
              <a:t>');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569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Scatter plot of Iris dataset (with only the last two dim.) </a:t>
            </a:r>
          </a:p>
          <a:p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QC on Iris Dataset (1/2)</a:t>
            </a:r>
            <a:endParaRPr lang="zh-TW" altLang="en-US" dirty="0"/>
          </a:p>
        </p:txBody>
      </p:sp>
      <p:pic>
        <p:nvPicPr>
          <p:cNvPr id="6" name="Picture 9" descr="http://localhost/jang/books/dcpr/example/output/qcDataPlot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63775"/>
            <a:ext cx="54721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664075" y="5733256"/>
            <a:ext cx="198804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('iris');</a:t>
            </a:r>
          </a:p>
          <a:p>
            <a:r>
              <a:rPr lang="en-US" altLang="zh-TW" sz="1400" dirty="0" err="1"/>
              <a:t>ds.input</a:t>
            </a:r>
            <a:r>
              <a:rPr lang="en-US" altLang="zh-TW" sz="1400" dirty="0"/>
              <a:t>=</a:t>
            </a:r>
            <a:r>
              <a:rPr lang="en-US" altLang="zh-TW" sz="1400" dirty="0" err="1"/>
              <a:t>ds.input</a:t>
            </a:r>
            <a:r>
              <a:rPr lang="en-US" altLang="zh-TW" sz="1400" dirty="0"/>
              <a:t>(3:4, :);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dsScatterPlot</a:t>
            </a:r>
            <a:r>
              <a:rPr lang="en-US" altLang="zh-TW" sz="1400" dirty="0"/>
              <a:t>(ds);</a:t>
            </a:r>
          </a:p>
        </p:txBody>
      </p:sp>
    </p:spTree>
    <p:extLst>
      <p:ext uri="{BB962C8B-B14F-4D97-AF65-F5344CB8AC3E}">
        <p14:creationId xmlns:p14="http://schemas.microsoft.com/office/powerpoint/2010/main" val="6838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20" y="3892996"/>
            <a:ext cx="5334000" cy="400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PDF for each class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Dec. boundaries </a:t>
            </a:r>
          </a:p>
          <a:p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QC on Iris Dataset (2/2)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336" y="1700808"/>
            <a:ext cx="10100560" cy="496855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03166" y="5301208"/>
            <a:ext cx="379277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('iris');</a:t>
            </a:r>
          </a:p>
          <a:p>
            <a:r>
              <a:rPr lang="en-US" altLang="zh-TW" sz="1400" dirty="0" err="1"/>
              <a:t>ds.input</a:t>
            </a:r>
            <a:r>
              <a:rPr lang="en-US" altLang="zh-TW" sz="1400" dirty="0"/>
              <a:t>=</a:t>
            </a:r>
            <a:r>
              <a:rPr lang="en-US" altLang="zh-TW" sz="1400" dirty="0" err="1"/>
              <a:t>ds.input</a:t>
            </a:r>
            <a:r>
              <a:rPr lang="en-US" altLang="zh-TW" sz="1400" dirty="0"/>
              <a:t>(3:4, :);</a:t>
            </a:r>
          </a:p>
          <a:p>
            <a:r>
              <a:rPr lang="en-US" altLang="zh-TW" sz="1400" dirty="0"/>
              <a:t>[</a:t>
            </a:r>
            <a:r>
              <a:rPr lang="en-US" altLang="zh-TW" sz="1400" dirty="0" err="1"/>
              <a:t>qcPrm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logLike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recogRate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]=</a:t>
            </a:r>
            <a:r>
              <a:rPr lang="en-US" altLang="zh-TW" sz="1400" dirty="0" err="1"/>
              <a:t>qcTrain</a:t>
            </a:r>
            <a:r>
              <a:rPr lang="en-US" altLang="zh-TW" sz="1400" dirty="0"/>
              <a:t>(ds);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qcPlot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qcPrm</a:t>
            </a:r>
            <a:r>
              <a:rPr lang="en-US" altLang="zh-TW" sz="1400" dirty="0"/>
              <a:t>, '2dPdf');</a:t>
            </a:r>
          </a:p>
          <a:p>
            <a:r>
              <a:rPr lang="en-US" altLang="zh-TW" sz="1400" dirty="0" err="1"/>
              <a:t>ds.hitIndex</a:t>
            </a:r>
            <a:r>
              <a:rPr lang="en-US" altLang="zh-TW" sz="1400" dirty="0"/>
              <a:t>=</a:t>
            </a:r>
            <a:r>
              <a:rPr lang="en-US" altLang="zh-TW" sz="1400" dirty="0" err="1"/>
              <a:t>hitIndex</a:t>
            </a:r>
            <a:r>
              <a:rPr lang="en-US" altLang="zh-TW" sz="1400" dirty="0"/>
              <a:t>;          % For plotting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qcPlot</a:t>
            </a:r>
            <a:r>
              <a:rPr lang="en-US" altLang="zh-TW" sz="1400" dirty="0"/>
              <a:t>(ds, </a:t>
            </a:r>
            <a:r>
              <a:rPr lang="en-US" altLang="zh-TW" sz="1400" dirty="0" err="1"/>
              <a:t>qcPrm</a:t>
            </a:r>
            <a:r>
              <a:rPr lang="en-US" altLang="zh-TW" sz="1400" dirty="0"/>
              <a:t>, '</a:t>
            </a:r>
            <a:r>
              <a:rPr lang="en-US" altLang="zh-TW" sz="1400" dirty="0" err="1"/>
              <a:t>decBoundary</a:t>
            </a:r>
            <a:r>
              <a:rPr lang="en-US" altLang="zh-TW" sz="1400" dirty="0"/>
              <a:t>');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60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Strength</a:t>
            </a:r>
          </a:p>
          <a:p>
            <a:pPr lvl="1"/>
            <a:r>
              <a:rPr lang="en-US" altLang="zh-TW" dirty="0"/>
              <a:t>Easy computation when the dimension d is small</a:t>
            </a:r>
          </a:p>
          <a:p>
            <a:pPr lvl="1"/>
            <a:r>
              <a:rPr lang="en-US" altLang="zh-TW" dirty="0"/>
              <a:t>Fast method for computing leave-one-out cross validation</a:t>
            </a:r>
          </a:p>
          <a:p>
            <a:r>
              <a:rPr lang="en-US" altLang="zh-TW" dirty="0"/>
              <a:t>Weakness</a:t>
            </a:r>
          </a:p>
          <a:p>
            <a:pPr lvl="1"/>
            <a:r>
              <a:rPr lang="en-US" altLang="zh-TW" dirty="0"/>
              <a:t>QC cannot handle </a:t>
            </a:r>
            <a:r>
              <a:rPr lang="en-US" altLang="zh-TW" dirty="0">
                <a:solidFill>
                  <a:srgbClr val="FF0000"/>
                </a:solidFill>
              </a:rPr>
              <a:t>bi-modal</a:t>
            </a:r>
            <a:r>
              <a:rPr lang="en-US" altLang="zh-TW" dirty="0"/>
              <a:t> data </a:t>
            </a:r>
          </a:p>
          <a:p>
            <a:pPr lvl="1"/>
            <a:r>
              <a:rPr lang="en-US" altLang="zh-TW" dirty="0"/>
              <a:t>The covariance matrix (d by d) is big when the dimension d is median large</a:t>
            </a:r>
          </a:p>
          <a:p>
            <a:pPr lvl="1"/>
            <a:r>
              <a:rPr lang="en-US" altLang="zh-TW" dirty="0"/>
              <a:t>The inverse of the covariance matrix may not exist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Strength and Weakness of QC</a:t>
            </a:r>
            <a:endParaRPr lang="zh-TW" altLang="en-US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6372200" y="908720"/>
            <a:ext cx="714557" cy="408623"/>
          </a:xfrm>
          <a:prstGeom prst="wedgeRoundRectCallout">
            <a:avLst>
              <a:gd name="adj1" fmla="val -2511"/>
              <a:gd name="adj2" fmla="val -484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990345"/>
            <a:ext cx="2160240" cy="18230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990345"/>
            <a:ext cx="1717450" cy="1823031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1207919" y="5761503"/>
            <a:ext cx="915809" cy="306467"/>
          </a:xfrm>
          <a:prstGeom prst="wedgeRoundRectCallout">
            <a:avLst>
              <a:gd name="adj1" fmla="val 78253"/>
              <a:gd name="adj2" fmla="val 16634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dirty="0" err="1">
                <a:solidFill>
                  <a:schemeClr val="tx1"/>
                </a:solidFill>
              </a:rPr>
              <a:t>Uni</a:t>
            </a:r>
            <a:r>
              <a:rPr lang="en-US" altLang="zh-TW" sz="1200" dirty="0">
                <a:solidFill>
                  <a:schemeClr val="tx1"/>
                </a:solidFill>
              </a:rPr>
              <a:t>-modal!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278542" y="5763998"/>
            <a:ext cx="1037874" cy="306467"/>
          </a:xfrm>
          <a:prstGeom prst="wedgeRoundRectCallout">
            <a:avLst>
              <a:gd name="adj1" fmla="val -76708"/>
              <a:gd name="adj2" fmla="val 14247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Multi-modal!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Fix: Simplified Versions of QC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365503" y="1737320"/>
            <a:ext cx="3774449" cy="457200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How to simplified QC</a:t>
            </a:r>
          </a:p>
          <a:p>
            <a:pPr lvl="1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Make the covariance matrix diagonal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Equivalent to naïve Bayes classifiers (proof?)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Make the covariance matrix a constant times an identity matrix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349" y="1589962"/>
            <a:ext cx="4041139" cy="30243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065692"/>
            <a:ext cx="4045505" cy="30276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4512635"/>
            <a:ext cx="4036442" cy="3020821"/>
          </a:xfrm>
          <a:prstGeom prst="rect">
            <a:avLst/>
          </a:prstGeom>
        </p:spPr>
      </p:pic>
      <p:graphicFrame>
        <p:nvGraphicFramePr>
          <p:cNvPr id="7" name="物件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054082"/>
              </p:ext>
            </p:extLst>
          </p:nvPr>
        </p:nvGraphicFramePr>
        <p:xfrm>
          <a:off x="4235643" y="2880450"/>
          <a:ext cx="7223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方程式" r:id="rId7" imgW="431640" imgH="177480" progId="Equation.3">
                  <p:embed/>
                </p:oleObj>
              </mc:Choice>
              <mc:Fallback>
                <p:oleObj name="方程式" r:id="rId7" imgW="431640" imgH="177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643" y="2880450"/>
                        <a:ext cx="722312" cy="293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501630"/>
              </p:ext>
            </p:extLst>
          </p:nvPr>
        </p:nvGraphicFramePr>
        <p:xfrm>
          <a:off x="3923928" y="4416215"/>
          <a:ext cx="1231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方程式" r:id="rId9" imgW="736560" imgH="203040" progId="Equation.3">
                  <p:embed/>
                </p:oleObj>
              </mc:Choice>
              <mc:Fallback>
                <p:oleObj name="方程式" r:id="rId9" imgW="736560" imgH="203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16215"/>
                        <a:ext cx="1231900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02380"/>
              </p:ext>
            </p:extLst>
          </p:nvPr>
        </p:nvGraphicFramePr>
        <p:xfrm>
          <a:off x="4151313" y="5777374"/>
          <a:ext cx="8715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方程式" r:id="rId11" imgW="520560" imgH="203040" progId="Equation.3">
                  <p:embed/>
                </p:oleObj>
              </mc:Choice>
              <mc:Fallback>
                <p:oleObj name="方程式" r:id="rId11" imgW="520560" imgH="203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5777374"/>
                        <a:ext cx="871537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圓角矩形圖說文字 10"/>
          <p:cNvSpPr/>
          <p:nvPr/>
        </p:nvSpPr>
        <p:spPr>
          <a:xfrm>
            <a:off x="6372200" y="1157914"/>
            <a:ext cx="714557" cy="408623"/>
          </a:xfrm>
          <a:prstGeom prst="wedgeRoundRectCallout">
            <a:avLst>
              <a:gd name="adj1" fmla="val -2511"/>
              <a:gd name="adj2" fmla="val -484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51599" y="1988840"/>
            <a:ext cx="11447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 err="1"/>
              <a:t>gaussianMle</a:t>
            </a:r>
            <a:r>
              <a:rPr lang="en-US" altLang="zh-TW" sz="1400" dirty="0"/>
              <a:t>;</a:t>
            </a:r>
          </a:p>
        </p:txBody>
      </p:sp>
      <p:sp>
        <p:nvSpPr>
          <p:cNvPr id="13" name="圓角矩形圖說文字 10">
            <a:extLst>
              <a:ext uri="{FF2B5EF4-FFF2-40B4-BE49-F238E27FC236}">
                <a16:creationId xmlns:a16="http://schemas.microsoft.com/office/drawing/2014/main" id="{B158DCC7-003B-4739-BF4A-D47E41F18BE8}"/>
              </a:ext>
            </a:extLst>
          </p:cNvPr>
          <p:cNvSpPr/>
          <p:nvPr/>
        </p:nvSpPr>
        <p:spPr>
          <a:xfrm>
            <a:off x="738996" y="5454441"/>
            <a:ext cx="3170696" cy="715089"/>
          </a:xfrm>
          <a:prstGeom prst="wedgeRoundRectCallout">
            <a:avLst>
              <a:gd name="adj1" fmla="val -2511"/>
              <a:gd name="adj2" fmla="val -484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This is necessary when </a:t>
            </a:r>
            <a:r>
              <a:rPr lang="en-US" altLang="zh-TW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altLang="zh-TW" dirty="0">
                <a:solidFill>
                  <a:schemeClr val="tx1"/>
                </a:solidFill>
              </a:rPr>
              <a:t> of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full covariance is not invertible.</a:t>
            </a:r>
          </a:p>
        </p:txBody>
      </p:sp>
    </p:spTree>
    <p:extLst>
      <p:ext uri="{BB962C8B-B14F-4D97-AF65-F5344CB8AC3E}">
        <p14:creationId xmlns:p14="http://schemas.microsoft.com/office/powerpoint/2010/main" val="15016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2DFAAF4-07D7-43EF-B3C4-A79299E6F6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What types of datasets will make QC not usable? Can you give some examples in 2D and 3D? And how to fix it?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FB9D86D-128B-483C-94EF-DBE734E7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Exercise: Infeasible Datasets for QC</a:t>
            </a:r>
            <a:endParaRPr lang="zh-TW" altLang="en-US" dirty="0"/>
          </a:p>
        </p:txBody>
      </p:sp>
      <p:graphicFrame>
        <p:nvGraphicFramePr>
          <p:cNvPr id="4" name="Object 0">
            <a:extLst>
              <a:ext uri="{FF2B5EF4-FFF2-40B4-BE49-F238E27FC236}">
                <a16:creationId xmlns:a16="http://schemas.microsoft.com/office/drawing/2014/main" id="{B60E287A-94EC-4863-AAF1-988A86CB5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959365"/>
              </p:ext>
            </p:extLst>
          </p:nvPr>
        </p:nvGraphicFramePr>
        <p:xfrm>
          <a:off x="2411760" y="2635821"/>
          <a:ext cx="40195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方程式" r:id="rId3" imgW="2412720" imgH="495000" progId="Equation.3">
                  <p:embed/>
                </p:oleObj>
              </mc:Choice>
              <mc:Fallback>
                <p:oleObj name="方程式" r:id="rId3" imgW="2412720" imgH="495000" progId="Equation.3">
                  <p:embed/>
                  <p:pic>
                    <p:nvPicPr>
                      <p:cNvPr id="6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635821"/>
                        <a:ext cx="4019550" cy="865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54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Review: PDF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Goal:</a:t>
            </a:r>
          </a:p>
          <a:p>
            <a:pPr lvl="1"/>
            <a:r>
              <a:rPr lang="en-US" altLang="zh-TW" dirty="0"/>
              <a:t>Find a PDF (probability density function) that can best describe a given dataset</a:t>
            </a:r>
          </a:p>
          <a:p>
            <a:r>
              <a:rPr lang="en-US" altLang="zh-TW" dirty="0"/>
              <a:t> Steps:</a:t>
            </a:r>
          </a:p>
          <a:p>
            <a:pPr lvl="1"/>
            <a:r>
              <a:rPr lang="en-US" altLang="zh-TW" dirty="0"/>
              <a:t>Select a class of parameterized PDF</a:t>
            </a:r>
          </a:p>
          <a:p>
            <a:pPr lvl="1"/>
            <a:r>
              <a:rPr lang="en-US" altLang="zh-TW" dirty="0"/>
              <a:t>Identify the parameters via MLE (maximum likelihood estimate) based on a given set of sample data</a:t>
            </a:r>
          </a:p>
          <a:p>
            <a:r>
              <a:rPr lang="en-US" altLang="zh-TW" dirty="0"/>
              <a:t> Commonly used PDFs:</a:t>
            </a:r>
          </a:p>
          <a:p>
            <a:pPr lvl="1"/>
            <a:r>
              <a:rPr lang="en-US" altLang="zh-TW" dirty="0"/>
              <a:t>Multi-dimensional Gaussian PDF</a:t>
            </a:r>
          </a:p>
          <a:p>
            <a:pPr lvl="1"/>
            <a:r>
              <a:rPr lang="en-US" altLang="zh-TW" dirty="0"/>
              <a:t>Gaussian mixture models (GMM)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Procedure for classification based on PDF</a:t>
            </a:r>
          </a:p>
          <a:p>
            <a:pPr lvl="1"/>
            <a:r>
              <a:rPr lang="en-US" altLang="zh-TW" dirty="0"/>
              <a:t>Training stage: PDF modeling of each class based on the training dataset</a:t>
            </a:r>
          </a:p>
          <a:p>
            <a:pPr lvl="1"/>
            <a:r>
              <a:rPr lang="en-US" altLang="zh-TW" dirty="0"/>
              <a:t>Test stage: For each entry in the test dataset, pick the class with the max. PDF</a:t>
            </a:r>
          </a:p>
          <a:p>
            <a:r>
              <a:rPr lang="en-US" altLang="zh-TW" dirty="0"/>
              <a:t> Commonly used classifiers:</a:t>
            </a:r>
          </a:p>
          <a:p>
            <a:pPr lvl="1"/>
            <a:r>
              <a:rPr lang="en-US" altLang="zh-TW" dirty="0"/>
              <a:t>Quadratic classifiers, with n-dim. Gaussian PDF</a:t>
            </a:r>
          </a:p>
          <a:p>
            <a:pPr lvl="1"/>
            <a:r>
              <a:rPr lang="en-US" altLang="zh-TW" dirty="0"/>
              <a:t>Gaussian-mixture-model classifier, with GMM PDF</a:t>
            </a:r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PDF Modeling for Classification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1D Gaussian PDF Modeling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59464"/>
          </a:xfrm>
        </p:spPr>
        <p:txBody>
          <a:bodyPr>
            <a:normAutofit/>
          </a:bodyPr>
          <a:lstStyle/>
          <a:p>
            <a:r>
              <a:rPr lang="en-US" altLang="zh-TW" dirty="0"/>
              <a:t> 1D Gaussian PDF: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MLE of </a:t>
            </a:r>
            <a:r>
              <a:rPr lang="en-US" altLang="zh-TW" dirty="0">
                <a:latin typeface="Symbol" panose="05050102010706020507" pitchFamily="18" charset="2"/>
              </a:rPr>
              <a:t>m</a:t>
            </a:r>
            <a:r>
              <a:rPr lang="en-US" altLang="zh-TW" dirty="0"/>
              <a:t> (mean) and </a:t>
            </a:r>
            <a:r>
              <a:rPr lang="en-US" altLang="zh-TW" dirty="0">
                <a:latin typeface="Symbol" panose="05050102010706020507" pitchFamily="18" charset="2"/>
              </a:rPr>
              <a:t>s</a:t>
            </a:r>
            <a:r>
              <a:rPr lang="en-US" altLang="zh-TW" baseline="30000" dirty="0"/>
              <a:t>2</a:t>
            </a:r>
            <a:r>
              <a:rPr lang="en-US" altLang="zh-TW" dirty="0"/>
              <a:t> (variance)</a:t>
            </a:r>
            <a:r>
              <a:rPr lang="en-US" altLang="zh-TW" baseline="30000" dirty="0"/>
              <a:t> </a:t>
            </a:r>
            <a:endParaRPr lang="en-US" altLang="zh-TW" dirty="0"/>
          </a:p>
        </p:txBody>
      </p:sp>
      <p:graphicFrame>
        <p:nvGraphicFramePr>
          <p:cNvPr id="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185227"/>
              </p:ext>
            </p:extLst>
          </p:nvPr>
        </p:nvGraphicFramePr>
        <p:xfrm>
          <a:off x="2195736" y="2348359"/>
          <a:ext cx="32146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方程式" r:id="rId3" imgW="1828800" imgH="495300" progId="Equation.3">
                  <p:embed/>
                </p:oleObj>
              </mc:Choice>
              <mc:Fallback>
                <p:oleObj name="方程式" r:id="rId3" imgW="1828800" imgH="495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348359"/>
                        <a:ext cx="3214688" cy="936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493030"/>
              </p:ext>
            </p:extLst>
          </p:nvPr>
        </p:nvGraphicFramePr>
        <p:xfrm>
          <a:off x="2483768" y="4084234"/>
          <a:ext cx="2232248" cy="136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方程式" r:id="rId5" imgW="1193760" imgH="888840" progId="Equation.3">
                  <p:embed/>
                </p:oleObj>
              </mc:Choice>
              <mc:Fallback>
                <p:oleObj name="方程式" r:id="rId5" imgW="1193760" imgH="8888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84234"/>
                        <a:ext cx="2232248" cy="13609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5081579" y="4581128"/>
            <a:ext cx="714557" cy="408623"/>
          </a:xfrm>
          <a:prstGeom prst="wedgeRoundRectCallout">
            <a:avLst>
              <a:gd name="adj1" fmla="val 50810"/>
              <a:gd name="adj2" fmla="val 292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580112" y="2564904"/>
            <a:ext cx="714557" cy="408623"/>
          </a:xfrm>
          <a:prstGeom prst="wedgeRoundRectCallout">
            <a:avLst>
              <a:gd name="adj1" fmla="val 50810"/>
              <a:gd name="adj2" fmla="val 292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1475656" y="5666239"/>
            <a:ext cx="2356228" cy="715089"/>
          </a:xfrm>
          <a:prstGeom prst="wedgeRoundRectCallout">
            <a:avLst>
              <a:gd name="adj1" fmla="val 23264"/>
              <a:gd name="adj2" fmla="val -8614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Sometimes n-1 is used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instead of n!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D-dim. Gaussian PDF Modeling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 D-dim Gaussian PDF: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MLE of </a:t>
            </a:r>
            <a:r>
              <a:rPr lang="en-US" altLang="zh-TW" dirty="0">
                <a:latin typeface="Symbol" panose="05050102010706020507" pitchFamily="18" charset="2"/>
              </a:rPr>
              <a:t>m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FF0000"/>
                </a:solidFill>
              </a:rPr>
              <a:t>mean</a:t>
            </a:r>
            <a:r>
              <a:rPr lang="en-US" altLang="zh-TW" dirty="0"/>
              <a:t>) and </a:t>
            </a:r>
            <a:r>
              <a:rPr lang="en-US" altLang="zh-TW" dirty="0">
                <a:latin typeface="Symbol" panose="05050102010706020507" pitchFamily="18" charset="2"/>
              </a:rPr>
              <a:t>S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covariance matrix</a:t>
            </a:r>
            <a:r>
              <a:rPr lang="en-US" altLang="zh-TW" dirty="0"/>
              <a:t>)</a:t>
            </a:r>
          </a:p>
          <a:p>
            <a:endParaRPr lang="en-US" altLang="zh-TW" dirty="0"/>
          </a:p>
        </p:txBody>
      </p:sp>
      <p:graphicFrame>
        <p:nvGraphicFramePr>
          <p:cNvPr id="6" name="Objec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78736"/>
              </p:ext>
            </p:extLst>
          </p:nvPr>
        </p:nvGraphicFramePr>
        <p:xfrm>
          <a:off x="2778125" y="2276872"/>
          <a:ext cx="40195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方程式" r:id="rId3" imgW="2412720" imgH="495000" progId="Equation.3">
                  <p:embed/>
                </p:oleObj>
              </mc:Choice>
              <mc:Fallback>
                <p:oleObj name="方程式" r:id="rId3" imgW="2412720" imgH="495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2276872"/>
                        <a:ext cx="4019550" cy="865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874245"/>
              </p:ext>
            </p:extLst>
          </p:nvPr>
        </p:nvGraphicFramePr>
        <p:xfrm>
          <a:off x="3275856" y="4149080"/>
          <a:ext cx="27352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方程式" r:id="rId5" imgW="1562040" imgH="888840" progId="Equation.3">
                  <p:embed/>
                </p:oleObj>
              </mc:Choice>
              <mc:Fallback>
                <p:oleObj name="方程式" r:id="rId5" imgW="1562040" imgH="8888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149080"/>
                        <a:ext cx="2735262" cy="1511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2123728" y="5882263"/>
            <a:ext cx="2356228" cy="715089"/>
          </a:xfrm>
          <a:prstGeom prst="wedgeRoundRectCallout">
            <a:avLst>
              <a:gd name="adj1" fmla="val 23264"/>
              <a:gd name="adj2" fmla="val -86149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Sometimes n-1 is used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instead of n!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2D Gaussian PDF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Bivariate normal distribution: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物件 1"/>
              <p:cNvSpPr txBox="1"/>
              <p:nvPr/>
            </p:nvSpPr>
            <p:spPr bwMode="auto">
              <a:xfrm>
                <a:off x="683568" y="5301208"/>
                <a:ext cx="2023118" cy="708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zh-TW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TW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zh-TW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>
                    <a:sym typeface="Wingdings" panose="05000000000000000000" pitchFamily="2" charset="2"/>
                  </a:rPr>
                  <a:t> 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物件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301208"/>
                <a:ext cx="2023118" cy="708143"/>
              </a:xfrm>
              <a:prstGeom prst="rect">
                <a:avLst/>
              </a:prstGeom>
              <a:blipFill>
                <a:blip r:embed="rId3"/>
                <a:stretch>
                  <a:fillRect r="-3614" b="-172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94353" y="2242973"/>
            <a:ext cx="750205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PDF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52952" y="2251869"/>
            <a:ext cx="1332096" cy="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3000"/>
              </a:lnSpc>
              <a:spcBef>
                <a:spcPct val="30000"/>
              </a:spcBef>
              <a:defRPr kumimoji="1" sz="26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87000"/>
              </a:lnSpc>
              <a:spcBef>
                <a:spcPct val="30000"/>
              </a:spcBef>
              <a:buChar char="•"/>
              <a:defRPr kumimoji="1" sz="2200" b="1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87000"/>
              </a:lnSpc>
              <a:spcBef>
                <a:spcPct val="30000"/>
              </a:spcBef>
              <a:buChar char="-"/>
              <a:defRPr kumimoji="1" sz="2200">
                <a:solidFill>
                  <a:srgbClr val="FDFF3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en-US" altLang="zh-TW" sz="2200" b="0" dirty="0">
                <a:solidFill>
                  <a:schemeClr val="tx1"/>
                </a:solidFill>
              </a:rPr>
              <a:t>Contours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58AB41-E086-4991-B298-9C3E5FC7A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658796"/>
            <a:ext cx="5001394" cy="215458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FE74F03-DCC9-4C7C-AB0F-0252A84B8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570564"/>
            <a:ext cx="4968552" cy="2154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物件 1">
                <a:extLst>
                  <a:ext uri="{FF2B5EF4-FFF2-40B4-BE49-F238E27FC236}">
                    <a16:creationId xmlns:a16="http://schemas.microsoft.com/office/drawing/2014/main" id="{7AC87970-1EA8-4A35-97B9-4E830E33A11F}"/>
                  </a:ext>
                </a:extLst>
              </p:cNvPr>
              <p:cNvSpPr txBox="1"/>
              <p:nvPr/>
            </p:nvSpPr>
            <p:spPr bwMode="auto">
              <a:xfrm>
                <a:off x="706351" y="3284984"/>
                <a:ext cx="2193036" cy="708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zh-TW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TW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>
                    <a:sym typeface="Wingdings" panose="05000000000000000000" pitchFamily="2" charset="2"/>
                  </a:rPr>
                  <a:t> 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物件 1">
                <a:extLst>
                  <a:ext uri="{FF2B5EF4-FFF2-40B4-BE49-F238E27FC236}">
                    <a16:creationId xmlns:a16="http://schemas.microsoft.com/office/drawing/2014/main" id="{7AC87970-1EA8-4A35-97B9-4E830E33A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351" y="3284984"/>
                <a:ext cx="2193036" cy="708143"/>
              </a:xfrm>
              <a:prstGeom prst="rect">
                <a:avLst/>
              </a:prstGeom>
              <a:blipFill>
                <a:blip r:embed="rId6"/>
                <a:stretch>
                  <a:fillRect r="-3056" b="-172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6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Training and Test Stages of QC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Training stage</a:t>
            </a:r>
          </a:p>
          <a:p>
            <a:pPr lvl="1"/>
            <a:r>
              <a:rPr lang="en-US" altLang="zh-TW" dirty="0"/>
              <a:t>Identify the Gaussian PDF of each class via MLE</a:t>
            </a:r>
          </a:p>
          <a:p>
            <a:r>
              <a:rPr lang="en-US" altLang="zh-TW" dirty="0"/>
              <a:t>Test stage</a:t>
            </a:r>
          </a:p>
          <a:p>
            <a:pPr lvl="1"/>
            <a:r>
              <a:rPr lang="en-US" altLang="zh-TW" dirty="0"/>
              <a:t>Assign a sample point to the class C by taking class prior into consideration:</a:t>
            </a:r>
          </a:p>
          <a:p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5729651" y="924703"/>
            <a:ext cx="714557" cy="408623"/>
          </a:xfrm>
          <a:prstGeom prst="wedgeRoundRectCallout">
            <a:avLst>
              <a:gd name="adj1" fmla="val 50810"/>
              <a:gd name="adj2" fmla="val 292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物件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856862"/>
              </p:ext>
            </p:extLst>
          </p:nvPr>
        </p:nvGraphicFramePr>
        <p:xfrm>
          <a:off x="2112963" y="3836988"/>
          <a:ext cx="3035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方程式" r:id="rId3" imgW="1739880" imgH="304560" progId="Equation.3">
                  <p:embed/>
                </p:oleObj>
              </mc:Choice>
              <mc:Fallback>
                <p:oleObj name="方程式" r:id="rId3" imgW="173988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836988"/>
                        <a:ext cx="3035300" cy="514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圓角矩形圖說文字 8"/>
          <p:cNvSpPr/>
          <p:nvPr/>
        </p:nvSpPr>
        <p:spPr>
          <a:xfrm>
            <a:off x="4039858" y="4460537"/>
            <a:ext cx="748166" cy="408623"/>
          </a:xfrm>
          <a:prstGeom prst="wedgeRoundRectCallout">
            <a:avLst>
              <a:gd name="adj1" fmla="val -87934"/>
              <a:gd name="adj2" fmla="val -98367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Prior!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en-US" altLang="zh-TW" dirty="0"/>
              <a:t>Characteristics of QC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If each class is modeled by a Gaussian PDF, </a:t>
            </a:r>
            <a:r>
              <a:rPr lang="en-US" altLang="zh-TW" dirty="0">
                <a:solidFill>
                  <a:srgbClr val="FF0000"/>
                </a:solidFill>
              </a:rPr>
              <a:t>the decision boundary between any two classes is a quadratic curve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That is why it is called quadratic classifier.</a:t>
            </a:r>
          </a:p>
          <a:p>
            <a:pPr lvl="1"/>
            <a:r>
              <a:rPr lang="en-US" altLang="zh-TW" dirty="0"/>
              <a:t>How to prove it?</a:t>
            </a:r>
          </a:p>
          <a:p>
            <a:pPr lvl="1"/>
            <a:r>
              <a:rPr lang="en-US" altLang="zh-TW" dirty="0"/>
              <a:t>Some examples?</a:t>
            </a:r>
          </a:p>
          <a:p>
            <a:pPr lvl="1"/>
            <a:endParaRPr lang="en-US" altLang="zh-TW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6449731" y="2852936"/>
            <a:ext cx="714557" cy="408623"/>
          </a:xfrm>
          <a:prstGeom prst="wedgeRoundRectCallout">
            <a:avLst>
              <a:gd name="adj1" fmla="val 50810"/>
              <a:gd name="adj2" fmla="val 2921"/>
              <a:gd name="adj3" fmla="val 16667"/>
            </a:avLst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</a:rPr>
              <a:t>Quiz!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Scatter plot of Gender dataset</a:t>
            </a:r>
          </a:p>
          <a:p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QC on Gender Dataset (1/2)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32856"/>
            <a:ext cx="8496944" cy="63645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52120" y="3356992"/>
            <a:ext cx="19860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ds=</a:t>
            </a:r>
            <a:r>
              <a:rPr lang="en-US" altLang="zh-TW" sz="1400" dirty="0" err="1"/>
              <a:t>prData</a:t>
            </a:r>
            <a:r>
              <a:rPr lang="en-US" altLang="zh-TW" sz="1400" dirty="0"/>
              <a:t>('gender');</a:t>
            </a:r>
          </a:p>
          <a:p>
            <a:r>
              <a:rPr lang="en-US" altLang="zh-TW" sz="1400" dirty="0"/>
              <a:t>figure; </a:t>
            </a:r>
            <a:r>
              <a:rPr lang="en-US" altLang="zh-TW" sz="1400" dirty="0" err="1"/>
              <a:t>dsScatterPlot</a:t>
            </a:r>
            <a:r>
              <a:rPr lang="en-US" altLang="zh-TW" sz="1400" dirty="0"/>
              <a:t>(ds);</a:t>
            </a:r>
          </a:p>
        </p:txBody>
      </p:sp>
    </p:spTree>
    <p:extLst>
      <p:ext uri="{BB962C8B-B14F-4D97-AF65-F5344CB8AC3E}">
        <p14:creationId xmlns:p14="http://schemas.microsoft.com/office/powerpoint/2010/main" val="25363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13693</TotalTime>
  <Words>806</Words>
  <Application>Microsoft Office PowerPoint</Application>
  <PresentationFormat>如螢幕大小 (4:3)</PresentationFormat>
  <Paragraphs>130</Paragraphs>
  <Slides>15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Cambria Math</vt:lpstr>
      <vt:lpstr>Symbol</vt:lpstr>
      <vt:lpstr>Wingdings</vt:lpstr>
      <vt:lpstr>Wingdings 2</vt:lpstr>
      <vt:lpstr>壁窗</vt:lpstr>
      <vt:lpstr>方程式</vt:lpstr>
      <vt:lpstr>Quadratic Classifiers (QC)</vt:lpstr>
      <vt:lpstr>Review: PDF Modeling</vt:lpstr>
      <vt:lpstr>PDF Modeling for Classification</vt:lpstr>
      <vt:lpstr>1D Gaussian PDF Modeling</vt:lpstr>
      <vt:lpstr>D-dim. Gaussian PDF Modeling</vt:lpstr>
      <vt:lpstr>2D Gaussian PDF</vt:lpstr>
      <vt:lpstr>Training and Test Stages of QC</vt:lpstr>
      <vt:lpstr>Characteristics of QC</vt:lpstr>
      <vt:lpstr>QC on Gender Dataset (1/2)</vt:lpstr>
      <vt:lpstr>QC on Gender Dataset (2/2)</vt:lpstr>
      <vt:lpstr>QC on Iris Dataset (1/2)</vt:lpstr>
      <vt:lpstr>QC on Iris Dataset (2/2)</vt:lpstr>
      <vt:lpstr>Strength and Weakness of QC</vt:lpstr>
      <vt:lpstr>Fix: Simplified Versions of QC</vt:lpstr>
      <vt:lpstr>Exercise: Infeasible Datasets for QC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 HTS 進行中文語音合成之研究</dc:title>
  <dc:creator>heycat</dc:creator>
  <cp:lastModifiedBy>user</cp:lastModifiedBy>
  <cp:revision>777</cp:revision>
  <dcterms:created xsi:type="dcterms:W3CDTF">2008-11-09T17:03:56Z</dcterms:created>
  <dcterms:modified xsi:type="dcterms:W3CDTF">2022-03-01T22:59:31Z</dcterms:modified>
</cp:coreProperties>
</file>