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47" r:id="rId2"/>
    <p:sldId id="275" r:id="rId3"/>
    <p:sldId id="299" r:id="rId4"/>
    <p:sldId id="349" r:id="rId5"/>
    <p:sldId id="354" r:id="rId6"/>
    <p:sldId id="353" r:id="rId7"/>
    <p:sldId id="352" r:id="rId8"/>
    <p:sldId id="351" r:id="rId9"/>
    <p:sldId id="355" r:id="rId10"/>
    <p:sldId id="359" r:id="rId11"/>
    <p:sldId id="356" r:id="rId12"/>
    <p:sldId id="358" r:id="rId13"/>
    <p:sldId id="35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125" autoAdjust="0"/>
  </p:normalViewPr>
  <p:slideViewPr>
    <p:cSldViewPr>
      <p:cViewPr varScale="1">
        <p:scale>
          <a:sx n="73" d="100"/>
          <a:sy n="73" d="100"/>
        </p:scale>
        <p:origin x="1872" y="72"/>
      </p:cViewPr>
      <p:guideLst>
        <p:guide orient="horz" pos="2160"/>
        <p:guide pos="3016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13AC-F7EB-4777-9E49-581A4904525B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6C95-0D41-448E-A332-327BB5F29A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098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7637-36C6-481B-974F-5F218DAE9B6A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C572-1BA5-477C-B07B-B3E31F0FDA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91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4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14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53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ds=</a:t>
            </a:r>
            <a:r>
              <a:rPr lang="en-US" altLang="zh-TW" dirty="0" err="1"/>
              <a:t>prData</a:t>
            </a:r>
            <a:r>
              <a:rPr lang="en-US" altLang="zh-TW" dirty="0"/>
              <a:t>('gender');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dsScatterPlot</a:t>
            </a:r>
            <a:r>
              <a:rPr lang="en-US" altLang="zh-TW" dirty="0"/>
              <a:t>(ds);</a:t>
            </a:r>
          </a:p>
          <a:p>
            <a:r>
              <a:rPr lang="en-US" altLang="zh-TW" dirty="0"/>
              <a:t>[</a:t>
            </a:r>
            <a:r>
              <a:rPr lang="en-US" altLang="zh-TW" dirty="0" err="1"/>
              <a:t>nbcPrm</a:t>
            </a:r>
            <a:r>
              <a:rPr lang="en-US" altLang="zh-TW" dirty="0"/>
              <a:t>, </a:t>
            </a:r>
            <a:r>
              <a:rPr lang="en-US" altLang="zh-TW" dirty="0" err="1"/>
              <a:t>logLike</a:t>
            </a:r>
            <a:r>
              <a:rPr lang="en-US" altLang="zh-TW" dirty="0"/>
              <a:t>, </a:t>
            </a:r>
            <a:r>
              <a:rPr lang="en-US" altLang="zh-TW" dirty="0" err="1"/>
              <a:t>recogRate</a:t>
            </a:r>
            <a:r>
              <a:rPr lang="en-US" altLang="zh-TW" dirty="0"/>
              <a:t>, </a:t>
            </a:r>
            <a:r>
              <a:rPr lang="en-US" altLang="zh-TW" dirty="0" err="1"/>
              <a:t>hitIndex</a:t>
            </a:r>
            <a:r>
              <a:rPr lang="en-US" altLang="zh-TW" dirty="0"/>
              <a:t>]=</a:t>
            </a:r>
            <a:r>
              <a:rPr lang="en-US" altLang="zh-TW" dirty="0" err="1"/>
              <a:t>nbcTrain</a:t>
            </a:r>
            <a:r>
              <a:rPr lang="en-US" altLang="zh-TW" dirty="0"/>
              <a:t>(ds);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nbcPlot</a:t>
            </a:r>
            <a:r>
              <a:rPr lang="en-US" altLang="zh-TW" dirty="0"/>
              <a:t>(ds, </a:t>
            </a:r>
            <a:r>
              <a:rPr lang="en-US" altLang="zh-TW" dirty="0" err="1"/>
              <a:t>nbcPrm</a:t>
            </a:r>
            <a:r>
              <a:rPr lang="en-US" altLang="zh-TW" dirty="0"/>
              <a:t>, '1dPdf');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222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ds=</a:t>
            </a:r>
            <a:r>
              <a:rPr lang="en-US" altLang="zh-TW" dirty="0" err="1"/>
              <a:t>prData</a:t>
            </a:r>
            <a:r>
              <a:rPr lang="en-US" altLang="zh-TW" dirty="0"/>
              <a:t>('gender');</a:t>
            </a:r>
          </a:p>
          <a:p>
            <a:r>
              <a:rPr lang="en-US" altLang="zh-TW" dirty="0"/>
              <a:t>[</a:t>
            </a:r>
            <a:r>
              <a:rPr lang="en-US" altLang="zh-TW" dirty="0" err="1"/>
              <a:t>nbcPrm</a:t>
            </a:r>
            <a:r>
              <a:rPr lang="en-US" altLang="zh-TW" dirty="0"/>
              <a:t>, </a:t>
            </a:r>
            <a:r>
              <a:rPr lang="en-US" altLang="zh-TW" dirty="0" err="1"/>
              <a:t>logLike</a:t>
            </a:r>
            <a:r>
              <a:rPr lang="en-US" altLang="zh-TW" dirty="0"/>
              <a:t>, </a:t>
            </a:r>
            <a:r>
              <a:rPr lang="en-US" altLang="zh-TW" dirty="0" err="1"/>
              <a:t>recogRate</a:t>
            </a:r>
            <a:r>
              <a:rPr lang="en-US" altLang="zh-TW" dirty="0"/>
              <a:t>, </a:t>
            </a:r>
            <a:r>
              <a:rPr lang="en-US" altLang="zh-TW" dirty="0" err="1"/>
              <a:t>hitIndex</a:t>
            </a:r>
            <a:r>
              <a:rPr lang="en-US" altLang="zh-TW" dirty="0"/>
              <a:t>]=</a:t>
            </a:r>
            <a:r>
              <a:rPr lang="en-US" altLang="zh-TW" dirty="0" err="1"/>
              <a:t>nbcTrain</a:t>
            </a:r>
            <a:r>
              <a:rPr lang="en-US" altLang="zh-TW" dirty="0"/>
              <a:t>(ds);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nbcPlot</a:t>
            </a:r>
            <a:r>
              <a:rPr lang="en-US" altLang="zh-TW" dirty="0"/>
              <a:t>(ds, </a:t>
            </a:r>
            <a:r>
              <a:rPr lang="en-US" altLang="zh-TW" dirty="0" err="1"/>
              <a:t>nbcPrm</a:t>
            </a:r>
            <a:r>
              <a:rPr lang="en-US" altLang="zh-TW" dirty="0"/>
              <a:t>, '2dPdf');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nbcPlot</a:t>
            </a:r>
            <a:r>
              <a:rPr lang="en-US" altLang="zh-TW" dirty="0"/>
              <a:t>(ds, </a:t>
            </a:r>
            <a:r>
              <a:rPr lang="en-US" altLang="zh-TW" dirty="0" err="1"/>
              <a:t>nbcPrm</a:t>
            </a:r>
            <a:r>
              <a:rPr lang="en-US" altLang="zh-TW" dirty="0"/>
              <a:t>, '</a:t>
            </a:r>
            <a:r>
              <a:rPr lang="en-US" altLang="zh-TW" dirty="0" err="1"/>
              <a:t>decBoundary</a:t>
            </a:r>
            <a:r>
              <a:rPr lang="en-US" altLang="zh-TW" dirty="0"/>
              <a:t>');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373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ds=</a:t>
            </a:r>
            <a:r>
              <a:rPr lang="en-US" altLang="zh-TW" dirty="0" err="1"/>
              <a:t>prData</a:t>
            </a:r>
            <a:r>
              <a:rPr lang="en-US" altLang="zh-TW" dirty="0"/>
              <a:t>('iris');</a:t>
            </a:r>
          </a:p>
          <a:p>
            <a:r>
              <a:rPr lang="en-US" altLang="zh-TW" dirty="0" err="1"/>
              <a:t>ds.input</a:t>
            </a:r>
            <a:r>
              <a:rPr lang="en-US" altLang="zh-TW" dirty="0"/>
              <a:t>=</a:t>
            </a:r>
            <a:r>
              <a:rPr lang="en-US" altLang="zh-TW" dirty="0" err="1"/>
              <a:t>ds.input</a:t>
            </a:r>
            <a:r>
              <a:rPr lang="en-US" altLang="zh-TW" dirty="0"/>
              <a:t>(3:4, :);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dsScatterPlot</a:t>
            </a:r>
            <a:r>
              <a:rPr lang="en-US" altLang="zh-TW" dirty="0"/>
              <a:t>(ds);</a:t>
            </a:r>
          </a:p>
          <a:p>
            <a:r>
              <a:rPr lang="en-US" altLang="zh-TW" dirty="0"/>
              <a:t>[</a:t>
            </a:r>
            <a:r>
              <a:rPr lang="en-US" altLang="zh-TW" dirty="0" err="1"/>
              <a:t>nbcPrm</a:t>
            </a:r>
            <a:r>
              <a:rPr lang="en-US" altLang="zh-TW" dirty="0"/>
              <a:t>, </a:t>
            </a:r>
            <a:r>
              <a:rPr lang="en-US" altLang="zh-TW" dirty="0" err="1"/>
              <a:t>logLike</a:t>
            </a:r>
            <a:r>
              <a:rPr lang="en-US" altLang="zh-TW" dirty="0"/>
              <a:t>, </a:t>
            </a:r>
            <a:r>
              <a:rPr lang="en-US" altLang="zh-TW" dirty="0" err="1"/>
              <a:t>recogRate</a:t>
            </a:r>
            <a:r>
              <a:rPr lang="en-US" altLang="zh-TW" dirty="0"/>
              <a:t>, </a:t>
            </a:r>
            <a:r>
              <a:rPr lang="en-US" altLang="zh-TW" dirty="0" err="1"/>
              <a:t>hitIndex</a:t>
            </a:r>
            <a:r>
              <a:rPr lang="en-US" altLang="zh-TW" dirty="0"/>
              <a:t>]=</a:t>
            </a:r>
            <a:r>
              <a:rPr lang="en-US" altLang="zh-TW" dirty="0" err="1"/>
              <a:t>nbcTrain</a:t>
            </a:r>
            <a:r>
              <a:rPr lang="en-US" altLang="zh-TW" dirty="0"/>
              <a:t>(ds);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nbcPlot</a:t>
            </a:r>
            <a:r>
              <a:rPr lang="en-US" altLang="zh-TW" dirty="0"/>
              <a:t>(ds, </a:t>
            </a:r>
            <a:r>
              <a:rPr lang="en-US" altLang="zh-TW" dirty="0" err="1"/>
              <a:t>nbcPrm</a:t>
            </a:r>
            <a:r>
              <a:rPr lang="en-US" altLang="zh-TW" dirty="0"/>
              <a:t>, '1dPdf');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5039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ds=</a:t>
            </a:r>
            <a:r>
              <a:rPr lang="en-US" altLang="zh-TW" dirty="0" err="1"/>
              <a:t>prData</a:t>
            </a:r>
            <a:r>
              <a:rPr lang="en-US" altLang="zh-TW" dirty="0"/>
              <a:t>('iris');</a:t>
            </a:r>
          </a:p>
          <a:p>
            <a:r>
              <a:rPr lang="en-US" altLang="zh-TW" dirty="0" err="1"/>
              <a:t>ds.input</a:t>
            </a:r>
            <a:r>
              <a:rPr lang="en-US" altLang="zh-TW" dirty="0"/>
              <a:t>=</a:t>
            </a:r>
            <a:r>
              <a:rPr lang="en-US" altLang="zh-TW" dirty="0" err="1"/>
              <a:t>ds.input</a:t>
            </a:r>
            <a:r>
              <a:rPr lang="en-US" altLang="zh-TW" dirty="0"/>
              <a:t>(3:4, :);</a:t>
            </a:r>
          </a:p>
          <a:p>
            <a:r>
              <a:rPr lang="en-US" altLang="zh-TW" dirty="0"/>
              <a:t>[</a:t>
            </a:r>
            <a:r>
              <a:rPr lang="en-US" altLang="zh-TW" dirty="0" err="1"/>
              <a:t>nbcPrm</a:t>
            </a:r>
            <a:r>
              <a:rPr lang="en-US" altLang="zh-TW" dirty="0"/>
              <a:t>, </a:t>
            </a:r>
            <a:r>
              <a:rPr lang="en-US" altLang="zh-TW" dirty="0" err="1"/>
              <a:t>logLike</a:t>
            </a:r>
            <a:r>
              <a:rPr lang="en-US" altLang="zh-TW" dirty="0"/>
              <a:t>, </a:t>
            </a:r>
            <a:r>
              <a:rPr lang="en-US" altLang="zh-TW" dirty="0" err="1"/>
              <a:t>recogRate</a:t>
            </a:r>
            <a:r>
              <a:rPr lang="en-US" altLang="zh-TW" dirty="0"/>
              <a:t>, </a:t>
            </a:r>
            <a:r>
              <a:rPr lang="en-US" altLang="zh-TW" dirty="0" err="1"/>
              <a:t>hitIndex</a:t>
            </a:r>
            <a:r>
              <a:rPr lang="en-US" altLang="zh-TW" dirty="0"/>
              <a:t>]=</a:t>
            </a:r>
            <a:r>
              <a:rPr lang="en-US" altLang="zh-TW" dirty="0" err="1"/>
              <a:t>nbcTrain</a:t>
            </a:r>
            <a:r>
              <a:rPr lang="en-US" altLang="zh-TW" dirty="0"/>
              <a:t>(ds);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nbcPlot</a:t>
            </a:r>
            <a:r>
              <a:rPr lang="en-US" altLang="zh-TW" dirty="0"/>
              <a:t>(ds, </a:t>
            </a:r>
            <a:r>
              <a:rPr lang="en-US" altLang="zh-TW" dirty="0" err="1"/>
              <a:t>nbcPrm</a:t>
            </a:r>
            <a:r>
              <a:rPr lang="en-US" altLang="zh-TW" dirty="0"/>
              <a:t>, '2dPdf');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755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469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08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1894362"/>
          </a:xfrm>
        </p:spPr>
        <p:txBody>
          <a:bodyPr>
            <a:normAutofit/>
          </a:bodyPr>
          <a:lstStyle>
            <a:lvl1pPr algn="ctr">
              <a:defRPr sz="3500" b="0" i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3716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0" name="圖片 29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1442" y="278112"/>
            <a:ext cx="1295400" cy="579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>
            <a:lvl1pPr>
              <a:defRPr baseline="0">
                <a:latin typeface="+mj-lt"/>
                <a:ea typeface="標楷體" pitchFamily="65" charset="-120"/>
              </a:defRPr>
            </a:lvl1pPr>
            <a:lvl2pPr>
              <a:defRPr baseline="0">
                <a:latin typeface="+mj-lt"/>
                <a:ea typeface="標楷體" pitchFamily="65" charset="-120"/>
              </a:defRPr>
            </a:lvl2pPr>
            <a:lvl3pPr>
              <a:defRPr sz="1900" baseline="0">
                <a:latin typeface="+mj-lt"/>
                <a:ea typeface="標楷體" pitchFamily="65" charset="-120"/>
              </a:defRPr>
            </a:lvl3pPr>
            <a:lvl4pPr>
              <a:defRPr baseline="0">
                <a:latin typeface="+mj-lt"/>
                <a:ea typeface="標楷體" pitchFamily="65" charset="-120"/>
              </a:defRPr>
            </a:lvl4pPr>
            <a:lvl5pPr>
              <a:defRPr baseline="0">
                <a:latin typeface="+mj-lt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 dirty="0"/>
          </a:p>
        </p:txBody>
      </p:sp>
      <p:pic>
        <p:nvPicPr>
          <p:cNvPr id="6" name="圖片 5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6644" y="135236"/>
            <a:ext cx="1295400" cy="57912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 b="0"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14282" y="1500174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214282" y="1571612"/>
            <a:ext cx="842968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8635396" y="628652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8255520" y="6287328"/>
            <a:ext cx="82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3BD6009-2A66-4F07-812F-9E9F9B397B69}" type="slidenum">
              <a:rPr lang="zh-TW" altLang="en-US" smtClean="0">
                <a:solidFill>
                  <a:schemeClr val="accent3">
                    <a:lumMod val="75000"/>
                  </a:schemeClr>
                </a:solidFill>
              </a:rPr>
              <a:pPr algn="r"/>
              <a:t>‹#›</a:t>
            </a:fld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/13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100" b="0" kern="1200" cap="none" baseline="0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g@mirlab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nthu.edu.tw/~ja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hyperlink" Target="http://mirlab.org/jang/books/dcpr/doc/mleFor1dGaussian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1340768"/>
            <a:ext cx="7272808" cy="1894362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cs typeface="Calibri" panose="020F0502020204030204" pitchFamily="34" charset="0"/>
              </a:rPr>
              <a:t>Naïve Bayes Classifiers</a:t>
            </a:r>
            <a:br>
              <a:rPr lang="en-US" altLang="zh-TW" sz="3600" dirty="0">
                <a:cs typeface="Calibri" panose="020F0502020204030204" pitchFamily="34" charset="0"/>
              </a:rPr>
            </a:br>
            <a:r>
              <a:rPr lang="en-US" altLang="zh-TW" sz="3600" dirty="0">
                <a:cs typeface="Calibri" panose="020F0502020204030204" pitchFamily="34" charset="0"/>
              </a:rPr>
              <a:t>(NBC)</a:t>
            </a:r>
            <a:endParaRPr lang="zh-TW" altLang="en-US" dirty="0">
              <a:cs typeface="Calibri" panose="020F050202020403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94421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J.-S. Roger Jang (</a:t>
            </a:r>
            <a:r>
              <a:rPr lang="zh-TW" altLang="en-US" dirty="0"/>
              <a:t>張智星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en-US" altLang="zh-TW" i="1" dirty="0">
                <a:latin typeface="Arial" panose="020B0604020202020204" pitchFamily="34" charset="0"/>
                <a:hlinkClick r:id="rId3"/>
              </a:rPr>
              <a:t>jang@mirlab.org</a:t>
            </a:r>
            <a:endParaRPr lang="en-US" altLang="zh-TW" i="1" dirty="0">
              <a:latin typeface="Arial" panose="020B0604020202020204" pitchFamily="34" charset="0"/>
            </a:endParaRPr>
          </a:p>
          <a:p>
            <a:r>
              <a:rPr lang="en-US" altLang="zh-TW" i="1" dirty="0">
                <a:latin typeface="Arial" panose="020B0604020202020204" pitchFamily="34" charset="0"/>
                <a:hlinkClick r:id="rId4"/>
              </a:rPr>
              <a:t>http://mirlab.org/jang</a:t>
            </a:r>
            <a:endParaRPr lang="zh-TW" altLang="en-US" dirty="0">
              <a:latin typeface="Arial" panose="020B0604020202020204" pitchFamily="34" charset="0"/>
            </a:endParaRPr>
          </a:p>
          <a:p>
            <a:r>
              <a:rPr lang="en-US" altLang="zh-TW" dirty="0">
                <a:latin typeface="Arial" panose="020B0604020202020204" pitchFamily="34" charset="0"/>
              </a:rPr>
              <a:t>MIR Lab, CSIE Dept.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National Taiwan University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4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4BDCAA2-6B4D-4A8A-92D8-18635F5385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What kinds of datasets will make NBC not usable?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ED06B42-680B-46DB-BBBA-4F53BA36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Exercise: Infeasible Datasets for NBC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397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CBE68E5-99F7-489D-AA75-CA544EEADFE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The PDFs of two-class single-input NBC can be described by the following two equations. What is the reasonable decision boundary?</a:t>
            </a: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3A94FB-D432-4A45-83C2-E832D9FC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en-US" altLang="zh-TW" dirty="0"/>
              <a:t>Exercise: Decision Boundary of Single-input NBC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DB81E6-1739-4B9D-A2D5-89A8905B1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590275"/>
            <a:ext cx="3384376" cy="1630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190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C2746FA-88A3-4762-B538-375B8F9FD3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Two PDFs of the two-input NBC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F7250C-2973-4696-8EE3-860A894C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en-US" altLang="zh-TW" dirty="0"/>
              <a:t>Exercise: Decision Boundary of Two-input NBC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906F7F-1204-4392-9979-13E37B27B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2204864"/>
            <a:ext cx="5456427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7860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4D92B38-47CC-4011-AE7E-1AB0A407F7C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We can use an fast method to compute LOOCV. What is the complexity of LOOCV using the original NBC and the fast method?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37389B1-433E-4C61-A79E-64A4AD9B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Exercise: Complexity of LOOCV for NBC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043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Assumptions &amp; Characteristics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Assumptions:</a:t>
            </a:r>
          </a:p>
          <a:p>
            <a:pPr lvl="1"/>
            <a:r>
              <a:rPr lang="en-US" altLang="zh-TW" dirty="0"/>
              <a:t>Statistical independency between features</a:t>
            </a:r>
          </a:p>
          <a:p>
            <a:pPr lvl="1"/>
            <a:r>
              <a:rPr lang="en-US" altLang="zh-TW" dirty="0"/>
              <a:t>Statistical independency between samples</a:t>
            </a:r>
          </a:p>
          <a:p>
            <a:pPr lvl="1"/>
            <a:r>
              <a:rPr lang="en-US" altLang="zh-TW" dirty="0"/>
              <a:t>Each feature governed by a feature-wise parameterized PDF (usually a 1D Gaussian)</a:t>
            </a:r>
          </a:p>
          <a:p>
            <a:r>
              <a:rPr lang="en-US" altLang="zh-TW" dirty="0"/>
              <a:t>Characteristics</a:t>
            </a:r>
          </a:p>
          <a:p>
            <a:pPr lvl="1"/>
            <a:r>
              <a:rPr lang="en-US" altLang="zh-TW" dirty="0"/>
              <a:t>Simple and easy (That’s why it’s named “naïve ”.)</a:t>
            </a:r>
          </a:p>
          <a:p>
            <a:pPr lvl="1"/>
            <a:r>
              <a:rPr lang="en-US" altLang="zh-TW" dirty="0"/>
              <a:t>Highly successful in real-world applications regardless of the strong assumptions</a:t>
            </a:r>
          </a:p>
          <a:p>
            <a:endParaRPr lang="en-US" altLang="zh-TW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Training stage</a:t>
            </a:r>
          </a:p>
          <a:p>
            <a:pPr lvl="1"/>
            <a:r>
              <a:rPr lang="en-US" altLang="zh-TW" dirty="0"/>
              <a:t>Identify class PDF, as follows.</a:t>
            </a:r>
          </a:p>
          <a:p>
            <a:pPr lvl="2"/>
            <a:r>
              <a:rPr lang="en-US" altLang="zh-TW" dirty="0"/>
              <a:t>Identify feature PDF by </a:t>
            </a:r>
            <a:r>
              <a:rPr lang="en-US" altLang="zh-TW" dirty="0">
                <a:hlinkClick r:id="rId4"/>
              </a:rPr>
              <a:t>MLE for 1D Gaussians</a:t>
            </a:r>
            <a:endParaRPr lang="en-US" altLang="zh-TW" dirty="0"/>
          </a:p>
          <a:p>
            <a:pPr lvl="2"/>
            <a:r>
              <a:rPr lang="en-US" altLang="zh-TW" dirty="0"/>
              <a:t>Class PDF is the product of all the corresponding feature PDFs</a:t>
            </a:r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r>
              <a:rPr lang="en-US" altLang="zh-TW" dirty="0"/>
              <a:t>Test stage</a:t>
            </a:r>
          </a:p>
          <a:p>
            <a:pPr lvl="1"/>
            <a:r>
              <a:rPr lang="en-US" altLang="zh-TW" dirty="0"/>
              <a:t>Assign a sample to the class by taking class prior into consideration:</a:t>
            </a:r>
          </a:p>
          <a:p>
            <a:pPr lvl="1"/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and Test Stages of NBC</a:t>
            </a:r>
            <a:endParaRPr lang="zh-TW" altLang="en-US" dirty="0"/>
          </a:p>
        </p:txBody>
      </p:sp>
      <p:sp>
        <p:nvSpPr>
          <p:cNvPr id="4" name="圓角矩形圖說文字 3"/>
          <p:cNvSpPr/>
          <p:nvPr/>
        </p:nvSpPr>
        <p:spPr>
          <a:xfrm>
            <a:off x="5796136" y="932145"/>
            <a:ext cx="714557" cy="408623"/>
          </a:xfrm>
          <a:prstGeom prst="wedgeRoundRectCallout">
            <a:avLst>
              <a:gd name="adj1" fmla="val 48144"/>
              <a:gd name="adj2" fmla="val 34001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物件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751815"/>
              </p:ext>
            </p:extLst>
          </p:nvPr>
        </p:nvGraphicFramePr>
        <p:xfrm>
          <a:off x="2484438" y="5208588"/>
          <a:ext cx="3035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方程式" r:id="rId5" imgW="1739880" imgH="304560" progId="Equation.3">
                  <p:embed/>
                </p:oleObj>
              </mc:Choice>
              <mc:Fallback>
                <p:oleObj name="方程式" r:id="rId5" imgW="173988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208588"/>
                        <a:ext cx="3035300" cy="514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676427"/>
              </p:ext>
            </p:extLst>
          </p:nvPr>
        </p:nvGraphicFramePr>
        <p:xfrm>
          <a:off x="1693863" y="3348038"/>
          <a:ext cx="52276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方程式" r:id="rId7" imgW="2997000" imgH="241200" progId="Equation.3">
                  <p:embed/>
                </p:oleObj>
              </mc:Choice>
              <mc:Fallback>
                <p:oleObj name="方程式" r:id="rId7" imgW="299700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3348038"/>
                        <a:ext cx="5227637" cy="406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圓角矩形圖說文字 3">
            <a:extLst>
              <a:ext uri="{FF2B5EF4-FFF2-40B4-BE49-F238E27FC236}">
                <a16:creationId xmlns:a16="http://schemas.microsoft.com/office/drawing/2014/main" id="{41BF7117-B815-4381-A4DA-ACEDF221D81E}"/>
              </a:ext>
            </a:extLst>
          </p:cNvPr>
          <p:cNvSpPr/>
          <p:nvPr/>
        </p:nvSpPr>
        <p:spPr>
          <a:xfrm>
            <a:off x="2267744" y="3956481"/>
            <a:ext cx="3403007" cy="408623"/>
          </a:xfrm>
          <a:prstGeom prst="wedgeRoundRectCallout">
            <a:avLst>
              <a:gd name="adj1" fmla="val -41448"/>
              <a:gd name="adj2" fmla="val -83655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In practice, we take log and sum…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0876" y="2132856"/>
            <a:ext cx="9512625" cy="71253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NBC for Gender Dataset (1/2)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Scatter plot of Gender dataset</a:t>
            </a: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zh-TW" dirty="0"/>
              <a:t>PDF on each features and each class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132856"/>
            <a:ext cx="7128792" cy="533973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62484" y="5661248"/>
            <a:ext cx="398192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ds=</a:t>
            </a:r>
            <a:r>
              <a:rPr lang="en-US" altLang="zh-TW" sz="1400" dirty="0" err="1"/>
              <a:t>prData</a:t>
            </a:r>
            <a:r>
              <a:rPr lang="en-US" altLang="zh-TW" sz="1400" dirty="0"/>
              <a:t>('gender');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dsScatterPlot</a:t>
            </a:r>
            <a:r>
              <a:rPr lang="en-US" altLang="zh-TW" sz="1400" dirty="0"/>
              <a:t>(ds);</a:t>
            </a:r>
          </a:p>
          <a:p>
            <a:r>
              <a:rPr lang="en-US" altLang="zh-TW" sz="1400" dirty="0"/>
              <a:t>[</a:t>
            </a:r>
            <a:r>
              <a:rPr lang="en-US" altLang="zh-TW" sz="1400" dirty="0" err="1"/>
              <a:t>nbcPrm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logLike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recogRate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hitIndex</a:t>
            </a:r>
            <a:r>
              <a:rPr lang="en-US" altLang="zh-TW" sz="1400" dirty="0"/>
              <a:t>]=</a:t>
            </a:r>
            <a:r>
              <a:rPr lang="en-US" altLang="zh-TW" sz="1400" dirty="0" err="1"/>
              <a:t>nbcTrain</a:t>
            </a:r>
            <a:r>
              <a:rPr lang="en-US" altLang="zh-TW" sz="1400" dirty="0"/>
              <a:t>(ds);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nbcPlot</a:t>
            </a:r>
            <a:r>
              <a:rPr lang="en-US" altLang="zh-TW" sz="1400" dirty="0"/>
              <a:t>(ds, </a:t>
            </a:r>
            <a:r>
              <a:rPr lang="en-US" altLang="zh-TW" sz="1400" dirty="0" err="1"/>
              <a:t>nbcPrm</a:t>
            </a:r>
            <a:r>
              <a:rPr lang="en-US" altLang="zh-TW" sz="1400" dirty="0"/>
              <a:t>, '1dPdf');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736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1916832"/>
            <a:ext cx="8064896" cy="604090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NBC for Gender Dataset (2/2)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PDF for each class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860032" y="1600200"/>
            <a:ext cx="3657600" cy="4572000"/>
          </a:xfrm>
        </p:spPr>
        <p:txBody>
          <a:bodyPr/>
          <a:lstStyle/>
          <a:p>
            <a:r>
              <a:rPr lang="en-US" altLang="zh-TW" dirty="0"/>
              <a:t>Decision boundary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988840"/>
            <a:ext cx="9517273" cy="712879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34092" y="5859269"/>
            <a:ext cx="398192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ds=</a:t>
            </a:r>
            <a:r>
              <a:rPr lang="en-US" altLang="zh-TW" sz="1400" dirty="0" err="1"/>
              <a:t>prData</a:t>
            </a:r>
            <a:r>
              <a:rPr lang="en-US" altLang="zh-TW" sz="1400" dirty="0"/>
              <a:t>('gender');</a:t>
            </a:r>
          </a:p>
          <a:p>
            <a:r>
              <a:rPr lang="en-US" altLang="zh-TW" sz="1400" dirty="0"/>
              <a:t>[</a:t>
            </a:r>
            <a:r>
              <a:rPr lang="en-US" altLang="zh-TW" sz="1400" dirty="0" err="1"/>
              <a:t>nbcPrm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logLike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recogRate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hitIndex</a:t>
            </a:r>
            <a:r>
              <a:rPr lang="en-US" altLang="zh-TW" sz="1400" dirty="0"/>
              <a:t>]=</a:t>
            </a:r>
            <a:r>
              <a:rPr lang="en-US" altLang="zh-TW" sz="1400" dirty="0" err="1"/>
              <a:t>nbcTrain</a:t>
            </a:r>
            <a:r>
              <a:rPr lang="en-US" altLang="zh-TW" sz="1400" dirty="0"/>
              <a:t>(ds);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nbcPlot</a:t>
            </a:r>
            <a:r>
              <a:rPr lang="en-US" altLang="zh-TW" sz="1400" dirty="0"/>
              <a:t>(ds, </a:t>
            </a:r>
            <a:r>
              <a:rPr lang="en-US" altLang="zh-TW" sz="1400" dirty="0" err="1"/>
              <a:t>nbcPrm</a:t>
            </a:r>
            <a:r>
              <a:rPr lang="en-US" altLang="zh-TW" sz="1400" dirty="0"/>
              <a:t>, '2dPdf');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nbcPlot</a:t>
            </a:r>
            <a:r>
              <a:rPr lang="en-US" altLang="zh-TW" sz="1400" dirty="0"/>
              <a:t>(ds, </a:t>
            </a:r>
            <a:r>
              <a:rPr lang="en-US" altLang="zh-TW" sz="1400" dirty="0" err="1"/>
              <a:t>nbcPrm</a:t>
            </a:r>
            <a:r>
              <a:rPr lang="en-US" altLang="zh-TW" sz="1400" dirty="0"/>
              <a:t>, '</a:t>
            </a:r>
            <a:r>
              <a:rPr lang="en-US" altLang="zh-TW" sz="1400" dirty="0" err="1"/>
              <a:t>decBoundary</a:t>
            </a:r>
            <a:r>
              <a:rPr lang="en-US" altLang="zh-TW" sz="1400" dirty="0"/>
              <a:t>');</a:t>
            </a:r>
            <a:endParaRPr lang="zh-TW" altLang="en-US" sz="1400" dirty="0"/>
          </a:p>
        </p:txBody>
      </p:sp>
      <p:sp>
        <p:nvSpPr>
          <p:cNvPr id="9" name="圓角矩形圖說文字 4">
            <a:extLst>
              <a:ext uri="{FF2B5EF4-FFF2-40B4-BE49-F238E27FC236}">
                <a16:creationId xmlns:a16="http://schemas.microsoft.com/office/drawing/2014/main" id="{37195E31-7647-4D18-9431-7BD88F877A31}"/>
              </a:ext>
            </a:extLst>
          </p:cNvPr>
          <p:cNvSpPr/>
          <p:nvPr/>
        </p:nvSpPr>
        <p:spPr>
          <a:xfrm>
            <a:off x="7474250" y="4202654"/>
            <a:ext cx="1202206" cy="1021556"/>
          </a:xfrm>
          <a:prstGeom prst="wedgeRoundRectCallout">
            <a:avLst>
              <a:gd name="adj1" fmla="val -58373"/>
              <a:gd name="adj2" fmla="val 71996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Quadratic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decision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boundary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NBC for Iris Dataset (1/2)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Scatter plot of Iris dataset (with only the last two dim.)</a:t>
            </a: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zh-TW" dirty="0"/>
              <a:t>PDF on each features and each class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44" y="2380828"/>
            <a:ext cx="5334000" cy="400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25" y="2060848"/>
            <a:ext cx="4661925" cy="34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02044" y="5067761"/>
            <a:ext cx="398192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ds=</a:t>
            </a:r>
            <a:r>
              <a:rPr lang="en-US" altLang="zh-TW" sz="1400" dirty="0" err="1"/>
              <a:t>prData</a:t>
            </a:r>
            <a:r>
              <a:rPr lang="en-US" altLang="zh-TW" sz="1400" dirty="0"/>
              <a:t>('iris');</a:t>
            </a:r>
          </a:p>
          <a:p>
            <a:r>
              <a:rPr lang="en-US" altLang="zh-TW" sz="1400" dirty="0" err="1"/>
              <a:t>ds.input</a:t>
            </a:r>
            <a:r>
              <a:rPr lang="en-US" altLang="zh-TW" sz="1400" dirty="0"/>
              <a:t>=</a:t>
            </a:r>
            <a:r>
              <a:rPr lang="en-US" altLang="zh-TW" sz="1400" dirty="0" err="1"/>
              <a:t>ds.input</a:t>
            </a:r>
            <a:r>
              <a:rPr lang="en-US" altLang="zh-TW" sz="1400" dirty="0"/>
              <a:t>(3:4, :);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dsScatterPlot</a:t>
            </a:r>
            <a:r>
              <a:rPr lang="en-US" altLang="zh-TW" sz="1400" dirty="0"/>
              <a:t>(ds);</a:t>
            </a:r>
          </a:p>
          <a:p>
            <a:r>
              <a:rPr lang="en-US" altLang="zh-TW" sz="1400" dirty="0"/>
              <a:t>[</a:t>
            </a:r>
            <a:r>
              <a:rPr lang="en-US" altLang="zh-TW" sz="1400" dirty="0" err="1"/>
              <a:t>nbcPrm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logLike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recogRate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hitIndex</a:t>
            </a:r>
            <a:r>
              <a:rPr lang="en-US" altLang="zh-TW" sz="1400" dirty="0"/>
              <a:t>]=</a:t>
            </a:r>
            <a:r>
              <a:rPr lang="en-US" altLang="zh-TW" sz="1400" dirty="0" err="1"/>
              <a:t>nbcTrain</a:t>
            </a:r>
            <a:r>
              <a:rPr lang="en-US" altLang="zh-TW" sz="1400" dirty="0"/>
              <a:t>(ds);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nbcPlot</a:t>
            </a:r>
            <a:r>
              <a:rPr lang="en-US" altLang="zh-TW" sz="1400" dirty="0"/>
              <a:t>(ds, </a:t>
            </a:r>
            <a:r>
              <a:rPr lang="en-US" altLang="zh-TW" sz="1400" dirty="0" err="1"/>
              <a:t>nbcPrm</a:t>
            </a:r>
            <a:r>
              <a:rPr lang="en-US" altLang="zh-TW" sz="1400" dirty="0"/>
              <a:t>, '1dPdf');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585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ocalhost/jang/books/dcpr/example/output/nbcPlot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84" y="3645024"/>
            <a:ext cx="5511628" cy="41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NBC for Iris Dataset (2/2)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PDF for each class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Dec. boundaries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772816"/>
            <a:ext cx="5092033" cy="264013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58028" y="5067761"/>
            <a:ext cx="398192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ds=</a:t>
            </a:r>
            <a:r>
              <a:rPr lang="en-US" altLang="zh-TW" sz="1400" dirty="0" err="1"/>
              <a:t>prData</a:t>
            </a:r>
            <a:r>
              <a:rPr lang="en-US" altLang="zh-TW" sz="1400" dirty="0"/>
              <a:t>('iris');</a:t>
            </a:r>
          </a:p>
          <a:p>
            <a:r>
              <a:rPr lang="en-US" altLang="zh-TW" sz="1400" dirty="0" err="1"/>
              <a:t>ds.input</a:t>
            </a:r>
            <a:r>
              <a:rPr lang="en-US" altLang="zh-TW" sz="1400" dirty="0"/>
              <a:t>=</a:t>
            </a:r>
            <a:r>
              <a:rPr lang="en-US" altLang="zh-TW" sz="1400" dirty="0" err="1"/>
              <a:t>ds.input</a:t>
            </a:r>
            <a:r>
              <a:rPr lang="en-US" altLang="zh-TW" sz="1400" dirty="0"/>
              <a:t>(3:4, :);</a:t>
            </a:r>
          </a:p>
          <a:p>
            <a:r>
              <a:rPr lang="en-US" altLang="zh-TW" sz="1400" dirty="0"/>
              <a:t>[</a:t>
            </a:r>
            <a:r>
              <a:rPr lang="en-US" altLang="zh-TW" sz="1400" dirty="0" err="1"/>
              <a:t>nbcPrm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logLike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recogRate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hitIndex</a:t>
            </a:r>
            <a:r>
              <a:rPr lang="en-US" altLang="zh-TW" sz="1400" dirty="0"/>
              <a:t>]=</a:t>
            </a:r>
            <a:r>
              <a:rPr lang="en-US" altLang="zh-TW" sz="1400" dirty="0" err="1"/>
              <a:t>nbcTrain</a:t>
            </a:r>
            <a:r>
              <a:rPr lang="en-US" altLang="zh-TW" sz="1400" dirty="0"/>
              <a:t>(ds);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nbcPlot</a:t>
            </a:r>
            <a:r>
              <a:rPr lang="en-US" altLang="zh-TW" sz="1400" dirty="0"/>
              <a:t>(ds, </a:t>
            </a:r>
            <a:r>
              <a:rPr lang="en-US" altLang="zh-TW" sz="1400" dirty="0" err="1"/>
              <a:t>nbcPrm</a:t>
            </a:r>
            <a:r>
              <a:rPr lang="en-US" altLang="zh-TW" sz="1400" dirty="0"/>
              <a:t>, '2dPdf');</a:t>
            </a:r>
          </a:p>
          <a:p>
            <a:r>
              <a:rPr lang="en-US" altLang="zh-TW" sz="1400" dirty="0" err="1"/>
              <a:t>ds.hitIndex</a:t>
            </a:r>
            <a:r>
              <a:rPr lang="en-US" altLang="zh-TW" sz="1400" dirty="0"/>
              <a:t>=</a:t>
            </a:r>
            <a:r>
              <a:rPr lang="en-US" altLang="zh-TW" sz="1400" dirty="0" err="1"/>
              <a:t>hitIndex</a:t>
            </a:r>
            <a:r>
              <a:rPr lang="en-US" altLang="zh-TW" sz="1400" dirty="0"/>
              <a:t>;	% For plotting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nbcPlot</a:t>
            </a:r>
            <a:r>
              <a:rPr lang="en-US" altLang="zh-TW" sz="1400" dirty="0"/>
              <a:t>(ds, </a:t>
            </a:r>
            <a:r>
              <a:rPr lang="en-US" altLang="zh-TW" sz="1400" dirty="0" err="1"/>
              <a:t>nbcPrm</a:t>
            </a:r>
            <a:r>
              <a:rPr lang="en-US" altLang="zh-TW" sz="1400" dirty="0"/>
              <a:t>, '</a:t>
            </a:r>
            <a:r>
              <a:rPr lang="en-US" altLang="zh-TW" sz="1400" dirty="0" err="1"/>
              <a:t>decBoundary</a:t>
            </a:r>
            <a:r>
              <a:rPr lang="en-US" altLang="zh-TW" sz="1400" dirty="0"/>
              <a:t>');</a:t>
            </a:r>
            <a:endParaRPr lang="zh-TW" altLang="en-US" sz="1400" dirty="0"/>
          </a:p>
        </p:txBody>
      </p:sp>
      <p:sp>
        <p:nvSpPr>
          <p:cNvPr id="8" name="圓角矩形圖說文字 4">
            <a:extLst>
              <a:ext uri="{FF2B5EF4-FFF2-40B4-BE49-F238E27FC236}">
                <a16:creationId xmlns:a16="http://schemas.microsoft.com/office/drawing/2014/main" id="{ED0C414C-D27E-4FC6-829C-CBC3F5A8416A}"/>
              </a:ext>
            </a:extLst>
          </p:cNvPr>
          <p:cNvSpPr/>
          <p:nvPr/>
        </p:nvSpPr>
        <p:spPr>
          <a:xfrm>
            <a:off x="7906298" y="4639692"/>
            <a:ext cx="1202206" cy="1021556"/>
          </a:xfrm>
          <a:prstGeom prst="wedgeRoundRectCallout">
            <a:avLst>
              <a:gd name="adj1" fmla="val -43475"/>
              <a:gd name="adj2" fmla="val 6922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Quadratic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decision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boundary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Strength</a:t>
            </a:r>
          </a:p>
          <a:p>
            <a:pPr lvl="1"/>
            <a:r>
              <a:rPr lang="en-US" altLang="zh-TW" dirty="0"/>
              <a:t>Efficient in training and test</a:t>
            </a:r>
          </a:p>
          <a:p>
            <a:r>
              <a:rPr lang="en-US" altLang="zh-TW" dirty="0"/>
              <a:t>Weakness</a:t>
            </a:r>
          </a:p>
          <a:p>
            <a:pPr lvl="1"/>
            <a:r>
              <a:rPr lang="en-US" altLang="zh-TW" dirty="0"/>
              <a:t>Not able to deal with </a:t>
            </a:r>
            <a:r>
              <a:rPr lang="en-US" altLang="zh-TW" dirty="0">
                <a:solidFill>
                  <a:srgbClr val="FF0000"/>
                </a:solidFill>
              </a:rPr>
              <a:t>bi-modal </a:t>
            </a:r>
            <a:r>
              <a:rPr lang="en-US" altLang="zh-TW" dirty="0"/>
              <a:t>data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Strength and Weakness of NBC</a:t>
            </a:r>
            <a:endParaRPr lang="zh-TW" altLang="en-US" dirty="0"/>
          </a:p>
        </p:txBody>
      </p:sp>
      <p:sp>
        <p:nvSpPr>
          <p:cNvPr id="5" name="圓角矩形圖說文字 4"/>
          <p:cNvSpPr/>
          <p:nvPr/>
        </p:nvSpPr>
        <p:spPr>
          <a:xfrm>
            <a:off x="5652120" y="932145"/>
            <a:ext cx="714557" cy="408623"/>
          </a:xfrm>
          <a:prstGeom prst="wedgeRoundRectCallout">
            <a:avLst>
              <a:gd name="adj1" fmla="val 16050"/>
              <a:gd name="adj2" fmla="val 13399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D31EC0-298E-4AB9-B236-5DD07D023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954" y="3667154"/>
            <a:ext cx="3149070" cy="265750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6588190-D557-4798-B0A7-D416530E1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12" y="3667155"/>
            <a:ext cx="2503599" cy="2657508"/>
          </a:xfrm>
          <a:prstGeom prst="rect">
            <a:avLst/>
          </a:prstGeom>
        </p:spPr>
      </p:pic>
      <p:sp>
        <p:nvSpPr>
          <p:cNvPr id="9" name="圓角矩形圖說文字 6">
            <a:extLst>
              <a:ext uri="{FF2B5EF4-FFF2-40B4-BE49-F238E27FC236}">
                <a16:creationId xmlns:a16="http://schemas.microsoft.com/office/drawing/2014/main" id="{084044F5-1376-4052-9578-CC6B8A0B19E8}"/>
              </a:ext>
            </a:extLst>
          </p:cNvPr>
          <p:cNvSpPr/>
          <p:nvPr/>
        </p:nvSpPr>
        <p:spPr>
          <a:xfrm>
            <a:off x="467544" y="4681383"/>
            <a:ext cx="915809" cy="306467"/>
          </a:xfrm>
          <a:prstGeom prst="wedgeRoundRectCallout">
            <a:avLst>
              <a:gd name="adj1" fmla="val 78253"/>
              <a:gd name="adj2" fmla="val 1663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dirty="0" err="1">
                <a:solidFill>
                  <a:schemeClr val="tx1"/>
                </a:solidFill>
              </a:rPr>
              <a:t>Uni</a:t>
            </a:r>
            <a:r>
              <a:rPr lang="en-US" altLang="zh-TW" sz="1200" dirty="0">
                <a:solidFill>
                  <a:schemeClr val="tx1"/>
                </a:solidFill>
              </a:rPr>
              <a:t>-modal!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圓角矩形圖說文字 7">
            <a:extLst>
              <a:ext uri="{FF2B5EF4-FFF2-40B4-BE49-F238E27FC236}">
                <a16:creationId xmlns:a16="http://schemas.microsoft.com/office/drawing/2014/main" id="{FA42A121-7BF9-4CC7-BF6C-DBB2B9580F2C}"/>
              </a:ext>
            </a:extLst>
          </p:cNvPr>
          <p:cNvSpPr/>
          <p:nvPr/>
        </p:nvSpPr>
        <p:spPr>
          <a:xfrm>
            <a:off x="7668344" y="4683878"/>
            <a:ext cx="1037874" cy="306467"/>
          </a:xfrm>
          <a:prstGeom prst="wedgeRoundRectCallout">
            <a:avLst>
              <a:gd name="adj1" fmla="val -76708"/>
              <a:gd name="adj2" fmla="val 14247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Multi-modal!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NBC is a simplified special case of QC (quadratic classifier).</a:t>
            </a:r>
          </a:p>
          <a:p>
            <a:r>
              <a:rPr lang="en-US" altLang="zh-TW" dirty="0"/>
              <a:t>NBC’s decision boundary is quadratic. (Why?)</a:t>
            </a:r>
          </a:p>
          <a:p>
            <a:pPr lvl="1"/>
            <a:r>
              <a:rPr lang="en-US" altLang="zh-TW" dirty="0"/>
              <a:t>Same as QC, but simpler (How?)</a:t>
            </a:r>
          </a:p>
          <a:p>
            <a:r>
              <a:rPr lang="en-US" altLang="zh-TW" dirty="0"/>
              <a:t>There exists fast methods for computing leave-one-out cross validation for NBC and QC.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NBC vs. QC</a:t>
            </a:r>
            <a:endParaRPr lang="zh-TW" alt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7B5BE7A-5B97-4AE1-8B99-CD4301AF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60" y="3212976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FE02D99-686C-4356-B168-46A98331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36" y="3212976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圓角矩形圖說文字 4">
            <a:extLst>
              <a:ext uri="{FF2B5EF4-FFF2-40B4-BE49-F238E27FC236}">
                <a16:creationId xmlns:a16="http://schemas.microsoft.com/office/drawing/2014/main" id="{E0CAC3EF-FA4C-436F-9299-E905835FA34C}"/>
              </a:ext>
            </a:extLst>
          </p:cNvPr>
          <p:cNvSpPr/>
          <p:nvPr/>
        </p:nvSpPr>
        <p:spPr>
          <a:xfrm>
            <a:off x="2123728" y="6404753"/>
            <a:ext cx="621625" cy="408623"/>
          </a:xfrm>
          <a:prstGeom prst="wedgeRoundRectCallout">
            <a:avLst>
              <a:gd name="adj1" fmla="val 34153"/>
              <a:gd name="adj2" fmla="val -2397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NBC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圓角矩形圖說文字 4">
            <a:extLst>
              <a:ext uri="{FF2B5EF4-FFF2-40B4-BE49-F238E27FC236}">
                <a16:creationId xmlns:a16="http://schemas.microsoft.com/office/drawing/2014/main" id="{B2E9E7A6-394D-4919-8DB6-6B12F819A41C}"/>
              </a:ext>
            </a:extLst>
          </p:cNvPr>
          <p:cNvSpPr/>
          <p:nvPr/>
        </p:nvSpPr>
        <p:spPr>
          <a:xfrm>
            <a:off x="6531739" y="6404753"/>
            <a:ext cx="499456" cy="408623"/>
          </a:xfrm>
          <a:prstGeom prst="wedgeRoundRectCallout">
            <a:avLst>
              <a:gd name="adj1" fmla="val 34153"/>
              <a:gd name="adj2" fmla="val -2397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圓角矩形圖說文字 4">
            <a:extLst>
              <a:ext uri="{FF2B5EF4-FFF2-40B4-BE49-F238E27FC236}">
                <a16:creationId xmlns:a16="http://schemas.microsoft.com/office/drawing/2014/main" id="{C6E9B7FD-167D-407B-BC0D-E2CC03B46FC6}"/>
              </a:ext>
            </a:extLst>
          </p:cNvPr>
          <p:cNvSpPr/>
          <p:nvPr/>
        </p:nvSpPr>
        <p:spPr>
          <a:xfrm>
            <a:off x="5652120" y="932145"/>
            <a:ext cx="714557" cy="408623"/>
          </a:xfrm>
          <a:prstGeom prst="wedgeRoundRectCallout">
            <a:avLst>
              <a:gd name="adj1" fmla="val 16050"/>
              <a:gd name="adj2" fmla="val 13399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12835</TotalTime>
  <Words>732</Words>
  <Application>Microsoft Office PowerPoint</Application>
  <PresentationFormat>如螢幕大小 (4:3)</PresentationFormat>
  <Paragraphs>108</Paragraphs>
  <Slides>13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新細明體</vt:lpstr>
      <vt:lpstr>標楷體</vt:lpstr>
      <vt:lpstr>Arial</vt:lpstr>
      <vt:lpstr>Calibri</vt:lpstr>
      <vt:lpstr>Wingdings</vt:lpstr>
      <vt:lpstr>Wingdings 2</vt:lpstr>
      <vt:lpstr>壁窗</vt:lpstr>
      <vt:lpstr>方程式</vt:lpstr>
      <vt:lpstr>Naïve Bayes Classifiers (NBC)</vt:lpstr>
      <vt:lpstr>Assumptions &amp; Characteristics</vt:lpstr>
      <vt:lpstr>Training and Test Stages of NBC</vt:lpstr>
      <vt:lpstr>NBC for Gender Dataset (1/2)</vt:lpstr>
      <vt:lpstr>NBC for Gender Dataset (2/2)</vt:lpstr>
      <vt:lpstr>NBC for Iris Dataset (1/2)</vt:lpstr>
      <vt:lpstr>NBC for Iris Dataset (2/2)</vt:lpstr>
      <vt:lpstr>Strength and Weakness of NBC</vt:lpstr>
      <vt:lpstr>NBC vs. QC</vt:lpstr>
      <vt:lpstr>Exercise: Infeasible Datasets for NBC</vt:lpstr>
      <vt:lpstr>Exercise: Decision Boundary of Single-input NBC</vt:lpstr>
      <vt:lpstr>Exercise: Decision Boundary of Two-input NBC</vt:lpstr>
      <vt:lpstr>Exercise: Complexity of LOOCV for NBC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user</cp:lastModifiedBy>
  <cp:revision>749</cp:revision>
  <dcterms:created xsi:type="dcterms:W3CDTF">2008-11-09T17:03:56Z</dcterms:created>
  <dcterms:modified xsi:type="dcterms:W3CDTF">2022-03-01T23:18:26Z</dcterms:modified>
</cp:coreProperties>
</file>