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347" r:id="rId2"/>
    <p:sldId id="381" r:id="rId3"/>
    <p:sldId id="382" r:id="rId4"/>
    <p:sldId id="350" r:id="rId5"/>
    <p:sldId id="362" r:id="rId6"/>
    <p:sldId id="363" r:id="rId7"/>
    <p:sldId id="367" r:id="rId8"/>
    <p:sldId id="376" r:id="rId9"/>
    <p:sldId id="375" r:id="rId10"/>
    <p:sldId id="379" r:id="rId11"/>
    <p:sldId id="357" r:id="rId12"/>
    <p:sldId id="377" r:id="rId13"/>
    <p:sldId id="378" r:id="rId14"/>
    <p:sldId id="384" r:id="rId15"/>
    <p:sldId id="364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85" autoAdjust="0"/>
    <p:restoredTop sz="94125" autoAdjust="0"/>
  </p:normalViewPr>
  <p:slideViewPr>
    <p:cSldViewPr>
      <p:cViewPr varScale="1">
        <p:scale>
          <a:sx n="98" d="100"/>
          <a:sy n="98" d="100"/>
        </p:scale>
        <p:origin x="72" y="13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3898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1340768"/>
            <a:ext cx="61722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91442" y="278112"/>
            <a:ext cx="12954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135236"/>
            <a:ext cx="12954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2024/11/19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14282" y="1500174"/>
            <a:ext cx="84296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14282" y="1571612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8635396" y="628652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8394774" y="6290270"/>
            <a:ext cx="827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dirty="0">
                <a:solidFill>
                  <a:schemeClr val="accent3">
                    <a:lumMod val="75000"/>
                  </a:schemeClr>
                </a:solidFill>
              </a:rPr>
              <a:t>/15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ang@mirlab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s.nthu.edu.tw/~jan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Backpropagation (BP)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944216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3"/>
              </a:rPr>
              <a:t>jang@mirlab.org</a:t>
            </a:r>
            <a:endParaRPr lang="en-US" altLang="zh-TW" i="1" dirty="0">
              <a:latin typeface="Arial" panose="020B0604020202020204" pitchFamily="34" charset="0"/>
            </a:endParaRPr>
          </a:p>
          <a:p>
            <a:r>
              <a:rPr lang="en-US" altLang="zh-TW" i="1" dirty="0">
                <a:latin typeface="Arial" panose="020B0604020202020204" pitchFamily="34" charset="0"/>
                <a:hlinkClick r:id="rId4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83812" y="5867980"/>
            <a:ext cx="1300356" cy="369332"/>
          </a:xfr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2024/11/19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內容版面配置區 30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General formula for backpropagation, assuming</a:t>
            </a:r>
          </a:p>
          <a:p>
            <a:pPr lvl="1"/>
            <a:r>
              <a:rPr lang="en-US" altLang="zh-TW" dirty="0"/>
              <a:t>“o” is the network’s final output</a:t>
            </a:r>
          </a:p>
          <a:p>
            <a:pPr lvl="1"/>
            <a:r>
              <a:rPr lang="en-US" altLang="zh-TW" dirty="0"/>
              <a:t>“</a:t>
            </a:r>
            <a:r>
              <a:rPr lang="en-US" altLang="zh-TW" dirty="0">
                <a:latin typeface="Symbol" panose="05050102010706020507" pitchFamily="18" charset="2"/>
              </a:rPr>
              <a:t>a</a:t>
            </a:r>
            <a:r>
              <a:rPr lang="en-US" altLang="zh-TW" dirty="0"/>
              <a:t>” is a parameter in node 1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BP from Next Layer to Current Layer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985497" y="3573016"/>
            <a:ext cx="357616" cy="36583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5" name="直線單箭頭接點 4"/>
          <p:cNvCxnSpPr>
            <a:cxnSpLocks/>
            <a:endCxn id="4" idx="2"/>
          </p:cNvCxnSpPr>
          <p:nvPr/>
        </p:nvCxnSpPr>
        <p:spPr>
          <a:xfrm flipV="1">
            <a:off x="280743" y="3755934"/>
            <a:ext cx="704754" cy="18629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>
            <a:cxnSpLocks/>
            <a:stCxn id="4" idx="6"/>
            <a:endCxn id="34" idx="2"/>
          </p:cNvCxnSpPr>
          <p:nvPr/>
        </p:nvCxnSpPr>
        <p:spPr>
          <a:xfrm flipV="1">
            <a:off x="1343113" y="3752281"/>
            <a:ext cx="1069003" cy="365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橢圓 8"/>
          <p:cNvSpPr/>
          <p:nvPr/>
        </p:nvSpPr>
        <p:spPr>
          <a:xfrm>
            <a:off x="2416706" y="4509120"/>
            <a:ext cx="357616" cy="36583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5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9" name="直線單箭頭接點 18"/>
          <p:cNvCxnSpPr>
            <a:cxnSpLocks/>
            <a:endCxn id="4" idx="2"/>
          </p:cNvCxnSpPr>
          <p:nvPr/>
        </p:nvCxnSpPr>
        <p:spPr>
          <a:xfrm>
            <a:off x="267881" y="3755934"/>
            <a:ext cx="71761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cxnSpLocks/>
            <a:endCxn id="4" idx="2"/>
          </p:cNvCxnSpPr>
          <p:nvPr/>
        </p:nvCxnSpPr>
        <p:spPr>
          <a:xfrm flipV="1">
            <a:off x="291110" y="3755934"/>
            <a:ext cx="694387" cy="94737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橢圓 33"/>
          <p:cNvSpPr/>
          <p:nvPr/>
        </p:nvSpPr>
        <p:spPr>
          <a:xfrm>
            <a:off x="2412116" y="3573017"/>
            <a:ext cx="354977" cy="35852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4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53" name="橢圓 52"/>
          <p:cNvSpPr/>
          <p:nvPr/>
        </p:nvSpPr>
        <p:spPr>
          <a:xfrm>
            <a:off x="2416145" y="5440327"/>
            <a:ext cx="353523" cy="35705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6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63" name="直線單箭頭接點 62"/>
          <p:cNvCxnSpPr>
            <a:cxnSpLocks/>
            <a:stCxn id="4" idx="6"/>
            <a:endCxn id="53" idx="2"/>
          </p:cNvCxnSpPr>
          <p:nvPr/>
        </p:nvCxnSpPr>
        <p:spPr>
          <a:xfrm>
            <a:off x="1343113" y="3755934"/>
            <a:ext cx="1073032" cy="18629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單箭頭接點 65"/>
          <p:cNvCxnSpPr>
            <a:cxnSpLocks/>
            <a:stCxn id="4" idx="6"/>
            <a:endCxn id="9" idx="2"/>
          </p:cNvCxnSpPr>
          <p:nvPr/>
        </p:nvCxnSpPr>
        <p:spPr>
          <a:xfrm>
            <a:off x="1343113" y="3755934"/>
            <a:ext cx="1073593" cy="9361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單箭頭接點 68"/>
          <p:cNvCxnSpPr>
            <a:cxnSpLocks/>
            <a:stCxn id="34" idx="6"/>
          </p:cNvCxnSpPr>
          <p:nvPr/>
        </p:nvCxnSpPr>
        <p:spPr>
          <a:xfrm>
            <a:off x="2767093" y="3752281"/>
            <a:ext cx="755353" cy="1209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>
            <a:cxnSpLocks/>
            <a:stCxn id="9" idx="6"/>
          </p:cNvCxnSpPr>
          <p:nvPr/>
        </p:nvCxnSpPr>
        <p:spPr>
          <a:xfrm>
            <a:off x="2774322" y="4692038"/>
            <a:ext cx="689192" cy="21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物件 1"/>
              <p:cNvSpPr txBox="1"/>
              <p:nvPr/>
            </p:nvSpPr>
            <p:spPr bwMode="auto">
              <a:xfrm>
                <a:off x="4211638" y="3213100"/>
                <a:ext cx="4453806" cy="28887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zh-TW" altLang="en-US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sSub>
                                          <m:sSubPr>
                                            <m:ctrlP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zh-TW" altLang="en-US" sz="20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</m:e>
                                  <m:e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𝜕𝛼</m:t>
                                        </m:r>
                                      </m:den>
                                    </m:f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  <m:f>
                                      <m:fPr>
                                        <m:ctrlP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</m:t>
                                        </m:r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num>
                                      <m:den>
                                        <m:r>
                                          <a:rPr lang="zh-TW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𝜕𝛼</m:t>
                                        </m:r>
                                      </m:den>
                                    </m:f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  <m:oMath xmlns:m="http://schemas.openxmlformats.org/officeDocument/2006/math"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func>
                        <m:func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zh-TW" altLang="en-US" sz="20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: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Derivative</m:t>
                          </m:r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in</m:t>
                          </m:r>
                          <m:r>
                            <a:rPr lang="en-US" altLang="zh-TW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current</m:t>
                          </m:r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layer</m:t>
                          </m:r>
                        </m:e>
                      </m:func>
                      <m:r>
                        <a:rPr lang="en-US" altLang="zh-TW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altLang="zh-TW" sz="20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num>
                      <m:den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zh-TW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TW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zh-TW" alt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, </m:t>
                    </m:r>
                    <m:f>
                      <m:fPr>
                        <m:ctrlP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num>
                      <m:den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zh-TW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TW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zh-TW" alt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, </m:t>
                    </m:r>
                    <m:f>
                      <m:fPr>
                        <m:ctrlP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num>
                      <m:den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zh-TW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zh-TW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altLang="zh-TW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: </m:t>
                    </m:r>
                    <m:r>
                      <m:rPr>
                        <m:sty m:val="p"/>
                      </m:rPr>
                      <a:rPr lang="en-US" altLang="zh-TW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oMath>
                </a14:m>
                <a:r>
                  <a:rPr lang="en-US" altLang="zh-TW" sz="2000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erivative in next layer</a:t>
                </a:r>
                <a:br>
                  <a:rPr lang="zh-TW" altLang="en-US" sz="2000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endParaRPr lang="zh-TW" altLang="en-US" sz="2000" dirty="0"/>
              </a:p>
            </p:txBody>
          </p:sp>
        </mc:Choice>
        <mc:Fallback xmlns="">
          <p:sp>
            <p:nvSpPr>
              <p:cNvPr id="29" name="物件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11638" y="3213100"/>
                <a:ext cx="4453806" cy="28887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直線單箭頭接點 38"/>
          <p:cNvCxnSpPr>
            <a:cxnSpLocks/>
            <a:stCxn id="53" idx="6"/>
          </p:cNvCxnSpPr>
          <p:nvPr/>
        </p:nvCxnSpPr>
        <p:spPr>
          <a:xfrm>
            <a:off x="2769668" y="5618857"/>
            <a:ext cx="68919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字方塊 41"/>
          <p:cNvSpPr txBox="1"/>
          <p:nvPr/>
        </p:nvSpPr>
        <p:spPr>
          <a:xfrm>
            <a:off x="2987824" y="3284984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r>
              <a:rPr lang="en-US" altLang="zh-TW" sz="2400" baseline="-25000" dirty="0"/>
              <a:t>1</a:t>
            </a:r>
            <a:endParaRPr lang="en-US" altLang="zh-TW" sz="2400" dirty="0"/>
          </a:p>
        </p:txBody>
      </p:sp>
      <p:sp>
        <p:nvSpPr>
          <p:cNvPr id="43" name="文字方塊 42"/>
          <p:cNvSpPr txBox="1"/>
          <p:nvPr/>
        </p:nvSpPr>
        <p:spPr>
          <a:xfrm>
            <a:off x="2991550" y="4263479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r>
              <a:rPr lang="en-US" altLang="zh-TW" sz="2400" baseline="-25000" dirty="0"/>
              <a:t>2</a:t>
            </a:r>
            <a:endParaRPr lang="en-US" altLang="zh-TW" sz="2400" dirty="0"/>
          </a:p>
        </p:txBody>
      </p:sp>
      <p:sp>
        <p:nvSpPr>
          <p:cNvPr id="44" name="文字方塊 43"/>
          <p:cNvSpPr txBox="1"/>
          <p:nvPr/>
        </p:nvSpPr>
        <p:spPr>
          <a:xfrm>
            <a:off x="2991550" y="5157192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r>
              <a:rPr lang="en-US" altLang="zh-TW" sz="2400" baseline="-25000" dirty="0"/>
              <a:t>3</a:t>
            </a:r>
            <a:endParaRPr lang="en-US" altLang="zh-TW" sz="2400" dirty="0"/>
          </a:p>
        </p:txBody>
      </p:sp>
      <p:cxnSp>
        <p:nvCxnSpPr>
          <p:cNvPr id="49" name="直線單箭頭接點 48"/>
          <p:cNvCxnSpPr>
            <a:cxnSpLocks/>
            <a:stCxn id="54" idx="2"/>
            <a:endCxn id="4" idx="0"/>
          </p:cNvCxnSpPr>
          <p:nvPr/>
        </p:nvCxnSpPr>
        <p:spPr>
          <a:xfrm>
            <a:off x="864868" y="3355831"/>
            <a:ext cx="299437" cy="21718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文字方塊 53"/>
          <p:cNvSpPr txBox="1"/>
          <p:nvPr/>
        </p:nvSpPr>
        <p:spPr>
          <a:xfrm>
            <a:off x="683568" y="2924944"/>
            <a:ext cx="36260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2200" dirty="0"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57" name="圓角矩形圖說文字 56"/>
          <p:cNvSpPr/>
          <p:nvPr/>
        </p:nvSpPr>
        <p:spPr>
          <a:xfrm>
            <a:off x="7166889" y="2589490"/>
            <a:ext cx="1872379" cy="408623"/>
          </a:xfrm>
          <a:prstGeom prst="wedgeRoundRectCallout">
            <a:avLst>
              <a:gd name="adj1" fmla="val -36718"/>
              <a:gd name="adj2" fmla="val 12194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Backpropagation!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0" name="橢圓 29">
            <a:extLst>
              <a:ext uri="{FF2B5EF4-FFF2-40B4-BE49-F238E27FC236}">
                <a16:creationId xmlns:a16="http://schemas.microsoft.com/office/drawing/2014/main" id="{C904C102-48D2-4E18-9FDA-CAD2CB2F856F}"/>
              </a:ext>
            </a:extLst>
          </p:cNvPr>
          <p:cNvSpPr/>
          <p:nvPr/>
        </p:nvSpPr>
        <p:spPr>
          <a:xfrm>
            <a:off x="971600" y="4509119"/>
            <a:ext cx="368635" cy="37710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2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713B12F0-3B8F-42A7-AC09-60D47D9C4EA8}"/>
              </a:ext>
            </a:extLst>
          </p:cNvPr>
          <p:cNvCxnSpPr>
            <a:cxnSpLocks/>
            <a:stCxn id="30" idx="6"/>
            <a:endCxn id="9" idx="2"/>
          </p:cNvCxnSpPr>
          <p:nvPr/>
        </p:nvCxnSpPr>
        <p:spPr>
          <a:xfrm flipV="1">
            <a:off x="1340235" y="4692038"/>
            <a:ext cx="1076471" cy="563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橢圓 37">
            <a:extLst>
              <a:ext uri="{FF2B5EF4-FFF2-40B4-BE49-F238E27FC236}">
                <a16:creationId xmlns:a16="http://schemas.microsoft.com/office/drawing/2014/main" id="{0BC17EC5-B513-45BB-81A4-BAE405F1D788}"/>
              </a:ext>
            </a:extLst>
          </p:cNvPr>
          <p:cNvSpPr/>
          <p:nvPr/>
        </p:nvSpPr>
        <p:spPr>
          <a:xfrm>
            <a:off x="971601" y="5445224"/>
            <a:ext cx="368634" cy="37710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3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id="{FE2DEE1D-0207-4BDE-B675-D28C3AAA53B3}"/>
              </a:ext>
            </a:extLst>
          </p:cNvPr>
          <p:cNvCxnSpPr>
            <a:cxnSpLocks/>
            <a:stCxn id="38" idx="6"/>
            <a:endCxn id="53" idx="2"/>
          </p:cNvCxnSpPr>
          <p:nvPr/>
        </p:nvCxnSpPr>
        <p:spPr>
          <a:xfrm flipV="1">
            <a:off x="1340235" y="5618857"/>
            <a:ext cx="1075910" cy="149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490251CD-8F1F-4838-99EA-9173F96AF566}"/>
              </a:ext>
            </a:extLst>
          </p:cNvPr>
          <p:cNvSpPr txBox="1"/>
          <p:nvPr/>
        </p:nvSpPr>
        <p:spPr>
          <a:xfrm>
            <a:off x="1547664" y="3356992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</a:p>
        </p:txBody>
      </p:sp>
      <p:cxnSp>
        <p:nvCxnSpPr>
          <p:cNvPr id="46" name="直線單箭頭接點 45">
            <a:extLst>
              <a:ext uri="{FF2B5EF4-FFF2-40B4-BE49-F238E27FC236}">
                <a16:creationId xmlns:a16="http://schemas.microsoft.com/office/drawing/2014/main" id="{C6C9E323-A9F6-4A79-8789-FE5B561CA284}"/>
              </a:ext>
            </a:extLst>
          </p:cNvPr>
          <p:cNvCxnSpPr>
            <a:cxnSpLocks/>
            <a:stCxn id="30" idx="6"/>
            <a:endCxn id="34" idx="2"/>
          </p:cNvCxnSpPr>
          <p:nvPr/>
        </p:nvCxnSpPr>
        <p:spPr>
          <a:xfrm flipV="1">
            <a:off x="1340235" y="3752281"/>
            <a:ext cx="1071881" cy="94539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042DE4CB-16C0-4317-B78B-7BD7A8315C7D}"/>
              </a:ext>
            </a:extLst>
          </p:cNvPr>
          <p:cNvCxnSpPr>
            <a:cxnSpLocks/>
            <a:stCxn id="38" idx="6"/>
            <a:endCxn id="34" idx="2"/>
          </p:cNvCxnSpPr>
          <p:nvPr/>
        </p:nvCxnSpPr>
        <p:spPr>
          <a:xfrm flipV="1">
            <a:off x="1340235" y="3752281"/>
            <a:ext cx="1071881" cy="188149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單箭頭接點 60">
            <a:extLst>
              <a:ext uri="{FF2B5EF4-FFF2-40B4-BE49-F238E27FC236}">
                <a16:creationId xmlns:a16="http://schemas.microsoft.com/office/drawing/2014/main" id="{9BAFCD3F-69FF-4236-A72B-110BC6164C8B}"/>
              </a:ext>
            </a:extLst>
          </p:cNvPr>
          <p:cNvCxnSpPr>
            <a:cxnSpLocks/>
            <a:endCxn id="30" idx="2"/>
          </p:cNvCxnSpPr>
          <p:nvPr/>
        </p:nvCxnSpPr>
        <p:spPr>
          <a:xfrm>
            <a:off x="271437" y="3746649"/>
            <a:ext cx="700163" cy="95102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單箭頭接點 61">
            <a:extLst>
              <a:ext uri="{FF2B5EF4-FFF2-40B4-BE49-F238E27FC236}">
                <a16:creationId xmlns:a16="http://schemas.microsoft.com/office/drawing/2014/main" id="{6893D053-E967-40A2-B7C2-58FF8E5BBD9F}"/>
              </a:ext>
            </a:extLst>
          </p:cNvPr>
          <p:cNvCxnSpPr>
            <a:cxnSpLocks/>
            <a:endCxn id="38" idx="2"/>
          </p:cNvCxnSpPr>
          <p:nvPr/>
        </p:nvCxnSpPr>
        <p:spPr>
          <a:xfrm flipV="1">
            <a:off x="266103" y="5633778"/>
            <a:ext cx="705498" cy="68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單箭頭接點 63">
            <a:extLst>
              <a:ext uri="{FF2B5EF4-FFF2-40B4-BE49-F238E27FC236}">
                <a16:creationId xmlns:a16="http://schemas.microsoft.com/office/drawing/2014/main" id="{4B12A4BC-C2AF-4240-AEFE-6A3A7809D5B9}"/>
              </a:ext>
            </a:extLst>
          </p:cNvPr>
          <p:cNvCxnSpPr>
            <a:cxnSpLocks/>
            <a:endCxn id="30" idx="2"/>
          </p:cNvCxnSpPr>
          <p:nvPr/>
        </p:nvCxnSpPr>
        <p:spPr>
          <a:xfrm flipV="1">
            <a:off x="270876" y="4697674"/>
            <a:ext cx="700724" cy="94983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單箭頭接點 66">
            <a:extLst>
              <a:ext uri="{FF2B5EF4-FFF2-40B4-BE49-F238E27FC236}">
                <a16:creationId xmlns:a16="http://schemas.microsoft.com/office/drawing/2014/main" id="{125B5923-2372-44F9-A842-03C17B1FD480}"/>
              </a:ext>
            </a:extLst>
          </p:cNvPr>
          <p:cNvCxnSpPr>
            <a:cxnSpLocks/>
            <a:endCxn id="38" idx="2"/>
          </p:cNvCxnSpPr>
          <p:nvPr/>
        </p:nvCxnSpPr>
        <p:spPr>
          <a:xfrm>
            <a:off x="276153" y="4692038"/>
            <a:ext cx="695448" cy="94174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單箭頭接點 69">
            <a:extLst>
              <a:ext uri="{FF2B5EF4-FFF2-40B4-BE49-F238E27FC236}">
                <a16:creationId xmlns:a16="http://schemas.microsoft.com/office/drawing/2014/main" id="{C3FEA80A-BFAA-4B03-82CA-E41EB814F107}"/>
              </a:ext>
            </a:extLst>
          </p:cNvPr>
          <p:cNvCxnSpPr>
            <a:cxnSpLocks/>
            <a:endCxn id="30" idx="2"/>
          </p:cNvCxnSpPr>
          <p:nvPr/>
        </p:nvCxnSpPr>
        <p:spPr>
          <a:xfrm>
            <a:off x="280743" y="4692038"/>
            <a:ext cx="690857" cy="563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單箭頭接點 97">
            <a:extLst>
              <a:ext uri="{FF2B5EF4-FFF2-40B4-BE49-F238E27FC236}">
                <a16:creationId xmlns:a16="http://schemas.microsoft.com/office/drawing/2014/main" id="{5BC0BF02-23EA-42F7-9DD7-4964AC008C39}"/>
              </a:ext>
            </a:extLst>
          </p:cNvPr>
          <p:cNvCxnSpPr>
            <a:cxnSpLocks/>
            <a:stCxn id="30" idx="6"/>
            <a:endCxn id="53" idx="2"/>
          </p:cNvCxnSpPr>
          <p:nvPr/>
        </p:nvCxnSpPr>
        <p:spPr>
          <a:xfrm>
            <a:off x="1340235" y="4697674"/>
            <a:ext cx="1075910" cy="92118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900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Derivatives of activation functions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Formula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Chain Rule in Activation Functions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物件 1"/>
              <p:cNvSpPr txBox="1"/>
              <p:nvPr/>
            </p:nvSpPr>
            <p:spPr bwMode="auto">
              <a:xfrm>
                <a:off x="251520" y="2349500"/>
                <a:ext cx="8630311" cy="124155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TW" alt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d>
                        <m:dPr>
                          <m:ctrlPr>
                            <a:rPr lang="en-US" altLang="zh-TW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US" altLang="zh-TW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′=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zh-TW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tanh</m:t>
                          </m:r>
                        </m:fName>
                        <m:e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′=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p>
                              </m:sSup>
                            </m:e>
                          </m:d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6" name="物件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20" y="2349500"/>
                <a:ext cx="8630311" cy="12415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物件 1"/>
              <p:cNvSpPr txBox="1"/>
              <p:nvPr/>
            </p:nvSpPr>
            <p:spPr bwMode="auto">
              <a:xfrm>
                <a:off x="827088" y="4887913"/>
                <a:ext cx="5724324" cy="68236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TW" alt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en-US" altLang="zh-TW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zh-TW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altLang="zh-TW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altLang="zh-TW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altLang="zh-TW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sSup>
                        <m:sSupPr>
                          <m:ctrlPr>
                            <a:rPr lang="en-US" altLang="zh-TW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zh-TW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altLang="zh-TW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g</m:t>
                              </m:r>
                              <m:r>
                                <a:rPr lang="en-US" altLang="zh-TW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altLang="zh-TW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altLang="zh-TW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altLang="zh-TW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′=</m:t>
                      </m:r>
                      <m:f>
                        <m:f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  <m:d>
                            <m:d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d>
                                    <m:dPr>
                                      <m:ctrlP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7" name="物件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7088" y="4887913"/>
                <a:ext cx="5724324" cy="6823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圓角矩形圖說文字 7">
            <a:extLst>
              <a:ext uri="{FF2B5EF4-FFF2-40B4-BE49-F238E27FC236}">
                <a16:creationId xmlns:a16="http://schemas.microsoft.com/office/drawing/2014/main" id="{E380AD55-410F-4294-A3FF-4ADC00A7EE70}"/>
              </a:ext>
            </a:extLst>
          </p:cNvPr>
          <p:cNvSpPr/>
          <p:nvPr/>
        </p:nvSpPr>
        <p:spPr>
          <a:xfrm>
            <a:off x="6622380" y="1950864"/>
            <a:ext cx="469900" cy="254000"/>
          </a:xfrm>
          <a:prstGeom prst="wedgeRoundRectCallout">
            <a:avLst>
              <a:gd name="adj1" fmla="val 8724"/>
              <a:gd name="adj2" fmla="val 2515"/>
              <a:gd name="adj3" fmla="val 16667"/>
            </a:avLst>
          </a:prstGeom>
          <a:solidFill>
            <a:srgbClr val="FFFFCC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900" dirty="0">
                <a:solidFill>
                  <a:srgbClr val="FF0000"/>
                </a:solidFill>
              </a:rPr>
              <a:t>Quiz</a:t>
            </a:r>
            <a:r>
              <a:rPr lang="en-US" altLang="zh-TW" sz="900" dirty="0">
                <a:solidFill>
                  <a:srgbClr val="FF0000"/>
                </a:solidFill>
                <a:sym typeface="Wingdings" panose="05000000000000000000" pitchFamily="2" charset="2"/>
              </a:rPr>
              <a:t>!</a:t>
            </a:r>
            <a:endParaRPr lang="zh-TW" altLang="en-US" sz="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50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BP in Two-layer MLP</a:t>
            </a:r>
            <a:endParaRPr lang="zh-TW" altLang="en-US" dirty="0"/>
          </a:p>
        </p:txBody>
      </p:sp>
      <p:graphicFrame>
        <p:nvGraphicFramePr>
          <p:cNvPr id="37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044492"/>
              </p:ext>
            </p:extLst>
          </p:nvPr>
        </p:nvGraphicFramePr>
        <p:xfrm>
          <a:off x="323528" y="3903117"/>
          <a:ext cx="5172075" cy="226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56" name="方程式" r:id="rId3" imgW="2895480" imgH="1269720" progId="Equation.3">
                  <p:embed/>
                </p:oleObj>
              </mc:Choice>
              <mc:Fallback>
                <p:oleObj name="方程式" r:id="rId3" imgW="2895480" imgH="1269720" progId="Equation.3">
                  <p:embed/>
                  <p:pic>
                    <p:nvPicPr>
                      <p:cNvPr id="93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903117"/>
                        <a:ext cx="5172075" cy="22621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橢圓 38"/>
          <p:cNvSpPr/>
          <p:nvPr/>
        </p:nvSpPr>
        <p:spPr>
          <a:xfrm>
            <a:off x="2111307" y="2028781"/>
            <a:ext cx="354345" cy="36249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40" name="直線單箭頭接點 39"/>
          <p:cNvCxnSpPr>
            <a:cxnSpLocks/>
            <a:stCxn id="56" idx="3"/>
            <a:endCxn id="39" idx="2"/>
          </p:cNvCxnSpPr>
          <p:nvPr/>
        </p:nvCxnSpPr>
        <p:spPr>
          <a:xfrm flipV="1">
            <a:off x="1393510" y="2210026"/>
            <a:ext cx="717797" cy="224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橢圓 41"/>
          <p:cNvSpPr/>
          <p:nvPr/>
        </p:nvSpPr>
        <p:spPr>
          <a:xfrm>
            <a:off x="2111307" y="3255367"/>
            <a:ext cx="354345" cy="36249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2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43" name="直線單箭頭接點 42"/>
          <p:cNvCxnSpPr>
            <a:cxnSpLocks/>
            <a:stCxn id="56" idx="3"/>
            <a:endCxn id="42" idx="2"/>
          </p:cNvCxnSpPr>
          <p:nvPr/>
        </p:nvCxnSpPr>
        <p:spPr>
          <a:xfrm>
            <a:off x="1393510" y="2232447"/>
            <a:ext cx="717797" cy="12041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字方塊 45"/>
          <p:cNvSpPr txBox="1"/>
          <p:nvPr/>
        </p:nvSpPr>
        <p:spPr>
          <a:xfrm>
            <a:off x="3783244" y="2535287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o</a:t>
            </a:r>
            <a:endParaRPr lang="zh-TW" altLang="en-US" sz="2400" dirty="0"/>
          </a:p>
        </p:txBody>
      </p:sp>
      <p:cxnSp>
        <p:nvCxnSpPr>
          <p:cNvPr id="48" name="直線單箭頭接點 47"/>
          <p:cNvCxnSpPr>
            <a:cxnSpLocks/>
            <a:stCxn id="57" idx="3"/>
            <a:endCxn id="39" idx="2"/>
          </p:cNvCxnSpPr>
          <p:nvPr/>
        </p:nvCxnSpPr>
        <p:spPr>
          <a:xfrm flipV="1">
            <a:off x="1393510" y="2210026"/>
            <a:ext cx="717797" cy="120416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/>
          <p:cNvCxnSpPr>
            <a:cxnSpLocks/>
            <a:stCxn id="57" idx="3"/>
            <a:endCxn id="42" idx="2"/>
          </p:cNvCxnSpPr>
          <p:nvPr/>
        </p:nvCxnSpPr>
        <p:spPr>
          <a:xfrm>
            <a:off x="1393510" y="3414192"/>
            <a:ext cx="717797" cy="2242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橢圓 49"/>
          <p:cNvSpPr/>
          <p:nvPr/>
        </p:nvSpPr>
        <p:spPr>
          <a:xfrm>
            <a:off x="2977686" y="2604846"/>
            <a:ext cx="358899" cy="36248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51" name="直線單箭頭接點 50"/>
          <p:cNvCxnSpPr>
            <a:cxnSpLocks/>
            <a:stCxn id="39" idx="6"/>
            <a:endCxn id="50" idx="2"/>
          </p:cNvCxnSpPr>
          <p:nvPr/>
        </p:nvCxnSpPr>
        <p:spPr>
          <a:xfrm>
            <a:off x="2465652" y="2210026"/>
            <a:ext cx="512034" cy="5760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單箭頭接點 51"/>
          <p:cNvCxnSpPr>
            <a:cxnSpLocks/>
            <a:stCxn id="42" idx="6"/>
            <a:endCxn id="50" idx="2"/>
          </p:cNvCxnSpPr>
          <p:nvPr/>
        </p:nvCxnSpPr>
        <p:spPr>
          <a:xfrm flipV="1">
            <a:off x="2465652" y="2786091"/>
            <a:ext cx="512034" cy="6505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單箭頭接點 52"/>
          <p:cNvCxnSpPr>
            <a:cxnSpLocks/>
            <a:stCxn id="50" idx="6"/>
            <a:endCxn id="46" idx="1"/>
          </p:cNvCxnSpPr>
          <p:nvPr/>
        </p:nvCxnSpPr>
        <p:spPr>
          <a:xfrm flipV="1">
            <a:off x="3336585" y="2766120"/>
            <a:ext cx="446659" cy="1997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字方塊 55"/>
          <p:cNvSpPr txBox="1"/>
          <p:nvPr/>
        </p:nvSpPr>
        <p:spPr>
          <a:xfrm>
            <a:off x="971600" y="2001614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endParaRPr lang="zh-TW" altLang="en-US" sz="2400" dirty="0"/>
          </a:p>
        </p:txBody>
      </p:sp>
      <p:sp>
        <p:nvSpPr>
          <p:cNvPr id="57" name="文字方塊 56"/>
          <p:cNvSpPr txBox="1"/>
          <p:nvPr/>
        </p:nvSpPr>
        <p:spPr>
          <a:xfrm>
            <a:off x="971600" y="3183359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endParaRPr lang="zh-TW" altLang="en-US" sz="2400" dirty="0"/>
          </a:p>
        </p:txBody>
      </p:sp>
      <p:sp>
        <p:nvSpPr>
          <p:cNvPr id="60" name="文字方塊 59"/>
          <p:cNvSpPr txBox="1"/>
          <p:nvPr/>
        </p:nvSpPr>
        <p:spPr>
          <a:xfrm>
            <a:off x="2621372" y="2073622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r>
              <a:rPr lang="en-US" altLang="zh-TW" sz="2400" baseline="-25000" dirty="0"/>
              <a:t>1</a:t>
            </a:r>
            <a:endParaRPr lang="en-US" altLang="zh-TW" sz="2400" dirty="0"/>
          </a:p>
        </p:txBody>
      </p:sp>
      <p:sp>
        <p:nvSpPr>
          <p:cNvPr id="61" name="文字方塊 60"/>
          <p:cNvSpPr txBox="1"/>
          <p:nvPr/>
        </p:nvSpPr>
        <p:spPr>
          <a:xfrm>
            <a:off x="2693380" y="2967335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r>
              <a:rPr lang="en-US" altLang="zh-TW" sz="2400" baseline="-25000" dirty="0"/>
              <a:t>2</a:t>
            </a:r>
            <a:endParaRPr lang="en-US" altLang="zh-TW" sz="2400" dirty="0"/>
          </a:p>
        </p:txBody>
      </p:sp>
    </p:spTree>
    <p:extLst>
      <p:ext uri="{BB962C8B-B14F-4D97-AF65-F5344CB8AC3E}">
        <p14:creationId xmlns:p14="http://schemas.microsoft.com/office/powerpoint/2010/main" val="36438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BP in Three-layer MLP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1707859" y="1853099"/>
            <a:ext cx="343861" cy="351765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5" name="直線單箭頭接點 4"/>
          <p:cNvCxnSpPr>
            <a:cxnSpLocks/>
            <a:stCxn id="10" idx="3"/>
            <a:endCxn id="4" idx="2"/>
          </p:cNvCxnSpPr>
          <p:nvPr/>
        </p:nvCxnSpPr>
        <p:spPr>
          <a:xfrm flipV="1">
            <a:off x="755576" y="2028982"/>
            <a:ext cx="952283" cy="1705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單箭頭接點 5"/>
          <p:cNvCxnSpPr>
            <a:cxnSpLocks/>
            <a:stCxn id="4" idx="6"/>
            <a:endCxn id="17" idx="2"/>
          </p:cNvCxnSpPr>
          <p:nvPr/>
        </p:nvCxnSpPr>
        <p:spPr>
          <a:xfrm>
            <a:off x="2051720" y="2028982"/>
            <a:ext cx="939704" cy="49997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橢圓 6"/>
          <p:cNvSpPr/>
          <p:nvPr/>
        </p:nvSpPr>
        <p:spPr>
          <a:xfrm>
            <a:off x="1707859" y="2933219"/>
            <a:ext cx="343861" cy="351765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2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8" name="直線單箭頭接點 7"/>
          <p:cNvCxnSpPr>
            <a:cxnSpLocks/>
            <a:stCxn id="10" idx="3"/>
            <a:endCxn id="7" idx="2"/>
          </p:cNvCxnSpPr>
          <p:nvPr/>
        </p:nvCxnSpPr>
        <p:spPr>
          <a:xfrm>
            <a:off x="755576" y="2046040"/>
            <a:ext cx="952283" cy="10630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>
            <a:cxnSpLocks/>
            <a:stCxn id="7" idx="6"/>
            <a:endCxn id="18" idx="2"/>
          </p:cNvCxnSpPr>
          <p:nvPr/>
        </p:nvCxnSpPr>
        <p:spPr>
          <a:xfrm>
            <a:off x="2051720" y="3109102"/>
            <a:ext cx="937420" cy="42792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333666" y="1815207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endParaRPr lang="zh-TW" altLang="en-US" sz="24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2195736" y="1700808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r>
              <a:rPr lang="en-US" altLang="zh-TW" sz="2400" baseline="-25000" dirty="0"/>
              <a:t>1</a:t>
            </a:r>
            <a:endParaRPr lang="en-US" altLang="zh-TW" sz="2400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4788024" y="2780928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o</a:t>
            </a:r>
            <a:endParaRPr lang="zh-TW" altLang="en-US" sz="2400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323528" y="2852936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endParaRPr lang="zh-TW" altLang="en-US" sz="2400" dirty="0"/>
          </a:p>
        </p:txBody>
      </p:sp>
      <p:cxnSp>
        <p:nvCxnSpPr>
          <p:cNvPr id="15" name="直線單箭頭接點 14"/>
          <p:cNvCxnSpPr>
            <a:cxnSpLocks/>
            <a:stCxn id="14" idx="3"/>
            <a:endCxn id="4" idx="2"/>
          </p:cNvCxnSpPr>
          <p:nvPr/>
        </p:nvCxnSpPr>
        <p:spPr>
          <a:xfrm flipV="1">
            <a:off x="745438" y="2028982"/>
            <a:ext cx="962421" cy="105478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>
            <a:cxnSpLocks/>
            <a:stCxn id="14" idx="3"/>
            <a:endCxn id="7" idx="2"/>
          </p:cNvCxnSpPr>
          <p:nvPr/>
        </p:nvCxnSpPr>
        <p:spPr>
          <a:xfrm>
            <a:off x="745438" y="3083769"/>
            <a:ext cx="962421" cy="2533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橢圓 16"/>
          <p:cNvSpPr/>
          <p:nvPr/>
        </p:nvSpPr>
        <p:spPr>
          <a:xfrm>
            <a:off x="2991424" y="2348949"/>
            <a:ext cx="356440" cy="360005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2989140" y="3357026"/>
            <a:ext cx="356441" cy="36000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2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19" name="橢圓 18"/>
          <p:cNvSpPr/>
          <p:nvPr/>
        </p:nvSpPr>
        <p:spPr>
          <a:xfrm>
            <a:off x="3995936" y="2856314"/>
            <a:ext cx="353130" cy="356662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20" name="直線單箭頭接點 19"/>
          <p:cNvCxnSpPr>
            <a:cxnSpLocks/>
            <a:stCxn id="7" idx="6"/>
            <a:endCxn id="17" idx="2"/>
          </p:cNvCxnSpPr>
          <p:nvPr/>
        </p:nvCxnSpPr>
        <p:spPr>
          <a:xfrm flipV="1">
            <a:off x="2051720" y="2528952"/>
            <a:ext cx="939704" cy="58015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cxnSpLocks/>
            <a:stCxn id="4" idx="6"/>
            <a:endCxn id="18" idx="2"/>
          </p:cNvCxnSpPr>
          <p:nvPr/>
        </p:nvCxnSpPr>
        <p:spPr>
          <a:xfrm>
            <a:off x="2051720" y="2028982"/>
            <a:ext cx="937420" cy="150804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>
            <a:cxnSpLocks/>
            <a:stCxn id="17" idx="6"/>
            <a:endCxn id="19" idx="2"/>
          </p:cNvCxnSpPr>
          <p:nvPr/>
        </p:nvCxnSpPr>
        <p:spPr>
          <a:xfrm>
            <a:off x="3347864" y="2528952"/>
            <a:ext cx="648072" cy="50569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cxnSpLocks/>
            <a:stCxn id="18" idx="6"/>
            <a:endCxn id="19" idx="2"/>
          </p:cNvCxnSpPr>
          <p:nvPr/>
        </p:nvCxnSpPr>
        <p:spPr>
          <a:xfrm flipV="1">
            <a:off x="3345581" y="3034645"/>
            <a:ext cx="650355" cy="50238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/>
          <p:cNvCxnSpPr>
            <a:cxnSpLocks/>
            <a:stCxn id="19" idx="6"/>
            <a:endCxn id="13" idx="1"/>
          </p:cNvCxnSpPr>
          <p:nvPr/>
        </p:nvCxnSpPr>
        <p:spPr>
          <a:xfrm flipV="1">
            <a:off x="4349066" y="3011761"/>
            <a:ext cx="438958" cy="2288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字方塊 24"/>
          <p:cNvSpPr txBox="1"/>
          <p:nvPr/>
        </p:nvSpPr>
        <p:spPr>
          <a:xfrm>
            <a:off x="3419872" y="2276872"/>
            <a:ext cx="410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z</a:t>
            </a:r>
            <a:r>
              <a:rPr lang="en-US" altLang="zh-TW" sz="2400" baseline="-25000" dirty="0"/>
              <a:t>1</a:t>
            </a:r>
            <a:endParaRPr lang="zh-TW" altLang="en-US" sz="24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3419872" y="3255367"/>
            <a:ext cx="410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z</a:t>
            </a:r>
            <a:r>
              <a:rPr lang="en-US" altLang="zh-TW" sz="2400" baseline="-25000" dirty="0"/>
              <a:t>2</a:t>
            </a:r>
            <a:endParaRPr lang="zh-TW" altLang="en-US" sz="2400" dirty="0"/>
          </a:p>
        </p:txBody>
      </p:sp>
      <p:sp>
        <p:nvSpPr>
          <p:cNvPr id="27" name="橢圓 26"/>
          <p:cNvSpPr/>
          <p:nvPr/>
        </p:nvSpPr>
        <p:spPr>
          <a:xfrm>
            <a:off x="1691680" y="3930607"/>
            <a:ext cx="358899" cy="36248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3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28" name="文字方塊 27"/>
          <p:cNvSpPr txBox="1"/>
          <p:nvPr/>
        </p:nvSpPr>
        <p:spPr>
          <a:xfrm>
            <a:off x="323528" y="3861048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r>
              <a:rPr lang="en-US" altLang="zh-TW" sz="2400" baseline="-25000" dirty="0"/>
              <a:t>3</a:t>
            </a:r>
            <a:endParaRPr lang="zh-TW" altLang="en-US" sz="2400" dirty="0"/>
          </a:p>
        </p:txBody>
      </p:sp>
      <p:cxnSp>
        <p:nvCxnSpPr>
          <p:cNvPr id="29" name="直線單箭頭接點 28"/>
          <p:cNvCxnSpPr>
            <a:cxnSpLocks/>
            <a:stCxn id="28" idx="3"/>
            <a:endCxn id="27" idx="2"/>
          </p:cNvCxnSpPr>
          <p:nvPr/>
        </p:nvCxnSpPr>
        <p:spPr>
          <a:xfrm>
            <a:off x="745438" y="4091881"/>
            <a:ext cx="946242" cy="1997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/>
          <p:cNvCxnSpPr>
            <a:cxnSpLocks/>
            <a:stCxn id="28" idx="3"/>
            <a:endCxn id="4" idx="2"/>
          </p:cNvCxnSpPr>
          <p:nvPr/>
        </p:nvCxnSpPr>
        <p:spPr>
          <a:xfrm flipV="1">
            <a:off x="745438" y="2028982"/>
            <a:ext cx="962421" cy="206289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34"/>
          <p:cNvCxnSpPr>
            <a:cxnSpLocks/>
            <a:stCxn id="28" idx="3"/>
            <a:endCxn id="7" idx="2"/>
          </p:cNvCxnSpPr>
          <p:nvPr/>
        </p:nvCxnSpPr>
        <p:spPr>
          <a:xfrm flipV="1">
            <a:off x="745438" y="3109102"/>
            <a:ext cx="962421" cy="98277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/>
          <p:cNvCxnSpPr>
            <a:cxnSpLocks/>
            <a:stCxn id="14" idx="3"/>
            <a:endCxn id="27" idx="2"/>
          </p:cNvCxnSpPr>
          <p:nvPr/>
        </p:nvCxnSpPr>
        <p:spPr>
          <a:xfrm>
            <a:off x="745438" y="3083769"/>
            <a:ext cx="946242" cy="102808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/>
          <p:cNvCxnSpPr>
            <a:cxnSpLocks/>
            <a:stCxn id="27" idx="6"/>
            <a:endCxn id="18" idx="2"/>
          </p:cNvCxnSpPr>
          <p:nvPr/>
        </p:nvCxnSpPr>
        <p:spPr>
          <a:xfrm flipV="1">
            <a:off x="2050579" y="3537029"/>
            <a:ext cx="938561" cy="5748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單箭頭接點 43"/>
          <p:cNvCxnSpPr>
            <a:cxnSpLocks/>
            <a:stCxn id="27" idx="6"/>
            <a:endCxn id="17" idx="2"/>
          </p:cNvCxnSpPr>
          <p:nvPr/>
        </p:nvCxnSpPr>
        <p:spPr>
          <a:xfrm flipV="1">
            <a:off x="2050579" y="2528952"/>
            <a:ext cx="940845" cy="15829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文字方塊 57"/>
          <p:cNvSpPr txBox="1"/>
          <p:nvPr/>
        </p:nvSpPr>
        <p:spPr>
          <a:xfrm>
            <a:off x="2195736" y="3831431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r>
              <a:rPr lang="en-US" altLang="zh-TW" sz="2400" baseline="-25000" dirty="0"/>
              <a:t>3</a:t>
            </a:r>
            <a:endParaRPr lang="en-US" altLang="zh-TW" sz="2400" dirty="0"/>
          </a:p>
        </p:txBody>
      </p:sp>
      <p:sp>
        <p:nvSpPr>
          <p:cNvPr id="59" name="文字方塊 58"/>
          <p:cNvSpPr txBox="1"/>
          <p:nvPr/>
        </p:nvSpPr>
        <p:spPr>
          <a:xfrm>
            <a:off x="2055446" y="3068960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r>
              <a:rPr lang="en-US" altLang="zh-TW" sz="2400" baseline="-25000" dirty="0"/>
              <a:t>2</a:t>
            </a:r>
            <a:endParaRPr lang="en-US" altLang="zh-TW" sz="2400" dirty="0"/>
          </a:p>
        </p:txBody>
      </p:sp>
      <p:cxnSp>
        <p:nvCxnSpPr>
          <p:cNvPr id="67" name="直線單箭頭接點 66"/>
          <p:cNvCxnSpPr>
            <a:cxnSpLocks/>
            <a:stCxn id="10" idx="3"/>
            <a:endCxn id="27" idx="2"/>
          </p:cNvCxnSpPr>
          <p:nvPr/>
        </p:nvCxnSpPr>
        <p:spPr>
          <a:xfrm>
            <a:off x="755576" y="2046040"/>
            <a:ext cx="936104" cy="206581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005947"/>
              </p:ext>
            </p:extLst>
          </p:nvPr>
        </p:nvGraphicFramePr>
        <p:xfrm>
          <a:off x="251520" y="4479181"/>
          <a:ext cx="6259512" cy="226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4" name="方程式" r:id="rId3" imgW="3504960" imgH="1269720" progId="Equation.3">
                  <p:embed/>
                </p:oleObj>
              </mc:Choice>
              <mc:Fallback>
                <p:oleObj name="方程式" r:id="rId3" imgW="3504960" imgH="1269720" progId="Equation.3">
                  <p:embed/>
                  <p:pic>
                    <p:nvPicPr>
                      <p:cNvPr id="37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479181"/>
                        <a:ext cx="6259512" cy="226218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385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A72827F8-D03D-4C4D-A0A5-CD3760FE1B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5026880"/>
          </a:xfrm>
        </p:spPr>
        <p:txBody>
          <a:bodyPr>
            <a:normAutofit/>
          </a:bodyPr>
          <a:lstStyle/>
          <a:p>
            <a:r>
              <a:rPr lang="en-US" altLang="zh-TW" dirty="0"/>
              <a:t>Gradient vanishing due to cascaded sigmoidal functions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Solutions</a:t>
            </a:r>
          </a:p>
          <a:p>
            <a:pPr lvl="1"/>
            <a:r>
              <a:rPr lang="en-US" altLang="zh-TW" dirty="0"/>
              <a:t>Different learning rates for different layers</a:t>
            </a:r>
          </a:p>
          <a:p>
            <a:pPr lvl="1"/>
            <a:r>
              <a:rPr lang="en-US" altLang="zh-TW" dirty="0"/>
              <a:t>Skip connections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D298F404-B969-4BEA-901B-42226D2CD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Gradient Vanishing in DNN</a:t>
            </a:r>
            <a:endParaRPr lang="zh-TW" altLang="en-US" dirty="0"/>
          </a:p>
        </p:txBody>
      </p: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09CDC1FB-F1E6-4612-BFBF-46007BC3C3F9}"/>
              </a:ext>
            </a:extLst>
          </p:cNvPr>
          <p:cNvCxnSpPr>
            <a:cxnSpLocks/>
            <a:endCxn id="59" idx="2"/>
          </p:cNvCxnSpPr>
          <p:nvPr/>
        </p:nvCxnSpPr>
        <p:spPr>
          <a:xfrm>
            <a:off x="1331640" y="2538805"/>
            <a:ext cx="72380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橢圓 58">
            <a:extLst>
              <a:ext uri="{FF2B5EF4-FFF2-40B4-BE49-F238E27FC236}">
                <a16:creationId xmlns:a16="http://schemas.microsoft.com/office/drawing/2014/main" id="{28074EA5-EBD7-4E16-A166-83FDF88341D9}"/>
              </a:ext>
            </a:extLst>
          </p:cNvPr>
          <p:cNvSpPr/>
          <p:nvPr/>
        </p:nvSpPr>
        <p:spPr>
          <a:xfrm>
            <a:off x="2055445" y="2348880"/>
            <a:ext cx="371227" cy="37984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60" name="橢圓 59">
            <a:extLst>
              <a:ext uri="{FF2B5EF4-FFF2-40B4-BE49-F238E27FC236}">
                <a16:creationId xmlns:a16="http://schemas.microsoft.com/office/drawing/2014/main" id="{8FC701F0-7211-4826-968B-B35AFD91A6C8}"/>
              </a:ext>
            </a:extLst>
          </p:cNvPr>
          <p:cNvSpPr/>
          <p:nvPr/>
        </p:nvSpPr>
        <p:spPr>
          <a:xfrm>
            <a:off x="4139952" y="2348880"/>
            <a:ext cx="371227" cy="37984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61" name="橢圓 60">
            <a:extLst>
              <a:ext uri="{FF2B5EF4-FFF2-40B4-BE49-F238E27FC236}">
                <a16:creationId xmlns:a16="http://schemas.microsoft.com/office/drawing/2014/main" id="{43A64EB5-EFF1-4040-A62C-422CAB475149}"/>
              </a:ext>
            </a:extLst>
          </p:cNvPr>
          <p:cNvSpPr/>
          <p:nvPr/>
        </p:nvSpPr>
        <p:spPr>
          <a:xfrm>
            <a:off x="6300192" y="2348880"/>
            <a:ext cx="371227" cy="37984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67" name="直線單箭頭接點 66">
            <a:extLst>
              <a:ext uri="{FF2B5EF4-FFF2-40B4-BE49-F238E27FC236}">
                <a16:creationId xmlns:a16="http://schemas.microsoft.com/office/drawing/2014/main" id="{31C179CA-AAB8-45C1-8BCC-2F9387E03FFF}"/>
              </a:ext>
            </a:extLst>
          </p:cNvPr>
          <p:cNvCxnSpPr>
            <a:cxnSpLocks/>
            <a:stCxn id="59" idx="6"/>
            <a:endCxn id="60" idx="2"/>
          </p:cNvCxnSpPr>
          <p:nvPr/>
        </p:nvCxnSpPr>
        <p:spPr>
          <a:xfrm>
            <a:off x="2426672" y="2538805"/>
            <a:ext cx="171328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單箭頭接點 69">
            <a:extLst>
              <a:ext uri="{FF2B5EF4-FFF2-40B4-BE49-F238E27FC236}">
                <a16:creationId xmlns:a16="http://schemas.microsoft.com/office/drawing/2014/main" id="{CBFCB41F-A5AD-4758-93D8-C690E45E48EE}"/>
              </a:ext>
            </a:extLst>
          </p:cNvPr>
          <p:cNvCxnSpPr>
            <a:cxnSpLocks/>
            <a:stCxn id="60" idx="6"/>
            <a:endCxn id="61" idx="2"/>
          </p:cNvCxnSpPr>
          <p:nvPr/>
        </p:nvCxnSpPr>
        <p:spPr>
          <a:xfrm>
            <a:off x="4511179" y="2538805"/>
            <a:ext cx="1789013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>
            <a:extLst>
              <a:ext uri="{FF2B5EF4-FFF2-40B4-BE49-F238E27FC236}">
                <a16:creationId xmlns:a16="http://schemas.microsoft.com/office/drawing/2014/main" id="{807FFA54-C2EA-4BD2-B2A6-4DC63AB7CA68}"/>
              </a:ext>
            </a:extLst>
          </p:cNvPr>
          <p:cNvCxnSpPr>
            <a:cxnSpLocks/>
            <a:stCxn id="61" idx="6"/>
          </p:cNvCxnSpPr>
          <p:nvPr/>
        </p:nvCxnSpPr>
        <p:spPr>
          <a:xfrm>
            <a:off x="6671419" y="2538805"/>
            <a:ext cx="108012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A0B2099C-FD55-4B38-8C84-1849424E6697}"/>
              </a:ext>
            </a:extLst>
          </p:cNvPr>
          <p:cNvSpPr txBox="1"/>
          <p:nvPr/>
        </p:nvSpPr>
        <p:spPr>
          <a:xfrm>
            <a:off x="971600" y="2276872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endParaRPr lang="zh-TW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物件 1">
                <a:extLst>
                  <a:ext uri="{FF2B5EF4-FFF2-40B4-BE49-F238E27FC236}">
                    <a16:creationId xmlns:a16="http://schemas.microsoft.com/office/drawing/2014/main" id="{A2BA945F-F292-4F3F-9B91-3DE847B39B08}"/>
                  </a:ext>
                </a:extLst>
              </p:cNvPr>
              <p:cNvSpPr txBox="1"/>
              <p:nvPr/>
            </p:nvSpPr>
            <p:spPr bwMode="auto">
              <a:xfrm>
                <a:off x="1121928" y="3861048"/>
                <a:ext cx="4878900" cy="14718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TW" altLang="en-US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zh-TW" sz="2000" i="0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altLang="zh-TW" sz="2000" i="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         </a:t>
                </a:r>
                <a:r>
                  <a:rPr lang="en-US" altLang="zh-TW" sz="200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=</a:t>
                </a:r>
                <a:r>
                  <a:rPr lang="zh-TW" altLang="en-US" sz="20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00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(1-</a:t>
                </a:r>
                <a:r>
                  <a:rPr lang="zh-TW" altLang="en-US" sz="20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m:rPr>
                        <m:nor/>
                      </m:rPr>
                      <a:rPr lang="en-US" altLang="zh-TW" sz="2000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(1−</m:t>
                    </m:r>
                    <m:r>
                      <m:rPr>
                        <m:nor/>
                      </m:rPr>
                      <a:rPr lang="zh-TW" altLang="en-US" sz="2000" dirty="0">
                        <a:solidFill>
                          <a:srgbClr val="000000"/>
                        </a:solidFill>
                      </a:rPr>
                      <m:t> </m:t>
                    </m:r>
                    <m:sSub>
                      <m:sSubPr>
                        <m:ctrlP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TW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altLang="zh-TW" sz="2000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(1-</a:t>
                </a:r>
                <a:r>
                  <a:rPr lang="zh-TW" altLang="en-US" sz="20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altLang="zh-TW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altLang="zh-TW" sz="2000" i="1" dirty="0">
                  <a:solidFill>
                    <a:srgbClr val="0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zh-TW" sz="200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sSub>
                      <m:sSub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f>
                      <m:f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sSub>
                      <m:sSub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f>
                      <m:f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sSub>
                      <m:sSub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altLang="zh-TW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TW" sz="2000" dirty="0">
                    <a:solidFill>
                      <a:srgbClr val="0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altLang="zh-TW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altLang="zh-TW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sSub>
                      <m:sSub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altLang="zh-TW" sz="2000" dirty="0">
                  <a:solidFill>
                    <a:srgbClr val="0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8" name="物件 1">
                <a:extLst>
                  <a:ext uri="{FF2B5EF4-FFF2-40B4-BE49-F238E27FC236}">
                    <a16:creationId xmlns:a16="http://schemas.microsoft.com/office/drawing/2014/main" id="{A2BA945F-F292-4F3F-9B91-3DE847B39B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21928" y="3861048"/>
                <a:ext cx="4878900" cy="14718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物件 1">
                <a:extLst>
                  <a:ext uri="{FF2B5EF4-FFF2-40B4-BE49-F238E27FC236}">
                    <a16:creationId xmlns:a16="http://schemas.microsoft.com/office/drawing/2014/main" id="{4ED41551-97CB-4C0C-AE8F-57152E06DDA6}"/>
                  </a:ext>
                </a:extLst>
              </p:cNvPr>
              <p:cNvSpPr txBox="1"/>
              <p:nvPr/>
            </p:nvSpPr>
            <p:spPr bwMode="auto">
              <a:xfrm>
                <a:off x="2411760" y="2492896"/>
                <a:ext cx="1701491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altLang="zh-TW" sz="2000" b="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TW" alt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sz="2000" i="1" dirty="0">
                  <a:solidFill>
                    <a:srgbClr val="0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9" name="物件 1">
                <a:extLst>
                  <a:ext uri="{FF2B5EF4-FFF2-40B4-BE49-F238E27FC236}">
                    <a16:creationId xmlns:a16="http://schemas.microsoft.com/office/drawing/2014/main" id="{4ED41551-97CB-4C0C-AE8F-57152E06DD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11760" y="2492896"/>
                <a:ext cx="1701491" cy="707886"/>
              </a:xfrm>
              <a:prstGeom prst="rect">
                <a:avLst/>
              </a:prstGeom>
              <a:blipFill>
                <a:blip r:embed="rId3"/>
                <a:stretch>
                  <a:fillRect b="-948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物件 1">
                <a:extLst>
                  <a:ext uri="{FF2B5EF4-FFF2-40B4-BE49-F238E27FC236}">
                    <a16:creationId xmlns:a16="http://schemas.microsoft.com/office/drawing/2014/main" id="{915D0912-98B7-4396-9C58-022BD51A8BEB}"/>
                  </a:ext>
                </a:extLst>
              </p:cNvPr>
              <p:cNvSpPr txBox="1"/>
              <p:nvPr/>
            </p:nvSpPr>
            <p:spPr bwMode="auto">
              <a:xfrm>
                <a:off x="4526693" y="2492896"/>
                <a:ext cx="1701491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altLang="zh-TW" sz="2000" b="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TW" alt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sz="2000" i="1" dirty="0">
                  <a:solidFill>
                    <a:srgbClr val="0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1" name="物件 1">
                <a:extLst>
                  <a:ext uri="{FF2B5EF4-FFF2-40B4-BE49-F238E27FC236}">
                    <a16:creationId xmlns:a16="http://schemas.microsoft.com/office/drawing/2014/main" id="{915D0912-98B7-4396-9C58-022BD51A8B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26693" y="2492896"/>
                <a:ext cx="1701491" cy="707886"/>
              </a:xfrm>
              <a:prstGeom prst="rect">
                <a:avLst/>
              </a:prstGeom>
              <a:blipFill>
                <a:blip r:embed="rId4"/>
                <a:stretch>
                  <a:fillRect b="-948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物件 1">
                <a:extLst>
                  <a:ext uri="{FF2B5EF4-FFF2-40B4-BE49-F238E27FC236}">
                    <a16:creationId xmlns:a16="http://schemas.microsoft.com/office/drawing/2014/main" id="{1F364318-1411-49A0-A4AA-41FB4AB84220}"/>
                  </a:ext>
                </a:extLst>
              </p:cNvPr>
              <p:cNvSpPr txBox="1"/>
              <p:nvPr/>
            </p:nvSpPr>
            <p:spPr bwMode="auto">
              <a:xfrm>
                <a:off x="6686933" y="2492896"/>
                <a:ext cx="1701491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TW" altLang="en-US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altLang="zh-TW" sz="2000" b="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TW" alt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sSub>
                        <m:sSub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sz="2000" i="1" dirty="0">
                  <a:solidFill>
                    <a:srgbClr val="0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2" name="物件 1">
                <a:extLst>
                  <a:ext uri="{FF2B5EF4-FFF2-40B4-BE49-F238E27FC236}">
                    <a16:creationId xmlns:a16="http://schemas.microsoft.com/office/drawing/2014/main" id="{1F364318-1411-49A0-A4AA-41FB4AB842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86933" y="2492896"/>
                <a:ext cx="1701491" cy="707886"/>
              </a:xfrm>
              <a:prstGeom prst="rect">
                <a:avLst/>
              </a:prstGeom>
              <a:blipFill>
                <a:blip r:embed="rId5"/>
                <a:stretch>
                  <a:fillRect b="-948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文字方塊 82">
            <a:extLst>
              <a:ext uri="{FF2B5EF4-FFF2-40B4-BE49-F238E27FC236}">
                <a16:creationId xmlns:a16="http://schemas.microsoft.com/office/drawing/2014/main" id="{DE674ECA-6756-499C-8F8C-58131FDD820F}"/>
              </a:ext>
            </a:extLst>
          </p:cNvPr>
          <p:cNvSpPr txBox="1"/>
          <p:nvPr/>
        </p:nvSpPr>
        <p:spPr>
          <a:xfrm>
            <a:off x="7740352" y="2276872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r>
              <a:rPr lang="en-US" altLang="zh-TW" sz="2400" baseline="-25000" dirty="0"/>
              <a:t>4</a:t>
            </a:r>
            <a:endParaRPr lang="zh-TW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物件 1">
                <a:extLst>
                  <a:ext uri="{FF2B5EF4-FFF2-40B4-BE49-F238E27FC236}">
                    <a16:creationId xmlns:a16="http://schemas.microsoft.com/office/drawing/2014/main" id="{3C69C152-C9BD-4843-8DDA-CE2EB1FA30A2}"/>
                  </a:ext>
                </a:extLst>
              </p:cNvPr>
              <p:cNvSpPr txBox="1"/>
              <p:nvPr/>
            </p:nvSpPr>
            <p:spPr bwMode="auto">
              <a:xfrm>
                <a:off x="1115616" y="3212976"/>
                <a:ext cx="3516091" cy="6685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TW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𝜎</m:t>
                      </m:r>
                      <m:d>
                        <m:dPr>
                          <m:ctrlPr>
                            <a:rPr lang="en-US" altLang="zh-TW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p>
                        <m:sSupPr>
                          <m:ctrlPr>
                            <a:rPr lang="en-US" altLang="zh-TW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sup>
                          <m:r>
                            <a:rPr lang="en-US" altLang="zh-TW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zh-TW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altLang="zh-TW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altLang="zh-TW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altLang="zh-TW" sz="2000" dirty="0">
                  <a:solidFill>
                    <a:srgbClr val="0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5" name="物件 1">
                <a:extLst>
                  <a:ext uri="{FF2B5EF4-FFF2-40B4-BE49-F238E27FC236}">
                    <a16:creationId xmlns:a16="http://schemas.microsoft.com/office/drawing/2014/main" id="{3C69C152-C9BD-4843-8DDA-CE2EB1FA30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15616" y="3212976"/>
                <a:ext cx="3516091" cy="6685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066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Express the derivative y’ in terms of y: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Derive the derivative of </a:t>
            </a:r>
            <a:r>
              <a:rPr lang="en-US" altLang="zh-TW" dirty="0" err="1"/>
              <a:t>tanh</a:t>
            </a:r>
            <a:r>
              <a:rPr lang="en-US" altLang="zh-TW" dirty="0"/>
              <a:t>(x/2) in terms of sigmoid(x)</a:t>
            </a:r>
          </a:p>
          <a:p>
            <a:pPr lvl="1"/>
            <a:r>
              <a:rPr lang="en-US" altLang="zh-TW" dirty="0"/>
              <a:t>Express </a:t>
            </a:r>
            <a:r>
              <a:rPr lang="en-US" altLang="zh-TW" dirty="0" err="1"/>
              <a:t>tanh</a:t>
            </a:r>
            <a:r>
              <a:rPr lang="en-US" altLang="zh-TW" dirty="0"/>
              <a:t>(x/2) in terms of sigmoid(x).</a:t>
            </a:r>
          </a:p>
          <a:p>
            <a:pPr lvl="1"/>
            <a:r>
              <a:rPr lang="en-US" altLang="zh-TW" dirty="0"/>
              <a:t>Given y=sigmoid(x) and y’=y(1-y), find the derivative of </a:t>
            </a:r>
            <a:r>
              <a:rPr lang="en-US" altLang="zh-TW" dirty="0" err="1"/>
              <a:t>tanh</a:t>
            </a:r>
            <a:r>
              <a:rPr lang="en-US" altLang="zh-TW" dirty="0"/>
              <a:t>(x/2).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Exercises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A5D46E77-14F1-4DFF-8A3C-721FB33DE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247657"/>
            <a:ext cx="2160240" cy="162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34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CCD2DC18-2AD1-40AF-84E0-48911C4C3C0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Definition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1" dirty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BR" altLang="zh-TW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m:rPr>
                                <m:sty m:val="p"/>
                              </m:rPr>
                              <a:rPr lang="el-GR" altLang="zh-TW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pt-BR" altLang="zh-TW" i="1">
                                <a:latin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TW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func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pt-BR" altLang="zh-TW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BR" altLang="zh-TW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BR" altLang="zh-TW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m:rPr>
                                <m:sty m:val="p"/>
                              </m:rPr>
                              <a:rPr lang="el-GR" altLang="zh-TW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pt-BR" altLang="zh-TW" i="1">
                                <a:latin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altLang="zh-TW" i="1">
                                <a:latin typeface="Cambria Math" panose="02040503050406030204" pitchFamily="18" charset="0"/>
                              </a:rPr>
                              <m:t>f</m:t>
                            </m:r>
                            <m:d>
                              <m:d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sty m:val="p"/>
                                  </m:rPr>
                                  <a:rPr lang="el-GR" altLang="zh-TW"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altLang="zh-TW" i="1">
                                <a:latin typeface="Cambria Math" panose="02040503050406030204" pitchFamily="18" charset="0"/>
                              </a:rPr>
                              <m:t>f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altLang="zh-TW" i="1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TW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func>
                  </m:oMath>
                </a14:m>
                <a:endParaRPr lang="en-US" altLang="zh-TW" dirty="0"/>
              </a:p>
              <a:p>
                <a:r>
                  <a:rPr lang="en-US" altLang="zh-TW" dirty="0"/>
                  <a:t>Basic formulas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1" dirty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m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⇒ 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1" dirty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⇒ 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1" dirty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)⇒ 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endParaRPr lang="en-US" altLang="zh-TW" dirty="0"/>
              </a:p>
              <a:p>
                <a:r>
                  <a:rPr lang="en-US" altLang="zh-TW" dirty="0"/>
                  <a:t>Extensions</a:t>
                </a:r>
              </a:p>
              <a:p>
                <a:pPr lvl="1"/>
                <a:r>
                  <a:rPr lang="en-US" altLang="zh-TW" dirty="0"/>
                  <a:t>Chain rule: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1" dirty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i="1" dirty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g</m:t>
                        </m:r>
                        <m:d>
                          <m:dPr>
                            <m:ctrlPr>
                              <a:rPr lang="en-US" altLang="zh-TW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zh-TW" i="1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</m:d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⇒ 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altLang="zh-TW" b="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g</m:t>
                        </m:r>
                        <m:d>
                          <m:dPr>
                            <m:ctrlPr>
                              <a:rPr lang="en-US" altLang="zh-TW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zh-TW" i="1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</m:d>
                      </m:e>
                    </m:d>
                    <m:sSup>
                      <m:sSup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p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altLang="zh-TW" b="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</m:oMath>
                </a14:m>
                <a:endParaRPr lang="en-US" altLang="zh-TW" dirty="0"/>
              </a:p>
              <a:p>
                <a:pPr lvl="1"/>
                <a:r>
                  <a:rPr lang="en-US" altLang="zh-TW" dirty="0"/>
                  <a:t>Multiplication: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1" dirty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i="1" dirty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g</m:t>
                    </m:r>
                    <m:d>
                      <m:dPr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⇒ 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i="1" dirty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en-US" altLang="zh-TW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altLang="zh-TW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g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i="1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g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′(</m:t>
                    </m:r>
                    <m:r>
                      <m:rPr>
                        <m:sty m:val="p"/>
                      </m:rPr>
                      <a:rPr lang="en-US" altLang="zh-TW" i="1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zh-TW" altLang="en-US" dirty="0"/>
              </a:p>
              <a:p>
                <a:pPr marL="365760" lvl="1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2" name="內容版面配置區 1">
                <a:extLst>
                  <a:ext uri="{FF2B5EF4-FFF2-40B4-BE49-F238E27FC236}">
                    <a16:creationId xmlns:a16="http://schemas.microsoft.com/office/drawing/2014/main" id="{CCD2DC18-2AD1-40AF-84E0-48911C4C3C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327" t="-1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標題 2">
            <a:extLst>
              <a:ext uri="{FF2B5EF4-FFF2-40B4-BE49-F238E27FC236}">
                <a16:creationId xmlns:a16="http://schemas.microsoft.com/office/drawing/2014/main" id="{8332CBB9-2936-4719-AF19-34D2EDC36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Basics in Differentiation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055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00B2F488-0322-4CE4-892D-78721EE320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787208" cy="4759464"/>
          </a:xfrm>
        </p:spPr>
        <p:txBody>
          <a:bodyPr/>
          <a:lstStyle/>
          <a:p>
            <a:r>
              <a:rPr lang="en-US" altLang="zh-TW" dirty="0"/>
              <a:t>About adaptive networks</a:t>
            </a:r>
          </a:p>
          <a:p>
            <a:pPr lvl="1"/>
            <a:r>
              <a:rPr lang="en-US" altLang="zh-TW" dirty="0"/>
              <a:t>A feedforward network where each node can have any function.</a:t>
            </a:r>
          </a:p>
          <a:p>
            <a:pPr lvl="1"/>
            <a:r>
              <a:rPr lang="en-US" altLang="zh-TW" dirty="0"/>
              <a:t>MLP is only a special case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C4018C74-4CF2-417C-87F7-5D8E84F1C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Adaptive Networks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物件 1">
                <a:extLst>
                  <a:ext uri="{FF2B5EF4-FFF2-40B4-BE49-F238E27FC236}">
                    <a16:creationId xmlns:a16="http://schemas.microsoft.com/office/drawing/2014/main" id="{8EEEA5D5-A873-410F-BD69-EB413D62F6D4}"/>
                  </a:ext>
                </a:extLst>
              </p:cNvPr>
              <p:cNvSpPr txBox="1"/>
              <p:nvPr/>
            </p:nvSpPr>
            <p:spPr bwMode="auto">
              <a:xfrm>
                <a:off x="3923928" y="3140968"/>
                <a:ext cx="4800225" cy="2476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zh-TW" alt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Node</m:t>
                              </m:r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1:  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</m:e>
                            <m:e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Node</m:t>
                              </m:r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2:  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zh-TW" alt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</m:e>
                              </m:func>
                            </m:e>
                            <m:e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Node</m:t>
                              </m:r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3:  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p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p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</m:eqArr>
                        </m:e>
                      </m:d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Network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input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altLang="zh-TW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Network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output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 altLang="zh-TW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𝑜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Network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parameters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nor/>
                        </m:rPr>
                        <a:rPr lang="en-US" altLang="zh-TW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</m:oMath>
                    <m:oMath xmlns:m="http://schemas.openxmlformats.org/officeDocument/2006/math"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Overall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function</m:t>
                      </m:r>
                      <m:r>
                        <m:rPr>
                          <m:nor/>
                        </m:rPr>
                        <a:rPr lang="zh-TW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limLow>
                        <m:limLow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e>
                          </m:groupChr>
                        </m:e>
                        <m:lim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𝑜𝑢𝑡𝑝𝑢𝑡</m:t>
                          </m:r>
                        </m:lim>
                      </m:limLow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limLow>
                        <m:limLow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groupChr>
                        </m:e>
                        <m:lim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𝑖𝑛𝑝𝑢𝑡𝑠</m:t>
                          </m:r>
                        </m:lim>
                      </m:limLow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limLow>
                        <m:limLowPr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m:rPr>
                                  <m:sty m:val="p"/>
                                </m:r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α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sty m:val="p"/>
                                </m:r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β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sty m:val="p"/>
                                </m:r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</m:e>
                          </m:groupChr>
                        </m:e>
                        <m:lim>
                          <m: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𝑝𝑎𝑟𝑎𝑚𝑒𝑡𝑒𝑟𝑠</m:t>
                          </m:r>
                        </m:lim>
                      </m:limLow>
                      <m:r>
                        <a:rPr lang="zh-TW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" name="物件 1">
                <a:extLst>
                  <a:ext uri="{FF2B5EF4-FFF2-40B4-BE49-F238E27FC236}">
                    <a16:creationId xmlns:a16="http://schemas.microsoft.com/office/drawing/2014/main" id="{8EEEA5D5-A873-410F-BD69-EB413D62F6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23928" y="3140968"/>
                <a:ext cx="4800225" cy="2476960"/>
              </a:xfrm>
              <a:prstGeom prst="rect">
                <a:avLst/>
              </a:prstGeom>
              <a:blipFill>
                <a:blip r:embed="rId2"/>
                <a:stretch>
                  <a:fillRect b="-244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橢圓 6">
            <a:extLst>
              <a:ext uri="{FF2B5EF4-FFF2-40B4-BE49-F238E27FC236}">
                <a16:creationId xmlns:a16="http://schemas.microsoft.com/office/drawing/2014/main" id="{638236EB-729F-478E-AB06-F6DD07B87F84}"/>
              </a:ext>
            </a:extLst>
          </p:cNvPr>
          <p:cNvSpPr/>
          <p:nvPr/>
        </p:nvSpPr>
        <p:spPr>
          <a:xfrm>
            <a:off x="1433298" y="3242593"/>
            <a:ext cx="311582" cy="318744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F7B855A-156B-45C4-AFAD-DC6F0815B4FF}"/>
              </a:ext>
            </a:extLst>
          </p:cNvPr>
          <p:cNvCxnSpPr>
            <a:cxnSpLocks/>
            <a:endCxn id="7" idx="2"/>
          </p:cNvCxnSpPr>
          <p:nvPr/>
        </p:nvCxnSpPr>
        <p:spPr>
          <a:xfrm>
            <a:off x="726722" y="3400489"/>
            <a:ext cx="706576" cy="147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橢圓 8">
            <a:extLst>
              <a:ext uri="{FF2B5EF4-FFF2-40B4-BE49-F238E27FC236}">
                <a16:creationId xmlns:a16="http://schemas.microsoft.com/office/drawing/2014/main" id="{E3DA5894-2166-4918-BDF1-F3C0F7CA5191}"/>
              </a:ext>
            </a:extLst>
          </p:cNvPr>
          <p:cNvSpPr/>
          <p:nvPr/>
        </p:nvSpPr>
        <p:spPr>
          <a:xfrm>
            <a:off x="1433298" y="4682753"/>
            <a:ext cx="309778" cy="31874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2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B038872F-4D7B-449A-934F-D8F6DB5D995F}"/>
              </a:ext>
            </a:extLst>
          </p:cNvPr>
          <p:cNvCxnSpPr>
            <a:cxnSpLocks/>
            <a:endCxn id="9" idx="2"/>
          </p:cNvCxnSpPr>
          <p:nvPr/>
        </p:nvCxnSpPr>
        <p:spPr>
          <a:xfrm>
            <a:off x="726722" y="3400489"/>
            <a:ext cx="706576" cy="144163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951B60A3-6147-46EB-84D3-8F9F2B9C37C0}"/>
              </a:ext>
            </a:extLst>
          </p:cNvPr>
          <p:cNvSpPr txBox="1"/>
          <p:nvPr/>
        </p:nvSpPr>
        <p:spPr>
          <a:xfrm>
            <a:off x="395536" y="3140968"/>
            <a:ext cx="317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x</a:t>
            </a:r>
            <a:endParaRPr lang="zh-TW" altLang="en-US" sz="24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AE2BF591-FC2F-4306-967C-58B54D95BB37}"/>
              </a:ext>
            </a:extLst>
          </p:cNvPr>
          <p:cNvSpPr txBox="1"/>
          <p:nvPr/>
        </p:nvSpPr>
        <p:spPr>
          <a:xfrm>
            <a:off x="3289326" y="3861048"/>
            <a:ext cx="346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o</a:t>
            </a:r>
            <a:endParaRPr lang="zh-TW" altLang="en-US" sz="2400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8831F5AC-894E-4ADD-A548-D05A7ADF0641}"/>
              </a:ext>
            </a:extLst>
          </p:cNvPr>
          <p:cNvSpPr txBox="1"/>
          <p:nvPr/>
        </p:nvSpPr>
        <p:spPr>
          <a:xfrm>
            <a:off x="395536" y="4581128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y</a:t>
            </a:r>
            <a:endParaRPr lang="zh-TW" altLang="en-US" sz="2400" dirty="0"/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ECA2B15C-05F3-4096-B0A5-2C41482DF773}"/>
              </a:ext>
            </a:extLst>
          </p:cNvPr>
          <p:cNvCxnSpPr>
            <a:cxnSpLocks/>
            <a:endCxn id="7" idx="2"/>
          </p:cNvCxnSpPr>
          <p:nvPr/>
        </p:nvCxnSpPr>
        <p:spPr>
          <a:xfrm flipV="1">
            <a:off x="733134" y="3401965"/>
            <a:ext cx="700164" cy="143868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3948E9CE-B265-4CBF-949B-2D6EA0B097FB}"/>
              </a:ext>
            </a:extLst>
          </p:cNvPr>
          <p:cNvCxnSpPr>
            <a:cxnSpLocks/>
            <a:endCxn id="9" idx="2"/>
          </p:cNvCxnSpPr>
          <p:nvPr/>
        </p:nvCxnSpPr>
        <p:spPr>
          <a:xfrm>
            <a:off x="733134" y="4840649"/>
            <a:ext cx="700164" cy="147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橢圓 15">
            <a:extLst>
              <a:ext uri="{FF2B5EF4-FFF2-40B4-BE49-F238E27FC236}">
                <a16:creationId xmlns:a16="http://schemas.microsoft.com/office/drawing/2014/main" id="{5766A139-71F0-4308-8842-33FAB76541DA}"/>
              </a:ext>
            </a:extLst>
          </p:cNvPr>
          <p:cNvSpPr/>
          <p:nvPr/>
        </p:nvSpPr>
        <p:spPr>
          <a:xfrm>
            <a:off x="2569246" y="3962673"/>
            <a:ext cx="315586" cy="31874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3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C7B2D1EF-DE4C-41B6-8D12-AF0111A2AE5E}"/>
              </a:ext>
            </a:extLst>
          </p:cNvPr>
          <p:cNvCxnSpPr>
            <a:cxnSpLocks/>
            <a:stCxn id="7" idx="6"/>
            <a:endCxn id="16" idx="2"/>
          </p:cNvCxnSpPr>
          <p:nvPr/>
        </p:nvCxnSpPr>
        <p:spPr>
          <a:xfrm>
            <a:off x="1744880" y="3401965"/>
            <a:ext cx="824366" cy="72008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3962A2FC-215C-42A6-B3A5-95A3A2E00D52}"/>
              </a:ext>
            </a:extLst>
          </p:cNvPr>
          <p:cNvCxnSpPr>
            <a:cxnSpLocks/>
            <a:stCxn id="9" idx="6"/>
            <a:endCxn id="16" idx="2"/>
          </p:cNvCxnSpPr>
          <p:nvPr/>
        </p:nvCxnSpPr>
        <p:spPr>
          <a:xfrm flipV="1">
            <a:off x="1743076" y="4122045"/>
            <a:ext cx="826170" cy="72008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B725AEDB-298B-4199-B591-C50ABB94E07E}"/>
              </a:ext>
            </a:extLst>
          </p:cNvPr>
          <p:cNvCxnSpPr>
            <a:cxnSpLocks/>
            <a:stCxn id="16" idx="6"/>
          </p:cNvCxnSpPr>
          <p:nvPr/>
        </p:nvCxnSpPr>
        <p:spPr>
          <a:xfrm>
            <a:off x="2884832" y="4122045"/>
            <a:ext cx="473098" cy="102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0A6C9F2A-F4D1-4D9B-BEDD-56F120606C73}"/>
              </a:ext>
            </a:extLst>
          </p:cNvPr>
          <p:cNvSpPr txBox="1"/>
          <p:nvPr/>
        </p:nvSpPr>
        <p:spPr>
          <a:xfrm>
            <a:off x="1849166" y="3212976"/>
            <a:ext cx="346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u</a:t>
            </a:r>
            <a:endParaRPr lang="zh-TW" altLang="en-US" sz="2400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08C2B0F5-0F33-45C3-B441-158278AA50A9}"/>
              </a:ext>
            </a:extLst>
          </p:cNvPr>
          <p:cNvSpPr txBox="1"/>
          <p:nvPr/>
        </p:nvSpPr>
        <p:spPr>
          <a:xfrm>
            <a:off x="1921174" y="4437112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v</a:t>
            </a:r>
            <a:endParaRPr lang="zh-TW" altLang="en-US" sz="2400" dirty="0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53B0510B-26D8-4B65-A0C6-A0BE32EC4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118" y="3890665"/>
            <a:ext cx="363882" cy="318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lnSpc>
                <a:spcPct val="95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  <a:latin typeface="Symbol" panose="05050102010706020507" pitchFamily="18" charset="2"/>
              </a:rPr>
              <a:t>a</a:t>
            </a:r>
            <a:endParaRPr lang="en-US" altLang="zh-TW" sz="1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EE44F642-A5A3-4182-A973-6885E031B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118" y="5258817"/>
            <a:ext cx="341440" cy="318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lnSpc>
                <a:spcPct val="95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  <a:endParaRPr lang="en-US" altLang="zh-TW" sz="1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9A9CAB49-A3E0-4F57-B500-2632EF659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9246" y="4610745"/>
            <a:ext cx="301366" cy="318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lnSpc>
                <a:spcPct val="95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  <a:latin typeface="Symbol" panose="05050102010706020507" pitchFamily="18" charset="2"/>
              </a:rPr>
              <a:t>g</a:t>
            </a:r>
            <a:endParaRPr lang="en-US" altLang="zh-TW" sz="1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0E817BD7-789D-49C6-AF32-F4A1732D3A12}"/>
              </a:ext>
            </a:extLst>
          </p:cNvPr>
          <p:cNvCxnSpPr>
            <a:cxnSpLocks/>
            <a:stCxn id="22" idx="0"/>
            <a:endCxn id="7" idx="4"/>
          </p:cNvCxnSpPr>
          <p:nvPr/>
        </p:nvCxnSpPr>
        <p:spPr>
          <a:xfrm flipH="1" flipV="1">
            <a:off x="1589089" y="3561337"/>
            <a:ext cx="9970" cy="3293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07263485-B527-44A8-B8BE-3F3ECD125A2E}"/>
              </a:ext>
            </a:extLst>
          </p:cNvPr>
          <p:cNvCxnSpPr>
            <a:cxnSpLocks/>
            <a:stCxn id="23" idx="0"/>
            <a:endCxn id="9" idx="4"/>
          </p:cNvCxnSpPr>
          <p:nvPr/>
        </p:nvCxnSpPr>
        <p:spPr>
          <a:xfrm flipV="1">
            <a:off x="1587838" y="5001496"/>
            <a:ext cx="349" cy="2573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1E66D6B6-CB33-40F9-BB1D-D45C4F5C8EE5}"/>
              </a:ext>
            </a:extLst>
          </p:cNvPr>
          <p:cNvCxnSpPr>
            <a:cxnSpLocks/>
            <a:stCxn id="24" idx="0"/>
            <a:endCxn id="16" idx="4"/>
          </p:cNvCxnSpPr>
          <p:nvPr/>
        </p:nvCxnSpPr>
        <p:spPr>
          <a:xfrm flipV="1">
            <a:off x="2719929" y="4281416"/>
            <a:ext cx="7110" cy="32932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27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Simple Derivatives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Review of derivatives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Network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物件 1"/>
              <p:cNvSpPr txBox="1"/>
              <p:nvPr/>
            </p:nvSpPr>
            <p:spPr bwMode="auto">
              <a:xfrm>
                <a:off x="1304688" y="2451292"/>
                <a:ext cx="2792816" cy="6767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TW" altLang="en-US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TW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4" name="物件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04688" y="2451292"/>
                <a:ext cx="2792816" cy="67672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橢圓 2"/>
          <p:cNvSpPr/>
          <p:nvPr/>
        </p:nvSpPr>
        <p:spPr>
          <a:xfrm>
            <a:off x="2411759" y="4149080"/>
            <a:ext cx="703901" cy="74751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f(.)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7" name="直線單箭頭接點 6"/>
          <p:cNvCxnSpPr>
            <a:stCxn id="3" idx="6"/>
            <a:endCxn id="20" idx="1"/>
          </p:cNvCxnSpPr>
          <p:nvPr/>
        </p:nvCxnSpPr>
        <p:spPr>
          <a:xfrm>
            <a:off x="3115660" y="4522835"/>
            <a:ext cx="562560" cy="10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>
            <a:stCxn id="19" idx="3"/>
            <a:endCxn id="3" idx="2"/>
          </p:cNvCxnSpPr>
          <p:nvPr/>
        </p:nvCxnSpPr>
        <p:spPr>
          <a:xfrm flipV="1">
            <a:off x="1721364" y="4522835"/>
            <a:ext cx="690395" cy="10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/>
          <p:cNvSpPr txBox="1"/>
          <p:nvPr/>
        </p:nvSpPr>
        <p:spPr>
          <a:xfrm>
            <a:off x="1403648" y="4293096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endParaRPr lang="zh-TW" altLang="en-US" sz="2400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3678220" y="4293096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2196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/>
          <a:lstStyle/>
          <a:p>
            <a:r>
              <a:rPr lang="en-US" altLang="zh-TW" dirty="0"/>
              <a:t>Chain Rule for One-input Composite Functions 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Chain rule for one-input composite functions: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Network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物件 1"/>
              <p:cNvSpPr txBox="1"/>
              <p:nvPr/>
            </p:nvSpPr>
            <p:spPr bwMode="auto">
              <a:xfrm>
                <a:off x="1115616" y="2309813"/>
                <a:ext cx="6476388" cy="77886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d>
                                  <m:dPr>
                                    <m:ctrlP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</m:e>
                            </m:mr>
                          </m: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⇒</m:t>
                          </m:r>
                        </m:e>
                      </m:d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 </m:t>
                      </m:r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𝑑𝑧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𝑑𝑧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𝑑𝑔</m:t>
                          </m:r>
                          <m:d>
                            <m:d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𝑑𝑓</m:t>
                          </m:r>
                          <m:d>
                            <m:d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4" name="物件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15616" y="2309813"/>
                <a:ext cx="6476388" cy="7788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橢圓 11"/>
          <p:cNvSpPr/>
          <p:nvPr/>
        </p:nvSpPr>
        <p:spPr>
          <a:xfrm>
            <a:off x="2457622" y="4581128"/>
            <a:ext cx="762405" cy="74751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f(.)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4" name="直線單箭頭接點 13"/>
          <p:cNvCxnSpPr>
            <a:stCxn id="13" idx="3"/>
            <a:endCxn id="12" idx="2"/>
          </p:cNvCxnSpPr>
          <p:nvPr/>
        </p:nvCxnSpPr>
        <p:spPr>
          <a:xfrm>
            <a:off x="1891787" y="4953790"/>
            <a:ext cx="565835" cy="109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橢圓 14"/>
          <p:cNvSpPr/>
          <p:nvPr/>
        </p:nvSpPr>
        <p:spPr>
          <a:xfrm>
            <a:off x="3809595" y="4581128"/>
            <a:ext cx="762405" cy="74751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g(.)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6" name="直線單箭頭接點 15"/>
          <p:cNvCxnSpPr>
            <a:stCxn id="15" idx="6"/>
            <a:endCxn id="18" idx="1"/>
          </p:cNvCxnSpPr>
          <p:nvPr/>
        </p:nvCxnSpPr>
        <p:spPr>
          <a:xfrm flipV="1">
            <a:off x="4572000" y="4953790"/>
            <a:ext cx="343630" cy="109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12" idx="6"/>
            <a:endCxn id="15" idx="2"/>
          </p:cNvCxnSpPr>
          <p:nvPr/>
        </p:nvCxnSpPr>
        <p:spPr>
          <a:xfrm>
            <a:off x="3220027" y="4954883"/>
            <a:ext cx="58956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/>
          <p:cNvSpPr txBox="1"/>
          <p:nvPr/>
        </p:nvSpPr>
        <p:spPr>
          <a:xfrm>
            <a:off x="1547664" y="4722957"/>
            <a:ext cx="344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x</a:t>
            </a:r>
            <a:endParaRPr lang="zh-TW" altLang="en-US" sz="2400" dirty="0"/>
          </a:p>
        </p:txBody>
      </p:sp>
      <p:sp>
        <p:nvSpPr>
          <p:cNvPr id="18" name="文字方塊 17"/>
          <p:cNvSpPr txBox="1"/>
          <p:nvPr/>
        </p:nvSpPr>
        <p:spPr>
          <a:xfrm>
            <a:off x="4915630" y="4722957"/>
            <a:ext cx="376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z</a:t>
            </a:r>
            <a:endParaRPr lang="zh-TW" altLang="en-US" sz="2400" dirty="0"/>
          </a:p>
        </p:txBody>
      </p:sp>
      <p:sp>
        <p:nvSpPr>
          <p:cNvPr id="19" name="文字方塊 18"/>
          <p:cNvSpPr txBox="1"/>
          <p:nvPr/>
        </p:nvSpPr>
        <p:spPr>
          <a:xfrm>
            <a:off x="3161524" y="4509120"/>
            <a:ext cx="351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y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8996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Chain rule for two-input composite functions: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Network representation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/>
          <a:lstStyle/>
          <a:p>
            <a:r>
              <a:rPr lang="en-US" altLang="zh-TW" dirty="0"/>
              <a:t>Chain Rule for Two-input Composite Functions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物件 1"/>
              <p:cNvSpPr txBox="1"/>
              <p:nvPr/>
            </p:nvSpPr>
            <p:spPr bwMode="auto">
              <a:xfrm>
                <a:off x="1331640" y="2204864"/>
                <a:ext cx="6517682" cy="10749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d>
                                  <m:dPr>
                                    <m:ctrlP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zh-TW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d>
                                  <m:dPr>
                                    <m:ctrlP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zh-TW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</m:d>
                              </m:e>
                            </m:mr>
                          </m: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⇒</m:t>
                          </m:r>
                        </m:e>
                      </m:d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zh-TW" alt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den>
                      </m:f>
                      <m:f>
                        <m:fPr>
                          <m:ctrlP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𝑑𝑧</m:t>
                          </m:r>
                        </m:num>
                        <m:den>
                          <m:r>
                            <a:rPr lang="zh-TW" alt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4" name="物件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31640" y="2204864"/>
                <a:ext cx="6517682" cy="10749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橢圓 11"/>
          <p:cNvSpPr/>
          <p:nvPr/>
        </p:nvSpPr>
        <p:spPr>
          <a:xfrm>
            <a:off x="2411761" y="4182591"/>
            <a:ext cx="720080" cy="71399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f(.)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4" name="直線單箭頭接點 13"/>
          <p:cNvCxnSpPr>
            <a:stCxn id="37" idx="3"/>
            <a:endCxn id="12" idx="2"/>
          </p:cNvCxnSpPr>
          <p:nvPr/>
        </p:nvCxnSpPr>
        <p:spPr>
          <a:xfrm flipV="1">
            <a:off x="1907704" y="4539590"/>
            <a:ext cx="504057" cy="56040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橢圓 14"/>
          <p:cNvSpPr/>
          <p:nvPr/>
        </p:nvSpPr>
        <p:spPr>
          <a:xfrm>
            <a:off x="3851918" y="4697714"/>
            <a:ext cx="1008114" cy="74751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h(. , .)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6" name="直線單箭頭接點 15"/>
          <p:cNvCxnSpPr>
            <a:stCxn id="15" idx="6"/>
            <a:endCxn id="40" idx="1"/>
          </p:cNvCxnSpPr>
          <p:nvPr/>
        </p:nvCxnSpPr>
        <p:spPr>
          <a:xfrm flipV="1">
            <a:off x="4860032" y="5070376"/>
            <a:ext cx="301502" cy="109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>
            <a:stCxn id="12" idx="6"/>
            <a:endCxn id="15" idx="1"/>
          </p:cNvCxnSpPr>
          <p:nvPr/>
        </p:nvCxnSpPr>
        <p:spPr>
          <a:xfrm>
            <a:off x="3131841" y="4539590"/>
            <a:ext cx="867712" cy="2675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橢圓 9"/>
          <p:cNvSpPr/>
          <p:nvPr/>
        </p:nvSpPr>
        <p:spPr>
          <a:xfrm>
            <a:off x="2411760" y="5310025"/>
            <a:ext cx="720080" cy="66668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g(.)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1" name="直線單箭頭接點 10"/>
          <p:cNvCxnSpPr>
            <a:stCxn id="37" idx="3"/>
            <a:endCxn id="10" idx="2"/>
          </p:cNvCxnSpPr>
          <p:nvPr/>
        </p:nvCxnSpPr>
        <p:spPr>
          <a:xfrm>
            <a:off x="1907704" y="5099993"/>
            <a:ext cx="504056" cy="5433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/>
          <p:cNvCxnSpPr>
            <a:stCxn id="10" idx="6"/>
            <a:endCxn id="15" idx="3"/>
          </p:cNvCxnSpPr>
          <p:nvPr/>
        </p:nvCxnSpPr>
        <p:spPr>
          <a:xfrm flipV="1">
            <a:off x="3131840" y="5335754"/>
            <a:ext cx="867713" cy="3076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文字方塊 36"/>
          <p:cNvSpPr txBox="1"/>
          <p:nvPr/>
        </p:nvSpPr>
        <p:spPr>
          <a:xfrm>
            <a:off x="1589988" y="4869160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endParaRPr lang="zh-TW" altLang="en-US" sz="2400" dirty="0"/>
          </a:p>
        </p:txBody>
      </p:sp>
      <p:sp>
        <p:nvSpPr>
          <p:cNvPr id="38" name="文字方塊 37"/>
          <p:cNvSpPr txBox="1"/>
          <p:nvPr/>
        </p:nvSpPr>
        <p:spPr>
          <a:xfrm>
            <a:off x="3131840" y="4077072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endParaRPr lang="zh-TW" altLang="en-US" sz="2400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3131840" y="5517232"/>
            <a:ext cx="306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z</a:t>
            </a:r>
            <a:endParaRPr lang="zh-TW" altLang="en-US" sz="2400" dirty="0"/>
          </a:p>
        </p:txBody>
      </p:sp>
      <p:sp>
        <p:nvSpPr>
          <p:cNvPr id="40" name="文字方塊 39"/>
          <p:cNvSpPr txBox="1"/>
          <p:nvPr/>
        </p:nvSpPr>
        <p:spPr>
          <a:xfrm>
            <a:off x="5161534" y="4839543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u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5890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Backpropagation (BP)</a:t>
            </a:r>
          </a:p>
          <a:p>
            <a:pPr lvl="1"/>
            <a:r>
              <a:rPr lang="en-US" altLang="zh-TW" dirty="0"/>
              <a:t>A systematic way to compute gradient from output toward input in an adaptive network.</a:t>
            </a:r>
          </a:p>
          <a:p>
            <a:pPr lvl="1"/>
            <a:r>
              <a:rPr lang="en-US" altLang="zh-TW" dirty="0"/>
              <a:t>Reinvented in 1986 for MLP.</a:t>
            </a:r>
          </a:p>
          <a:p>
            <a:pPr lvl="1"/>
            <a:r>
              <a:rPr lang="en-US" altLang="zh-TW" dirty="0"/>
              <a:t>AKA ordered derivatives.</a:t>
            </a:r>
          </a:p>
          <a:p>
            <a:pPr lvl="1"/>
            <a:r>
              <a:rPr lang="en-US" altLang="zh-TW" dirty="0"/>
              <a:t>A way to compute gradient, not gradient descent itself.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Backpropagation in Adaptive Networks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7468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BP in Two-layer Adaptive Networks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物件 1"/>
              <p:cNvSpPr txBox="1"/>
              <p:nvPr/>
            </p:nvSpPr>
            <p:spPr bwMode="auto">
              <a:xfrm>
                <a:off x="395536" y="4759274"/>
                <a:ext cx="2880083" cy="11179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zh-TW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Node</m:t>
                              </m:r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1:  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</m:e>
                            <m:e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Node</m:t>
                              </m:r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2:  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zh-TW" alt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</m:e>
                              </m:func>
                            </m:e>
                            <m:e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Node</m:t>
                              </m:r>
                              <m:r>
                                <m:rPr>
                                  <m:nor/>
                                </m:rPr>
                                <a:rPr lang="zh-TW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3:  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p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zh-TW" alt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p>
                                      <m:r>
                                        <a:rPr lang="zh-TW" alt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zh-TW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93" name="物件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4759274"/>
                <a:ext cx="2880083" cy="1117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橢圓 27">
            <a:extLst>
              <a:ext uri="{FF2B5EF4-FFF2-40B4-BE49-F238E27FC236}">
                <a16:creationId xmlns:a16="http://schemas.microsoft.com/office/drawing/2014/main" id="{B0D92607-1FBA-4B5B-8014-B45518629A71}"/>
              </a:ext>
            </a:extLst>
          </p:cNvPr>
          <p:cNvSpPr/>
          <p:nvPr/>
        </p:nvSpPr>
        <p:spPr>
          <a:xfrm>
            <a:off x="1361290" y="2030137"/>
            <a:ext cx="311582" cy="318744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id="{ED1000DE-CA06-40E8-B545-872C334506C6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54714" y="2188033"/>
            <a:ext cx="706576" cy="147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橢圓 29">
            <a:extLst>
              <a:ext uri="{FF2B5EF4-FFF2-40B4-BE49-F238E27FC236}">
                <a16:creationId xmlns:a16="http://schemas.microsoft.com/office/drawing/2014/main" id="{6F3343FA-7F0B-44E6-9AF5-FCBC2F1FFF7F}"/>
              </a:ext>
            </a:extLst>
          </p:cNvPr>
          <p:cNvSpPr/>
          <p:nvPr/>
        </p:nvSpPr>
        <p:spPr>
          <a:xfrm>
            <a:off x="1361290" y="3470297"/>
            <a:ext cx="309778" cy="31874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2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id="{4BA64C43-211B-4EEF-B6FD-058E662ED53B}"/>
              </a:ext>
            </a:extLst>
          </p:cNvPr>
          <p:cNvCxnSpPr>
            <a:cxnSpLocks/>
            <a:endCxn id="30" idx="2"/>
          </p:cNvCxnSpPr>
          <p:nvPr/>
        </p:nvCxnSpPr>
        <p:spPr>
          <a:xfrm>
            <a:off x="654714" y="2188033"/>
            <a:ext cx="706576" cy="144163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9BA8F786-38C4-43B0-9D97-0987410F1274}"/>
              </a:ext>
            </a:extLst>
          </p:cNvPr>
          <p:cNvSpPr txBox="1"/>
          <p:nvPr/>
        </p:nvSpPr>
        <p:spPr>
          <a:xfrm>
            <a:off x="323528" y="1928512"/>
            <a:ext cx="317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x</a:t>
            </a:r>
            <a:endParaRPr lang="zh-TW" altLang="en-US" sz="2400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50B87B2D-165B-45F9-89D6-7461683E62B6}"/>
              </a:ext>
            </a:extLst>
          </p:cNvPr>
          <p:cNvSpPr txBox="1"/>
          <p:nvPr/>
        </p:nvSpPr>
        <p:spPr>
          <a:xfrm>
            <a:off x="3217318" y="2648592"/>
            <a:ext cx="346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o</a:t>
            </a:r>
            <a:endParaRPr lang="zh-TW" altLang="en-US" sz="2400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2530A176-3D83-4F1F-8A55-FF1B8FCED032}"/>
              </a:ext>
            </a:extLst>
          </p:cNvPr>
          <p:cNvSpPr txBox="1"/>
          <p:nvPr/>
        </p:nvSpPr>
        <p:spPr>
          <a:xfrm>
            <a:off x="323528" y="3368672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y</a:t>
            </a:r>
            <a:endParaRPr lang="zh-TW" altLang="en-US" sz="2400" dirty="0"/>
          </a:p>
        </p:txBody>
      </p:sp>
      <p:cxnSp>
        <p:nvCxnSpPr>
          <p:cNvPr id="37" name="直線單箭頭接點 36">
            <a:extLst>
              <a:ext uri="{FF2B5EF4-FFF2-40B4-BE49-F238E27FC236}">
                <a16:creationId xmlns:a16="http://schemas.microsoft.com/office/drawing/2014/main" id="{77A3E5C8-E4B0-44A3-B233-B14F1E2ABE1F}"/>
              </a:ext>
            </a:extLst>
          </p:cNvPr>
          <p:cNvCxnSpPr>
            <a:cxnSpLocks/>
            <a:endCxn id="28" idx="2"/>
          </p:cNvCxnSpPr>
          <p:nvPr/>
        </p:nvCxnSpPr>
        <p:spPr>
          <a:xfrm flipV="1">
            <a:off x="661126" y="2189509"/>
            <a:ext cx="700164" cy="143868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>
            <a:extLst>
              <a:ext uri="{FF2B5EF4-FFF2-40B4-BE49-F238E27FC236}">
                <a16:creationId xmlns:a16="http://schemas.microsoft.com/office/drawing/2014/main" id="{1D5EDD63-381C-4DA2-9324-ADBFE4A3C161}"/>
              </a:ext>
            </a:extLst>
          </p:cNvPr>
          <p:cNvCxnSpPr>
            <a:cxnSpLocks/>
            <a:endCxn id="30" idx="2"/>
          </p:cNvCxnSpPr>
          <p:nvPr/>
        </p:nvCxnSpPr>
        <p:spPr>
          <a:xfrm>
            <a:off x="661126" y="3628193"/>
            <a:ext cx="700164" cy="147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橢圓 38">
            <a:extLst>
              <a:ext uri="{FF2B5EF4-FFF2-40B4-BE49-F238E27FC236}">
                <a16:creationId xmlns:a16="http://schemas.microsoft.com/office/drawing/2014/main" id="{56D3B4E8-37FF-4EEE-ACC8-2D83860535C1}"/>
              </a:ext>
            </a:extLst>
          </p:cNvPr>
          <p:cNvSpPr/>
          <p:nvPr/>
        </p:nvSpPr>
        <p:spPr>
          <a:xfrm>
            <a:off x="2497238" y="2750217"/>
            <a:ext cx="315586" cy="31874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3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id="{19EBB8D4-3BD6-4280-92B0-1719711C3797}"/>
              </a:ext>
            </a:extLst>
          </p:cNvPr>
          <p:cNvCxnSpPr>
            <a:cxnSpLocks/>
            <a:stCxn id="28" idx="6"/>
            <a:endCxn id="39" idx="2"/>
          </p:cNvCxnSpPr>
          <p:nvPr/>
        </p:nvCxnSpPr>
        <p:spPr>
          <a:xfrm>
            <a:off x="1672872" y="2189509"/>
            <a:ext cx="824366" cy="72008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6A418CF2-7166-465C-A961-DDC18C89C94B}"/>
              </a:ext>
            </a:extLst>
          </p:cNvPr>
          <p:cNvCxnSpPr>
            <a:cxnSpLocks/>
            <a:stCxn id="30" idx="6"/>
            <a:endCxn id="39" idx="2"/>
          </p:cNvCxnSpPr>
          <p:nvPr/>
        </p:nvCxnSpPr>
        <p:spPr>
          <a:xfrm flipV="1">
            <a:off x="1671068" y="2909589"/>
            <a:ext cx="826170" cy="72008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8C38EC58-8777-4C24-AF63-0026236BB811}"/>
              </a:ext>
            </a:extLst>
          </p:cNvPr>
          <p:cNvCxnSpPr>
            <a:cxnSpLocks/>
            <a:stCxn id="39" idx="6"/>
          </p:cNvCxnSpPr>
          <p:nvPr/>
        </p:nvCxnSpPr>
        <p:spPr>
          <a:xfrm>
            <a:off x="2812824" y="2909589"/>
            <a:ext cx="473098" cy="102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E9FF1D20-24E9-4C71-8568-0C644B723DDB}"/>
              </a:ext>
            </a:extLst>
          </p:cNvPr>
          <p:cNvSpPr txBox="1"/>
          <p:nvPr/>
        </p:nvSpPr>
        <p:spPr>
          <a:xfrm>
            <a:off x="1777158" y="2000520"/>
            <a:ext cx="346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u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0C0E43E5-D6FE-4C70-ACC4-1B0CD4ACEC35}"/>
              </a:ext>
            </a:extLst>
          </p:cNvPr>
          <p:cNvSpPr txBox="1"/>
          <p:nvPr/>
        </p:nvSpPr>
        <p:spPr>
          <a:xfrm>
            <a:off x="1849166" y="3224656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v</a:t>
            </a:r>
            <a:endParaRPr lang="zh-TW" altLang="en-US" sz="2400" dirty="0"/>
          </a:p>
        </p:txBody>
      </p:sp>
      <p:sp>
        <p:nvSpPr>
          <p:cNvPr id="45" name="Rectangle 10">
            <a:extLst>
              <a:ext uri="{FF2B5EF4-FFF2-40B4-BE49-F238E27FC236}">
                <a16:creationId xmlns:a16="http://schemas.microsoft.com/office/drawing/2014/main" id="{613A2471-0398-4BC6-87EC-FDFB1D539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110" y="2678209"/>
            <a:ext cx="363882" cy="318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lnSpc>
                <a:spcPct val="95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  <a:latin typeface="Symbol" panose="05050102010706020507" pitchFamily="18" charset="2"/>
              </a:rPr>
              <a:t>a</a:t>
            </a:r>
            <a:endParaRPr lang="en-US" altLang="zh-TW" sz="1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sp>
        <p:nvSpPr>
          <p:cNvPr id="46" name="Rectangle 10">
            <a:extLst>
              <a:ext uri="{FF2B5EF4-FFF2-40B4-BE49-F238E27FC236}">
                <a16:creationId xmlns:a16="http://schemas.microsoft.com/office/drawing/2014/main" id="{0C5023B7-9DBC-46E0-8BE4-1734B6C7E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110" y="4046361"/>
            <a:ext cx="341440" cy="318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lnSpc>
                <a:spcPct val="95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  <a:endParaRPr lang="en-US" altLang="zh-TW" sz="1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sp>
        <p:nvSpPr>
          <p:cNvPr id="47" name="Rectangle 10">
            <a:extLst>
              <a:ext uri="{FF2B5EF4-FFF2-40B4-BE49-F238E27FC236}">
                <a16:creationId xmlns:a16="http://schemas.microsoft.com/office/drawing/2014/main" id="{6F28A820-4D37-480E-AC85-17FA261FE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7238" y="3398289"/>
            <a:ext cx="301366" cy="318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lnSpc>
                <a:spcPct val="95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  <a:latin typeface="Symbol" panose="05050102010706020507" pitchFamily="18" charset="2"/>
              </a:rPr>
              <a:t>g</a:t>
            </a:r>
            <a:endParaRPr lang="en-US" altLang="zh-TW" sz="1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cxnSp>
        <p:nvCxnSpPr>
          <p:cNvPr id="48" name="直線單箭頭接點 47">
            <a:extLst>
              <a:ext uri="{FF2B5EF4-FFF2-40B4-BE49-F238E27FC236}">
                <a16:creationId xmlns:a16="http://schemas.microsoft.com/office/drawing/2014/main" id="{ECE34449-E9B9-4692-B480-A26186237A2F}"/>
              </a:ext>
            </a:extLst>
          </p:cNvPr>
          <p:cNvCxnSpPr>
            <a:cxnSpLocks/>
            <a:stCxn id="45" idx="0"/>
            <a:endCxn id="28" idx="4"/>
          </p:cNvCxnSpPr>
          <p:nvPr/>
        </p:nvCxnSpPr>
        <p:spPr>
          <a:xfrm flipH="1" flipV="1">
            <a:off x="1517081" y="2348881"/>
            <a:ext cx="9970" cy="3293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0E2B1EF5-220E-4296-986E-8D9F94CF1146}"/>
              </a:ext>
            </a:extLst>
          </p:cNvPr>
          <p:cNvCxnSpPr>
            <a:cxnSpLocks/>
            <a:stCxn id="46" idx="0"/>
            <a:endCxn id="30" idx="4"/>
          </p:cNvCxnSpPr>
          <p:nvPr/>
        </p:nvCxnSpPr>
        <p:spPr>
          <a:xfrm flipV="1">
            <a:off x="1515830" y="3789040"/>
            <a:ext cx="349" cy="2573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單箭頭接點 49">
            <a:extLst>
              <a:ext uri="{FF2B5EF4-FFF2-40B4-BE49-F238E27FC236}">
                <a16:creationId xmlns:a16="http://schemas.microsoft.com/office/drawing/2014/main" id="{9E1D4FBD-AFF0-49C3-A3D1-3B0C8D53B192}"/>
              </a:ext>
            </a:extLst>
          </p:cNvPr>
          <p:cNvCxnSpPr>
            <a:cxnSpLocks/>
            <a:stCxn id="47" idx="0"/>
            <a:endCxn id="39" idx="4"/>
          </p:cNvCxnSpPr>
          <p:nvPr/>
        </p:nvCxnSpPr>
        <p:spPr>
          <a:xfrm flipV="1">
            <a:off x="2647921" y="3068960"/>
            <a:ext cx="7110" cy="32932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BP in Three-layer Adaptive Networks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1347820" y="1916832"/>
            <a:ext cx="311582" cy="318744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5" name="直線單箭頭接點 4"/>
          <p:cNvCxnSpPr>
            <a:cxnSpLocks/>
            <a:stCxn id="12" idx="3"/>
            <a:endCxn id="4" idx="2"/>
          </p:cNvCxnSpPr>
          <p:nvPr/>
        </p:nvCxnSpPr>
        <p:spPr>
          <a:xfrm>
            <a:off x="641244" y="2075657"/>
            <a:ext cx="706576" cy="54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>
            <a:cxnSpLocks/>
            <a:stCxn id="4" idx="6"/>
            <a:endCxn id="34" idx="2"/>
          </p:cNvCxnSpPr>
          <p:nvPr/>
        </p:nvCxnSpPr>
        <p:spPr>
          <a:xfrm>
            <a:off x="1659402" y="2076204"/>
            <a:ext cx="111239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橢圓 8"/>
          <p:cNvSpPr/>
          <p:nvPr/>
        </p:nvSpPr>
        <p:spPr>
          <a:xfrm>
            <a:off x="1347819" y="3356992"/>
            <a:ext cx="311581" cy="31874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2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0" name="直線單箭頭接點 9"/>
          <p:cNvCxnSpPr>
            <a:cxnSpLocks/>
            <a:stCxn id="12" idx="3"/>
            <a:endCxn id="9" idx="2"/>
          </p:cNvCxnSpPr>
          <p:nvPr/>
        </p:nvCxnSpPr>
        <p:spPr>
          <a:xfrm>
            <a:off x="641244" y="2075657"/>
            <a:ext cx="706575" cy="144070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>
            <a:cxnSpLocks/>
            <a:stCxn id="9" idx="6"/>
            <a:endCxn id="53" idx="2"/>
          </p:cNvCxnSpPr>
          <p:nvPr/>
        </p:nvCxnSpPr>
        <p:spPr>
          <a:xfrm>
            <a:off x="1659400" y="3516364"/>
            <a:ext cx="1112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字方塊 11"/>
          <p:cNvSpPr txBox="1"/>
          <p:nvPr/>
        </p:nvSpPr>
        <p:spPr>
          <a:xfrm>
            <a:off x="323528" y="1844824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x</a:t>
            </a:r>
            <a:endParaRPr lang="zh-TW" altLang="en-US" sz="2400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1996388" y="1628800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p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1979712" y="3399383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q</a:t>
            </a:r>
            <a:endParaRPr lang="zh-TW" altLang="en-US" sz="2400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4585470" y="2492896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o</a:t>
            </a:r>
            <a:endParaRPr lang="zh-TW" altLang="en-US" sz="2400" dirty="0"/>
          </a:p>
        </p:txBody>
      </p:sp>
      <p:sp>
        <p:nvSpPr>
          <p:cNvPr id="18" name="文字方塊 17"/>
          <p:cNvSpPr txBox="1"/>
          <p:nvPr/>
        </p:nvSpPr>
        <p:spPr>
          <a:xfrm>
            <a:off x="323528" y="3284984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y</a:t>
            </a:r>
            <a:endParaRPr lang="zh-TW" altLang="en-US" sz="2400" dirty="0"/>
          </a:p>
        </p:txBody>
      </p:sp>
      <p:cxnSp>
        <p:nvCxnSpPr>
          <p:cNvPr id="19" name="直線單箭頭接點 18"/>
          <p:cNvCxnSpPr>
            <a:cxnSpLocks/>
            <a:stCxn id="18" idx="3"/>
            <a:endCxn id="4" idx="2"/>
          </p:cNvCxnSpPr>
          <p:nvPr/>
        </p:nvCxnSpPr>
        <p:spPr>
          <a:xfrm flipV="1">
            <a:off x="647656" y="2076204"/>
            <a:ext cx="700164" cy="14396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cxnSpLocks/>
            <a:stCxn id="18" idx="3"/>
            <a:endCxn id="9" idx="2"/>
          </p:cNvCxnSpPr>
          <p:nvPr/>
        </p:nvCxnSpPr>
        <p:spPr>
          <a:xfrm>
            <a:off x="647656" y="3515817"/>
            <a:ext cx="700163" cy="54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橢圓 33"/>
          <p:cNvSpPr/>
          <p:nvPr/>
        </p:nvSpPr>
        <p:spPr>
          <a:xfrm>
            <a:off x="2771800" y="1916832"/>
            <a:ext cx="315586" cy="31874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3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53" name="橢圓 52"/>
          <p:cNvSpPr/>
          <p:nvPr/>
        </p:nvSpPr>
        <p:spPr>
          <a:xfrm>
            <a:off x="2771800" y="3356992"/>
            <a:ext cx="315587" cy="318744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4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58" name="橢圓 57"/>
          <p:cNvSpPr/>
          <p:nvPr/>
        </p:nvSpPr>
        <p:spPr>
          <a:xfrm>
            <a:off x="3851920" y="2606201"/>
            <a:ext cx="315586" cy="31874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5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63" name="直線單箭頭接點 62"/>
          <p:cNvCxnSpPr>
            <a:cxnSpLocks/>
            <a:stCxn id="9" idx="6"/>
            <a:endCxn id="34" idx="2"/>
          </p:cNvCxnSpPr>
          <p:nvPr/>
        </p:nvCxnSpPr>
        <p:spPr>
          <a:xfrm flipV="1">
            <a:off x="1659400" y="2076204"/>
            <a:ext cx="1112400" cy="144016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單箭頭接點 65"/>
          <p:cNvCxnSpPr>
            <a:cxnSpLocks/>
            <a:stCxn id="4" idx="6"/>
            <a:endCxn id="53" idx="2"/>
          </p:cNvCxnSpPr>
          <p:nvPr/>
        </p:nvCxnSpPr>
        <p:spPr>
          <a:xfrm>
            <a:off x="1659402" y="2076204"/>
            <a:ext cx="1112398" cy="144016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單箭頭接點 68"/>
          <p:cNvCxnSpPr>
            <a:cxnSpLocks/>
            <a:stCxn id="34" idx="6"/>
            <a:endCxn id="58" idx="2"/>
          </p:cNvCxnSpPr>
          <p:nvPr/>
        </p:nvCxnSpPr>
        <p:spPr>
          <a:xfrm>
            <a:off x="3087386" y="2076204"/>
            <a:ext cx="764534" cy="6893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>
            <a:cxnSpLocks/>
            <a:stCxn id="53" idx="6"/>
            <a:endCxn id="58" idx="2"/>
          </p:cNvCxnSpPr>
          <p:nvPr/>
        </p:nvCxnSpPr>
        <p:spPr>
          <a:xfrm flipV="1">
            <a:off x="3087387" y="2765573"/>
            <a:ext cx="764533" cy="75079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單箭頭接點 75"/>
          <p:cNvCxnSpPr>
            <a:cxnSpLocks/>
            <a:stCxn id="58" idx="6"/>
          </p:cNvCxnSpPr>
          <p:nvPr/>
        </p:nvCxnSpPr>
        <p:spPr>
          <a:xfrm>
            <a:off x="4167506" y="2765573"/>
            <a:ext cx="44894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文字方塊 78"/>
          <p:cNvSpPr txBox="1"/>
          <p:nvPr/>
        </p:nvSpPr>
        <p:spPr>
          <a:xfrm>
            <a:off x="3347864" y="2060848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u</a:t>
            </a:r>
            <a:endParaRPr lang="zh-TW" altLang="en-US" sz="2400" dirty="0"/>
          </a:p>
        </p:txBody>
      </p:sp>
      <p:sp>
        <p:nvSpPr>
          <p:cNvPr id="80" name="文字方塊 79"/>
          <p:cNvSpPr txBox="1"/>
          <p:nvPr/>
        </p:nvSpPr>
        <p:spPr>
          <a:xfrm>
            <a:off x="3311768" y="3068960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v</a:t>
            </a:r>
            <a:endParaRPr lang="zh-TW" altLang="en-US" sz="2400" dirty="0"/>
          </a:p>
        </p:txBody>
      </p:sp>
      <p:graphicFrame>
        <p:nvGraphicFramePr>
          <p:cNvPr id="29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19759"/>
              </p:ext>
            </p:extLst>
          </p:nvPr>
        </p:nvGraphicFramePr>
        <p:xfrm>
          <a:off x="615901" y="4365104"/>
          <a:ext cx="2947987" cy="221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2" name="方程式" r:id="rId3" imgW="1650960" imgH="1244520" progId="Equation.3">
                  <p:embed/>
                </p:oleObj>
              </mc:Choice>
              <mc:Fallback>
                <p:oleObj name="方程式" r:id="rId3" imgW="1650960" imgH="1244520" progId="Equation.3">
                  <p:embed/>
                  <p:pic>
                    <p:nvPicPr>
                      <p:cNvPr id="93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01" y="4365104"/>
                        <a:ext cx="2947987" cy="22177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10">
            <a:extLst>
              <a:ext uri="{FF2B5EF4-FFF2-40B4-BE49-F238E27FC236}">
                <a16:creationId xmlns:a16="http://schemas.microsoft.com/office/drawing/2014/main" id="{02DABC17-193B-407A-9459-9196CE105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2420888"/>
            <a:ext cx="363882" cy="318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lnSpc>
                <a:spcPct val="95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  <a:latin typeface="Symbol" panose="05050102010706020507" pitchFamily="18" charset="2"/>
              </a:rPr>
              <a:t>a</a:t>
            </a:r>
            <a:endParaRPr lang="en-US" altLang="zh-TW" sz="1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cxnSp>
        <p:nvCxnSpPr>
          <p:cNvPr id="30" name="直線單箭頭接點 29">
            <a:extLst>
              <a:ext uri="{FF2B5EF4-FFF2-40B4-BE49-F238E27FC236}">
                <a16:creationId xmlns:a16="http://schemas.microsoft.com/office/drawing/2014/main" id="{2038945B-3561-458F-B20B-1AA8CB74ADF4}"/>
              </a:ext>
            </a:extLst>
          </p:cNvPr>
          <p:cNvCxnSpPr>
            <a:cxnSpLocks/>
            <a:stCxn id="28" idx="0"/>
            <a:endCxn id="4" idx="4"/>
          </p:cNvCxnSpPr>
          <p:nvPr/>
        </p:nvCxnSpPr>
        <p:spPr>
          <a:xfrm flipH="1" flipV="1">
            <a:off x="1503611" y="2235576"/>
            <a:ext cx="9970" cy="18531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0">
            <a:extLst>
              <a:ext uri="{FF2B5EF4-FFF2-40B4-BE49-F238E27FC236}">
                <a16:creationId xmlns:a16="http://schemas.microsoft.com/office/drawing/2014/main" id="{204356D6-F3D4-4418-B964-BF8E9FCA6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3861048"/>
            <a:ext cx="341440" cy="318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5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  <a:endParaRPr lang="en-US" altLang="zh-TW" sz="1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59916DE4-26CD-4DF4-B616-8941E6EC3F92}"/>
              </a:ext>
            </a:extLst>
          </p:cNvPr>
          <p:cNvCxnSpPr>
            <a:cxnSpLocks/>
            <a:stCxn id="31" idx="0"/>
            <a:endCxn id="9" idx="4"/>
          </p:cNvCxnSpPr>
          <p:nvPr/>
        </p:nvCxnSpPr>
        <p:spPr>
          <a:xfrm flipV="1">
            <a:off x="1502360" y="3675735"/>
            <a:ext cx="1250" cy="1853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10">
            <a:extLst>
              <a:ext uri="{FF2B5EF4-FFF2-40B4-BE49-F238E27FC236}">
                <a16:creationId xmlns:a16="http://schemas.microsoft.com/office/drawing/2014/main" id="{8B04EEB8-06B0-4669-AEAE-D9B43560F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2420888"/>
            <a:ext cx="301366" cy="318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5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  <a:latin typeface="Symbol" panose="05050102010706020507" pitchFamily="18" charset="2"/>
              </a:rPr>
              <a:t>g</a:t>
            </a:r>
            <a:endParaRPr lang="en-US" altLang="zh-TW" sz="1400" b="0" dirty="0">
              <a:solidFill>
                <a:schemeClr val="tx1"/>
              </a:solidFill>
              <a:latin typeface="Symbol" panose="05050102010706020507" pitchFamily="18" charset="2"/>
            </a:endParaRPr>
          </a:p>
        </p:txBody>
      </p:sp>
      <p:cxnSp>
        <p:nvCxnSpPr>
          <p:cNvPr id="36" name="直線單箭頭接點 35">
            <a:extLst>
              <a:ext uri="{FF2B5EF4-FFF2-40B4-BE49-F238E27FC236}">
                <a16:creationId xmlns:a16="http://schemas.microsoft.com/office/drawing/2014/main" id="{5B8F8BDB-FD0F-441D-B699-4369DE68EA51}"/>
              </a:ext>
            </a:extLst>
          </p:cNvPr>
          <p:cNvCxnSpPr>
            <a:cxnSpLocks/>
            <a:stCxn id="35" idx="0"/>
            <a:endCxn id="34" idx="4"/>
          </p:cNvCxnSpPr>
          <p:nvPr/>
        </p:nvCxnSpPr>
        <p:spPr>
          <a:xfrm flipV="1">
            <a:off x="2922483" y="2235575"/>
            <a:ext cx="7110" cy="1853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70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15149</TotalTime>
  <Words>604</Words>
  <Application>Microsoft Office PowerPoint</Application>
  <PresentationFormat>如螢幕大小 (4:3)</PresentationFormat>
  <Paragraphs>191</Paragraphs>
  <Slides>15</Slides>
  <Notes>1</Notes>
  <HiddenSlides>1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5" baseType="lpstr">
      <vt:lpstr>新細明體</vt:lpstr>
      <vt:lpstr>標楷體</vt:lpstr>
      <vt:lpstr>Arial</vt:lpstr>
      <vt:lpstr>Calibri</vt:lpstr>
      <vt:lpstr>Cambria Math</vt:lpstr>
      <vt:lpstr>Symbol</vt:lpstr>
      <vt:lpstr>Wingdings</vt:lpstr>
      <vt:lpstr>Wingdings 2</vt:lpstr>
      <vt:lpstr>壁窗</vt:lpstr>
      <vt:lpstr>方程式</vt:lpstr>
      <vt:lpstr>Backpropagation (BP)</vt:lpstr>
      <vt:lpstr>Basics in Differentiation</vt:lpstr>
      <vt:lpstr>Adaptive Networks</vt:lpstr>
      <vt:lpstr>Simple Derivatives</vt:lpstr>
      <vt:lpstr>Chain Rule for One-input Composite Functions </vt:lpstr>
      <vt:lpstr>Chain Rule for Two-input Composite Functions</vt:lpstr>
      <vt:lpstr>Backpropagation in Adaptive Networks</vt:lpstr>
      <vt:lpstr>BP in Two-layer Adaptive Networks</vt:lpstr>
      <vt:lpstr>BP in Three-layer Adaptive Networks</vt:lpstr>
      <vt:lpstr>BP from Next Layer to Current Layer</vt:lpstr>
      <vt:lpstr>Chain Rule in Activation Functions</vt:lpstr>
      <vt:lpstr>BP in Two-layer MLP</vt:lpstr>
      <vt:lpstr>BP in Three-layer MLP</vt:lpstr>
      <vt:lpstr>Gradient Vanishing in DNN</vt:lpstr>
      <vt:lpstr>Exercises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866</cp:revision>
  <dcterms:created xsi:type="dcterms:W3CDTF">2008-11-09T17:03:56Z</dcterms:created>
  <dcterms:modified xsi:type="dcterms:W3CDTF">2024-11-20T00:13:13Z</dcterms:modified>
</cp:coreProperties>
</file>