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47" r:id="rId2"/>
    <p:sldId id="299" r:id="rId3"/>
    <p:sldId id="348" r:id="rId4"/>
    <p:sldId id="360" r:id="rId5"/>
    <p:sldId id="361" r:id="rId6"/>
    <p:sldId id="359" r:id="rId7"/>
    <p:sldId id="373" r:id="rId8"/>
    <p:sldId id="353" r:id="rId9"/>
    <p:sldId id="354" r:id="rId10"/>
    <p:sldId id="358" r:id="rId11"/>
    <p:sldId id="349" r:id="rId12"/>
    <p:sldId id="346" r:id="rId13"/>
    <p:sldId id="355" r:id="rId14"/>
    <p:sldId id="368" r:id="rId15"/>
    <p:sldId id="374" r:id="rId16"/>
    <p:sldId id="356" r:id="rId17"/>
    <p:sldId id="367" r:id="rId18"/>
    <p:sldId id="365" r:id="rId19"/>
    <p:sldId id="366" r:id="rId20"/>
    <p:sldId id="372" r:id="rId21"/>
    <p:sldId id="383" r:id="rId22"/>
    <p:sldId id="369" r:id="rId23"/>
    <p:sldId id="380" r:id="rId24"/>
    <p:sldId id="384" r:id="rId25"/>
    <p:sldId id="385" r:id="rId26"/>
    <p:sldId id="386" r:id="rId27"/>
    <p:sldId id="387" r:id="rId28"/>
    <p:sldId id="388" r:id="rId29"/>
    <p:sldId id="389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5" autoAdjust="0"/>
    <p:restoredTop sz="94125" autoAdjust="0"/>
  </p:normalViewPr>
  <p:slideViewPr>
    <p:cSldViewPr>
      <p:cViewPr varScale="1">
        <p:scale>
          <a:sx n="153" d="100"/>
          <a:sy n="153" d="100"/>
        </p:scale>
        <p:origin x="19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96"/>
    </p:cViewPr>
  </p:sorterViewPr>
  <p:notesViewPr>
    <p:cSldViewPr>
      <p:cViewPr varScale="1">
        <p:scale>
          <a:sx n="41" d="100"/>
          <a:sy n="41" d="100"/>
        </p:scale>
        <p:origin x="-239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389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29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78112"/>
            <a:ext cx="12954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35236"/>
            <a:ext cx="12954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500174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628652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394774" y="6290270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/23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g@mirlab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nthu.edu.tw/~ja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optimGradientDescent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dirty="0">
                <a:cs typeface="Calibri" panose="020F0502020204030204" pitchFamily="34" charset="0"/>
              </a:rPr>
              <a:t>MLP and DNN</a:t>
            </a:r>
            <a:endParaRPr lang="zh-TW" altLang="en-US" dirty="0">
              <a:cs typeface="Calibri" panose="020F0502020204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J.-S. Roger Jang (</a:t>
            </a:r>
            <a:r>
              <a:rPr lang="zh-TW" altLang="en-US" dirty="0"/>
              <a:t>張智星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3"/>
              </a:rPr>
              <a:t>jang@mirlab.org</a:t>
            </a:r>
            <a:endParaRPr lang="en-US" altLang="zh-TW" i="1" dirty="0">
              <a:latin typeface="Arial" panose="020B0604020202020204" pitchFamily="34" charset="0"/>
            </a:endParaRPr>
          </a:p>
          <a:p>
            <a:r>
              <a:rPr lang="en-US" altLang="zh-TW" i="1" dirty="0">
                <a:latin typeface="Arial" panose="020B0604020202020204" pitchFamily="34" charset="0"/>
                <a:hlinkClick r:id="rId4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83812" y="5867980"/>
            <a:ext cx="1300356" cy="369332"/>
          </a:xfr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2024/11/20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Single-layer: Half planes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MLP Decision Boundaries</a:t>
            </a:r>
            <a:endParaRPr lang="zh-TW" altLang="en-US" dirty="0"/>
          </a:p>
        </p:txBody>
      </p:sp>
      <p:sp>
        <p:nvSpPr>
          <p:cNvPr id="7" name="Freeform 4" descr="小方格"/>
          <p:cNvSpPr>
            <a:spLocks/>
          </p:cNvSpPr>
          <p:nvPr/>
        </p:nvSpPr>
        <p:spPr bwMode="auto">
          <a:xfrm>
            <a:off x="5715000" y="4419600"/>
            <a:ext cx="1296988" cy="1677988"/>
          </a:xfrm>
          <a:custGeom>
            <a:avLst/>
            <a:gdLst>
              <a:gd name="T0" fmla="*/ 1330643013 w 817"/>
              <a:gd name="T1" fmla="*/ 0 h 1057"/>
              <a:gd name="T2" fmla="*/ 2056448293 w 817"/>
              <a:gd name="T3" fmla="*/ 0 h 1057"/>
              <a:gd name="T4" fmla="*/ 2056448293 w 817"/>
              <a:gd name="T5" fmla="*/ 2147483646 h 1057"/>
              <a:gd name="T6" fmla="*/ 0 w 817"/>
              <a:gd name="T7" fmla="*/ 2147483646 h 1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7" h="1057">
                <a:moveTo>
                  <a:pt x="528" y="0"/>
                </a:moveTo>
                <a:lnTo>
                  <a:pt x="816" y="0"/>
                </a:lnTo>
                <a:lnTo>
                  <a:pt x="816" y="1056"/>
                </a:lnTo>
                <a:lnTo>
                  <a:pt x="0" y="1056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5" descr="小方格"/>
          <p:cNvSpPr>
            <a:spLocks/>
          </p:cNvSpPr>
          <p:nvPr/>
        </p:nvSpPr>
        <p:spPr bwMode="auto">
          <a:xfrm>
            <a:off x="4343400" y="4419600"/>
            <a:ext cx="992188" cy="1677988"/>
          </a:xfrm>
          <a:custGeom>
            <a:avLst/>
            <a:gdLst>
              <a:gd name="T0" fmla="*/ 0 w 625"/>
              <a:gd name="T1" fmla="*/ 0 h 1057"/>
              <a:gd name="T2" fmla="*/ 604837805 w 625"/>
              <a:gd name="T3" fmla="*/ 2147483646 h 1057"/>
              <a:gd name="T4" fmla="*/ 1572578292 w 625"/>
              <a:gd name="T5" fmla="*/ 2147483646 h 1057"/>
              <a:gd name="T6" fmla="*/ 1572578292 w 625"/>
              <a:gd name="T7" fmla="*/ 0 h 1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5" h="1057">
                <a:moveTo>
                  <a:pt x="0" y="0"/>
                </a:moveTo>
                <a:lnTo>
                  <a:pt x="240" y="1056"/>
                </a:lnTo>
                <a:lnTo>
                  <a:pt x="624" y="1056"/>
                </a:lnTo>
                <a:lnTo>
                  <a:pt x="624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6" descr="小方格"/>
          <p:cNvSpPr>
            <a:spLocks/>
          </p:cNvSpPr>
          <p:nvPr/>
        </p:nvSpPr>
        <p:spPr bwMode="auto">
          <a:xfrm>
            <a:off x="1981200" y="4419600"/>
            <a:ext cx="1373188" cy="1373188"/>
          </a:xfrm>
          <a:custGeom>
            <a:avLst/>
            <a:gdLst>
              <a:gd name="T0" fmla="*/ 0 w 865"/>
              <a:gd name="T1" fmla="*/ 0 h 865"/>
              <a:gd name="T2" fmla="*/ 0 w 865"/>
              <a:gd name="T3" fmla="*/ 2147483646 h 865"/>
              <a:gd name="T4" fmla="*/ 2147483646 w 865"/>
              <a:gd name="T5" fmla="*/ 0 h 8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5" h="865">
                <a:moveTo>
                  <a:pt x="0" y="0"/>
                </a:moveTo>
                <a:lnTo>
                  <a:pt x="0" y="864"/>
                </a:lnTo>
                <a:lnTo>
                  <a:pt x="864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206750" y="2444750"/>
            <a:ext cx="8318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349750" y="2819400"/>
            <a:ext cx="679450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168650" y="24066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168650" y="31686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203575" y="2898775"/>
            <a:ext cx="8318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2298700" y="4737100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136900" y="4737100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298700" y="5575300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3136900" y="5575300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993900" y="4432300"/>
            <a:ext cx="3327400" cy="165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657600" y="4425950"/>
            <a:ext cx="0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670300" y="4432300"/>
            <a:ext cx="3327400" cy="165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3894138" y="4579938"/>
            <a:ext cx="762000" cy="982662"/>
            <a:chOff x="2453" y="2885"/>
            <a:chExt cx="480" cy="619"/>
          </a:xfrm>
        </p:grpSpPr>
        <p:sp>
          <p:nvSpPr>
            <p:cNvPr id="23" name="Arc 19"/>
            <p:cNvSpPr>
              <a:spLocks/>
            </p:cNvSpPr>
            <p:nvPr/>
          </p:nvSpPr>
          <p:spPr bwMode="auto">
            <a:xfrm>
              <a:off x="2788" y="2885"/>
              <a:ext cx="145" cy="96"/>
            </a:xfrm>
            <a:custGeom>
              <a:avLst/>
              <a:gdLst>
                <a:gd name="T0" fmla="*/ 0 w 21750"/>
                <a:gd name="T1" fmla="*/ 0 h 21600"/>
                <a:gd name="T2" fmla="*/ 1 w 21750"/>
                <a:gd name="T3" fmla="*/ 0 h 21600"/>
                <a:gd name="T4" fmla="*/ 0 w 217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0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0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Arc 20"/>
            <p:cNvSpPr>
              <a:spLocks/>
            </p:cNvSpPr>
            <p:nvPr/>
          </p:nvSpPr>
          <p:spPr bwMode="auto">
            <a:xfrm>
              <a:off x="2784" y="2976"/>
              <a:ext cx="144" cy="9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5" name="Group 23"/>
            <p:cNvGrpSpPr>
              <a:grpSpLocks/>
            </p:cNvGrpSpPr>
            <p:nvPr/>
          </p:nvGrpSpPr>
          <p:grpSpPr bwMode="auto">
            <a:xfrm>
              <a:off x="2784" y="3317"/>
              <a:ext cx="149" cy="187"/>
              <a:chOff x="2784" y="3317"/>
              <a:chExt cx="149" cy="187"/>
            </a:xfrm>
          </p:grpSpPr>
          <p:sp>
            <p:nvSpPr>
              <p:cNvPr id="32" name="Arc 21"/>
              <p:cNvSpPr>
                <a:spLocks/>
              </p:cNvSpPr>
              <p:nvPr/>
            </p:nvSpPr>
            <p:spPr bwMode="auto">
              <a:xfrm>
                <a:off x="2788" y="3317"/>
                <a:ext cx="145" cy="96"/>
              </a:xfrm>
              <a:custGeom>
                <a:avLst/>
                <a:gdLst>
                  <a:gd name="T0" fmla="*/ 0 w 21750"/>
                  <a:gd name="T1" fmla="*/ 0 h 21600"/>
                  <a:gd name="T2" fmla="*/ 1 w 21750"/>
                  <a:gd name="T3" fmla="*/ 0 h 21600"/>
                  <a:gd name="T4" fmla="*/ 0 w 2175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Arc 22"/>
              <p:cNvSpPr>
                <a:spLocks/>
              </p:cNvSpPr>
              <p:nvPr/>
            </p:nvSpPr>
            <p:spPr bwMode="auto">
              <a:xfrm>
                <a:off x="2784" y="3408"/>
                <a:ext cx="144" cy="96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2645" y="3077"/>
              <a:ext cx="144" cy="235"/>
              <a:chOff x="2645" y="3077"/>
              <a:chExt cx="144" cy="235"/>
            </a:xfrm>
          </p:grpSpPr>
          <p:sp>
            <p:nvSpPr>
              <p:cNvPr id="30" name="Arc 24"/>
              <p:cNvSpPr>
                <a:spLocks/>
              </p:cNvSpPr>
              <p:nvPr/>
            </p:nvSpPr>
            <p:spPr bwMode="auto">
              <a:xfrm>
                <a:off x="2645" y="3077"/>
                <a:ext cx="144" cy="120"/>
              </a:xfrm>
              <a:custGeom>
                <a:avLst/>
                <a:gdLst>
                  <a:gd name="T0" fmla="*/ 0 w 21588"/>
                  <a:gd name="T1" fmla="*/ 1 h 21599"/>
                  <a:gd name="T2" fmla="*/ 1 w 21588"/>
                  <a:gd name="T3" fmla="*/ 0 h 21599"/>
                  <a:gd name="T4" fmla="*/ 1 w 21588"/>
                  <a:gd name="T5" fmla="*/ 1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88" h="21599" fill="none" extrusionOk="0">
                    <a:moveTo>
                      <a:pt x="0" y="20879"/>
                    </a:moveTo>
                    <a:cubicBezTo>
                      <a:pt x="386" y="9294"/>
                      <a:pt x="9847" y="80"/>
                      <a:pt x="21437" y="-1"/>
                    </a:cubicBezTo>
                  </a:path>
                  <a:path w="21588" h="21599" stroke="0" extrusionOk="0">
                    <a:moveTo>
                      <a:pt x="0" y="20879"/>
                    </a:moveTo>
                    <a:cubicBezTo>
                      <a:pt x="386" y="9294"/>
                      <a:pt x="9847" y="80"/>
                      <a:pt x="21437" y="-1"/>
                    </a:cubicBezTo>
                    <a:lnTo>
                      <a:pt x="21588" y="21599"/>
                    </a:lnTo>
                    <a:lnTo>
                      <a:pt x="0" y="2087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" name="Arc 25"/>
              <p:cNvSpPr>
                <a:spLocks/>
              </p:cNvSpPr>
              <p:nvPr/>
            </p:nvSpPr>
            <p:spPr bwMode="auto">
              <a:xfrm>
                <a:off x="2645" y="3192"/>
                <a:ext cx="144" cy="120"/>
              </a:xfrm>
              <a:custGeom>
                <a:avLst/>
                <a:gdLst>
                  <a:gd name="T0" fmla="*/ 1 w 21600"/>
                  <a:gd name="T1" fmla="*/ 1 h 21600"/>
                  <a:gd name="T2" fmla="*/ 0 w 21600"/>
                  <a:gd name="T3" fmla="*/ 0 h 21600"/>
                  <a:gd name="T4" fmla="*/ 1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2453" y="2885"/>
              <a:ext cx="336" cy="619"/>
              <a:chOff x="2453" y="2885"/>
              <a:chExt cx="336" cy="619"/>
            </a:xfrm>
          </p:grpSpPr>
          <p:sp>
            <p:nvSpPr>
              <p:cNvPr id="28" name="Arc 27"/>
              <p:cNvSpPr>
                <a:spLocks/>
              </p:cNvSpPr>
              <p:nvPr/>
            </p:nvSpPr>
            <p:spPr bwMode="auto">
              <a:xfrm>
                <a:off x="2453" y="2885"/>
                <a:ext cx="336" cy="312"/>
              </a:xfrm>
              <a:custGeom>
                <a:avLst/>
                <a:gdLst>
                  <a:gd name="T0" fmla="*/ 0 w 21598"/>
                  <a:gd name="T1" fmla="*/ 4 h 21600"/>
                  <a:gd name="T2" fmla="*/ 5 w 21598"/>
                  <a:gd name="T3" fmla="*/ 0 h 21600"/>
                  <a:gd name="T4" fmla="*/ 5 w 21598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21322"/>
                    </a:moveTo>
                    <a:cubicBezTo>
                      <a:pt x="151" y="9527"/>
                      <a:pt x="9737" y="35"/>
                      <a:pt x="21534" y="0"/>
                    </a:cubicBezTo>
                  </a:path>
                  <a:path w="21598" h="21600" stroke="0" extrusionOk="0">
                    <a:moveTo>
                      <a:pt x="-1" y="21322"/>
                    </a:moveTo>
                    <a:cubicBezTo>
                      <a:pt x="151" y="9527"/>
                      <a:pt x="9737" y="35"/>
                      <a:pt x="21534" y="0"/>
                    </a:cubicBezTo>
                    <a:lnTo>
                      <a:pt x="21598" y="21600"/>
                    </a:lnTo>
                    <a:lnTo>
                      <a:pt x="-1" y="2132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Arc 28"/>
              <p:cNvSpPr>
                <a:spLocks/>
              </p:cNvSpPr>
              <p:nvPr/>
            </p:nvSpPr>
            <p:spPr bwMode="auto">
              <a:xfrm>
                <a:off x="2453" y="3192"/>
                <a:ext cx="336" cy="312"/>
              </a:xfrm>
              <a:custGeom>
                <a:avLst/>
                <a:gdLst>
                  <a:gd name="T0" fmla="*/ 5 w 21600"/>
                  <a:gd name="T1" fmla="*/ 5 h 21600"/>
                  <a:gd name="T2" fmla="*/ 0 w 21600"/>
                  <a:gd name="T3" fmla="*/ 0 h 21600"/>
                  <a:gd name="T4" fmla="*/ 5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34" name="Group 42"/>
          <p:cNvGrpSpPr>
            <a:grpSpLocks/>
          </p:cNvGrpSpPr>
          <p:nvPr/>
        </p:nvGrpSpPr>
        <p:grpSpPr bwMode="auto">
          <a:xfrm>
            <a:off x="4427538" y="4960938"/>
            <a:ext cx="762000" cy="982662"/>
            <a:chOff x="2789" y="3125"/>
            <a:chExt cx="480" cy="619"/>
          </a:xfrm>
        </p:grpSpPr>
        <p:sp>
          <p:nvSpPr>
            <p:cNvPr id="35" name="Arc 31"/>
            <p:cNvSpPr>
              <a:spLocks/>
            </p:cNvSpPr>
            <p:nvPr/>
          </p:nvSpPr>
          <p:spPr bwMode="auto">
            <a:xfrm>
              <a:off x="2789" y="3125"/>
              <a:ext cx="144" cy="96"/>
            </a:xfrm>
            <a:custGeom>
              <a:avLst/>
              <a:gdLst>
                <a:gd name="T0" fmla="*/ 0 w 21581"/>
                <a:gd name="T1" fmla="*/ 0 h 21599"/>
                <a:gd name="T2" fmla="*/ 1 w 21581"/>
                <a:gd name="T3" fmla="*/ 0 h 21599"/>
                <a:gd name="T4" fmla="*/ 1 w 21581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1" h="21599" fill="none" extrusionOk="0">
                  <a:moveTo>
                    <a:pt x="-1" y="20699"/>
                  </a:moveTo>
                  <a:cubicBezTo>
                    <a:pt x="479" y="9188"/>
                    <a:pt x="9909" y="79"/>
                    <a:pt x="21430" y="-1"/>
                  </a:cubicBezTo>
                </a:path>
                <a:path w="21581" h="21599" stroke="0" extrusionOk="0">
                  <a:moveTo>
                    <a:pt x="-1" y="20699"/>
                  </a:moveTo>
                  <a:cubicBezTo>
                    <a:pt x="479" y="9188"/>
                    <a:pt x="9909" y="79"/>
                    <a:pt x="21430" y="-1"/>
                  </a:cubicBezTo>
                  <a:lnTo>
                    <a:pt x="21581" y="21599"/>
                  </a:lnTo>
                  <a:lnTo>
                    <a:pt x="-1" y="206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Arc 32"/>
            <p:cNvSpPr>
              <a:spLocks/>
            </p:cNvSpPr>
            <p:nvPr/>
          </p:nvSpPr>
          <p:spPr bwMode="auto">
            <a:xfrm>
              <a:off x="2789" y="3216"/>
              <a:ext cx="144" cy="9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7" name="Group 35"/>
            <p:cNvGrpSpPr>
              <a:grpSpLocks/>
            </p:cNvGrpSpPr>
            <p:nvPr/>
          </p:nvGrpSpPr>
          <p:grpSpPr bwMode="auto">
            <a:xfrm>
              <a:off x="2789" y="3557"/>
              <a:ext cx="144" cy="187"/>
              <a:chOff x="2789" y="3557"/>
              <a:chExt cx="144" cy="187"/>
            </a:xfrm>
          </p:grpSpPr>
          <p:sp>
            <p:nvSpPr>
              <p:cNvPr id="44" name="Arc 33"/>
              <p:cNvSpPr>
                <a:spLocks/>
              </p:cNvSpPr>
              <p:nvPr/>
            </p:nvSpPr>
            <p:spPr bwMode="auto">
              <a:xfrm>
                <a:off x="2789" y="3557"/>
                <a:ext cx="144" cy="96"/>
              </a:xfrm>
              <a:custGeom>
                <a:avLst/>
                <a:gdLst>
                  <a:gd name="T0" fmla="*/ 0 w 21581"/>
                  <a:gd name="T1" fmla="*/ 0 h 21599"/>
                  <a:gd name="T2" fmla="*/ 1 w 21581"/>
                  <a:gd name="T3" fmla="*/ 0 h 21599"/>
                  <a:gd name="T4" fmla="*/ 1 w 21581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81" h="21599" fill="none" extrusionOk="0">
                    <a:moveTo>
                      <a:pt x="-1" y="20699"/>
                    </a:moveTo>
                    <a:cubicBezTo>
                      <a:pt x="479" y="9188"/>
                      <a:pt x="9909" y="79"/>
                      <a:pt x="21430" y="-1"/>
                    </a:cubicBezTo>
                  </a:path>
                  <a:path w="21581" h="21599" stroke="0" extrusionOk="0">
                    <a:moveTo>
                      <a:pt x="-1" y="20699"/>
                    </a:moveTo>
                    <a:cubicBezTo>
                      <a:pt x="479" y="9188"/>
                      <a:pt x="9909" y="79"/>
                      <a:pt x="21430" y="-1"/>
                    </a:cubicBezTo>
                    <a:lnTo>
                      <a:pt x="21581" y="21599"/>
                    </a:lnTo>
                    <a:lnTo>
                      <a:pt x="-1" y="206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" name="Arc 34"/>
              <p:cNvSpPr>
                <a:spLocks/>
              </p:cNvSpPr>
              <p:nvPr/>
            </p:nvSpPr>
            <p:spPr bwMode="auto">
              <a:xfrm>
                <a:off x="2789" y="3648"/>
                <a:ext cx="144" cy="96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2928" y="3317"/>
              <a:ext cx="149" cy="235"/>
              <a:chOff x="2928" y="3317"/>
              <a:chExt cx="149" cy="235"/>
            </a:xfrm>
          </p:grpSpPr>
          <p:sp>
            <p:nvSpPr>
              <p:cNvPr id="42" name="Arc 36"/>
              <p:cNvSpPr>
                <a:spLocks/>
              </p:cNvSpPr>
              <p:nvPr/>
            </p:nvSpPr>
            <p:spPr bwMode="auto">
              <a:xfrm>
                <a:off x="2932" y="3317"/>
                <a:ext cx="145" cy="120"/>
              </a:xfrm>
              <a:custGeom>
                <a:avLst/>
                <a:gdLst>
                  <a:gd name="T0" fmla="*/ 0 w 21750"/>
                  <a:gd name="T1" fmla="*/ 0 h 21600"/>
                  <a:gd name="T2" fmla="*/ 1 w 21750"/>
                  <a:gd name="T3" fmla="*/ 1 h 21600"/>
                  <a:gd name="T4" fmla="*/ 0 w 21750"/>
                  <a:gd name="T5" fmla="*/ 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3" name="Arc 37"/>
              <p:cNvSpPr>
                <a:spLocks/>
              </p:cNvSpPr>
              <p:nvPr/>
            </p:nvSpPr>
            <p:spPr bwMode="auto">
              <a:xfrm>
                <a:off x="2928" y="3432"/>
                <a:ext cx="144" cy="12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2928" y="3125"/>
              <a:ext cx="341" cy="619"/>
              <a:chOff x="2928" y="3125"/>
              <a:chExt cx="341" cy="619"/>
            </a:xfrm>
          </p:grpSpPr>
          <p:sp>
            <p:nvSpPr>
              <p:cNvPr id="40" name="Arc 39"/>
              <p:cNvSpPr>
                <a:spLocks/>
              </p:cNvSpPr>
              <p:nvPr/>
            </p:nvSpPr>
            <p:spPr bwMode="auto">
              <a:xfrm>
                <a:off x="2932" y="3125"/>
                <a:ext cx="337" cy="312"/>
              </a:xfrm>
              <a:custGeom>
                <a:avLst/>
                <a:gdLst>
                  <a:gd name="T0" fmla="*/ 0 w 21664"/>
                  <a:gd name="T1" fmla="*/ 0 h 21600"/>
                  <a:gd name="T2" fmla="*/ 5 w 21664"/>
                  <a:gd name="T3" fmla="*/ 5 h 21600"/>
                  <a:gd name="T4" fmla="*/ 0 w 21664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64" h="21600" fill="none" extrusionOk="0">
                    <a:moveTo>
                      <a:pt x="0" y="0"/>
                    </a:moveTo>
                    <a:cubicBezTo>
                      <a:pt x="21" y="0"/>
                      <a:pt x="42" y="0"/>
                      <a:pt x="64" y="0"/>
                    </a:cubicBezTo>
                    <a:cubicBezTo>
                      <a:pt x="11993" y="0"/>
                      <a:pt x="21664" y="9670"/>
                      <a:pt x="21664" y="21600"/>
                    </a:cubicBezTo>
                  </a:path>
                  <a:path w="21664" h="21600" stroke="0" extrusionOk="0">
                    <a:moveTo>
                      <a:pt x="0" y="0"/>
                    </a:moveTo>
                    <a:cubicBezTo>
                      <a:pt x="21" y="0"/>
                      <a:pt x="42" y="0"/>
                      <a:pt x="64" y="0"/>
                    </a:cubicBezTo>
                    <a:cubicBezTo>
                      <a:pt x="11993" y="0"/>
                      <a:pt x="21664" y="9670"/>
                      <a:pt x="21664" y="21600"/>
                    </a:cubicBezTo>
                    <a:lnTo>
                      <a:pt x="64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" name="Arc 40"/>
              <p:cNvSpPr>
                <a:spLocks/>
              </p:cNvSpPr>
              <p:nvPr/>
            </p:nvSpPr>
            <p:spPr bwMode="auto">
              <a:xfrm>
                <a:off x="2928" y="3432"/>
                <a:ext cx="336" cy="312"/>
              </a:xfrm>
              <a:custGeom>
                <a:avLst/>
                <a:gdLst>
                  <a:gd name="T0" fmla="*/ 5 w 21600"/>
                  <a:gd name="T1" fmla="*/ 0 h 21600"/>
                  <a:gd name="T2" fmla="*/ 0 w 21600"/>
                  <a:gd name="T3" fmla="*/ 5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051300" y="26797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1993900" y="3594100"/>
            <a:ext cx="3327400" cy="81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3670300" y="3594100"/>
            <a:ext cx="3327400" cy="81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1968814" y="3767138"/>
            <a:ext cx="174086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>
                <a:solidFill>
                  <a:srgbClr val="0070C0"/>
                </a:solidFill>
              </a:rPr>
              <a:t>Exclusive-OR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>
                <a:solidFill>
                  <a:srgbClr val="0070C0"/>
                </a:solidFill>
              </a:rPr>
              <a:t>problem</a:t>
            </a: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3802245" y="3767138"/>
            <a:ext cx="1439498" cy="5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Intertwined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regions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5372100" y="3767138"/>
            <a:ext cx="1652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>
                <a:solidFill>
                  <a:srgbClr val="0070C0"/>
                </a:solidFill>
              </a:rPr>
              <a:t>Most general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>
                <a:solidFill>
                  <a:srgbClr val="0070C0"/>
                </a:solidFill>
              </a:rPr>
              <a:t>regions</a:t>
            </a: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8FA93720-0015-4C08-9D1E-380CCE59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4887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37669C5A-FC72-4BB2-B648-4A3B7CD4E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268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FFF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75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MLP Decision Boundaries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Two-layer: Convex decision boundaries</a:t>
            </a:r>
            <a:endParaRPr lang="zh-TW" altLang="en-US" dirty="0"/>
          </a:p>
        </p:txBody>
      </p:sp>
      <p:sp>
        <p:nvSpPr>
          <p:cNvPr id="9" name="Freeform 4" descr="小方格"/>
          <p:cNvSpPr>
            <a:spLocks/>
          </p:cNvSpPr>
          <p:nvPr/>
        </p:nvSpPr>
        <p:spPr bwMode="auto">
          <a:xfrm>
            <a:off x="5486400" y="4419600"/>
            <a:ext cx="1525588" cy="1449388"/>
          </a:xfrm>
          <a:custGeom>
            <a:avLst/>
            <a:gdLst>
              <a:gd name="T0" fmla="*/ 725805238 w 961"/>
              <a:gd name="T1" fmla="*/ 0 h 913"/>
              <a:gd name="T2" fmla="*/ 120967540 w 961"/>
              <a:gd name="T3" fmla="*/ 362902625 h 913"/>
              <a:gd name="T4" fmla="*/ 0 w 961"/>
              <a:gd name="T5" fmla="*/ 1209675417 h 913"/>
              <a:gd name="T6" fmla="*/ 1209675396 w 961"/>
              <a:gd name="T7" fmla="*/ 2147483646 h 913"/>
              <a:gd name="T8" fmla="*/ 2147483646 w 961"/>
              <a:gd name="T9" fmla="*/ 2147483646 h 913"/>
              <a:gd name="T10" fmla="*/ 2147483646 w 961"/>
              <a:gd name="T11" fmla="*/ 0 h 9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1" h="913">
                <a:moveTo>
                  <a:pt x="288" y="0"/>
                </a:moveTo>
                <a:lnTo>
                  <a:pt x="48" y="144"/>
                </a:lnTo>
                <a:lnTo>
                  <a:pt x="0" y="480"/>
                </a:lnTo>
                <a:lnTo>
                  <a:pt x="480" y="912"/>
                </a:lnTo>
                <a:lnTo>
                  <a:pt x="960" y="912"/>
                </a:lnTo>
                <a:lnTo>
                  <a:pt x="960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5" descr="小方格"/>
          <p:cNvSpPr>
            <a:spLocks/>
          </p:cNvSpPr>
          <p:nvPr/>
        </p:nvSpPr>
        <p:spPr bwMode="auto">
          <a:xfrm>
            <a:off x="4343400" y="4419600"/>
            <a:ext cx="992188" cy="1449388"/>
          </a:xfrm>
          <a:custGeom>
            <a:avLst/>
            <a:gdLst>
              <a:gd name="T0" fmla="*/ 1209675610 w 625"/>
              <a:gd name="T1" fmla="*/ 0 h 913"/>
              <a:gd name="T2" fmla="*/ 0 w 625"/>
              <a:gd name="T3" fmla="*/ 1088707876 h 913"/>
              <a:gd name="T4" fmla="*/ 1572578292 w 625"/>
              <a:gd name="T5" fmla="*/ 2147483646 h 913"/>
              <a:gd name="T6" fmla="*/ 1572578292 w 625"/>
              <a:gd name="T7" fmla="*/ 0 h 9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5" h="913">
                <a:moveTo>
                  <a:pt x="480" y="0"/>
                </a:moveTo>
                <a:lnTo>
                  <a:pt x="0" y="432"/>
                </a:lnTo>
                <a:lnTo>
                  <a:pt x="624" y="912"/>
                </a:lnTo>
                <a:lnTo>
                  <a:pt x="624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6" descr="小方格"/>
          <p:cNvSpPr>
            <a:spLocks/>
          </p:cNvSpPr>
          <p:nvPr/>
        </p:nvSpPr>
        <p:spPr bwMode="auto">
          <a:xfrm>
            <a:off x="1981200" y="4419600"/>
            <a:ext cx="1677988" cy="1677988"/>
          </a:xfrm>
          <a:custGeom>
            <a:avLst/>
            <a:gdLst>
              <a:gd name="T0" fmla="*/ 846772752 w 1057"/>
              <a:gd name="T1" fmla="*/ 0 h 1057"/>
              <a:gd name="T2" fmla="*/ 2147483646 w 1057"/>
              <a:gd name="T3" fmla="*/ 1935480577 h 1057"/>
              <a:gd name="T4" fmla="*/ 2147483646 w 1057"/>
              <a:gd name="T5" fmla="*/ 2147483646 h 1057"/>
              <a:gd name="T6" fmla="*/ 1935480577 w 1057"/>
              <a:gd name="T7" fmla="*/ 2147483646 h 1057"/>
              <a:gd name="T8" fmla="*/ 0 w 1057"/>
              <a:gd name="T9" fmla="*/ 725805216 h 1057"/>
              <a:gd name="T10" fmla="*/ 0 w 1057"/>
              <a:gd name="T11" fmla="*/ 0 h 1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7" h="1057">
                <a:moveTo>
                  <a:pt x="336" y="0"/>
                </a:moveTo>
                <a:lnTo>
                  <a:pt x="1056" y="768"/>
                </a:lnTo>
                <a:lnTo>
                  <a:pt x="1056" y="1056"/>
                </a:lnTo>
                <a:lnTo>
                  <a:pt x="768" y="1056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670300" y="22987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70300" y="30607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968750" y="2444750"/>
            <a:ext cx="8318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825750" y="24384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5111750" y="2819400"/>
            <a:ext cx="67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825750" y="2444750"/>
            <a:ext cx="8318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787650" y="2406650"/>
            <a:ext cx="63500" cy="635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2787650" y="3168650"/>
            <a:ext cx="63500" cy="635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825750" y="32004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V="1">
            <a:off x="2822575" y="2517775"/>
            <a:ext cx="8318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3965575" y="2898775"/>
            <a:ext cx="8318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2298700" y="4737100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3136900" y="4737100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2298700" y="5575300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3136900" y="5575300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993900" y="4432300"/>
            <a:ext cx="3327400" cy="165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3657600" y="4425950"/>
            <a:ext cx="0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3670300" y="4432300"/>
            <a:ext cx="3327400" cy="165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3894138" y="4579938"/>
            <a:ext cx="762000" cy="982662"/>
            <a:chOff x="2453" y="2885"/>
            <a:chExt cx="480" cy="619"/>
          </a:xfrm>
        </p:grpSpPr>
        <p:sp>
          <p:nvSpPr>
            <p:cNvPr id="33" name="Arc 25"/>
            <p:cNvSpPr>
              <a:spLocks/>
            </p:cNvSpPr>
            <p:nvPr/>
          </p:nvSpPr>
          <p:spPr bwMode="auto">
            <a:xfrm>
              <a:off x="2788" y="2885"/>
              <a:ext cx="145" cy="96"/>
            </a:xfrm>
            <a:custGeom>
              <a:avLst/>
              <a:gdLst>
                <a:gd name="T0" fmla="*/ 0 w 21750"/>
                <a:gd name="T1" fmla="*/ 0 h 21600"/>
                <a:gd name="T2" fmla="*/ 1 w 21750"/>
                <a:gd name="T3" fmla="*/ 0 h 21600"/>
                <a:gd name="T4" fmla="*/ 0 w 217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0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0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Arc 26"/>
            <p:cNvSpPr>
              <a:spLocks/>
            </p:cNvSpPr>
            <p:nvPr/>
          </p:nvSpPr>
          <p:spPr bwMode="auto">
            <a:xfrm>
              <a:off x="2784" y="2976"/>
              <a:ext cx="144" cy="9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5" name="Group 29"/>
            <p:cNvGrpSpPr>
              <a:grpSpLocks/>
            </p:cNvGrpSpPr>
            <p:nvPr/>
          </p:nvGrpSpPr>
          <p:grpSpPr bwMode="auto">
            <a:xfrm>
              <a:off x="2784" y="3317"/>
              <a:ext cx="149" cy="187"/>
              <a:chOff x="2784" y="3317"/>
              <a:chExt cx="149" cy="187"/>
            </a:xfrm>
          </p:grpSpPr>
          <p:sp>
            <p:nvSpPr>
              <p:cNvPr id="42" name="Arc 27"/>
              <p:cNvSpPr>
                <a:spLocks/>
              </p:cNvSpPr>
              <p:nvPr/>
            </p:nvSpPr>
            <p:spPr bwMode="auto">
              <a:xfrm>
                <a:off x="2788" y="3317"/>
                <a:ext cx="145" cy="96"/>
              </a:xfrm>
              <a:custGeom>
                <a:avLst/>
                <a:gdLst>
                  <a:gd name="T0" fmla="*/ 0 w 21750"/>
                  <a:gd name="T1" fmla="*/ 0 h 21600"/>
                  <a:gd name="T2" fmla="*/ 1 w 21750"/>
                  <a:gd name="T3" fmla="*/ 0 h 21600"/>
                  <a:gd name="T4" fmla="*/ 0 w 2175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3" name="Arc 28"/>
              <p:cNvSpPr>
                <a:spLocks/>
              </p:cNvSpPr>
              <p:nvPr/>
            </p:nvSpPr>
            <p:spPr bwMode="auto">
              <a:xfrm>
                <a:off x="2784" y="3408"/>
                <a:ext cx="144" cy="96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6" name="Group 32"/>
            <p:cNvGrpSpPr>
              <a:grpSpLocks/>
            </p:cNvGrpSpPr>
            <p:nvPr/>
          </p:nvGrpSpPr>
          <p:grpSpPr bwMode="auto">
            <a:xfrm>
              <a:off x="2645" y="3077"/>
              <a:ext cx="144" cy="235"/>
              <a:chOff x="2645" y="3077"/>
              <a:chExt cx="144" cy="235"/>
            </a:xfrm>
          </p:grpSpPr>
          <p:sp>
            <p:nvSpPr>
              <p:cNvPr id="40" name="Arc 30"/>
              <p:cNvSpPr>
                <a:spLocks/>
              </p:cNvSpPr>
              <p:nvPr/>
            </p:nvSpPr>
            <p:spPr bwMode="auto">
              <a:xfrm>
                <a:off x="2645" y="3077"/>
                <a:ext cx="144" cy="120"/>
              </a:xfrm>
              <a:custGeom>
                <a:avLst/>
                <a:gdLst>
                  <a:gd name="T0" fmla="*/ 0 w 21588"/>
                  <a:gd name="T1" fmla="*/ 1 h 21599"/>
                  <a:gd name="T2" fmla="*/ 1 w 21588"/>
                  <a:gd name="T3" fmla="*/ 0 h 21599"/>
                  <a:gd name="T4" fmla="*/ 1 w 21588"/>
                  <a:gd name="T5" fmla="*/ 1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88" h="21599" fill="none" extrusionOk="0">
                    <a:moveTo>
                      <a:pt x="0" y="20879"/>
                    </a:moveTo>
                    <a:cubicBezTo>
                      <a:pt x="386" y="9294"/>
                      <a:pt x="9847" y="80"/>
                      <a:pt x="21437" y="-1"/>
                    </a:cubicBezTo>
                  </a:path>
                  <a:path w="21588" h="21599" stroke="0" extrusionOk="0">
                    <a:moveTo>
                      <a:pt x="0" y="20879"/>
                    </a:moveTo>
                    <a:cubicBezTo>
                      <a:pt x="386" y="9294"/>
                      <a:pt x="9847" y="80"/>
                      <a:pt x="21437" y="-1"/>
                    </a:cubicBezTo>
                    <a:lnTo>
                      <a:pt x="21588" y="21599"/>
                    </a:lnTo>
                    <a:lnTo>
                      <a:pt x="0" y="2087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" name="Arc 31"/>
              <p:cNvSpPr>
                <a:spLocks/>
              </p:cNvSpPr>
              <p:nvPr/>
            </p:nvSpPr>
            <p:spPr bwMode="auto">
              <a:xfrm>
                <a:off x="2645" y="3192"/>
                <a:ext cx="144" cy="120"/>
              </a:xfrm>
              <a:custGeom>
                <a:avLst/>
                <a:gdLst>
                  <a:gd name="T0" fmla="*/ 1 w 21600"/>
                  <a:gd name="T1" fmla="*/ 1 h 21600"/>
                  <a:gd name="T2" fmla="*/ 0 w 21600"/>
                  <a:gd name="T3" fmla="*/ 0 h 21600"/>
                  <a:gd name="T4" fmla="*/ 1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7" name="Group 35"/>
            <p:cNvGrpSpPr>
              <a:grpSpLocks/>
            </p:cNvGrpSpPr>
            <p:nvPr/>
          </p:nvGrpSpPr>
          <p:grpSpPr bwMode="auto">
            <a:xfrm>
              <a:off x="2453" y="2885"/>
              <a:ext cx="336" cy="619"/>
              <a:chOff x="2453" y="2885"/>
              <a:chExt cx="336" cy="619"/>
            </a:xfrm>
          </p:grpSpPr>
          <p:sp>
            <p:nvSpPr>
              <p:cNvPr id="38" name="Arc 33"/>
              <p:cNvSpPr>
                <a:spLocks/>
              </p:cNvSpPr>
              <p:nvPr/>
            </p:nvSpPr>
            <p:spPr bwMode="auto">
              <a:xfrm>
                <a:off x="2453" y="2885"/>
                <a:ext cx="336" cy="312"/>
              </a:xfrm>
              <a:custGeom>
                <a:avLst/>
                <a:gdLst>
                  <a:gd name="T0" fmla="*/ 0 w 21598"/>
                  <a:gd name="T1" fmla="*/ 4 h 21600"/>
                  <a:gd name="T2" fmla="*/ 5 w 21598"/>
                  <a:gd name="T3" fmla="*/ 0 h 21600"/>
                  <a:gd name="T4" fmla="*/ 5 w 21598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21322"/>
                    </a:moveTo>
                    <a:cubicBezTo>
                      <a:pt x="151" y="9527"/>
                      <a:pt x="9737" y="35"/>
                      <a:pt x="21534" y="0"/>
                    </a:cubicBezTo>
                  </a:path>
                  <a:path w="21598" h="21600" stroke="0" extrusionOk="0">
                    <a:moveTo>
                      <a:pt x="-1" y="21322"/>
                    </a:moveTo>
                    <a:cubicBezTo>
                      <a:pt x="151" y="9527"/>
                      <a:pt x="9737" y="35"/>
                      <a:pt x="21534" y="0"/>
                    </a:cubicBezTo>
                    <a:lnTo>
                      <a:pt x="21598" y="21600"/>
                    </a:lnTo>
                    <a:lnTo>
                      <a:pt x="-1" y="2132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" name="Arc 34"/>
              <p:cNvSpPr>
                <a:spLocks/>
              </p:cNvSpPr>
              <p:nvPr/>
            </p:nvSpPr>
            <p:spPr bwMode="auto">
              <a:xfrm>
                <a:off x="2453" y="3192"/>
                <a:ext cx="336" cy="312"/>
              </a:xfrm>
              <a:custGeom>
                <a:avLst/>
                <a:gdLst>
                  <a:gd name="T0" fmla="*/ 5 w 21600"/>
                  <a:gd name="T1" fmla="*/ 5 h 21600"/>
                  <a:gd name="T2" fmla="*/ 0 w 21600"/>
                  <a:gd name="T3" fmla="*/ 0 h 21600"/>
                  <a:gd name="T4" fmla="*/ 5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44" name="Group 48"/>
          <p:cNvGrpSpPr>
            <a:grpSpLocks/>
          </p:cNvGrpSpPr>
          <p:nvPr/>
        </p:nvGrpSpPr>
        <p:grpSpPr bwMode="auto">
          <a:xfrm>
            <a:off x="4427538" y="4960938"/>
            <a:ext cx="762000" cy="982662"/>
            <a:chOff x="2789" y="3125"/>
            <a:chExt cx="480" cy="619"/>
          </a:xfrm>
        </p:grpSpPr>
        <p:sp>
          <p:nvSpPr>
            <p:cNvPr id="45" name="Arc 37"/>
            <p:cNvSpPr>
              <a:spLocks/>
            </p:cNvSpPr>
            <p:nvPr/>
          </p:nvSpPr>
          <p:spPr bwMode="auto">
            <a:xfrm>
              <a:off x="2789" y="3125"/>
              <a:ext cx="144" cy="96"/>
            </a:xfrm>
            <a:custGeom>
              <a:avLst/>
              <a:gdLst>
                <a:gd name="T0" fmla="*/ 0 w 21581"/>
                <a:gd name="T1" fmla="*/ 0 h 21599"/>
                <a:gd name="T2" fmla="*/ 1 w 21581"/>
                <a:gd name="T3" fmla="*/ 0 h 21599"/>
                <a:gd name="T4" fmla="*/ 1 w 21581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1" h="21599" fill="none" extrusionOk="0">
                  <a:moveTo>
                    <a:pt x="-1" y="20699"/>
                  </a:moveTo>
                  <a:cubicBezTo>
                    <a:pt x="479" y="9188"/>
                    <a:pt x="9909" y="79"/>
                    <a:pt x="21430" y="-1"/>
                  </a:cubicBezTo>
                </a:path>
                <a:path w="21581" h="21599" stroke="0" extrusionOk="0">
                  <a:moveTo>
                    <a:pt x="-1" y="20699"/>
                  </a:moveTo>
                  <a:cubicBezTo>
                    <a:pt x="479" y="9188"/>
                    <a:pt x="9909" y="79"/>
                    <a:pt x="21430" y="-1"/>
                  </a:cubicBezTo>
                  <a:lnTo>
                    <a:pt x="21581" y="21599"/>
                  </a:lnTo>
                  <a:lnTo>
                    <a:pt x="-1" y="206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Arc 38"/>
            <p:cNvSpPr>
              <a:spLocks/>
            </p:cNvSpPr>
            <p:nvPr/>
          </p:nvSpPr>
          <p:spPr bwMode="auto">
            <a:xfrm>
              <a:off x="2789" y="3216"/>
              <a:ext cx="144" cy="9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7" name="Group 41"/>
            <p:cNvGrpSpPr>
              <a:grpSpLocks/>
            </p:cNvGrpSpPr>
            <p:nvPr/>
          </p:nvGrpSpPr>
          <p:grpSpPr bwMode="auto">
            <a:xfrm>
              <a:off x="2789" y="3557"/>
              <a:ext cx="144" cy="187"/>
              <a:chOff x="2789" y="3557"/>
              <a:chExt cx="144" cy="187"/>
            </a:xfrm>
          </p:grpSpPr>
          <p:sp>
            <p:nvSpPr>
              <p:cNvPr id="54" name="Arc 39"/>
              <p:cNvSpPr>
                <a:spLocks/>
              </p:cNvSpPr>
              <p:nvPr/>
            </p:nvSpPr>
            <p:spPr bwMode="auto">
              <a:xfrm>
                <a:off x="2789" y="3557"/>
                <a:ext cx="144" cy="96"/>
              </a:xfrm>
              <a:custGeom>
                <a:avLst/>
                <a:gdLst>
                  <a:gd name="T0" fmla="*/ 0 w 21581"/>
                  <a:gd name="T1" fmla="*/ 0 h 21599"/>
                  <a:gd name="T2" fmla="*/ 1 w 21581"/>
                  <a:gd name="T3" fmla="*/ 0 h 21599"/>
                  <a:gd name="T4" fmla="*/ 1 w 21581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81" h="21599" fill="none" extrusionOk="0">
                    <a:moveTo>
                      <a:pt x="-1" y="20699"/>
                    </a:moveTo>
                    <a:cubicBezTo>
                      <a:pt x="479" y="9188"/>
                      <a:pt x="9909" y="79"/>
                      <a:pt x="21430" y="-1"/>
                    </a:cubicBezTo>
                  </a:path>
                  <a:path w="21581" h="21599" stroke="0" extrusionOk="0">
                    <a:moveTo>
                      <a:pt x="-1" y="20699"/>
                    </a:moveTo>
                    <a:cubicBezTo>
                      <a:pt x="479" y="9188"/>
                      <a:pt x="9909" y="79"/>
                      <a:pt x="21430" y="-1"/>
                    </a:cubicBezTo>
                    <a:lnTo>
                      <a:pt x="21581" y="21599"/>
                    </a:lnTo>
                    <a:lnTo>
                      <a:pt x="-1" y="206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5" name="Arc 40"/>
              <p:cNvSpPr>
                <a:spLocks/>
              </p:cNvSpPr>
              <p:nvPr/>
            </p:nvSpPr>
            <p:spPr bwMode="auto">
              <a:xfrm>
                <a:off x="2789" y="3648"/>
                <a:ext cx="144" cy="96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8" name="Group 44"/>
            <p:cNvGrpSpPr>
              <a:grpSpLocks/>
            </p:cNvGrpSpPr>
            <p:nvPr/>
          </p:nvGrpSpPr>
          <p:grpSpPr bwMode="auto">
            <a:xfrm>
              <a:off x="2928" y="3317"/>
              <a:ext cx="149" cy="235"/>
              <a:chOff x="2928" y="3317"/>
              <a:chExt cx="149" cy="235"/>
            </a:xfrm>
          </p:grpSpPr>
          <p:sp>
            <p:nvSpPr>
              <p:cNvPr id="52" name="Arc 42"/>
              <p:cNvSpPr>
                <a:spLocks/>
              </p:cNvSpPr>
              <p:nvPr/>
            </p:nvSpPr>
            <p:spPr bwMode="auto">
              <a:xfrm>
                <a:off x="2932" y="3317"/>
                <a:ext cx="145" cy="120"/>
              </a:xfrm>
              <a:custGeom>
                <a:avLst/>
                <a:gdLst>
                  <a:gd name="T0" fmla="*/ 0 w 21750"/>
                  <a:gd name="T1" fmla="*/ 0 h 21600"/>
                  <a:gd name="T2" fmla="*/ 1 w 21750"/>
                  <a:gd name="T3" fmla="*/ 1 h 21600"/>
                  <a:gd name="T4" fmla="*/ 0 w 21750"/>
                  <a:gd name="T5" fmla="*/ 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3" name="Arc 43"/>
              <p:cNvSpPr>
                <a:spLocks/>
              </p:cNvSpPr>
              <p:nvPr/>
            </p:nvSpPr>
            <p:spPr bwMode="auto">
              <a:xfrm>
                <a:off x="2928" y="3432"/>
                <a:ext cx="144" cy="12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9" name="Group 47"/>
            <p:cNvGrpSpPr>
              <a:grpSpLocks/>
            </p:cNvGrpSpPr>
            <p:nvPr/>
          </p:nvGrpSpPr>
          <p:grpSpPr bwMode="auto">
            <a:xfrm>
              <a:off x="2928" y="3125"/>
              <a:ext cx="341" cy="619"/>
              <a:chOff x="2928" y="3125"/>
              <a:chExt cx="341" cy="619"/>
            </a:xfrm>
          </p:grpSpPr>
          <p:sp>
            <p:nvSpPr>
              <p:cNvPr id="50" name="Arc 45"/>
              <p:cNvSpPr>
                <a:spLocks/>
              </p:cNvSpPr>
              <p:nvPr/>
            </p:nvSpPr>
            <p:spPr bwMode="auto">
              <a:xfrm>
                <a:off x="2932" y="3125"/>
                <a:ext cx="337" cy="312"/>
              </a:xfrm>
              <a:custGeom>
                <a:avLst/>
                <a:gdLst>
                  <a:gd name="T0" fmla="*/ 0 w 21664"/>
                  <a:gd name="T1" fmla="*/ 0 h 21600"/>
                  <a:gd name="T2" fmla="*/ 5 w 21664"/>
                  <a:gd name="T3" fmla="*/ 5 h 21600"/>
                  <a:gd name="T4" fmla="*/ 0 w 21664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64" h="21600" fill="none" extrusionOk="0">
                    <a:moveTo>
                      <a:pt x="0" y="0"/>
                    </a:moveTo>
                    <a:cubicBezTo>
                      <a:pt x="21" y="0"/>
                      <a:pt x="42" y="0"/>
                      <a:pt x="64" y="0"/>
                    </a:cubicBezTo>
                    <a:cubicBezTo>
                      <a:pt x="11993" y="0"/>
                      <a:pt x="21664" y="9670"/>
                      <a:pt x="21664" y="21600"/>
                    </a:cubicBezTo>
                  </a:path>
                  <a:path w="21664" h="21600" stroke="0" extrusionOk="0">
                    <a:moveTo>
                      <a:pt x="0" y="0"/>
                    </a:moveTo>
                    <a:cubicBezTo>
                      <a:pt x="21" y="0"/>
                      <a:pt x="42" y="0"/>
                      <a:pt x="64" y="0"/>
                    </a:cubicBezTo>
                    <a:cubicBezTo>
                      <a:pt x="11993" y="0"/>
                      <a:pt x="21664" y="9670"/>
                      <a:pt x="21664" y="21600"/>
                    </a:cubicBezTo>
                    <a:lnTo>
                      <a:pt x="64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" name="Arc 46"/>
              <p:cNvSpPr>
                <a:spLocks/>
              </p:cNvSpPr>
              <p:nvPr/>
            </p:nvSpPr>
            <p:spPr bwMode="auto">
              <a:xfrm>
                <a:off x="2928" y="3432"/>
                <a:ext cx="336" cy="312"/>
              </a:xfrm>
              <a:custGeom>
                <a:avLst/>
                <a:gdLst>
                  <a:gd name="T0" fmla="*/ 5 w 21600"/>
                  <a:gd name="T1" fmla="*/ 0 h 21600"/>
                  <a:gd name="T2" fmla="*/ 0 w 21600"/>
                  <a:gd name="T3" fmla="*/ 5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3876675" y="4887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4867275" y="5268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4813300" y="26797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1993900" y="3594100"/>
            <a:ext cx="3327400" cy="81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3670300" y="3594100"/>
            <a:ext cx="3327400" cy="81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1968814" y="3767138"/>
            <a:ext cx="174086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>
                <a:solidFill>
                  <a:srgbClr val="0070C0"/>
                </a:solidFill>
              </a:rPr>
              <a:t>Exclusive-OR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>
                <a:solidFill>
                  <a:srgbClr val="0070C0"/>
                </a:solidFill>
              </a:rPr>
              <a:t>problem</a:t>
            </a: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3802245" y="3767138"/>
            <a:ext cx="1439498" cy="5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Intertwined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regions</a:t>
            </a: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5372100" y="3767138"/>
            <a:ext cx="1652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>
                <a:solidFill>
                  <a:srgbClr val="0070C0"/>
                </a:solidFill>
              </a:rPr>
              <a:t>Most general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>
                <a:solidFill>
                  <a:srgbClr val="0070C0"/>
                </a:solidFill>
              </a:rPr>
              <a:t>regions</a:t>
            </a:r>
          </a:p>
        </p:txBody>
      </p:sp>
    </p:spTree>
    <p:extLst>
      <p:ext uri="{BB962C8B-B14F-4D97-AF65-F5344CB8AC3E}">
        <p14:creationId xmlns:p14="http://schemas.microsoft.com/office/powerpoint/2010/main" val="7736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MLP</a:t>
            </a:r>
            <a:r>
              <a:rPr lang="zh-TW" altLang="en-US" dirty="0"/>
              <a:t> </a:t>
            </a:r>
            <a:r>
              <a:rPr lang="en-US" altLang="zh-TW" dirty="0"/>
              <a:t>Decision Boundaries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Three-layer: Arbitrary decision boundaries</a:t>
            </a:r>
          </a:p>
          <a:p>
            <a:endParaRPr lang="zh-TW" altLang="en-US" dirty="0"/>
          </a:p>
        </p:txBody>
      </p:sp>
      <p:sp>
        <p:nvSpPr>
          <p:cNvPr id="4" name="Freeform 4" descr="小方格"/>
          <p:cNvSpPr>
            <a:spLocks/>
          </p:cNvSpPr>
          <p:nvPr/>
        </p:nvSpPr>
        <p:spPr bwMode="auto">
          <a:xfrm>
            <a:off x="4343400" y="4741168"/>
            <a:ext cx="939800" cy="1220788"/>
          </a:xfrm>
          <a:custGeom>
            <a:avLst/>
            <a:gdLst>
              <a:gd name="T0" fmla="*/ 0 w 592"/>
              <a:gd name="T1" fmla="*/ 604837748 h 769"/>
              <a:gd name="T2" fmla="*/ 604837500 w 592"/>
              <a:gd name="T3" fmla="*/ 846772847 h 769"/>
              <a:gd name="T4" fmla="*/ 604837500 w 592"/>
              <a:gd name="T5" fmla="*/ 1209675495 h 769"/>
              <a:gd name="T6" fmla="*/ 0 w 592"/>
              <a:gd name="T7" fmla="*/ 1330643045 h 769"/>
              <a:gd name="T8" fmla="*/ 0 w 592"/>
              <a:gd name="T9" fmla="*/ 1814513243 h 769"/>
              <a:gd name="T10" fmla="*/ 846772500 w 592"/>
              <a:gd name="T11" fmla="*/ 1935480793 h 769"/>
              <a:gd name="T12" fmla="*/ 1451610000 w 592"/>
              <a:gd name="T13" fmla="*/ 1451610595 h 769"/>
              <a:gd name="T14" fmla="*/ 1489413138 w 592"/>
              <a:gd name="T15" fmla="*/ 1436489651 h 769"/>
              <a:gd name="T16" fmla="*/ 1330642500 w 592"/>
              <a:gd name="T17" fmla="*/ 241935099 h 769"/>
              <a:gd name="T18" fmla="*/ 725805000 w 592"/>
              <a:gd name="T19" fmla="*/ 0 h 769"/>
              <a:gd name="T20" fmla="*/ 0 w 592"/>
              <a:gd name="T21" fmla="*/ 362902649 h 769"/>
              <a:gd name="T22" fmla="*/ 0 w 592"/>
              <a:gd name="T23" fmla="*/ 604837748 h 7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2" h="769">
                <a:moveTo>
                  <a:pt x="0" y="240"/>
                </a:moveTo>
                <a:lnTo>
                  <a:pt x="240" y="336"/>
                </a:lnTo>
                <a:lnTo>
                  <a:pt x="240" y="480"/>
                </a:lnTo>
                <a:lnTo>
                  <a:pt x="0" y="528"/>
                </a:lnTo>
                <a:lnTo>
                  <a:pt x="0" y="720"/>
                </a:lnTo>
                <a:lnTo>
                  <a:pt x="336" y="768"/>
                </a:lnTo>
                <a:lnTo>
                  <a:pt x="576" y="576"/>
                </a:lnTo>
                <a:lnTo>
                  <a:pt x="591" y="570"/>
                </a:lnTo>
                <a:lnTo>
                  <a:pt x="528" y="96"/>
                </a:lnTo>
                <a:lnTo>
                  <a:pt x="288" y="0"/>
                </a:lnTo>
                <a:lnTo>
                  <a:pt x="0" y="144"/>
                </a:lnTo>
                <a:lnTo>
                  <a:pt x="0" y="24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5" descr="小方格"/>
          <p:cNvSpPr>
            <a:spLocks/>
          </p:cNvSpPr>
          <p:nvPr/>
        </p:nvSpPr>
        <p:spPr bwMode="auto">
          <a:xfrm>
            <a:off x="2819400" y="5045968"/>
            <a:ext cx="763588" cy="839788"/>
          </a:xfrm>
          <a:custGeom>
            <a:avLst/>
            <a:gdLst>
              <a:gd name="T0" fmla="*/ 0 w 481"/>
              <a:gd name="T1" fmla="*/ 725805432 h 529"/>
              <a:gd name="T2" fmla="*/ 241935158 w 481"/>
              <a:gd name="T3" fmla="*/ 1330643292 h 529"/>
              <a:gd name="T4" fmla="*/ 1088708213 w 481"/>
              <a:gd name="T5" fmla="*/ 1330643292 h 529"/>
              <a:gd name="T6" fmla="*/ 1209675792 w 481"/>
              <a:gd name="T7" fmla="*/ 483870288 h 529"/>
              <a:gd name="T8" fmla="*/ 483870317 w 481"/>
              <a:gd name="T9" fmla="*/ 0 h 529"/>
              <a:gd name="T10" fmla="*/ 0 w 481"/>
              <a:gd name="T11" fmla="*/ 725805432 h 5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1" h="529">
                <a:moveTo>
                  <a:pt x="0" y="288"/>
                </a:moveTo>
                <a:lnTo>
                  <a:pt x="96" y="528"/>
                </a:lnTo>
                <a:lnTo>
                  <a:pt x="432" y="528"/>
                </a:lnTo>
                <a:lnTo>
                  <a:pt x="480" y="192"/>
                </a:lnTo>
                <a:lnTo>
                  <a:pt x="192" y="0"/>
                </a:lnTo>
                <a:lnTo>
                  <a:pt x="0" y="288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6" descr="小方格"/>
          <p:cNvSpPr>
            <a:spLocks/>
          </p:cNvSpPr>
          <p:nvPr/>
        </p:nvSpPr>
        <p:spPr bwMode="auto">
          <a:xfrm>
            <a:off x="2133600" y="4512568"/>
            <a:ext cx="534988" cy="611188"/>
          </a:xfrm>
          <a:custGeom>
            <a:avLst/>
            <a:gdLst>
              <a:gd name="T0" fmla="*/ 0 w 337"/>
              <a:gd name="T1" fmla="*/ 241935198 h 385"/>
              <a:gd name="T2" fmla="*/ 241935226 w 337"/>
              <a:gd name="T3" fmla="*/ 967740792 h 385"/>
              <a:gd name="T4" fmla="*/ 846773291 w 337"/>
              <a:gd name="T5" fmla="*/ 725805594 h 385"/>
              <a:gd name="T6" fmla="*/ 846773291 w 337"/>
              <a:gd name="T7" fmla="*/ 0 h 385"/>
              <a:gd name="T8" fmla="*/ 0 w 337"/>
              <a:gd name="T9" fmla="*/ 241935198 h 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85">
                <a:moveTo>
                  <a:pt x="0" y="96"/>
                </a:moveTo>
                <a:lnTo>
                  <a:pt x="96" y="384"/>
                </a:lnTo>
                <a:lnTo>
                  <a:pt x="336" y="288"/>
                </a:lnTo>
                <a:lnTo>
                  <a:pt x="336" y="0"/>
                </a:lnTo>
                <a:lnTo>
                  <a:pt x="0" y="96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89300" y="22987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89300" y="30607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587750" y="2444750"/>
            <a:ext cx="83185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444750" y="24384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730750" y="2597150"/>
            <a:ext cx="67945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44750" y="2444750"/>
            <a:ext cx="8318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406650" y="24066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406650" y="31686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44750" y="3140968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441575" y="2517775"/>
            <a:ext cx="8318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3584575" y="3127375"/>
            <a:ext cx="83185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298700" y="4677668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36900" y="4677668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98700" y="5515868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136900" y="5515868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993900" y="4372868"/>
            <a:ext cx="3327400" cy="165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657600" y="4366518"/>
            <a:ext cx="0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670300" y="4372868"/>
            <a:ext cx="3327400" cy="165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3894138" y="4520506"/>
            <a:ext cx="762000" cy="982662"/>
            <a:chOff x="2453" y="2885"/>
            <a:chExt cx="480" cy="619"/>
          </a:xfrm>
        </p:grpSpPr>
        <p:sp>
          <p:nvSpPr>
            <p:cNvPr id="27" name="Arc 25"/>
            <p:cNvSpPr>
              <a:spLocks/>
            </p:cNvSpPr>
            <p:nvPr/>
          </p:nvSpPr>
          <p:spPr bwMode="auto">
            <a:xfrm>
              <a:off x="2788" y="2885"/>
              <a:ext cx="145" cy="96"/>
            </a:xfrm>
            <a:custGeom>
              <a:avLst/>
              <a:gdLst>
                <a:gd name="T0" fmla="*/ 0 w 21750"/>
                <a:gd name="T1" fmla="*/ 0 h 21600"/>
                <a:gd name="T2" fmla="*/ 1 w 21750"/>
                <a:gd name="T3" fmla="*/ 0 h 21600"/>
                <a:gd name="T4" fmla="*/ 0 w 217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0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0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2784" y="2976"/>
              <a:ext cx="144" cy="9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2784" y="3317"/>
              <a:ext cx="149" cy="187"/>
              <a:chOff x="2784" y="3317"/>
              <a:chExt cx="149" cy="187"/>
            </a:xfrm>
          </p:grpSpPr>
          <p:sp>
            <p:nvSpPr>
              <p:cNvPr id="36" name="Arc 27"/>
              <p:cNvSpPr>
                <a:spLocks/>
              </p:cNvSpPr>
              <p:nvPr/>
            </p:nvSpPr>
            <p:spPr bwMode="auto">
              <a:xfrm>
                <a:off x="2788" y="3317"/>
                <a:ext cx="145" cy="96"/>
              </a:xfrm>
              <a:custGeom>
                <a:avLst/>
                <a:gdLst>
                  <a:gd name="T0" fmla="*/ 0 w 21750"/>
                  <a:gd name="T1" fmla="*/ 0 h 21600"/>
                  <a:gd name="T2" fmla="*/ 1 w 21750"/>
                  <a:gd name="T3" fmla="*/ 0 h 21600"/>
                  <a:gd name="T4" fmla="*/ 0 w 2175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Arc 28"/>
              <p:cNvSpPr>
                <a:spLocks/>
              </p:cNvSpPr>
              <p:nvPr/>
            </p:nvSpPr>
            <p:spPr bwMode="auto">
              <a:xfrm>
                <a:off x="2784" y="3408"/>
                <a:ext cx="144" cy="96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0" name="Group 32"/>
            <p:cNvGrpSpPr>
              <a:grpSpLocks/>
            </p:cNvGrpSpPr>
            <p:nvPr/>
          </p:nvGrpSpPr>
          <p:grpSpPr bwMode="auto">
            <a:xfrm>
              <a:off x="2645" y="3077"/>
              <a:ext cx="144" cy="235"/>
              <a:chOff x="2645" y="3077"/>
              <a:chExt cx="144" cy="235"/>
            </a:xfrm>
          </p:grpSpPr>
          <p:sp>
            <p:nvSpPr>
              <p:cNvPr id="34" name="Arc 30"/>
              <p:cNvSpPr>
                <a:spLocks/>
              </p:cNvSpPr>
              <p:nvPr/>
            </p:nvSpPr>
            <p:spPr bwMode="auto">
              <a:xfrm>
                <a:off x="2645" y="3077"/>
                <a:ext cx="144" cy="120"/>
              </a:xfrm>
              <a:custGeom>
                <a:avLst/>
                <a:gdLst>
                  <a:gd name="T0" fmla="*/ 0 w 21588"/>
                  <a:gd name="T1" fmla="*/ 1 h 21599"/>
                  <a:gd name="T2" fmla="*/ 1 w 21588"/>
                  <a:gd name="T3" fmla="*/ 0 h 21599"/>
                  <a:gd name="T4" fmla="*/ 1 w 21588"/>
                  <a:gd name="T5" fmla="*/ 1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88" h="21599" fill="none" extrusionOk="0">
                    <a:moveTo>
                      <a:pt x="0" y="20879"/>
                    </a:moveTo>
                    <a:cubicBezTo>
                      <a:pt x="386" y="9294"/>
                      <a:pt x="9847" y="80"/>
                      <a:pt x="21437" y="-1"/>
                    </a:cubicBezTo>
                  </a:path>
                  <a:path w="21588" h="21599" stroke="0" extrusionOk="0">
                    <a:moveTo>
                      <a:pt x="0" y="20879"/>
                    </a:moveTo>
                    <a:cubicBezTo>
                      <a:pt x="386" y="9294"/>
                      <a:pt x="9847" y="80"/>
                      <a:pt x="21437" y="-1"/>
                    </a:cubicBezTo>
                    <a:lnTo>
                      <a:pt x="21588" y="21599"/>
                    </a:lnTo>
                    <a:lnTo>
                      <a:pt x="0" y="2087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Arc 31"/>
              <p:cNvSpPr>
                <a:spLocks/>
              </p:cNvSpPr>
              <p:nvPr/>
            </p:nvSpPr>
            <p:spPr bwMode="auto">
              <a:xfrm>
                <a:off x="2645" y="3192"/>
                <a:ext cx="144" cy="120"/>
              </a:xfrm>
              <a:custGeom>
                <a:avLst/>
                <a:gdLst>
                  <a:gd name="T0" fmla="*/ 1 w 21600"/>
                  <a:gd name="T1" fmla="*/ 1 h 21600"/>
                  <a:gd name="T2" fmla="*/ 0 w 21600"/>
                  <a:gd name="T3" fmla="*/ 0 h 21600"/>
                  <a:gd name="T4" fmla="*/ 1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453" y="2885"/>
              <a:ext cx="336" cy="619"/>
              <a:chOff x="2453" y="2885"/>
              <a:chExt cx="336" cy="619"/>
            </a:xfrm>
          </p:grpSpPr>
          <p:sp>
            <p:nvSpPr>
              <p:cNvPr id="32" name="Arc 33"/>
              <p:cNvSpPr>
                <a:spLocks/>
              </p:cNvSpPr>
              <p:nvPr/>
            </p:nvSpPr>
            <p:spPr bwMode="auto">
              <a:xfrm>
                <a:off x="2453" y="2885"/>
                <a:ext cx="336" cy="312"/>
              </a:xfrm>
              <a:custGeom>
                <a:avLst/>
                <a:gdLst>
                  <a:gd name="T0" fmla="*/ 0 w 21598"/>
                  <a:gd name="T1" fmla="*/ 4 h 21600"/>
                  <a:gd name="T2" fmla="*/ 5 w 21598"/>
                  <a:gd name="T3" fmla="*/ 0 h 21600"/>
                  <a:gd name="T4" fmla="*/ 5 w 21598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21322"/>
                    </a:moveTo>
                    <a:cubicBezTo>
                      <a:pt x="151" y="9527"/>
                      <a:pt x="9737" y="35"/>
                      <a:pt x="21534" y="0"/>
                    </a:cubicBezTo>
                  </a:path>
                  <a:path w="21598" h="21600" stroke="0" extrusionOk="0">
                    <a:moveTo>
                      <a:pt x="-1" y="21322"/>
                    </a:moveTo>
                    <a:cubicBezTo>
                      <a:pt x="151" y="9527"/>
                      <a:pt x="9737" y="35"/>
                      <a:pt x="21534" y="0"/>
                    </a:cubicBezTo>
                    <a:lnTo>
                      <a:pt x="21598" y="21600"/>
                    </a:lnTo>
                    <a:lnTo>
                      <a:pt x="-1" y="2132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Arc 34"/>
              <p:cNvSpPr>
                <a:spLocks/>
              </p:cNvSpPr>
              <p:nvPr/>
            </p:nvSpPr>
            <p:spPr bwMode="auto">
              <a:xfrm>
                <a:off x="2453" y="3192"/>
                <a:ext cx="336" cy="312"/>
              </a:xfrm>
              <a:custGeom>
                <a:avLst/>
                <a:gdLst>
                  <a:gd name="T0" fmla="*/ 5 w 21600"/>
                  <a:gd name="T1" fmla="*/ 5 h 21600"/>
                  <a:gd name="T2" fmla="*/ 0 w 21600"/>
                  <a:gd name="T3" fmla="*/ 0 h 21600"/>
                  <a:gd name="T4" fmla="*/ 5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38" name="Group 48"/>
          <p:cNvGrpSpPr>
            <a:grpSpLocks/>
          </p:cNvGrpSpPr>
          <p:nvPr/>
        </p:nvGrpSpPr>
        <p:grpSpPr bwMode="auto">
          <a:xfrm>
            <a:off x="4427538" y="4901506"/>
            <a:ext cx="762000" cy="982662"/>
            <a:chOff x="2789" y="3125"/>
            <a:chExt cx="480" cy="619"/>
          </a:xfrm>
        </p:grpSpPr>
        <p:sp>
          <p:nvSpPr>
            <p:cNvPr id="39" name="Arc 37"/>
            <p:cNvSpPr>
              <a:spLocks/>
            </p:cNvSpPr>
            <p:nvPr/>
          </p:nvSpPr>
          <p:spPr bwMode="auto">
            <a:xfrm>
              <a:off x="2789" y="3125"/>
              <a:ext cx="144" cy="96"/>
            </a:xfrm>
            <a:custGeom>
              <a:avLst/>
              <a:gdLst>
                <a:gd name="T0" fmla="*/ 0 w 21581"/>
                <a:gd name="T1" fmla="*/ 0 h 21599"/>
                <a:gd name="T2" fmla="*/ 1 w 21581"/>
                <a:gd name="T3" fmla="*/ 0 h 21599"/>
                <a:gd name="T4" fmla="*/ 1 w 21581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1" h="21599" fill="none" extrusionOk="0">
                  <a:moveTo>
                    <a:pt x="-1" y="20699"/>
                  </a:moveTo>
                  <a:cubicBezTo>
                    <a:pt x="479" y="9188"/>
                    <a:pt x="9909" y="79"/>
                    <a:pt x="21430" y="-1"/>
                  </a:cubicBezTo>
                </a:path>
                <a:path w="21581" h="21599" stroke="0" extrusionOk="0">
                  <a:moveTo>
                    <a:pt x="-1" y="20699"/>
                  </a:moveTo>
                  <a:cubicBezTo>
                    <a:pt x="479" y="9188"/>
                    <a:pt x="9909" y="79"/>
                    <a:pt x="21430" y="-1"/>
                  </a:cubicBezTo>
                  <a:lnTo>
                    <a:pt x="21581" y="21599"/>
                  </a:lnTo>
                  <a:lnTo>
                    <a:pt x="-1" y="206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" name="Arc 38"/>
            <p:cNvSpPr>
              <a:spLocks/>
            </p:cNvSpPr>
            <p:nvPr/>
          </p:nvSpPr>
          <p:spPr bwMode="auto">
            <a:xfrm>
              <a:off x="2789" y="3216"/>
              <a:ext cx="144" cy="9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2789" y="3557"/>
              <a:ext cx="144" cy="187"/>
              <a:chOff x="2789" y="3557"/>
              <a:chExt cx="144" cy="187"/>
            </a:xfrm>
          </p:grpSpPr>
          <p:sp>
            <p:nvSpPr>
              <p:cNvPr id="48" name="Arc 39"/>
              <p:cNvSpPr>
                <a:spLocks/>
              </p:cNvSpPr>
              <p:nvPr/>
            </p:nvSpPr>
            <p:spPr bwMode="auto">
              <a:xfrm>
                <a:off x="2789" y="3557"/>
                <a:ext cx="144" cy="96"/>
              </a:xfrm>
              <a:custGeom>
                <a:avLst/>
                <a:gdLst>
                  <a:gd name="T0" fmla="*/ 0 w 21581"/>
                  <a:gd name="T1" fmla="*/ 0 h 21599"/>
                  <a:gd name="T2" fmla="*/ 1 w 21581"/>
                  <a:gd name="T3" fmla="*/ 0 h 21599"/>
                  <a:gd name="T4" fmla="*/ 1 w 21581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81" h="21599" fill="none" extrusionOk="0">
                    <a:moveTo>
                      <a:pt x="-1" y="20699"/>
                    </a:moveTo>
                    <a:cubicBezTo>
                      <a:pt x="479" y="9188"/>
                      <a:pt x="9909" y="79"/>
                      <a:pt x="21430" y="-1"/>
                    </a:cubicBezTo>
                  </a:path>
                  <a:path w="21581" h="21599" stroke="0" extrusionOk="0">
                    <a:moveTo>
                      <a:pt x="-1" y="20699"/>
                    </a:moveTo>
                    <a:cubicBezTo>
                      <a:pt x="479" y="9188"/>
                      <a:pt x="9909" y="79"/>
                      <a:pt x="21430" y="-1"/>
                    </a:cubicBezTo>
                    <a:lnTo>
                      <a:pt x="21581" y="21599"/>
                    </a:lnTo>
                    <a:lnTo>
                      <a:pt x="-1" y="206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" name="Arc 40"/>
              <p:cNvSpPr>
                <a:spLocks/>
              </p:cNvSpPr>
              <p:nvPr/>
            </p:nvSpPr>
            <p:spPr bwMode="auto">
              <a:xfrm>
                <a:off x="2789" y="3648"/>
                <a:ext cx="144" cy="96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2" name="Group 44"/>
            <p:cNvGrpSpPr>
              <a:grpSpLocks/>
            </p:cNvGrpSpPr>
            <p:nvPr/>
          </p:nvGrpSpPr>
          <p:grpSpPr bwMode="auto">
            <a:xfrm>
              <a:off x="2928" y="3317"/>
              <a:ext cx="149" cy="235"/>
              <a:chOff x="2928" y="3317"/>
              <a:chExt cx="149" cy="235"/>
            </a:xfrm>
          </p:grpSpPr>
          <p:sp>
            <p:nvSpPr>
              <p:cNvPr id="46" name="Arc 42"/>
              <p:cNvSpPr>
                <a:spLocks/>
              </p:cNvSpPr>
              <p:nvPr/>
            </p:nvSpPr>
            <p:spPr bwMode="auto">
              <a:xfrm>
                <a:off x="2932" y="3317"/>
                <a:ext cx="145" cy="120"/>
              </a:xfrm>
              <a:custGeom>
                <a:avLst/>
                <a:gdLst>
                  <a:gd name="T0" fmla="*/ 0 w 21750"/>
                  <a:gd name="T1" fmla="*/ 0 h 21600"/>
                  <a:gd name="T2" fmla="*/ 1 w 21750"/>
                  <a:gd name="T3" fmla="*/ 1 h 21600"/>
                  <a:gd name="T4" fmla="*/ 0 w 21750"/>
                  <a:gd name="T5" fmla="*/ 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0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" name="Arc 43"/>
              <p:cNvSpPr>
                <a:spLocks/>
              </p:cNvSpPr>
              <p:nvPr/>
            </p:nvSpPr>
            <p:spPr bwMode="auto">
              <a:xfrm>
                <a:off x="2928" y="3432"/>
                <a:ext cx="144" cy="12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3" name="Group 47"/>
            <p:cNvGrpSpPr>
              <a:grpSpLocks/>
            </p:cNvGrpSpPr>
            <p:nvPr/>
          </p:nvGrpSpPr>
          <p:grpSpPr bwMode="auto">
            <a:xfrm>
              <a:off x="2928" y="3125"/>
              <a:ext cx="341" cy="619"/>
              <a:chOff x="2928" y="3125"/>
              <a:chExt cx="341" cy="619"/>
            </a:xfrm>
          </p:grpSpPr>
          <p:sp>
            <p:nvSpPr>
              <p:cNvPr id="44" name="Arc 45"/>
              <p:cNvSpPr>
                <a:spLocks/>
              </p:cNvSpPr>
              <p:nvPr/>
            </p:nvSpPr>
            <p:spPr bwMode="auto">
              <a:xfrm>
                <a:off x="2932" y="3125"/>
                <a:ext cx="337" cy="312"/>
              </a:xfrm>
              <a:custGeom>
                <a:avLst/>
                <a:gdLst>
                  <a:gd name="T0" fmla="*/ 0 w 21664"/>
                  <a:gd name="T1" fmla="*/ 0 h 21600"/>
                  <a:gd name="T2" fmla="*/ 5 w 21664"/>
                  <a:gd name="T3" fmla="*/ 5 h 21600"/>
                  <a:gd name="T4" fmla="*/ 0 w 21664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64" h="21600" fill="none" extrusionOk="0">
                    <a:moveTo>
                      <a:pt x="0" y="0"/>
                    </a:moveTo>
                    <a:cubicBezTo>
                      <a:pt x="21" y="0"/>
                      <a:pt x="42" y="0"/>
                      <a:pt x="64" y="0"/>
                    </a:cubicBezTo>
                    <a:cubicBezTo>
                      <a:pt x="11993" y="0"/>
                      <a:pt x="21664" y="9670"/>
                      <a:pt x="21664" y="21600"/>
                    </a:cubicBezTo>
                  </a:path>
                  <a:path w="21664" h="21600" stroke="0" extrusionOk="0">
                    <a:moveTo>
                      <a:pt x="0" y="0"/>
                    </a:moveTo>
                    <a:cubicBezTo>
                      <a:pt x="21" y="0"/>
                      <a:pt x="42" y="0"/>
                      <a:pt x="64" y="0"/>
                    </a:cubicBezTo>
                    <a:cubicBezTo>
                      <a:pt x="11993" y="0"/>
                      <a:pt x="21664" y="9670"/>
                      <a:pt x="21664" y="21600"/>
                    </a:cubicBezTo>
                    <a:lnTo>
                      <a:pt x="64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" name="Arc 46"/>
              <p:cNvSpPr>
                <a:spLocks/>
              </p:cNvSpPr>
              <p:nvPr/>
            </p:nvSpPr>
            <p:spPr bwMode="auto">
              <a:xfrm>
                <a:off x="2928" y="3432"/>
                <a:ext cx="336" cy="312"/>
              </a:xfrm>
              <a:custGeom>
                <a:avLst/>
                <a:gdLst>
                  <a:gd name="T0" fmla="*/ 5 w 21600"/>
                  <a:gd name="T1" fmla="*/ 0 h 21600"/>
                  <a:gd name="T2" fmla="*/ 0 w 21600"/>
                  <a:gd name="T3" fmla="*/ 5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876675" y="4828481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867275" y="5209481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32300" y="24511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993900" y="3534668"/>
            <a:ext cx="3327400" cy="81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670300" y="3534668"/>
            <a:ext cx="3327400" cy="81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968814" y="3707706"/>
            <a:ext cx="1740861" cy="5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Exclusive-OR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problem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802245" y="3707706"/>
            <a:ext cx="1439498" cy="5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Intertwined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regions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364833" y="3707706"/>
            <a:ext cx="1667123" cy="5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Most general</a:t>
            </a:r>
          </a:p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regions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289300" y="26797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V="1">
            <a:off x="2441575" y="2898775"/>
            <a:ext cx="8318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2444750" y="2444750"/>
            <a:ext cx="8318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432300" y="29083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3584575" y="2670175"/>
            <a:ext cx="83185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3587750" y="2825750"/>
            <a:ext cx="83185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3587750" y="2444750"/>
            <a:ext cx="83185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V="1">
            <a:off x="3584575" y="2593975"/>
            <a:ext cx="83185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422900" y="2679700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V="1">
            <a:off x="4727575" y="2897188"/>
            <a:ext cx="679450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5721350" y="2819400"/>
            <a:ext cx="67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" name="Freeform 68" descr="小方格"/>
          <p:cNvSpPr>
            <a:spLocks/>
          </p:cNvSpPr>
          <p:nvPr/>
        </p:nvSpPr>
        <p:spPr bwMode="auto">
          <a:xfrm>
            <a:off x="5410200" y="4512568"/>
            <a:ext cx="1220788" cy="992188"/>
          </a:xfrm>
          <a:custGeom>
            <a:avLst/>
            <a:gdLst>
              <a:gd name="T0" fmla="*/ 241935099 w 769"/>
              <a:gd name="T1" fmla="*/ 241935122 h 625"/>
              <a:gd name="T2" fmla="*/ 0 w 769"/>
              <a:gd name="T3" fmla="*/ 846772927 h 625"/>
              <a:gd name="T4" fmla="*/ 120967550 w 769"/>
              <a:gd name="T5" fmla="*/ 1451610732 h 625"/>
              <a:gd name="T6" fmla="*/ 846772847 w 769"/>
              <a:gd name="T7" fmla="*/ 1572578292 h 625"/>
              <a:gd name="T8" fmla="*/ 1935480793 w 769"/>
              <a:gd name="T9" fmla="*/ 725805366 h 625"/>
              <a:gd name="T10" fmla="*/ 1814513243 w 769"/>
              <a:gd name="T11" fmla="*/ 0 h 625"/>
              <a:gd name="T12" fmla="*/ 1451610595 w 769"/>
              <a:gd name="T13" fmla="*/ 362902683 h 625"/>
              <a:gd name="T14" fmla="*/ 604837748 w 769"/>
              <a:gd name="T15" fmla="*/ 483870244 h 625"/>
              <a:gd name="T16" fmla="*/ 241935099 w 769"/>
              <a:gd name="T17" fmla="*/ 241935122 h 6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69" h="625">
                <a:moveTo>
                  <a:pt x="96" y="96"/>
                </a:moveTo>
                <a:lnTo>
                  <a:pt x="0" y="336"/>
                </a:lnTo>
                <a:lnTo>
                  <a:pt x="48" y="576"/>
                </a:lnTo>
                <a:lnTo>
                  <a:pt x="336" y="624"/>
                </a:lnTo>
                <a:lnTo>
                  <a:pt x="768" y="288"/>
                </a:lnTo>
                <a:lnTo>
                  <a:pt x="720" y="0"/>
                </a:lnTo>
                <a:lnTo>
                  <a:pt x="576" y="144"/>
                </a:lnTo>
                <a:lnTo>
                  <a:pt x="240" y="192"/>
                </a:lnTo>
                <a:lnTo>
                  <a:pt x="96" y="96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5638800" y="5045968"/>
            <a:ext cx="458788" cy="230188"/>
          </a:xfrm>
          <a:custGeom>
            <a:avLst/>
            <a:gdLst>
              <a:gd name="T0" fmla="*/ 241935264 w 289"/>
              <a:gd name="T1" fmla="*/ 0 h 145"/>
              <a:gd name="T2" fmla="*/ 0 w 289"/>
              <a:gd name="T3" fmla="*/ 241935526 h 145"/>
              <a:gd name="T4" fmla="*/ 725805791 w 289"/>
              <a:gd name="T5" fmla="*/ 362903288 h 145"/>
              <a:gd name="T6" fmla="*/ 725805791 w 289"/>
              <a:gd name="T7" fmla="*/ 0 h 145"/>
              <a:gd name="T8" fmla="*/ 241935264 w 2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9" h="145">
                <a:moveTo>
                  <a:pt x="96" y="0"/>
                </a:moveTo>
                <a:lnTo>
                  <a:pt x="0" y="96"/>
                </a:lnTo>
                <a:lnTo>
                  <a:pt x="288" y="14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1" name="Freeform 70" descr="小方格"/>
          <p:cNvSpPr>
            <a:spLocks/>
          </p:cNvSpPr>
          <p:nvPr/>
        </p:nvSpPr>
        <p:spPr bwMode="auto">
          <a:xfrm>
            <a:off x="6019800" y="5274568"/>
            <a:ext cx="839788" cy="611188"/>
          </a:xfrm>
          <a:custGeom>
            <a:avLst/>
            <a:gdLst>
              <a:gd name="T0" fmla="*/ 120967572 w 529"/>
              <a:gd name="T1" fmla="*/ 846773193 h 385"/>
              <a:gd name="T2" fmla="*/ 967740576 w 529"/>
              <a:gd name="T3" fmla="*/ 967740792 h 385"/>
              <a:gd name="T4" fmla="*/ 1330643292 w 529"/>
              <a:gd name="T5" fmla="*/ 0 h 385"/>
              <a:gd name="T6" fmla="*/ 846773004 w 529"/>
              <a:gd name="T7" fmla="*/ 0 h 385"/>
              <a:gd name="T8" fmla="*/ 725805432 w 529"/>
              <a:gd name="T9" fmla="*/ 483870396 h 385"/>
              <a:gd name="T10" fmla="*/ 0 w 529"/>
              <a:gd name="T11" fmla="*/ 604837995 h 385"/>
              <a:gd name="T12" fmla="*/ 120967572 w 529"/>
              <a:gd name="T13" fmla="*/ 846773193 h 3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9" h="385">
                <a:moveTo>
                  <a:pt x="48" y="336"/>
                </a:moveTo>
                <a:lnTo>
                  <a:pt x="384" y="384"/>
                </a:lnTo>
                <a:lnTo>
                  <a:pt x="528" y="0"/>
                </a:lnTo>
                <a:lnTo>
                  <a:pt x="336" y="0"/>
                </a:lnTo>
                <a:lnTo>
                  <a:pt x="288" y="192"/>
                </a:lnTo>
                <a:lnTo>
                  <a:pt x="0" y="240"/>
                </a:lnTo>
                <a:lnTo>
                  <a:pt x="48" y="336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2" name="圓角矩形圖說文字 115">
            <a:extLst>
              <a:ext uri="{FF2B5EF4-FFF2-40B4-BE49-F238E27FC236}">
                <a16:creationId xmlns:a16="http://schemas.microsoft.com/office/drawing/2014/main" id="{0CF27359-19C2-4857-BD6A-3B10639EE812}"/>
              </a:ext>
            </a:extLst>
          </p:cNvPr>
          <p:cNvSpPr/>
          <p:nvPr/>
        </p:nvSpPr>
        <p:spPr>
          <a:xfrm>
            <a:off x="653036" y="6260737"/>
            <a:ext cx="7699673" cy="408623"/>
          </a:xfrm>
          <a:prstGeom prst="wedgeRoundRectCallout">
            <a:avLst>
              <a:gd name="adj1" fmla="val 16139"/>
              <a:gd name="adj2" fmla="val 41312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Universal approximator: MLP with 3 layers can approximate any given functions!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Summary: MLP Decision Boundaries</a:t>
            </a:r>
            <a:endParaRPr lang="zh-TW" altLang="en-US" dirty="0"/>
          </a:p>
        </p:txBody>
      </p:sp>
      <p:sp>
        <p:nvSpPr>
          <p:cNvPr id="6" name="Freeform 3" descr="小方格"/>
          <p:cNvSpPr>
            <a:spLocks/>
          </p:cNvSpPr>
          <p:nvPr/>
        </p:nvSpPr>
        <p:spPr bwMode="auto">
          <a:xfrm>
            <a:off x="7108204" y="2114253"/>
            <a:ext cx="992188" cy="1449388"/>
          </a:xfrm>
          <a:custGeom>
            <a:avLst/>
            <a:gdLst>
              <a:gd name="T0" fmla="*/ 336 w 625"/>
              <a:gd name="T1" fmla="*/ 0 h 913"/>
              <a:gd name="T2" fmla="*/ 0 w 625"/>
              <a:gd name="T3" fmla="*/ 912 h 913"/>
              <a:gd name="T4" fmla="*/ 624 w 625"/>
              <a:gd name="T5" fmla="*/ 912 h 913"/>
              <a:gd name="T6" fmla="*/ 624 w 625"/>
              <a:gd name="T7" fmla="*/ 0 h 913"/>
              <a:gd name="T8" fmla="*/ 336 w 625"/>
              <a:gd name="T9" fmla="*/ 0 h 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5" h="913">
                <a:moveTo>
                  <a:pt x="336" y="0"/>
                </a:moveTo>
                <a:lnTo>
                  <a:pt x="0" y="912"/>
                </a:lnTo>
                <a:lnTo>
                  <a:pt x="624" y="912"/>
                </a:lnTo>
                <a:lnTo>
                  <a:pt x="624" y="0"/>
                </a:lnTo>
                <a:lnTo>
                  <a:pt x="336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4" descr="小方格"/>
          <p:cNvSpPr>
            <a:spLocks/>
          </p:cNvSpPr>
          <p:nvPr/>
        </p:nvSpPr>
        <p:spPr bwMode="auto">
          <a:xfrm>
            <a:off x="5889004" y="2114253"/>
            <a:ext cx="763588" cy="1449388"/>
          </a:xfrm>
          <a:custGeom>
            <a:avLst/>
            <a:gdLst>
              <a:gd name="T0" fmla="*/ 0 w 481"/>
              <a:gd name="T1" fmla="*/ 0 h 913"/>
              <a:gd name="T2" fmla="*/ 184 w 481"/>
              <a:gd name="T3" fmla="*/ 912 h 913"/>
              <a:gd name="T4" fmla="*/ 480 w 481"/>
              <a:gd name="T5" fmla="*/ 912 h 913"/>
              <a:gd name="T6" fmla="*/ 480 w 481"/>
              <a:gd name="T7" fmla="*/ 0 h 9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1" h="913">
                <a:moveTo>
                  <a:pt x="0" y="0"/>
                </a:moveTo>
                <a:lnTo>
                  <a:pt x="184" y="912"/>
                </a:lnTo>
                <a:lnTo>
                  <a:pt x="480" y="912"/>
                </a:lnTo>
                <a:lnTo>
                  <a:pt x="480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5" descr="小方格"/>
          <p:cNvSpPr>
            <a:spLocks/>
          </p:cNvSpPr>
          <p:nvPr/>
        </p:nvSpPr>
        <p:spPr bwMode="auto">
          <a:xfrm>
            <a:off x="3755404" y="2114253"/>
            <a:ext cx="1144588" cy="1144588"/>
          </a:xfrm>
          <a:custGeom>
            <a:avLst/>
            <a:gdLst>
              <a:gd name="T0" fmla="*/ 0 w 721"/>
              <a:gd name="T1" fmla="*/ 0 h 721"/>
              <a:gd name="T2" fmla="*/ 0 w 721"/>
              <a:gd name="T3" fmla="*/ 720 h 721"/>
              <a:gd name="T4" fmla="*/ 720 w 721"/>
              <a:gd name="T5" fmla="*/ 0 h 7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1" h="721">
                <a:moveTo>
                  <a:pt x="0" y="0"/>
                </a:moveTo>
                <a:lnTo>
                  <a:pt x="0" y="720"/>
                </a:lnTo>
                <a:lnTo>
                  <a:pt x="720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996704" y="2355553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682504" y="2355553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996704" y="3041353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682504" y="3041353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768104" y="2126953"/>
            <a:ext cx="28702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269879" y="258256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260479" y="288736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 dirty="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161390" y="1842790"/>
            <a:ext cx="742191" cy="3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C00000"/>
                </a:solidFill>
              </a:rPr>
              <a:t>XOR</a:t>
            </a:r>
          </a:p>
        </p:txBody>
      </p:sp>
      <p:sp>
        <p:nvSpPr>
          <p:cNvPr id="17" name="Arc 14"/>
          <p:cNvSpPr>
            <a:spLocks/>
          </p:cNvSpPr>
          <p:nvPr/>
        </p:nvSpPr>
        <p:spPr bwMode="auto">
          <a:xfrm>
            <a:off x="6041404" y="2990553"/>
            <a:ext cx="533400" cy="495300"/>
          </a:xfrm>
          <a:custGeom>
            <a:avLst/>
            <a:gdLst>
              <a:gd name="T0" fmla="*/ 5 w 21600"/>
              <a:gd name="T1" fmla="*/ 0 h 21600"/>
              <a:gd name="T2" fmla="*/ 0 w 21600"/>
              <a:gd name="T3" fmla="*/ 5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Arc 15"/>
          <p:cNvSpPr>
            <a:spLocks/>
          </p:cNvSpPr>
          <p:nvPr/>
        </p:nvSpPr>
        <p:spPr bwMode="auto">
          <a:xfrm>
            <a:off x="6041404" y="2496840"/>
            <a:ext cx="534988" cy="495300"/>
          </a:xfrm>
          <a:custGeom>
            <a:avLst/>
            <a:gdLst>
              <a:gd name="T0" fmla="*/ 0 w 21664"/>
              <a:gd name="T1" fmla="*/ 0 h 21600"/>
              <a:gd name="T2" fmla="*/ 5 w 21664"/>
              <a:gd name="T3" fmla="*/ 5 h 21600"/>
              <a:gd name="T4" fmla="*/ 0 w 21664"/>
              <a:gd name="T5" fmla="*/ 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64" h="21600" fill="none" extrusionOk="0">
                <a:moveTo>
                  <a:pt x="0" y="0"/>
                </a:moveTo>
                <a:cubicBezTo>
                  <a:pt x="21" y="0"/>
                  <a:pt x="42" y="0"/>
                  <a:pt x="64" y="0"/>
                </a:cubicBezTo>
                <a:cubicBezTo>
                  <a:pt x="11993" y="0"/>
                  <a:pt x="21664" y="9670"/>
                  <a:pt x="21664" y="21600"/>
                </a:cubicBezTo>
              </a:path>
              <a:path w="21664" h="21600" stroke="0" extrusionOk="0">
                <a:moveTo>
                  <a:pt x="0" y="0"/>
                </a:moveTo>
                <a:cubicBezTo>
                  <a:pt x="21" y="0"/>
                  <a:pt x="42" y="0"/>
                  <a:pt x="64" y="0"/>
                </a:cubicBezTo>
                <a:cubicBezTo>
                  <a:pt x="11993" y="0"/>
                  <a:pt x="21664" y="9670"/>
                  <a:pt x="21664" y="21600"/>
                </a:cubicBezTo>
                <a:lnTo>
                  <a:pt x="64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Arc 16"/>
          <p:cNvSpPr>
            <a:spLocks/>
          </p:cNvSpPr>
          <p:nvPr/>
        </p:nvSpPr>
        <p:spPr bwMode="auto">
          <a:xfrm>
            <a:off x="5814392" y="2496840"/>
            <a:ext cx="228600" cy="152400"/>
          </a:xfrm>
          <a:custGeom>
            <a:avLst/>
            <a:gdLst>
              <a:gd name="T0" fmla="*/ 0 w 21600"/>
              <a:gd name="T1" fmla="*/ 0 h 21599"/>
              <a:gd name="T2" fmla="*/ 1 w 21600"/>
              <a:gd name="T3" fmla="*/ 0 h 21599"/>
              <a:gd name="T4" fmla="*/ 1 w 21600"/>
              <a:gd name="T5" fmla="*/ 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Arc 17"/>
          <p:cNvSpPr>
            <a:spLocks/>
          </p:cNvSpPr>
          <p:nvPr/>
        </p:nvSpPr>
        <p:spPr bwMode="auto">
          <a:xfrm>
            <a:off x="5814392" y="2647653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Arc 18"/>
          <p:cNvSpPr>
            <a:spLocks/>
          </p:cNvSpPr>
          <p:nvPr/>
        </p:nvSpPr>
        <p:spPr bwMode="auto">
          <a:xfrm>
            <a:off x="5814392" y="3182640"/>
            <a:ext cx="228600" cy="152400"/>
          </a:xfrm>
          <a:custGeom>
            <a:avLst/>
            <a:gdLst>
              <a:gd name="T0" fmla="*/ 0 w 21600"/>
              <a:gd name="T1" fmla="*/ 0 h 21599"/>
              <a:gd name="T2" fmla="*/ 1 w 21600"/>
              <a:gd name="T3" fmla="*/ 0 h 21599"/>
              <a:gd name="T4" fmla="*/ 1 w 21600"/>
              <a:gd name="T5" fmla="*/ 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Arc 19"/>
          <p:cNvSpPr>
            <a:spLocks/>
          </p:cNvSpPr>
          <p:nvPr/>
        </p:nvSpPr>
        <p:spPr bwMode="auto">
          <a:xfrm>
            <a:off x="5814392" y="3333453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Arc 20"/>
          <p:cNvSpPr>
            <a:spLocks/>
          </p:cNvSpPr>
          <p:nvPr/>
        </p:nvSpPr>
        <p:spPr bwMode="auto">
          <a:xfrm>
            <a:off x="6041404" y="2990553"/>
            <a:ext cx="228600" cy="1905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1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Arc 21"/>
          <p:cNvSpPr>
            <a:spLocks/>
          </p:cNvSpPr>
          <p:nvPr/>
        </p:nvSpPr>
        <p:spPr bwMode="auto">
          <a:xfrm>
            <a:off x="6041404" y="2801640"/>
            <a:ext cx="230188" cy="1905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1 h 21600"/>
              <a:gd name="T4" fmla="*/ 0 w 21750"/>
              <a:gd name="T5" fmla="*/ 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Arc 22"/>
          <p:cNvSpPr>
            <a:spLocks/>
          </p:cNvSpPr>
          <p:nvPr/>
        </p:nvSpPr>
        <p:spPr bwMode="auto">
          <a:xfrm>
            <a:off x="5280992" y="2685753"/>
            <a:ext cx="533400" cy="495300"/>
          </a:xfrm>
          <a:custGeom>
            <a:avLst/>
            <a:gdLst>
              <a:gd name="T0" fmla="*/ 5 w 21600"/>
              <a:gd name="T1" fmla="*/ 5 h 21600"/>
              <a:gd name="T2" fmla="*/ 0 w 21600"/>
              <a:gd name="T3" fmla="*/ 0 h 21600"/>
              <a:gd name="T4" fmla="*/ 5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Arc 23"/>
          <p:cNvSpPr>
            <a:spLocks/>
          </p:cNvSpPr>
          <p:nvPr/>
        </p:nvSpPr>
        <p:spPr bwMode="auto">
          <a:xfrm>
            <a:off x="5280992" y="2192040"/>
            <a:ext cx="533400" cy="495300"/>
          </a:xfrm>
          <a:custGeom>
            <a:avLst/>
            <a:gdLst>
              <a:gd name="T0" fmla="*/ 0 w 21600"/>
              <a:gd name="T1" fmla="*/ 5 h 21600"/>
              <a:gd name="T2" fmla="*/ 5 w 21600"/>
              <a:gd name="T3" fmla="*/ 0 h 21600"/>
              <a:gd name="T4" fmla="*/ 5 w 21600"/>
              <a:gd name="T5" fmla="*/ 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5"/>
                  <a:pt x="9631" y="35"/>
                  <a:pt x="2153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5"/>
                  <a:pt x="9631" y="35"/>
                  <a:pt x="21536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Arc 24"/>
          <p:cNvSpPr>
            <a:spLocks/>
          </p:cNvSpPr>
          <p:nvPr/>
        </p:nvSpPr>
        <p:spPr bwMode="auto">
          <a:xfrm>
            <a:off x="5812804" y="2192040"/>
            <a:ext cx="230188" cy="1524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0 h 21600"/>
              <a:gd name="T4" fmla="*/ 0 w 217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Arc 25"/>
          <p:cNvSpPr>
            <a:spLocks/>
          </p:cNvSpPr>
          <p:nvPr/>
        </p:nvSpPr>
        <p:spPr bwMode="auto">
          <a:xfrm>
            <a:off x="5812804" y="2342853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Arc 26"/>
          <p:cNvSpPr>
            <a:spLocks/>
          </p:cNvSpPr>
          <p:nvPr/>
        </p:nvSpPr>
        <p:spPr bwMode="auto">
          <a:xfrm>
            <a:off x="5812804" y="2877840"/>
            <a:ext cx="230188" cy="1524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0 h 21600"/>
              <a:gd name="T4" fmla="*/ 0 w 217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" name="Arc 27"/>
          <p:cNvSpPr>
            <a:spLocks/>
          </p:cNvSpPr>
          <p:nvPr/>
        </p:nvSpPr>
        <p:spPr bwMode="auto">
          <a:xfrm>
            <a:off x="5812804" y="3028653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Arc 28"/>
          <p:cNvSpPr>
            <a:spLocks/>
          </p:cNvSpPr>
          <p:nvPr/>
        </p:nvSpPr>
        <p:spPr bwMode="auto">
          <a:xfrm>
            <a:off x="5585792" y="2685753"/>
            <a:ext cx="228600" cy="190500"/>
          </a:xfrm>
          <a:custGeom>
            <a:avLst/>
            <a:gdLst>
              <a:gd name="T0" fmla="*/ 1 w 21600"/>
              <a:gd name="T1" fmla="*/ 1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Arc 29"/>
          <p:cNvSpPr>
            <a:spLocks/>
          </p:cNvSpPr>
          <p:nvPr/>
        </p:nvSpPr>
        <p:spPr bwMode="auto">
          <a:xfrm>
            <a:off x="5585792" y="2496840"/>
            <a:ext cx="228600" cy="190500"/>
          </a:xfrm>
          <a:custGeom>
            <a:avLst/>
            <a:gdLst>
              <a:gd name="T0" fmla="*/ 0 w 21600"/>
              <a:gd name="T1" fmla="*/ 1 h 21599"/>
              <a:gd name="T2" fmla="*/ 1 w 21600"/>
              <a:gd name="T3" fmla="*/ 0 h 21599"/>
              <a:gd name="T4" fmla="*/ 1 w 21600"/>
              <a:gd name="T5" fmla="*/ 1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215904" y="2126953"/>
            <a:ext cx="28702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1818654" y="284450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0070C0"/>
              </a:solidFill>
            </a:endParaRPr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1818654" y="322550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2396504" y="2965153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1850404" y="3104853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2612404" y="302865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1850404" y="2876253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5189894" y="1842790"/>
            <a:ext cx="1439497" cy="3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C00000"/>
                </a:solidFill>
              </a:rPr>
              <a:t>Intertwined</a:t>
            </a: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6841549" y="1842790"/>
            <a:ext cx="1139736" cy="3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C00000"/>
                </a:solidFill>
              </a:rPr>
              <a:t>General</a:t>
            </a: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872504" y="2126953"/>
            <a:ext cx="2870200" cy="14224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1128417" y="2376190"/>
            <a:ext cx="2394886" cy="30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1-layer: Half planes</a:t>
            </a:r>
          </a:p>
        </p:txBody>
      </p:sp>
      <p:sp>
        <p:nvSpPr>
          <p:cNvPr id="45" name="Freeform 42" descr="小方格"/>
          <p:cNvSpPr>
            <a:spLocks/>
          </p:cNvSpPr>
          <p:nvPr/>
        </p:nvSpPr>
        <p:spPr bwMode="auto">
          <a:xfrm>
            <a:off x="3755404" y="3638252"/>
            <a:ext cx="1458913" cy="1449388"/>
          </a:xfrm>
          <a:custGeom>
            <a:avLst/>
            <a:gdLst>
              <a:gd name="T0" fmla="*/ 0 w 919"/>
              <a:gd name="T1" fmla="*/ 0 h 913"/>
              <a:gd name="T2" fmla="*/ 240 w 919"/>
              <a:gd name="T3" fmla="*/ 0 h 913"/>
              <a:gd name="T4" fmla="*/ 912 w 919"/>
              <a:gd name="T5" fmla="*/ 672 h 913"/>
              <a:gd name="T6" fmla="*/ 918 w 919"/>
              <a:gd name="T7" fmla="*/ 684 h 913"/>
              <a:gd name="T8" fmla="*/ 912 w 919"/>
              <a:gd name="T9" fmla="*/ 912 h 913"/>
              <a:gd name="T10" fmla="*/ 672 w 919"/>
              <a:gd name="T11" fmla="*/ 912 h 913"/>
              <a:gd name="T12" fmla="*/ 0 w 919"/>
              <a:gd name="T13" fmla="*/ 240 h 913"/>
              <a:gd name="T14" fmla="*/ 0 w 919"/>
              <a:gd name="T15" fmla="*/ 0 h 9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9" h="913">
                <a:moveTo>
                  <a:pt x="0" y="0"/>
                </a:moveTo>
                <a:lnTo>
                  <a:pt x="240" y="0"/>
                </a:lnTo>
                <a:lnTo>
                  <a:pt x="912" y="672"/>
                </a:lnTo>
                <a:lnTo>
                  <a:pt x="918" y="684"/>
                </a:lnTo>
                <a:lnTo>
                  <a:pt x="912" y="912"/>
                </a:lnTo>
                <a:lnTo>
                  <a:pt x="672" y="912"/>
                </a:lnTo>
                <a:lnTo>
                  <a:pt x="0" y="240"/>
                </a:lnTo>
                <a:lnTo>
                  <a:pt x="0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" name="Freeform 43" descr="小方格"/>
          <p:cNvSpPr>
            <a:spLocks/>
          </p:cNvSpPr>
          <p:nvPr/>
        </p:nvSpPr>
        <p:spPr bwMode="auto">
          <a:xfrm>
            <a:off x="5660404" y="3638252"/>
            <a:ext cx="992188" cy="1449388"/>
          </a:xfrm>
          <a:custGeom>
            <a:avLst/>
            <a:gdLst>
              <a:gd name="T0" fmla="*/ 0 w 625"/>
              <a:gd name="T1" fmla="*/ 336 h 913"/>
              <a:gd name="T2" fmla="*/ 528 w 625"/>
              <a:gd name="T3" fmla="*/ 0 h 913"/>
              <a:gd name="T4" fmla="*/ 624 w 625"/>
              <a:gd name="T5" fmla="*/ 0 h 913"/>
              <a:gd name="T6" fmla="*/ 624 w 625"/>
              <a:gd name="T7" fmla="*/ 912 h 913"/>
              <a:gd name="T8" fmla="*/ 432 w 625"/>
              <a:gd name="T9" fmla="*/ 912 h 913"/>
              <a:gd name="T10" fmla="*/ 0 w 625"/>
              <a:gd name="T11" fmla="*/ 336 h 9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913">
                <a:moveTo>
                  <a:pt x="0" y="336"/>
                </a:moveTo>
                <a:lnTo>
                  <a:pt x="528" y="0"/>
                </a:lnTo>
                <a:lnTo>
                  <a:pt x="624" y="0"/>
                </a:lnTo>
                <a:lnTo>
                  <a:pt x="624" y="912"/>
                </a:lnTo>
                <a:lnTo>
                  <a:pt x="432" y="912"/>
                </a:lnTo>
                <a:lnTo>
                  <a:pt x="0" y="336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" name="Freeform 44" descr="小方格"/>
          <p:cNvSpPr>
            <a:spLocks/>
          </p:cNvSpPr>
          <p:nvPr/>
        </p:nvSpPr>
        <p:spPr bwMode="auto">
          <a:xfrm>
            <a:off x="7032004" y="3638252"/>
            <a:ext cx="1068388" cy="1449388"/>
          </a:xfrm>
          <a:custGeom>
            <a:avLst/>
            <a:gdLst>
              <a:gd name="T0" fmla="*/ 201 w 673"/>
              <a:gd name="T1" fmla="*/ 0 h 913"/>
              <a:gd name="T2" fmla="*/ 33 w 673"/>
              <a:gd name="T3" fmla="*/ 144 h 913"/>
              <a:gd name="T4" fmla="*/ 0 w 673"/>
              <a:gd name="T5" fmla="*/ 480 h 913"/>
              <a:gd name="T6" fmla="*/ 336 w 673"/>
              <a:gd name="T7" fmla="*/ 912 h 913"/>
              <a:gd name="T8" fmla="*/ 672 w 673"/>
              <a:gd name="T9" fmla="*/ 912 h 913"/>
              <a:gd name="T10" fmla="*/ 672 w 673"/>
              <a:gd name="T11" fmla="*/ 0 h 9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3" h="913">
                <a:moveTo>
                  <a:pt x="201" y="0"/>
                </a:moveTo>
                <a:lnTo>
                  <a:pt x="33" y="144"/>
                </a:lnTo>
                <a:lnTo>
                  <a:pt x="0" y="480"/>
                </a:lnTo>
                <a:lnTo>
                  <a:pt x="336" y="912"/>
                </a:lnTo>
                <a:lnTo>
                  <a:pt x="672" y="912"/>
                </a:lnTo>
                <a:lnTo>
                  <a:pt x="672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3996704" y="3879552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4682504" y="3879552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3996704" y="4565352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51" name="Oval 48"/>
          <p:cNvSpPr>
            <a:spLocks noChangeArrowheads="1"/>
          </p:cNvSpPr>
          <p:nvPr/>
        </p:nvSpPr>
        <p:spPr bwMode="auto">
          <a:xfrm>
            <a:off x="4682504" y="4565352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3768104" y="3650952"/>
            <a:ext cx="28702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5269879" y="410656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6260479" y="441136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55" name="Arc 52"/>
          <p:cNvSpPr>
            <a:spLocks/>
          </p:cNvSpPr>
          <p:nvPr/>
        </p:nvSpPr>
        <p:spPr bwMode="auto">
          <a:xfrm>
            <a:off x="6041404" y="4514552"/>
            <a:ext cx="533400" cy="495300"/>
          </a:xfrm>
          <a:custGeom>
            <a:avLst/>
            <a:gdLst>
              <a:gd name="T0" fmla="*/ 5 w 21600"/>
              <a:gd name="T1" fmla="*/ 0 h 21600"/>
              <a:gd name="T2" fmla="*/ 0 w 21600"/>
              <a:gd name="T3" fmla="*/ 5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" name="Arc 53"/>
          <p:cNvSpPr>
            <a:spLocks/>
          </p:cNvSpPr>
          <p:nvPr/>
        </p:nvSpPr>
        <p:spPr bwMode="auto">
          <a:xfrm>
            <a:off x="6041404" y="4020840"/>
            <a:ext cx="534988" cy="495300"/>
          </a:xfrm>
          <a:custGeom>
            <a:avLst/>
            <a:gdLst>
              <a:gd name="T0" fmla="*/ 0 w 21664"/>
              <a:gd name="T1" fmla="*/ 0 h 21600"/>
              <a:gd name="T2" fmla="*/ 5 w 21664"/>
              <a:gd name="T3" fmla="*/ 5 h 21600"/>
              <a:gd name="T4" fmla="*/ 0 w 21664"/>
              <a:gd name="T5" fmla="*/ 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64" h="21600" fill="none" extrusionOk="0">
                <a:moveTo>
                  <a:pt x="0" y="0"/>
                </a:moveTo>
                <a:cubicBezTo>
                  <a:pt x="21" y="0"/>
                  <a:pt x="42" y="0"/>
                  <a:pt x="64" y="0"/>
                </a:cubicBezTo>
                <a:cubicBezTo>
                  <a:pt x="11993" y="0"/>
                  <a:pt x="21664" y="9670"/>
                  <a:pt x="21664" y="21600"/>
                </a:cubicBezTo>
              </a:path>
              <a:path w="21664" h="21600" stroke="0" extrusionOk="0">
                <a:moveTo>
                  <a:pt x="0" y="0"/>
                </a:moveTo>
                <a:cubicBezTo>
                  <a:pt x="21" y="0"/>
                  <a:pt x="42" y="0"/>
                  <a:pt x="64" y="0"/>
                </a:cubicBezTo>
                <a:cubicBezTo>
                  <a:pt x="11993" y="0"/>
                  <a:pt x="21664" y="9670"/>
                  <a:pt x="21664" y="21600"/>
                </a:cubicBezTo>
                <a:lnTo>
                  <a:pt x="64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" name="Arc 54"/>
          <p:cNvSpPr>
            <a:spLocks/>
          </p:cNvSpPr>
          <p:nvPr/>
        </p:nvSpPr>
        <p:spPr bwMode="auto">
          <a:xfrm>
            <a:off x="5814392" y="4020840"/>
            <a:ext cx="228600" cy="152400"/>
          </a:xfrm>
          <a:custGeom>
            <a:avLst/>
            <a:gdLst>
              <a:gd name="T0" fmla="*/ 0 w 21600"/>
              <a:gd name="T1" fmla="*/ 0 h 21599"/>
              <a:gd name="T2" fmla="*/ 1 w 21600"/>
              <a:gd name="T3" fmla="*/ 0 h 21599"/>
              <a:gd name="T4" fmla="*/ 1 w 21600"/>
              <a:gd name="T5" fmla="*/ 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" name="Arc 55"/>
          <p:cNvSpPr>
            <a:spLocks/>
          </p:cNvSpPr>
          <p:nvPr/>
        </p:nvSpPr>
        <p:spPr bwMode="auto">
          <a:xfrm>
            <a:off x="5814392" y="4171652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" name="Arc 56"/>
          <p:cNvSpPr>
            <a:spLocks/>
          </p:cNvSpPr>
          <p:nvPr/>
        </p:nvSpPr>
        <p:spPr bwMode="auto">
          <a:xfrm>
            <a:off x="5814392" y="4706640"/>
            <a:ext cx="228600" cy="152400"/>
          </a:xfrm>
          <a:custGeom>
            <a:avLst/>
            <a:gdLst>
              <a:gd name="T0" fmla="*/ 0 w 21600"/>
              <a:gd name="T1" fmla="*/ 0 h 21599"/>
              <a:gd name="T2" fmla="*/ 1 w 21600"/>
              <a:gd name="T3" fmla="*/ 0 h 21599"/>
              <a:gd name="T4" fmla="*/ 1 w 21600"/>
              <a:gd name="T5" fmla="*/ 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Arc 57"/>
          <p:cNvSpPr>
            <a:spLocks/>
          </p:cNvSpPr>
          <p:nvPr/>
        </p:nvSpPr>
        <p:spPr bwMode="auto">
          <a:xfrm>
            <a:off x="5814392" y="4857452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" name="Arc 58"/>
          <p:cNvSpPr>
            <a:spLocks/>
          </p:cNvSpPr>
          <p:nvPr/>
        </p:nvSpPr>
        <p:spPr bwMode="auto">
          <a:xfrm>
            <a:off x="6041404" y="4514552"/>
            <a:ext cx="228600" cy="1905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1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" name="Arc 59"/>
          <p:cNvSpPr>
            <a:spLocks/>
          </p:cNvSpPr>
          <p:nvPr/>
        </p:nvSpPr>
        <p:spPr bwMode="auto">
          <a:xfrm>
            <a:off x="6041404" y="4325640"/>
            <a:ext cx="230188" cy="1905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1 h 21600"/>
              <a:gd name="T4" fmla="*/ 0 w 21750"/>
              <a:gd name="T5" fmla="*/ 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Arc 60"/>
          <p:cNvSpPr>
            <a:spLocks/>
          </p:cNvSpPr>
          <p:nvPr/>
        </p:nvSpPr>
        <p:spPr bwMode="auto">
          <a:xfrm>
            <a:off x="5280992" y="4209752"/>
            <a:ext cx="533400" cy="495300"/>
          </a:xfrm>
          <a:custGeom>
            <a:avLst/>
            <a:gdLst>
              <a:gd name="T0" fmla="*/ 5 w 21600"/>
              <a:gd name="T1" fmla="*/ 5 h 21600"/>
              <a:gd name="T2" fmla="*/ 0 w 21600"/>
              <a:gd name="T3" fmla="*/ 0 h 21600"/>
              <a:gd name="T4" fmla="*/ 5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" name="Arc 61"/>
          <p:cNvSpPr>
            <a:spLocks/>
          </p:cNvSpPr>
          <p:nvPr/>
        </p:nvSpPr>
        <p:spPr bwMode="auto">
          <a:xfrm>
            <a:off x="5280992" y="3716040"/>
            <a:ext cx="533400" cy="495300"/>
          </a:xfrm>
          <a:custGeom>
            <a:avLst/>
            <a:gdLst>
              <a:gd name="T0" fmla="*/ 0 w 21600"/>
              <a:gd name="T1" fmla="*/ 5 h 21600"/>
              <a:gd name="T2" fmla="*/ 5 w 21600"/>
              <a:gd name="T3" fmla="*/ 0 h 21600"/>
              <a:gd name="T4" fmla="*/ 5 w 21600"/>
              <a:gd name="T5" fmla="*/ 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5"/>
                  <a:pt x="9631" y="35"/>
                  <a:pt x="2153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5"/>
                  <a:pt x="9631" y="35"/>
                  <a:pt x="21536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" name="Arc 62"/>
          <p:cNvSpPr>
            <a:spLocks/>
          </p:cNvSpPr>
          <p:nvPr/>
        </p:nvSpPr>
        <p:spPr bwMode="auto">
          <a:xfrm>
            <a:off x="5812804" y="3716040"/>
            <a:ext cx="230188" cy="1524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0 h 21600"/>
              <a:gd name="T4" fmla="*/ 0 w 217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" name="Arc 63"/>
          <p:cNvSpPr>
            <a:spLocks/>
          </p:cNvSpPr>
          <p:nvPr/>
        </p:nvSpPr>
        <p:spPr bwMode="auto">
          <a:xfrm>
            <a:off x="5812804" y="3866852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" name="Arc 64"/>
          <p:cNvSpPr>
            <a:spLocks/>
          </p:cNvSpPr>
          <p:nvPr/>
        </p:nvSpPr>
        <p:spPr bwMode="auto">
          <a:xfrm>
            <a:off x="5812804" y="4401840"/>
            <a:ext cx="230188" cy="1524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0 h 21600"/>
              <a:gd name="T4" fmla="*/ 0 w 217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8" name="Arc 65"/>
          <p:cNvSpPr>
            <a:spLocks/>
          </p:cNvSpPr>
          <p:nvPr/>
        </p:nvSpPr>
        <p:spPr bwMode="auto">
          <a:xfrm>
            <a:off x="5812804" y="4552652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" name="Arc 66"/>
          <p:cNvSpPr>
            <a:spLocks/>
          </p:cNvSpPr>
          <p:nvPr/>
        </p:nvSpPr>
        <p:spPr bwMode="auto">
          <a:xfrm>
            <a:off x="5585792" y="4209752"/>
            <a:ext cx="228600" cy="190500"/>
          </a:xfrm>
          <a:custGeom>
            <a:avLst/>
            <a:gdLst>
              <a:gd name="T0" fmla="*/ 1 w 21600"/>
              <a:gd name="T1" fmla="*/ 1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" name="Arc 67"/>
          <p:cNvSpPr>
            <a:spLocks/>
          </p:cNvSpPr>
          <p:nvPr/>
        </p:nvSpPr>
        <p:spPr bwMode="auto">
          <a:xfrm>
            <a:off x="5585792" y="4020840"/>
            <a:ext cx="228600" cy="190500"/>
          </a:xfrm>
          <a:custGeom>
            <a:avLst/>
            <a:gdLst>
              <a:gd name="T0" fmla="*/ 0 w 21600"/>
              <a:gd name="T1" fmla="*/ 1 h 21599"/>
              <a:gd name="T2" fmla="*/ 1 w 21600"/>
              <a:gd name="T3" fmla="*/ 0 h 21599"/>
              <a:gd name="T4" fmla="*/ 1 w 21600"/>
              <a:gd name="T5" fmla="*/ 1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5215904" y="3650952"/>
            <a:ext cx="28702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2015504" y="42605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>
            <a:off x="1469404" y="432405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4" name="Oval 71"/>
          <p:cNvSpPr>
            <a:spLocks noChangeArrowheads="1"/>
          </p:cNvSpPr>
          <p:nvPr/>
        </p:nvSpPr>
        <p:spPr bwMode="auto">
          <a:xfrm>
            <a:off x="1437654" y="4292302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1437654" y="4673302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76" name="Line 73"/>
          <p:cNvSpPr>
            <a:spLocks noChangeShapeType="1"/>
          </p:cNvSpPr>
          <p:nvPr/>
        </p:nvSpPr>
        <p:spPr bwMode="auto">
          <a:xfrm flipV="1">
            <a:off x="1469404" y="4400252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2777504" y="44129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2015504" y="45653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79" name="Line 76"/>
          <p:cNvSpPr>
            <a:spLocks noChangeShapeType="1"/>
          </p:cNvSpPr>
          <p:nvPr/>
        </p:nvSpPr>
        <p:spPr bwMode="auto">
          <a:xfrm>
            <a:off x="1469404" y="470505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" name="Line 77"/>
          <p:cNvSpPr>
            <a:spLocks noChangeShapeType="1"/>
          </p:cNvSpPr>
          <p:nvPr/>
        </p:nvSpPr>
        <p:spPr bwMode="auto">
          <a:xfrm>
            <a:off x="1469404" y="4324052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" name="Line 78"/>
          <p:cNvSpPr>
            <a:spLocks noChangeShapeType="1"/>
          </p:cNvSpPr>
          <p:nvPr/>
        </p:nvSpPr>
        <p:spPr bwMode="auto">
          <a:xfrm flipV="1">
            <a:off x="2231404" y="4552652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" name="Line 79"/>
          <p:cNvSpPr>
            <a:spLocks noChangeShapeType="1"/>
          </p:cNvSpPr>
          <p:nvPr/>
        </p:nvSpPr>
        <p:spPr bwMode="auto">
          <a:xfrm>
            <a:off x="2993404" y="450654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3" name="Line 80"/>
          <p:cNvSpPr>
            <a:spLocks noChangeShapeType="1"/>
          </p:cNvSpPr>
          <p:nvPr/>
        </p:nvSpPr>
        <p:spPr bwMode="auto">
          <a:xfrm>
            <a:off x="2231404" y="4324052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872504" y="3650952"/>
            <a:ext cx="2870200" cy="14224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1264561" y="3900190"/>
            <a:ext cx="1981312" cy="30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2-layer: Convex</a:t>
            </a:r>
          </a:p>
        </p:txBody>
      </p:sp>
      <p:sp>
        <p:nvSpPr>
          <p:cNvPr id="87" name="Freeform 84" descr="小方格"/>
          <p:cNvSpPr>
            <a:spLocks/>
          </p:cNvSpPr>
          <p:nvPr/>
        </p:nvSpPr>
        <p:spPr bwMode="auto">
          <a:xfrm>
            <a:off x="5736604" y="5467052"/>
            <a:ext cx="839788" cy="1068388"/>
          </a:xfrm>
          <a:custGeom>
            <a:avLst/>
            <a:gdLst>
              <a:gd name="T0" fmla="*/ 0 w 529"/>
              <a:gd name="T1" fmla="*/ 96 h 673"/>
              <a:gd name="T2" fmla="*/ 240 w 529"/>
              <a:gd name="T3" fmla="*/ 0 h 673"/>
              <a:gd name="T4" fmla="*/ 528 w 529"/>
              <a:gd name="T5" fmla="*/ 96 h 673"/>
              <a:gd name="T6" fmla="*/ 528 w 529"/>
              <a:gd name="T7" fmla="*/ 528 h 673"/>
              <a:gd name="T8" fmla="*/ 432 w 529"/>
              <a:gd name="T9" fmla="*/ 672 h 673"/>
              <a:gd name="T10" fmla="*/ 48 w 529"/>
              <a:gd name="T11" fmla="*/ 672 h 673"/>
              <a:gd name="T12" fmla="*/ 0 w 529"/>
              <a:gd name="T13" fmla="*/ 528 h 673"/>
              <a:gd name="T14" fmla="*/ 240 w 529"/>
              <a:gd name="T15" fmla="*/ 432 h 673"/>
              <a:gd name="T16" fmla="*/ 192 w 529"/>
              <a:gd name="T17" fmla="*/ 288 h 673"/>
              <a:gd name="T18" fmla="*/ 48 w 529"/>
              <a:gd name="T19" fmla="*/ 240 h 673"/>
              <a:gd name="T20" fmla="*/ 0 w 529"/>
              <a:gd name="T21" fmla="*/ 96 h 6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9" h="673">
                <a:moveTo>
                  <a:pt x="0" y="96"/>
                </a:moveTo>
                <a:lnTo>
                  <a:pt x="240" y="0"/>
                </a:lnTo>
                <a:lnTo>
                  <a:pt x="528" y="96"/>
                </a:lnTo>
                <a:lnTo>
                  <a:pt x="528" y="528"/>
                </a:lnTo>
                <a:lnTo>
                  <a:pt x="432" y="672"/>
                </a:lnTo>
                <a:lnTo>
                  <a:pt x="48" y="672"/>
                </a:lnTo>
                <a:lnTo>
                  <a:pt x="0" y="528"/>
                </a:lnTo>
                <a:lnTo>
                  <a:pt x="240" y="432"/>
                </a:lnTo>
                <a:lnTo>
                  <a:pt x="192" y="288"/>
                </a:lnTo>
                <a:lnTo>
                  <a:pt x="48" y="240"/>
                </a:lnTo>
                <a:lnTo>
                  <a:pt x="0" y="96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8" name="Freeform 85" descr="小方格"/>
          <p:cNvSpPr>
            <a:spLocks/>
          </p:cNvSpPr>
          <p:nvPr/>
        </p:nvSpPr>
        <p:spPr bwMode="auto">
          <a:xfrm>
            <a:off x="4441204" y="5848052"/>
            <a:ext cx="687388" cy="609600"/>
          </a:xfrm>
          <a:custGeom>
            <a:avLst/>
            <a:gdLst>
              <a:gd name="T0" fmla="*/ 0 w 433"/>
              <a:gd name="T1" fmla="*/ 208 h 384"/>
              <a:gd name="T2" fmla="*/ 86 w 433"/>
              <a:gd name="T3" fmla="*/ 383 h 384"/>
              <a:gd name="T4" fmla="*/ 388 w 433"/>
              <a:gd name="T5" fmla="*/ 383 h 384"/>
              <a:gd name="T6" fmla="*/ 432 w 433"/>
              <a:gd name="T7" fmla="*/ 139 h 384"/>
              <a:gd name="T8" fmla="*/ 172 w 433"/>
              <a:gd name="T9" fmla="*/ 0 h 384"/>
              <a:gd name="T10" fmla="*/ 0 w 433"/>
              <a:gd name="T11" fmla="*/ 208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3" h="384">
                <a:moveTo>
                  <a:pt x="0" y="208"/>
                </a:moveTo>
                <a:lnTo>
                  <a:pt x="86" y="383"/>
                </a:lnTo>
                <a:lnTo>
                  <a:pt x="388" y="383"/>
                </a:lnTo>
                <a:lnTo>
                  <a:pt x="432" y="139"/>
                </a:lnTo>
                <a:lnTo>
                  <a:pt x="172" y="0"/>
                </a:lnTo>
                <a:lnTo>
                  <a:pt x="0" y="208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9" name="Freeform 86" descr="小方格"/>
          <p:cNvSpPr>
            <a:spLocks/>
          </p:cNvSpPr>
          <p:nvPr/>
        </p:nvSpPr>
        <p:spPr bwMode="auto">
          <a:xfrm>
            <a:off x="3831604" y="5314652"/>
            <a:ext cx="534988" cy="533400"/>
          </a:xfrm>
          <a:custGeom>
            <a:avLst/>
            <a:gdLst>
              <a:gd name="T0" fmla="*/ 0 w 337"/>
              <a:gd name="T1" fmla="*/ 83 h 336"/>
              <a:gd name="T2" fmla="*/ 96 w 337"/>
              <a:gd name="T3" fmla="*/ 335 h 336"/>
              <a:gd name="T4" fmla="*/ 336 w 337"/>
              <a:gd name="T5" fmla="*/ 251 h 336"/>
              <a:gd name="T6" fmla="*/ 336 w 337"/>
              <a:gd name="T7" fmla="*/ 0 h 336"/>
              <a:gd name="T8" fmla="*/ 0 w 337"/>
              <a:gd name="T9" fmla="*/ 83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6">
                <a:moveTo>
                  <a:pt x="0" y="83"/>
                </a:moveTo>
                <a:lnTo>
                  <a:pt x="96" y="335"/>
                </a:lnTo>
                <a:lnTo>
                  <a:pt x="336" y="251"/>
                </a:lnTo>
                <a:lnTo>
                  <a:pt x="336" y="0"/>
                </a:lnTo>
                <a:lnTo>
                  <a:pt x="0" y="83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" name="Freeform 87" descr="小方格"/>
          <p:cNvSpPr>
            <a:spLocks/>
          </p:cNvSpPr>
          <p:nvPr/>
        </p:nvSpPr>
        <p:spPr bwMode="auto">
          <a:xfrm>
            <a:off x="6727204" y="5314652"/>
            <a:ext cx="915988" cy="838200"/>
          </a:xfrm>
          <a:custGeom>
            <a:avLst/>
            <a:gdLst>
              <a:gd name="T0" fmla="*/ 72 w 577"/>
              <a:gd name="T1" fmla="*/ 81 h 528"/>
              <a:gd name="T2" fmla="*/ 0 w 577"/>
              <a:gd name="T3" fmla="*/ 283 h 528"/>
              <a:gd name="T4" fmla="*/ 36 w 577"/>
              <a:gd name="T5" fmla="*/ 486 h 528"/>
              <a:gd name="T6" fmla="*/ 252 w 577"/>
              <a:gd name="T7" fmla="*/ 527 h 528"/>
              <a:gd name="T8" fmla="*/ 576 w 577"/>
              <a:gd name="T9" fmla="*/ 243 h 528"/>
              <a:gd name="T10" fmla="*/ 540 w 577"/>
              <a:gd name="T11" fmla="*/ 0 h 528"/>
              <a:gd name="T12" fmla="*/ 432 w 577"/>
              <a:gd name="T13" fmla="*/ 121 h 528"/>
              <a:gd name="T14" fmla="*/ 180 w 577"/>
              <a:gd name="T15" fmla="*/ 162 h 528"/>
              <a:gd name="T16" fmla="*/ 72 w 577"/>
              <a:gd name="T17" fmla="*/ 81 h 5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" h="528">
                <a:moveTo>
                  <a:pt x="72" y="81"/>
                </a:moveTo>
                <a:lnTo>
                  <a:pt x="0" y="283"/>
                </a:lnTo>
                <a:lnTo>
                  <a:pt x="36" y="486"/>
                </a:lnTo>
                <a:lnTo>
                  <a:pt x="252" y="527"/>
                </a:lnTo>
                <a:lnTo>
                  <a:pt x="576" y="243"/>
                </a:lnTo>
                <a:lnTo>
                  <a:pt x="540" y="0"/>
                </a:lnTo>
                <a:lnTo>
                  <a:pt x="432" y="121"/>
                </a:lnTo>
                <a:lnTo>
                  <a:pt x="180" y="162"/>
                </a:lnTo>
                <a:lnTo>
                  <a:pt x="72" y="81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6879604" y="5617865"/>
            <a:ext cx="458788" cy="230188"/>
          </a:xfrm>
          <a:custGeom>
            <a:avLst/>
            <a:gdLst>
              <a:gd name="T0" fmla="*/ 96 w 289"/>
              <a:gd name="T1" fmla="*/ 0 h 145"/>
              <a:gd name="T2" fmla="*/ 0 w 289"/>
              <a:gd name="T3" fmla="*/ 96 h 145"/>
              <a:gd name="T4" fmla="*/ 288 w 289"/>
              <a:gd name="T5" fmla="*/ 144 h 145"/>
              <a:gd name="T6" fmla="*/ 288 w 289"/>
              <a:gd name="T7" fmla="*/ 0 h 145"/>
              <a:gd name="T8" fmla="*/ 96 w 2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9" h="145">
                <a:moveTo>
                  <a:pt x="96" y="0"/>
                </a:moveTo>
                <a:lnTo>
                  <a:pt x="0" y="96"/>
                </a:lnTo>
                <a:lnTo>
                  <a:pt x="288" y="14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" name="Freeform 89" descr="小方格"/>
          <p:cNvSpPr>
            <a:spLocks/>
          </p:cNvSpPr>
          <p:nvPr/>
        </p:nvSpPr>
        <p:spPr bwMode="auto">
          <a:xfrm>
            <a:off x="7260604" y="5924252"/>
            <a:ext cx="687388" cy="533400"/>
          </a:xfrm>
          <a:custGeom>
            <a:avLst/>
            <a:gdLst>
              <a:gd name="T0" fmla="*/ 39 w 433"/>
              <a:gd name="T1" fmla="*/ 293 h 336"/>
              <a:gd name="T2" fmla="*/ 314 w 433"/>
              <a:gd name="T3" fmla="*/ 335 h 336"/>
              <a:gd name="T4" fmla="*/ 432 w 433"/>
              <a:gd name="T5" fmla="*/ 0 h 336"/>
              <a:gd name="T6" fmla="*/ 274 w 433"/>
              <a:gd name="T7" fmla="*/ 0 h 336"/>
              <a:gd name="T8" fmla="*/ 235 w 433"/>
              <a:gd name="T9" fmla="*/ 167 h 336"/>
              <a:gd name="T10" fmla="*/ 0 w 433"/>
              <a:gd name="T11" fmla="*/ 209 h 336"/>
              <a:gd name="T12" fmla="*/ 39 w 433"/>
              <a:gd name="T13" fmla="*/ 293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3" h="336">
                <a:moveTo>
                  <a:pt x="39" y="293"/>
                </a:moveTo>
                <a:lnTo>
                  <a:pt x="314" y="335"/>
                </a:lnTo>
                <a:lnTo>
                  <a:pt x="432" y="0"/>
                </a:lnTo>
                <a:lnTo>
                  <a:pt x="274" y="0"/>
                </a:lnTo>
                <a:lnTo>
                  <a:pt x="235" y="167"/>
                </a:lnTo>
                <a:lnTo>
                  <a:pt x="0" y="209"/>
                </a:lnTo>
                <a:lnTo>
                  <a:pt x="39" y="293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3" name="Oval 90"/>
          <p:cNvSpPr>
            <a:spLocks noChangeArrowheads="1"/>
          </p:cNvSpPr>
          <p:nvPr/>
        </p:nvSpPr>
        <p:spPr bwMode="auto">
          <a:xfrm>
            <a:off x="3996704" y="5403552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94" name="Oval 91"/>
          <p:cNvSpPr>
            <a:spLocks noChangeArrowheads="1"/>
          </p:cNvSpPr>
          <p:nvPr/>
        </p:nvSpPr>
        <p:spPr bwMode="auto">
          <a:xfrm>
            <a:off x="4682504" y="5403552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95" name="Oval 92"/>
          <p:cNvSpPr>
            <a:spLocks noChangeArrowheads="1"/>
          </p:cNvSpPr>
          <p:nvPr/>
        </p:nvSpPr>
        <p:spPr bwMode="auto">
          <a:xfrm>
            <a:off x="3996704" y="6089352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96" name="Oval 93"/>
          <p:cNvSpPr>
            <a:spLocks noChangeArrowheads="1"/>
          </p:cNvSpPr>
          <p:nvPr/>
        </p:nvSpPr>
        <p:spPr bwMode="auto">
          <a:xfrm>
            <a:off x="4682504" y="6089352"/>
            <a:ext cx="279400" cy="279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A</a:t>
            </a:r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3768104" y="5174952"/>
            <a:ext cx="28702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5269879" y="563056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6260479" y="593536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600">
                <a:solidFill>
                  <a:srgbClr val="FAFD00"/>
                </a:solidFill>
              </a:rPr>
              <a:t>B</a:t>
            </a:r>
          </a:p>
        </p:txBody>
      </p:sp>
      <p:sp>
        <p:nvSpPr>
          <p:cNvPr id="100" name="Arc 97"/>
          <p:cNvSpPr>
            <a:spLocks/>
          </p:cNvSpPr>
          <p:nvPr/>
        </p:nvSpPr>
        <p:spPr bwMode="auto">
          <a:xfrm>
            <a:off x="6041404" y="6038552"/>
            <a:ext cx="533400" cy="495300"/>
          </a:xfrm>
          <a:custGeom>
            <a:avLst/>
            <a:gdLst>
              <a:gd name="T0" fmla="*/ 5 w 21600"/>
              <a:gd name="T1" fmla="*/ 0 h 21600"/>
              <a:gd name="T2" fmla="*/ 0 w 21600"/>
              <a:gd name="T3" fmla="*/ 5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1" name="Arc 98"/>
          <p:cNvSpPr>
            <a:spLocks/>
          </p:cNvSpPr>
          <p:nvPr/>
        </p:nvSpPr>
        <p:spPr bwMode="auto">
          <a:xfrm>
            <a:off x="6041404" y="5544840"/>
            <a:ext cx="534988" cy="495300"/>
          </a:xfrm>
          <a:custGeom>
            <a:avLst/>
            <a:gdLst>
              <a:gd name="T0" fmla="*/ 0 w 21664"/>
              <a:gd name="T1" fmla="*/ 0 h 21600"/>
              <a:gd name="T2" fmla="*/ 5 w 21664"/>
              <a:gd name="T3" fmla="*/ 5 h 21600"/>
              <a:gd name="T4" fmla="*/ 0 w 21664"/>
              <a:gd name="T5" fmla="*/ 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64" h="21600" fill="none" extrusionOk="0">
                <a:moveTo>
                  <a:pt x="0" y="0"/>
                </a:moveTo>
                <a:cubicBezTo>
                  <a:pt x="21" y="0"/>
                  <a:pt x="42" y="0"/>
                  <a:pt x="64" y="0"/>
                </a:cubicBezTo>
                <a:cubicBezTo>
                  <a:pt x="11993" y="0"/>
                  <a:pt x="21664" y="9670"/>
                  <a:pt x="21664" y="21600"/>
                </a:cubicBezTo>
              </a:path>
              <a:path w="21664" h="21600" stroke="0" extrusionOk="0">
                <a:moveTo>
                  <a:pt x="0" y="0"/>
                </a:moveTo>
                <a:cubicBezTo>
                  <a:pt x="21" y="0"/>
                  <a:pt x="42" y="0"/>
                  <a:pt x="64" y="0"/>
                </a:cubicBezTo>
                <a:cubicBezTo>
                  <a:pt x="11993" y="0"/>
                  <a:pt x="21664" y="9670"/>
                  <a:pt x="21664" y="21600"/>
                </a:cubicBezTo>
                <a:lnTo>
                  <a:pt x="64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" name="Arc 99"/>
          <p:cNvSpPr>
            <a:spLocks/>
          </p:cNvSpPr>
          <p:nvPr/>
        </p:nvSpPr>
        <p:spPr bwMode="auto">
          <a:xfrm>
            <a:off x="5814392" y="5544840"/>
            <a:ext cx="228600" cy="152400"/>
          </a:xfrm>
          <a:custGeom>
            <a:avLst/>
            <a:gdLst>
              <a:gd name="T0" fmla="*/ 0 w 21600"/>
              <a:gd name="T1" fmla="*/ 0 h 21599"/>
              <a:gd name="T2" fmla="*/ 1 w 21600"/>
              <a:gd name="T3" fmla="*/ 0 h 21599"/>
              <a:gd name="T4" fmla="*/ 1 w 21600"/>
              <a:gd name="T5" fmla="*/ 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" name="Arc 100"/>
          <p:cNvSpPr>
            <a:spLocks/>
          </p:cNvSpPr>
          <p:nvPr/>
        </p:nvSpPr>
        <p:spPr bwMode="auto">
          <a:xfrm>
            <a:off x="5814392" y="5695652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" name="Arc 101"/>
          <p:cNvSpPr>
            <a:spLocks/>
          </p:cNvSpPr>
          <p:nvPr/>
        </p:nvSpPr>
        <p:spPr bwMode="auto">
          <a:xfrm>
            <a:off x="5814392" y="6230640"/>
            <a:ext cx="228600" cy="152400"/>
          </a:xfrm>
          <a:custGeom>
            <a:avLst/>
            <a:gdLst>
              <a:gd name="T0" fmla="*/ 0 w 21600"/>
              <a:gd name="T1" fmla="*/ 0 h 21599"/>
              <a:gd name="T2" fmla="*/ 1 w 21600"/>
              <a:gd name="T3" fmla="*/ 0 h 21599"/>
              <a:gd name="T4" fmla="*/ 1 w 21600"/>
              <a:gd name="T5" fmla="*/ 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" name="Arc 102"/>
          <p:cNvSpPr>
            <a:spLocks/>
          </p:cNvSpPr>
          <p:nvPr/>
        </p:nvSpPr>
        <p:spPr bwMode="auto">
          <a:xfrm>
            <a:off x="5814392" y="6381452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" name="Arc 103"/>
          <p:cNvSpPr>
            <a:spLocks/>
          </p:cNvSpPr>
          <p:nvPr/>
        </p:nvSpPr>
        <p:spPr bwMode="auto">
          <a:xfrm>
            <a:off x="6041404" y="6038552"/>
            <a:ext cx="228600" cy="1905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1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" name="Arc 104"/>
          <p:cNvSpPr>
            <a:spLocks/>
          </p:cNvSpPr>
          <p:nvPr/>
        </p:nvSpPr>
        <p:spPr bwMode="auto">
          <a:xfrm>
            <a:off x="6041404" y="5849640"/>
            <a:ext cx="230188" cy="1905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1 h 21600"/>
              <a:gd name="T4" fmla="*/ 0 w 21750"/>
              <a:gd name="T5" fmla="*/ 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8" name="Arc 105"/>
          <p:cNvSpPr>
            <a:spLocks/>
          </p:cNvSpPr>
          <p:nvPr/>
        </p:nvSpPr>
        <p:spPr bwMode="auto">
          <a:xfrm>
            <a:off x="5280992" y="5733752"/>
            <a:ext cx="533400" cy="495300"/>
          </a:xfrm>
          <a:custGeom>
            <a:avLst/>
            <a:gdLst>
              <a:gd name="T0" fmla="*/ 5 w 21600"/>
              <a:gd name="T1" fmla="*/ 5 h 21600"/>
              <a:gd name="T2" fmla="*/ 0 w 21600"/>
              <a:gd name="T3" fmla="*/ 0 h 21600"/>
              <a:gd name="T4" fmla="*/ 5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9" name="Arc 106"/>
          <p:cNvSpPr>
            <a:spLocks/>
          </p:cNvSpPr>
          <p:nvPr/>
        </p:nvSpPr>
        <p:spPr bwMode="auto">
          <a:xfrm>
            <a:off x="5280992" y="5240040"/>
            <a:ext cx="533400" cy="495300"/>
          </a:xfrm>
          <a:custGeom>
            <a:avLst/>
            <a:gdLst>
              <a:gd name="T0" fmla="*/ 0 w 21600"/>
              <a:gd name="T1" fmla="*/ 5 h 21600"/>
              <a:gd name="T2" fmla="*/ 5 w 21600"/>
              <a:gd name="T3" fmla="*/ 0 h 21600"/>
              <a:gd name="T4" fmla="*/ 5 w 21600"/>
              <a:gd name="T5" fmla="*/ 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5"/>
                  <a:pt x="9631" y="35"/>
                  <a:pt x="2153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5"/>
                  <a:pt x="9631" y="35"/>
                  <a:pt x="21536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0" name="Arc 107"/>
          <p:cNvSpPr>
            <a:spLocks/>
          </p:cNvSpPr>
          <p:nvPr/>
        </p:nvSpPr>
        <p:spPr bwMode="auto">
          <a:xfrm>
            <a:off x="5812804" y="5240040"/>
            <a:ext cx="230188" cy="1524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0 h 21600"/>
              <a:gd name="T4" fmla="*/ 0 w 217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1" name="Arc 108"/>
          <p:cNvSpPr>
            <a:spLocks/>
          </p:cNvSpPr>
          <p:nvPr/>
        </p:nvSpPr>
        <p:spPr bwMode="auto">
          <a:xfrm>
            <a:off x="5812804" y="5390852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" name="Arc 109"/>
          <p:cNvSpPr>
            <a:spLocks/>
          </p:cNvSpPr>
          <p:nvPr/>
        </p:nvSpPr>
        <p:spPr bwMode="auto">
          <a:xfrm>
            <a:off x="5812804" y="5925840"/>
            <a:ext cx="230188" cy="152400"/>
          </a:xfrm>
          <a:custGeom>
            <a:avLst/>
            <a:gdLst>
              <a:gd name="T0" fmla="*/ 0 w 21750"/>
              <a:gd name="T1" fmla="*/ 0 h 21600"/>
              <a:gd name="T2" fmla="*/ 1 w 21750"/>
              <a:gd name="T3" fmla="*/ 0 h 21600"/>
              <a:gd name="T4" fmla="*/ 0 w 217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0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3" name="Arc 110"/>
          <p:cNvSpPr>
            <a:spLocks/>
          </p:cNvSpPr>
          <p:nvPr/>
        </p:nvSpPr>
        <p:spPr bwMode="auto">
          <a:xfrm>
            <a:off x="5812804" y="6076652"/>
            <a:ext cx="228600" cy="1524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" name="Arc 111"/>
          <p:cNvSpPr>
            <a:spLocks/>
          </p:cNvSpPr>
          <p:nvPr/>
        </p:nvSpPr>
        <p:spPr bwMode="auto">
          <a:xfrm>
            <a:off x="5585792" y="5733752"/>
            <a:ext cx="228600" cy="190500"/>
          </a:xfrm>
          <a:custGeom>
            <a:avLst/>
            <a:gdLst>
              <a:gd name="T0" fmla="*/ 1 w 21600"/>
              <a:gd name="T1" fmla="*/ 1 h 21600"/>
              <a:gd name="T2" fmla="*/ 0 w 21600"/>
              <a:gd name="T3" fmla="*/ 0 h 21600"/>
              <a:gd name="T4" fmla="*/ 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5" name="Arc 112"/>
          <p:cNvSpPr>
            <a:spLocks/>
          </p:cNvSpPr>
          <p:nvPr/>
        </p:nvSpPr>
        <p:spPr bwMode="auto">
          <a:xfrm>
            <a:off x="5585792" y="5544840"/>
            <a:ext cx="228600" cy="190500"/>
          </a:xfrm>
          <a:custGeom>
            <a:avLst/>
            <a:gdLst>
              <a:gd name="T0" fmla="*/ 0 w 21600"/>
              <a:gd name="T1" fmla="*/ 1 h 21599"/>
              <a:gd name="T2" fmla="*/ 1 w 21600"/>
              <a:gd name="T3" fmla="*/ 0 h 21599"/>
              <a:gd name="T4" fmla="*/ 1 w 21600"/>
              <a:gd name="T5" fmla="*/ 1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5215904" y="5174952"/>
            <a:ext cx="28702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1634504" y="57083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1634504" y="63179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19" name="Line 116"/>
          <p:cNvSpPr>
            <a:spLocks noChangeShapeType="1"/>
          </p:cNvSpPr>
          <p:nvPr/>
        </p:nvSpPr>
        <p:spPr bwMode="auto">
          <a:xfrm>
            <a:off x="1088404" y="577185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0" name="Line 117"/>
          <p:cNvSpPr>
            <a:spLocks noChangeShapeType="1"/>
          </p:cNvSpPr>
          <p:nvPr/>
        </p:nvSpPr>
        <p:spPr bwMode="auto">
          <a:xfrm>
            <a:off x="2612404" y="5848052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1" name="Line 118"/>
          <p:cNvSpPr>
            <a:spLocks noChangeShapeType="1"/>
          </p:cNvSpPr>
          <p:nvPr/>
        </p:nvSpPr>
        <p:spPr bwMode="auto">
          <a:xfrm>
            <a:off x="1088404" y="5771852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" name="Oval 119"/>
          <p:cNvSpPr>
            <a:spLocks noChangeArrowheads="1"/>
          </p:cNvSpPr>
          <p:nvPr/>
        </p:nvSpPr>
        <p:spPr bwMode="auto">
          <a:xfrm>
            <a:off x="1056654" y="5740102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3" name="Oval 120"/>
          <p:cNvSpPr>
            <a:spLocks noChangeArrowheads="1"/>
          </p:cNvSpPr>
          <p:nvPr/>
        </p:nvSpPr>
        <p:spPr bwMode="auto">
          <a:xfrm>
            <a:off x="1056654" y="6425902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4" name="Line 121"/>
          <p:cNvSpPr>
            <a:spLocks noChangeShapeType="1"/>
          </p:cNvSpPr>
          <p:nvPr/>
        </p:nvSpPr>
        <p:spPr bwMode="auto">
          <a:xfrm>
            <a:off x="1088404" y="645765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5" name="Line 122"/>
          <p:cNvSpPr>
            <a:spLocks noChangeShapeType="1"/>
          </p:cNvSpPr>
          <p:nvPr/>
        </p:nvSpPr>
        <p:spPr bwMode="auto">
          <a:xfrm flipV="1">
            <a:off x="1088404" y="5848052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6" name="Line 123"/>
          <p:cNvSpPr>
            <a:spLocks noChangeShapeType="1"/>
          </p:cNvSpPr>
          <p:nvPr/>
        </p:nvSpPr>
        <p:spPr bwMode="auto">
          <a:xfrm flipV="1">
            <a:off x="1850404" y="6381452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2396504" y="57845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1634504" y="60131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9" name="Line 126"/>
          <p:cNvSpPr>
            <a:spLocks noChangeShapeType="1"/>
          </p:cNvSpPr>
          <p:nvPr/>
        </p:nvSpPr>
        <p:spPr bwMode="auto">
          <a:xfrm flipV="1">
            <a:off x="1088404" y="6152852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0" name="Line 127"/>
          <p:cNvSpPr>
            <a:spLocks noChangeShapeType="1"/>
          </p:cNvSpPr>
          <p:nvPr/>
        </p:nvSpPr>
        <p:spPr bwMode="auto">
          <a:xfrm>
            <a:off x="1088404" y="5771852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2396504" y="62417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32" name="Line 129"/>
          <p:cNvSpPr>
            <a:spLocks noChangeShapeType="1"/>
          </p:cNvSpPr>
          <p:nvPr/>
        </p:nvSpPr>
        <p:spPr bwMode="auto">
          <a:xfrm flipV="1">
            <a:off x="1850404" y="6000452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" name="Line 130"/>
          <p:cNvSpPr>
            <a:spLocks noChangeShapeType="1"/>
          </p:cNvSpPr>
          <p:nvPr/>
        </p:nvSpPr>
        <p:spPr bwMode="auto">
          <a:xfrm>
            <a:off x="1850404" y="6076652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" name="Line 131"/>
          <p:cNvSpPr>
            <a:spLocks noChangeShapeType="1"/>
          </p:cNvSpPr>
          <p:nvPr/>
        </p:nvSpPr>
        <p:spPr bwMode="auto">
          <a:xfrm>
            <a:off x="1850404" y="5771852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5" name="Line 132"/>
          <p:cNvSpPr>
            <a:spLocks noChangeShapeType="1"/>
          </p:cNvSpPr>
          <p:nvPr/>
        </p:nvSpPr>
        <p:spPr bwMode="auto">
          <a:xfrm flipV="1">
            <a:off x="1850404" y="5924252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" name="Rectangle 133"/>
          <p:cNvSpPr>
            <a:spLocks noChangeArrowheads="1"/>
          </p:cNvSpPr>
          <p:nvPr/>
        </p:nvSpPr>
        <p:spPr bwMode="auto">
          <a:xfrm>
            <a:off x="3158504" y="6013152"/>
            <a:ext cx="203200" cy="2032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37" name="Line 134"/>
          <p:cNvSpPr>
            <a:spLocks noChangeShapeType="1"/>
          </p:cNvSpPr>
          <p:nvPr/>
        </p:nvSpPr>
        <p:spPr bwMode="auto">
          <a:xfrm flipV="1">
            <a:off x="2612404" y="6152852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8" name="Line 135"/>
          <p:cNvSpPr>
            <a:spLocks noChangeShapeType="1"/>
          </p:cNvSpPr>
          <p:nvPr/>
        </p:nvSpPr>
        <p:spPr bwMode="auto">
          <a:xfrm>
            <a:off x="3374404" y="6076652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" name="Line 136"/>
          <p:cNvSpPr>
            <a:spLocks noChangeShapeType="1"/>
          </p:cNvSpPr>
          <p:nvPr/>
        </p:nvSpPr>
        <p:spPr bwMode="auto">
          <a:xfrm>
            <a:off x="1850404" y="5771852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" name="Rectangle 137"/>
          <p:cNvSpPr>
            <a:spLocks noChangeArrowheads="1"/>
          </p:cNvSpPr>
          <p:nvPr/>
        </p:nvSpPr>
        <p:spPr bwMode="auto">
          <a:xfrm>
            <a:off x="872504" y="5174952"/>
            <a:ext cx="2870200" cy="14224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41" name="Rectangle 138"/>
          <p:cNvSpPr>
            <a:spLocks noChangeArrowheads="1"/>
          </p:cNvSpPr>
          <p:nvPr/>
        </p:nvSpPr>
        <p:spPr bwMode="auto">
          <a:xfrm>
            <a:off x="1301336" y="5347990"/>
            <a:ext cx="2064924" cy="30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000" b="0" dirty="0">
                <a:solidFill>
                  <a:srgbClr val="0070C0"/>
                </a:solidFill>
              </a:rPr>
              <a:t>3-layer: Arbitrary</a:t>
            </a:r>
          </a:p>
        </p:txBody>
      </p:sp>
      <p:sp>
        <p:nvSpPr>
          <p:cNvPr id="142" name="圓角矩形圖說文字 141"/>
          <p:cNvSpPr/>
          <p:nvPr/>
        </p:nvSpPr>
        <p:spPr>
          <a:xfrm>
            <a:off x="395536" y="1844824"/>
            <a:ext cx="714556" cy="408623"/>
          </a:xfrm>
          <a:prstGeom prst="wedgeRoundRectCallout">
            <a:avLst>
              <a:gd name="adj1" fmla="val -14450"/>
              <a:gd name="adj2" fmla="val 573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Neural Networks (DNN)</a:t>
            </a:r>
            <a:br>
              <a:rPr lang="en-US" altLang="zh-TW" dirty="0"/>
            </a:br>
            <a:r>
              <a:rPr lang="en-US" altLang="zh-TW" dirty="0">
                <a:sym typeface="Wingdings" panose="05000000000000000000" pitchFamily="2" charset="2"/>
              </a:rPr>
              <a:t> </a:t>
            </a:r>
            <a:r>
              <a:rPr lang="en-US" altLang="zh-TW" dirty="0"/>
              <a:t>MLP with Many Layers!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68311"/>
            <a:ext cx="6048672" cy="4251817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089661" y="1916832"/>
            <a:ext cx="2016225" cy="648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8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54809"/>
            <a:ext cx="7048648" cy="455451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02A6350-7774-4D94-BD2C-4AEC8EBDC706}"/>
              </a:ext>
            </a:extLst>
          </p:cNvPr>
          <p:cNvSpPr/>
          <p:nvPr/>
        </p:nvSpPr>
        <p:spPr>
          <a:xfrm>
            <a:off x="755576" y="1700808"/>
            <a:ext cx="5760640" cy="522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0B4143-CB99-424C-9FD7-A0CEC9FA49E9}"/>
              </a:ext>
            </a:extLst>
          </p:cNvPr>
          <p:cNvSpPr/>
          <p:nvPr/>
        </p:nvSpPr>
        <p:spPr>
          <a:xfrm>
            <a:off x="755576" y="2060848"/>
            <a:ext cx="4608512" cy="522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3B98FD7-E5BB-49CE-876B-00848E8AAC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CNNs are commonly used for image classification.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en-US" altLang="zh-TW" dirty="0"/>
              <a:t>Convolutional NN (CNN): Another Type of DNN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88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zh-TW" dirty="0"/>
              <a:t>Methods for training MLP</a:t>
            </a:r>
          </a:p>
          <a:p>
            <a:pPr lvl="1">
              <a:lnSpc>
                <a:spcPct val="95000"/>
              </a:lnSpc>
            </a:pPr>
            <a:r>
              <a:rPr lang="en-US" altLang="zh-TW" dirty="0">
                <a:hlinkClick r:id="rId3" action="ppaction://hlinkpres?slideindex=1&amp;slidetitle="/>
              </a:rPr>
              <a:t>Gradient descent</a:t>
            </a:r>
            <a:endParaRPr lang="en-US" altLang="zh-TW" dirty="0"/>
          </a:p>
          <a:p>
            <a:pPr lvl="1">
              <a:lnSpc>
                <a:spcPct val="95000"/>
              </a:lnSpc>
            </a:pPr>
            <a:r>
              <a:rPr lang="en-US" altLang="zh-TW" dirty="0"/>
              <a:t>Gauss-Newton method</a:t>
            </a:r>
          </a:p>
          <a:p>
            <a:pPr lvl="1">
              <a:lnSpc>
                <a:spcPct val="95000"/>
              </a:lnSpc>
            </a:pPr>
            <a:r>
              <a:rPr lang="en-US" altLang="zh-TW" dirty="0" err="1"/>
              <a:t>Levenberg-Marquart</a:t>
            </a:r>
            <a:r>
              <a:rPr lang="en-US" altLang="zh-TW" dirty="0"/>
              <a:t> method</a:t>
            </a:r>
          </a:p>
          <a:p>
            <a:pPr>
              <a:lnSpc>
                <a:spcPct val="95000"/>
              </a:lnSpc>
            </a:pPr>
            <a:r>
              <a:rPr lang="en-US" altLang="zh-TW" dirty="0"/>
              <a:t>Backpropagation: A systematic way to compute gradients, starting from the NN’s output</a:t>
            </a:r>
          </a:p>
          <a:p>
            <a:pPr>
              <a:lnSpc>
                <a:spcPct val="95000"/>
              </a:lnSpc>
            </a:pP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an MLP</a:t>
            </a:r>
            <a:endParaRPr lang="zh-TW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492948" y="1916832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492948" y="2678832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791398" y="2062882"/>
            <a:ext cx="83185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648398" y="2056532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934398" y="2215282"/>
            <a:ext cx="67945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648398" y="2062882"/>
            <a:ext cx="8318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610298" y="2024782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610298" y="2786782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648398" y="2818532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4645223" y="2135907"/>
            <a:ext cx="8318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5788223" y="2745507"/>
            <a:ext cx="83185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6635948" y="2069232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5492948" y="2297832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7" name="Line 58"/>
          <p:cNvSpPr>
            <a:spLocks noChangeShapeType="1"/>
          </p:cNvSpPr>
          <p:nvPr/>
        </p:nvSpPr>
        <p:spPr bwMode="auto">
          <a:xfrm flipV="1">
            <a:off x="4645223" y="2516907"/>
            <a:ext cx="8318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>
            <a:off x="4648398" y="2062882"/>
            <a:ext cx="8318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Rectangle 60"/>
          <p:cNvSpPr>
            <a:spLocks noChangeArrowheads="1"/>
          </p:cNvSpPr>
          <p:nvPr/>
        </p:nvSpPr>
        <p:spPr bwMode="auto">
          <a:xfrm>
            <a:off x="6635948" y="2526432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 flipV="1">
            <a:off x="5788223" y="2288307"/>
            <a:ext cx="83185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>
            <a:off x="5791398" y="2443882"/>
            <a:ext cx="83185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Line 63"/>
          <p:cNvSpPr>
            <a:spLocks noChangeShapeType="1"/>
          </p:cNvSpPr>
          <p:nvPr/>
        </p:nvSpPr>
        <p:spPr bwMode="auto">
          <a:xfrm>
            <a:off x="5791398" y="2062882"/>
            <a:ext cx="83185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 flipV="1">
            <a:off x="5788223" y="2212107"/>
            <a:ext cx="83185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Rectangle 65"/>
          <p:cNvSpPr>
            <a:spLocks noChangeArrowheads="1"/>
          </p:cNvSpPr>
          <p:nvPr/>
        </p:nvSpPr>
        <p:spPr bwMode="auto">
          <a:xfrm>
            <a:off x="7626548" y="2297832"/>
            <a:ext cx="279400" cy="2794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5" name="Line 66"/>
          <p:cNvSpPr>
            <a:spLocks noChangeShapeType="1"/>
          </p:cNvSpPr>
          <p:nvPr/>
        </p:nvSpPr>
        <p:spPr bwMode="auto">
          <a:xfrm flipV="1">
            <a:off x="6931223" y="2515320"/>
            <a:ext cx="679450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>
            <a:off x="7924998" y="2437532"/>
            <a:ext cx="67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7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282116"/>
              </p:ext>
            </p:extLst>
          </p:nvPr>
        </p:nvGraphicFramePr>
        <p:xfrm>
          <a:off x="1779116" y="4121745"/>
          <a:ext cx="47371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" name="方程式" r:id="rId4" imgW="2908080" imgH="1346040" progId="Equation.3">
                  <p:embed/>
                </p:oleObj>
              </mc:Choice>
              <mc:Fallback>
                <p:oleObj name="方程式" r:id="rId4" imgW="2908080" imgH="1346040" progId="Equation.3">
                  <p:embed/>
                  <p:pic>
                    <p:nvPicPr>
                      <p:cNvPr id="115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116" y="4121745"/>
                        <a:ext cx="4737100" cy="2187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4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859216" cy="4759464"/>
          </a:xfrm>
        </p:spPr>
        <p:txBody>
          <a:bodyPr/>
          <a:lstStyle/>
          <a:p>
            <a:r>
              <a:rPr lang="en-US" altLang="zh-TW" dirty="0"/>
              <a:t>Backpropagation (BP)</a:t>
            </a:r>
          </a:p>
          <a:p>
            <a:pPr lvl="1"/>
            <a:r>
              <a:rPr lang="en-US" altLang="zh-TW" dirty="0"/>
              <a:t>A systematic way to compute gradient from output toward input in an adaptive network.</a:t>
            </a:r>
          </a:p>
          <a:p>
            <a:pPr lvl="1"/>
            <a:r>
              <a:rPr lang="en-US" altLang="zh-TW" dirty="0"/>
              <a:t>Reinvented in 1986 for MLP.</a:t>
            </a:r>
          </a:p>
          <a:p>
            <a:pPr lvl="1"/>
            <a:r>
              <a:rPr lang="en-US" altLang="zh-TW" dirty="0"/>
              <a:t>AKA ordered derivatives.</a:t>
            </a:r>
          </a:p>
          <a:p>
            <a:pPr lvl="1"/>
            <a:r>
              <a:rPr lang="en-US" altLang="zh-TW" dirty="0"/>
              <a:t>A way to compute gradient, not gradient descent itself.</a:t>
            </a:r>
          </a:p>
          <a:p>
            <a:r>
              <a:rPr lang="en-US" altLang="zh-TW" dirty="0"/>
              <a:t>For backpropagation, please refer to another video shown in Youtube description.</a:t>
            </a:r>
            <a:endParaRPr lang="zh-TW" altLang="en-US" dirty="0"/>
          </a:p>
          <a:p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Backpropagation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46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Goal: To speed up the training with large dataset</a:t>
            </a:r>
          </a:p>
          <a:p>
            <a:pPr lvl="1"/>
            <a:r>
              <a:rPr lang="en-US" altLang="zh-TW" dirty="0"/>
              <a:t>Approach: Update by mini-batch instead of </a:t>
            </a:r>
            <a:r>
              <a:rPr lang="en-US" altLang="zh-TW" dirty="0">
                <a:solidFill>
                  <a:srgbClr val="FF0000"/>
                </a:solidFill>
              </a:rPr>
              <a:t>epoch</a:t>
            </a:r>
          </a:p>
          <a:p>
            <a:r>
              <a:rPr lang="en-US" altLang="zh-TW" dirty="0"/>
              <a:t>If dataset size is 1000</a:t>
            </a:r>
          </a:p>
          <a:p>
            <a:pPr lvl="1"/>
            <a:r>
              <a:rPr lang="en-US" altLang="zh-TW" dirty="0"/>
              <a:t>Batch size = 10 </a:t>
            </a:r>
            <a:r>
              <a:rPr lang="en-US" altLang="zh-TW" dirty="0">
                <a:sym typeface="Wingdings" panose="05000000000000000000" pitchFamily="2" charset="2"/>
              </a:rPr>
              <a:t> 100 updates in an epoch  mini batch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Batch size = 100  10 updates in an epoch  mini batch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Batch size=1000  1 update in an epoch  full batch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 of Mini-batch in Gradient Descent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03422"/>
            <a:ext cx="5429424" cy="2447238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7026071" y="1700808"/>
            <a:ext cx="2010425" cy="715089"/>
          </a:xfrm>
          <a:prstGeom prst="wedgeRoundRectCallout">
            <a:avLst>
              <a:gd name="adj1" fmla="val -70486"/>
              <a:gd name="adj2" fmla="val 43957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A process of going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through all data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68418" y="4293096"/>
            <a:ext cx="17835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Update by epoch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16016" y="4302388"/>
            <a:ext cx="22113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Update by mini-batch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487780" y="5315491"/>
            <a:ext cx="986385" cy="715089"/>
          </a:xfrm>
          <a:prstGeom prst="wedgeRoundRectCallout">
            <a:avLst>
              <a:gd name="adj1" fmla="val 93377"/>
              <a:gd name="adj2" fmla="val 3751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Slower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update!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7393516" y="5301283"/>
            <a:ext cx="986385" cy="715089"/>
          </a:xfrm>
          <a:prstGeom prst="wedgeRoundRectCallout">
            <a:avLst>
              <a:gd name="adj1" fmla="val -86993"/>
              <a:gd name="adj2" fmla="val 4271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Faster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update!</a:t>
            </a:r>
          </a:p>
        </p:txBody>
      </p:sp>
    </p:spTree>
    <p:extLst>
      <p:ext uri="{BB962C8B-B14F-4D97-AF65-F5344CB8AC3E}">
        <p14:creationId xmlns:p14="http://schemas.microsoft.com/office/powerpoint/2010/main" val="40221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Purpose of using momentum term</a:t>
            </a:r>
          </a:p>
          <a:p>
            <a:pPr lvl="1"/>
            <a:r>
              <a:rPr lang="en-US" altLang="zh-TW" dirty="0"/>
              <a:t>Avoid oscillations in gradient descent (banana function!)</a:t>
            </a:r>
          </a:p>
          <a:p>
            <a:pPr lvl="1"/>
            <a:r>
              <a:rPr lang="en-US" altLang="zh-TW" dirty="0"/>
              <a:t>Escape from local minima (???)</a:t>
            </a:r>
          </a:p>
          <a:p>
            <a:r>
              <a:rPr lang="en-US" altLang="zh-TW" dirty="0"/>
              <a:t>Formula</a:t>
            </a:r>
            <a:endParaRPr lang="en-US" altLang="zh-TW" dirty="0"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Original:</a:t>
            </a:r>
          </a:p>
          <a:p>
            <a:pPr lvl="1"/>
            <a:endParaRPr lang="en-US" altLang="zh-TW" dirty="0">
              <a:sym typeface="Wingdings" panose="05000000000000000000" pitchFamily="2" charset="2"/>
            </a:endParaRPr>
          </a:p>
          <a:p>
            <a:pPr lvl="1"/>
            <a:endParaRPr lang="en-US" altLang="zh-TW" dirty="0"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With momentum term: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 of Momentum Term in Gradient Descent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315214"/>
              </p:ext>
            </p:extLst>
          </p:nvPr>
        </p:nvGraphicFramePr>
        <p:xfrm>
          <a:off x="1525588" y="3933825"/>
          <a:ext cx="162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4" name="方程式" r:id="rId3" imgW="914400" imgH="215640" progId="Equation.3">
                  <p:embed/>
                </p:oleObj>
              </mc:Choice>
              <mc:Fallback>
                <p:oleObj name="方程式" r:id="rId3" imgW="914400" imgH="215640" progId="Equation.3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3933825"/>
                        <a:ext cx="1622425" cy="381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61922"/>
              </p:ext>
            </p:extLst>
          </p:nvPr>
        </p:nvGraphicFramePr>
        <p:xfrm>
          <a:off x="1525588" y="4941888"/>
          <a:ext cx="28400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5" name="方程式" r:id="rId5" imgW="1600200" imgH="241200" progId="Equation.3">
                  <p:embed/>
                </p:oleObj>
              </mc:Choice>
              <mc:Fallback>
                <p:oleObj name="方程式" r:id="rId5" imgW="1600200" imgH="241200" progId="Equation.3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4941888"/>
                        <a:ext cx="2840037" cy="4270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674" y="4437112"/>
            <a:ext cx="3297758" cy="1698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圓角矩形圖說文字 7"/>
          <p:cNvSpPr/>
          <p:nvPr/>
        </p:nvSpPr>
        <p:spPr>
          <a:xfrm>
            <a:off x="2914548" y="5589240"/>
            <a:ext cx="1369420" cy="715089"/>
          </a:xfrm>
          <a:prstGeom prst="wedgeRoundRectCallout">
            <a:avLst>
              <a:gd name="adj1" fmla="val -11883"/>
              <a:gd name="adj2" fmla="val -84907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Momentum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term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48643" y="4005064"/>
            <a:ext cx="28677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Contours of banana function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14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5143512"/>
          </a:xfrm>
        </p:spPr>
        <p:txBody>
          <a:bodyPr>
            <a:normAutofit/>
          </a:bodyPr>
          <a:lstStyle/>
          <a:p>
            <a:r>
              <a:rPr lang="en-US" altLang="zh-TW" dirty="0"/>
              <a:t>Modeling</a:t>
            </a:r>
          </a:p>
          <a:p>
            <a:pPr lvl="1"/>
            <a:r>
              <a:rPr lang="en-US" altLang="zh-TW" dirty="0"/>
              <a:t>Given desired i/o pairs (training set) of the form (x</a:t>
            </a:r>
            <a:r>
              <a:rPr lang="en-US" altLang="zh-TW" baseline="-25000" dirty="0"/>
              <a:t>1</a:t>
            </a:r>
            <a:r>
              <a:rPr lang="en-US" altLang="zh-TW" dirty="0"/>
              <a:t>, ..., </a:t>
            </a:r>
            <a:r>
              <a:rPr lang="en-US" altLang="zh-TW" dirty="0" err="1"/>
              <a:t>x</a:t>
            </a:r>
            <a:r>
              <a:rPr lang="en-US" altLang="zh-TW" baseline="-25000" dirty="0" err="1"/>
              <a:t>n</a:t>
            </a:r>
            <a:r>
              <a:rPr lang="en-US" altLang="zh-TW" dirty="0"/>
              <a:t>; y), construct a model to match the i/o pairs</a:t>
            </a:r>
          </a:p>
          <a:p>
            <a:pPr lvl="1"/>
            <a:endParaRPr lang="en-US" altLang="zh-TW" sz="22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Two steps in modeling</a:t>
            </a:r>
          </a:p>
          <a:p>
            <a:pPr lvl="1"/>
            <a:r>
              <a:rPr lang="en-US" altLang="zh-TW" dirty="0"/>
              <a:t>Structure identification: input selection, model complexity</a:t>
            </a:r>
          </a:p>
          <a:p>
            <a:pPr lvl="2"/>
            <a:r>
              <a:rPr lang="en-US" altLang="zh-TW" dirty="0"/>
              <a:t>Example: Order determination in polynomial fitting</a:t>
            </a:r>
          </a:p>
          <a:p>
            <a:pPr lvl="1"/>
            <a:r>
              <a:rPr lang="en-US" altLang="zh-TW" dirty="0"/>
              <a:t>Parameter identification: optimal parameters</a:t>
            </a:r>
          </a:p>
          <a:p>
            <a:pPr lvl="2"/>
            <a:r>
              <a:rPr lang="en-US" altLang="zh-TW" dirty="0"/>
              <a:t>Example: Coefficient determination in polynomial fitting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of Modeling</a:t>
            </a:r>
            <a:endParaRPr lang="zh-TW" altLang="en-US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145509" y="3797225"/>
            <a:ext cx="825500" cy="368300"/>
          </a:xfrm>
          <a:prstGeom prst="rightArrow">
            <a:avLst>
              <a:gd name="adj1" fmla="val 50000"/>
              <a:gd name="adj2" fmla="val 112079"/>
            </a:avLst>
          </a:prstGeom>
          <a:gradFill rotWithShape="0">
            <a:gsLst>
              <a:gs pos="0">
                <a:srgbClr val="0082AD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145509" y="3187625"/>
            <a:ext cx="825500" cy="368300"/>
          </a:xfrm>
          <a:prstGeom prst="rightArrow">
            <a:avLst>
              <a:gd name="adj1" fmla="val 50000"/>
              <a:gd name="adj2" fmla="val 112079"/>
            </a:avLst>
          </a:prstGeom>
          <a:gradFill rotWithShape="0">
            <a:gsLst>
              <a:gs pos="0">
                <a:srgbClr val="0082AD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040359" y="3130475"/>
            <a:ext cx="3073400" cy="406400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50800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Unknown target system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040359" y="3740075"/>
            <a:ext cx="3073400" cy="406400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50800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Model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948159" y="3105075"/>
            <a:ext cx="1068388" cy="1068388"/>
          </a:xfrm>
          <a:custGeom>
            <a:avLst/>
            <a:gdLst>
              <a:gd name="T0" fmla="*/ 362902670 w 673"/>
              <a:gd name="T1" fmla="*/ 241935113 h 673"/>
              <a:gd name="T2" fmla="*/ 1209675566 w 673"/>
              <a:gd name="T3" fmla="*/ 241935113 h 673"/>
              <a:gd name="T4" fmla="*/ 1209675566 w 673"/>
              <a:gd name="T5" fmla="*/ 0 h 673"/>
              <a:gd name="T6" fmla="*/ 1693545793 w 673"/>
              <a:gd name="T7" fmla="*/ 362902670 h 673"/>
              <a:gd name="T8" fmla="*/ 1209675566 w 673"/>
              <a:gd name="T9" fmla="*/ 725805340 h 673"/>
              <a:gd name="T10" fmla="*/ 1209675566 w 673"/>
              <a:gd name="T11" fmla="*/ 483870226 h 673"/>
              <a:gd name="T12" fmla="*/ 604837783 w 673"/>
              <a:gd name="T13" fmla="*/ 483870226 h 673"/>
              <a:gd name="T14" fmla="*/ 604837783 w 673"/>
              <a:gd name="T15" fmla="*/ 1209675566 h 673"/>
              <a:gd name="T16" fmla="*/ 1209675566 w 673"/>
              <a:gd name="T17" fmla="*/ 1209675566 h 673"/>
              <a:gd name="T18" fmla="*/ 1209675566 w 673"/>
              <a:gd name="T19" fmla="*/ 967740453 h 673"/>
              <a:gd name="T20" fmla="*/ 1693545793 w 673"/>
              <a:gd name="T21" fmla="*/ 1330643123 h 673"/>
              <a:gd name="T22" fmla="*/ 1209675566 w 673"/>
              <a:gd name="T23" fmla="*/ 1693545793 h 673"/>
              <a:gd name="T24" fmla="*/ 1209675566 w 673"/>
              <a:gd name="T25" fmla="*/ 1451610679 h 673"/>
              <a:gd name="T26" fmla="*/ 362902670 w 673"/>
              <a:gd name="T27" fmla="*/ 1451610679 h 673"/>
              <a:gd name="T28" fmla="*/ 362902670 w 673"/>
              <a:gd name="T29" fmla="*/ 1088708010 h 673"/>
              <a:gd name="T30" fmla="*/ 0 w 673"/>
              <a:gd name="T31" fmla="*/ 1088708010 h 673"/>
              <a:gd name="T32" fmla="*/ 0 w 673"/>
              <a:gd name="T33" fmla="*/ 604837783 h 673"/>
              <a:gd name="T34" fmla="*/ 362902670 w 673"/>
              <a:gd name="T35" fmla="*/ 604837783 h 673"/>
              <a:gd name="T36" fmla="*/ 362902670 w 673"/>
              <a:gd name="T37" fmla="*/ 241935113 h 6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73" h="673">
                <a:moveTo>
                  <a:pt x="144" y="96"/>
                </a:moveTo>
                <a:lnTo>
                  <a:pt x="480" y="96"/>
                </a:lnTo>
                <a:lnTo>
                  <a:pt x="480" y="0"/>
                </a:lnTo>
                <a:lnTo>
                  <a:pt x="672" y="144"/>
                </a:lnTo>
                <a:lnTo>
                  <a:pt x="480" y="288"/>
                </a:lnTo>
                <a:lnTo>
                  <a:pt x="480" y="192"/>
                </a:lnTo>
                <a:lnTo>
                  <a:pt x="240" y="192"/>
                </a:lnTo>
                <a:lnTo>
                  <a:pt x="240" y="480"/>
                </a:lnTo>
                <a:lnTo>
                  <a:pt x="480" y="480"/>
                </a:lnTo>
                <a:lnTo>
                  <a:pt x="480" y="384"/>
                </a:lnTo>
                <a:lnTo>
                  <a:pt x="672" y="528"/>
                </a:lnTo>
                <a:lnTo>
                  <a:pt x="480" y="672"/>
                </a:lnTo>
                <a:lnTo>
                  <a:pt x="480" y="576"/>
                </a:lnTo>
                <a:lnTo>
                  <a:pt x="144" y="576"/>
                </a:lnTo>
                <a:lnTo>
                  <a:pt x="144" y="432"/>
                </a:lnTo>
                <a:lnTo>
                  <a:pt x="0" y="432"/>
                </a:lnTo>
                <a:lnTo>
                  <a:pt x="0" y="240"/>
                </a:lnTo>
                <a:lnTo>
                  <a:pt x="144" y="240"/>
                </a:lnTo>
                <a:lnTo>
                  <a:pt x="144" y="96"/>
                </a:lnTo>
              </a:path>
            </a:pathLst>
          </a:custGeom>
          <a:gradFill rotWithShape="0">
            <a:gsLst>
              <a:gs pos="0">
                <a:srgbClr val="0082AD"/>
              </a:gs>
              <a:gs pos="100000">
                <a:srgbClr val="FFFFFF"/>
              </a:gs>
            </a:gsLst>
            <a:lin ang="0" scaled="1"/>
          </a:gra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954991" y="3213025"/>
            <a:ext cx="343043" cy="39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zh-TW" sz="22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998387" y="3822625"/>
            <a:ext cx="452047" cy="39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zh-TW" sz="2200">
                <a:solidFill>
                  <a:schemeClr val="tx1"/>
                </a:solidFill>
              </a:rPr>
              <a:t>y*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03648" y="3060625"/>
            <a:ext cx="484188" cy="1160463"/>
            <a:chOff x="809" y="1316"/>
            <a:chExt cx="305" cy="731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832" y="1316"/>
              <a:ext cx="28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altLang="zh-TW" sz="2200">
                  <a:solidFill>
                    <a:schemeClr val="tx1"/>
                  </a:solidFill>
                </a:rPr>
                <a:t>x</a:t>
              </a:r>
              <a:r>
                <a:rPr lang="en-US" altLang="zh-TW" sz="22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825" y="1796"/>
              <a:ext cx="28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altLang="zh-TW" sz="2200">
                  <a:solidFill>
                    <a:schemeClr val="tx1"/>
                  </a:solidFill>
                </a:rPr>
                <a:t>x</a:t>
              </a:r>
              <a:r>
                <a:rPr lang="en-US" altLang="zh-TW" sz="2200" baseline="-25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 rot="16200000">
              <a:off x="752" y="1537"/>
              <a:ext cx="36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altLang="zh-TW" sz="2200">
                  <a:solidFill>
                    <a:schemeClr val="tx1"/>
                  </a:solidFill>
                </a:rPr>
                <a:t>. . 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Learning rate scheduling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Rate Scheduling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564904"/>
            <a:ext cx="4472259" cy="336059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9908ED0-EDDB-4529-956B-7C89E5842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117" y="2708920"/>
            <a:ext cx="312730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72827F8-D03D-4C4D-A0A5-CD3760FE1B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5026880"/>
          </a:xfrm>
        </p:spPr>
        <p:txBody>
          <a:bodyPr>
            <a:normAutofit/>
          </a:bodyPr>
          <a:lstStyle/>
          <a:p>
            <a:r>
              <a:rPr lang="en-US" altLang="zh-TW" dirty="0"/>
              <a:t>Gradient vanishing due to cascaded sigmoidal functions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Solutions</a:t>
            </a:r>
          </a:p>
          <a:p>
            <a:pPr lvl="1"/>
            <a:r>
              <a:rPr lang="en-US" altLang="zh-TW" dirty="0"/>
              <a:t>Different learning rates for different layers</a:t>
            </a:r>
          </a:p>
          <a:p>
            <a:pPr lvl="1"/>
            <a:r>
              <a:rPr lang="en-US" altLang="zh-TW" dirty="0"/>
              <a:t>Skip connections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298F404-B969-4BEA-901B-42226D2C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Vanishing in DNN</a:t>
            </a:r>
            <a:endParaRPr lang="zh-TW" altLang="en-US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09CDC1FB-F1E6-4612-BFBF-46007BC3C3F9}"/>
              </a:ext>
            </a:extLst>
          </p:cNvPr>
          <p:cNvCxnSpPr>
            <a:cxnSpLocks/>
            <a:endCxn id="59" idx="2"/>
          </p:cNvCxnSpPr>
          <p:nvPr/>
        </p:nvCxnSpPr>
        <p:spPr>
          <a:xfrm>
            <a:off x="1331640" y="2538805"/>
            <a:ext cx="72380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橢圓 58">
            <a:extLst>
              <a:ext uri="{FF2B5EF4-FFF2-40B4-BE49-F238E27FC236}">
                <a16:creationId xmlns:a16="http://schemas.microsoft.com/office/drawing/2014/main" id="{28074EA5-EBD7-4E16-A166-83FDF88341D9}"/>
              </a:ext>
            </a:extLst>
          </p:cNvPr>
          <p:cNvSpPr/>
          <p:nvPr/>
        </p:nvSpPr>
        <p:spPr>
          <a:xfrm>
            <a:off x="2055445" y="2348880"/>
            <a:ext cx="371227" cy="37984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8FC701F0-7211-4826-968B-B35AFD91A6C8}"/>
              </a:ext>
            </a:extLst>
          </p:cNvPr>
          <p:cNvSpPr/>
          <p:nvPr/>
        </p:nvSpPr>
        <p:spPr>
          <a:xfrm>
            <a:off x="4139952" y="2348880"/>
            <a:ext cx="371227" cy="37984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43A64EB5-EFF1-4040-A62C-422CAB475149}"/>
              </a:ext>
            </a:extLst>
          </p:cNvPr>
          <p:cNvSpPr/>
          <p:nvPr/>
        </p:nvSpPr>
        <p:spPr>
          <a:xfrm>
            <a:off x="6300192" y="2348880"/>
            <a:ext cx="371227" cy="37984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31C179CA-AAB8-45C1-8BCC-2F9387E03FFF}"/>
              </a:ext>
            </a:extLst>
          </p:cNvPr>
          <p:cNvCxnSpPr>
            <a:cxnSpLocks/>
            <a:stCxn id="59" idx="6"/>
            <a:endCxn id="60" idx="2"/>
          </p:cNvCxnSpPr>
          <p:nvPr/>
        </p:nvCxnSpPr>
        <p:spPr>
          <a:xfrm>
            <a:off x="2426672" y="2538805"/>
            <a:ext cx="17132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CBFCB41F-A5AD-4758-93D8-C690E45E48EE}"/>
              </a:ext>
            </a:extLst>
          </p:cNvPr>
          <p:cNvCxnSpPr>
            <a:cxnSpLocks/>
            <a:stCxn id="60" idx="6"/>
            <a:endCxn id="61" idx="2"/>
          </p:cNvCxnSpPr>
          <p:nvPr/>
        </p:nvCxnSpPr>
        <p:spPr>
          <a:xfrm>
            <a:off x="4511179" y="2538805"/>
            <a:ext cx="17890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807FFA54-C2EA-4BD2-B2A6-4DC63AB7CA68}"/>
              </a:ext>
            </a:extLst>
          </p:cNvPr>
          <p:cNvCxnSpPr>
            <a:cxnSpLocks/>
            <a:stCxn id="61" idx="6"/>
          </p:cNvCxnSpPr>
          <p:nvPr/>
        </p:nvCxnSpPr>
        <p:spPr>
          <a:xfrm>
            <a:off x="6671419" y="2538805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A0B2099C-FD55-4B38-8C84-1849424E6697}"/>
              </a:ext>
            </a:extLst>
          </p:cNvPr>
          <p:cNvSpPr txBox="1"/>
          <p:nvPr/>
        </p:nvSpPr>
        <p:spPr>
          <a:xfrm>
            <a:off x="971600" y="227687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物件 1">
                <a:extLst>
                  <a:ext uri="{FF2B5EF4-FFF2-40B4-BE49-F238E27FC236}">
                    <a16:creationId xmlns:a16="http://schemas.microsoft.com/office/drawing/2014/main" id="{A2BA945F-F292-4F3F-9B91-3DE847B39B08}"/>
                  </a:ext>
                </a:extLst>
              </p:cNvPr>
              <p:cNvSpPr txBox="1"/>
              <p:nvPr/>
            </p:nvSpPr>
            <p:spPr bwMode="auto">
              <a:xfrm>
                <a:off x="1121928" y="3861048"/>
                <a:ext cx="4878900" cy="147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z="20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</a:t>
                </a:r>
                <a:r>
                  <a:rPr lang="en-US" altLang="zh-TW" sz="2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(1-</a:t>
                </a:r>
                <a:r>
                  <a:rPr lang="zh-TW" alt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nor/>
                      </m:rPr>
                      <a:rPr lang="zh-TW" altLang="en-US" sz="2000" dirty="0">
                        <a:solidFill>
                          <a:srgbClr val="000000"/>
                        </a:solidFill>
                      </a:rPr>
                      <m:t> 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(1-</a:t>
                </a:r>
                <a:r>
                  <a:rPr lang="zh-TW" alt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TW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0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TW" sz="20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物件 1">
                <a:extLst>
                  <a:ext uri="{FF2B5EF4-FFF2-40B4-BE49-F238E27FC236}">
                    <a16:creationId xmlns:a16="http://schemas.microsoft.com/office/drawing/2014/main" id="{A2BA945F-F292-4F3F-9B91-3DE847B3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1928" y="3861048"/>
                <a:ext cx="4878900" cy="1471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物件 1">
                <a:extLst>
                  <a:ext uri="{FF2B5EF4-FFF2-40B4-BE49-F238E27FC236}">
                    <a16:creationId xmlns:a16="http://schemas.microsoft.com/office/drawing/2014/main" id="{4ED41551-97CB-4C0C-AE8F-57152E06DDA6}"/>
                  </a:ext>
                </a:extLst>
              </p:cNvPr>
              <p:cNvSpPr txBox="1"/>
              <p:nvPr/>
            </p:nvSpPr>
            <p:spPr bwMode="auto">
              <a:xfrm>
                <a:off x="2411760" y="2492896"/>
                <a:ext cx="170149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物件 1">
                <a:extLst>
                  <a:ext uri="{FF2B5EF4-FFF2-40B4-BE49-F238E27FC236}">
                    <a16:creationId xmlns:a16="http://schemas.microsoft.com/office/drawing/2014/main" id="{4ED41551-97CB-4C0C-AE8F-57152E06D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2492896"/>
                <a:ext cx="1701491" cy="707886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物件 1">
                <a:extLst>
                  <a:ext uri="{FF2B5EF4-FFF2-40B4-BE49-F238E27FC236}">
                    <a16:creationId xmlns:a16="http://schemas.microsoft.com/office/drawing/2014/main" id="{915D0912-98B7-4396-9C58-022BD51A8BEB}"/>
                  </a:ext>
                </a:extLst>
              </p:cNvPr>
              <p:cNvSpPr txBox="1"/>
              <p:nvPr/>
            </p:nvSpPr>
            <p:spPr bwMode="auto">
              <a:xfrm>
                <a:off x="4526693" y="2492896"/>
                <a:ext cx="170149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物件 1">
                <a:extLst>
                  <a:ext uri="{FF2B5EF4-FFF2-40B4-BE49-F238E27FC236}">
                    <a16:creationId xmlns:a16="http://schemas.microsoft.com/office/drawing/2014/main" id="{915D0912-98B7-4396-9C58-022BD51A8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6693" y="2492896"/>
                <a:ext cx="1701491" cy="707886"/>
              </a:xfrm>
              <a:prstGeom prst="rect">
                <a:avLst/>
              </a:prstGeom>
              <a:blipFill>
                <a:blip r:embed="rId4"/>
                <a:stretch>
                  <a:fillRect b="-94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物件 1">
                <a:extLst>
                  <a:ext uri="{FF2B5EF4-FFF2-40B4-BE49-F238E27FC236}">
                    <a16:creationId xmlns:a16="http://schemas.microsoft.com/office/drawing/2014/main" id="{1F364318-1411-49A0-A4AA-41FB4AB84220}"/>
                  </a:ext>
                </a:extLst>
              </p:cNvPr>
              <p:cNvSpPr txBox="1"/>
              <p:nvPr/>
            </p:nvSpPr>
            <p:spPr bwMode="auto">
              <a:xfrm>
                <a:off x="6686933" y="2492896"/>
                <a:ext cx="170149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物件 1">
                <a:extLst>
                  <a:ext uri="{FF2B5EF4-FFF2-40B4-BE49-F238E27FC236}">
                    <a16:creationId xmlns:a16="http://schemas.microsoft.com/office/drawing/2014/main" id="{1F364318-1411-49A0-A4AA-41FB4AB84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933" y="2492896"/>
                <a:ext cx="1701491" cy="707886"/>
              </a:xfrm>
              <a:prstGeom prst="rect">
                <a:avLst/>
              </a:prstGeom>
              <a:blipFill>
                <a:blip r:embed="rId5"/>
                <a:stretch>
                  <a:fillRect b="-94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文字方塊 82">
            <a:extLst>
              <a:ext uri="{FF2B5EF4-FFF2-40B4-BE49-F238E27FC236}">
                <a16:creationId xmlns:a16="http://schemas.microsoft.com/office/drawing/2014/main" id="{DE674ECA-6756-499C-8F8C-58131FDD820F}"/>
              </a:ext>
            </a:extLst>
          </p:cNvPr>
          <p:cNvSpPr txBox="1"/>
          <p:nvPr/>
        </p:nvSpPr>
        <p:spPr>
          <a:xfrm>
            <a:off x="7740352" y="227687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x</a:t>
            </a:r>
            <a:r>
              <a:rPr lang="en-US" altLang="zh-TW" sz="2400" baseline="-25000" dirty="0"/>
              <a:t>4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物件 1">
                <a:extLst>
                  <a:ext uri="{FF2B5EF4-FFF2-40B4-BE49-F238E27FC236}">
                    <a16:creationId xmlns:a16="http://schemas.microsoft.com/office/drawing/2014/main" id="{3C69C152-C9BD-4843-8DDA-CE2EB1FA30A2}"/>
                  </a:ext>
                </a:extLst>
              </p:cNvPr>
              <p:cNvSpPr txBox="1"/>
              <p:nvPr/>
            </p:nvSpPr>
            <p:spPr bwMode="auto">
              <a:xfrm>
                <a:off x="1115616" y="3212976"/>
                <a:ext cx="3516091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TW" sz="20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物件 1">
                <a:extLst>
                  <a:ext uri="{FF2B5EF4-FFF2-40B4-BE49-F238E27FC236}">
                    <a16:creationId xmlns:a16="http://schemas.microsoft.com/office/drawing/2014/main" id="{3C69C152-C9BD-4843-8DDA-CE2EB1FA3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212976"/>
                <a:ext cx="3516091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3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Choices of optimization methods in </a:t>
            </a:r>
            <a:r>
              <a:rPr lang="en-US" altLang="zh-TW" dirty="0" err="1"/>
              <a:t>Keras</a:t>
            </a:r>
            <a:endParaRPr lang="en-US" altLang="zh-TW" dirty="0"/>
          </a:p>
          <a:p>
            <a:pPr lvl="1"/>
            <a:r>
              <a:rPr lang="en-US" altLang="zh-TW" dirty="0"/>
              <a:t>SGD: Stochastic gradient descent</a:t>
            </a:r>
          </a:p>
          <a:p>
            <a:pPr lvl="1"/>
            <a:r>
              <a:rPr lang="en-US" altLang="zh-TW" dirty="0" err="1"/>
              <a:t>Adagrad</a:t>
            </a:r>
            <a:r>
              <a:rPr lang="en-US" altLang="zh-TW" dirty="0"/>
              <a:t>: Adaptive learning rate</a:t>
            </a:r>
          </a:p>
          <a:p>
            <a:pPr lvl="1"/>
            <a:r>
              <a:rPr lang="en-US" altLang="zh-TW" dirty="0" err="1"/>
              <a:t>RMSprop</a:t>
            </a:r>
            <a:r>
              <a:rPr lang="en-US" altLang="zh-TW" dirty="0"/>
              <a:t>: Similar to </a:t>
            </a:r>
            <a:r>
              <a:rPr lang="en-US" altLang="zh-TW" dirty="0" err="1"/>
              <a:t>Adagrad</a:t>
            </a:r>
            <a:endParaRPr lang="en-US" altLang="zh-TW" dirty="0"/>
          </a:p>
          <a:p>
            <a:pPr lvl="1"/>
            <a:r>
              <a:rPr lang="en-US" altLang="zh-TW" dirty="0"/>
              <a:t>Adam: Similar to </a:t>
            </a:r>
            <a:r>
              <a:rPr lang="en-US" altLang="zh-TW" dirty="0" err="1"/>
              <a:t>RMSprop</a:t>
            </a:r>
            <a:r>
              <a:rPr lang="en-US" altLang="zh-TW" dirty="0"/>
              <a:t> + momentum</a:t>
            </a:r>
          </a:p>
          <a:p>
            <a:pPr lvl="1"/>
            <a:r>
              <a:rPr lang="en-US" altLang="zh-TW" dirty="0" err="1"/>
              <a:t>Nadam</a:t>
            </a:r>
            <a:r>
              <a:rPr lang="en-US" altLang="zh-TW" dirty="0"/>
              <a:t>: Adam + </a:t>
            </a:r>
            <a:r>
              <a:rPr lang="en-US" altLang="zh-TW" dirty="0" err="1"/>
              <a:t>Nesterov</a:t>
            </a:r>
            <a:r>
              <a:rPr lang="en-US" altLang="zh-TW" dirty="0"/>
              <a:t> momentum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Optimizer in </a:t>
            </a:r>
            <a:r>
              <a:rPr lang="en-US" altLang="zh-TW" dirty="0" err="1"/>
              <a:t>Keras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26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1D8331-A972-4D6A-A0AB-BA6FEDB824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714488"/>
            <a:ext cx="7715199" cy="4759464"/>
          </a:xfrm>
        </p:spPr>
        <p:txBody>
          <a:bodyPr/>
          <a:lstStyle/>
          <a:p>
            <a:r>
              <a:rPr lang="en-US" altLang="zh-TW" dirty="0"/>
              <a:t>Handcraft sets of weights for the following two networks to solve the XOR problem: 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649C85-C65F-4F7C-B18A-C446D304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1</a:t>
            </a:r>
            <a:endParaRPr lang="zh-TW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66F31-7599-4020-866D-D9B7B3347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7" y="2780928"/>
            <a:ext cx="2509213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rgbClr val="0070C0"/>
                </a:solidFill>
              </a:rPr>
              <a:t>XOR training data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073C3A-C56D-4A28-BA09-BAEDA8308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824" y="3303215"/>
            <a:ext cx="11938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chemeClr val="tx1"/>
                </a:solidFill>
              </a:rPr>
              <a:t>x   y    z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FF92FB"/>
                </a:solidFill>
              </a:rPr>
              <a:t>0    0    0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00B0F0"/>
                </a:solidFill>
              </a:rPr>
              <a:t>0    1    1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00B0F0"/>
                </a:solidFill>
              </a:rPr>
              <a:t>1    0    1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FF92FB"/>
                </a:solidFill>
              </a:rPr>
              <a:t>1    1    0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8B0BA43F-4966-4338-BE14-A7A0A0316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6124" y="364294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782ECD21-ECD0-4444-BF00-7016D736A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4324" y="329051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7C20C42-0BB4-4F4B-A089-849BFA09F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725" y="557651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B7871522-BE37-4C1E-9FAF-75C8B81113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1925" y="5576515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0E6FFF3-8913-4C12-8894-7E26CF40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652534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58D42FFB-E340-49B2-B085-FA043CF5F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725" y="6490915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5BA43652-6FAD-4F60-B253-94B4459C52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3725" y="4966915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31C7DD2-9CDB-4B61-92CC-16BF18F6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642" y="4869160"/>
            <a:ext cx="327014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482483D-5F64-475E-8D33-66E394B92D34}"/>
              </a:ext>
            </a:extLst>
          </p:cNvPr>
          <p:cNvGrpSpPr>
            <a:grpSpLocks/>
          </p:cNvGrpSpPr>
          <p:nvPr/>
        </p:nvGrpSpPr>
        <p:grpSpPr bwMode="auto">
          <a:xfrm>
            <a:off x="2235725" y="5496973"/>
            <a:ext cx="152400" cy="152400"/>
            <a:chOff x="1584" y="3792"/>
            <a:chExt cx="96" cy="96"/>
          </a:xfrm>
        </p:grpSpPr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E5796D1-89C0-41FB-B6DD-282AEDC55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C551059B-070C-44E1-80BA-CC38C602D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187B3CCD-7A6C-49B5-8138-7D9CE20DA4C5}"/>
              </a:ext>
            </a:extLst>
          </p:cNvPr>
          <p:cNvGrpSpPr>
            <a:grpSpLocks/>
          </p:cNvGrpSpPr>
          <p:nvPr/>
        </p:nvGrpSpPr>
        <p:grpSpPr bwMode="auto">
          <a:xfrm>
            <a:off x="1391469" y="6417664"/>
            <a:ext cx="152400" cy="152400"/>
            <a:chOff x="1056" y="3216"/>
            <a:chExt cx="96" cy="96"/>
          </a:xfrm>
        </p:grpSpPr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98173864-A7F5-4FD5-955F-3575D2ED0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5F9B38C-DED7-4B33-B062-C5D25ABB9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" name="Oval 20">
            <a:extLst>
              <a:ext uri="{FF2B5EF4-FFF2-40B4-BE49-F238E27FC236}">
                <a16:creationId xmlns:a16="http://schemas.microsoft.com/office/drawing/2014/main" id="{D95BF2CC-83DD-44D8-BD2C-354DF57A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425" y="642256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9551031F-798C-47DF-BA5C-40F748F3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169" y="5516080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421557BE-14EA-4D49-9FE8-86229988F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76" y="3628653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5F7E8451-3235-4772-A2BE-9A07B805A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064" y="4390653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32B1A477-2897-443F-9EEF-85D4C74C0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443" y="4052069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46B57F72-6276-47D6-A999-C58C5F7C0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283" y="3823915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45945844-1991-40C6-9DF1-A564E0A3B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883" y="374771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55FA0BFA-6554-473B-B167-9EC1120FD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862" y="4171131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22C51FC1-2E15-4254-8499-1C0EB9DCD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883" y="3747715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6F30838A-8AAB-4A33-AF09-50CBD2A9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133" y="3715965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33" name="Oval 34">
            <a:extLst>
              <a:ext uri="{FF2B5EF4-FFF2-40B4-BE49-F238E27FC236}">
                <a16:creationId xmlns:a16="http://schemas.microsoft.com/office/drawing/2014/main" id="{29806ABD-BBB8-4112-B1D4-274258AA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133" y="4477965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95D5F150-AF6D-4957-98EB-D6CB15426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883" y="450971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Line 36">
            <a:extLst>
              <a:ext uri="{FF2B5EF4-FFF2-40B4-BE49-F238E27FC236}">
                <a16:creationId xmlns:a16="http://schemas.microsoft.com/office/drawing/2014/main" id="{485E3CFA-C313-43F5-A05D-615A5D57E4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883" y="3823915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Line 37">
            <a:extLst>
              <a:ext uri="{FF2B5EF4-FFF2-40B4-BE49-F238E27FC236}">
                <a16:creationId xmlns:a16="http://schemas.microsoft.com/office/drawing/2014/main" id="{842D3361-5FED-4920-8047-C458ECD14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0283" y="4204915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59">
            <a:extLst>
              <a:ext uri="{FF2B5EF4-FFF2-40B4-BE49-F238E27FC236}">
                <a16:creationId xmlns:a16="http://schemas.microsoft.com/office/drawing/2014/main" id="{58F662F1-98CF-40C9-B7B3-63B4D9A32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2780928"/>
            <a:ext cx="1943288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rgbClr val="0070C0"/>
                </a:solidFill>
              </a:rPr>
              <a:t>Network Arch.</a:t>
            </a:r>
          </a:p>
        </p:txBody>
      </p:sp>
      <p:sp>
        <p:nvSpPr>
          <p:cNvPr id="38" name="Rectangle 61">
            <a:extLst>
              <a:ext uri="{FF2B5EF4-FFF2-40B4-BE49-F238E27FC236}">
                <a16:creationId xmlns:a16="http://schemas.microsoft.com/office/drawing/2014/main" id="{6A9DCFC2-7BE3-436C-A580-3E49FFF8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76" y="5305053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39" name="Rectangle 62">
            <a:extLst>
              <a:ext uri="{FF2B5EF4-FFF2-40B4-BE49-F238E27FC236}">
                <a16:creationId xmlns:a16="http://schemas.microsoft.com/office/drawing/2014/main" id="{5771B61D-E7D4-4BCE-AC57-5396BD37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064" y="6067053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40" name="Rectangle 63">
            <a:extLst>
              <a:ext uri="{FF2B5EF4-FFF2-40B4-BE49-F238E27FC236}">
                <a16:creationId xmlns:a16="http://schemas.microsoft.com/office/drawing/2014/main" id="{634BAC6F-93AC-4E72-AEFC-B1AA6F72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443" y="5686053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3" name="Line 66">
            <a:extLst>
              <a:ext uri="{FF2B5EF4-FFF2-40B4-BE49-F238E27FC236}">
                <a16:creationId xmlns:a16="http://schemas.microsoft.com/office/drawing/2014/main" id="{97BC1E54-2779-4B8C-AC40-00DAEBDA6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862" y="580511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Line 67">
            <a:extLst>
              <a:ext uri="{FF2B5EF4-FFF2-40B4-BE49-F238E27FC236}">
                <a16:creationId xmlns:a16="http://schemas.microsoft.com/office/drawing/2014/main" id="{FD9633A3-1A1F-447B-BF56-377816555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883" y="5424115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Oval 68">
            <a:extLst>
              <a:ext uri="{FF2B5EF4-FFF2-40B4-BE49-F238E27FC236}">
                <a16:creationId xmlns:a16="http://schemas.microsoft.com/office/drawing/2014/main" id="{D7CEF954-3A9E-414B-BAAE-5D539BE5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133" y="5392365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46" name="Oval 69">
            <a:extLst>
              <a:ext uri="{FF2B5EF4-FFF2-40B4-BE49-F238E27FC236}">
                <a16:creationId xmlns:a16="http://schemas.microsoft.com/office/drawing/2014/main" id="{E51EA87E-53DA-44A9-8ABB-45DC5FE9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133" y="6154365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47" name="Line 70">
            <a:extLst>
              <a:ext uri="{FF2B5EF4-FFF2-40B4-BE49-F238E27FC236}">
                <a16:creationId xmlns:a16="http://schemas.microsoft.com/office/drawing/2014/main" id="{70BAC86E-85D9-49CB-BE1A-7925B6A6F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883" y="6186115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Line 71">
            <a:extLst>
              <a:ext uri="{FF2B5EF4-FFF2-40B4-BE49-F238E27FC236}">
                <a16:creationId xmlns:a16="http://schemas.microsoft.com/office/drawing/2014/main" id="{63A8E151-310A-4873-8619-07273544C3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883" y="5881315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Line 72">
            <a:extLst>
              <a:ext uri="{FF2B5EF4-FFF2-40B4-BE49-F238E27FC236}">
                <a16:creationId xmlns:a16="http://schemas.microsoft.com/office/drawing/2014/main" id="{65AA1F8B-2AE8-4CE2-B152-45D578979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283" y="580511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" name="Line 87">
            <a:extLst>
              <a:ext uri="{FF2B5EF4-FFF2-40B4-BE49-F238E27FC236}">
                <a16:creationId xmlns:a16="http://schemas.microsoft.com/office/drawing/2014/main" id="{8D7A3C3F-ABF5-4486-B6D7-A5E673727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883" y="5424115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" name="Line 88">
            <a:extLst>
              <a:ext uri="{FF2B5EF4-FFF2-40B4-BE49-F238E27FC236}">
                <a16:creationId xmlns:a16="http://schemas.microsoft.com/office/drawing/2014/main" id="{6D2ECAB6-3925-47A8-B703-28E429F24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8883" y="588131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" name="Line 89">
            <a:extLst>
              <a:ext uri="{FF2B5EF4-FFF2-40B4-BE49-F238E27FC236}">
                <a16:creationId xmlns:a16="http://schemas.microsoft.com/office/drawing/2014/main" id="{723AB55F-6745-4535-B8FD-5E93ABD2A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883" y="542411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1D5BFCD6-E656-4EB0-8E67-C4339FEBD1E5}"/>
              </a:ext>
            </a:extLst>
          </p:cNvPr>
          <p:cNvGrpSpPr/>
          <p:nvPr/>
        </p:nvGrpSpPr>
        <p:grpSpPr>
          <a:xfrm>
            <a:off x="6084670" y="3573264"/>
            <a:ext cx="431800" cy="431800"/>
            <a:chOff x="3670300" y="2543223"/>
            <a:chExt cx="431800" cy="431800"/>
          </a:xfrm>
        </p:grpSpPr>
        <p:sp>
          <p:nvSpPr>
            <p:cNvPr id="59" name="Rectangle 8">
              <a:extLst>
                <a:ext uri="{FF2B5EF4-FFF2-40B4-BE49-F238E27FC236}">
                  <a16:creationId xmlns:a16="http://schemas.microsoft.com/office/drawing/2014/main" id="{FB5A400D-B445-4F39-BA63-B8D20C575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543223"/>
              <a:ext cx="431800" cy="4318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2400" b="0">
                <a:solidFill>
                  <a:srgbClr val="FF92FB"/>
                </a:solidFill>
              </a:endParaRPr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15A58611-3E74-4DEA-8402-17335FC27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168" y="2618853"/>
              <a:ext cx="299864" cy="272566"/>
            </a:xfrm>
            <a:custGeom>
              <a:avLst/>
              <a:gdLst>
                <a:gd name="T0" fmla="*/ 0 w 289"/>
                <a:gd name="T1" fmla="*/ 2147483646 h 289"/>
                <a:gd name="T2" fmla="*/ 2147483646 w 289"/>
                <a:gd name="T3" fmla="*/ 2147483646 h 289"/>
                <a:gd name="T4" fmla="*/ 2147483646 w 289"/>
                <a:gd name="T5" fmla="*/ 0 h 289"/>
                <a:gd name="T6" fmla="*/ 2147483646 w 28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289"/>
                <a:gd name="T14" fmla="*/ 289 w 28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289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46174C5C-33FD-425D-88B7-78F606BD873F}"/>
              </a:ext>
            </a:extLst>
          </p:cNvPr>
          <p:cNvGrpSpPr/>
          <p:nvPr/>
        </p:nvGrpSpPr>
        <p:grpSpPr>
          <a:xfrm>
            <a:off x="6084918" y="4221336"/>
            <a:ext cx="431800" cy="431800"/>
            <a:chOff x="3670300" y="2543223"/>
            <a:chExt cx="431800" cy="431800"/>
          </a:xfrm>
        </p:grpSpPr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AAEBCCA3-F218-4797-AB9B-49AB91ECC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543223"/>
              <a:ext cx="431800" cy="4318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2400" b="0">
                <a:solidFill>
                  <a:srgbClr val="FF92FB"/>
                </a:solidFill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56DD772-688D-41E6-91DC-340F389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168" y="2618853"/>
              <a:ext cx="299864" cy="272566"/>
            </a:xfrm>
            <a:custGeom>
              <a:avLst/>
              <a:gdLst>
                <a:gd name="T0" fmla="*/ 0 w 289"/>
                <a:gd name="T1" fmla="*/ 2147483646 h 289"/>
                <a:gd name="T2" fmla="*/ 2147483646 w 289"/>
                <a:gd name="T3" fmla="*/ 2147483646 h 289"/>
                <a:gd name="T4" fmla="*/ 2147483646 w 289"/>
                <a:gd name="T5" fmla="*/ 0 h 289"/>
                <a:gd name="T6" fmla="*/ 2147483646 w 28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289"/>
                <a:gd name="T14" fmla="*/ 289 w 28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289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5D225F59-8A18-4580-A4FD-B06DB203A108}"/>
              </a:ext>
            </a:extLst>
          </p:cNvPr>
          <p:cNvGrpSpPr/>
          <p:nvPr/>
        </p:nvGrpSpPr>
        <p:grpSpPr>
          <a:xfrm>
            <a:off x="7381062" y="3933304"/>
            <a:ext cx="431800" cy="431800"/>
            <a:chOff x="3670300" y="2543223"/>
            <a:chExt cx="431800" cy="431800"/>
          </a:xfrm>
        </p:grpSpPr>
        <p:sp>
          <p:nvSpPr>
            <p:cNvPr id="65" name="Rectangle 8">
              <a:extLst>
                <a:ext uri="{FF2B5EF4-FFF2-40B4-BE49-F238E27FC236}">
                  <a16:creationId xmlns:a16="http://schemas.microsoft.com/office/drawing/2014/main" id="{5E29D6A5-E530-4F02-9F50-A7AEA9604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543223"/>
              <a:ext cx="431800" cy="4318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2400" b="0">
                <a:solidFill>
                  <a:srgbClr val="FF92FB"/>
                </a:solidFill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637A2E69-B56E-4EF3-A378-023502EF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168" y="2618853"/>
              <a:ext cx="299864" cy="272566"/>
            </a:xfrm>
            <a:custGeom>
              <a:avLst/>
              <a:gdLst>
                <a:gd name="T0" fmla="*/ 0 w 289"/>
                <a:gd name="T1" fmla="*/ 2147483646 h 289"/>
                <a:gd name="T2" fmla="*/ 2147483646 w 289"/>
                <a:gd name="T3" fmla="*/ 2147483646 h 289"/>
                <a:gd name="T4" fmla="*/ 2147483646 w 289"/>
                <a:gd name="T5" fmla="*/ 0 h 289"/>
                <a:gd name="T6" fmla="*/ 2147483646 w 28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289"/>
                <a:gd name="T14" fmla="*/ 289 w 28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289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22213953-E015-4AE2-8C46-EC1C137316EF}"/>
              </a:ext>
            </a:extLst>
          </p:cNvPr>
          <p:cNvGrpSpPr/>
          <p:nvPr/>
        </p:nvGrpSpPr>
        <p:grpSpPr>
          <a:xfrm>
            <a:off x="7380814" y="5589488"/>
            <a:ext cx="431800" cy="431800"/>
            <a:chOff x="3670300" y="2543223"/>
            <a:chExt cx="431800" cy="431800"/>
          </a:xfrm>
        </p:grpSpPr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023B5044-9CF7-4D14-9D42-74DEDDAB6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543223"/>
              <a:ext cx="431800" cy="4318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2400" b="0">
                <a:solidFill>
                  <a:srgbClr val="FF92FB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92AB1567-0726-4C56-8D10-6A72F183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168" y="2618853"/>
              <a:ext cx="299864" cy="272566"/>
            </a:xfrm>
            <a:custGeom>
              <a:avLst/>
              <a:gdLst>
                <a:gd name="T0" fmla="*/ 0 w 289"/>
                <a:gd name="T1" fmla="*/ 2147483646 h 289"/>
                <a:gd name="T2" fmla="*/ 2147483646 w 289"/>
                <a:gd name="T3" fmla="*/ 2147483646 h 289"/>
                <a:gd name="T4" fmla="*/ 2147483646 w 289"/>
                <a:gd name="T5" fmla="*/ 0 h 289"/>
                <a:gd name="T6" fmla="*/ 2147483646 w 28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289"/>
                <a:gd name="T14" fmla="*/ 289 w 28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289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0B94F89E-1D19-4C97-93CB-5294CDA44A89}"/>
              </a:ext>
            </a:extLst>
          </p:cNvPr>
          <p:cNvGrpSpPr/>
          <p:nvPr/>
        </p:nvGrpSpPr>
        <p:grpSpPr>
          <a:xfrm>
            <a:off x="6084670" y="5589240"/>
            <a:ext cx="431800" cy="431800"/>
            <a:chOff x="3670300" y="2543223"/>
            <a:chExt cx="431800" cy="431800"/>
          </a:xfrm>
        </p:grpSpPr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89764437-70CB-46D8-8F78-DEAEE9280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543223"/>
              <a:ext cx="431800" cy="4318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2400" b="0">
                <a:solidFill>
                  <a:srgbClr val="FF92FB"/>
                </a:solidFill>
              </a:endParaRPr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846A6D37-4D78-459C-AEA4-F93DC03B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168" y="2618853"/>
              <a:ext cx="299864" cy="272566"/>
            </a:xfrm>
            <a:custGeom>
              <a:avLst/>
              <a:gdLst>
                <a:gd name="T0" fmla="*/ 0 w 289"/>
                <a:gd name="T1" fmla="*/ 2147483646 h 289"/>
                <a:gd name="T2" fmla="*/ 2147483646 w 289"/>
                <a:gd name="T3" fmla="*/ 2147483646 h 289"/>
                <a:gd name="T4" fmla="*/ 2147483646 w 289"/>
                <a:gd name="T5" fmla="*/ 0 h 289"/>
                <a:gd name="T6" fmla="*/ 2147483646 w 28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289"/>
                <a:gd name="T14" fmla="*/ 289 w 28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289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3" name="Rectangle 23">
            <a:extLst>
              <a:ext uri="{FF2B5EF4-FFF2-40B4-BE49-F238E27FC236}">
                <a16:creationId xmlns:a16="http://schemas.microsoft.com/office/drawing/2014/main" id="{24576419-DC4D-4081-A3F3-0D40089F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434" y="3936718"/>
            <a:ext cx="421590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endParaRPr lang="en-US" altLang="zh-TW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Rectangle 23">
            <a:extLst>
              <a:ext uri="{FF2B5EF4-FFF2-40B4-BE49-F238E27FC236}">
                <a16:creationId xmlns:a16="http://schemas.microsoft.com/office/drawing/2014/main" id="{5D718391-2FA5-4EFF-8E59-DBD0893FD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5699083"/>
            <a:ext cx="421590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endParaRPr lang="en-US" altLang="zh-TW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ine 11">
            <a:extLst>
              <a:ext uri="{FF2B5EF4-FFF2-40B4-BE49-F238E27FC236}">
                <a16:creationId xmlns:a16="http://schemas.microsoft.com/office/drawing/2014/main" id="{F097D75B-5992-43EB-BD35-089AB4215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969" y="3417278"/>
            <a:ext cx="1447799" cy="151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0" name="Line 11">
            <a:extLst>
              <a:ext uri="{FF2B5EF4-FFF2-40B4-BE49-F238E27FC236}">
                <a16:creationId xmlns:a16="http://schemas.microsoft.com/office/drawing/2014/main" id="{1288BEB5-F789-4DCB-AA53-E24DE91516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600" y="1965748"/>
            <a:ext cx="474" cy="14478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649C85-C65F-4F7C-B18A-C446D304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1</a:t>
            </a:r>
            <a:r>
              <a:rPr lang="zh-TW" altLang="en-US" dirty="0"/>
              <a:t> </a:t>
            </a:r>
            <a:r>
              <a:rPr lang="en-US" altLang="zh-TW" dirty="0"/>
              <a:t>to Network 1</a:t>
            </a:r>
            <a:endParaRPr lang="zh-TW" altLang="en-US" dirty="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7C20C42-0BB4-4F4B-A089-849BFA09F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1359" y="2708919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B7871522-BE37-4C1E-9FAF-75C8B81113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47100" y="2727156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482483D-5F64-475E-8D33-66E394B92D34}"/>
              </a:ext>
            </a:extLst>
          </p:cNvPr>
          <p:cNvGrpSpPr>
            <a:grpSpLocks/>
          </p:cNvGrpSpPr>
          <p:nvPr/>
        </p:nvGrpSpPr>
        <p:grpSpPr bwMode="auto">
          <a:xfrm>
            <a:off x="4178335" y="2628528"/>
            <a:ext cx="152400" cy="152400"/>
            <a:chOff x="1584" y="3792"/>
            <a:chExt cx="96" cy="96"/>
          </a:xfrm>
        </p:grpSpPr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E5796D1-89C0-41FB-B6DD-282AEDC55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C551059B-070C-44E1-80BA-CC38C602D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187B3CCD-7A6C-49B5-8138-7D9CE20DA4C5}"/>
              </a:ext>
            </a:extLst>
          </p:cNvPr>
          <p:cNvGrpSpPr>
            <a:grpSpLocks/>
          </p:cNvGrpSpPr>
          <p:nvPr/>
        </p:nvGrpSpPr>
        <p:grpSpPr bwMode="auto">
          <a:xfrm>
            <a:off x="3449871" y="3348608"/>
            <a:ext cx="152400" cy="152400"/>
            <a:chOff x="1056" y="3216"/>
            <a:chExt cx="96" cy="96"/>
          </a:xfrm>
        </p:grpSpPr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98173864-A7F5-4FD5-955F-3575D2ED0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5F9B38C-DED7-4B33-B062-C5D25ABB9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" name="Oval 20">
            <a:extLst>
              <a:ext uri="{FF2B5EF4-FFF2-40B4-BE49-F238E27FC236}">
                <a16:creationId xmlns:a16="http://schemas.microsoft.com/office/drawing/2014/main" id="{D95BF2CC-83DD-44D8-BD2C-354DF57A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35" y="3364059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9551031F-798C-47DF-BA5C-40F748F3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255" y="265392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7" name="手繪多邊形: 圖案 56">
            <a:extLst>
              <a:ext uri="{FF2B5EF4-FFF2-40B4-BE49-F238E27FC236}">
                <a16:creationId xmlns:a16="http://schemas.microsoft.com/office/drawing/2014/main" id="{9F4EC103-79BB-4C14-8A11-1DE2BABC16AA}"/>
              </a:ext>
            </a:extLst>
          </p:cNvPr>
          <p:cNvSpPr/>
          <p:nvPr/>
        </p:nvSpPr>
        <p:spPr>
          <a:xfrm>
            <a:off x="3148567" y="1988840"/>
            <a:ext cx="1821856" cy="1793247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Line 8">
            <a:extLst>
              <a:ext uri="{FF2B5EF4-FFF2-40B4-BE49-F238E27FC236}">
                <a16:creationId xmlns:a16="http://schemas.microsoft.com/office/drawing/2014/main" id="{BB3B17E0-7FA2-45D7-AD82-B02A5828B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5463" y="1981201"/>
            <a:ext cx="1476515" cy="1447800"/>
          </a:xfrm>
          <a:prstGeom prst="line">
            <a:avLst/>
          </a:prstGeom>
          <a:noFill/>
          <a:ln w="12700">
            <a:solidFill>
              <a:schemeClr val="accent6">
                <a:lumMod val="75000"/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" name="Rectangle 10">
            <a:extLst>
              <a:ext uri="{FF2B5EF4-FFF2-40B4-BE49-F238E27FC236}">
                <a16:creationId xmlns:a16="http://schemas.microsoft.com/office/drawing/2014/main" id="{3087C8AC-DBBF-435D-8CD5-CCF48DF1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215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(0, 0)</a:t>
            </a:r>
          </a:p>
        </p:txBody>
      </p:sp>
      <p:sp>
        <p:nvSpPr>
          <p:cNvPr id="78" name="Rectangle 10">
            <a:extLst>
              <a:ext uri="{FF2B5EF4-FFF2-40B4-BE49-F238E27FC236}">
                <a16:creationId xmlns:a16="http://schemas.microsoft.com/office/drawing/2014/main" id="{E8B73C2E-A15C-4E5B-A4C1-07A8B6BF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678" y="2420888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(1, 1)</a:t>
            </a: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172EDD2A-A4BD-4A68-A1D4-D436919EA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319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(1, 0)</a:t>
            </a:r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11D9F553-C3DA-4E6D-B315-196EDDE64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199" y="2492896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(0, 1)</a:t>
            </a:r>
          </a:p>
        </p:txBody>
      </p:sp>
      <p:sp>
        <p:nvSpPr>
          <p:cNvPr id="81" name="Line 8">
            <a:extLst>
              <a:ext uri="{FF2B5EF4-FFF2-40B4-BE49-F238E27FC236}">
                <a16:creationId xmlns:a16="http://schemas.microsoft.com/office/drawing/2014/main" id="{57CC8596-27FA-4EE7-BB28-D68C3B10E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263" y="3410772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" name="Line 9">
            <a:extLst>
              <a:ext uri="{FF2B5EF4-FFF2-40B4-BE49-F238E27FC236}">
                <a16:creationId xmlns:a16="http://schemas.microsoft.com/office/drawing/2014/main" id="{D54EE923-048D-4389-A0E1-069BB7FAC3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0263" y="2708920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" name="Line 8">
            <a:extLst>
              <a:ext uri="{FF2B5EF4-FFF2-40B4-BE49-F238E27FC236}">
                <a16:creationId xmlns:a16="http://schemas.microsoft.com/office/drawing/2014/main" id="{DD46B0D9-4D3F-40D7-8A56-39786056C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3336" y="2708919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1" name="Line 9">
            <a:extLst>
              <a:ext uri="{FF2B5EF4-FFF2-40B4-BE49-F238E27FC236}">
                <a16:creationId xmlns:a16="http://schemas.microsoft.com/office/drawing/2014/main" id="{4606F2DA-0AC6-47DB-B702-3274FBB6CA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49077" y="2727156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2" name="Group 16">
            <a:extLst>
              <a:ext uri="{FF2B5EF4-FFF2-40B4-BE49-F238E27FC236}">
                <a16:creationId xmlns:a16="http://schemas.microsoft.com/office/drawing/2014/main" id="{F2A6E0B6-5217-4185-8D5D-94C653859297}"/>
              </a:ext>
            </a:extLst>
          </p:cNvPr>
          <p:cNvGrpSpPr>
            <a:grpSpLocks/>
          </p:cNvGrpSpPr>
          <p:nvPr/>
        </p:nvGrpSpPr>
        <p:grpSpPr bwMode="auto">
          <a:xfrm>
            <a:off x="7380312" y="2628528"/>
            <a:ext cx="152400" cy="152400"/>
            <a:chOff x="1584" y="3792"/>
            <a:chExt cx="96" cy="96"/>
          </a:xfrm>
        </p:grpSpPr>
        <p:sp>
          <p:nvSpPr>
            <p:cNvPr id="103" name="Line 14">
              <a:extLst>
                <a:ext uri="{FF2B5EF4-FFF2-40B4-BE49-F238E27FC236}">
                  <a16:creationId xmlns:a16="http://schemas.microsoft.com/office/drawing/2014/main" id="{0EFDE904-0C29-4F93-B78F-960AB56D0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Line 15">
              <a:extLst>
                <a:ext uri="{FF2B5EF4-FFF2-40B4-BE49-F238E27FC236}">
                  <a16:creationId xmlns:a16="http://schemas.microsoft.com/office/drawing/2014/main" id="{09EBA4A4-2FE8-421A-9063-ED6530C38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5" name="Group 19">
            <a:extLst>
              <a:ext uri="{FF2B5EF4-FFF2-40B4-BE49-F238E27FC236}">
                <a16:creationId xmlns:a16="http://schemas.microsoft.com/office/drawing/2014/main" id="{740E1EAB-1E2D-4831-A059-940412304221}"/>
              </a:ext>
            </a:extLst>
          </p:cNvPr>
          <p:cNvGrpSpPr>
            <a:grpSpLocks/>
          </p:cNvGrpSpPr>
          <p:nvPr/>
        </p:nvGrpSpPr>
        <p:grpSpPr bwMode="auto">
          <a:xfrm>
            <a:off x="6651848" y="3348608"/>
            <a:ext cx="152400" cy="152400"/>
            <a:chOff x="1056" y="3216"/>
            <a:chExt cx="96" cy="96"/>
          </a:xfrm>
        </p:grpSpPr>
        <p:sp>
          <p:nvSpPr>
            <p:cNvPr id="106" name="Line 17">
              <a:extLst>
                <a:ext uri="{FF2B5EF4-FFF2-40B4-BE49-F238E27FC236}">
                  <a16:creationId xmlns:a16="http://schemas.microsoft.com/office/drawing/2014/main" id="{E6DE9792-F904-4626-8ED8-E86939699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" name="Line 18">
              <a:extLst>
                <a:ext uri="{FF2B5EF4-FFF2-40B4-BE49-F238E27FC236}">
                  <a16:creationId xmlns:a16="http://schemas.microsoft.com/office/drawing/2014/main" id="{D5A2A26F-9F7E-43CA-8A6D-D97148F00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8" name="Oval 20">
            <a:extLst>
              <a:ext uri="{FF2B5EF4-FFF2-40B4-BE49-F238E27FC236}">
                <a16:creationId xmlns:a16="http://schemas.microsoft.com/office/drawing/2014/main" id="{C8400B2B-FE0F-4024-A961-7C123940D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3364059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4639F76C-39CB-416A-B69C-405ED31B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265392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10" name="手繪多邊形: 圖案 109">
            <a:extLst>
              <a:ext uri="{FF2B5EF4-FFF2-40B4-BE49-F238E27FC236}">
                <a16:creationId xmlns:a16="http://schemas.microsoft.com/office/drawing/2014/main" id="{CA7B08D1-B8AE-41C4-828B-27436F445E1E}"/>
              </a:ext>
            </a:extLst>
          </p:cNvPr>
          <p:cNvSpPr/>
          <p:nvPr/>
        </p:nvSpPr>
        <p:spPr>
          <a:xfrm rot="10800000">
            <a:off x="6012161" y="2348880"/>
            <a:ext cx="1821856" cy="1793247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Rectangle 10">
            <a:extLst>
              <a:ext uri="{FF2B5EF4-FFF2-40B4-BE49-F238E27FC236}">
                <a16:creationId xmlns:a16="http://schemas.microsoft.com/office/drawing/2014/main" id="{64CAB5FE-DB11-4B11-ADAA-16FFC7535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(0, 0)</a:t>
            </a:r>
          </a:p>
        </p:txBody>
      </p:sp>
      <p:sp>
        <p:nvSpPr>
          <p:cNvPr id="112" name="Rectangle 10">
            <a:extLst>
              <a:ext uri="{FF2B5EF4-FFF2-40B4-BE49-F238E27FC236}">
                <a16:creationId xmlns:a16="http://schemas.microsoft.com/office/drawing/2014/main" id="{88E7DC11-81D1-43A0-88AD-5F23DE74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655" y="2420888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(1, 1)</a:t>
            </a:r>
          </a:p>
        </p:txBody>
      </p:sp>
      <p:sp>
        <p:nvSpPr>
          <p:cNvPr id="113" name="Rectangle 10">
            <a:extLst>
              <a:ext uri="{FF2B5EF4-FFF2-40B4-BE49-F238E27FC236}">
                <a16:creationId xmlns:a16="http://schemas.microsoft.com/office/drawing/2014/main" id="{35E7C0BE-0A08-4157-9B06-218B0378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(1, 0)</a:t>
            </a:r>
          </a:p>
        </p:txBody>
      </p:sp>
      <p:sp>
        <p:nvSpPr>
          <p:cNvPr id="114" name="Rectangle 10">
            <a:extLst>
              <a:ext uri="{FF2B5EF4-FFF2-40B4-BE49-F238E27FC236}">
                <a16:creationId xmlns:a16="http://schemas.microsoft.com/office/drawing/2014/main" id="{8CC63552-FFD1-4FBB-8E7C-4F58BE61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2492896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(0, 1)</a:t>
            </a:r>
          </a:p>
        </p:txBody>
      </p:sp>
      <p:sp>
        <p:nvSpPr>
          <p:cNvPr id="115" name="Line 8">
            <a:extLst>
              <a:ext uri="{FF2B5EF4-FFF2-40B4-BE49-F238E27FC236}">
                <a16:creationId xmlns:a16="http://schemas.microsoft.com/office/drawing/2014/main" id="{0C22BCEB-A9A7-4661-BFDA-3FD8EC6CF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240" y="3410772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6" name="Line 9">
            <a:extLst>
              <a:ext uri="{FF2B5EF4-FFF2-40B4-BE49-F238E27FC236}">
                <a16:creationId xmlns:a16="http://schemas.microsoft.com/office/drawing/2014/main" id="{A624C28C-CD46-4F85-A70B-97BBF9A770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2240" y="2708920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7" name="Line 8">
            <a:extLst>
              <a:ext uri="{FF2B5EF4-FFF2-40B4-BE49-F238E27FC236}">
                <a16:creationId xmlns:a16="http://schemas.microsoft.com/office/drawing/2014/main" id="{7B232367-433C-4C00-8297-B7AC6FEF8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696" y="2708919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8" name="Line 9">
            <a:extLst>
              <a:ext uri="{FF2B5EF4-FFF2-40B4-BE49-F238E27FC236}">
                <a16:creationId xmlns:a16="http://schemas.microsoft.com/office/drawing/2014/main" id="{5F5759FD-E232-425C-B659-8506311490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88437" y="2727156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9" name="Group 16">
            <a:extLst>
              <a:ext uri="{FF2B5EF4-FFF2-40B4-BE49-F238E27FC236}">
                <a16:creationId xmlns:a16="http://schemas.microsoft.com/office/drawing/2014/main" id="{2B0A1729-292C-4B7A-85D3-45AC873A5D28}"/>
              </a:ext>
            </a:extLst>
          </p:cNvPr>
          <p:cNvGrpSpPr>
            <a:grpSpLocks/>
          </p:cNvGrpSpPr>
          <p:nvPr/>
        </p:nvGrpSpPr>
        <p:grpSpPr bwMode="auto">
          <a:xfrm>
            <a:off x="1619672" y="2628528"/>
            <a:ext cx="152400" cy="152400"/>
            <a:chOff x="1584" y="3792"/>
            <a:chExt cx="96" cy="96"/>
          </a:xfrm>
        </p:grpSpPr>
        <p:sp>
          <p:nvSpPr>
            <p:cNvPr id="120" name="Line 14">
              <a:extLst>
                <a:ext uri="{FF2B5EF4-FFF2-40B4-BE49-F238E27FC236}">
                  <a16:creationId xmlns:a16="http://schemas.microsoft.com/office/drawing/2014/main" id="{FABEA3A1-9A1E-4BED-BAC7-04C9BBB40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1" name="Line 15">
              <a:extLst>
                <a:ext uri="{FF2B5EF4-FFF2-40B4-BE49-F238E27FC236}">
                  <a16:creationId xmlns:a16="http://schemas.microsoft.com/office/drawing/2014/main" id="{9625A7FA-04A5-4C0C-92A4-01CD090A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2" name="Group 19">
            <a:extLst>
              <a:ext uri="{FF2B5EF4-FFF2-40B4-BE49-F238E27FC236}">
                <a16:creationId xmlns:a16="http://schemas.microsoft.com/office/drawing/2014/main" id="{F01B46FE-F750-4A12-ABA9-14B84F978EB6}"/>
              </a:ext>
            </a:extLst>
          </p:cNvPr>
          <p:cNvGrpSpPr>
            <a:grpSpLocks/>
          </p:cNvGrpSpPr>
          <p:nvPr/>
        </p:nvGrpSpPr>
        <p:grpSpPr bwMode="auto">
          <a:xfrm>
            <a:off x="891208" y="3348608"/>
            <a:ext cx="152400" cy="152400"/>
            <a:chOff x="1056" y="3216"/>
            <a:chExt cx="96" cy="96"/>
          </a:xfrm>
        </p:grpSpPr>
        <p:sp>
          <p:nvSpPr>
            <p:cNvPr id="123" name="Line 17">
              <a:extLst>
                <a:ext uri="{FF2B5EF4-FFF2-40B4-BE49-F238E27FC236}">
                  <a16:creationId xmlns:a16="http://schemas.microsoft.com/office/drawing/2014/main" id="{45A4BDBD-F300-4F2E-BB9C-B708012B5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4" name="Line 18">
              <a:extLst>
                <a:ext uri="{FF2B5EF4-FFF2-40B4-BE49-F238E27FC236}">
                  <a16:creationId xmlns:a16="http://schemas.microsoft.com/office/drawing/2014/main" id="{501D250C-3EA9-4A3D-B7B4-8D0724B4D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25" name="Oval 20">
            <a:extLst>
              <a:ext uri="{FF2B5EF4-FFF2-40B4-BE49-F238E27FC236}">
                <a16:creationId xmlns:a16="http://schemas.microsoft.com/office/drawing/2014/main" id="{C513FE6C-BC08-4061-B3CC-9D9E4068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3364059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6" name="Oval 21">
            <a:extLst>
              <a:ext uri="{FF2B5EF4-FFF2-40B4-BE49-F238E27FC236}">
                <a16:creationId xmlns:a16="http://schemas.microsoft.com/office/drawing/2014/main" id="{3F45FEA7-7A40-48B1-A649-A06ED8CD5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65392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8" name="Rectangle 10">
            <a:extLst>
              <a:ext uri="{FF2B5EF4-FFF2-40B4-BE49-F238E27FC236}">
                <a16:creationId xmlns:a16="http://schemas.microsoft.com/office/drawing/2014/main" id="{3D61C0AB-4F42-4ADA-AC04-0A31C174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(0, 0)</a:t>
            </a:r>
          </a:p>
        </p:txBody>
      </p:sp>
      <p:sp>
        <p:nvSpPr>
          <p:cNvPr id="129" name="Rectangle 10">
            <a:extLst>
              <a:ext uri="{FF2B5EF4-FFF2-40B4-BE49-F238E27FC236}">
                <a16:creationId xmlns:a16="http://schemas.microsoft.com/office/drawing/2014/main" id="{52131AE2-7622-4E54-A45D-8BA04A248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015" y="2420888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(1, 1)</a:t>
            </a:r>
          </a:p>
        </p:txBody>
      </p:sp>
      <p:sp>
        <p:nvSpPr>
          <p:cNvPr id="130" name="Rectangle 10">
            <a:extLst>
              <a:ext uri="{FF2B5EF4-FFF2-40B4-BE49-F238E27FC236}">
                <a16:creationId xmlns:a16="http://schemas.microsoft.com/office/drawing/2014/main" id="{9623DB12-83B9-44DC-9917-EB5B3209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(1, 0)</a:t>
            </a:r>
          </a:p>
        </p:txBody>
      </p:sp>
      <p:sp>
        <p:nvSpPr>
          <p:cNvPr id="131" name="Rectangle 10">
            <a:extLst>
              <a:ext uri="{FF2B5EF4-FFF2-40B4-BE49-F238E27FC236}">
                <a16:creationId xmlns:a16="http://schemas.microsoft.com/office/drawing/2014/main" id="{A1DF9CA7-CC9D-4FA2-AD28-25E56034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492896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(0, 1)</a:t>
            </a:r>
          </a:p>
        </p:txBody>
      </p:sp>
      <p:sp>
        <p:nvSpPr>
          <p:cNvPr id="132" name="Line 8">
            <a:extLst>
              <a:ext uri="{FF2B5EF4-FFF2-40B4-BE49-F238E27FC236}">
                <a16:creationId xmlns:a16="http://schemas.microsoft.com/office/drawing/2014/main" id="{13FCAC7C-A87B-4861-B7D9-6602D9CD6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00" y="3410772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" name="Line 9">
            <a:extLst>
              <a:ext uri="{FF2B5EF4-FFF2-40B4-BE49-F238E27FC236}">
                <a16:creationId xmlns:a16="http://schemas.microsoft.com/office/drawing/2014/main" id="{2DA2E1EF-B0E7-4D49-9C4A-F2B5D2787F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600" y="2708920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" name="手繪多邊形: 圖案 133">
            <a:extLst>
              <a:ext uri="{FF2B5EF4-FFF2-40B4-BE49-F238E27FC236}">
                <a16:creationId xmlns:a16="http://schemas.microsoft.com/office/drawing/2014/main" id="{345F310B-7E93-42A8-8B6A-011C890897C5}"/>
              </a:ext>
            </a:extLst>
          </p:cNvPr>
          <p:cNvSpPr/>
          <p:nvPr/>
        </p:nvSpPr>
        <p:spPr>
          <a:xfrm>
            <a:off x="431701" y="2156669"/>
            <a:ext cx="1790700" cy="1809750"/>
          </a:xfrm>
          <a:custGeom>
            <a:avLst/>
            <a:gdLst>
              <a:gd name="connsiteX0" fmla="*/ 342900 w 1790700"/>
              <a:gd name="connsiteY0" fmla="*/ 0 h 1809750"/>
              <a:gd name="connsiteX1" fmla="*/ 1790700 w 1790700"/>
              <a:gd name="connsiteY1" fmla="*/ 1441450 h 1809750"/>
              <a:gd name="connsiteX2" fmla="*/ 1435100 w 1790700"/>
              <a:gd name="connsiteY2" fmla="*/ 1809750 h 1809750"/>
              <a:gd name="connsiteX3" fmla="*/ 0 w 1790700"/>
              <a:gd name="connsiteY3" fmla="*/ 349250 h 1809750"/>
              <a:gd name="connsiteX4" fmla="*/ 342900 w 1790700"/>
              <a:gd name="connsiteY4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00" h="1809750">
                <a:moveTo>
                  <a:pt x="342900" y="0"/>
                </a:moveTo>
                <a:lnTo>
                  <a:pt x="1790700" y="1441450"/>
                </a:lnTo>
                <a:lnTo>
                  <a:pt x="1435100" y="1809750"/>
                </a:lnTo>
                <a:lnTo>
                  <a:pt x="0" y="349250"/>
                </a:lnTo>
                <a:lnTo>
                  <a:pt x="342900" y="0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6" name="直線接點 135">
            <a:extLst>
              <a:ext uri="{FF2B5EF4-FFF2-40B4-BE49-F238E27FC236}">
                <a16:creationId xmlns:a16="http://schemas.microsoft.com/office/drawing/2014/main" id="{47AE1AB4-6C7A-4EFB-84CE-AF9AD7EFB904}"/>
              </a:ext>
            </a:extLst>
          </p:cNvPr>
          <p:cNvCxnSpPr>
            <a:cxnSpLocks/>
            <a:stCxn id="134" idx="0"/>
            <a:endCxn id="134" idx="1"/>
          </p:cNvCxnSpPr>
          <p:nvPr/>
        </p:nvCxnSpPr>
        <p:spPr>
          <a:xfrm>
            <a:off x="774601" y="2156669"/>
            <a:ext cx="1447800" cy="1441450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>
            <a:extLst>
              <a:ext uri="{FF2B5EF4-FFF2-40B4-BE49-F238E27FC236}">
                <a16:creationId xmlns:a16="http://schemas.microsoft.com/office/drawing/2014/main" id="{C41CD78C-1767-436E-B1F8-2687383E0E9D}"/>
              </a:ext>
            </a:extLst>
          </p:cNvPr>
          <p:cNvCxnSpPr>
            <a:cxnSpLocks/>
            <a:stCxn id="57" idx="0"/>
            <a:endCxn id="57" idx="1"/>
          </p:cNvCxnSpPr>
          <p:nvPr/>
        </p:nvCxnSpPr>
        <p:spPr>
          <a:xfrm>
            <a:off x="3148567" y="1988840"/>
            <a:ext cx="1821856" cy="1793247"/>
          </a:xfrm>
          <a:prstGeom prst="line">
            <a:avLst/>
          </a:prstGeom>
          <a:ln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接點 141">
            <a:extLst>
              <a:ext uri="{FF2B5EF4-FFF2-40B4-BE49-F238E27FC236}">
                <a16:creationId xmlns:a16="http://schemas.microsoft.com/office/drawing/2014/main" id="{503E6302-AFE3-423D-8065-C42A5994B874}"/>
              </a:ext>
            </a:extLst>
          </p:cNvPr>
          <p:cNvCxnSpPr>
            <a:cxnSpLocks/>
            <a:stCxn id="110" idx="1"/>
            <a:endCxn id="110" idx="0"/>
          </p:cNvCxnSpPr>
          <p:nvPr/>
        </p:nvCxnSpPr>
        <p:spPr>
          <a:xfrm>
            <a:off x="6012161" y="2348880"/>
            <a:ext cx="1821856" cy="1793247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接點 144">
            <a:extLst>
              <a:ext uri="{FF2B5EF4-FFF2-40B4-BE49-F238E27FC236}">
                <a16:creationId xmlns:a16="http://schemas.microsoft.com/office/drawing/2014/main" id="{86B286CB-A5F0-4B88-8E8E-BFE9A373F734}"/>
              </a:ext>
            </a:extLst>
          </p:cNvPr>
          <p:cNvCxnSpPr>
            <a:cxnSpLocks/>
            <a:stCxn id="134" idx="3"/>
            <a:endCxn id="134" idx="2"/>
          </p:cNvCxnSpPr>
          <p:nvPr/>
        </p:nvCxnSpPr>
        <p:spPr>
          <a:xfrm>
            <a:off x="431701" y="2505919"/>
            <a:ext cx="1435100" cy="1460500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0">
            <a:extLst>
              <a:ext uri="{FF2B5EF4-FFF2-40B4-BE49-F238E27FC236}">
                <a16:creationId xmlns:a16="http://schemas.microsoft.com/office/drawing/2014/main" id="{CFEF5603-2D5E-4D60-A6B0-2EB49F18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420" y="2818763"/>
            <a:ext cx="485710" cy="50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4000" b="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51" name="Rectangle 10">
            <a:extLst>
              <a:ext uri="{FF2B5EF4-FFF2-40B4-BE49-F238E27FC236}">
                <a16:creationId xmlns:a16="http://schemas.microsoft.com/office/drawing/2014/main" id="{6DD91DE5-3191-4D43-B7FE-84B0FD7E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857" y="2818763"/>
            <a:ext cx="580287" cy="50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4000" dirty="0">
                <a:solidFill>
                  <a:schemeClr val="tx1"/>
                </a:solidFill>
                <a:sym typeface="Symbol" panose="05050102010706020507" pitchFamily="18" charset="2"/>
              </a:rPr>
              <a:t></a:t>
            </a:r>
            <a:endParaRPr lang="en-US" altLang="zh-TW" sz="4000" dirty="0">
              <a:solidFill>
                <a:schemeClr val="tx1"/>
              </a:solidFill>
            </a:endParaRPr>
          </a:p>
        </p:txBody>
      </p:sp>
      <p:sp>
        <p:nvSpPr>
          <p:cNvPr id="152" name="Rectangle 10">
            <a:extLst>
              <a:ext uri="{FF2B5EF4-FFF2-40B4-BE49-F238E27FC236}">
                <a16:creationId xmlns:a16="http://schemas.microsoft.com/office/drawing/2014/main" id="{4B006566-ABF0-42B3-B95B-2DB421A4D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3610851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00B050"/>
                </a:solidFill>
              </a:rPr>
              <a:t>1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153" name="Rectangle 10">
            <a:extLst>
              <a:ext uri="{FF2B5EF4-FFF2-40B4-BE49-F238E27FC236}">
                <a16:creationId xmlns:a16="http://schemas.microsoft.com/office/drawing/2014/main" id="{018E8D49-0C83-424F-A3E4-C741C1FDB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506" y="3970891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7030A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7030A0"/>
                </a:solidFill>
              </a:rPr>
              <a:t>2</a:t>
            </a:r>
            <a:endParaRPr lang="en-US" altLang="zh-TW" sz="1400" b="0" dirty="0">
              <a:solidFill>
                <a:srgbClr val="7030A0"/>
              </a:solidFill>
            </a:endParaRPr>
          </a:p>
        </p:txBody>
      </p:sp>
      <p:sp>
        <p:nvSpPr>
          <p:cNvPr id="154" name="Rectangle 10">
            <a:extLst>
              <a:ext uri="{FF2B5EF4-FFF2-40B4-BE49-F238E27FC236}">
                <a16:creationId xmlns:a16="http://schemas.microsoft.com/office/drawing/2014/main" id="{364DC21C-ED37-4544-9160-D736D893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233" y="3682859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00B050"/>
                </a:solidFill>
              </a:rPr>
              <a:t>1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155" name="Rectangle 10">
            <a:extLst>
              <a:ext uri="{FF2B5EF4-FFF2-40B4-BE49-F238E27FC236}">
                <a16:creationId xmlns:a16="http://schemas.microsoft.com/office/drawing/2014/main" id="{1B33DE15-E80D-4886-9D28-BCC33305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170" y="4077072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7030A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7030A0"/>
                </a:solidFill>
              </a:rPr>
              <a:t>2</a:t>
            </a:r>
            <a:endParaRPr lang="en-US" altLang="zh-TW" sz="1400" b="0" dirty="0">
              <a:solidFill>
                <a:srgbClr val="7030A0"/>
              </a:solidFill>
            </a:endParaRPr>
          </a:p>
        </p:txBody>
      </p:sp>
      <p:sp>
        <p:nvSpPr>
          <p:cNvPr id="156" name="Line 8">
            <a:extLst>
              <a:ext uri="{FF2B5EF4-FFF2-40B4-BE49-F238E27FC236}">
                <a16:creationId xmlns:a16="http://schemas.microsoft.com/office/drawing/2014/main" id="{C50B4565-F46E-41CE-AA2B-9802E0467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29" y="5589239"/>
            <a:ext cx="715848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" name="Line 9">
            <a:extLst>
              <a:ext uri="{FF2B5EF4-FFF2-40B4-BE49-F238E27FC236}">
                <a16:creationId xmlns:a16="http://schemas.microsoft.com/office/drawing/2014/main" id="{5408F075-3FAE-49C1-AC8C-41F7E99544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7546" y="5582310"/>
            <a:ext cx="8425" cy="72700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" name="Rectangle 10">
            <a:extLst>
              <a:ext uri="{FF2B5EF4-FFF2-40B4-BE49-F238E27FC236}">
                <a16:creationId xmlns:a16="http://schemas.microsoft.com/office/drawing/2014/main" id="{4E8C5555-524D-4EA2-8631-A9465262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866" y="6165304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00B050"/>
                </a:solidFill>
              </a:rPr>
              <a:t>1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159" name="Line 11">
            <a:extLst>
              <a:ext uri="{FF2B5EF4-FFF2-40B4-BE49-F238E27FC236}">
                <a16:creationId xmlns:a16="http://schemas.microsoft.com/office/drawing/2014/main" id="{62502273-A173-4FC4-AD30-0C3E7EFDC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896" y="630932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0" name="Line 12">
            <a:extLst>
              <a:ext uri="{FF2B5EF4-FFF2-40B4-BE49-F238E27FC236}">
                <a16:creationId xmlns:a16="http://schemas.microsoft.com/office/drawing/2014/main" id="{BA11E5E2-BECE-4940-AFA6-0C731CDA07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896" y="4869160"/>
            <a:ext cx="0" cy="14401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" name="Rectangle 13">
            <a:extLst>
              <a:ext uri="{FF2B5EF4-FFF2-40B4-BE49-F238E27FC236}">
                <a16:creationId xmlns:a16="http://schemas.microsoft.com/office/drawing/2014/main" id="{A27BC241-6DF4-4C4E-8CE1-E4F220A5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4581128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7030A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7030A0"/>
                </a:solidFill>
              </a:rPr>
              <a:t>2</a:t>
            </a:r>
            <a:endParaRPr lang="en-US" altLang="zh-TW" sz="1400" b="0" dirty="0">
              <a:solidFill>
                <a:srgbClr val="7030A0"/>
              </a:solidFill>
            </a:endParaRPr>
          </a:p>
        </p:txBody>
      </p:sp>
      <p:grpSp>
        <p:nvGrpSpPr>
          <p:cNvPr id="162" name="Group 16">
            <a:extLst>
              <a:ext uri="{FF2B5EF4-FFF2-40B4-BE49-F238E27FC236}">
                <a16:creationId xmlns:a16="http://schemas.microsoft.com/office/drawing/2014/main" id="{13AB636E-71D5-4281-85BA-7870873622DE}"/>
              </a:ext>
            </a:extLst>
          </p:cNvPr>
          <p:cNvGrpSpPr>
            <a:grpSpLocks/>
          </p:cNvGrpSpPr>
          <p:nvPr/>
        </p:nvGrpSpPr>
        <p:grpSpPr bwMode="auto">
          <a:xfrm>
            <a:off x="4275584" y="6228928"/>
            <a:ext cx="152400" cy="152400"/>
            <a:chOff x="1584" y="3792"/>
            <a:chExt cx="96" cy="96"/>
          </a:xfrm>
        </p:grpSpPr>
        <p:sp>
          <p:nvSpPr>
            <p:cNvPr id="163" name="Line 14">
              <a:extLst>
                <a:ext uri="{FF2B5EF4-FFF2-40B4-BE49-F238E27FC236}">
                  <a16:creationId xmlns:a16="http://schemas.microsoft.com/office/drawing/2014/main" id="{48F297F0-ED40-4949-8125-8AFAEED3E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" name="Line 15">
              <a:extLst>
                <a:ext uri="{FF2B5EF4-FFF2-40B4-BE49-F238E27FC236}">
                  <a16:creationId xmlns:a16="http://schemas.microsoft.com/office/drawing/2014/main" id="{E5B0C228-2A57-48F6-8E37-E9709DEBE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65" name="Group 19">
            <a:extLst>
              <a:ext uri="{FF2B5EF4-FFF2-40B4-BE49-F238E27FC236}">
                <a16:creationId xmlns:a16="http://schemas.microsoft.com/office/drawing/2014/main" id="{D3F528D4-BAC2-4108-85FB-EF12D555F1B4}"/>
              </a:ext>
            </a:extLst>
          </p:cNvPr>
          <p:cNvGrpSpPr>
            <a:grpSpLocks/>
          </p:cNvGrpSpPr>
          <p:nvPr/>
        </p:nvGrpSpPr>
        <p:grpSpPr bwMode="auto">
          <a:xfrm>
            <a:off x="3563888" y="5517232"/>
            <a:ext cx="152400" cy="152400"/>
            <a:chOff x="1056" y="3216"/>
            <a:chExt cx="96" cy="96"/>
          </a:xfrm>
        </p:grpSpPr>
        <p:sp>
          <p:nvSpPr>
            <p:cNvPr id="166" name="Line 17">
              <a:extLst>
                <a:ext uri="{FF2B5EF4-FFF2-40B4-BE49-F238E27FC236}">
                  <a16:creationId xmlns:a16="http://schemas.microsoft.com/office/drawing/2014/main" id="{0603034A-6C4B-42EF-BB56-5596AF897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7" name="Line 18">
              <a:extLst>
                <a:ext uri="{FF2B5EF4-FFF2-40B4-BE49-F238E27FC236}">
                  <a16:creationId xmlns:a16="http://schemas.microsoft.com/office/drawing/2014/main" id="{2E8E3DE5-BC3B-4733-9DA7-16BB3DE4D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8" name="Oval 20">
            <a:extLst>
              <a:ext uri="{FF2B5EF4-FFF2-40B4-BE49-F238E27FC236}">
                <a16:creationId xmlns:a16="http://schemas.microsoft.com/office/drawing/2014/main" id="{D95E8D2B-0A40-438A-B0B4-6727E41E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992" y="5445224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69" name="Oval 21">
            <a:extLst>
              <a:ext uri="{FF2B5EF4-FFF2-40B4-BE49-F238E27FC236}">
                <a16:creationId xmlns:a16="http://schemas.microsoft.com/office/drawing/2014/main" id="{202B32EE-AFB8-4ABC-87F9-63FD12A2A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553424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70" name="Rectangle 10">
            <a:extLst>
              <a:ext uri="{FF2B5EF4-FFF2-40B4-BE49-F238E27FC236}">
                <a16:creationId xmlns:a16="http://schemas.microsoft.com/office/drawing/2014/main" id="{C479E552-0F5F-4AB4-801C-C298C20F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5445224"/>
            <a:ext cx="569066" cy="3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altLang="zh-TW" sz="2800" b="0" dirty="0">
              <a:solidFill>
                <a:schemeClr val="tx1"/>
              </a:solidFill>
            </a:endParaRPr>
          </a:p>
        </p:txBody>
      </p:sp>
      <p:sp>
        <p:nvSpPr>
          <p:cNvPr id="172" name="手繪多邊形: 圖案 171">
            <a:extLst>
              <a:ext uri="{FF2B5EF4-FFF2-40B4-BE49-F238E27FC236}">
                <a16:creationId xmlns:a16="http://schemas.microsoft.com/office/drawing/2014/main" id="{4F1EE572-EC72-40C9-A67F-60467BB97BA7}"/>
              </a:ext>
            </a:extLst>
          </p:cNvPr>
          <p:cNvSpPr/>
          <p:nvPr/>
        </p:nvSpPr>
        <p:spPr>
          <a:xfrm rot="10800000">
            <a:off x="3275856" y="4876112"/>
            <a:ext cx="1821856" cy="1793247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3" name="直線接點 172">
            <a:extLst>
              <a:ext uri="{FF2B5EF4-FFF2-40B4-BE49-F238E27FC236}">
                <a16:creationId xmlns:a16="http://schemas.microsoft.com/office/drawing/2014/main" id="{573CA0C0-41FA-401C-834F-920B28122E8D}"/>
              </a:ext>
            </a:extLst>
          </p:cNvPr>
          <p:cNvCxnSpPr>
            <a:cxnSpLocks/>
            <a:stCxn id="172" idx="1"/>
            <a:endCxn id="172" idx="0"/>
          </p:cNvCxnSpPr>
          <p:nvPr/>
        </p:nvCxnSpPr>
        <p:spPr>
          <a:xfrm>
            <a:off x="3275856" y="4876112"/>
            <a:ext cx="1821856" cy="1793247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0">
            <a:extLst>
              <a:ext uri="{FF2B5EF4-FFF2-40B4-BE49-F238E27FC236}">
                <a16:creationId xmlns:a16="http://schemas.microsoft.com/office/drawing/2014/main" id="{2807A67E-237B-4241-8421-EFF9DE691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051" y="4999178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zh-TW" sz="2200" b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altLang="zh-TW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9" name="Rectangle 10">
            <a:extLst>
              <a:ext uri="{FF2B5EF4-FFF2-40B4-BE49-F238E27FC236}">
                <a16:creationId xmlns:a16="http://schemas.microsoft.com/office/drawing/2014/main" id="{96BA391D-D297-40D6-A2F5-49FC0A8C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28498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1" name="Rectangle 10">
            <a:extLst>
              <a:ext uri="{FF2B5EF4-FFF2-40B4-BE49-F238E27FC236}">
                <a16:creationId xmlns:a16="http://schemas.microsoft.com/office/drawing/2014/main" id="{A3B1C765-9D7D-4635-BD8F-F30F6272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38643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2" name="Line 11">
            <a:extLst>
              <a:ext uri="{FF2B5EF4-FFF2-40B4-BE49-F238E27FC236}">
                <a16:creationId xmlns:a16="http://schemas.microsoft.com/office/drawing/2014/main" id="{66205D0F-50AF-45D7-A761-5F7EE1505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263" y="3429000"/>
            <a:ext cx="1447799" cy="151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3" name="Line 11">
            <a:extLst>
              <a:ext uri="{FF2B5EF4-FFF2-40B4-BE49-F238E27FC236}">
                <a16:creationId xmlns:a16="http://schemas.microsoft.com/office/drawing/2014/main" id="{149092CE-072A-4EB8-B03B-DEE88698F3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29789" y="1988840"/>
            <a:ext cx="474" cy="14478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" name="Line 11">
            <a:extLst>
              <a:ext uri="{FF2B5EF4-FFF2-40B4-BE49-F238E27FC236}">
                <a16:creationId xmlns:a16="http://schemas.microsoft.com/office/drawing/2014/main" id="{9CEE123F-EBB7-40C2-9CB4-393763825A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1766" y="1988840"/>
            <a:ext cx="474" cy="14478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" name="Line 11">
            <a:extLst>
              <a:ext uri="{FF2B5EF4-FFF2-40B4-BE49-F238E27FC236}">
                <a16:creationId xmlns:a16="http://schemas.microsoft.com/office/drawing/2014/main" id="{B929D4E3-25D2-40FC-8659-4F2A54592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240" y="3429000"/>
            <a:ext cx="1447799" cy="151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" name="Rectangle 10">
            <a:extLst>
              <a:ext uri="{FF2B5EF4-FFF2-40B4-BE49-F238E27FC236}">
                <a16:creationId xmlns:a16="http://schemas.microsoft.com/office/drawing/2014/main" id="{B4CE17BD-4C4D-49E9-BD25-A328D7A0E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415" y="328498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7" name="Rectangle 10">
            <a:extLst>
              <a:ext uri="{FF2B5EF4-FFF2-40B4-BE49-F238E27FC236}">
                <a16:creationId xmlns:a16="http://schemas.microsoft.com/office/drawing/2014/main" id="{971D7AD7-92FC-47C8-B51B-4C43EFEB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328498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8" name="Rectangle 10">
            <a:extLst>
              <a:ext uri="{FF2B5EF4-FFF2-40B4-BE49-F238E27FC236}">
                <a16:creationId xmlns:a16="http://schemas.microsoft.com/office/drawing/2014/main" id="{86DA8C54-5627-4316-9463-9D78366FE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883" y="1738643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9" name="Rectangle 10">
            <a:extLst>
              <a:ext uri="{FF2B5EF4-FFF2-40B4-BE49-F238E27FC236}">
                <a16:creationId xmlns:a16="http://schemas.microsoft.com/office/drawing/2014/main" id="{C5AE9CD0-B1D6-41F0-A6A9-DCF86FD7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1738643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90" name="Rectangle 23">
            <a:extLst>
              <a:ext uri="{FF2B5EF4-FFF2-40B4-BE49-F238E27FC236}">
                <a16:creationId xmlns:a16="http://schemas.microsoft.com/office/drawing/2014/main" id="{D613AD7D-6E95-4BB7-80D7-C54A59A3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179" y="5140821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91" name="Rectangle 24">
            <a:extLst>
              <a:ext uri="{FF2B5EF4-FFF2-40B4-BE49-F238E27FC236}">
                <a16:creationId xmlns:a16="http://schemas.microsoft.com/office/drawing/2014/main" id="{2659CFC7-1834-4330-8709-2FE12BB1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179" y="5792978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92" name="Rectangle 25">
            <a:extLst>
              <a:ext uri="{FF2B5EF4-FFF2-40B4-BE49-F238E27FC236}">
                <a16:creationId xmlns:a16="http://schemas.microsoft.com/office/drawing/2014/main" id="{814270C4-F5BD-4330-A5D1-38F79D445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443" y="5504946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03" name="Rectangle 8">
            <a:extLst>
              <a:ext uri="{FF2B5EF4-FFF2-40B4-BE49-F238E27FC236}">
                <a16:creationId xmlns:a16="http://schemas.microsoft.com/office/drawing/2014/main" id="{28F2F6C6-BB78-4BE8-AC23-B0DB9B121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777" y="5085432"/>
            <a:ext cx="431800" cy="4318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04" name="Freeform 10">
            <a:extLst>
              <a:ext uri="{FF2B5EF4-FFF2-40B4-BE49-F238E27FC236}">
                <a16:creationId xmlns:a16="http://schemas.microsoft.com/office/drawing/2014/main" id="{8A366CED-B1A3-4B9B-ABB6-3B5E90685675}"/>
              </a:ext>
            </a:extLst>
          </p:cNvPr>
          <p:cNvSpPr>
            <a:spLocks/>
          </p:cNvSpPr>
          <p:nvPr/>
        </p:nvSpPr>
        <p:spPr bwMode="auto">
          <a:xfrm>
            <a:off x="6896645" y="5161062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" name="Rectangle 8">
            <a:extLst>
              <a:ext uri="{FF2B5EF4-FFF2-40B4-BE49-F238E27FC236}">
                <a16:creationId xmlns:a16="http://schemas.microsoft.com/office/drawing/2014/main" id="{746B4FAF-ADB8-4CFB-BCC4-755C95376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025" y="5733504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07" name="Freeform 10">
            <a:extLst>
              <a:ext uri="{FF2B5EF4-FFF2-40B4-BE49-F238E27FC236}">
                <a16:creationId xmlns:a16="http://schemas.microsoft.com/office/drawing/2014/main" id="{5FE1EF6E-F413-4151-A13C-54B969B72464}"/>
              </a:ext>
            </a:extLst>
          </p:cNvPr>
          <p:cNvSpPr>
            <a:spLocks/>
          </p:cNvSpPr>
          <p:nvPr/>
        </p:nvSpPr>
        <p:spPr bwMode="auto">
          <a:xfrm>
            <a:off x="6896893" y="5809134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9" name="Rectangle 8">
            <a:extLst>
              <a:ext uri="{FF2B5EF4-FFF2-40B4-BE49-F238E27FC236}">
                <a16:creationId xmlns:a16="http://schemas.microsoft.com/office/drawing/2014/main" id="{C347547C-CD85-4195-B738-779AA2A6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363" y="5445472"/>
            <a:ext cx="431800" cy="4318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10" name="Freeform 10">
            <a:extLst>
              <a:ext uri="{FF2B5EF4-FFF2-40B4-BE49-F238E27FC236}">
                <a16:creationId xmlns:a16="http://schemas.microsoft.com/office/drawing/2014/main" id="{877E146C-617D-445F-8EBA-4EB041EFFA99}"/>
              </a:ext>
            </a:extLst>
          </p:cNvPr>
          <p:cNvSpPr>
            <a:spLocks/>
          </p:cNvSpPr>
          <p:nvPr/>
        </p:nvSpPr>
        <p:spPr bwMode="auto">
          <a:xfrm>
            <a:off x="7688231" y="5521102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2E6636FB-3A97-4BB7-ACF9-2E8148301FF1}"/>
              </a:ext>
            </a:extLst>
          </p:cNvPr>
          <p:cNvCxnSpPr>
            <a:stCxn id="203" idx="3"/>
            <a:endCxn id="209" idx="1"/>
          </p:cNvCxnSpPr>
          <p:nvPr/>
        </p:nvCxnSpPr>
        <p:spPr>
          <a:xfrm>
            <a:off x="7269577" y="5301332"/>
            <a:ext cx="359786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>
            <a:extLst>
              <a:ext uri="{FF2B5EF4-FFF2-40B4-BE49-F238E27FC236}">
                <a16:creationId xmlns:a16="http://schemas.microsoft.com/office/drawing/2014/main" id="{3C854ECD-2B76-4E55-8412-C9601A479586}"/>
              </a:ext>
            </a:extLst>
          </p:cNvPr>
          <p:cNvCxnSpPr>
            <a:cxnSpLocks/>
            <a:stCxn id="206" idx="3"/>
            <a:endCxn id="209" idx="1"/>
          </p:cNvCxnSpPr>
          <p:nvPr/>
        </p:nvCxnSpPr>
        <p:spPr>
          <a:xfrm flipV="1">
            <a:off x="7269825" y="5661372"/>
            <a:ext cx="359538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單箭頭接點 220">
            <a:extLst>
              <a:ext uri="{FF2B5EF4-FFF2-40B4-BE49-F238E27FC236}">
                <a16:creationId xmlns:a16="http://schemas.microsoft.com/office/drawing/2014/main" id="{279E85D9-8C19-44A9-9E75-60666B75A9D2}"/>
              </a:ext>
            </a:extLst>
          </p:cNvPr>
          <p:cNvCxnSpPr>
            <a:cxnSpLocks/>
            <a:stCxn id="209" idx="3"/>
            <a:endCxn id="192" idx="1"/>
          </p:cNvCxnSpPr>
          <p:nvPr/>
        </p:nvCxnSpPr>
        <p:spPr>
          <a:xfrm>
            <a:off x="8061163" y="5661372"/>
            <a:ext cx="288280" cy="4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單箭頭接點 224">
            <a:extLst>
              <a:ext uri="{FF2B5EF4-FFF2-40B4-BE49-F238E27FC236}">
                <a16:creationId xmlns:a16="http://schemas.microsoft.com/office/drawing/2014/main" id="{80074169-F5A0-454A-96EE-DC31959A07F6}"/>
              </a:ext>
            </a:extLst>
          </p:cNvPr>
          <p:cNvCxnSpPr>
            <a:cxnSpLocks/>
            <a:stCxn id="190" idx="3"/>
            <a:endCxn id="203" idx="1"/>
          </p:cNvCxnSpPr>
          <p:nvPr/>
        </p:nvCxnSpPr>
        <p:spPr>
          <a:xfrm flipV="1">
            <a:off x="6300192" y="5301332"/>
            <a:ext cx="537585" cy="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E05430C7-5D46-44C1-BB2A-86C9100AC104}"/>
              </a:ext>
            </a:extLst>
          </p:cNvPr>
          <p:cNvCxnSpPr>
            <a:cxnSpLocks/>
            <a:stCxn id="190" idx="3"/>
            <a:endCxn id="206" idx="1"/>
          </p:cNvCxnSpPr>
          <p:nvPr/>
        </p:nvCxnSpPr>
        <p:spPr>
          <a:xfrm>
            <a:off x="6300192" y="5301924"/>
            <a:ext cx="537833" cy="647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單箭頭接點 230">
            <a:extLst>
              <a:ext uri="{FF2B5EF4-FFF2-40B4-BE49-F238E27FC236}">
                <a16:creationId xmlns:a16="http://schemas.microsoft.com/office/drawing/2014/main" id="{43FBE78F-FDAF-427E-961A-4EF55F7D3D71}"/>
              </a:ext>
            </a:extLst>
          </p:cNvPr>
          <p:cNvCxnSpPr>
            <a:cxnSpLocks/>
            <a:stCxn id="191" idx="3"/>
            <a:endCxn id="203" idx="1"/>
          </p:cNvCxnSpPr>
          <p:nvPr/>
        </p:nvCxnSpPr>
        <p:spPr>
          <a:xfrm flipV="1">
            <a:off x="6300192" y="5301332"/>
            <a:ext cx="537585" cy="652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單箭頭接點 234">
            <a:extLst>
              <a:ext uri="{FF2B5EF4-FFF2-40B4-BE49-F238E27FC236}">
                <a16:creationId xmlns:a16="http://schemas.microsoft.com/office/drawing/2014/main" id="{60971FD7-D68D-44E3-B1B4-055399053EFE}"/>
              </a:ext>
            </a:extLst>
          </p:cNvPr>
          <p:cNvCxnSpPr>
            <a:cxnSpLocks/>
            <a:stCxn id="191" idx="3"/>
            <a:endCxn id="206" idx="1"/>
          </p:cNvCxnSpPr>
          <p:nvPr/>
        </p:nvCxnSpPr>
        <p:spPr>
          <a:xfrm flipV="1">
            <a:off x="6300192" y="5949404"/>
            <a:ext cx="537833" cy="4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ectangle 10">
            <a:extLst>
              <a:ext uri="{FF2B5EF4-FFF2-40B4-BE49-F238E27FC236}">
                <a16:creationId xmlns:a16="http://schemas.microsoft.com/office/drawing/2014/main" id="{5B3281AD-9F09-4A55-8F77-B84AB535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074" y="4762979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00B050"/>
                </a:solidFill>
              </a:rPr>
              <a:t>1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243" name="Rectangle 10">
            <a:extLst>
              <a:ext uri="{FF2B5EF4-FFF2-40B4-BE49-F238E27FC236}">
                <a16:creationId xmlns:a16="http://schemas.microsoft.com/office/drawing/2014/main" id="{F081E1E5-6497-4FCF-A77A-6652D4FBD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074" y="6203139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7030A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7030A0"/>
                </a:solidFill>
              </a:rPr>
              <a:t>2</a:t>
            </a:r>
            <a:endParaRPr lang="en-US" altLang="zh-TW" sz="1400" b="0" dirty="0">
              <a:solidFill>
                <a:srgbClr val="7030A0"/>
              </a:solidFill>
            </a:endParaRPr>
          </a:p>
        </p:txBody>
      </p:sp>
      <p:sp>
        <p:nvSpPr>
          <p:cNvPr id="244" name="Rectangle 10">
            <a:extLst>
              <a:ext uri="{FF2B5EF4-FFF2-40B4-BE49-F238E27FC236}">
                <a16:creationId xmlns:a16="http://schemas.microsoft.com/office/drawing/2014/main" id="{EA0380ED-038D-4B2F-8602-7AC86845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5157192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zh-TW" sz="2200" b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altLang="zh-TW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" name="Rectangle 10">
            <a:extLst>
              <a:ext uri="{FF2B5EF4-FFF2-40B4-BE49-F238E27FC236}">
                <a16:creationId xmlns:a16="http://schemas.microsoft.com/office/drawing/2014/main" id="{45CFB7B9-F9FD-49BE-BB8A-742412D1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5445224"/>
            <a:ext cx="569066" cy="3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altLang="zh-TW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46" name="表格 245">
            <a:extLst>
              <a:ext uri="{FF2B5EF4-FFF2-40B4-BE49-F238E27FC236}">
                <a16:creationId xmlns:a16="http://schemas.microsoft.com/office/drawing/2014/main" id="{26AC178B-506C-4968-AEBF-379B93CC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8459"/>
              </p:ext>
            </p:extLst>
          </p:nvPr>
        </p:nvGraphicFramePr>
        <p:xfrm>
          <a:off x="323528" y="4581128"/>
          <a:ext cx="2160240" cy="18466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99429553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12296526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36593461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00538547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39177829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591760667"/>
                    </a:ext>
                  </a:extLst>
                </a:gridCol>
              </a:tblGrid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US" altLang="zh-TW" sz="1800" b="0" baseline="-250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rgbClr val="7030A0"/>
                          </a:solidFill>
                        </a:rPr>
                        <a:t>L</a:t>
                      </a:r>
                      <a:r>
                        <a:rPr lang="en-US" altLang="zh-TW" sz="1800" b="0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L</a:t>
                      </a:r>
                      <a:r>
                        <a:rPr lang="en-US" altLang="zh-TW" sz="1800" b="0" baseline="-25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63688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706126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283693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57273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9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ine 11">
            <a:extLst>
              <a:ext uri="{FF2B5EF4-FFF2-40B4-BE49-F238E27FC236}">
                <a16:creationId xmlns:a16="http://schemas.microsoft.com/office/drawing/2014/main" id="{F097D75B-5992-43EB-BD35-089AB4215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969" y="3417278"/>
            <a:ext cx="1447799" cy="151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0" name="Line 11">
            <a:extLst>
              <a:ext uri="{FF2B5EF4-FFF2-40B4-BE49-F238E27FC236}">
                <a16:creationId xmlns:a16="http://schemas.microsoft.com/office/drawing/2014/main" id="{1288BEB5-F789-4DCB-AA53-E24DE91516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600" y="1965748"/>
            <a:ext cx="474" cy="14478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649C85-C65F-4F7C-B18A-C446D304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2</a:t>
            </a:r>
            <a:r>
              <a:rPr lang="zh-TW" altLang="en-US" dirty="0"/>
              <a:t> </a:t>
            </a:r>
            <a:r>
              <a:rPr lang="en-US" altLang="zh-TW" dirty="0"/>
              <a:t>to Network 1</a:t>
            </a:r>
            <a:endParaRPr lang="zh-TW" altLang="en-US" dirty="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7C20C42-0BB4-4F4B-A089-849BFA09F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1359" y="2708919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B7871522-BE37-4C1E-9FAF-75C8B81113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47100" y="2727156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482483D-5F64-475E-8D33-66E394B92D34}"/>
              </a:ext>
            </a:extLst>
          </p:cNvPr>
          <p:cNvGrpSpPr>
            <a:grpSpLocks/>
          </p:cNvGrpSpPr>
          <p:nvPr/>
        </p:nvGrpSpPr>
        <p:grpSpPr bwMode="auto">
          <a:xfrm>
            <a:off x="4178335" y="2628528"/>
            <a:ext cx="152400" cy="152400"/>
            <a:chOff x="1584" y="3792"/>
            <a:chExt cx="96" cy="96"/>
          </a:xfrm>
        </p:grpSpPr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E5796D1-89C0-41FB-B6DD-282AEDC55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C551059B-070C-44E1-80BA-CC38C602D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187B3CCD-7A6C-49B5-8138-7D9CE20DA4C5}"/>
              </a:ext>
            </a:extLst>
          </p:cNvPr>
          <p:cNvGrpSpPr>
            <a:grpSpLocks/>
          </p:cNvGrpSpPr>
          <p:nvPr/>
        </p:nvGrpSpPr>
        <p:grpSpPr bwMode="auto">
          <a:xfrm>
            <a:off x="3449871" y="3348608"/>
            <a:ext cx="152400" cy="152400"/>
            <a:chOff x="1056" y="3216"/>
            <a:chExt cx="96" cy="96"/>
          </a:xfrm>
        </p:grpSpPr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98173864-A7F5-4FD5-955F-3575D2ED0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5F9B38C-DED7-4B33-B062-C5D25ABB9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" name="Oval 20">
            <a:extLst>
              <a:ext uri="{FF2B5EF4-FFF2-40B4-BE49-F238E27FC236}">
                <a16:creationId xmlns:a16="http://schemas.microsoft.com/office/drawing/2014/main" id="{D95BF2CC-83DD-44D8-BD2C-354DF57A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35" y="3364059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9551031F-798C-47DF-BA5C-40F748F3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255" y="265392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57" name="手繪多邊形: 圖案 56">
            <a:extLst>
              <a:ext uri="{FF2B5EF4-FFF2-40B4-BE49-F238E27FC236}">
                <a16:creationId xmlns:a16="http://schemas.microsoft.com/office/drawing/2014/main" id="{9F4EC103-79BB-4C14-8A11-1DE2BABC16AA}"/>
              </a:ext>
            </a:extLst>
          </p:cNvPr>
          <p:cNvSpPr/>
          <p:nvPr/>
        </p:nvSpPr>
        <p:spPr>
          <a:xfrm rot="16200000">
            <a:off x="3527884" y="2744923"/>
            <a:ext cx="1080120" cy="1008113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Line 8">
            <a:extLst>
              <a:ext uri="{FF2B5EF4-FFF2-40B4-BE49-F238E27FC236}">
                <a16:creationId xmlns:a16="http://schemas.microsoft.com/office/drawing/2014/main" id="{BB3B17E0-7FA2-45D7-AD82-B02A5828B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5463" y="1981201"/>
            <a:ext cx="1476515" cy="1447800"/>
          </a:xfrm>
          <a:prstGeom prst="line">
            <a:avLst/>
          </a:prstGeom>
          <a:noFill/>
          <a:ln w="12700">
            <a:solidFill>
              <a:schemeClr val="accent6">
                <a:lumMod val="75000"/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" name="Rectangle 10">
            <a:extLst>
              <a:ext uri="{FF2B5EF4-FFF2-40B4-BE49-F238E27FC236}">
                <a16:creationId xmlns:a16="http://schemas.microsoft.com/office/drawing/2014/main" id="{3087C8AC-DBBF-435D-8CD5-CCF48DF1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215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(0, 0)</a:t>
            </a:r>
          </a:p>
        </p:txBody>
      </p:sp>
      <p:sp>
        <p:nvSpPr>
          <p:cNvPr id="78" name="Rectangle 10">
            <a:extLst>
              <a:ext uri="{FF2B5EF4-FFF2-40B4-BE49-F238E27FC236}">
                <a16:creationId xmlns:a16="http://schemas.microsoft.com/office/drawing/2014/main" id="{E8B73C2E-A15C-4E5B-A4C1-07A8B6BF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678" y="2420888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(1, 1)</a:t>
            </a: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172EDD2A-A4BD-4A68-A1D4-D436919EA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319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(1, 0)</a:t>
            </a:r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11D9F553-C3DA-4E6D-B315-196EDDE64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199" y="2492896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(0, 1)</a:t>
            </a:r>
          </a:p>
        </p:txBody>
      </p:sp>
      <p:sp>
        <p:nvSpPr>
          <p:cNvPr id="81" name="Line 8">
            <a:extLst>
              <a:ext uri="{FF2B5EF4-FFF2-40B4-BE49-F238E27FC236}">
                <a16:creationId xmlns:a16="http://schemas.microsoft.com/office/drawing/2014/main" id="{57CC8596-27FA-4EE7-BB28-D68C3B10E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263" y="3410772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" name="Line 9">
            <a:extLst>
              <a:ext uri="{FF2B5EF4-FFF2-40B4-BE49-F238E27FC236}">
                <a16:creationId xmlns:a16="http://schemas.microsoft.com/office/drawing/2014/main" id="{D54EE923-048D-4389-A0E1-069BB7FAC3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0263" y="2708920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" name="Line 8">
            <a:extLst>
              <a:ext uri="{FF2B5EF4-FFF2-40B4-BE49-F238E27FC236}">
                <a16:creationId xmlns:a16="http://schemas.microsoft.com/office/drawing/2014/main" id="{DD46B0D9-4D3F-40D7-8A56-39786056C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3336" y="2708919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1" name="Line 9">
            <a:extLst>
              <a:ext uri="{FF2B5EF4-FFF2-40B4-BE49-F238E27FC236}">
                <a16:creationId xmlns:a16="http://schemas.microsoft.com/office/drawing/2014/main" id="{4606F2DA-0AC6-47DB-B702-3274FBB6CA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49077" y="2727156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2" name="Group 16">
            <a:extLst>
              <a:ext uri="{FF2B5EF4-FFF2-40B4-BE49-F238E27FC236}">
                <a16:creationId xmlns:a16="http://schemas.microsoft.com/office/drawing/2014/main" id="{F2A6E0B6-5217-4185-8D5D-94C653859297}"/>
              </a:ext>
            </a:extLst>
          </p:cNvPr>
          <p:cNvGrpSpPr>
            <a:grpSpLocks/>
          </p:cNvGrpSpPr>
          <p:nvPr/>
        </p:nvGrpSpPr>
        <p:grpSpPr bwMode="auto">
          <a:xfrm>
            <a:off x="7380312" y="2628528"/>
            <a:ext cx="152400" cy="152400"/>
            <a:chOff x="1584" y="3792"/>
            <a:chExt cx="96" cy="96"/>
          </a:xfrm>
        </p:grpSpPr>
        <p:sp>
          <p:nvSpPr>
            <p:cNvPr id="103" name="Line 14">
              <a:extLst>
                <a:ext uri="{FF2B5EF4-FFF2-40B4-BE49-F238E27FC236}">
                  <a16:creationId xmlns:a16="http://schemas.microsoft.com/office/drawing/2014/main" id="{0EFDE904-0C29-4F93-B78F-960AB56D0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Line 15">
              <a:extLst>
                <a:ext uri="{FF2B5EF4-FFF2-40B4-BE49-F238E27FC236}">
                  <a16:creationId xmlns:a16="http://schemas.microsoft.com/office/drawing/2014/main" id="{09EBA4A4-2FE8-421A-9063-ED6530C38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5" name="Group 19">
            <a:extLst>
              <a:ext uri="{FF2B5EF4-FFF2-40B4-BE49-F238E27FC236}">
                <a16:creationId xmlns:a16="http://schemas.microsoft.com/office/drawing/2014/main" id="{740E1EAB-1E2D-4831-A059-940412304221}"/>
              </a:ext>
            </a:extLst>
          </p:cNvPr>
          <p:cNvGrpSpPr>
            <a:grpSpLocks/>
          </p:cNvGrpSpPr>
          <p:nvPr/>
        </p:nvGrpSpPr>
        <p:grpSpPr bwMode="auto">
          <a:xfrm>
            <a:off x="6651848" y="3348608"/>
            <a:ext cx="152400" cy="152400"/>
            <a:chOff x="1056" y="3216"/>
            <a:chExt cx="96" cy="96"/>
          </a:xfrm>
        </p:grpSpPr>
        <p:sp>
          <p:nvSpPr>
            <p:cNvPr id="106" name="Line 17">
              <a:extLst>
                <a:ext uri="{FF2B5EF4-FFF2-40B4-BE49-F238E27FC236}">
                  <a16:creationId xmlns:a16="http://schemas.microsoft.com/office/drawing/2014/main" id="{E6DE9792-F904-4626-8ED8-E86939699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" name="Line 18">
              <a:extLst>
                <a:ext uri="{FF2B5EF4-FFF2-40B4-BE49-F238E27FC236}">
                  <a16:creationId xmlns:a16="http://schemas.microsoft.com/office/drawing/2014/main" id="{D5A2A26F-9F7E-43CA-8A6D-D97148F00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8" name="Oval 20">
            <a:extLst>
              <a:ext uri="{FF2B5EF4-FFF2-40B4-BE49-F238E27FC236}">
                <a16:creationId xmlns:a16="http://schemas.microsoft.com/office/drawing/2014/main" id="{C8400B2B-FE0F-4024-A961-7C123940D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3364059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4639F76C-39CB-416A-B69C-405ED31B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265392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10" name="手繪多邊形: 圖案 109">
            <a:extLst>
              <a:ext uri="{FF2B5EF4-FFF2-40B4-BE49-F238E27FC236}">
                <a16:creationId xmlns:a16="http://schemas.microsoft.com/office/drawing/2014/main" id="{CA7B08D1-B8AE-41C4-828B-27436F445E1E}"/>
              </a:ext>
            </a:extLst>
          </p:cNvPr>
          <p:cNvSpPr/>
          <p:nvPr/>
        </p:nvSpPr>
        <p:spPr>
          <a:xfrm rot="5400000">
            <a:off x="6365049" y="2341729"/>
            <a:ext cx="1094422" cy="1080120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Rectangle 10">
            <a:extLst>
              <a:ext uri="{FF2B5EF4-FFF2-40B4-BE49-F238E27FC236}">
                <a16:creationId xmlns:a16="http://schemas.microsoft.com/office/drawing/2014/main" id="{64CAB5FE-DB11-4B11-ADAA-16FFC7535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(0, 0)</a:t>
            </a:r>
          </a:p>
        </p:txBody>
      </p:sp>
      <p:sp>
        <p:nvSpPr>
          <p:cNvPr id="112" name="Rectangle 10">
            <a:extLst>
              <a:ext uri="{FF2B5EF4-FFF2-40B4-BE49-F238E27FC236}">
                <a16:creationId xmlns:a16="http://schemas.microsoft.com/office/drawing/2014/main" id="{88E7DC11-81D1-43A0-88AD-5F23DE74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655" y="2420888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(1, 1)</a:t>
            </a:r>
          </a:p>
        </p:txBody>
      </p:sp>
      <p:sp>
        <p:nvSpPr>
          <p:cNvPr id="113" name="Rectangle 10">
            <a:extLst>
              <a:ext uri="{FF2B5EF4-FFF2-40B4-BE49-F238E27FC236}">
                <a16:creationId xmlns:a16="http://schemas.microsoft.com/office/drawing/2014/main" id="{35E7C0BE-0A08-4157-9B06-218B0378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(1, 0)</a:t>
            </a:r>
          </a:p>
        </p:txBody>
      </p:sp>
      <p:sp>
        <p:nvSpPr>
          <p:cNvPr id="114" name="Rectangle 10">
            <a:extLst>
              <a:ext uri="{FF2B5EF4-FFF2-40B4-BE49-F238E27FC236}">
                <a16:creationId xmlns:a16="http://schemas.microsoft.com/office/drawing/2014/main" id="{8CC63552-FFD1-4FBB-8E7C-4F58BE61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2492896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(0, 1)</a:t>
            </a:r>
          </a:p>
        </p:txBody>
      </p:sp>
      <p:sp>
        <p:nvSpPr>
          <p:cNvPr id="115" name="Line 8">
            <a:extLst>
              <a:ext uri="{FF2B5EF4-FFF2-40B4-BE49-F238E27FC236}">
                <a16:creationId xmlns:a16="http://schemas.microsoft.com/office/drawing/2014/main" id="{0C22BCEB-A9A7-4661-BFDA-3FD8EC6CF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240" y="3410772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6" name="Line 9">
            <a:extLst>
              <a:ext uri="{FF2B5EF4-FFF2-40B4-BE49-F238E27FC236}">
                <a16:creationId xmlns:a16="http://schemas.microsoft.com/office/drawing/2014/main" id="{A624C28C-CD46-4F85-A70B-97BBF9A770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2240" y="2708920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7" name="Line 8">
            <a:extLst>
              <a:ext uri="{FF2B5EF4-FFF2-40B4-BE49-F238E27FC236}">
                <a16:creationId xmlns:a16="http://schemas.microsoft.com/office/drawing/2014/main" id="{7B232367-433C-4C00-8297-B7AC6FEF8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696" y="2708919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8" name="Line 9">
            <a:extLst>
              <a:ext uri="{FF2B5EF4-FFF2-40B4-BE49-F238E27FC236}">
                <a16:creationId xmlns:a16="http://schemas.microsoft.com/office/drawing/2014/main" id="{5F5759FD-E232-425C-B659-8506311490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88437" y="2727156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9" name="Group 16">
            <a:extLst>
              <a:ext uri="{FF2B5EF4-FFF2-40B4-BE49-F238E27FC236}">
                <a16:creationId xmlns:a16="http://schemas.microsoft.com/office/drawing/2014/main" id="{2B0A1729-292C-4B7A-85D3-45AC873A5D28}"/>
              </a:ext>
            </a:extLst>
          </p:cNvPr>
          <p:cNvGrpSpPr>
            <a:grpSpLocks/>
          </p:cNvGrpSpPr>
          <p:nvPr/>
        </p:nvGrpSpPr>
        <p:grpSpPr bwMode="auto">
          <a:xfrm>
            <a:off x="1619672" y="2628528"/>
            <a:ext cx="152400" cy="152400"/>
            <a:chOff x="1584" y="3792"/>
            <a:chExt cx="96" cy="96"/>
          </a:xfrm>
        </p:grpSpPr>
        <p:sp>
          <p:nvSpPr>
            <p:cNvPr id="120" name="Line 14">
              <a:extLst>
                <a:ext uri="{FF2B5EF4-FFF2-40B4-BE49-F238E27FC236}">
                  <a16:creationId xmlns:a16="http://schemas.microsoft.com/office/drawing/2014/main" id="{FABEA3A1-9A1E-4BED-BAC7-04C9BBB40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1" name="Line 15">
              <a:extLst>
                <a:ext uri="{FF2B5EF4-FFF2-40B4-BE49-F238E27FC236}">
                  <a16:creationId xmlns:a16="http://schemas.microsoft.com/office/drawing/2014/main" id="{9625A7FA-04A5-4C0C-92A4-01CD090A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2" name="Group 19">
            <a:extLst>
              <a:ext uri="{FF2B5EF4-FFF2-40B4-BE49-F238E27FC236}">
                <a16:creationId xmlns:a16="http://schemas.microsoft.com/office/drawing/2014/main" id="{F01B46FE-F750-4A12-ABA9-14B84F978EB6}"/>
              </a:ext>
            </a:extLst>
          </p:cNvPr>
          <p:cNvGrpSpPr>
            <a:grpSpLocks/>
          </p:cNvGrpSpPr>
          <p:nvPr/>
        </p:nvGrpSpPr>
        <p:grpSpPr bwMode="auto">
          <a:xfrm>
            <a:off x="891208" y="3348608"/>
            <a:ext cx="152400" cy="152400"/>
            <a:chOff x="1056" y="3216"/>
            <a:chExt cx="96" cy="96"/>
          </a:xfrm>
        </p:grpSpPr>
        <p:sp>
          <p:nvSpPr>
            <p:cNvPr id="123" name="Line 17">
              <a:extLst>
                <a:ext uri="{FF2B5EF4-FFF2-40B4-BE49-F238E27FC236}">
                  <a16:creationId xmlns:a16="http://schemas.microsoft.com/office/drawing/2014/main" id="{45A4BDBD-F300-4F2E-BB9C-B708012B5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4" name="Line 18">
              <a:extLst>
                <a:ext uri="{FF2B5EF4-FFF2-40B4-BE49-F238E27FC236}">
                  <a16:creationId xmlns:a16="http://schemas.microsoft.com/office/drawing/2014/main" id="{501D250C-3EA9-4A3D-B7B4-8D0724B4D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25" name="Oval 20">
            <a:extLst>
              <a:ext uri="{FF2B5EF4-FFF2-40B4-BE49-F238E27FC236}">
                <a16:creationId xmlns:a16="http://schemas.microsoft.com/office/drawing/2014/main" id="{C513FE6C-BC08-4061-B3CC-9D9E4068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3364059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6" name="Oval 21">
            <a:extLst>
              <a:ext uri="{FF2B5EF4-FFF2-40B4-BE49-F238E27FC236}">
                <a16:creationId xmlns:a16="http://schemas.microsoft.com/office/drawing/2014/main" id="{3F45FEA7-7A40-48B1-A649-A06ED8CD5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65392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8" name="Rectangle 10">
            <a:extLst>
              <a:ext uri="{FF2B5EF4-FFF2-40B4-BE49-F238E27FC236}">
                <a16:creationId xmlns:a16="http://schemas.microsoft.com/office/drawing/2014/main" id="{3D61C0AB-4F42-4ADA-AC04-0A31C174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(0, 0)</a:t>
            </a:r>
          </a:p>
        </p:txBody>
      </p:sp>
      <p:sp>
        <p:nvSpPr>
          <p:cNvPr id="129" name="Rectangle 10">
            <a:extLst>
              <a:ext uri="{FF2B5EF4-FFF2-40B4-BE49-F238E27FC236}">
                <a16:creationId xmlns:a16="http://schemas.microsoft.com/office/drawing/2014/main" id="{52131AE2-7622-4E54-A45D-8BA04A248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015" y="2420888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(1, 1)</a:t>
            </a:r>
          </a:p>
        </p:txBody>
      </p:sp>
      <p:sp>
        <p:nvSpPr>
          <p:cNvPr id="130" name="Rectangle 10">
            <a:extLst>
              <a:ext uri="{FF2B5EF4-FFF2-40B4-BE49-F238E27FC236}">
                <a16:creationId xmlns:a16="http://schemas.microsoft.com/office/drawing/2014/main" id="{9623DB12-83B9-44DC-9917-EB5B3209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(1, 0)</a:t>
            </a:r>
          </a:p>
        </p:txBody>
      </p:sp>
      <p:sp>
        <p:nvSpPr>
          <p:cNvPr id="131" name="Rectangle 10">
            <a:extLst>
              <a:ext uri="{FF2B5EF4-FFF2-40B4-BE49-F238E27FC236}">
                <a16:creationId xmlns:a16="http://schemas.microsoft.com/office/drawing/2014/main" id="{A1DF9CA7-CC9D-4FA2-AD28-25E56034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492896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(0, 1)</a:t>
            </a:r>
          </a:p>
        </p:txBody>
      </p:sp>
      <p:sp>
        <p:nvSpPr>
          <p:cNvPr id="132" name="Line 8">
            <a:extLst>
              <a:ext uri="{FF2B5EF4-FFF2-40B4-BE49-F238E27FC236}">
                <a16:creationId xmlns:a16="http://schemas.microsoft.com/office/drawing/2014/main" id="{13FCAC7C-A87B-4861-B7D9-6602D9CD6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00" y="3410772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" name="Line 9">
            <a:extLst>
              <a:ext uri="{FF2B5EF4-FFF2-40B4-BE49-F238E27FC236}">
                <a16:creationId xmlns:a16="http://schemas.microsoft.com/office/drawing/2014/main" id="{2DA2E1EF-B0E7-4D49-9C4A-F2B5D2787F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600" y="2708920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136" name="直線接點 135">
            <a:extLst>
              <a:ext uri="{FF2B5EF4-FFF2-40B4-BE49-F238E27FC236}">
                <a16:creationId xmlns:a16="http://schemas.microsoft.com/office/drawing/2014/main" id="{47AE1AB4-6C7A-4EFB-84CE-AF9AD7EFB904}"/>
              </a:ext>
            </a:extLst>
          </p:cNvPr>
          <p:cNvCxnSpPr>
            <a:cxnSpLocks/>
            <a:stCxn id="135" idx="1"/>
            <a:endCxn id="135" idx="0"/>
          </p:cNvCxnSpPr>
          <p:nvPr/>
        </p:nvCxnSpPr>
        <p:spPr>
          <a:xfrm flipH="1">
            <a:off x="971600" y="2708922"/>
            <a:ext cx="1080123" cy="1080118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>
            <a:extLst>
              <a:ext uri="{FF2B5EF4-FFF2-40B4-BE49-F238E27FC236}">
                <a16:creationId xmlns:a16="http://schemas.microsoft.com/office/drawing/2014/main" id="{C41CD78C-1767-436E-B1F8-2687383E0E9D}"/>
              </a:ext>
            </a:extLst>
          </p:cNvPr>
          <p:cNvCxnSpPr>
            <a:cxnSpLocks/>
            <a:stCxn id="57" idx="0"/>
            <a:endCxn id="57" idx="1"/>
          </p:cNvCxnSpPr>
          <p:nvPr/>
        </p:nvCxnSpPr>
        <p:spPr>
          <a:xfrm flipV="1">
            <a:off x="3563888" y="2708920"/>
            <a:ext cx="1008113" cy="1080120"/>
          </a:xfrm>
          <a:prstGeom prst="line">
            <a:avLst/>
          </a:prstGeom>
          <a:ln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接點 141">
            <a:extLst>
              <a:ext uri="{FF2B5EF4-FFF2-40B4-BE49-F238E27FC236}">
                <a16:creationId xmlns:a16="http://schemas.microsoft.com/office/drawing/2014/main" id="{503E6302-AFE3-423D-8065-C42A5994B874}"/>
              </a:ext>
            </a:extLst>
          </p:cNvPr>
          <p:cNvCxnSpPr>
            <a:cxnSpLocks/>
            <a:stCxn id="110" idx="1"/>
            <a:endCxn id="110" idx="0"/>
          </p:cNvCxnSpPr>
          <p:nvPr/>
        </p:nvCxnSpPr>
        <p:spPr>
          <a:xfrm flipV="1">
            <a:off x="6372200" y="2334578"/>
            <a:ext cx="1080120" cy="1094422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接點 144">
            <a:extLst>
              <a:ext uri="{FF2B5EF4-FFF2-40B4-BE49-F238E27FC236}">
                <a16:creationId xmlns:a16="http://schemas.microsoft.com/office/drawing/2014/main" id="{86B286CB-A5F0-4B88-8E8E-BFE9A373F734}"/>
              </a:ext>
            </a:extLst>
          </p:cNvPr>
          <p:cNvCxnSpPr>
            <a:cxnSpLocks/>
            <a:stCxn id="137" idx="1"/>
            <a:endCxn id="137" idx="0"/>
          </p:cNvCxnSpPr>
          <p:nvPr/>
        </p:nvCxnSpPr>
        <p:spPr>
          <a:xfrm flipH="1">
            <a:off x="611560" y="2348879"/>
            <a:ext cx="1080120" cy="1080119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0">
            <a:extLst>
              <a:ext uri="{FF2B5EF4-FFF2-40B4-BE49-F238E27FC236}">
                <a16:creationId xmlns:a16="http://schemas.microsoft.com/office/drawing/2014/main" id="{CFEF5603-2D5E-4D60-A6B0-2EB49F18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420" y="2818763"/>
            <a:ext cx="485710" cy="50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4000" b="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51" name="Rectangle 10">
            <a:extLst>
              <a:ext uri="{FF2B5EF4-FFF2-40B4-BE49-F238E27FC236}">
                <a16:creationId xmlns:a16="http://schemas.microsoft.com/office/drawing/2014/main" id="{6DD91DE5-3191-4D43-B7FE-84B0FD7E37C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87857" y="2818763"/>
            <a:ext cx="580287" cy="50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4000" dirty="0">
                <a:solidFill>
                  <a:schemeClr val="tx1"/>
                </a:solidFill>
                <a:sym typeface="Symbol" panose="05050102010706020507" pitchFamily="18" charset="2"/>
              </a:rPr>
              <a:t></a:t>
            </a:r>
            <a:endParaRPr lang="en-US" altLang="zh-TW" sz="4000" dirty="0">
              <a:solidFill>
                <a:schemeClr val="tx1"/>
              </a:solidFill>
            </a:endParaRPr>
          </a:p>
        </p:txBody>
      </p:sp>
      <p:sp>
        <p:nvSpPr>
          <p:cNvPr id="154" name="Rectangle 10">
            <a:extLst>
              <a:ext uri="{FF2B5EF4-FFF2-40B4-BE49-F238E27FC236}">
                <a16:creationId xmlns:a16="http://schemas.microsoft.com/office/drawing/2014/main" id="{364DC21C-ED37-4544-9160-D736D893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3789040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00B050"/>
                </a:solidFill>
              </a:rPr>
              <a:t>1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155" name="Rectangle 10">
            <a:extLst>
              <a:ext uri="{FF2B5EF4-FFF2-40B4-BE49-F238E27FC236}">
                <a16:creationId xmlns:a16="http://schemas.microsoft.com/office/drawing/2014/main" id="{1B33DE15-E80D-4886-9D28-BCC33305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322819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7030A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7030A0"/>
                </a:solidFill>
              </a:rPr>
              <a:t>2</a:t>
            </a:r>
            <a:endParaRPr lang="en-US" altLang="zh-TW" sz="1400" b="0" dirty="0">
              <a:solidFill>
                <a:srgbClr val="7030A0"/>
              </a:solidFill>
            </a:endParaRPr>
          </a:p>
        </p:txBody>
      </p:sp>
      <p:sp>
        <p:nvSpPr>
          <p:cNvPr id="156" name="Line 8">
            <a:extLst>
              <a:ext uri="{FF2B5EF4-FFF2-40B4-BE49-F238E27FC236}">
                <a16:creationId xmlns:a16="http://schemas.microsoft.com/office/drawing/2014/main" id="{C50B4565-F46E-41CE-AA2B-9802E0467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8161" y="5445223"/>
            <a:ext cx="715848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" name="Line 9">
            <a:extLst>
              <a:ext uri="{FF2B5EF4-FFF2-40B4-BE49-F238E27FC236}">
                <a16:creationId xmlns:a16="http://schemas.microsoft.com/office/drawing/2014/main" id="{5408F075-3FAE-49C1-AC8C-41F7E99544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5578" y="5438294"/>
            <a:ext cx="8425" cy="72700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" name="Rectangle 10">
            <a:extLst>
              <a:ext uri="{FF2B5EF4-FFF2-40B4-BE49-F238E27FC236}">
                <a16:creationId xmlns:a16="http://schemas.microsoft.com/office/drawing/2014/main" id="{4E8C5555-524D-4EA2-8631-A9465262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898" y="6021288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00B050"/>
                </a:solidFill>
              </a:rPr>
              <a:t>1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159" name="Line 11">
            <a:extLst>
              <a:ext uri="{FF2B5EF4-FFF2-40B4-BE49-F238E27FC236}">
                <a16:creationId xmlns:a16="http://schemas.microsoft.com/office/drawing/2014/main" id="{62502273-A173-4FC4-AD30-0C3E7EFDC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3928" y="6165304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0" name="Line 12">
            <a:extLst>
              <a:ext uri="{FF2B5EF4-FFF2-40B4-BE49-F238E27FC236}">
                <a16:creationId xmlns:a16="http://schemas.microsoft.com/office/drawing/2014/main" id="{BA11E5E2-BECE-4940-AFA6-0C731CDA07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3928" y="4725144"/>
            <a:ext cx="0" cy="14401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" name="Rectangle 13">
            <a:extLst>
              <a:ext uri="{FF2B5EF4-FFF2-40B4-BE49-F238E27FC236}">
                <a16:creationId xmlns:a16="http://schemas.microsoft.com/office/drawing/2014/main" id="{A27BC241-6DF4-4C4E-8CE1-E4F220A5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4437112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7030A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7030A0"/>
                </a:solidFill>
              </a:rPr>
              <a:t>2</a:t>
            </a:r>
            <a:endParaRPr lang="en-US" altLang="zh-TW" sz="1400" b="0" dirty="0">
              <a:solidFill>
                <a:srgbClr val="7030A0"/>
              </a:solidFill>
            </a:endParaRPr>
          </a:p>
        </p:txBody>
      </p:sp>
      <p:grpSp>
        <p:nvGrpSpPr>
          <p:cNvPr id="162" name="Group 16">
            <a:extLst>
              <a:ext uri="{FF2B5EF4-FFF2-40B4-BE49-F238E27FC236}">
                <a16:creationId xmlns:a16="http://schemas.microsoft.com/office/drawing/2014/main" id="{13AB636E-71D5-4281-85BA-7870873622DE}"/>
              </a:ext>
            </a:extLst>
          </p:cNvPr>
          <p:cNvGrpSpPr>
            <a:grpSpLocks/>
          </p:cNvGrpSpPr>
          <p:nvPr/>
        </p:nvGrpSpPr>
        <p:grpSpPr bwMode="auto">
          <a:xfrm>
            <a:off x="3851920" y="6093296"/>
            <a:ext cx="152400" cy="152400"/>
            <a:chOff x="1584" y="3792"/>
            <a:chExt cx="96" cy="96"/>
          </a:xfrm>
        </p:grpSpPr>
        <p:sp>
          <p:nvSpPr>
            <p:cNvPr id="163" name="Line 14">
              <a:extLst>
                <a:ext uri="{FF2B5EF4-FFF2-40B4-BE49-F238E27FC236}">
                  <a16:creationId xmlns:a16="http://schemas.microsoft.com/office/drawing/2014/main" id="{48F297F0-ED40-4949-8125-8AFAEED3E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" name="Line 15">
              <a:extLst>
                <a:ext uri="{FF2B5EF4-FFF2-40B4-BE49-F238E27FC236}">
                  <a16:creationId xmlns:a16="http://schemas.microsoft.com/office/drawing/2014/main" id="{E5B0C228-2A57-48F6-8E37-E9709DEBE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65" name="Group 19">
            <a:extLst>
              <a:ext uri="{FF2B5EF4-FFF2-40B4-BE49-F238E27FC236}">
                <a16:creationId xmlns:a16="http://schemas.microsoft.com/office/drawing/2014/main" id="{D3F528D4-BAC2-4108-85FB-EF12D555F1B4}"/>
              </a:ext>
            </a:extLst>
          </p:cNvPr>
          <p:cNvGrpSpPr>
            <a:grpSpLocks/>
          </p:cNvGrpSpPr>
          <p:nvPr/>
        </p:nvGrpSpPr>
        <p:grpSpPr bwMode="auto">
          <a:xfrm>
            <a:off x="3779912" y="6084912"/>
            <a:ext cx="152400" cy="152400"/>
            <a:chOff x="1056" y="3216"/>
            <a:chExt cx="96" cy="96"/>
          </a:xfrm>
        </p:grpSpPr>
        <p:sp>
          <p:nvSpPr>
            <p:cNvPr id="166" name="Line 17">
              <a:extLst>
                <a:ext uri="{FF2B5EF4-FFF2-40B4-BE49-F238E27FC236}">
                  <a16:creationId xmlns:a16="http://schemas.microsoft.com/office/drawing/2014/main" id="{0603034A-6C4B-42EF-BB56-5596AF897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7" name="Line 18">
              <a:extLst>
                <a:ext uri="{FF2B5EF4-FFF2-40B4-BE49-F238E27FC236}">
                  <a16:creationId xmlns:a16="http://schemas.microsoft.com/office/drawing/2014/main" id="{2E8E3DE5-BC3B-4733-9DA7-16BB3DE4D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8" name="Oval 20">
            <a:extLst>
              <a:ext uri="{FF2B5EF4-FFF2-40B4-BE49-F238E27FC236}">
                <a16:creationId xmlns:a16="http://schemas.microsoft.com/office/drawing/2014/main" id="{D95E8D2B-0A40-438A-B0B4-6727E41E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110312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69" name="Oval 21">
            <a:extLst>
              <a:ext uri="{FF2B5EF4-FFF2-40B4-BE49-F238E27FC236}">
                <a16:creationId xmlns:a16="http://schemas.microsoft.com/office/drawing/2014/main" id="{202B32EE-AFB8-4ABC-87F9-63FD12A2A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5373216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70" name="Rectangle 10">
            <a:extLst>
              <a:ext uri="{FF2B5EF4-FFF2-40B4-BE49-F238E27FC236}">
                <a16:creationId xmlns:a16="http://schemas.microsoft.com/office/drawing/2014/main" id="{C479E552-0F5F-4AB4-801C-C298C20F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90" y="5445224"/>
            <a:ext cx="569066" cy="3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altLang="zh-TW" sz="2800" b="0" dirty="0">
              <a:solidFill>
                <a:schemeClr val="tx1"/>
              </a:solidFill>
            </a:endParaRPr>
          </a:p>
        </p:txBody>
      </p:sp>
      <p:sp>
        <p:nvSpPr>
          <p:cNvPr id="172" name="手繪多邊形: 圖案 171">
            <a:extLst>
              <a:ext uri="{FF2B5EF4-FFF2-40B4-BE49-F238E27FC236}">
                <a16:creationId xmlns:a16="http://schemas.microsoft.com/office/drawing/2014/main" id="{4F1EE572-EC72-40C9-A67F-60467BB97BA7}"/>
              </a:ext>
            </a:extLst>
          </p:cNvPr>
          <p:cNvSpPr/>
          <p:nvPr/>
        </p:nvSpPr>
        <p:spPr>
          <a:xfrm rot="10800000">
            <a:off x="3419872" y="5229198"/>
            <a:ext cx="1440160" cy="1440162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3" name="直線接點 172">
            <a:extLst>
              <a:ext uri="{FF2B5EF4-FFF2-40B4-BE49-F238E27FC236}">
                <a16:creationId xmlns:a16="http://schemas.microsoft.com/office/drawing/2014/main" id="{573CA0C0-41FA-401C-834F-920B28122E8D}"/>
              </a:ext>
            </a:extLst>
          </p:cNvPr>
          <p:cNvCxnSpPr>
            <a:cxnSpLocks/>
            <a:stCxn id="172" idx="1"/>
            <a:endCxn id="172" idx="0"/>
          </p:cNvCxnSpPr>
          <p:nvPr/>
        </p:nvCxnSpPr>
        <p:spPr>
          <a:xfrm>
            <a:off x="3419872" y="5229198"/>
            <a:ext cx="1440160" cy="1440162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0">
            <a:extLst>
              <a:ext uri="{FF2B5EF4-FFF2-40B4-BE49-F238E27FC236}">
                <a16:creationId xmlns:a16="http://schemas.microsoft.com/office/drawing/2014/main" id="{2807A67E-237B-4241-8421-EFF9DE691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4971466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zh-TW" sz="2200" b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altLang="zh-TW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9" name="Rectangle 10">
            <a:extLst>
              <a:ext uri="{FF2B5EF4-FFF2-40B4-BE49-F238E27FC236}">
                <a16:creationId xmlns:a16="http://schemas.microsoft.com/office/drawing/2014/main" id="{96BA391D-D297-40D6-A2F5-49FC0A8C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28498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1" name="Rectangle 10">
            <a:extLst>
              <a:ext uri="{FF2B5EF4-FFF2-40B4-BE49-F238E27FC236}">
                <a16:creationId xmlns:a16="http://schemas.microsoft.com/office/drawing/2014/main" id="{A3B1C765-9D7D-4635-BD8F-F30F6272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38643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2" name="Line 11">
            <a:extLst>
              <a:ext uri="{FF2B5EF4-FFF2-40B4-BE49-F238E27FC236}">
                <a16:creationId xmlns:a16="http://schemas.microsoft.com/office/drawing/2014/main" id="{66205D0F-50AF-45D7-A761-5F7EE1505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263" y="3429000"/>
            <a:ext cx="1447799" cy="151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3" name="Line 11">
            <a:extLst>
              <a:ext uri="{FF2B5EF4-FFF2-40B4-BE49-F238E27FC236}">
                <a16:creationId xmlns:a16="http://schemas.microsoft.com/office/drawing/2014/main" id="{149092CE-072A-4EB8-B03B-DEE88698F3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29789" y="1988840"/>
            <a:ext cx="474" cy="14478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" name="Line 11">
            <a:extLst>
              <a:ext uri="{FF2B5EF4-FFF2-40B4-BE49-F238E27FC236}">
                <a16:creationId xmlns:a16="http://schemas.microsoft.com/office/drawing/2014/main" id="{9CEE123F-EBB7-40C2-9CB4-393763825A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1766" y="1988840"/>
            <a:ext cx="474" cy="14478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" name="Line 11">
            <a:extLst>
              <a:ext uri="{FF2B5EF4-FFF2-40B4-BE49-F238E27FC236}">
                <a16:creationId xmlns:a16="http://schemas.microsoft.com/office/drawing/2014/main" id="{B929D4E3-25D2-40FC-8659-4F2A54592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240" y="3429000"/>
            <a:ext cx="1447799" cy="151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" name="Rectangle 10">
            <a:extLst>
              <a:ext uri="{FF2B5EF4-FFF2-40B4-BE49-F238E27FC236}">
                <a16:creationId xmlns:a16="http://schemas.microsoft.com/office/drawing/2014/main" id="{B4CE17BD-4C4D-49E9-BD25-A328D7A0E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415" y="328498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7" name="Rectangle 10">
            <a:extLst>
              <a:ext uri="{FF2B5EF4-FFF2-40B4-BE49-F238E27FC236}">
                <a16:creationId xmlns:a16="http://schemas.microsoft.com/office/drawing/2014/main" id="{971D7AD7-92FC-47C8-B51B-4C43EFEB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328498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8" name="Rectangle 10">
            <a:extLst>
              <a:ext uri="{FF2B5EF4-FFF2-40B4-BE49-F238E27FC236}">
                <a16:creationId xmlns:a16="http://schemas.microsoft.com/office/drawing/2014/main" id="{86DA8C54-5627-4316-9463-9D78366FE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883" y="1738643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9" name="Rectangle 10">
            <a:extLst>
              <a:ext uri="{FF2B5EF4-FFF2-40B4-BE49-F238E27FC236}">
                <a16:creationId xmlns:a16="http://schemas.microsoft.com/office/drawing/2014/main" id="{C5AE9CD0-B1D6-41F0-A6A9-DCF86FD7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1738643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90" name="Rectangle 23">
            <a:extLst>
              <a:ext uri="{FF2B5EF4-FFF2-40B4-BE49-F238E27FC236}">
                <a16:creationId xmlns:a16="http://schemas.microsoft.com/office/drawing/2014/main" id="{D613AD7D-6E95-4BB7-80D7-C54A59A3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179" y="5140821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91" name="Rectangle 24">
            <a:extLst>
              <a:ext uri="{FF2B5EF4-FFF2-40B4-BE49-F238E27FC236}">
                <a16:creationId xmlns:a16="http://schemas.microsoft.com/office/drawing/2014/main" id="{2659CFC7-1834-4330-8709-2FE12BB1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179" y="5792978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92" name="Rectangle 25">
            <a:extLst>
              <a:ext uri="{FF2B5EF4-FFF2-40B4-BE49-F238E27FC236}">
                <a16:creationId xmlns:a16="http://schemas.microsoft.com/office/drawing/2014/main" id="{814270C4-F5BD-4330-A5D1-38F79D445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443" y="5504946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03" name="Rectangle 8">
            <a:extLst>
              <a:ext uri="{FF2B5EF4-FFF2-40B4-BE49-F238E27FC236}">
                <a16:creationId xmlns:a16="http://schemas.microsoft.com/office/drawing/2014/main" id="{28F2F6C6-BB78-4BE8-AC23-B0DB9B121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777" y="5085432"/>
            <a:ext cx="431800" cy="4318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04" name="Freeform 10">
            <a:extLst>
              <a:ext uri="{FF2B5EF4-FFF2-40B4-BE49-F238E27FC236}">
                <a16:creationId xmlns:a16="http://schemas.microsoft.com/office/drawing/2014/main" id="{8A366CED-B1A3-4B9B-ABB6-3B5E90685675}"/>
              </a:ext>
            </a:extLst>
          </p:cNvPr>
          <p:cNvSpPr>
            <a:spLocks/>
          </p:cNvSpPr>
          <p:nvPr/>
        </p:nvSpPr>
        <p:spPr bwMode="auto">
          <a:xfrm>
            <a:off x="6896645" y="5161062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" name="Rectangle 8">
            <a:extLst>
              <a:ext uri="{FF2B5EF4-FFF2-40B4-BE49-F238E27FC236}">
                <a16:creationId xmlns:a16="http://schemas.microsoft.com/office/drawing/2014/main" id="{746B4FAF-ADB8-4CFB-BCC4-755C95376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025" y="5733504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07" name="Freeform 10">
            <a:extLst>
              <a:ext uri="{FF2B5EF4-FFF2-40B4-BE49-F238E27FC236}">
                <a16:creationId xmlns:a16="http://schemas.microsoft.com/office/drawing/2014/main" id="{5FE1EF6E-F413-4151-A13C-54B969B72464}"/>
              </a:ext>
            </a:extLst>
          </p:cNvPr>
          <p:cNvSpPr>
            <a:spLocks/>
          </p:cNvSpPr>
          <p:nvPr/>
        </p:nvSpPr>
        <p:spPr bwMode="auto">
          <a:xfrm>
            <a:off x="6896893" y="5809134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9" name="Rectangle 8">
            <a:extLst>
              <a:ext uri="{FF2B5EF4-FFF2-40B4-BE49-F238E27FC236}">
                <a16:creationId xmlns:a16="http://schemas.microsoft.com/office/drawing/2014/main" id="{C347547C-CD85-4195-B738-779AA2A6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363" y="5445472"/>
            <a:ext cx="431800" cy="431800"/>
          </a:xfrm>
          <a:prstGeom prst="rect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10" name="Freeform 10">
            <a:extLst>
              <a:ext uri="{FF2B5EF4-FFF2-40B4-BE49-F238E27FC236}">
                <a16:creationId xmlns:a16="http://schemas.microsoft.com/office/drawing/2014/main" id="{877E146C-617D-445F-8EBA-4EB041EFFA99}"/>
              </a:ext>
            </a:extLst>
          </p:cNvPr>
          <p:cNvSpPr>
            <a:spLocks/>
          </p:cNvSpPr>
          <p:nvPr/>
        </p:nvSpPr>
        <p:spPr bwMode="auto">
          <a:xfrm>
            <a:off x="7688231" y="5521102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2E6636FB-3A97-4BB7-ACF9-2E8148301FF1}"/>
              </a:ext>
            </a:extLst>
          </p:cNvPr>
          <p:cNvCxnSpPr>
            <a:stCxn id="203" idx="3"/>
            <a:endCxn id="209" idx="1"/>
          </p:cNvCxnSpPr>
          <p:nvPr/>
        </p:nvCxnSpPr>
        <p:spPr>
          <a:xfrm>
            <a:off x="7269577" y="5301332"/>
            <a:ext cx="359786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>
            <a:extLst>
              <a:ext uri="{FF2B5EF4-FFF2-40B4-BE49-F238E27FC236}">
                <a16:creationId xmlns:a16="http://schemas.microsoft.com/office/drawing/2014/main" id="{3C854ECD-2B76-4E55-8412-C9601A479586}"/>
              </a:ext>
            </a:extLst>
          </p:cNvPr>
          <p:cNvCxnSpPr>
            <a:cxnSpLocks/>
            <a:stCxn id="206" idx="3"/>
            <a:endCxn id="209" idx="1"/>
          </p:cNvCxnSpPr>
          <p:nvPr/>
        </p:nvCxnSpPr>
        <p:spPr>
          <a:xfrm flipV="1">
            <a:off x="7269825" y="5661372"/>
            <a:ext cx="359538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單箭頭接點 220">
            <a:extLst>
              <a:ext uri="{FF2B5EF4-FFF2-40B4-BE49-F238E27FC236}">
                <a16:creationId xmlns:a16="http://schemas.microsoft.com/office/drawing/2014/main" id="{279E85D9-8C19-44A9-9E75-60666B75A9D2}"/>
              </a:ext>
            </a:extLst>
          </p:cNvPr>
          <p:cNvCxnSpPr>
            <a:cxnSpLocks/>
            <a:stCxn id="209" idx="3"/>
            <a:endCxn id="192" idx="1"/>
          </p:cNvCxnSpPr>
          <p:nvPr/>
        </p:nvCxnSpPr>
        <p:spPr>
          <a:xfrm>
            <a:off x="8061163" y="5661372"/>
            <a:ext cx="288280" cy="4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單箭頭接點 224">
            <a:extLst>
              <a:ext uri="{FF2B5EF4-FFF2-40B4-BE49-F238E27FC236}">
                <a16:creationId xmlns:a16="http://schemas.microsoft.com/office/drawing/2014/main" id="{80074169-F5A0-454A-96EE-DC31959A07F6}"/>
              </a:ext>
            </a:extLst>
          </p:cNvPr>
          <p:cNvCxnSpPr>
            <a:cxnSpLocks/>
            <a:stCxn id="190" idx="3"/>
            <a:endCxn id="203" idx="1"/>
          </p:cNvCxnSpPr>
          <p:nvPr/>
        </p:nvCxnSpPr>
        <p:spPr>
          <a:xfrm flipV="1">
            <a:off x="6300192" y="5301332"/>
            <a:ext cx="537585" cy="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E05430C7-5D46-44C1-BB2A-86C9100AC104}"/>
              </a:ext>
            </a:extLst>
          </p:cNvPr>
          <p:cNvCxnSpPr>
            <a:cxnSpLocks/>
            <a:stCxn id="190" idx="3"/>
            <a:endCxn id="206" idx="1"/>
          </p:cNvCxnSpPr>
          <p:nvPr/>
        </p:nvCxnSpPr>
        <p:spPr>
          <a:xfrm>
            <a:off x="6300192" y="5301924"/>
            <a:ext cx="537833" cy="647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單箭頭接點 230">
            <a:extLst>
              <a:ext uri="{FF2B5EF4-FFF2-40B4-BE49-F238E27FC236}">
                <a16:creationId xmlns:a16="http://schemas.microsoft.com/office/drawing/2014/main" id="{43FBE78F-FDAF-427E-961A-4EF55F7D3D71}"/>
              </a:ext>
            </a:extLst>
          </p:cNvPr>
          <p:cNvCxnSpPr>
            <a:cxnSpLocks/>
            <a:stCxn id="191" idx="3"/>
            <a:endCxn id="203" idx="1"/>
          </p:cNvCxnSpPr>
          <p:nvPr/>
        </p:nvCxnSpPr>
        <p:spPr>
          <a:xfrm flipV="1">
            <a:off x="6300192" y="5301332"/>
            <a:ext cx="537585" cy="652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單箭頭接點 234">
            <a:extLst>
              <a:ext uri="{FF2B5EF4-FFF2-40B4-BE49-F238E27FC236}">
                <a16:creationId xmlns:a16="http://schemas.microsoft.com/office/drawing/2014/main" id="{60971FD7-D68D-44E3-B1B4-055399053EFE}"/>
              </a:ext>
            </a:extLst>
          </p:cNvPr>
          <p:cNvCxnSpPr>
            <a:cxnSpLocks/>
            <a:stCxn id="191" idx="3"/>
            <a:endCxn id="206" idx="1"/>
          </p:cNvCxnSpPr>
          <p:nvPr/>
        </p:nvCxnSpPr>
        <p:spPr>
          <a:xfrm flipV="1">
            <a:off x="6300192" y="5949404"/>
            <a:ext cx="537833" cy="4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ectangle 10">
            <a:extLst>
              <a:ext uri="{FF2B5EF4-FFF2-40B4-BE49-F238E27FC236}">
                <a16:creationId xmlns:a16="http://schemas.microsoft.com/office/drawing/2014/main" id="{5B3281AD-9F09-4A55-8F77-B84AB535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074" y="4762979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00B050"/>
                </a:solidFill>
              </a:rPr>
              <a:t>1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243" name="Rectangle 10">
            <a:extLst>
              <a:ext uri="{FF2B5EF4-FFF2-40B4-BE49-F238E27FC236}">
                <a16:creationId xmlns:a16="http://schemas.microsoft.com/office/drawing/2014/main" id="{F081E1E5-6497-4FCF-A77A-6652D4FBD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074" y="6203139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7030A0"/>
                </a:solidFill>
              </a:rPr>
              <a:t>L</a:t>
            </a:r>
            <a:r>
              <a:rPr lang="en-US" altLang="zh-TW" sz="2200" b="0" baseline="-25000" dirty="0">
                <a:solidFill>
                  <a:srgbClr val="7030A0"/>
                </a:solidFill>
              </a:rPr>
              <a:t>2</a:t>
            </a:r>
            <a:endParaRPr lang="en-US" altLang="zh-TW" sz="1400" b="0" dirty="0">
              <a:solidFill>
                <a:srgbClr val="7030A0"/>
              </a:solidFill>
            </a:endParaRPr>
          </a:p>
        </p:txBody>
      </p:sp>
      <p:sp>
        <p:nvSpPr>
          <p:cNvPr id="244" name="Rectangle 10">
            <a:extLst>
              <a:ext uri="{FF2B5EF4-FFF2-40B4-BE49-F238E27FC236}">
                <a16:creationId xmlns:a16="http://schemas.microsoft.com/office/drawing/2014/main" id="{EA0380ED-038D-4B2F-8602-7AC86845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5157192"/>
            <a:ext cx="447238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zh-TW" sz="2200" b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altLang="zh-TW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" name="Rectangle 10">
            <a:extLst>
              <a:ext uri="{FF2B5EF4-FFF2-40B4-BE49-F238E27FC236}">
                <a16:creationId xmlns:a16="http://schemas.microsoft.com/office/drawing/2014/main" id="{45CFB7B9-F9FD-49BE-BB8A-742412D1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5445224"/>
            <a:ext cx="569066" cy="3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altLang="zh-TW" sz="2800" b="0" dirty="0">
              <a:solidFill>
                <a:schemeClr val="tx1"/>
              </a:solidFill>
            </a:endParaRPr>
          </a:p>
        </p:txBody>
      </p:sp>
      <p:sp>
        <p:nvSpPr>
          <p:cNvPr id="135" name="手繪多邊形: 圖案 134">
            <a:extLst>
              <a:ext uri="{FF2B5EF4-FFF2-40B4-BE49-F238E27FC236}">
                <a16:creationId xmlns:a16="http://schemas.microsoft.com/office/drawing/2014/main" id="{0AEE01C0-8C27-4BCD-83C0-5809DDF5EA1E}"/>
              </a:ext>
            </a:extLst>
          </p:cNvPr>
          <p:cNvSpPr/>
          <p:nvPr/>
        </p:nvSpPr>
        <p:spPr>
          <a:xfrm rot="16200000">
            <a:off x="971602" y="2708919"/>
            <a:ext cx="1080118" cy="1080123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手繪多邊形: 圖案 136">
            <a:extLst>
              <a:ext uri="{FF2B5EF4-FFF2-40B4-BE49-F238E27FC236}">
                <a16:creationId xmlns:a16="http://schemas.microsoft.com/office/drawing/2014/main" id="{404288CC-ACF4-4AE9-A241-EEDF23BD8C30}"/>
              </a:ext>
            </a:extLst>
          </p:cNvPr>
          <p:cNvSpPr/>
          <p:nvPr/>
        </p:nvSpPr>
        <p:spPr>
          <a:xfrm rot="10800000" flipH="1">
            <a:off x="611560" y="2348879"/>
            <a:ext cx="1080120" cy="1080119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B36721DD-8F41-453E-B3C6-FD7F1D259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6472"/>
              </p:ext>
            </p:extLst>
          </p:nvPr>
        </p:nvGraphicFramePr>
        <p:xfrm>
          <a:off x="467544" y="4653136"/>
          <a:ext cx="2160240" cy="18466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99429553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12296526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36593461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00538547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39177829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591760667"/>
                    </a:ext>
                  </a:extLst>
                </a:gridCol>
              </a:tblGrid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US" altLang="zh-TW" sz="1800" b="0" baseline="-250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rgbClr val="7030A0"/>
                          </a:solidFill>
                        </a:rPr>
                        <a:t>L</a:t>
                      </a:r>
                      <a:r>
                        <a:rPr lang="en-US" altLang="zh-TW" sz="1800" b="0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L</a:t>
                      </a:r>
                      <a:r>
                        <a:rPr lang="en-US" altLang="zh-TW" sz="1800" b="0" baseline="-25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63688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706126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283693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57273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4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>
            <a:extLst>
              <a:ext uri="{FF2B5EF4-FFF2-40B4-BE49-F238E27FC236}">
                <a16:creationId xmlns:a16="http://schemas.microsoft.com/office/drawing/2014/main" id="{797F9DF2-4F57-4213-A9B7-D26AF572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996" y="1718810"/>
            <a:ext cx="3336371" cy="2502278"/>
          </a:xfrm>
          <a:prstGeom prst="rect">
            <a:avLst/>
          </a:prstGeom>
        </p:spPr>
      </p:pic>
      <p:sp>
        <p:nvSpPr>
          <p:cNvPr id="178" name="Line 11">
            <a:extLst>
              <a:ext uri="{FF2B5EF4-FFF2-40B4-BE49-F238E27FC236}">
                <a16:creationId xmlns:a16="http://schemas.microsoft.com/office/drawing/2014/main" id="{F097D75B-5992-43EB-BD35-089AB4215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263" y="3417278"/>
            <a:ext cx="1447799" cy="151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0" name="Line 11">
            <a:extLst>
              <a:ext uri="{FF2B5EF4-FFF2-40B4-BE49-F238E27FC236}">
                <a16:creationId xmlns:a16="http://schemas.microsoft.com/office/drawing/2014/main" id="{1288BEB5-F789-4DCB-AA53-E24DE91516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2894" y="1965748"/>
            <a:ext cx="474" cy="14478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649C85-C65F-4F7C-B18A-C446D304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to Network 2</a:t>
            </a:r>
            <a:endParaRPr lang="zh-TW" altLang="en-US" dirty="0"/>
          </a:p>
        </p:txBody>
      </p:sp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FE47C718-9C7B-40E6-8709-0F535F3B5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60131"/>
              </p:ext>
            </p:extLst>
          </p:nvPr>
        </p:nvGraphicFramePr>
        <p:xfrm>
          <a:off x="755576" y="4610568"/>
          <a:ext cx="2078330" cy="18427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5666">
                  <a:extLst>
                    <a:ext uri="{9D8B030D-6E8A-4147-A177-3AD203B41FA5}">
                      <a16:colId xmlns:a16="http://schemas.microsoft.com/office/drawing/2014/main" val="3037085903"/>
                    </a:ext>
                  </a:extLst>
                </a:gridCol>
                <a:gridCol w="415666">
                  <a:extLst>
                    <a:ext uri="{9D8B030D-6E8A-4147-A177-3AD203B41FA5}">
                      <a16:colId xmlns:a16="http://schemas.microsoft.com/office/drawing/2014/main" val="2284357415"/>
                    </a:ext>
                  </a:extLst>
                </a:gridCol>
                <a:gridCol w="415666">
                  <a:extLst>
                    <a:ext uri="{9D8B030D-6E8A-4147-A177-3AD203B41FA5}">
                      <a16:colId xmlns:a16="http://schemas.microsoft.com/office/drawing/2014/main" val="1389816440"/>
                    </a:ext>
                  </a:extLst>
                </a:gridCol>
                <a:gridCol w="415666">
                  <a:extLst>
                    <a:ext uri="{9D8B030D-6E8A-4147-A177-3AD203B41FA5}">
                      <a16:colId xmlns:a16="http://schemas.microsoft.com/office/drawing/2014/main" val="3734825986"/>
                    </a:ext>
                  </a:extLst>
                </a:gridCol>
                <a:gridCol w="415666">
                  <a:extLst>
                    <a:ext uri="{9D8B030D-6E8A-4147-A177-3AD203B41FA5}">
                      <a16:colId xmlns:a16="http://schemas.microsoft.com/office/drawing/2014/main" val="3864904679"/>
                    </a:ext>
                  </a:extLst>
                </a:gridCol>
              </a:tblGrid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TW" altLang="en-US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5000"/>
                        </a:lnSpc>
                      </a:pPr>
                      <a:r>
                        <a:rPr lang="en-US" altLang="zh-TW" sz="1800" b="0" dirty="0">
                          <a:solidFill>
                            <a:srgbClr val="00B05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5000"/>
                        </a:lnSpc>
                      </a:pPr>
                      <a:r>
                        <a:rPr lang="en-US" altLang="zh-TW" sz="1800" b="0" dirty="0">
                          <a:solidFill>
                            <a:srgbClr val="7030A0"/>
                          </a:solidFill>
                        </a:rPr>
                        <a:t>P</a:t>
                      </a:r>
                      <a:endParaRPr lang="en-US" altLang="zh-TW" sz="11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734641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953565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052160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690598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99FF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163795"/>
                  </a:ext>
                </a:extLst>
              </a:tr>
            </a:tbl>
          </a:graphicData>
        </a:graphic>
      </p:graphicFrame>
      <p:sp>
        <p:nvSpPr>
          <p:cNvPr id="117" name="Line 8">
            <a:extLst>
              <a:ext uri="{FF2B5EF4-FFF2-40B4-BE49-F238E27FC236}">
                <a16:creationId xmlns:a16="http://schemas.microsoft.com/office/drawing/2014/main" id="{7B232367-433C-4C00-8297-B7AC6FEF8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3990" y="2708919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8" name="Line 9">
            <a:extLst>
              <a:ext uri="{FF2B5EF4-FFF2-40B4-BE49-F238E27FC236}">
                <a16:creationId xmlns:a16="http://schemas.microsoft.com/office/drawing/2014/main" id="{5F5759FD-E232-425C-B659-8506311490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9731" y="2727156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9" name="Group 16">
            <a:extLst>
              <a:ext uri="{FF2B5EF4-FFF2-40B4-BE49-F238E27FC236}">
                <a16:creationId xmlns:a16="http://schemas.microsoft.com/office/drawing/2014/main" id="{2B0A1729-292C-4B7A-85D3-45AC873A5D28}"/>
              </a:ext>
            </a:extLst>
          </p:cNvPr>
          <p:cNvGrpSpPr>
            <a:grpSpLocks/>
          </p:cNvGrpSpPr>
          <p:nvPr/>
        </p:nvGrpSpPr>
        <p:grpSpPr bwMode="auto">
          <a:xfrm>
            <a:off x="4290966" y="2628528"/>
            <a:ext cx="152400" cy="152400"/>
            <a:chOff x="1584" y="3792"/>
            <a:chExt cx="96" cy="96"/>
          </a:xfrm>
        </p:grpSpPr>
        <p:sp>
          <p:nvSpPr>
            <p:cNvPr id="120" name="Line 14">
              <a:extLst>
                <a:ext uri="{FF2B5EF4-FFF2-40B4-BE49-F238E27FC236}">
                  <a16:creationId xmlns:a16="http://schemas.microsoft.com/office/drawing/2014/main" id="{FABEA3A1-9A1E-4BED-BAC7-04C9BBB40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1" name="Line 15">
              <a:extLst>
                <a:ext uri="{FF2B5EF4-FFF2-40B4-BE49-F238E27FC236}">
                  <a16:creationId xmlns:a16="http://schemas.microsoft.com/office/drawing/2014/main" id="{9625A7FA-04A5-4C0C-92A4-01CD090A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2" name="Group 19">
            <a:extLst>
              <a:ext uri="{FF2B5EF4-FFF2-40B4-BE49-F238E27FC236}">
                <a16:creationId xmlns:a16="http://schemas.microsoft.com/office/drawing/2014/main" id="{F01B46FE-F750-4A12-ABA9-14B84F978EB6}"/>
              </a:ext>
            </a:extLst>
          </p:cNvPr>
          <p:cNvGrpSpPr>
            <a:grpSpLocks/>
          </p:cNvGrpSpPr>
          <p:nvPr/>
        </p:nvGrpSpPr>
        <p:grpSpPr bwMode="auto">
          <a:xfrm>
            <a:off x="3562502" y="3348608"/>
            <a:ext cx="152400" cy="152400"/>
            <a:chOff x="1056" y="3216"/>
            <a:chExt cx="96" cy="96"/>
          </a:xfrm>
        </p:grpSpPr>
        <p:sp>
          <p:nvSpPr>
            <p:cNvPr id="123" name="Line 17">
              <a:extLst>
                <a:ext uri="{FF2B5EF4-FFF2-40B4-BE49-F238E27FC236}">
                  <a16:creationId xmlns:a16="http://schemas.microsoft.com/office/drawing/2014/main" id="{45A4BDBD-F300-4F2E-BB9C-B708012B5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4" name="Line 18">
              <a:extLst>
                <a:ext uri="{FF2B5EF4-FFF2-40B4-BE49-F238E27FC236}">
                  <a16:creationId xmlns:a16="http://schemas.microsoft.com/office/drawing/2014/main" id="{501D250C-3EA9-4A3D-B7B4-8D0724B4D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25" name="Oval 20">
            <a:extLst>
              <a:ext uri="{FF2B5EF4-FFF2-40B4-BE49-F238E27FC236}">
                <a16:creationId xmlns:a16="http://schemas.microsoft.com/office/drawing/2014/main" id="{C513FE6C-BC08-4061-B3CC-9D9E4068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966" y="3364059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6" name="Oval 21">
            <a:extLst>
              <a:ext uri="{FF2B5EF4-FFF2-40B4-BE49-F238E27FC236}">
                <a16:creationId xmlns:a16="http://schemas.microsoft.com/office/drawing/2014/main" id="{3F45FEA7-7A40-48B1-A649-A06ED8CD5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886" y="265392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8" name="Rectangle 10">
            <a:extLst>
              <a:ext uri="{FF2B5EF4-FFF2-40B4-BE49-F238E27FC236}">
                <a16:creationId xmlns:a16="http://schemas.microsoft.com/office/drawing/2014/main" id="{3D61C0AB-4F42-4ADA-AC04-0A31C174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846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(0, 0)</a:t>
            </a:r>
          </a:p>
        </p:txBody>
      </p:sp>
      <p:sp>
        <p:nvSpPr>
          <p:cNvPr id="129" name="Rectangle 10">
            <a:extLst>
              <a:ext uri="{FF2B5EF4-FFF2-40B4-BE49-F238E27FC236}">
                <a16:creationId xmlns:a16="http://schemas.microsoft.com/office/drawing/2014/main" id="{52131AE2-7622-4E54-A45D-8BA04A248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309" y="2420888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(1, 1)</a:t>
            </a:r>
          </a:p>
        </p:txBody>
      </p:sp>
      <p:sp>
        <p:nvSpPr>
          <p:cNvPr id="130" name="Rectangle 10">
            <a:extLst>
              <a:ext uri="{FF2B5EF4-FFF2-40B4-BE49-F238E27FC236}">
                <a16:creationId xmlns:a16="http://schemas.microsoft.com/office/drawing/2014/main" id="{9623DB12-83B9-44DC-9917-EB5B3209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950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(1, 0)</a:t>
            </a:r>
          </a:p>
        </p:txBody>
      </p:sp>
      <p:sp>
        <p:nvSpPr>
          <p:cNvPr id="131" name="Rectangle 10">
            <a:extLst>
              <a:ext uri="{FF2B5EF4-FFF2-40B4-BE49-F238E27FC236}">
                <a16:creationId xmlns:a16="http://schemas.microsoft.com/office/drawing/2014/main" id="{A1DF9CA7-CC9D-4FA2-AD28-25E56034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830" y="2492896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(0, 1)</a:t>
            </a:r>
          </a:p>
        </p:txBody>
      </p:sp>
      <p:sp>
        <p:nvSpPr>
          <p:cNvPr id="132" name="Line 8">
            <a:extLst>
              <a:ext uri="{FF2B5EF4-FFF2-40B4-BE49-F238E27FC236}">
                <a16:creationId xmlns:a16="http://schemas.microsoft.com/office/drawing/2014/main" id="{13FCAC7C-A87B-4861-B7D9-6602D9CD6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94" y="3410772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" name="Line 9">
            <a:extLst>
              <a:ext uri="{FF2B5EF4-FFF2-40B4-BE49-F238E27FC236}">
                <a16:creationId xmlns:a16="http://schemas.microsoft.com/office/drawing/2014/main" id="{2DA2E1EF-B0E7-4D49-9C4A-F2B5D2787F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2894" y="2708920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136" name="直線接點 135">
            <a:extLst>
              <a:ext uri="{FF2B5EF4-FFF2-40B4-BE49-F238E27FC236}">
                <a16:creationId xmlns:a16="http://schemas.microsoft.com/office/drawing/2014/main" id="{47AE1AB4-6C7A-4EFB-84CE-AF9AD7EFB904}"/>
              </a:ext>
            </a:extLst>
          </p:cNvPr>
          <p:cNvCxnSpPr>
            <a:cxnSpLocks/>
            <a:stCxn id="135" idx="1"/>
            <a:endCxn id="135" idx="0"/>
          </p:cNvCxnSpPr>
          <p:nvPr/>
        </p:nvCxnSpPr>
        <p:spPr>
          <a:xfrm flipV="1">
            <a:off x="3282851" y="2348882"/>
            <a:ext cx="1080123" cy="1080118"/>
          </a:xfrm>
          <a:prstGeom prst="line">
            <a:avLst/>
          </a:prstGeom>
          <a:ln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0">
            <a:extLst>
              <a:ext uri="{FF2B5EF4-FFF2-40B4-BE49-F238E27FC236}">
                <a16:creationId xmlns:a16="http://schemas.microsoft.com/office/drawing/2014/main" id="{4B006566-ABF0-42B3-B95B-2DB421A4D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624" y="2110095"/>
            <a:ext cx="34304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170" name="Rectangle 10">
            <a:extLst>
              <a:ext uri="{FF2B5EF4-FFF2-40B4-BE49-F238E27FC236}">
                <a16:creationId xmlns:a16="http://schemas.microsoft.com/office/drawing/2014/main" id="{C479E552-0F5F-4AB4-801C-C298C20F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854" y="5445224"/>
            <a:ext cx="569066" cy="3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altLang="zh-TW" sz="2800" b="0" dirty="0">
              <a:solidFill>
                <a:schemeClr val="tx1"/>
              </a:solidFill>
            </a:endParaRPr>
          </a:p>
        </p:txBody>
      </p:sp>
      <p:sp>
        <p:nvSpPr>
          <p:cNvPr id="179" name="Rectangle 10">
            <a:extLst>
              <a:ext uri="{FF2B5EF4-FFF2-40B4-BE49-F238E27FC236}">
                <a16:creationId xmlns:a16="http://schemas.microsoft.com/office/drawing/2014/main" id="{96BA391D-D297-40D6-A2F5-49FC0A8C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046" y="328498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81" name="Rectangle 10">
            <a:extLst>
              <a:ext uri="{FF2B5EF4-FFF2-40B4-BE49-F238E27FC236}">
                <a16:creationId xmlns:a16="http://schemas.microsoft.com/office/drawing/2014/main" id="{A3B1C765-9D7D-4635-BD8F-F30F6272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870" y="1738643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35" name="手繪多邊形: 圖案 134">
            <a:extLst>
              <a:ext uri="{FF2B5EF4-FFF2-40B4-BE49-F238E27FC236}">
                <a16:creationId xmlns:a16="http://schemas.microsoft.com/office/drawing/2014/main" id="{0AEE01C0-8C27-4BCD-83C0-5809DDF5EA1E}"/>
              </a:ext>
            </a:extLst>
          </p:cNvPr>
          <p:cNvSpPr/>
          <p:nvPr/>
        </p:nvSpPr>
        <p:spPr>
          <a:xfrm rot="16200000" flipH="1" flipV="1">
            <a:off x="3282853" y="2348879"/>
            <a:ext cx="1080118" cy="1080123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Rectangle 10">
            <a:extLst>
              <a:ext uri="{FF2B5EF4-FFF2-40B4-BE49-F238E27FC236}">
                <a16:creationId xmlns:a16="http://schemas.microsoft.com/office/drawing/2014/main" id="{4D8857FC-D493-4A48-9FD2-BCD39B76A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062" y="2756053"/>
            <a:ext cx="569066" cy="3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altLang="zh-TW" sz="2800" b="0" dirty="0">
              <a:solidFill>
                <a:schemeClr val="tx1"/>
              </a:solidFill>
            </a:endParaRPr>
          </a:p>
        </p:txBody>
      </p:sp>
      <p:sp>
        <p:nvSpPr>
          <p:cNvPr id="138" name="Rectangle 61">
            <a:extLst>
              <a:ext uri="{FF2B5EF4-FFF2-40B4-BE49-F238E27FC236}">
                <a16:creationId xmlns:a16="http://schemas.microsoft.com/office/drawing/2014/main" id="{555DEDD2-2F0C-4BD8-8D5A-929AC42F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412" y="5013176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40" name="Rectangle 62">
            <a:extLst>
              <a:ext uri="{FF2B5EF4-FFF2-40B4-BE49-F238E27FC236}">
                <a16:creationId xmlns:a16="http://schemas.microsoft.com/office/drawing/2014/main" id="{861E9123-F247-4810-9DE7-D1597B977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439" y="5733256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141" name="Rectangle 63">
            <a:extLst>
              <a:ext uri="{FF2B5EF4-FFF2-40B4-BE49-F238E27FC236}">
                <a16:creationId xmlns:a16="http://schemas.microsoft.com/office/drawing/2014/main" id="{56D68F8B-77DC-4466-BEFD-53324A68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99" y="5339043"/>
            <a:ext cx="327013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z</a:t>
            </a:r>
          </a:p>
        </p:txBody>
      </p:sp>
      <p:grpSp>
        <p:nvGrpSpPr>
          <p:cNvPr id="193" name="群組 192">
            <a:extLst>
              <a:ext uri="{FF2B5EF4-FFF2-40B4-BE49-F238E27FC236}">
                <a16:creationId xmlns:a16="http://schemas.microsoft.com/office/drawing/2014/main" id="{ED1E3508-F040-4FB8-8ECC-D22631FB7E7F}"/>
              </a:ext>
            </a:extLst>
          </p:cNvPr>
          <p:cNvGrpSpPr/>
          <p:nvPr/>
        </p:nvGrpSpPr>
        <p:grpSpPr>
          <a:xfrm>
            <a:off x="6243876" y="5301208"/>
            <a:ext cx="431800" cy="431800"/>
            <a:chOff x="3670300" y="2543223"/>
            <a:chExt cx="431800" cy="431800"/>
          </a:xfrm>
        </p:grpSpPr>
        <p:sp>
          <p:nvSpPr>
            <p:cNvPr id="194" name="Rectangle 8">
              <a:extLst>
                <a:ext uri="{FF2B5EF4-FFF2-40B4-BE49-F238E27FC236}">
                  <a16:creationId xmlns:a16="http://schemas.microsoft.com/office/drawing/2014/main" id="{08E3AE71-A724-4A46-B7B6-5E75615B2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543223"/>
              <a:ext cx="431800" cy="431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2400" b="0">
                <a:solidFill>
                  <a:srgbClr val="FF92FB"/>
                </a:solidFill>
              </a:endParaRPr>
            </a:p>
          </p:txBody>
        </p:sp>
        <p:sp>
          <p:nvSpPr>
            <p:cNvPr id="195" name="Freeform 10">
              <a:extLst>
                <a:ext uri="{FF2B5EF4-FFF2-40B4-BE49-F238E27FC236}">
                  <a16:creationId xmlns:a16="http://schemas.microsoft.com/office/drawing/2014/main" id="{D6F44371-060B-4AD1-81F0-D975CF07F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168" y="2618853"/>
              <a:ext cx="299864" cy="272566"/>
            </a:xfrm>
            <a:custGeom>
              <a:avLst/>
              <a:gdLst>
                <a:gd name="T0" fmla="*/ 0 w 289"/>
                <a:gd name="T1" fmla="*/ 2147483646 h 289"/>
                <a:gd name="T2" fmla="*/ 2147483646 w 289"/>
                <a:gd name="T3" fmla="*/ 2147483646 h 289"/>
                <a:gd name="T4" fmla="*/ 2147483646 w 289"/>
                <a:gd name="T5" fmla="*/ 0 h 289"/>
                <a:gd name="T6" fmla="*/ 2147483646 w 28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289"/>
                <a:gd name="T14" fmla="*/ 289 w 28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289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6" name="群組 195">
            <a:extLst>
              <a:ext uri="{FF2B5EF4-FFF2-40B4-BE49-F238E27FC236}">
                <a16:creationId xmlns:a16="http://schemas.microsoft.com/office/drawing/2014/main" id="{88BC3967-3C52-44E2-ACCC-122ECA4DC2FE}"/>
              </a:ext>
            </a:extLst>
          </p:cNvPr>
          <p:cNvGrpSpPr/>
          <p:nvPr/>
        </p:nvGrpSpPr>
        <p:grpSpPr>
          <a:xfrm>
            <a:off x="5091748" y="5301208"/>
            <a:ext cx="431800" cy="431800"/>
            <a:chOff x="3670300" y="2543223"/>
            <a:chExt cx="431800" cy="431800"/>
          </a:xfrm>
        </p:grpSpPr>
        <p:sp>
          <p:nvSpPr>
            <p:cNvPr id="197" name="Rectangle 8">
              <a:extLst>
                <a:ext uri="{FF2B5EF4-FFF2-40B4-BE49-F238E27FC236}">
                  <a16:creationId xmlns:a16="http://schemas.microsoft.com/office/drawing/2014/main" id="{3156893F-A5F5-432A-96FC-2FFB6C19B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543223"/>
              <a:ext cx="431800" cy="4318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2400" b="0">
                <a:solidFill>
                  <a:srgbClr val="FF92FB"/>
                </a:solidFill>
              </a:endParaRPr>
            </a:p>
          </p:txBody>
        </p:sp>
        <p:sp>
          <p:nvSpPr>
            <p:cNvPr id="198" name="Freeform 10">
              <a:extLst>
                <a:ext uri="{FF2B5EF4-FFF2-40B4-BE49-F238E27FC236}">
                  <a16:creationId xmlns:a16="http://schemas.microsoft.com/office/drawing/2014/main" id="{42780C12-A107-447E-A2F0-8C60BEED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168" y="2618853"/>
              <a:ext cx="299864" cy="272566"/>
            </a:xfrm>
            <a:custGeom>
              <a:avLst/>
              <a:gdLst>
                <a:gd name="T0" fmla="*/ 0 w 289"/>
                <a:gd name="T1" fmla="*/ 2147483646 h 289"/>
                <a:gd name="T2" fmla="*/ 2147483646 w 289"/>
                <a:gd name="T3" fmla="*/ 2147483646 h 289"/>
                <a:gd name="T4" fmla="*/ 2147483646 w 289"/>
                <a:gd name="T5" fmla="*/ 0 h 289"/>
                <a:gd name="T6" fmla="*/ 2147483646 w 28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289"/>
                <a:gd name="T14" fmla="*/ 289 w 28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289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cxnSp>
        <p:nvCxnSpPr>
          <p:cNvPr id="199" name="直線單箭頭接點 198">
            <a:extLst>
              <a:ext uri="{FF2B5EF4-FFF2-40B4-BE49-F238E27FC236}">
                <a16:creationId xmlns:a16="http://schemas.microsoft.com/office/drawing/2014/main" id="{F9353E1C-E1D9-4493-8E8E-3DDFD1BE1C68}"/>
              </a:ext>
            </a:extLst>
          </p:cNvPr>
          <p:cNvCxnSpPr>
            <a:cxnSpLocks/>
            <a:stCxn id="194" idx="3"/>
            <a:endCxn id="141" idx="1"/>
          </p:cNvCxnSpPr>
          <p:nvPr/>
        </p:nvCxnSpPr>
        <p:spPr>
          <a:xfrm flipV="1">
            <a:off x="6675676" y="5500146"/>
            <a:ext cx="377623" cy="16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單箭頭接點 199">
            <a:extLst>
              <a:ext uri="{FF2B5EF4-FFF2-40B4-BE49-F238E27FC236}">
                <a16:creationId xmlns:a16="http://schemas.microsoft.com/office/drawing/2014/main" id="{6E77EAFF-FAE3-4C46-A670-BDD495DE84C3}"/>
              </a:ext>
            </a:extLst>
          </p:cNvPr>
          <p:cNvCxnSpPr>
            <a:cxnSpLocks/>
            <a:stCxn id="197" idx="3"/>
            <a:endCxn id="194" idx="1"/>
          </p:cNvCxnSpPr>
          <p:nvPr/>
        </p:nvCxnSpPr>
        <p:spPr>
          <a:xfrm>
            <a:off x="5523548" y="5517108"/>
            <a:ext cx="7203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單箭頭接點 200">
            <a:extLst>
              <a:ext uri="{FF2B5EF4-FFF2-40B4-BE49-F238E27FC236}">
                <a16:creationId xmlns:a16="http://schemas.microsoft.com/office/drawing/2014/main" id="{F083C808-1D15-44F4-A84E-B72E62B23552}"/>
              </a:ext>
            </a:extLst>
          </p:cNvPr>
          <p:cNvCxnSpPr>
            <a:cxnSpLocks/>
            <a:endCxn id="194" idx="1"/>
          </p:cNvCxnSpPr>
          <p:nvPr/>
        </p:nvCxnSpPr>
        <p:spPr>
          <a:xfrm>
            <a:off x="5524500" y="5168900"/>
            <a:ext cx="719376" cy="348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單箭頭接點 201">
            <a:extLst>
              <a:ext uri="{FF2B5EF4-FFF2-40B4-BE49-F238E27FC236}">
                <a16:creationId xmlns:a16="http://schemas.microsoft.com/office/drawing/2014/main" id="{88D43C92-EF8B-44BF-B49C-125659D490D6}"/>
              </a:ext>
            </a:extLst>
          </p:cNvPr>
          <p:cNvCxnSpPr>
            <a:cxnSpLocks/>
            <a:endCxn id="194" idx="1"/>
          </p:cNvCxnSpPr>
          <p:nvPr/>
        </p:nvCxnSpPr>
        <p:spPr>
          <a:xfrm flipV="1">
            <a:off x="5580112" y="5517108"/>
            <a:ext cx="663764" cy="360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單箭頭接點 204">
            <a:extLst>
              <a:ext uri="{FF2B5EF4-FFF2-40B4-BE49-F238E27FC236}">
                <a16:creationId xmlns:a16="http://schemas.microsoft.com/office/drawing/2014/main" id="{51056981-5E42-4F6B-8FCE-96C94E9CF205}"/>
              </a:ext>
            </a:extLst>
          </p:cNvPr>
          <p:cNvCxnSpPr>
            <a:cxnSpLocks/>
            <a:stCxn id="138" idx="3"/>
          </p:cNvCxnSpPr>
          <p:nvPr/>
        </p:nvCxnSpPr>
        <p:spPr>
          <a:xfrm>
            <a:off x="4626425" y="5174279"/>
            <a:ext cx="897123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單箭頭接點 207">
            <a:extLst>
              <a:ext uri="{FF2B5EF4-FFF2-40B4-BE49-F238E27FC236}">
                <a16:creationId xmlns:a16="http://schemas.microsoft.com/office/drawing/2014/main" id="{8B66A7ED-F2DD-4D40-8821-521FE2D1EA31}"/>
              </a:ext>
            </a:extLst>
          </p:cNvPr>
          <p:cNvCxnSpPr>
            <a:cxnSpLocks/>
          </p:cNvCxnSpPr>
          <p:nvPr/>
        </p:nvCxnSpPr>
        <p:spPr>
          <a:xfrm>
            <a:off x="4659452" y="5881919"/>
            <a:ext cx="92066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單箭頭接點 210">
            <a:extLst>
              <a:ext uri="{FF2B5EF4-FFF2-40B4-BE49-F238E27FC236}">
                <a16:creationId xmlns:a16="http://schemas.microsoft.com/office/drawing/2014/main" id="{172F0F3E-37ED-43A4-9CDB-61DE39EC1738}"/>
              </a:ext>
            </a:extLst>
          </p:cNvPr>
          <p:cNvCxnSpPr>
            <a:cxnSpLocks/>
            <a:stCxn id="140" idx="3"/>
            <a:endCxn id="197" idx="1"/>
          </p:cNvCxnSpPr>
          <p:nvPr/>
        </p:nvCxnSpPr>
        <p:spPr>
          <a:xfrm flipV="1">
            <a:off x="4659452" y="5517108"/>
            <a:ext cx="432296" cy="37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單箭頭接點 211">
            <a:extLst>
              <a:ext uri="{FF2B5EF4-FFF2-40B4-BE49-F238E27FC236}">
                <a16:creationId xmlns:a16="http://schemas.microsoft.com/office/drawing/2014/main" id="{BC5612E2-D44C-44A6-96F6-53A2FB4890EC}"/>
              </a:ext>
            </a:extLst>
          </p:cNvPr>
          <p:cNvCxnSpPr>
            <a:cxnSpLocks/>
            <a:stCxn id="138" idx="3"/>
            <a:endCxn id="197" idx="1"/>
          </p:cNvCxnSpPr>
          <p:nvPr/>
        </p:nvCxnSpPr>
        <p:spPr>
          <a:xfrm>
            <a:off x="4626425" y="5174279"/>
            <a:ext cx="465323" cy="342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10">
            <a:extLst>
              <a:ext uri="{FF2B5EF4-FFF2-40B4-BE49-F238E27FC236}">
                <a16:creationId xmlns:a16="http://schemas.microsoft.com/office/drawing/2014/main" id="{E26D0D52-F1D4-4D35-805F-68C336C4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869160"/>
            <a:ext cx="34304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rgbClr val="00B050"/>
                </a:solidFill>
              </a:rPr>
              <a:t>L</a:t>
            </a:r>
            <a:endParaRPr lang="en-US" altLang="zh-TW" sz="1400" b="0" dirty="0">
              <a:solidFill>
                <a:srgbClr val="00B050"/>
              </a:solidFill>
            </a:endParaRPr>
          </a:p>
        </p:txBody>
      </p:sp>
      <p:sp>
        <p:nvSpPr>
          <p:cNvPr id="214" name="Rectangle 10">
            <a:extLst>
              <a:ext uri="{FF2B5EF4-FFF2-40B4-BE49-F238E27FC236}">
                <a16:creationId xmlns:a16="http://schemas.microsoft.com/office/drawing/2014/main" id="{A480BAE1-FA37-45FD-B443-17F2C47FB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5051011"/>
            <a:ext cx="373500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en-US" altLang="zh-TW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" name="Rectangle 10">
            <a:extLst>
              <a:ext uri="{FF2B5EF4-FFF2-40B4-BE49-F238E27FC236}">
                <a16:creationId xmlns:a16="http://schemas.microsoft.com/office/drawing/2014/main" id="{66964E71-B3A9-4E8A-B296-989AF17F1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199" y="2420888"/>
            <a:ext cx="373500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en-US" altLang="zh-TW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6" name="Line 11">
            <a:extLst>
              <a:ext uri="{FF2B5EF4-FFF2-40B4-BE49-F238E27FC236}">
                <a16:creationId xmlns:a16="http://schemas.microsoft.com/office/drawing/2014/main" id="{E3C17021-0F9D-4C19-B83D-C67D303AE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969" y="3417278"/>
            <a:ext cx="1447799" cy="151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9" name="Line 11">
            <a:extLst>
              <a:ext uri="{FF2B5EF4-FFF2-40B4-BE49-F238E27FC236}">
                <a16:creationId xmlns:a16="http://schemas.microsoft.com/office/drawing/2014/main" id="{EFC2B43A-353F-423F-9E6C-340609C3CF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600" y="1965748"/>
            <a:ext cx="474" cy="14478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0" name="Line 8">
            <a:extLst>
              <a:ext uri="{FF2B5EF4-FFF2-40B4-BE49-F238E27FC236}">
                <a16:creationId xmlns:a16="http://schemas.microsoft.com/office/drawing/2014/main" id="{3995BAA7-58EE-4321-9DD7-7B275348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696" y="2708919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2" name="Line 9">
            <a:extLst>
              <a:ext uri="{FF2B5EF4-FFF2-40B4-BE49-F238E27FC236}">
                <a16:creationId xmlns:a16="http://schemas.microsoft.com/office/drawing/2014/main" id="{25AEF0AE-0D0D-4B8B-AEBE-4A7EEEE92C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88437" y="2727156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23" name="Group 16">
            <a:extLst>
              <a:ext uri="{FF2B5EF4-FFF2-40B4-BE49-F238E27FC236}">
                <a16:creationId xmlns:a16="http://schemas.microsoft.com/office/drawing/2014/main" id="{0ADD7F15-FD8F-4731-992A-8BD93211FCC7}"/>
              </a:ext>
            </a:extLst>
          </p:cNvPr>
          <p:cNvGrpSpPr>
            <a:grpSpLocks/>
          </p:cNvGrpSpPr>
          <p:nvPr/>
        </p:nvGrpSpPr>
        <p:grpSpPr bwMode="auto">
          <a:xfrm>
            <a:off x="1619672" y="2628528"/>
            <a:ext cx="152400" cy="152400"/>
            <a:chOff x="1584" y="3792"/>
            <a:chExt cx="96" cy="96"/>
          </a:xfrm>
        </p:grpSpPr>
        <p:sp>
          <p:nvSpPr>
            <p:cNvPr id="224" name="Line 14">
              <a:extLst>
                <a:ext uri="{FF2B5EF4-FFF2-40B4-BE49-F238E27FC236}">
                  <a16:creationId xmlns:a16="http://schemas.microsoft.com/office/drawing/2014/main" id="{7CA9E6FE-1475-4323-ADD1-2AE2751FD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6" name="Line 15">
              <a:extLst>
                <a:ext uri="{FF2B5EF4-FFF2-40B4-BE49-F238E27FC236}">
                  <a16:creationId xmlns:a16="http://schemas.microsoft.com/office/drawing/2014/main" id="{384DE3BA-C463-4AE3-8887-FE3E8A434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27" name="Group 19">
            <a:extLst>
              <a:ext uri="{FF2B5EF4-FFF2-40B4-BE49-F238E27FC236}">
                <a16:creationId xmlns:a16="http://schemas.microsoft.com/office/drawing/2014/main" id="{54D9DE96-ABD8-4545-B42E-5F0A816E85A4}"/>
              </a:ext>
            </a:extLst>
          </p:cNvPr>
          <p:cNvGrpSpPr>
            <a:grpSpLocks/>
          </p:cNvGrpSpPr>
          <p:nvPr/>
        </p:nvGrpSpPr>
        <p:grpSpPr bwMode="auto">
          <a:xfrm>
            <a:off x="891208" y="3348608"/>
            <a:ext cx="152400" cy="152400"/>
            <a:chOff x="1056" y="3216"/>
            <a:chExt cx="96" cy="96"/>
          </a:xfrm>
        </p:grpSpPr>
        <p:sp>
          <p:nvSpPr>
            <p:cNvPr id="229" name="Line 17">
              <a:extLst>
                <a:ext uri="{FF2B5EF4-FFF2-40B4-BE49-F238E27FC236}">
                  <a16:creationId xmlns:a16="http://schemas.microsoft.com/office/drawing/2014/main" id="{EFE11A02-2BF0-4B69-9C0C-7F5DB7EE1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0" name="Line 18">
              <a:extLst>
                <a:ext uri="{FF2B5EF4-FFF2-40B4-BE49-F238E27FC236}">
                  <a16:creationId xmlns:a16="http://schemas.microsoft.com/office/drawing/2014/main" id="{2C8D1561-B3F2-4F94-AEF7-B25763519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2" name="Oval 20">
            <a:extLst>
              <a:ext uri="{FF2B5EF4-FFF2-40B4-BE49-F238E27FC236}">
                <a16:creationId xmlns:a16="http://schemas.microsoft.com/office/drawing/2014/main" id="{8A788A0D-3FE0-4EF8-9DFA-B92BA340E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3364059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33" name="Oval 21">
            <a:extLst>
              <a:ext uri="{FF2B5EF4-FFF2-40B4-BE49-F238E27FC236}">
                <a16:creationId xmlns:a16="http://schemas.microsoft.com/office/drawing/2014/main" id="{D580C391-BB40-4322-A660-E644755F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65392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34" name="Rectangle 10">
            <a:extLst>
              <a:ext uri="{FF2B5EF4-FFF2-40B4-BE49-F238E27FC236}">
                <a16:creationId xmlns:a16="http://schemas.microsoft.com/office/drawing/2014/main" id="{6D5B002E-D465-4712-B47B-FA9B3927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(0, 0)</a:t>
            </a:r>
          </a:p>
        </p:txBody>
      </p:sp>
      <p:sp>
        <p:nvSpPr>
          <p:cNvPr id="236" name="Rectangle 10">
            <a:extLst>
              <a:ext uri="{FF2B5EF4-FFF2-40B4-BE49-F238E27FC236}">
                <a16:creationId xmlns:a16="http://schemas.microsoft.com/office/drawing/2014/main" id="{A5832105-7A94-4A71-9287-2A2ACFE0C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015" y="2420888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FF99FF"/>
                </a:solidFill>
              </a:rPr>
              <a:t>(1, 1)</a:t>
            </a:r>
          </a:p>
        </p:txBody>
      </p:sp>
      <p:sp>
        <p:nvSpPr>
          <p:cNvPr id="237" name="Rectangle 10">
            <a:extLst>
              <a:ext uri="{FF2B5EF4-FFF2-40B4-BE49-F238E27FC236}">
                <a16:creationId xmlns:a16="http://schemas.microsoft.com/office/drawing/2014/main" id="{1A95ACC9-66C3-4EB2-8D45-8E3EC898A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50191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(1, 0)</a:t>
            </a:r>
          </a:p>
        </p:txBody>
      </p:sp>
      <p:sp>
        <p:nvSpPr>
          <p:cNvPr id="238" name="Rectangle 10">
            <a:extLst>
              <a:ext uri="{FF2B5EF4-FFF2-40B4-BE49-F238E27FC236}">
                <a16:creationId xmlns:a16="http://schemas.microsoft.com/office/drawing/2014/main" id="{6739018E-6851-4D79-8C66-223B050DF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492896"/>
            <a:ext cx="602729" cy="2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1400" b="0" dirty="0">
                <a:solidFill>
                  <a:srgbClr val="00B0F0"/>
                </a:solidFill>
              </a:rPr>
              <a:t>(0, 1)</a:t>
            </a:r>
          </a:p>
        </p:txBody>
      </p:sp>
      <p:sp>
        <p:nvSpPr>
          <p:cNvPr id="239" name="Line 8">
            <a:extLst>
              <a:ext uri="{FF2B5EF4-FFF2-40B4-BE49-F238E27FC236}">
                <a16:creationId xmlns:a16="http://schemas.microsoft.com/office/drawing/2014/main" id="{F885260A-D2B3-4067-A1DE-01839EC30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00" y="3410772"/>
            <a:ext cx="688984" cy="182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0" name="Line 9">
            <a:extLst>
              <a:ext uri="{FF2B5EF4-FFF2-40B4-BE49-F238E27FC236}">
                <a16:creationId xmlns:a16="http://schemas.microsoft.com/office/drawing/2014/main" id="{0B0CFF03-1CE0-42DB-8539-5F5A3022C7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600" y="2708920"/>
            <a:ext cx="3243" cy="7052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241" name="直線接點 240">
            <a:extLst>
              <a:ext uri="{FF2B5EF4-FFF2-40B4-BE49-F238E27FC236}">
                <a16:creationId xmlns:a16="http://schemas.microsoft.com/office/drawing/2014/main" id="{DD0765F8-02F1-42C1-BF64-6BA6AD140AC9}"/>
              </a:ext>
            </a:extLst>
          </p:cNvPr>
          <p:cNvCxnSpPr>
            <a:cxnSpLocks/>
            <a:stCxn id="250" idx="1"/>
            <a:endCxn id="250" idx="0"/>
          </p:cNvCxnSpPr>
          <p:nvPr/>
        </p:nvCxnSpPr>
        <p:spPr>
          <a:xfrm flipH="1">
            <a:off x="971600" y="2708922"/>
            <a:ext cx="1080123" cy="1080118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接點 245">
            <a:extLst>
              <a:ext uri="{FF2B5EF4-FFF2-40B4-BE49-F238E27FC236}">
                <a16:creationId xmlns:a16="http://schemas.microsoft.com/office/drawing/2014/main" id="{2A3A6C06-085B-4897-92D7-24DFCA2A6E65}"/>
              </a:ext>
            </a:extLst>
          </p:cNvPr>
          <p:cNvCxnSpPr>
            <a:cxnSpLocks/>
            <a:stCxn id="251" idx="1"/>
            <a:endCxn id="251" idx="0"/>
          </p:cNvCxnSpPr>
          <p:nvPr/>
        </p:nvCxnSpPr>
        <p:spPr>
          <a:xfrm flipH="1">
            <a:off x="611560" y="2348879"/>
            <a:ext cx="1080120" cy="1080119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10">
            <a:extLst>
              <a:ext uri="{FF2B5EF4-FFF2-40B4-BE49-F238E27FC236}">
                <a16:creationId xmlns:a16="http://schemas.microsoft.com/office/drawing/2014/main" id="{5B6BA8EC-7F78-49E1-90A8-8649C870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420" y="2818763"/>
            <a:ext cx="485710" cy="50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4000" b="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48" name="Rectangle 10">
            <a:extLst>
              <a:ext uri="{FF2B5EF4-FFF2-40B4-BE49-F238E27FC236}">
                <a16:creationId xmlns:a16="http://schemas.microsoft.com/office/drawing/2014/main" id="{3D439577-45F3-48C4-8C1A-884EC7702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284984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249" name="Rectangle 10">
            <a:extLst>
              <a:ext uri="{FF2B5EF4-FFF2-40B4-BE49-F238E27FC236}">
                <a16:creationId xmlns:a16="http://schemas.microsoft.com/office/drawing/2014/main" id="{B7AB0758-B136-4AB3-A736-F7A7AC194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38643"/>
            <a:ext cx="327013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y</a:t>
            </a:r>
            <a:endParaRPr lang="en-US" altLang="zh-TW" sz="1400" b="0" dirty="0">
              <a:solidFill>
                <a:schemeClr val="tx1"/>
              </a:solidFill>
            </a:endParaRPr>
          </a:p>
        </p:txBody>
      </p:sp>
      <p:sp>
        <p:nvSpPr>
          <p:cNvPr id="250" name="手繪多邊形: 圖案 249">
            <a:extLst>
              <a:ext uri="{FF2B5EF4-FFF2-40B4-BE49-F238E27FC236}">
                <a16:creationId xmlns:a16="http://schemas.microsoft.com/office/drawing/2014/main" id="{A7CDAC64-44BE-4749-9A90-A5053B71A211}"/>
              </a:ext>
            </a:extLst>
          </p:cNvPr>
          <p:cNvSpPr/>
          <p:nvPr/>
        </p:nvSpPr>
        <p:spPr>
          <a:xfrm rot="16200000">
            <a:off x="971602" y="2708919"/>
            <a:ext cx="1080118" cy="1080123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1" name="手繪多邊形: 圖案 250">
            <a:extLst>
              <a:ext uri="{FF2B5EF4-FFF2-40B4-BE49-F238E27FC236}">
                <a16:creationId xmlns:a16="http://schemas.microsoft.com/office/drawing/2014/main" id="{D119AC3A-56D1-4E74-AB00-33A37F558F1F}"/>
              </a:ext>
            </a:extLst>
          </p:cNvPr>
          <p:cNvSpPr/>
          <p:nvPr/>
        </p:nvSpPr>
        <p:spPr>
          <a:xfrm rot="10800000" flipH="1">
            <a:off x="611560" y="2348879"/>
            <a:ext cx="1080120" cy="1080119"/>
          </a:xfrm>
          <a:custGeom>
            <a:avLst/>
            <a:gdLst>
              <a:gd name="connsiteX0" fmla="*/ 0 w 1460500"/>
              <a:gd name="connsiteY0" fmla="*/ 0 h 1460500"/>
              <a:gd name="connsiteX1" fmla="*/ 1460500 w 1460500"/>
              <a:gd name="connsiteY1" fmla="*/ 1460500 h 1460500"/>
              <a:gd name="connsiteX2" fmla="*/ 6350 w 1460500"/>
              <a:gd name="connsiteY2" fmla="*/ 1454150 h 1460500"/>
              <a:gd name="connsiteX3" fmla="*/ 0 w 1460500"/>
              <a:gd name="connsiteY3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1460500">
                <a:moveTo>
                  <a:pt x="0" y="0"/>
                </a:moveTo>
                <a:lnTo>
                  <a:pt x="1460500" y="1460500"/>
                </a:lnTo>
                <a:lnTo>
                  <a:pt x="6350" y="1454150"/>
                </a:lnTo>
                <a:cubicBezTo>
                  <a:pt x="4233" y="969433"/>
                  <a:pt x="2117" y="484717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6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96DD618-E2AB-4C8D-9148-958E61B6D8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/>
          <a:p>
            <a:r>
              <a:rPr lang="en-US" altLang="zh-TW" dirty="0"/>
              <a:t>What is the minimum no. of nodes of an MLP (with possible skip connections) that can achieve the following decision boundary?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97F348E-7718-42CD-92E9-290C0CC3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2</a:t>
            </a:r>
            <a:endParaRPr lang="zh-TW" altLang="en-US" dirty="0"/>
          </a:p>
        </p:txBody>
      </p:sp>
      <p:sp>
        <p:nvSpPr>
          <p:cNvPr id="39" name="手繪多邊形: 圖案 38">
            <a:extLst>
              <a:ext uri="{FF2B5EF4-FFF2-40B4-BE49-F238E27FC236}">
                <a16:creationId xmlns:a16="http://schemas.microsoft.com/office/drawing/2014/main" id="{27D36CD6-BD72-4BB6-8F4C-42EC55C75A7D}"/>
              </a:ext>
            </a:extLst>
          </p:cNvPr>
          <p:cNvSpPr/>
          <p:nvPr/>
        </p:nvSpPr>
        <p:spPr>
          <a:xfrm>
            <a:off x="899592" y="3645024"/>
            <a:ext cx="1728192" cy="1800200"/>
          </a:xfrm>
          <a:custGeom>
            <a:avLst/>
            <a:gdLst>
              <a:gd name="connsiteX0" fmla="*/ 1013791 w 1013791"/>
              <a:gd name="connsiteY0" fmla="*/ 0 h 1133061"/>
              <a:gd name="connsiteX1" fmla="*/ 427383 w 1013791"/>
              <a:gd name="connsiteY1" fmla="*/ 0 h 1133061"/>
              <a:gd name="connsiteX2" fmla="*/ 0 w 1013791"/>
              <a:gd name="connsiteY2" fmla="*/ 387626 h 1133061"/>
              <a:gd name="connsiteX3" fmla="*/ 119270 w 1013791"/>
              <a:gd name="connsiteY3" fmla="*/ 894522 h 1133061"/>
              <a:gd name="connsiteX4" fmla="*/ 844826 w 1013791"/>
              <a:gd name="connsiteY4" fmla="*/ 1133061 h 11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791" h="1133061">
                <a:moveTo>
                  <a:pt x="1013791" y="0"/>
                </a:moveTo>
                <a:lnTo>
                  <a:pt x="427383" y="0"/>
                </a:lnTo>
                <a:lnTo>
                  <a:pt x="0" y="387626"/>
                </a:lnTo>
                <a:lnTo>
                  <a:pt x="119270" y="894522"/>
                </a:lnTo>
                <a:lnTo>
                  <a:pt x="844826" y="1133061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: 圖案 47">
            <a:extLst>
              <a:ext uri="{FF2B5EF4-FFF2-40B4-BE49-F238E27FC236}">
                <a16:creationId xmlns:a16="http://schemas.microsoft.com/office/drawing/2014/main" id="{93953D95-9574-4473-AE4B-788FAD5B549D}"/>
              </a:ext>
            </a:extLst>
          </p:cNvPr>
          <p:cNvSpPr/>
          <p:nvPr/>
        </p:nvSpPr>
        <p:spPr>
          <a:xfrm>
            <a:off x="6444208" y="3212976"/>
            <a:ext cx="1769165" cy="2315818"/>
          </a:xfrm>
          <a:custGeom>
            <a:avLst/>
            <a:gdLst>
              <a:gd name="connsiteX0" fmla="*/ 0 w 1769165"/>
              <a:gd name="connsiteY0" fmla="*/ 576470 h 2315818"/>
              <a:gd name="connsiteX1" fmla="*/ 69573 w 1769165"/>
              <a:gd name="connsiteY1" fmla="*/ 1172818 h 2315818"/>
              <a:gd name="connsiteX2" fmla="*/ 904460 w 1769165"/>
              <a:gd name="connsiteY2" fmla="*/ 1232452 h 2315818"/>
              <a:gd name="connsiteX3" fmla="*/ 904460 w 1769165"/>
              <a:gd name="connsiteY3" fmla="*/ 1868557 h 2315818"/>
              <a:gd name="connsiteX4" fmla="*/ 467139 w 1769165"/>
              <a:gd name="connsiteY4" fmla="*/ 2136913 h 2315818"/>
              <a:gd name="connsiteX5" fmla="*/ 1769165 w 1769165"/>
              <a:gd name="connsiteY5" fmla="*/ 2315818 h 2315818"/>
              <a:gd name="connsiteX6" fmla="*/ 1272208 w 1769165"/>
              <a:gd name="connsiteY6" fmla="*/ 0 h 2315818"/>
              <a:gd name="connsiteX7" fmla="*/ 0 w 1769165"/>
              <a:gd name="connsiteY7" fmla="*/ 576470 h 231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165" h="2315818">
                <a:moveTo>
                  <a:pt x="0" y="576470"/>
                </a:moveTo>
                <a:lnTo>
                  <a:pt x="69573" y="1172818"/>
                </a:lnTo>
                <a:lnTo>
                  <a:pt x="904460" y="1232452"/>
                </a:lnTo>
                <a:lnTo>
                  <a:pt x="904460" y="1868557"/>
                </a:lnTo>
                <a:lnTo>
                  <a:pt x="467139" y="2136913"/>
                </a:lnTo>
                <a:lnTo>
                  <a:pt x="1769165" y="2315818"/>
                </a:lnTo>
                <a:lnTo>
                  <a:pt x="1272208" y="0"/>
                </a:lnTo>
                <a:lnTo>
                  <a:pt x="0" y="5764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A5CE77DD-0CFE-4015-ABE0-CBFCEF1A5E52}"/>
              </a:ext>
            </a:extLst>
          </p:cNvPr>
          <p:cNvSpPr/>
          <p:nvPr/>
        </p:nvSpPr>
        <p:spPr>
          <a:xfrm>
            <a:off x="3923928" y="3501008"/>
            <a:ext cx="1728192" cy="2015615"/>
          </a:xfrm>
          <a:custGeom>
            <a:avLst/>
            <a:gdLst>
              <a:gd name="connsiteX0" fmla="*/ 634482 w 1405812"/>
              <a:gd name="connsiteY0" fmla="*/ 0 h 1511559"/>
              <a:gd name="connsiteX1" fmla="*/ 0 w 1405812"/>
              <a:gd name="connsiteY1" fmla="*/ 740228 h 1511559"/>
              <a:gd name="connsiteX2" fmla="*/ 534955 w 1405812"/>
              <a:gd name="connsiteY2" fmla="*/ 908179 h 1511559"/>
              <a:gd name="connsiteX3" fmla="*/ 68425 w 1405812"/>
              <a:gd name="connsiteY3" fmla="*/ 1356049 h 1511559"/>
              <a:gd name="connsiteX4" fmla="*/ 1405812 w 1405812"/>
              <a:gd name="connsiteY4" fmla="*/ 1511559 h 151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812" h="1511559">
                <a:moveTo>
                  <a:pt x="634482" y="0"/>
                </a:moveTo>
                <a:lnTo>
                  <a:pt x="0" y="740228"/>
                </a:lnTo>
                <a:lnTo>
                  <a:pt x="534955" y="908179"/>
                </a:lnTo>
                <a:lnTo>
                  <a:pt x="68425" y="1356049"/>
                </a:lnTo>
                <a:lnTo>
                  <a:pt x="1405812" y="1511559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3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ECF51FE-DE30-4C53-89F1-91C9FF0DD5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 the example of gender classification…</a:t>
            </a:r>
          </a:p>
          <a:p>
            <a:pPr lvl="1"/>
            <a:r>
              <a:rPr lang="en-US" altLang="zh-TW" dirty="0"/>
              <a:t>What is the learning rule of a “second-order” perceptron in the gender classification example?</a:t>
            </a:r>
          </a:p>
          <a:p>
            <a:pPr lvl="1"/>
            <a:r>
              <a:rPr lang="en-US" altLang="zh-TW" dirty="0"/>
              <a:t>What types of decision boundaries are possible?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55CEB03-2DFD-4259-ABE2-8F5FB992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物件 1">
                <a:extLst>
                  <a:ext uri="{FF2B5EF4-FFF2-40B4-BE49-F238E27FC236}">
                    <a16:creationId xmlns:a16="http://schemas.microsoft.com/office/drawing/2014/main" id="{9771EFB1-E5F5-4D3E-A90B-D2AD56D25600}"/>
                  </a:ext>
                </a:extLst>
              </p:cNvPr>
              <p:cNvSpPr txBox="1"/>
              <p:nvPr/>
            </p:nvSpPr>
            <p:spPr bwMode="auto">
              <a:xfrm>
                <a:off x="539552" y="3429000"/>
                <a:ext cx="7859216" cy="322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zh-TW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func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female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male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func>
                                          <m:funcPr>
                                            <m:ctrlP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zh-TW" alt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</m:fName>
                                          <m:e>
                                            <m: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sSub>
                                  <m:sSub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func>
                                          <m:funcPr>
                                            <m:ctrlP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zh-TW" alt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</m:fName>
                                          <m:e>
                                            <m: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sSub>
                                      <m:sSub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zh-TW" alt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zh-TW" altLang="en-US" i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zh-TW" alt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d>
                                      <m:dPr>
                                        <m:ctrlPr>
                                          <a:rPr lang="en-US" altLang="zh-TW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zh-TW" alt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zh-TW" altLang="en-US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zh-TW" alt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zh-TW" alt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zh-TW" altLang="en-US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zh-TW" alt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sSub>
                                      <m:sSub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zh-TW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TW" alt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zh-TW" alt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zh-TW" altLang="en-US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zh-TW" alt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d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物件 1">
                <a:extLst>
                  <a:ext uri="{FF2B5EF4-FFF2-40B4-BE49-F238E27FC236}">
                    <a16:creationId xmlns:a16="http://schemas.microsoft.com/office/drawing/2014/main" id="{9771EFB1-E5F5-4D3E-A90B-D2AD56D25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429000"/>
                <a:ext cx="7859216" cy="32215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02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9591D1A-0567-4471-9A35-15085180E9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If the activation function used in your DNN is a hyper-tangent function, do you still have the “gradient vanishing” problem?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6EC8764-44D2-4EC9-B9BE-E14FFD7D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36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Neural Networks (NN)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Supervised Learning</a:t>
            </a:r>
          </a:p>
          <a:p>
            <a:pPr lvl="1"/>
            <a:r>
              <a:rPr lang="en-US" altLang="zh-TW" dirty="0"/>
              <a:t>Multilayer </a:t>
            </a:r>
            <a:r>
              <a:rPr lang="en-US" altLang="zh-TW" dirty="0" err="1"/>
              <a:t>perceptrons</a:t>
            </a:r>
            <a:r>
              <a:rPr lang="en-US" altLang="zh-TW" dirty="0"/>
              <a:t> (MLP)</a:t>
            </a:r>
          </a:p>
          <a:p>
            <a:pPr lvl="2"/>
            <a:r>
              <a:rPr lang="en-US" altLang="zh-TW" dirty="0"/>
              <a:t>Deep neural networks (DNN)</a:t>
            </a:r>
          </a:p>
          <a:p>
            <a:pPr lvl="1"/>
            <a:r>
              <a:rPr lang="en-US" altLang="zh-TW" dirty="0"/>
              <a:t>Convolutional neural networks (CNN)</a:t>
            </a:r>
          </a:p>
          <a:p>
            <a:pPr lvl="1"/>
            <a:r>
              <a:rPr lang="en-US" altLang="zh-TW" dirty="0"/>
              <a:t>Radial basis function networks</a:t>
            </a:r>
          </a:p>
          <a:p>
            <a:pPr lvl="1"/>
            <a:r>
              <a:rPr lang="en-US" altLang="zh-TW" dirty="0"/>
              <a:t>Modular neural networks</a:t>
            </a:r>
          </a:p>
          <a:p>
            <a:pPr lvl="1"/>
            <a:r>
              <a:rPr lang="en-US" altLang="zh-TW" dirty="0"/>
              <a:t>Learning vector quantization (LVQ)</a:t>
            </a:r>
          </a:p>
          <a:p>
            <a:r>
              <a:rPr lang="en-US" altLang="zh-TW" dirty="0"/>
              <a:t>Unsupervised Learning</a:t>
            </a:r>
          </a:p>
          <a:p>
            <a:pPr lvl="1"/>
            <a:r>
              <a:rPr lang="en-US" altLang="zh-TW" dirty="0"/>
              <a:t>Competitive learning networks</a:t>
            </a:r>
          </a:p>
          <a:p>
            <a:pPr lvl="1"/>
            <a:r>
              <a:rPr lang="en-US" altLang="zh-TW" dirty="0" err="1"/>
              <a:t>Kohonen</a:t>
            </a:r>
            <a:r>
              <a:rPr lang="en-US" altLang="zh-TW" dirty="0"/>
              <a:t> self-organizing networks</a:t>
            </a:r>
          </a:p>
          <a:p>
            <a:pPr lvl="1"/>
            <a:r>
              <a:rPr lang="en-US" altLang="zh-TW" dirty="0"/>
              <a:t>ART (adaptive resonant theory)</a:t>
            </a:r>
          </a:p>
          <a:p>
            <a:r>
              <a:rPr lang="en-US" altLang="zh-TW" dirty="0"/>
              <a:t>Others</a:t>
            </a:r>
          </a:p>
          <a:p>
            <a:pPr lvl="1"/>
            <a:r>
              <a:rPr lang="en-US" altLang="zh-TW" dirty="0"/>
              <a:t>Hopfield networks</a:t>
            </a:r>
          </a:p>
          <a:p>
            <a:pPr lvl="1"/>
            <a:endParaRPr lang="en-US" altLang="zh-TW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77779125-7926-436F-AAFC-3B145ABCF570}"/>
              </a:ext>
            </a:extLst>
          </p:cNvPr>
          <p:cNvSpPr/>
          <p:nvPr/>
        </p:nvSpPr>
        <p:spPr>
          <a:xfrm>
            <a:off x="5292080" y="1823898"/>
            <a:ext cx="3394720" cy="49469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EE660FB8-4D4A-4C5C-BE49-5B62C9736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1988840"/>
            <a:ext cx="51937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chemeClr val="tx1"/>
                </a:solidFill>
              </a:rPr>
              <a:t>NN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B60E86A-17AC-482F-BA75-C67DE07A2253}"/>
              </a:ext>
            </a:extLst>
          </p:cNvPr>
          <p:cNvSpPr/>
          <p:nvPr/>
        </p:nvSpPr>
        <p:spPr>
          <a:xfrm>
            <a:off x="5826346" y="3501008"/>
            <a:ext cx="104991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DNN</a:t>
            </a:r>
            <a:r>
              <a:rPr lang="en-US" altLang="zh-TW" sz="1600" baseline="-25000" dirty="0" err="1">
                <a:solidFill>
                  <a:schemeClr val="tx1"/>
                </a:solidFill>
              </a:rPr>
              <a:t>a</a:t>
            </a:r>
            <a:endParaRPr lang="zh-TW" altLang="en-US" baseline="-25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F42F235-76B4-42C8-9C6E-9F5BE6E68328}"/>
              </a:ext>
            </a:extLst>
          </p:cNvPr>
          <p:cNvSpPr/>
          <p:nvPr/>
        </p:nvSpPr>
        <p:spPr>
          <a:xfrm>
            <a:off x="5652119" y="2731418"/>
            <a:ext cx="1343903" cy="174911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E6584E5-7ECD-49E1-9493-539A9C437DED}"/>
              </a:ext>
            </a:extLst>
          </p:cNvPr>
          <p:cNvSpPr/>
          <p:nvPr/>
        </p:nvSpPr>
        <p:spPr>
          <a:xfrm>
            <a:off x="7092280" y="2852936"/>
            <a:ext cx="1265934" cy="16275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9BB9B78C-2594-41DC-86D9-7494B710112D}"/>
              </a:ext>
            </a:extLst>
          </p:cNvPr>
          <p:cNvSpPr/>
          <p:nvPr/>
        </p:nvSpPr>
        <p:spPr>
          <a:xfrm>
            <a:off x="5908104" y="5314888"/>
            <a:ext cx="1040160" cy="7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RNN</a:t>
            </a:r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9EC2360-D105-44AF-B6BF-C8C3359FF6B5}"/>
              </a:ext>
            </a:extLst>
          </p:cNvPr>
          <p:cNvSpPr/>
          <p:nvPr/>
        </p:nvSpPr>
        <p:spPr>
          <a:xfrm>
            <a:off x="5436096" y="2457375"/>
            <a:ext cx="3096344" cy="229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F9B5BD5F-2045-4895-ADA3-0B3E2323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299" y="2492896"/>
            <a:ext cx="76302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chemeClr val="tx1"/>
                </a:solidFill>
              </a:rPr>
              <a:t>Static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702A11C6-52DA-44E2-8545-E49011347E8F}"/>
              </a:ext>
            </a:extLst>
          </p:cNvPr>
          <p:cNvSpPr/>
          <p:nvPr/>
        </p:nvSpPr>
        <p:spPr>
          <a:xfrm>
            <a:off x="5764088" y="4840575"/>
            <a:ext cx="2480320" cy="15407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7602C15C-FEAF-46FB-9163-62467A48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401" y="4859226"/>
            <a:ext cx="122469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CBCBB256-D30F-45EC-9BFB-C017BEDF3C29}"/>
              </a:ext>
            </a:extLst>
          </p:cNvPr>
          <p:cNvSpPr/>
          <p:nvPr/>
        </p:nvSpPr>
        <p:spPr>
          <a:xfrm>
            <a:off x="7092280" y="5314888"/>
            <a:ext cx="1040160" cy="706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LSTM</a:t>
            </a:r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2B505EC1-6590-436E-8F26-4F3CAE015412}"/>
              </a:ext>
            </a:extLst>
          </p:cNvPr>
          <p:cNvSpPr/>
          <p:nvPr/>
        </p:nvSpPr>
        <p:spPr>
          <a:xfrm>
            <a:off x="7194498" y="3501008"/>
            <a:ext cx="104991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DNN</a:t>
            </a:r>
            <a:r>
              <a:rPr lang="en-US" altLang="zh-TW" baseline="-25000" dirty="0" err="1">
                <a:solidFill>
                  <a:schemeClr val="tx1"/>
                </a:solidFill>
              </a:rPr>
              <a:t>b</a:t>
            </a:r>
            <a:endParaRPr lang="zh-TW" altLang="en-US" baseline="-25000" dirty="0"/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92E66FB0-E736-4544-BAF9-5D9AD45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924944"/>
            <a:ext cx="66043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chemeClr val="tx1"/>
                </a:solidFill>
              </a:rPr>
              <a:t>MLP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D499DEB0-A96C-427B-8ACF-0B0BC608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132" y="2987018"/>
            <a:ext cx="68608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chemeClr val="tx1"/>
                </a:solidFill>
              </a:rPr>
              <a:t>CNN</a:t>
            </a:r>
          </a:p>
        </p:txBody>
      </p:sp>
    </p:spTree>
    <p:extLst>
      <p:ext uri="{BB962C8B-B14F-4D97-AF65-F5344CB8AC3E}">
        <p14:creationId xmlns:p14="http://schemas.microsoft.com/office/powerpoint/2010/main" val="16461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Proposed by </a:t>
            </a:r>
            <a:r>
              <a:rPr lang="en-US" altLang="zh-TW" dirty="0" err="1"/>
              <a:t>Widrow</a:t>
            </a:r>
            <a:r>
              <a:rPr lang="en-US" altLang="zh-TW" dirty="0"/>
              <a:t> &amp; Hoff in 1960</a:t>
            </a:r>
          </a:p>
          <a:p>
            <a:r>
              <a:rPr lang="en-US" altLang="zh-TW" dirty="0"/>
              <a:t>AKA ADALINE (Adaptive Linear Neuron)</a:t>
            </a:r>
          </a:p>
          <a:p>
            <a:pPr marL="365760" lvl="1" indent="0">
              <a:buNone/>
            </a:pP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Single-layer </a:t>
            </a:r>
            <a:r>
              <a:rPr lang="en-US" altLang="zh-TW" dirty="0" err="1"/>
              <a:t>Perceptrons</a:t>
            </a:r>
            <a:endParaRPr lang="zh-TW" altLang="en-US" dirty="0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7149938" y="3635090"/>
            <a:ext cx="87844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FF0000"/>
                </a:solidFill>
              </a:rPr>
              <a:t>female</a:t>
            </a:r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5370609" y="5847663"/>
            <a:ext cx="304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 flipV="1">
            <a:off x="5362671" y="3033026"/>
            <a:ext cx="0" cy="2811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6432497" y="5987115"/>
            <a:ext cx="2013372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r>
              <a:rPr lang="en-US" altLang="zh-TW" sz="1400" b="0" dirty="0">
                <a:solidFill>
                  <a:schemeClr val="tx1"/>
                </a:solidFill>
              </a:rPr>
              <a:t>1</a:t>
            </a:r>
            <a:r>
              <a:rPr lang="en-US" altLang="zh-TW" sz="2200" b="0" dirty="0">
                <a:solidFill>
                  <a:schemeClr val="tx1"/>
                </a:solidFill>
              </a:rPr>
              <a:t> (hair length)</a:t>
            </a:r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 rot="16200000">
            <a:off x="4135022" y="3929937"/>
            <a:ext cx="1968488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r>
              <a:rPr lang="en-US" altLang="zh-TW" sz="1400" b="0" dirty="0">
                <a:solidFill>
                  <a:schemeClr val="tx1"/>
                </a:solidFill>
              </a:rPr>
              <a:t>2 </a:t>
            </a:r>
            <a:r>
              <a:rPr lang="en-US" altLang="zh-TW" sz="2200" b="0" dirty="0">
                <a:solidFill>
                  <a:schemeClr val="tx1"/>
                </a:solidFill>
              </a:rPr>
              <a:t>(voice freq.)</a:t>
            </a: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6685059" y="3155263"/>
            <a:ext cx="106363" cy="215900"/>
            <a:chOff x="4001" y="1952"/>
            <a:chExt cx="67" cy="136"/>
          </a:xfrm>
        </p:grpSpPr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4004" y="1952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99" name="Line 36"/>
            <p:cNvSpPr>
              <a:spLocks noChangeShapeType="1"/>
            </p:cNvSpPr>
            <p:nvPr/>
          </p:nvSpPr>
          <p:spPr bwMode="auto">
            <a:xfrm>
              <a:off x="4001" y="2052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37"/>
            <p:cNvSpPr>
              <a:spLocks noChangeShapeType="1"/>
            </p:cNvSpPr>
            <p:nvPr/>
          </p:nvSpPr>
          <p:spPr bwMode="auto">
            <a:xfrm>
              <a:off x="4032" y="2021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6948264" y="3645148"/>
            <a:ext cx="106363" cy="215900"/>
            <a:chOff x="4241" y="2240"/>
            <a:chExt cx="67" cy="136"/>
          </a:xfrm>
        </p:grpSpPr>
        <p:sp>
          <p:nvSpPr>
            <p:cNvPr id="95" name="Oval 39"/>
            <p:cNvSpPr>
              <a:spLocks noChangeArrowheads="1"/>
            </p:cNvSpPr>
            <p:nvPr/>
          </p:nvSpPr>
          <p:spPr bwMode="auto">
            <a:xfrm>
              <a:off x="4244" y="2240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96" name="Line 40"/>
            <p:cNvSpPr>
              <a:spLocks noChangeShapeType="1"/>
            </p:cNvSpPr>
            <p:nvPr/>
          </p:nvSpPr>
          <p:spPr bwMode="auto">
            <a:xfrm>
              <a:off x="4241" y="2340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Line 41"/>
            <p:cNvSpPr>
              <a:spLocks noChangeShapeType="1"/>
            </p:cNvSpPr>
            <p:nvPr/>
          </p:nvSpPr>
          <p:spPr bwMode="auto">
            <a:xfrm>
              <a:off x="4272" y="2309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7705997" y="4077196"/>
            <a:ext cx="106363" cy="215900"/>
            <a:chOff x="4625" y="2480"/>
            <a:chExt cx="67" cy="136"/>
          </a:xfrm>
        </p:grpSpPr>
        <p:sp>
          <p:nvSpPr>
            <p:cNvPr id="92" name="Oval 43"/>
            <p:cNvSpPr>
              <a:spLocks noChangeArrowheads="1"/>
            </p:cNvSpPr>
            <p:nvPr/>
          </p:nvSpPr>
          <p:spPr bwMode="auto">
            <a:xfrm>
              <a:off x="4628" y="2480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93" name="Line 44"/>
            <p:cNvSpPr>
              <a:spLocks noChangeShapeType="1"/>
            </p:cNvSpPr>
            <p:nvPr/>
          </p:nvSpPr>
          <p:spPr bwMode="auto">
            <a:xfrm>
              <a:off x="4625" y="2580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45"/>
            <p:cNvSpPr>
              <a:spLocks noChangeShapeType="1"/>
            </p:cNvSpPr>
            <p:nvPr/>
          </p:nvSpPr>
          <p:spPr bwMode="auto">
            <a:xfrm>
              <a:off x="4656" y="2549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6989859" y="4222063"/>
            <a:ext cx="106363" cy="215900"/>
            <a:chOff x="4193" y="2624"/>
            <a:chExt cx="67" cy="136"/>
          </a:xfrm>
        </p:grpSpPr>
        <p:sp>
          <p:nvSpPr>
            <p:cNvPr id="89" name="Oval 47"/>
            <p:cNvSpPr>
              <a:spLocks noChangeArrowheads="1"/>
            </p:cNvSpPr>
            <p:nvPr/>
          </p:nvSpPr>
          <p:spPr bwMode="auto">
            <a:xfrm>
              <a:off x="4196" y="2624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90" name="Line 48"/>
            <p:cNvSpPr>
              <a:spLocks noChangeShapeType="1"/>
            </p:cNvSpPr>
            <p:nvPr/>
          </p:nvSpPr>
          <p:spPr bwMode="auto">
            <a:xfrm>
              <a:off x="4193" y="2724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49"/>
            <p:cNvSpPr>
              <a:spLocks noChangeShapeType="1"/>
            </p:cNvSpPr>
            <p:nvPr/>
          </p:nvSpPr>
          <p:spPr bwMode="auto">
            <a:xfrm>
              <a:off x="4224" y="2693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7447059" y="4298263"/>
            <a:ext cx="106363" cy="215900"/>
            <a:chOff x="4481" y="2672"/>
            <a:chExt cx="67" cy="136"/>
          </a:xfrm>
        </p:grpSpPr>
        <p:sp>
          <p:nvSpPr>
            <p:cNvPr id="86" name="Oval 51"/>
            <p:cNvSpPr>
              <a:spLocks noChangeArrowheads="1"/>
            </p:cNvSpPr>
            <p:nvPr/>
          </p:nvSpPr>
          <p:spPr bwMode="auto">
            <a:xfrm>
              <a:off x="4484" y="2672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87" name="Line 52"/>
            <p:cNvSpPr>
              <a:spLocks noChangeShapeType="1"/>
            </p:cNvSpPr>
            <p:nvPr/>
          </p:nvSpPr>
          <p:spPr bwMode="auto">
            <a:xfrm>
              <a:off x="4481" y="2772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Line 53"/>
            <p:cNvSpPr>
              <a:spLocks noChangeShapeType="1"/>
            </p:cNvSpPr>
            <p:nvPr/>
          </p:nvSpPr>
          <p:spPr bwMode="auto">
            <a:xfrm>
              <a:off x="4512" y="2741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6532659" y="3764863"/>
            <a:ext cx="106363" cy="215900"/>
            <a:chOff x="3905" y="2336"/>
            <a:chExt cx="67" cy="136"/>
          </a:xfrm>
        </p:grpSpPr>
        <p:sp>
          <p:nvSpPr>
            <p:cNvPr id="83" name="Oval 55"/>
            <p:cNvSpPr>
              <a:spLocks noChangeArrowheads="1"/>
            </p:cNvSpPr>
            <p:nvPr/>
          </p:nvSpPr>
          <p:spPr bwMode="auto">
            <a:xfrm>
              <a:off x="3908" y="2336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84" name="Line 56"/>
            <p:cNvSpPr>
              <a:spLocks noChangeShapeType="1"/>
            </p:cNvSpPr>
            <p:nvPr/>
          </p:nvSpPr>
          <p:spPr bwMode="auto">
            <a:xfrm>
              <a:off x="3905" y="2436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Line 57"/>
            <p:cNvSpPr>
              <a:spLocks noChangeShapeType="1"/>
            </p:cNvSpPr>
            <p:nvPr/>
          </p:nvSpPr>
          <p:spPr bwMode="auto">
            <a:xfrm>
              <a:off x="3936" y="2405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7904259" y="4907863"/>
            <a:ext cx="106363" cy="215900"/>
            <a:chOff x="4769" y="3056"/>
            <a:chExt cx="67" cy="136"/>
          </a:xfrm>
        </p:grpSpPr>
        <p:sp>
          <p:nvSpPr>
            <p:cNvPr id="80" name="Oval 59"/>
            <p:cNvSpPr>
              <a:spLocks noChangeArrowheads="1"/>
            </p:cNvSpPr>
            <p:nvPr/>
          </p:nvSpPr>
          <p:spPr bwMode="auto">
            <a:xfrm>
              <a:off x="4772" y="3056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81" name="Line 60"/>
            <p:cNvSpPr>
              <a:spLocks noChangeShapeType="1"/>
            </p:cNvSpPr>
            <p:nvPr/>
          </p:nvSpPr>
          <p:spPr bwMode="auto">
            <a:xfrm>
              <a:off x="4769" y="3156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" name="Line 61"/>
            <p:cNvSpPr>
              <a:spLocks noChangeShapeType="1"/>
            </p:cNvSpPr>
            <p:nvPr/>
          </p:nvSpPr>
          <p:spPr bwMode="auto">
            <a:xfrm>
              <a:off x="4800" y="3125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7452320" y="3356992"/>
            <a:ext cx="106363" cy="215900"/>
            <a:chOff x="4529" y="2192"/>
            <a:chExt cx="67" cy="136"/>
          </a:xfrm>
        </p:grpSpPr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4532" y="2192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78" name="Line 64"/>
            <p:cNvSpPr>
              <a:spLocks noChangeShapeType="1"/>
            </p:cNvSpPr>
            <p:nvPr/>
          </p:nvSpPr>
          <p:spPr bwMode="auto">
            <a:xfrm>
              <a:off x="4529" y="2292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9" name="Line 65"/>
            <p:cNvSpPr>
              <a:spLocks noChangeShapeType="1"/>
            </p:cNvSpPr>
            <p:nvPr/>
          </p:nvSpPr>
          <p:spPr bwMode="auto">
            <a:xfrm>
              <a:off x="4560" y="2261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7828059" y="4450663"/>
            <a:ext cx="106363" cy="215900"/>
            <a:chOff x="4721" y="2768"/>
            <a:chExt cx="67" cy="136"/>
          </a:xfrm>
        </p:grpSpPr>
        <p:sp>
          <p:nvSpPr>
            <p:cNvPr id="74" name="Oval 67"/>
            <p:cNvSpPr>
              <a:spLocks noChangeArrowheads="1"/>
            </p:cNvSpPr>
            <p:nvPr/>
          </p:nvSpPr>
          <p:spPr bwMode="auto">
            <a:xfrm>
              <a:off x="4724" y="2768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75" name="Line 68"/>
            <p:cNvSpPr>
              <a:spLocks noChangeShapeType="1"/>
            </p:cNvSpPr>
            <p:nvPr/>
          </p:nvSpPr>
          <p:spPr bwMode="auto">
            <a:xfrm>
              <a:off x="4721" y="2868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4752" y="2837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6075459" y="3155263"/>
            <a:ext cx="106363" cy="215900"/>
            <a:chOff x="3617" y="1952"/>
            <a:chExt cx="67" cy="136"/>
          </a:xfrm>
        </p:grpSpPr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3620" y="1952"/>
              <a:ext cx="56" cy="56"/>
            </a:xfrm>
            <a:prstGeom prst="ellipse">
              <a:avLst/>
            </a:prstGeom>
            <a:noFill/>
            <a:ln w="25400">
              <a:solidFill>
                <a:srgbClr val="FF9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3617" y="2052"/>
              <a:ext cx="67" cy="0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3648" y="2021"/>
              <a:ext cx="0" cy="67"/>
            </a:xfrm>
            <a:prstGeom prst="line">
              <a:avLst/>
            </a:prstGeom>
            <a:noFill/>
            <a:ln w="25400">
              <a:solidFill>
                <a:srgbClr val="FF92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1" name="Group 79"/>
          <p:cNvGrpSpPr>
            <a:grpSpLocks/>
          </p:cNvGrpSpPr>
          <p:nvPr/>
        </p:nvGrpSpPr>
        <p:grpSpPr bwMode="auto">
          <a:xfrm>
            <a:off x="5694459" y="4442726"/>
            <a:ext cx="106363" cy="211137"/>
            <a:chOff x="3377" y="2763"/>
            <a:chExt cx="67" cy="133"/>
          </a:xfrm>
        </p:grpSpPr>
        <p:sp>
          <p:nvSpPr>
            <p:cNvPr id="67" name="Oval 75"/>
            <p:cNvSpPr>
              <a:spLocks noChangeArrowheads="1"/>
            </p:cNvSpPr>
            <p:nvPr/>
          </p:nvSpPr>
          <p:spPr bwMode="auto">
            <a:xfrm>
              <a:off x="3380" y="2840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 flipV="1">
              <a:off x="3408" y="2763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>
              <a:off x="3413" y="2765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 flipH="1">
              <a:off x="3377" y="2765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6084168" y="4725144"/>
            <a:ext cx="106363" cy="211137"/>
            <a:chOff x="3665" y="3051"/>
            <a:chExt cx="67" cy="133"/>
          </a:xfrm>
        </p:grpSpPr>
        <p:sp>
          <p:nvSpPr>
            <p:cNvPr id="63" name="Oval 80"/>
            <p:cNvSpPr>
              <a:spLocks noChangeArrowheads="1"/>
            </p:cNvSpPr>
            <p:nvPr/>
          </p:nvSpPr>
          <p:spPr bwMode="auto">
            <a:xfrm>
              <a:off x="3668" y="3128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64" name="Line 81"/>
            <p:cNvSpPr>
              <a:spLocks noChangeShapeType="1"/>
            </p:cNvSpPr>
            <p:nvPr/>
          </p:nvSpPr>
          <p:spPr bwMode="auto">
            <a:xfrm flipV="1">
              <a:off x="3696" y="3051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" name="Line 82"/>
            <p:cNvSpPr>
              <a:spLocks noChangeShapeType="1"/>
            </p:cNvSpPr>
            <p:nvPr/>
          </p:nvSpPr>
          <p:spPr bwMode="auto">
            <a:xfrm>
              <a:off x="3701" y="3053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" name="Line 83"/>
            <p:cNvSpPr>
              <a:spLocks noChangeShapeType="1"/>
            </p:cNvSpPr>
            <p:nvPr/>
          </p:nvSpPr>
          <p:spPr bwMode="auto">
            <a:xfrm flipH="1">
              <a:off x="3665" y="3053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6456459" y="4595126"/>
            <a:ext cx="106363" cy="211137"/>
            <a:chOff x="3857" y="2859"/>
            <a:chExt cx="67" cy="133"/>
          </a:xfrm>
        </p:grpSpPr>
        <p:sp>
          <p:nvSpPr>
            <p:cNvPr id="59" name="Oval 85"/>
            <p:cNvSpPr>
              <a:spLocks noChangeArrowheads="1"/>
            </p:cNvSpPr>
            <p:nvPr/>
          </p:nvSpPr>
          <p:spPr bwMode="auto">
            <a:xfrm>
              <a:off x="3860" y="2936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60" name="Line 86"/>
            <p:cNvSpPr>
              <a:spLocks noChangeShapeType="1"/>
            </p:cNvSpPr>
            <p:nvPr/>
          </p:nvSpPr>
          <p:spPr bwMode="auto">
            <a:xfrm flipV="1">
              <a:off x="3888" y="2859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Line 87"/>
            <p:cNvSpPr>
              <a:spLocks noChangeShapeType="1"/>
            </p:cNvSpPr>
            <p:nvPr/>
          </p:nvSpPr>
          <p:spPr bwMode="auto">
            <a:xfrm>
              <a:off x="3893" y="286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" name="Line 88"/>
            <p:cNvSpPr>
              <a:spLocks noChangeShapeType="1"/>
            </p:cNvSpPr>
            <p:nvPr/>
          </p:nvSpPr>
          <p:spPr bwMode="auto">
            <a:xfrm flipH="1">
              <a:off x="3857" y="286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6608859" y="5357126"/>
            <a:ext cx="106363" cy="211137"/>
            <a:chOff x="3953" y="3339"/>
            <a:chExt cx="67" cy="133"/>
          </a:xfrm>
        </p:grpSpPr>
        <p:sp>
          <p:nvSpPr>
            <p:cNvPr id="55" name="Oval 90"/>
            <p:cNvSpPr>
              <a:spLocks noChangeArrowheads="1"/>
            </p:cNvSpPr>
            <p:nvPr/>
          </p:nvSpPr>
          <p:spPr bwMode="auto">
            <a:xfrm>
              <a:off x="3956" y="3416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56" name="Line 91"/>
            <p:cNvSpPr>
              <a:spLocks noChangeShapeType="1"/>
            </p:cNvSpPr>
            <p:nvPr/>
          </p:nvSpPr>
          <p:spPr bwMode="auto">
            <a:xfrm flipV="1">
              <a:off x="3984" y="3339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" name="Line 92"/>
            <p:cNvSpPr>
              <a:spLocks noChangeShapeType="1"/>
            </p:cNvSpPr>
            <p:nvPr/>
          </p:nvSpPr>
          <p:spPr bwMode="auto">
            <a:xfrm>
              <a:off x="3989" y="334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" name="Line 93"/>
            <p:cNvSpPr>
              <a:spLocks noChangeShapeType="1"/>
            </p:cNvSpPr>
            <p:nvPr/>
          </p:nvSpPr>
          <p:spPr bwMode="auto">
            <a:xfrm flipH="1">
              <a:off x="3953" y="334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5" name="Group 99"/>
          <p:cNvGrpSpPr>
            <a:grpSpLocks/>
          </p:cNvGrpSpPr>
          <p:nvPr/>
        </p:nvGrpSpPr>
        <p:grpSpPr bwMode="auto">
          <a:xfrm>
            <a:off x="6913659" y="4976126"/>
            <a:ext cx="106363" cy="211137"/>
            <a:chOff x="4145" y="3099"/>
            <a:chExt cx="67" cy="133"/>
          </a:xfrm>
        </p:grpSpPr>
        <p:sp>
          <p:nvSpPr>
            <p:cNvPr id="51" name="Oval 95"/>
            <p:cNvSpPr>
              <a:spLocks noChangeArrowheads="1"/>
            </p:cNvSpPr>
            <p:nvPr/>
          </p:nvSpPr>
          <p:spPr bwMode="auto">
            <a:xfrm>
              <a:off x="4148" y="3176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52" name="Line 96"/>
            <p:cNvSpPr>
              <a:spLocks noChangeShapeType="1"/>
            </p:cNvSpPr>
            <p:nvPr/>
          </p:nvSpPr>
          <p:spPr bwMode="auto">
            <a:xfrm flipV="1">
              <a:off x="4176" y="3099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" name="Line 97"/>
            <p:cNvSpPr>
              <a:spLocks noChangeShapeType="1"/>
            </p:cNvSpPr>
            <p:nvPr/>
          </p:nvSpPr>
          <p:spPr bwMode="auto">
            <a:xfrm>
              <a:off x="4181" y="310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" name="Line 98"/>
            <p:cNvSpPr>
              <a:spLocks noChangeShapeType="1"/>
            </p:cNvSpPr>
            <p:nvPr/>
          </p:nvSpPr>
          <p:spPr bwMode="auto">
            <a:xfrm flipH="1">
              <a:off x="4145" y="310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>
            <a:off x="5999259" y="5433326"/>
            <a:ext cx="106363" cy="211137"/>
            <a:chOff x="3569" y="3387"/>
            <a:chExt cx="67" cy="133"/>
          </a:xfrm>
        </p:grpSpPr>
        <p:sp>
          <p:nvSpPr>
            <p:cNvPr id="47" name="Oval 100"/>
            <p:cNvSpPr>
              <a:spLocks noChangeArrowheads="1"/>
            </p:cNvSpPr>
            <p:nvPr/>
          </p:nvSpPr>
          <p:spPr bwMode="auto">
            <a:xfrm>
              <a:off x="3572" y="3464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48" name="Line 101"/>
            <p:cNvSpPr>
              <a:spLocks noChangeShapeType="1"/>
            </p:cNvSpPr>
            <p:nvPr/>
          </p:nvSpPr>
          <p:spPr bwMode="auto">
            <a:xfrm flipV="1">
              <a:off x="3600" y="3387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Line 102"/>
            <p:cNvSpPr>
              <a:spLocks noChangeShapeType="1"/>
            </p:cNvSpPr>
            <p:nvPr/>
          </p:nvSpPr>
          <p:spPr bwMode="auto">
            <a:xfrm>
              <a:off x="3605" y="3389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Line 103"/>
            <p:cNvSpPr>
              <a:spLocks noChangeShapeType="1"/>
            </p:cNvSpPr>
            <p:nvPr/>
          </p:nvSpPr>
          <p:spPr bwMode="auto">
            <a:xfrm flipH="1">
              <a:off x="3569" y="3389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7" name="Group 109"/>
          <p:cNvGrpSpPr>
            <a:grpSpLocks/>
          </p:cNvGrpSpPr>
          <p:nvPr/>
        </p:nvGrpSpPr>
        <p:grpSpPr bwMode="auto">
          <a:xfrm>
            <a:off x="7447059" y="5357126"/>
            <a:ext cx="106363" cy="211137"/>
            <a:chOff x="4481" y="3339"/>
            <a:chExt cx="67" cy="133"/>
          </a:xfrm>
        </p:grpSpPr>
        <p:sp>
          <p:nvSpPr>
            <p:cNvPr id="43" name="Oval 105"/>
            <p:cNvSpPr>
              <a:spLocks noChangeArrowheads="1"/>
            </p:cNvSpPr>
            <p:nvPr/>
          </p:nvSpPr>
          <p:spPr bwMode="auto">
            <a:xfrm>
              <a:off x="4484" y="3416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44" name="Line 106"/>
            <p:cNvSpPr>
              <a:spLocks noChangeShapeType="1"/>
            </p:cNvSpPr>
            <p:nvPr/>
          </p:nvSpPr>
          <p:spPr bwMode="auto">
            <a:xfrm flipV="1">
              <a:off x="4512" y="3339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Line 107"/>
            <p:cNvSpPr>
              <a:spLocks noChangeShapeType="1"/>
            </p:cNvSpPr>
            <p:nvPr/>
          </p:nvSpPr>
          <p:spPr bwMode="auto">
            <a:xfrm>
              <a:off x="4517" y="334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Line 108"/>
            <p:cNvSpPr>
              <a:spLocks noChangeShapeType="1"/>
            </p:cNvSpPr>
            <p:nvPr/>
          </p:nvSpPr>
          <p:spPr bwMode="auto">
            <a:xfrm flipH="1">
              <a:off x="4481" y="334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8" name="Group 114"/>
          <p:cNvGrpSpPr>
            <a:grpSpLocks/>
          </p:cNvGrpSpPr>
          <p:nvPr/>
        </p:nvGrpSpPr>
        <p:grpSpPr bwMode="auto">
          <a:xfrm>
            <a:off x="6151659" y="4214126"/>
            <a:ext cx="106363" cy="211137"/>
            <a:chOff x="3665" y="2619"/>
            <a:chExt cx="67" cy="133"/>
          </a:xfrm>
        </p:grpSpPr>
        <p:sp>
          <p:nvSpPr>
            <p:cNvPr id="39" name="Oval 110"/>
            <p:cNvSpPr>
              <a:spLocks noChangeArrowheads="1"/>
            </p:cNvSpPr>
            <p:nvPr/>
          </p:nvSpPr>
          <p:spPr bwMode="auto">
            <a:xfrm>
              <a:off x="3668" y="2696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40" name="Line 111"/>
            <p:cNvSpPr>
              <a:spLocks noChangeShapeType="1"/>
            </p:cNvSpPr>
            <p:nvPr/>
          </p:nvSpPr>
          <p:spPr bwMode="auto">
            <a:xfrm flipV="1">
              <a:off x="3696" y="2619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Line 112"/>
            <p:cNvSpPr>
              <a:spLocks noChangeShapeType="1"/>
            </p:cNvSpPr>
            <p:nvPr/>
          </p:nvSpPr>
          <p:spPr bwMode="auto">
            <a:xfrm>
              <a:off x="3701" y="262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Line 113"/>
            <p:cNvSpPr>
              <a:spLocks noChangeShapeType="1"/>
            </p:cNvSpPr>
            <p:nvPr/>
          </p:nvSpPr>
          <p:spPr bwMode="auto">
            <a:xfrm flipH="1">
              <a:off x="3665" y="262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9" name="Group 119"/>
          <p:cNvGrpSpPr>
            <a:grpSpLocks/>
          </p:cNvGrpSpPr>
          <p:nvPr/>
        </p:nvGrpSpPr>
        <p:grpSpPr bwMode="auto">
          <a:xfrm>
            <a:off x="5694459" y="4976126"/>
            <a:ext cx="106363" cy="211137"/>
            <a:chOff x="3377" y="3099"/>
            <a:chExt cx="67" cy="133"/>
          </a:xfrm>
        </p:grpSpPr>
        <p:sp>
          <p:nvSpPr>
            <p:cNvPr id="35" name="Oval 115"/>
            <p:cNvSpPr>
              <a:spLocks noChangeArrowheads="1"/>
            </p:cNvSpPr>
            <p:nvPr/>
          </p:nvSpPr>
          <p:spPr bwMode="auto">
            <a:xfrm>
              <a:off x="3380" y="3176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36" name="Line 116"/>
            <p:cNvSpPr>
              <a:spLocks noChangeShapeType="1"/>
            </p:cNvSpPr>
            <p:nvPr/>
          </p:nvSpPr>
          <p:spPr bwMode="auto">
            <a:xfrm flipV="1">
              <a:off x="3408" y="3099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Line 117"/>
            <p:cNvSpPr>
              <a:spLocks noChangeShapeType="1"/>
            </p:cNvSpPr>
            <p:nvPr/>
          </p:nvSpPr>
          <p:spPr bwMode="auto">
            <a:xfrm>
              <a:off x="3413" y="310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" name="Line 118"/>
            <p:cNvSpPr>
              <a:spLocks noChangeShapeType="1"/>
            </p:cNvSpPr>
            <p:nvPr/>
          </p:nvSpPr>
          <p:spPr bwMode="auto">
            <a:xfrm flipH="1">
              <a:off x="3377" y="3101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" name="Group 124"/>
          <p:cNvGrpSpPr>
            <a:grpSpLocks/>
          </p:cNvGrpSpPr>
          <p:nvPr/>
        </p:nvGrpSpPr>
        <p:grpSpPr bwMode="auto">
          <a:xfrm>
            <a:off x="5618259" y="3756926"/>
            <a:ext cx="106363" cy="211137"/>
            <a:chOff x="3329" y="2331"/>
            <a:chExt cx="67" cy="133"/>
          </a:xfrm>
        </p:grpSpPr>
        <p:sp>
          <p:nvSpPr>
            <p:cNvPr id="31" name="Oval 120"/>
            <p:cNvSpPr>
              <a:spLocks noChangeArrowheads="1"/>
            </p:cNvSpPr>
            <p:nvPr/>
          </p:nvSpPr>
          <p:spPr bwMode="auto">
            <a:xfrm>
              <a:off x="3332" y="2408"/>
              <a:ext cx="56" cy="5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87000"/>
                </a:lnSpc>
                <a:spcBef>
                  <a:spcPct val="30000"/>
                </a:spcBef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87000"/>
                </a:lnSpc>
                <a:spcBef>
                  <a:spcPct val="30000"/>
                </a:spcBef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600" b="0">
                <a:solidFill>
                  <a:srgbClr val="FAFD00"/>
                </a:solidFill>
              </a:endParaRPr>
            </a:p>
          </p:txBody>
        </p:sp>
        <p:sp>
          <p:nvSpPr>
            <p:cNvPr id="32" name="Line 121"/>
            <p:cNvSpPr>
              <a:spLocks noChangeShapeType="1"/>
            </p:cNvSpPr>
            <p:nvPr/>
          </p:nvSpPr>
          <p:spPr bwMode="auto">
            <a:xfrm flipV="1">
              <a:off x="3360" y="2331"/>
              <a:ext cx="0" cy="67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Line 122"/>
            <p:cNvSpPr>
              <a:spLocks noChangeShapeType="1"/>
            </p:cNvSpPr>
            <p:nvPr/>
          </p:nvSpPr>
          <p:spPr bwMode="auto">
            <a:xfrm>
              <a:off x="3365" y="2333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Line 123"/>
            <p:cNvSpPr>
              <a:spLocks noChangeShapeType="1"/>
            </p:cNvSpPr>
            <p:nvPr/>
          </p:nvSpPr>
          <p:spPr bwMode="auto">
            <a:xfrm flipH="1">
              <a:off x="3329" y="2333"/>
              <a:ext cx="31" cy="31"/>
            </a:xfrm>
            <a:prstGeom prst="line">
              <a:avLst/>
            </a:prstGeom>
            <a:noFill/>
            <a:ln w="25400">
              <a:solidFill>
                <a:srgbClr val="C1CE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488952" y="3153990"/>
            <a:ext cx="711200" cy="71120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600" b="0">
              <a:solidFill>
                <a:schemeClr val="tx1"/>
              </a:solidFill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1264438" y="2780928"/>
            <a:ext cx="442429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>
                <a:solidFill>
                  <a:schemeClr val="tx1"/>
                </a:solidFill>
              </a:rPr>
              <a:t>x</a:t>
            </a:r>
            <a:r>
              <a:rPr lang="en-US" altLang="zh-TW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1189826" y="3847728"/>
            <a:ext cx="442429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>
                <a:solidFill>
                  <a:schemeClr val="tx1"/>
                </a:solidFill>
              </a:rPr>
              <a:t>x</a:t>
            </a:r>
            <a:r>
              <a:rPr lang="en-US" altLang="zh-TW" sz="1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Line 7"/>
          <p:cNvSpPr>
            <a:spLocks noChangeShapeType="1"/>
          </p:cNvSpPr>
          <p:nvPr/>
        </p:nvSpPr>
        <p:spPr bwMode="auto">
          <a:xfrm flipV="1">
            <a:off x="1630115" y="3666753"/>
            <a:ext cx="830262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1633290" y="3060328"/>
            <a:ext cx="830262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233490" y="3509590"/>
            <a:ext cx="525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8" name="Freeform 10"/>
          <p:cNvSpPr>
            <a:spLocks/>
          </p:cNvSpPr>
          <p:nvPr/>
        </p:nvSpPr>
        <p:spPr bwMode="auto">
          <a:xfrm>
            <a:off x="2615952" y="3280990"/>
            <a:ext cx="458788" cy="458788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" name="Rectangle 11"/>
          <p:cNvSpPr>
            <a:spLocks noChangeArrowheads="1"/>
          </p:cNvSpPr>
          <p:nvPr/>
        </p:nvSpPr>
        <p:spPr bwMode="auto">
          <a:xfrm>
            <a:off x="1692761" y="2933328"/>
            <a:ext cx="504945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>
                <a:solidFill>
                  <a:schemeClr val="tx1"/>
                </a:solidFill>
              </a:rPr>
              <a:t>w</a:t>
            </a:r>
            <a:r>
              <a:rPr lang="en-US" altLang="zh-TW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0" name="Rectangle 12"/>
          <p:cNvSpPr>
            <a:spLocks noChangeArrowheads="1"/>
          </p:cNvSpPr>
          <p:nvPr/>
        </p:nvSpPr>
        <p:spPr bwMode="auto">
          <a:xfrm>
            <a:off x="1692761" y="3619128"/>
            <a:ext cx="504945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>
                <a:solidFill>
                  <a:schemeClr val="tx1"/>
                </a:solidFill>
              </a:rPr>
              <a:t>w</a:t>
            </a:r>
            <a:r>
              <a:rPr lang="en-US" altLang="zh-TW" sz="1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1" name="Rectangle 13"/>
          <p:cNvSpPr>
            <a:spLocks noChangeArrowheads="1"/>
          </p:cNvSpPr>
          <p:nvPr/>
        </p:nvSpPr>
        <p:spPr bwMode="auto">
          <a:xfrm>
            <a:off x="2607161" y="2857128"/>
            <a:ext cx="504945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>
                <a:solidFill>
                  <a:schemeClr val="tx1"/>
                </a:solidFill>
              </a:rPr>
              <a:t>w</a:t>
            </a:r>
            <a:r>
              <a:rPr lang="en-US" altLang="zh-TW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2" name="Rectangle 20"/>
          <p:cNvSpPr>
            <a:spLocks noChangeArrowheads="1"/>
          </p:cNvSpPr>
          <p:nvPr/>
        </p:nvSpPr>
        <p:spPr bwMode="auto">
          <a:xfrm>
            <a:off x="3797052" y="3357190"/>
            <a:ext cx="342900" cy="31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65000"/>
              </a:lnSpc>
            </a:pPr>
            <a:r>
              <a:rPr lang="en-US" altLang="zh-TW" sz="22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13" name="Oval 28"/>
          <p:cNvSpPr>
            <a:spLocks noChangeArrowheads="1"/>
          </p:cNvSpPr>
          <p:nvPr/>
        </p:nvSpPr>
        <p:spPr bwMode="auto">
          <a:xfrm>
            <a:off x="1593602" y="302064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600" b="0">
              <a:solidFill>
                <a:schemeClr val="tx1"/>
              </a:solidFill>
            </a:endParaRPr>
          </a:p>
        </p:txBody>
      </p:sp>
      <p:sp>
        <p:nvSpPr>
          <p:cNvPr id="114" name="Oval 29"/>
          <p:cNvSpPr>
            <a:spLocks noChangeArrowheads="1"/>
          </p:cNvSpPr>
          <p:nvPr/>
        </p:nvSpPr>
        <p:spPr bwMode="auto">
          <a:xfrm>
            <a:off x="1593602" y="393504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600" b="0">
              <a:solidFill>
                <a:schemeClr val="tx1"/>
              </a:solidFill>
            </a:endParaRPr>
          </a:p>
        </p:txBody>
      </p:sp>
      <p:graphicFrame>
        <p:nvGraphicFramePr>
          <p:cNvPr id="115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9954"/>
              </p:ext>
            </p:extLst>
          </p:nvPr>
        </p:nvGraphicFramePr>
        <p:xfrm>
          <a:off x="1015558" y="4365104"/>
          <a:ext cx="3124394" cy="231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" name="方程式" r:id="rId4" imgW="1917360" imgH="1422360" progId="Equation.3">
                  <p:embed/>
                </p:oleObj>
              </mc:Choice>
              <mc:Fallback>
                <p:oleObj name="方程式" r:id="rId4" imgW="1917360" imgH="1422360" progId="Equation.3">
                  <p:embed/>
                  <p:pic>
                    <p:nvPicPr>
                      <p:cNvPr id="115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558" y="4365104"/>
                        <a:ext cx="3124394" cy="2314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圓角矩形圖說文字 115"/>
          <p:cNvSpPr/>
          <p:nvPr/>
        </p:nvSpPr>
        <p:spPr>
          <a:xfrm>
            <a:off x="3707904" y="5229200"/>
            <a:ext cx="714556" cy="408623"/>
          </a:xfrm>
          <a:prstGeom prst="wedgeRoundRectCallout">
            <a:avLst>
              <a:gd name="adj1" fmla="val -75611"/>
              <a:gd name="adj2" fmla="val 81423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7" name="圓角矩形圖說文字 116"/>
          <p:cNvSpPr/>
          <p:nvPr/>
        </p:nvSpPr>
        <p:spPr>
          <a:xfrm>
            <a:off x="5612647" y="6332745"/>
            <a:ext cx="2055697" cy="408623"/>
          </a:xfrm>
          <a:prstGeom prst="wedgeRoundRectCallout">
            <a:avLst>
              <a:gd name="adj1" fmla="val -20768"/>
              <a:gd name="adj2" fmla="val 11493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perceptronDemo.m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8" name="Rectangle 30">
            <a:extLst>
              <a:ext uri="{FF2B5EF4-FFF2-40B4-BE49-F238E27FC236}">
                <a16:creationId xmlns:a16="http://schemas.microsoft.com/office/drawing/2014/main" id="{ECFBF3EC-60FA-4E15-8D51-DE7530160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497" y="4941168"/>
            <a:ext cx="68608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0070C0"/>
                </a:solidFill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4007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643192" cy="4759464"/>
          </a:xfrm>
        </p:spPr>
        <p:txBody>
          <a:bodyPr/>
          <a:lstStyle/>
          <a:p>
            <a:r>
              <a:rPr lang="en-US" altLang="zh-TW" dirty="0"/>
              <a:t>Extension of SLP to MLP </a:t>
            </a:r>
            <a:r>
              <a:rPr lang="en-US" altLang="zh-TW" dirty="0">
                <a:sym typeface="Wingdings" panose="05000000000000000000" pitchFamily="2" charset="2"/>
              </a:rPr>
              <a:t>to have complex decision boundaries</a:t>
            </a: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How to train MLPs?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Use sigmoid function to replace signum function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Use gradient descent for updating parameters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Multilayer </a:t>
            </a:r>
            <a:r>
              <a:rPr lang="en-US" altLang="zh-TW" dirty="0" err="1"/>
              <a:t>Perceptrons</a:t>
            </a:r>
            <a:r>
              <a:rPr lang="en-US" altLang="zh-TW" dirty="0"/>
              <a:t> (MLPs)</a:t>
            </a:r>
            <a:endParaRPr lang="zh-TW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14101" y="2792461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15688" y="3478261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73288" y="2944861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y</a:t>
            </a:r>
            <a:r>
              <a:rPr lang="en-US" altLang="zh-TW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670300" y="3152823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670300" y="3762423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965700" y="2848023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965700" y="3457623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114800" y="2759123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114800" y="3368723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114800" y="3749723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2819400" y="2759123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4114800" y="3140123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114800" y="2759123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410200" y="306392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410200" y="367352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819400" y="3063923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819400" y="3063923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2787650" y="3032173"/>
            <a:ext cx="63500" cy="635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2787650" y="3641773"/>
            <a:ext cx="63500" cy="635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819400" y="3444923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2819400" y="2835323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2819400" y="3673523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4114800" y="3063923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5973288" y="3554461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y</a:t>
            </a:r>
            <a:r>
              <a:rPr lang="en-US" altLang="zh-TW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Arc 66"/>
          <p:cNvSpPr>
            <a:spLocks/>
          </p:cNvSpPr>
          <p:nvPr/>
        </p:nvSpPr>
        <p:spPr bwMode="auto">
          <a:xfrm rot="10800000">
            <a:off x="5181600" y="3903711"/>
            <a:ext cx="609600" cy="533400"/>
          </a:xfrm>
          <a:custGeom>
            <a:avLst/>
            <a:gdLst>
              <a:gd name="T0" fmla="*/ 0 w 21600"/>
              <a:gd name="T1" fmla="*/ 0 h 21600"/>
              <a:gd name="T2" fmla="*/ 7 w 21600"/>
              <a:gd name="T3" fmla="*/ 5 h 21600"/>
              <a:gd name="T4" fmla="*/ 0 w 21600"/>
              <a:gd name="T5" fmla="*/ 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3D2B2D2A-FED0-4014-8B06-8F898236B391}"/>
              </a:ext>
            </a:extLst>
          </p:cNvPr>
          <p:cNvGrpSpPr/>
          <p:nvPr/>
        </p:nvGrpSpPr>
        <p:grpSpPr>
          <a:xfrm>
            <a:off x="3670300" y="2543223"/>
            <a:ext cx="431800" cy="431800"/>
            <a:chOff x="3670300" y="2543223"/>
            <a:chExt cx="431800" cy="431800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670300" y="2543223"/>
              <a:ext cx="431800" cy="4318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5000"/>
                </a:lnSpc>
                <a:spcBef>
                  <a:spcPct val="30000"/>
                </a:spcBef>
                <a:defRPr kumimoji="1" sz="26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kumimoji="1" sz="2200" b="1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SzPct val="100000"/>
                <a:buChar char="-"/>
                <a:defRPr kumimoji="1" sz="2200">
                  <a:solidFill>
                    <a:srgbClr val="FDFF3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endParaRPr lang="zh-TW" altLang="en-US" sz="2400" b="0">
                <a:solidFill>
                  <a:srgbClr val="FF92FB"/>
                </a:solidFill>
              </a:endParaRPr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3729168" y="2618853"/>
              <a:ext cx="299864" cy="272566"/>
            </a:xfrm>
            <a:custGeom>
              <a:avLst/>
              <a:gdLst>
                <a:gd name="T0" fmla="*/ 0 w 289"/>
                <a:gd name="T1" fmla="*/ 2147483646 h 289"/>
                <a:gd name="T2" fmla="*/ 2147483646 w 289"/>
                <a:gd name="T3" fmla="*/ 2147483646 h 289"/>
                <a:gd name="T4" fmla="*/ 2147483646 w 289"/>
                <a:gd name="T5" fmla="*/ 0 h 289"/>
                <a:gd name="T6" fmla="*/ 2147483646 w 28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289"/>
                <a:gd name="T14" fmla="*/ 289 w 28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289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6" name="Freeform 10"/>
          <p:cNvSpPr>
            <a:spLocks/>
          </p:cNvSpPr>
          <p:nvPr/>
        </p:nvSpPr>
        <p:spPr bwMode="auto">
          <a:xfrm>
            <a:off x="3758648" y="3230357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" name="Freeform 10"/>
          <p:cNvSpPr>
            <a:spLocks/>
          </p:cNvSpPr>
          <p:nvPr/>
        </p:nvSpPr>
        <p:spPr bwMode="auto">
          <a:xfrm>
            <a:off x="3748020" y="3850592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" name="Freeform 10"/>
          <p:cNvSpPr>
            <a:spLocks/>
          </p:cNvSpPr>
          <p:nvPr/>
        </p:nvSpPr>
        <p:spPr bwMode="auto">
          <a:xfrm>
            <a:off x="5048736" y="3528072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" name="Freeform 10"/>
          <p:cNvSpPr>
            <a:spLocks/>
          </p:cNvSpPr>
          <p:nvPr/>
        </p:nvSpPr>
        <p:spPr bwMode="auto">
          <a:xfrm>
            <a:off x="5038108" y="2929105"/>
            <a:ext cx="299864" cy="272566"/>
          </a:xfrm>
          <a:custGeom>
            <a:avLst/>
            <a:gdLst>
              <a:gd name="T0" fmla="*/ 0 w 289"/>
              <a:gd name="T1" fmla="*/ 2147483646 h 289"/>
              <a:gd name="T2" fmla="*/ 2147483646 w 289"/>
              <a:gd name="T3" fmla="*/ 2147483646 h 289"/>
              <a:gd name="T4" fmla="*/ 2147483646 w 289"/>
              <a:gd name="T5" fmla="*/ 0 h 289"/>
              <a:gd name="T6" fmla="*/ 2147483646 w 289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289"/>
              <a:gd name="T14" fmla="*/ 289 w 289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289">
                <a:moveTo>
                  <a:pt x="0" y="288"/>
                </a:moveTo>
                <a:lnTo>
                  <a:pt x="144" y="288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5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 order to use gradient descent, we need to replace the </a:t>
            </a:r>
            <a:r>
              <a:rPr lang="en-US" altLang="zh-TW" dirty="0" err="1"/>
              <a:t>signum</a:t>
            </a:r>
            <a:r>
              <a:rPr lang="en-US" altLang="zh-TW" dirty="0"/>
              <a:t> function by its continuous versions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Continuous Activation Functions</a:t>
            </a:r>
            <a:endParaRPr lang="zh-TW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99976" y="5661767"/>
            <a:ext cx="2340384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rgbClr val="00B0F0"/>
                </a:solidFill>
              </a:rPr>
              <a:t>y = 1/(1+exp(-x))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07904" y="5661767"/>
            <a:ext cx="1764906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rgbClr val="00B0F0"/>
                </a:solidFill>
              </a:rPr>
              <a:t>y = tanh(x/2)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732240" y="5661767"/>
            <a:ext cx="790280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rgbClr val="00B0F0"/>
                </a:solidFill>
              </a:rPr>
              <a:t>y = x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ABA0CD-956D-490D-9B98-868543E3C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4"/>
            <a:ext cx="7362246" cy="25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Activation Functions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物件 3"/>
              <p:cNvSpPr txBox="1"/>
              <p:nvPr/>
            </p:nvSpPr>
            <p:spPr>
              <a:xfrm>
                <a:off x="323528" y="1976438"/>
                <a:ext cx="4764014" cy="423872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altLang="zh-TW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zh-TW" alt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Softsign</m:t>
                      </m:r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Leaky</m:t>
                      </m:r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TW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Softplus</m:t>
                      </m:r>
                      <m:r>
                        <m:rPr>
                          <m:nor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TW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TW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zh-TW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zh-TW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物件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76438"/>
                <a:ext cx="4764014" cy="4238724"/>
              </a:xfrm>
              <a:prstGeom prst="rect">
                <a:avLst/>
              </a:prstGeom>
              <a:blipFill>
                <a:blip r:embed="rId2"/>
                <a:stretch>
                  <a:fillRect l="-765" b="-8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>
            <a:extLst>
              <a:ext uri="{FF2B5EF4-FFF2-40B4-BE49-F238E27FC236}">
                <a16:creationId xmlns:a16="http://schemas.microsoft.com/office/drawing/2014/main" id="{358B85CF-142D-4EA3-92B0-2A5A2C783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988840"/>
            <a:ext cx="2774475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Classical MLPs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Typical 2-layer MLPs: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Learning rules</a:t>
            </a:r>
          </a:p>
          <a:p>
            <a:pPr lvl="1"/>
            <a:r>
              <a:rPr lang="en-US" altLang="zh-TW" dirty="0"/>
              <a:t>Derivative-based</a:t>
            </a:r>
          </a:p>
          <a:p>
            <a:pPr lvl="2"/>
            <a:r>
              <a:rPr lang="en-US" altLang="zh-TW" dirty="0"/>
              <a:t>Gradient descent</a:t>
            </a:r>
          </a:p>
          <a:p>
            <a:pPr lvl="2"/>
            <a:r>
              <a:rPr lang="en-US" altLang="zh-TW" dirty="0"/>
              <a:t>Conjugate gradient method</a:t>
            </a:r>
          </a:p>
          <a:p>
            <a:pPr lvl="2"/>
            <a:r>
              <a:rPr lang="en-US" altLang="zh-TW" dirty="0"/>
              <a:t>…</a:t>
            </a:r>
          </a:p>
          <a:p>
            <a:pPr lvl="1"/>
            <a:r>
              <a:rPr lang="en-US" altLang="zh-TW" dirty="0"/>
              <a:t>Derivative-free</a:t>
            </a:r>
          </a:p>
          <a:p>
            <a:pPr lvl="2"/>
            <a:r>
              <a:rPr lang="en-US" altLang="zh-TW" dirty="0"/>
              <a:t>Genetic algorithms</a:t>
            </a:r>
          </a:p>
          <a:p>
            <a:pPr lvl="2"/>
            <a:r>
              <a:rPr lang="en-US" altLang="zh-TW" dirty="0"/>
              <a:t>Simulated annealing</a:t>
            </a:r>
          </a:p>
          <a:p>
            <a:pPr lvl="2"/>
            <a:r>
              <a:rPr lang="en-US" altLang="zh-TW" dirty="0"/>
              <a:t>…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23928" y="2094062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25515" y="2779862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583115" y="2246462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y</a:t>
            </a:r>
            <a:r>
              <a:rPr lang="en-US" altLang="zh-TW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280127" y="1844824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280127" y="2454424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280127" y="3064024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575527" y="2149624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575527" y="2759224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5724627" y="2060724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5724627" y="2670324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5724627" y="3051324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4429227" y="2060724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5724627" y="2441724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5724627" y="2060724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7020027" y="2365524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7020027" y="2975124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4429227" y="2365524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4429227" y="2365524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4397477" y="2333774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4397477" y="2943374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V="1">
            <a:off x="4429227" y="2746524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flipV="1">
            <a:off x="4429227" y="2136924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4429227" y="2975124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5724627" y="2365524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64"/>
          <p:cNvSpPr>
            <a:spLocks noChangeArrowheads="1"/>
          </p:cNvSpPr>
          <p:nvPr/>
        </p:nvSpPr>
        <p:spPr bwMode="auto">
          <a:xfrm>
            <a:off x="7583115" y="2856062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y</a:t>
            </a:r>
            <a:r>
              <a:rPr lang="en-US" altLang="zh-TW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Arc 66"/>
          <p:cNvSpPr>
            <a:spLocks/>
          </p:cNvSpPr>
          <p:nvPr/>
        </p:nvSpPr>
        <p:spPr bwMode="auto">
          <a:xfrm rot="10800000">
            <a:off x="6791427" y="3205312"/>
            <a:ext cx="609600" cy="533400"/>
          </a:xfrm>
          <a:custGeom>
            <a:avLst/>
            <a:gdLst>
              <a:gd name="T0" fmla="*/ 0 w 21600"/>
              <a:gd name="T1" fmla="*/ 0 h 21600"/>
              <a:gd name="T2" fmla="*/ 7 w 21600"/>
              <a:gd name="T3" fmla="*/ 5 h 21600"/>
              <a:gd name="T4" fmla="*/ 0 w 21600"/>
              <a:gd name="T5" fmla="*/ 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5282298" y="1910261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5292122" y="2514577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>
            <a:off x="5290903" y="3132667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6596798" y="2824209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>
            <a:off x="6580950" y="2211915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8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MLP Examples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altLang="zh-TW" dirty="0"/>
              <a:t>XOR problem 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96088" y="2386013"/>
            <a:ext cx="182498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rgbClr val="0070C0"/>
                </a:solidFill>
              </a:rPr>
              <a:t>Training data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7700" y="2908300"/>
            <a:ext cx="11938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chemeClr val="tx1"/>
                </a:solidFill>
              </a:rPr>
              <a:t>x</a:t>
            </a:r>
            <a:r>
              <a:rPr lang="en-US" altLang="zh-TW" sz="1400" b="0" dirty="0">
                <a:solidFill>
                  <a:schemeClr val="tx1"/>
                </a:solidFill>
              </a:rPr>
              <a:t>1</a:t>
            </a:r>
            <a:r>
              <a:rPr lang="en-US" altLang="zh-TW" sz="2200" b="0" dirty="0">
                <a:solidFill>
                  <a:schemeClr val="tx1"/>
                </a:solidFill>
              </a:rPr>
              <a:t>  x</a:t>
            </a:r>
            <a:r>
              <a:rPr lang="en-US" altLang="zh-TW" sz="1400" b="0" dirty="0">
                <a:solidFill>
                  <a:schemeClr val="tx1"/>
                </a:solidFill>
              </a:rPr>
              <a:t>2</a:t>
            </a:r>
            <a:r>
              <a:rPr lang="en-US" altLang="zh-TW" sz="2200" b="0" dirty="0">
                <a:solidFill>
                  <a:schemeClr val="tx1"/>
                </a:solidFill>
              </a:rPr>
              <a:t>  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FF92FB"/>
                </a:solidFill>
              </a:rPr>
              <a:t>0    0    0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00B0F0"/>
                </a:solidFill>
              </a:rPr>
              <a:t>0    1    1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00B0F0"/>
                </a:solidFill>
              </a:rPr>
              <a:t>1    0    1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0" dirty="0">
                <a:solidFill>
                  <a:srgbClr val="FF92FB"/>
                </a:solidFill>
              </a:rPr>
              <a:t>1    1    0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05000" y="3248025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43200" y="28956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600101" y="3233738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601689" y="3995738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8156582" y="3614738"/>
            <a:ext cx="327013" cy="31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880101" y="3213100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5880101" y="3822700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175501" y="3517900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6324601" y="3429000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5029201" y="3352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620001" y="3733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5029201" y="33528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4997451" y="33210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4997451" y="40830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5029201" y="4114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29201" y="34290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6324601" y="3810000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5006788" y="2386013"/>
            <a:ext cx="1943288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2200" b="0" dirty="0">
                <a:solidFill>
                  <a:srgbClr val="0070C0"/>
                </a:solidFill>
              </a:rPr>
              <a:t>Network Arch.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4600101" y="4910138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4601689" y="5672138"/>
            <a:ext cx="426399" cy="3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8156582" y="5291138"/>
            <a:ext cx="327013" cy="31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880101" y="5194300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7175501" y="5194300"/>
            <a:ext cx="431800" cy="431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7620001" y="5410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5029201" y="5029200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4997451" y="49974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4997451" y="57594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chemeClr val="tx1"/>
              </a:solidFill>
            </a:endParaRP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5029201" y="57912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V="1">
            <a:off x="5029201" y="5486400"/>
            <a:ext cx="838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6324601" y="5410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" name="Line 87"/>
          <p:cNvSpPr>
            <a:spLocks noChangeShapeType="1"/>
          </p:cNvSpPr>
          <p:nvPr/>
        </p:nvSpPr>
        <p:spPr bwMode="auto">
          <a:xfrm>
            <a:off x="5029201" y="50292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" name="Line 88"/>
          <p:cNvSpPr>
            <a:spLocks noChangeShapeType="1"/>
          </p:cNvSpPr>
          <p:nvPr/>
        </p:nvSpPr>
        <p:spPr bwMode="auto">
          <a:xfrm flipV="1">
            <a:off x="6553201" y="5486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" name="Line 89"/>
          <p:cNvSpPr>
            <a:spLocks noChangeShapeType="1"/>
          </p:cNvSpPr>
          <p:nvPr/>
        </p:nvSpPr>
        <p:spPr bwMode="auto">
          <a:xfrm>
            <a:off x="6553201" y="5029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3" name="手繪多邊形 92"/>
          <p:cNvSpPr/>
          <p:nvPr/>
        </p:nvSpPr>
        <p:spPr>
          <a:xfrm>
            <a:off x="5889400" y="3276600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手繪多邊形 93"/>
          <p:cNvSpPr/>
          <p:nvPr/>
        </p:nvSpPr>
        <p:spPr>
          <a:xfrm>
            <a:off x="5902813" y="3889857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手繪多邊形 94"/>
          <p:cNvSpPr/>
          <p:nvPr/>
        </p:nvSpPr>
        <p:spPr>
          <a:xfrm>
            <a:off x="5901595" y="5256580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手繪多邊形 95"/>
          <p:cNvSpPr/>
          <p:nvPr/>
        </p:nvSpPr>
        <p:spPr>
          <a:xfrm>
            <a:off x="7187855" y="5262678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手繪多邊形 96"/>
          <p:cNvSpPr/>
          <p:nvPr/>
        </p:nvSpPr>
        <p:spPr>
          <a:xfrm>
            <a:off x="7193952" y="3586281"/>
            <a:ext cx="399062" cy="310699"/>
          </a:xfrm>
          <a:custGeom>
            <a:avLst/>
            <a:gdLst>
              <a:gd name="connsiteX0" fmla="*/ 0 w 1477670"/>
              <a:gd name="connsiteY0" fmla="*/ 745957 h 759190"/>
              <a:gd name="connsiteX1" fmla="*/ 651052 w 1477670"/>
              <a:gd name="connsiteY1" fmla="*/ 672805 h 759190"/>
              <a:gd name="connsiteX2" fmla="*/ 833932 w 1477670"/>
              <a:gd name="connsiteY2" fmla="*/ 94904 h 759190"/>
              <a:gd name="connsiteX3" fmla="*/ 1477670 w 1477670"/>
              <a:gd name="connsiteY3" fmla="*/ 7122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0" h="759190">
                <a:moveTo>
                  <a:pt x="0" y="745957"/>
                </a:moveTo>
                <a:cubicBezTo>
                  <a:pt x="256031" y="763635"/>
                  <a:pt x="512063" y="781314"/>
                  <a:pt x="651052" y="672805"/>
                </a:cubicBezTo>
                <a:cubicBezTo>
                  <a:pt x="790041" y="564296"/>
                  <a:pt x="696162" y="205851"/>
                  <a:pt x="833932" y="94904"/>
                </a:cubicBezTo>
                <a:cubicBezTo>
                  <a:pt x="971702" y="-16043"/>
                  <a:pt x="1224686" y="-4461"/>
                  <a:pt x="1477670" y="71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Line 8">
            <a:extLst>
              <a:ext uri="{FF2B5EF4-FFF2-40B4-BE49-F238E27FC236}">
                <a16:creationId xmlns:a16="http://schemas.microsoft.com/office/drawing/2014/main" id="{B3431411-805C-455B-B76D-77C78DBCD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206" y="535316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" name="Line 9">
            <a:extLst>
              <a:ext uri="{FF2B5EF4-FFF2-40B4-BE49-F238E27FC236}">
                <a16:creationId xmlns:a16="http://schemas.microsoft.com/office/drawing/2014/main" id="{12F6584B-2DE5-4170-AA2D-C5D14EF50E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9406" y="5353165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829280C3-91EB-4A2F-B12A-AFD22E402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81" y="6377103"/>
            <a:ext cx="426399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Line 11">
            <a:extLst>
              <a:ext uri="{FF2B5EF4-FFF2-40B4-BE49-F238E27FC236}">
                <a16:creationId xmlns:a16="http://schemas.microsoft.com/office/drawing/2014/main" id="{AA871077-1A44-48F0-9639-E61C44841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206" y="6267565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" name="Line 12">
            <a:extLst>
              <a:ext uri="{FF2B5EF4-FFF2-40B4-BE49-F238E27FC236}">
                <a16:creationId xmlns:a16="http://schemas.microsoft.com/office/drawing/2014/main" id="{2A622B25-6436-4C2F-9D07-803508EB36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1206" y="4743565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" name="Rectangle 13">
            <a:extLst>
              <a:ext uri="{FF2B5EF4-FFF2-40B4-BE49-F238E27FC236}">
                <a16:creationId xmlns:a16="http://schemas.microsoft.com/office/drawing/2014/main" id="{B9A1297A-06D2-4035-8FE5-8B10FD3EA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81" y="4725144"/>
            <a:ext cx="426399" cy="3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>
                <a:solidFill>
                  <a:schemeClr val="tx1"/>
                </a:solidFill>
              </a:rPr>
              <a:t>x</a:t>
            </a:r>
            <a:r>
              <a:rPr lang="en-US" altLang="zh-TW" sz="14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76" name="Group 16">
            <a:extLst>
              <a:ext uri="{FF2B5EF4-FFF2-40B4-BE49-F238E27FC236}">
                <a16:creationId xmlns:a16="http://schemas.microsoft.com/office/drawing/2014/main" id="{A87E44FC-A454-4874-9D11-D300CD5E24A8}"/>
              </a:ext>
            </a:extLst>
          </p:cNvPr>
          <p:cNvGrpSpPr>
            <a:grpSpLocks/>
          </p:cNvGrpSpPr>
          <p:nvPr/>
        </p:nvGrpSpPr>
        <p:grpSpPr bwMode="auto">
          <a:xfrm>
            <a:off x="2653206" y="5273623"/>
            <a:ext cx="152400" cy="152400"/>
            <a:chOff x="1584" y="3792"/>
            <a:chExt cx="96" cy="96"/>
          </a:xfrm>
        </p:grpSpPr>
        <p:sp>
          <p:nvSpPr>
            <p:cNvPr id="80" name="Line 14">
              <a:extLst>
                <a:ext uri="{FF2B5EF4-FFF2-40B4-BE49-F238E27FC236}">
                  <a16:creationId xmlns:a16="http://schemas.microsoft.com/office/drawing/2014/main" id="{7FACE261-D940-4937-BE43-5A51FE08A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" name="Line 15">
              <a:extLst>
                <a:ext uri="{FF2B5EF4-FFF2-40B4-BE49-F238E27FC236}">
                  <a16:creationId xmlns:a16="http://schemas.microsoft.com/office/drawing/2014/main" id="{8D700F1F-B375-471C-8A47-360CD130F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2" name="Group 19">
            <a:extLst>
              <a:ext uri="{FF2B5EF4-FFF2-40B4-BE49-F238E27FC236}">
                <a16:creationId xmlns:a16="http://schemas.microsoft.com/office/drawing/2014/main" id="{89560E5C-5221-4768-A1A0-4623AF56A488}"/>
              </a:ext>
            </a:extLst>
          </p:cNvPr>
          <p:cNvGrpSpPr>
            <a:grpSpLocks/>
          </p:cNvGrpSpPr>
          <p:nvPr/>
        </p:nvGrpSpPr>
        <p:grpSpPr bwMode="auto">
          <a:xfrm>
            <a:off x="1808950" y="6194314"/>
            <a:ext cx="152400" cy="152400"/>
            <a:chOff x="1056" y="3216"/>
            <a:chExt cx="96" cy="96"/>
          </a:xfrm>
        </p:grpSpPr>
        <p:sp>
          <p:nvSpPr>
            <p:cNvPr id="83" name="Line 17">
              <a:extLst>
                <a:ext uri="{FF2B5EF4-FFF2-40B4-BE49-F238E27FC236}">
                  <a16:creationId xmlns:a16="http://schemas.microsoft.com/office/drawing/2014/main" id="{8BC53467-F026-4BFF-9EBE-9B0992B03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" name="Line 18">
              <a:extLst>
                <a:ext uri="{FF2B5EF4-FFF2-40B4-BE49-F238E27FC236}">
                  <a16:creationId xmlns:a16="http://schemas.microsoft.com/office/drawing/2014/main" id="{7C5634AA-0CB8-4C59-AE14-159AE7A74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96" cy="96"/>
            </a:xfrm>
            <a:prstGeom prst="line">
              <a:avLst/>
            </a:prstGeom>
            <a:noFill/>
            <a:ln w="254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5" name="Oval 20">
            <a:extLst>
              <a:ext uri="{FF2B5EF4-FFF2-40B4-BE49-F238E27FC236}">
                <a16:creationId xmlns:a16="http://schemas.microsoft.com/office/drawing/2014/main" id="{5A17220D-5C3B-434D-8DE2-4BD01F46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906" y="6199218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1596A510-9A2D-4DAD-915A-1A5FDD09A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650" y="5292730"/>
            <a:ext cx="127000" cy="127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zh-TW" altLang="en-US" sz="2400" b="0">
              <a:solidFill>
                <a:srgbClr val="FF92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18689</TotalTime>
  <Words>1306</Words>
  <Application>Microsoft Office PowerPoint</Application>
  <PresentationFormat>如螢幕大小 (4:3)</PresentationFormat>
  <Paragraphs>473</Paragraphs>
  <Slides>29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新細明體</vt:lpstr>
      <vt:lpstr>標楷體</vt:lpstr>
      <vt:lpstr>Arial</vt:lpstr>
      <vt:lpstr>Calibri</vt:lpstr>
      <vt:lpstr>Cambria Math</vt:lpstr>
      <vt:lpstr>Symbol</vt:lpstr>
      <vt:lpstr>Wingdings</vt:lpstr>
      <vt:lpstr>Wingdings 2</vt:lpstr>
      <vt:lpstr>壁窗</vt:lpstr>
      <vt:lpstr>方程式</vt:lpstr>
      <vt:lpstr>MLP and DNN</vt:lpstr>
      <vt:lpstr>Concept of Modeling</vt:lpstr>
      <vt:lpstr>Neural Networks (NN)</vt:lpstr>
      <vt:lpstr>Single-layer Perceptrons</vt:lpstr>
      <vt:lpstr>Multilayer Perceptrons (MLPs)</vt:lpstr>
      <vt:lpstr>Continuous Activation Functions</vt:lpstr>
      <vt:lpstr>More Activation Functions</vt:lpstr>
      <vt:lpstr>Classical MLPs</vt:lpstr>
      <vt:lpstr>MLP Examples</vt:lpstr>
      <vt:lpstr>MLP Decision Boundaries</vt:lpstr>
      <vt:lpstr>MLP Decision Boundaries</vt:lpstr>
      <vt:lpstr>MLP Decision Boundaries</vt:lpstr>
      <vt:lpstr>Summary: MLP Decision Boundaries</vt:lpstr>
      <vt:lpstr>Deep Neural Networks (DNN)  MLP with Many Layers!</vt:lpstr>
      <vt:lpstr>Convolutional NN (CNN): Another Type of DNN</vt:lpstr>
      <vt:lpstr>Training an MLP</vt:lpstr>
      <vt:lpstr>Backpropagation</vt:lpstr>
      <vt:lpstr>Use of Mini-batch in Gradient Descent</vt:lpstr>
      <vt:lpstr>Use of Momentum Term in Gradient Descent</vt:lpstr>
      <vt:lpstr>Learning Rate Scheduling</vt:lpstr>
      <vt:lpstr>Gradient Vanishing in DNN</vt:lpstr>
      <vt:lpstr>Optimizer in Keras</vt:lpstr>
      <vt:lpstr>Exercise 1</vt:lpstr>
      <vt:lpstr>Solution 1 to Network 1</vt:lpstr>
      <vt:lpstr>Solution 2 to Network 1</vt:lpstr>
      <vt:lpstr>Solution to Network 2</vt:lpstr>
      <vt:lpstr>Exercise 2</vt:lpstr>
      <vt:lpstr>Exercise 3</vt:lpstr>
      <vt:lpstr>Exercise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Roger Jang</cp:lastModifiedBy>
  <cp:revision>908</cp:revision>
  <dcterms:created xsi:type="dcterms:W3CDTF">2008-11-09T17:03:56Z</dcterms:created>
  <dcterms:modified xsi:type="dcterms:W3CDTF">2024-11-20T00:27:25Z</dcterms:modified>
</cp:coreProperties>
</file>