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462" r:id="rId3"/>
    <p:sldId id="466" r:id="rId4"/>
    <p:sldId id="508" r:id="rId5"/>
    <p:sldId id="540" r:id="rId6"/>
    <p:sldId id="425" r:id="rId7"/>
    <p:sldId id="477" r:id="rId8"/>
    <p:sldId id="522" r:id="rId9"/>
    <p:sldId id="484" r:id="rId10"/>
    <p:sldId id="377" r:id="rId11"/>
    <p:sldId id="550" r:id="rId12"/>
    <p:sldId id="551" r:id="rId13"/>
    <p:sldId id="498" r:id="rId14"/>
    <p:sldId id="499" r:id="rId15"/>
    <p:sldId id="500" r:id="rId16"/>
    <p:sldId id="453" r:id="rId17"/>
    <p:sldId id="546" r:id="rId18"/>
    <p:sldId id="531" r:id="rId19"/>
    <p:sldId id="529" r:id="rId20"/>
    <p:sldId id="532" r:id="rId21"/>
    <p:sldId id="542" r:id="rId22"/>
    <p:sldId id="543" r:id="rId23"/>
    <p:sldId id="547" r:id="rId24"/>
    <p:sldId id="554" r:id="rId25"/>
    <p:sldId id="548" r:id="rId26"/>
    <p:sldId id="549" r:id="rId27"/>
    <p:sldId id="552" r:id="rId28"/>
    <p:sldId id="553" r:id="rId29"/>
    <p:sldId id="384" r:id="rId30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AD100"/>
    <a:srgbClr val="6CEE0E"/>
    <a:srgbClr val="63E997"/>
    <a:srgbClr val="6EFFA4"/>
    <a:srgbClr val="78FF00"/>
    <a:srgbClr val="FF0000"/>
    <a:srgbClr val="008000"/>
    <a:srgbClr val="00CC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4" autoAdjust="0"/>
    <p:restoredTop sz="86773" autoAdjust="0"/>
  </p:normalViewPr>
  <p:slideViewPr>
    <p:cSldViewPr>
      <p:cViewPr varScale="1">
        <p:scale>
          <a:sx n="88" d="100"/>
          <a:sy n="88" d="100"/>
        </p:scale>
        <p:origin x="17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-5032"/>
    </p:cViewPr>
  </p:sorterViewPr>
  <p:notesViewPr>
    <p:cSldViewPr>
      <p:cViewPr varScale="1">
        <p:scale>
          <a:sx n="61" d="100"/>
          <a:sy n="61" d="100"/>
        </p:scale>
        <p:origin x="3254" y="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urse\plant\top500\top50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 smtClean="0"/>
              <a:t>500 selected</a:t>
            </a:r>
            <a:r>
              <a:rPr lang="en-US" altLang="zh-TW" baseline="0" dirty="0" smtClean="0"/>
              <a:t> classes</a:t>
            </a:r>
            <a:endParaRPr lang="zh-TW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InceptionV3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Top1</c:v>
                </c:pt>
                <c:pt idx="1">
                  <c:v>Top3</c:v>
                </c:pt>
                <c:pt idx="2">
                  <c:v>Top5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0.69730000000000003</c:v>
                </c:pt>
                <c:pt idx="1">
                  <c:v>0.82010000000000005</c:v>
                </c:pt>
                <c:pt idx="2">
                  <c:v>0.85780000000000001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E-47B4-B2E8-76C585FE19E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InceptionResV2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Top1</c:v>
                </c:pt>
                <c:pt idx="1">
                  <c:v>Top3</c:v>
                </c:pt>
                <c:pt idx="2">
                  <c:v>Top5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0.73519999999999996</c:v>
                </c:pt>
                <c:pt idx="1">
                  <c:v>0.85489999999999999</c:v>
                </c:pt>
                <c:pt idx="2">
                  <c:v>0.88539999999999996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E-47B4-B2E8-76C585FE19E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Xception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Top1</c:v>
                </c:pt>
                <c:pt idx="1">
                  <c:v>Top3</c:v>
                </c:pt>
                <c:pt idx="2">
                  <c:v>Top5</c:v>
                </c:pt>
              </c:strCache>
            </c:strRef>
          </c:cat>
          <c:val>
            <c:numRef>
              <c:f>工作表1!$D$2:$D$4</c:f>
              <c:numCache>
                <c:formatCode>General</c:formatCode>
                <c:ptCount val="3"/>
                <c:pt idx="0">
                  <c:v>0.74019999999999997</c:v>
                </c:pt>
                <c:pt idx="1">
                  <c:v>0.85780000000000001</c:v>
                </c:pt>
                <c:pt idx="2">
                  <c:v>0.88929999999999998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CE-47B4-B2E8-76C585FE1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25525680"/>
        <c:axId val="1973282944"/>
      </c:barChart>
      <c:catAx>
        <c:axId val="-202552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73282944"/>
        <c:crosses val="autoZero"/>
        <c:auto val="1"/>
        <c:lblAlgn val="ctr"/>
        <c:lblOffset val="100"/>
        <c:noMultiLvlLbl val="0"/>
      </c:catAx>
      <c:valAx>
        <c:axId val="1973282944"/>
        <c:scaling>
          <c:orientation val="minMax"/>
          <c:max val="1"/>
          <c:min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dirty="0" smtClean="0"/>
                  <a:t>accuracy</a:t>
                </a:r>
                <a:endParaRPr lang="zh-TW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2025525680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'top500'!$D$2:$D$501</c:f>
              <c:numCache>
                <c:formatCode>General</c:formatCode>
                <c:ptCount val="500"/>
                <c:pt idx="0">
                  <c:v>450</c:v>
                </c:pt>
                <c:pt idx="1">
                  <c:v>393</c:v>
                </c:pt>
                <c:pt idx="2">
                  <c:v>372</c:v>
                </c:pt>
                <c:pt idx="3">
                  <c:v>367</c:v>
                </c:pt>
                <c:pt idx="4">
                  <c:v>360</c:v>
                </c:pt>
                <c:pt idx="5">
                  <c:v>358</c:v>
                </c:pt>
                <c:pt idx="6">
                  <c:v>358</c:v>
                </c:pt>
                <c:pt idx="7">
                  <c:v>356</c:v>
                </c:pt>
                <c:pt idx="8">
                  <c:v>356</c:v>
                </c:pt>
                <c:pt idx="9">
                  <c:v>356</c:v>
                </c:pt>
                <c:pt idx="10">
                  <c:v>356</c:v>
                </c:pt>
                <c:pt idx="11">
                  <c:v>351</c:v>
                </c:pt>
                <c:pt idx="12">
                  <c:v>340</c:v>
                </c:pt>
                <c:pt idx="13">
                  <c:v>341</c:v>
                </c:pt>
                <c:pt idx="14">
                  <c:v>340</c:v>
                </c:pt>
                <c:pt idx="15">
                  <c:v>335</c:v>
                </c:pt>
                <c:pt idx="16">
                  <c:v>333</c:v>
                </c:pt>
                <c:pt idx="17">
                  <c:v>328</c:v>
                </c:pt>
                <c:pt idx="18">
                  <c:v>327</c:v>
                </c:pt>
                <c:pt idx="19">
                  <c:v>326</c:v>
                </c:pt>
                <c:pt idx="20">
                  <c:v>325</c:v>
                </c:pt>
                <c:pt idx="21">
                  <c:v>326</c:v>
                </c:pt>
                <c:pt idx="22">
                  <c:v>326</c:v>
                </c:pt>
                <c:pt idx="23">
                  <c:v>324</c:v>
                </c:pt>
                <c:pt idx="24">
                  <c:v>321</c:v>
                </c:pt>
                <c:pt idx="25">
                  <c:v>320</c:v>
                </c:pt>
                <c:pt idx="26">
                  <c:v>319</c:v>
                </c:pt>
                <c:pt idx="27">
                  <c:v>319</c:v>
                </c:pt>
                <c:pt idx="28">
                  <c:v>317</c:v>
                </c:pt>
                <c:pt idx="29">
                  <c:v>317</c:v>
                </c:pt>
                <c:pt idx="30">
                  <c:v>317</c:v>
                </c:pt>
                <c:pt idx="31">
                  <c:v>316</c:v>
                </c:pt>
                <c:pt idx="32">
                  <c:v>316</c:v>
                </c:pt>
                <c:pt idx="33">
                  <c:v>315</c:v>
                </c:pt>
                <c:pt idx="34">
                  <c:v>313</c:v>
                </c:pt>
                <c:pt idx="35">
                  <c:v>311</c:v>
                </c:pt>
                <c:pt idx="36">
                  <c:v>311</c:v>
                </c:pt>
                <c:pt idx="37">
                  <c:v>310</c:v>
                </c:pt>
                <c:pt idx="38">
                  <c:v>309</c:v>
                </c:pt>
                <c:pt idx="39">
                  <c:v>307</c:v>
                </c:pt>
                <c:pt idx="40">
                  <c:v>306</c:v>
                </c:pt>
                <c:pt idx="41">
                  <c:v>303</c:v>
                </c:pt>
                <c:pt idx="42">
                  <c:v>303</c:v>
                </c:pt>
                <c:pt idx="43">
                  <c:v>303</c:v>
                </c:pt>
                <c:pt idx="44">
                  <c:v>300</c:v>
                </c:pt>
                <c:pt idx="45">
                  <c:v>299</c:v>
                </c:pt>
                <c:pt idx="46">
                  <c:v>299</c:v>
                </c:pt>
                <c:pt idx="47">
                  <c:v>299</c:v>
                </c:pt>
                <c:pt idx="48">
                  <c:v>299</c:v>
                </c:pt>
                <c:pt idx="49">
                  <c:v>299</c:v>
                </c:pt>
                <c:pt idx="50">
                  <c:v>296</c:v>
                </c:pt>
                <c:pt idx="51">
                  <c:v>296</c:v>
                </c:pt>
                <c:pt idx="52">
                  <c:v>295</c:v>
                </c:pt>
                <c:pt idx="53">
                  <c:v>295</c:v>
                </c:pt>
                <c:pt idx="54">
                  <c:v>295</c:v>
                </c:pt>
                <c:pt idx="55">
                  <c:v>294</c:v>
                </c:pt>
                <c:pt idx="56">
                  <c:v>294</c:v>
                </c:pt>
                <c:pt idx="57">
                  <c:v>294</c:v>
                </c:pt>
                <c:pt idx="58">
                  <c:v>294</c:v>
                </c:pt>
                <c:pt idx="59">
                  <c:v>293</c:v>
                </c:pt>
                <c:pt idx="60">
                  <c:v>293</c:v>
                </c:pt>
                <c:pt idx="61">
                  <c:v>292</c:v>
                </c:pt>
                <c:pt idx="62">
                  <c:v>292</c:v>
                </c:pt>
                <c:pt idx="63">
                  <c:v>291</c:v>
                </c:pt>
                <c:pt idx="64">
                  <c:v>290</c:v>
                </c:pt>
                <c:pt idx="65">
                  <c:v>287</c:v>
                </c:pt>
                <c:pt idx="66">
                  <c:v>287</c:v>
                </c:pt>
                <c:pt idx="67">
                  <c:v>287</c:v>
                </c:pt>
                <c:pt idx="68">
                  <c:v>287</c:v>
                </c:pt>
                <c:pt idx="69">
                  <c:v>287</c:v>
                </c:pt>
                <c:pt idx="70">
                  <c:v>287</c:v>
                </c:pt>
                <c:pt idx="71">
                  <c:v>284</c:v>
                </c:pt>
                <c:pt idx="72">
                  <c:v>285</c:v>
                </c:pt>
                <c:pt idx="73">
                  <c:v>285</c:v>
                </c:pt>
                <c:pt idx="74">
                  <c:v>285</c:v>
                </c:pt>
                <c:pt idx="75">
                  <c:v>285</c:v>
                </c:pt>
                <c:pt idx="76">
                  <c:v>283</c:v>
                </c:pt>
                <c:pt idx="77">
                  <c:v>283</c:v>
                </c:pt>
                <c:pt idx="78">
                  <c:v>284</c:v>
                </c:pt>
                <c:pt idx="79">
                  <c:v>282</c:v>
                </c:pt>
                <c:pt idx="80">
                  <c:v>283</c:v>
                </c:pt>
                <c:pt idx="81">
                  <c:v>281</c:v>
                </c:pt>
                <c:pt idx="82">
                  <c:v>282</c:v>
                </c:pt>
                <c:pt idx="83">
                  <c:v>282</c:v>
                </c:pt>
                <c:pt idx="84">
                  <c:v>281</c:v>
                </c:pt>
                <c:pt idx="85">
                  <c:v>281</c:v>
                </c:pt>
                <c:pt idx="86">
                  <c:v>279</c:v>
                </c:pt>
                <c:pt idx="87">
                  <c:v>279</c:v>
                </c:pt>
                <c:pt idx="88">
                  <c:v>279</c:v>
                </c:pt>
                <c:pt idx="89">
                  <c:v>279</c:v>
                </c:pt>
                <c:pt idx="90">
                  <c:v>279</c:v>
                </c:pt>
                <c:pt idx="91">
                  <c:v>279</c:v>
                </c:pt>
                <c:pt idx="92">
                  <c:v>277</c:v>
                </c:pt>
                <c:pt idx="93">
                  <c:v>277</c:v>
                </c:pt>
                <c:pt idx="94">
                  <c:v>277</c:v>
                </c:pt>
                <c:pt idx="95">
                  <c:v>277</c:v>
                </c:pt>
                <c:pt idx="96">
                  <c:v>273</c:v>
                </c:pt>
                <c:pt idx="97">
                  <c:v>273</c:v>
                </c:pt>
                <c:pt idx="98">
                  <c:v>272</c:v>
                </c:pt>
                <c:pt idx="99">
                  <c:v>272</c:v>
                </c:pt>
                <c:pt idx="100">
                  <c:v>271</c:v>
                </c:pt>
                <c:pt idx="101">
                  <c:v>270</c:v>
                </c:pt>
                <c:pt idx="102">
                  <c:v>271</c:v>
                </c:pt>
                <c:pt idx="103">
                  <c:v>270</c:v>
                </c:pt>
                <c:pt idx="104">
                  <c:v>269</c:v>
                </c:pt>
                <c:pt idx="105">
                  <c:v>269</c:v>
                </c:pt>
                <c:pt idx="106">
                  <c:v>268</c:v>
                </c:pt>
                <c:pt idx="107">
                  <c:v>268</c:v>
                </c:pt>
                <c:pt idx="108">
                  <c:v>268</c:v>
                </c:pt>
                <c:pt idx="109">
                  <c:v>267</c:v>
                </c:pt>
                <c:pt idx="110">
                  <c:v>267</c:v>
                </c:pt>
                <c:pt idx="111">
                  <c:v>267</c:v>
                </c:pt>
                <c:pt idx="112">
                  <c:v>267</c:v>
                </c:pt>
                <c:pt idx="113">
                  <c:v>265</c:v>
                </c:pt>
                <c:pt idx="114">
                  <c:v>266</c:v>
                </c:pt>
                <c:pt idx="115">
                  <c:v>266</c:v>
                </c:pt>
                <c:pt idx="116">
                  <c:v>266</c:v>
                </c:pt>
                <c:pt idx="117">
                  <c:v>266</c:v>
                </c:pt>
                <c:pt idx="118">
                  <c:v>264</c:v>
                </c:pt>
                <c:pt idx="119">
                  <c:v>263</c:v>
                </c:pt>
                <c:pt idx="120">
                  <c:v>260</c:v>
                </c:pt>
                <c:pt idx="121">
                  <c:v>261</c:v>
                </c:pt>
                <c:pt idx="122">
                  <c:v>259</c:v>
                </c:pt>
                <c:pt idx="123">
                  <c:v>259</c:v>
                </c:pt>
                <c:pt idx="124">
                  <c:v>259</c:v>
                </c:pt>
                <c:pt idx="125">
                  <c:v>258</c:v>
                </c:pt>
                <c:pt idx="126">
                  <c:v>257</c:v>
                </c:pt>
                <c:pt idx="127">
                  <c:v>257</c:v>
                </c:pt>
                <c:pt idx="128">
                  <c:v>256</c:v>
                </c:pt>
                <c:pt idx="129">
                  <c:v>256</c:v>
                </c:pt>
                <c:pt idx="130">
                  <c:v>256</c:v>
                </c:pt>
                <c:pt idx="131">
                  <c:v>254</c:v>
                </c:pt>
                <c:pt idx="132">
                  <c:v>254</c:v>
                </c:pt>
                <c:pt idx="133">
                  <c:v>254</c:v>
                </c:pt>
                <c:pt idx="134">
                  <c:v>253</c:v>
                </c:pt>
                <c:pt idx="135">
                  <c:v>252</c:v>
                </c:pt>
                <c:pt idx="136">
                  <c:v>250</c:v>
                </c:pt>
                <c:pt idx="137">
                  <c:v>250</c:v>
                </c:pt>
                <c:pt idx="138">
                  <c:v>250</c:v>
                </c:pt>
                <c:pt idx="139">
                  <c:v>249</c:v>
                </c:pt>
                <c:pt idx="140">
                  <c:v>249</c:v>
                </c:pt>
                <c:pt idx="141">
                  <c:v>248</c:v>
                </c:pt>
                <c:pt idx="142">
                  <c:v>248</c:v>
                </c:pt>
                <c:pt idx="143">
                  <c:v>248</c:v>
                </c:pt>
                <c:pt idx="144">
                  <c:v>248</c:v>
                </c:pt>
                <c:pt idx="145">
                  <c:v>247</c:v>
                </c:pt>
                <c:pt idx="146">
                  <c:v>247</c:v>
                </c:pt>
                <c:pt idx="147">
                  <c:v>247</c:v>
                </c:pt>
                <c:pt idx="148">
                  <c:v>245</c:v>
                </c:pt>
                <c:pt idx="149">
                  <c:v>246</c:v>
                </c:pt>
                <c:pt idx="150">
                  <c:v>246</c:v>
                </c:pt>
                <c:pt idx="151">
                  <c:v>246</c:v>
                </c:pt>
                <c:pt idx="152">
                  <c:v>246</c:v>
                </c:pt>
                <c:pt idx="153">
                  <c:v>245</c:v>
                </c:pt>
                <c:pt idx="154">
                  <c:v>243</c:v>
                </c:pt>
                <c:pt idx="155">
                  <c:v>244</c:v>
                </c:pt>
                <c:pt idx="156">
                  <c:v>242</c:v>
                </c:pt>
                <c:pt idx="157">
                  <c:v>243</c:v>
                </c:pt>
                <c:pt idx="158">
                  <c:v>241</c:v>
                </c:pt>
                <c:pt idx="159">
                  <c:v>242</c:v>
                </c:pt>
                <c:pt idx="160">
                  <c:v>241</c:v>
                </c:pt>
                <c:pt idx="161">
                  <c:v>242</c:v>
                </c:pt>
                <c:pt idx="162">
                  <c:v>241</c:v>
                </c:pt>
                <c:pt idx="163">
                  <c:v>241</c:v>
                </c:pt>
                <c:pt idx="164">
                  <c:v>241</c:v>
                </c:pt>
                <c:pt idx="165">
                  <c:v>239</c:v>
                </c:pt>
                <c:pt idx="166">
                  <c:v>239</c:v>
                </c:pt>
                <c:pt idx="167">
                  <c:v>239</c:v>
                </c:pt>
                <c:pt idx="168">
                  <c:v>239</c:v>
                </c:pt>
                <c:pt idx="169">
                  <c:v>239</c:v>
                </c:pt>
                <c:pt idx="170">
                  <c:v>239</c:v>
                </c:pt>
                <c:pt idx="171">
                  <c:v>238</c:v>
                </c:pt>
                <c:pt idx="172">
                  <c:v>238</c:v>
                </c:pt>
                <c:pt idx="173">
                  <c:v>238</c:v>
                </c:pt>
                <c:pt idx="174">
                  <c:v>238</c:v>
                </c:pt>
                <c:pt idx="175">
                  <c:v>236</c:v>
                </c:pt>
                <c:pt idx="176">
                  <c:v>235</c:v>
                </c:pt>
                <c:pt idx="177">
                  <c:v>235</c:v>
                </c:pt>
                <c:pt idx="178">
                  <c:v>234</c:v>
                </c:pt>
                <c:pt idx="179">
                  <c:v>233</c:v>
                </c:pt>
                <c:pt idx="180">
                  <c:v>233</c:v>
                </c:pt>
                <c:pt idx="181">
                  <c:v>231</c:v>
                </c:pt>
                <c:pt idx="182">
                  <c:v>231</c:v>
                </c:pt>
                <c:pt idx="183">
                  <c:v>231</c:v>
                </c:pt>
                <c:pt idx="184">
                  <c:v>230</c:v>
                </c:pt>
                <c:pt idx="185">
                  <c:v>230</c:v>
                </c:pt>
                <c:pt idx="186">
                  <c:v>231</c:v>
                </c:pt>
                <c:pt idx="187">
                  <c:v>229</c:v>
                </c:pt>
                <c:pt idx="188">
                  <c:v>229</c:v>
                </c:pt>
                <c:pt idx="189">
                  <c:v>228</c:v>
                </c:pt>
                <c:pt idx="190">
                  <c:v>228</c:v>
                </c:pt>
                <c:pt idx="191">
                  <c:v>228</c:v>
                </c:pt>
                <c:pt idx="192">
                  <c:v>228</c:v>
                </c:pt>
                <c:pt idx="193">
                  <c:v>227</c:v>
                </c:pt>
                <c:pt idx="194">
                  <c:v>227</c:v>
                </c:pt>
                <c:pt idx="195">
                  <c:v>227</c:v>
                </c:pt>
                <c:pt idx="196">
                  <c:v>227</c:v>
                </c:pt>
                <c:pt idx="197">
                  <c:v>227</c:v>
                </c:pt>
                <c:pt idx="198">
                  <c:v>226</c:v>
                </c:pt>
                <c:pt idx="199">
                  <c:v>226</c:v>
                </c:pt>
                <c:pt idx="200">
                  <c:v>226</c:v>
                </c:pt>
                <c:pt idx="201">
                  <c:v>225</c:v>
                </c:pt>
                <c:pt idx="202">
                  <c:v>225</c:v>
                </c:pt>
                <c:pt idx="203">
                  <c:v>225</c:v>
                </c:pt>
                <c:pt idx="204">
                  <c:v>224</c:v>
                </c:pt>
                <c:pt idx="205">
                  <c:v>223</c:v>
                </c:pt>
                <c:pt idx="206">
                  <c:v>223</c:v>
                </c:pt>
                <c:pt idx="207">
                  <c:v>223</c:v>
                </c:pt>
                <c:pt idx="208">
                  <c:v>223</c:v>
                </c:pt>
                <c:pt idx="209">
                  <c:v>223</c:v>
                </c:pt>
                <c:pt idx="210">
                  <c:v>221</c:v>
                </c:pt>
                <c:pt idx="211">
                  <c:v>221</c:v>
                </c:pt>
                <c:pt idx="212">
                  <c:v>220</c:v>
                </c:pt>
                <c:pt idx="213">
                  <c:v>219</c:v>
                </c:pt>
                <c:pt idx="214">
                  <c:v>218</c:v>
                </c:pt>
                <c:pt idx="215">
                  <c:v>217</c:v>
                </c:pt>
                <c:pt idx="216">
                  <c:v>217</c:v>
                </c:pt>
                <c:pt idx="217">
                  <c:v>217</c:v>
                </c:pt>
                <c:pt idx="218">
                  <c:v>217</c:v>
                </c:pt>
                <c:pt idx="219">
                  <c:v>216</c:v>
                </c:pt>
                <c:pt idx="220">
                  <c:v>216</c:v>
                </c:pt>
                <c:pt idx="221">
                  <c:v>215</c:v>
                </c:pt>
                <c:pt idx="222">
                  <c:v>215</c:v>
                </c:pt>
                <c:pt idx="223">
                  <c:v>215</c:v>
                </c:pt>
                <c:pt idx="224">
                  <c:v>215</c:v>
                </c:pt>
                <c:pt idx="225">
                  <c:v>215</c:v>
                </c:pt>
                <c:pt idx="226">
                  <c:v>215</c:v>
                </c:pt>
                <c:pt idx="227">
                  <c:v>215</c:v>
                </c:pt>
                <c:pt idx="228">
                  <c:v>213</c:v>
                </c:pt>
                <c:pt idx="229">
                  <c:v>213</c:v>
                </c:pt>
                <c:pt idx="230">
                  <c:v>213</c:v>
                </c:pt>
                <c:pt idx="231">
                  <c:v>212</c:v>
                </c:pt>
                <c:pt idx="232">
                  <c:v>212</c:v>
                </c:pt>
                <c:pt idx="233">
                  <c:v>211</c:v>
                </c:pt>
                <c:pt idx="234">
                  <c:v>210</c:v>
                </c:pt>
                <c:pt idx="235">
                  <c:v>211</c:v>
                </c:pt>
                <c:pt idx="236">
                  <c:v>209</c:v>
                </c:pt>
                <c:pt idx="237">
                  <c:v>208</c:v>
                </c:pt>
                <c:pt idx="238">
                  <c:v>208</c:v>
                </c:pt>
                <c:pt idx="239">
                  <c:v>208</c:v>
                </c:pt>
                <c:pt idx="240">
                  <c:v>208</c:v>
                </c:pt>
                <c:pt idx="241">
                  <c:v>208</c:v>
                </c:pt>
                <c:pt idx="242">
                  <c:v>208</c:v>
                </c:pt>
                <c:pt idx="243">
                  <c:v>207</c:v>
                </c:pt>
                <c:pt idx="244">
                  <c:v>207</c:v>
                </c:pt>
                <c:pt idx="245">
                  <c:v>206</c:v>
                </c:pt>
                <c:pt idx="246">
                  <c:v>206</c:v>
                </c:pt>
                <c:pt idx="247">
                  <c:v>206</c:v>
                </c:pt>
                <c:pt idx="248">
                  <c:v>206</c:v>
                </c:pt>
                <c:pt idx="249">
                  <c:v>206</c:v>
                </c:pt>
                <c:pt idx="250">
                  <c:v>206</c:v>
                </c:pt>
                <c:pt idx="251">
                  <c:v>205</c:v>
                </c:pt>
                <c:pt idx="252">
                  <c:v>205</c:v>
                </c:pt>
                <c:pt idx="253">
                  <c:v>204</c:v>
                </c:pt>
                <c:pt idx="254">
                  <c:v>205</c:v>
                </c:pt>
                <c:pt idx="255">
                  <c:v>205</c:v>
                </c:pt>
                <c:pt idx="256">
                  <c:v>204</c:v>
                </c:pt>
                <c:pt idx="257">
                  <c:v>204</c:v>
                </c:pt>
                <c:pt idx="258">
                  <c:v>203</c:v>
                </c:pt>
                <c:pt idx="259">
                  <c:v>203</c:v>
                </c:pt>
                <c:pt idx="260">
                  <c:v>203</c:v>
                </c:pt>
                <c:pt idx="261">
                  <c:v>203</c:v>
                </c:pt>
                <c:pt idx="262">
                  <c:v>202</c:v>
                </c:pt>
                <c:pt idx="263">
                  <c:v>202</c:v>
                </c:pt>
                <c:pt idx="264">
                  <c:v>201</c:v>
                </c:pt>
                <c:pt idx="265">
                  <c:v>200</c:v>
                </c:pt>
                <c:pt idx="266">
                  <c:v>201</c:v>
                </c:pt>
                <c:pt idx="267">
                  <c:v>201</c:v>
                </c:pt>
                <c:pt idx="268">
                  <c:v>200</c:v>
                </c:pt>
                <c:pt idx="269">
                  <c:v>200</c:v>
                </c:pt>
                <c:pt idx="270">
                  <c:v>200</c:v>
                </c:pt>
                <c:pt idx="271">
                  <c:v>200</c:v>
                </c:pt>
                <c:pt idx="272">
                  <c:v>201</c:v>
                </c:pt>
                <c:pt idx="273">
                  <c:v>200</c:v>
                </c:pt>
                <c:pt idx="274">
                  <c:v>200</c:v>
                </c:pt>
                <c:pt idx="275">
                  <c:v>200</c:v>
                </c:pt>
                <c:pt idx="276">
                  <c:v>199</c:v>
                </c:pt>
                <c:pt idx="277">
                  <c:v>199</c:v>
                </c:pt>
                <c:pt idx="278">
                  <c:v>199</c:v>
                </c:pt>
                <c:pt idx="279">
                  <c:v>199</c:v>
                </c:pt>
                <c:pt idx="280">
                  <c:v>198</c:v>
                </c:pt>
                <c:pt idx="281">
                  <c:v>198</c:v>
                </c:pt>
                <c:pt idx="282">
                  <c:v>197</c:v>
                </c:pt>
                <c:pt idx="283">
                  <c:v>197</c:v>
                </c:pt>
                <c:pt idx="284">
                  <c:v>197</c:v>
                </c:pt>
                <c:pt idx="285">
                  <c:v>197</c:v>
                </c:pt>
                <c:pt idx="286">
                  <c:v>197</c:v>
                </c:pt>
                <c:pt idx="287">
                  <c:v>197</c:v>
                </c:pt>
                <c:pt idx="288">
                  <c:v>196</c:v>
                </c:pt>
                <c:pt idx="289">
                  <c:v>196</c:v>
                </c:pt>
                <c:pt idx="290">
                  <c:v>196</c:v>
                </c:pt>
                <c:pt idx="291">
                  <c:v>196</c:v>
                </c:pt>
                <c:pt idx="292">
                  <c:v>195</c:v>
                </c:pt>
                <c:pt idx="293">
                  <c:v>194</c:v>
                </c:pt>
                <c:pt idx="294">
                  <c:v>195</c:v>
                </c:pt>
                <c:pt idx="295">
                  <c:v>195</c:v>
                </c:pt>
                <c:pt idx="296">
                  <c:v>195</c:v>
                </c:pt>
                <c:pt idx="297">
                  <c:v>195</c:v>
                </c:pt>
                <c:pt idx="298">
                  <c:v>195</c:v>
                </c:pt>
                <c:pt idx="299">
                  <c:v>193</c:v>
                </c:pt>
                <c:pt idx="300">
                  <c:v>194</c:v>
                </c:pt>
                <c:pt idx="301">
                  <c:v>193</c:v>
                </c:pt>
                <c:pt idx="302">
                  <c:v>194</c:v>
                </c:pt>
                <c:pt idx="303">
                  <c:v>193</c:v>
                </c:pt>
                <c:pt idx="304">
                  <c:v>193</c:v>
                </c:pt>
                <c:pt idx="305">
                  <c:v>191</c:v>
                </c:pt>
                <c:pt idx="306">
                  <c:v>192</c:v>
                </c:pt>
                <c:pt idx="307">
                  <c:v>191</c:v>
                </c:pt>
                <c:pt idx="308">
                  <c:v>192</c:v>
                </c:pt>
                <c:pt idx="309">
                  <c:v>192</c:v>
                </c:pt>
                <c:pt idx="310">
                  <c:v>192</c:v>
                </c:pt>
                <c:pt idx="311">
                  <c:v>190</c:v>
                </c:pt>
                <c:pt idx="312">
                  <c:v>190</c:v>
                </c:pt>
                <c:pt idx="313">
                  <c:v>191</c:v>
                </c:pt>
                <c:pt idx="314">
                  <c:v>191</c:v>
                </c:pt>
                <c:pt idx="315">
                  <c:v>190</c:v>
                </c:pt>
                <c:pt idx="316">
                  <c:v>190</c:v>
                </c:pt>
                <c:pt idx="317">
                  <c:v>190</c:v>
                </c:pt>
                <c:pt idx="318">
                  <c:v>191</c:v>
                </c:pt>
                <c:pt idx="319">
                  <c:v>189</c:v>
                </c:pt>
                <c:pt idx="320">
                  <c:v>189</c:v>
                </c:pt>
                <c:pt idx="321">
                  <c:v>189</c:v>
                </c:pt>
                <c:pt idx="322">
                  <c:v>189</c:v>
                </c:pt>
                <c:pt idx="323">
                  <c:v>189</c:v>
                </c:pt>
                <c:pt idx="324">
                  <c:v>189</c:v>
                </c:pt>
                <c:pt idx="325">
                  <c:v>188</c:v>
                </c:pt>
                <c:pt idx="326">
                  <c:v>188</c:v>
                </c:pt>
                <c:pt idx="327">
                  <c:v>188</c:v>
                </c:pt>
                <c:pt idx="328">
                  <c:v>187</c:v>
                </c:pt>
                <c:pt idx="329">
                  <c:v>187</c:v>
                </c:pt>
                <c:pt idx="330">
                  <c:v>187</c:v>
                </c:pt>
                <c:pt idx="331">
                  <c:v>186</c:v>
                </c:pt>
                <c:pt idx="332">
                  <c:v>186</c:v>
                </c:pt>
                <c:pt idx="333">
                  <c:v>185</c:v>
                </c:pt>
                <c:pt idx="334">
                  <c:v>185</c:v>
                </c:pt>
                <c:pt idx="335">
                  <c:v>186</c:v>
                </c:pt>
                <c:pt idx="336">
                  <c:v>186</c:v>
                </c:pt>
                <c:pt idx="337">
                  <c:v>186</c:v>
                </c:pt>
                <c:pt idx="338">
                  <c:v>186</c:v>
                </c:pt>
                <c:pt idx="339">
                  <c:v>186</c:v>
                </c:pt>
                <c:pt idx="340">
                  <c:v>186</c:v>
                </c:pt>
                <c:pt idx="341">
                  <c:v>184</c:v>
                </c:pt>
                <c:pt idx="342">
                  <c:v>185</c:v>
                </c:pt>
                <c:pt idx="343">
                  <c:v>185</c:v>
                </c:pt>
                <c:pt idx="344">
                  <c:v>184</c:v>
                </c:pt>
                <c:pt idx="345">
                  <c:v>185</c:v>
                </c:pt>
                <c:pt idx="346">
                  <c:v>185</c:v>
                </c:pt>
                <c:pt idx="347">
                  <c:v>185</c:v>
                </c:pt>
                <c:pt idx="348">
                  <c:v>183</c:v>
                </c:pt>
                <c:pt idx="349">
                  <c:v>183</c:v>
                </c:pt>
                <c:pt idx="350">
                  <c:v>183</c:v>
                </c:pt>
                <c:pt idx="351">
                  <c:v>184</c:v>
                </c:pt>
                <c:pt idx="352">
                  <c:v>184</c:v>
                </c:pt>
                <c:pt idx="353">
                  <c:v>180</c:v>
                </c:pt>
                <c:pt idx="354">
                  <c:v>183</c:v>
                </c:pt>
                <c:pt idx="355">
                  <c:v>183</c:v>
                </c:pt>
                <c:pt idx="356">
                  <c:v>183</c:v>
                </c:pt>
                <c:pt idx="357">
                  <c:v>183</c:v>
                </c:pt>
                <c:pt idx="358">
                  <c:v>183</c:v>
                </c:pt>
                <c:pt idx="359">
                  <c:v>182</c:v>
                </c:pt>
                <c:pt idx="360">
                  <c:v>182</c:v>
                </c:pt>
                <c:pt idx="361">
                  <c:v>182</c:v>
                </c:pt>
                <c:pt idx="362">
                  <c:v>182</c:v>
                </c:pt>
                <c:pt idx="363">
                  <c:v>181</c:v>
                </c:pt>
                <c:pt idx="364">
                  <c:v>180</c:v>
                </c:pt>
                <c:pt idx="365">
                  <c:v>180</c:v>
                </c:pt>
                <c:pt idx="366">
                  <c:v>180</c:v>
                </c:pt>
                <c:pt idx="367">
                  <c:v>181</c:v>
                </c:pt>
                <c:pt idx="368">
                  <c:v>179</c:v>
                </c:pt>
                <c:pt idx="369">
                  <c:v>179</c:v>
                </c:pt>
                <c:pt idx="370">
                  <c:v>179</c:v>
                </c:pt>
                <c:pt idx="371">
                  <c:v>178</c:v>
                </c:pt>
                <c:pt idx="372">
                  <c:v>178</c:v>
                </c:pt>
                <c:pt idx="373">
                  <c:v>178</c:v>
                </c:pt>
                <c:pt idx="374">
                  <c:v>178</c:v>
                </c:pt>
                <c:pt idx="375">
                  <c:v>177</c:v>
                </c:pt>
                <c:pt idx="376">
                  <c:v>177</c:v>
                </c:pt>
                <c:pt idx="377">
                  <c:v>176</c:v>
                </c:pt>
                <c:pt idx="378">
                  <c:v>176</c:v>
                </c:pt>
                <c:pt idx="379">
                  <c:v>176</c:v>
                </c:pt>
                <c:pt idx="380">
                  <c:v>176</c:v>
                </c:pt>
                <c:pt idx="381">
                  <c:v>176</c:v>
                </c:pt>
                <c:pt idx="382">
                  <c:v>176</c:v>
                </c:pt>
                <c:pt idx="383">
                  <c:v>176</c:v>
                </c:pt>
                <c:pt idx="384">
                  <c:v>176</c:v>
                </c:pt>
                <c:pt idx="385">
                  <c:v>175</c:v>
                </c:pt>
                <c:pt idx="386">
                  <c:v>175</c:v>
                </c:pt>
                <c:pt idx="387">
                  <c:v>175</c:v>
                </c:pt>
                <c:pt idx="388">
                  <c:v>175</c:v>
                </c:pt>
                <c:pt idx="389">
                  <c:v>174</c:v>
                </c:pt>
                <c:pt idx="390">
                  <c:v>174</c:v>
                </c:pt>
                <c:pt idx="391">
                  <c:v>174</c:v>
                </c:pt>
                <c:pt idx="392">
                  <c:v>174</c:v>
                </c:pt>
                <c:pt idx="393">
                  <c:v>173</c:v>
                </c:pt>
                <c:pt idx="394">
                  <c:v>174</c:v>
                </c:pt>
                <c:pt idx="395">
                  <c:v>174</c:v>
                </c:pt>
                <c:pt idx="396">
                  <c:v>174</c:v>
                </c:pt>
                <c:pt idx="397">
                  <c:v>172</c:v>
                </c:pt>
                <c:pt idx="398">
                  <c:v>173</c:v>
                </c:pt>
                <c:pt idx="399">
                  <c:v>173</c:v>
                </c:pt>
                <c:pt idx="400">
                  <c:v>173</c:v>
                </c:pt>
                <c:pt idx="401">
                  <c:v>173</c:v>
                </c:pt>
                <c:pt idx="402">
                  <c:v>173</c:v>
                </c:pt>
                <c:pt idx="403">
                  <c:v>173</c:v>
                </c:pt>
                <c:pt idx="404">
                  <c:v>172</c:v>
                </c:pt>
                <c:pt idx="405">
                  <c:v>172</c:v>
                </c:pt>
                <c:pt idx="406">
                  <c:v>172</c:v>
                </c:pt>
                <c:pt idx="407">
                  <c:v>172</c:v>
                </c:pt>
                <c:pt idx="408">
                  <c:v>172</c:v>
                </c:pt>
                <c:pt idx="409">
                  <c:v>171</c:v>
                </c:pt>
                <c:pt idx="410">
                  <c:v>171</c:v>
                </c:pt>
                <c:pt idx="411">
                  <c:v>171</c:v>
                </c:pt>
                <c:pt idx="412">
                  <c:v>170</c:v>
                </c:pt>
                <c:pt idx="413">
                  <c:v>171</c:v>
                </c:pt>
                <c:pt idx="414">
                  <c:v>171</c:v>
                </c:pt>
                <c:pt idx="415">
                  <c:v>171</c:v>
                </c:pt>
                <c:pt idx="416">
                  <c:v>171</c:v>
                </c:pt>
                <c:pt idx="417">
                  <c:v>171</c:v>
                </c:pt>
                <c:pt idx="418">
                  <c:v>170</c:v>
                </c:pt>
                <c:pt idx="419">
                  <c:v>171</c:v>
                </c:pt>
                <c:pt idx="420">
                  <c:v>170</c:v>
                </c:pt>
                <c:pt idx="421">
                  <c:v>171</c:v>
                </c:pt>
                <c:pt idx="422">
                  <c:v>171</c:v>
                </c:pt>
                <c:pt idx="423">
                  <c:v>171</c:v>
                </c:pt>
                <c:pt idx="424">
                  <c:v>170</c:v>
                </c:pt>
                <c:pt idx="425">
                  <c:v>169</c:v>
                </c:pt>
                <c:pt idx="426">
                  <c:v>169</c:v>
                </c:pt>
                <c:pt idx="427">
                  <c:v>169</c:v>
                </c:pt>
                <c:pt idx="428">
                  <c:v>169</c:v>
                </c:pt>
                <c:pt idx="429">
                  <c:v>169</c:v>
                </c:pt>
                <c:pt idx="430">
                  <c:v>169</c:v>
                </c:pt>
                <c:pt idx="431">
                  <c:v>168</c:v>
                </c:pt>
                <c:pt idx="432">
                  <c:v>168</c:v>
                </c:pt>
                <c:pt idx="433">
                  <c:v>168</c:v>
                </c:pt>
                <c:pt idx="434">
                  <c:v>168</c:v>
                </c:pt>
                <c:pt idx="435">
                  <c:v>168</c:v>
                </c:pt>
                <c:pt idx="436">
                  <c:v>167</c:v>
                </c:pt>
                <c:pt idx="437">
                  <c:v>167</c:v>
                </c:pt>
                <c:pt idx="438">
                  <c:v>167</c:v>
                </c:pt>
                <c:pt idx="439">
                  <c:v>167</c:v>
                </c:pt>
                <c:pt idx="440">
                  <c:v>166</c:v>
                </c:pt>
                <c:pt idx="441">
                  <c:v>166</c:v>
                </c:pt>
                <c:pt idx="442">
                  <c:v>166</c:v>
                </c:pt>
                <c:pt idx="443">
                  <c:v>165</c:v>
                </c:pt>
                <c:pt idx="444">
                  <c:v>166</c:v>
                </c:pt>
                <c:pt idx="445">
                  <c:v>166</c:v>
                </c:pt>
                <c:pt idx="446">
                  <c:v>166</c:v>
                </c:pt>
                <c:pt idx="447">
                  <c:v>165</c:v>
                </c:pt>
                <c:pt idx="448">
                  <c:v>164</c:v>
                </c:pt>
                <c:pt idx="449">
                  <c:v>165</c:v>
                </c:pt>
                <c:pt idx="450">
                  <c:v>165</c:v>
                </c:pt>
                <c:pt idx="451">
                  <c:v>165</c:v>
                </c:pt>
                <c:pt idx="452">
                  <c:v>165</c:v>
                </c:pt>
                <c:pt idx="453">
                  <c:v>164</c:v>
                </c:pt>
                <c:pt idx="454">
                  <c:v>164</c:v>
                </c:pt>
                <c:pt idx="455">
                  <c:v>163</c:v>
                </c:pt>
                <c:pt idx="456">
                  <c:v>164</c:v>
                </c:pt>
                <c:pt idx="457">
                  <c:v>163</c:v>
                </c:pt>
                <c:pt idx="458">
                  <c:v>163</c:v>
                </c:pt>
                <c:pt idx="459">
                  <c:v>162</c:v>
                </c:pt>
                <c:pt idx="460">
                  <c:v>163</c:v>
                </c:pt>
                <c:pt idx="461">
                  <c:v>163</c:v>
                </c:pt>
                <c:pt idx="462">
                  <c:v>163</c:v>
                </c:pt>
                <c:pt idx="463">
                  <c:v>163</c:v>
                </c:pt>
                <c:pt idx="464">
                  <c:v>163</c:v>
                </c:pt>
                <c:pt idx="465">
                  <c:v>163</c:v>
                </c:pt>
                <c:pt idx="466">
                  <c:v>162</c:v>
                </c:pt>
                <c:pt idx="467">
                  <c:v>162</c:v>
                </c:pt>
                <c:pt idx="468">
                  <c:v>160</c:v>
                </c:pt>
                <c:pt idx="469">
                  <c:v>161</c:v>
                </c:pt>
                <c:pt idx="470">
                  <c:v>161</c:v>
                </c:pt>
                <c:pt idx="471">
                  <c:v>160</c:v>
                </c:pt>
                <c:pt idx="472">
                  <c:v>161</c:v>
                </c:pt>
                <c:pt idx="473">
                  <c:v>160</c:v>
                </c:pt>
                <c:pt idx="474">
                  <c:v>161</c:v>
                </c:pt>
                <c:pt idx="475">
                  <c:v>160</c:v>
                </c:pt>
                <c:pt idx="476">
                  <c:v>161</c:v>
                </c:pt>
                <c:pt idx="477">
                  <c:v>160</c:v>
                </c:pt>
                <c:pt idx="478">
                  <c:v>161</c:v>
                </c:pt>
                <c:pt idx="479">
                  <c:v>160</c:v>
                </c:pt>
                <c:pt idx="480">
                  <c:v>160</c:v>
                </c:pt>
                <c:pt idx="481">
                  <c:v>160</c:v>
                </c:pt>
                <c:pt idx="482">
                  <c:v>160</c:v>
                </c:pt>
                <c:pt idx="483">
                  <c:v>160</c:v>
                </c:pt>
                <c:pt idx="484">
                  <c:v>159</c:v>
                </c:pt>
                <c:pt idx="485">
                  <c:v>159</c:v>
                </c:pt>
                <c:pt idx="486">
                  <c:v>159</c:v>
                </c:pt>
                <c:pt idx="487">
                  <c:v>159</c:v>
                </c:pt>
                <c:pt idx="488">
                  <c:v>159</c:v>
                </c:pt>
                <c:pt idx="489">
                  <c:v>159</c:v>
                </c:pt>
                <c:pt idx="490">
                  <c:v>159</c:v>
                </c:pt>
                <c:pt idx="491">
                  <c:v>159</c:v>
                </c:pt>
                <c:pt idx="492">
                  <c:v>159</c:v>
                </c:pt>
                <c:pt idx="493">
                  <c:v>159</c:v>
                </c:pt>
                <c:pt idx="494">
                  <c:v>159</c:v>
                </c:pt>
                <c:pt idx="495">
                  <c:v>158</c:v>
                </c:pt>
                <c:pt idx="496">
                  <c:v>158</c:v>
                </c:pt>
                <c:pt idx="497">
                  <c:v>158</c:v>
                </c:pt>
                <c:pt idx="498">
                  <c:v>158</c:v>
                </c:pt>
                <c:pt idx="499">
                  <c:v>158</c:v>
                </c:pt>
              </c:numCache>
            </c:numRef>
          </c:xVal>
          <c:yVal>
            <c:numRef>
              <c:f>'top500'!$E$2:$E$501</c:f>
              <c:numCache>
                <c:formatCode>General</c:formatCode>
                <c:ptCount val="500"/>
                <c:pt idx="0">
                  <c:v>0.82222223281860296</c:v>
                </c:pt>
                <c:pt idx="1">
                  <c:v>0.94999998807907104</c:v>
                </c:pt>
                <c:pt idx="2">
                  <c:v>0.81578946113586404</c:v>
                </c:pt>
                <c:pt idx="3">
                  <c:v>0.86486488580703702</c:v>
                </c:pt>
                <c:pt idx="4">
                  <c:v>0.91666668653488104</c:v>
                </c:pt>
                <c:pt idx="5">
                  <c:v>0.97222220897674505</c:v>
                </c:pt>
                <c:pt idx="6">
                  <c:v>0.88888889551162698</c:v>
                </c:pt>
                <c:pt idx="7">
                  <c:v>0.94444441795349099</c:v>
                </c:pt>
                <c:pt idx="8">
                  <c:v>0.72222220897674505</c:v>
                </c:pt>
                <c:pt idx="9">
                  <c:v>0.52777779102325395</c:v>
                </c:pt>
                <c:pt idx="10">
                  <c:v>0.80555558204650801</c:v>
                </c:pt>
                <c:pt idx="11">
                  <c:v>1</c:v>
                </c:pt>
                <c:pt idx="12">
                  <c:v>0.79411762952804499</c:v>
                </c:pt>
                <c:pt idx="13">
                  <c:v>0.97142857313156095</c:v>
                </c:pt>
                <c:pt idx="14">
                  <c:v>0.88235294818878096</c:v>
                </c:pt>
                <c:pt idx="15">
                  <c:v>0.85294115543365401</c:v>
                </c:pt>
                <c:pt idx="16">
                  <c:v>0.64705884456634499</c:v>
                </c:pt>
                <c:pt idx="17">
                  <c:v>0.909090936183929</c:v>
                </c:pt>
                <c:pt idx="18">
                  <c:v>0.87878787517547596</c:v>
                </c:pt>
                <c:pt idx="19">
                  <c:v>0.96969699859619096</c:v>
                </c:pt>
                <c:pt idx="20">
                  <c:v>0.78125</c:v>
                </c:pt>
                <c:pt idx="21">
                  <c:v>0.87878787517547596</c:v>
                </c:pt>
                <c:pt idx="22">
                  <c:v>0.60606062412261896</c:v>
                </c:pt>
                <c:pt idx="23">
                  <c:v>0.84375</c:v>
                </c:pt>
                <c:pt idx="24">
                  <c:v>0.57575756311416604</c:v>
                </c:pt>
                <c:pt idx="25">
                  <c:v>0.9375</c:v>
                </c:pt>
                <c:pt idx="26">
                  <c:v>0.75</c:v>
                </c:pt>
                <c:pt idx="27">
                  <c:v>0.875</c:v>
                </c:pt>
                <c:pt idx="28">
                  <c:v>0.75</c:v>
                </c:pt>
                <c:pt idx="29">
                  <c:v>1</c:v>
                </c:pt>
                <c:pt idx="30">
                  <c:v>0.96875</c:v>
                </c:pt>
                <c:pt idx="31">
                  <c:v>0.96875</c:v>
                </c:pt>
                <c:pt idx="32">
                  <c:v>0.71875</c:v>
                </c:pt>
                <c:pt idx="33">
                  <c:v>0.75</c:v>
                </c:pt>
                <c:pt idx="34">
                  <c:v>0.80645161867141701</c:v>
                </c:pt>
                <c:pt idx="35">
                  <c:v>0.9375</c:v>
                </c:pt>
                <c:pt idx="36">
                  <c:v>0.84375</c:v>
                </c:pt>
                <c:pt idx="37">
                  <c:v>0.96774190664291304</c:v>
                </c:pt>
                <c:pt idx="38">
                  <c:v>0.96774190664291304</c:v>
                </c:pt>
                <c:pt idx="39">
                  <c:v>0.83870965242385798</c:v>
                </c:pt>
                <c:pt idx="40">
                  <c:v>0.93548387289047197</c:v>
                </c:pt>
                <c:pt idx="41">
                  <c:v>0.74193549156188898</c:v>
                </c:pt>
                <c:pt idx="42">
                  <c:v>0.93548387289047197</c:v>
                </c:pt>
                <c:pt idx="43">
                  <c:v>0.70967739820480302</c:v>
                </c:pt>
                <c:pt idx="44">
                  <c:v>0.80000001192092896</c:v>
                </c:pt>
                <c:pt idx="45">
                  <c:v>0.96666663885116499</c:v>
                </c:pt>
                <c:pt idx="46">
                  <c:v>0.73333334922790505</c:v>
                </c:pt>
                <c:pt idx="47">
                  <c:v>0.69999998807907104</c:v>
                </c:pt>
                <c:pt idx="48">
                  <c:v>0.86666667461395197</c:v>
                </c:pt>
                <c:pt idx="49">
                  <c:v>0.80000001192092896</c:v>
                </c:pt>
                <c:pt idx="50">
                  <c:v>0.86666667461395197</c:v>
                </c:pt>
                <c:pt idx="51">
                  <c:v>0.80000001192092896</c:v>
                </c:pt>
                <c:pt idx="52">
                  <c:v>1</c:v>
                </c:pt>
                <c:pt idx="53">
                  <c:v>0.89999997615814198</c:v>
                </c:pt>
                <c:pt idx="54">
                  <c:v>0.69999998807907104</c:v>
                </c:pt>
                <c:pt idx="55">
                  <c:v>0.862068951129913</c:v>
                </c:pt>
                <c:pt idx="56">
                  <c:v>0.72413790225982599</c:v>
                </c:pt>
                <c:pt idx="57">
                  <c:v>0.80000001192092896</c:v>
                </c:pt>
                <c:pt idx="58">
                  <c:v>0.89999997615814198</c:v>
                </c:pt>
                <c:pt idx="59">
                  <c:v>0.79310345649719205</c:v>
                </c:pt>
                <c:pt idx="60">
                  <c:v>0.86666667461395197</c:v>
                </c:pt>
                <c:pt idx="61">
                  <c:v>0.75862067937850897</c:v>
                </c:pt>
                <c:pt idx="62">
                  <c:v>0.93333333730697599</c:v>
                </c:pt>
                <c:pt idx="63">
                  <c:v>1</c:v>
                </c:pt>
                <c:pt idx="64">
                  <c:v>0.58620691299438399</c:v>
                </c:pt>
                <c:pt idx="65">
                  <c:v>0.79310345649719205</c:v>
                </c:pt>
                <c:pt idx="66">
                  <c:v>0.79310345649719205</c:v>
                </c:pt>
                <c:pt idx="67">
                  <c:v>0.68965518474578802</c:v>
                </c:pt>
                <c:pt idx="68">
                  <c:v>0.93103450536727905</c:v>
                </c:pt>
                <c:pt idx="69">
                  <c:v>0.68965518474578802</c:v>
                </c:pt>
                <c:pt idx="70">
                  <c:v>0.75862067937850897</c:v>
                </c:pt>
                <c:pt idx="71">
                  <c:v>0.82142859697341897</c:v>
                </c:pt>
                <c:pt idx="72">
                  <c:v>0.862068951129913</c:v>
                </c:pt>
                <c:pt idx="73">
                  <c:v>0.79310345649719205</c:v>
                </c:pt>
                <c:pt idx="74">
                  <c:v>0.93103450536727905</c:v>
                </c:pt>
                <c:pt idx="75">
                  <c:v>0.72413790225982599</c:v>
                </c:pt>
                <c:pt idx="76">
                  <c:v>0.78571426868438698</c:v>
                </c:pt>
                <c:pt idx="77">
                  <c:v>0.85714286565780595</c:v>
                </c:pt>
                <c:pt idx="78">
                  <c:v>0.82758623361587502</c:v>
                </c:pt>
                <c:pt idx="79">
                  <c:v>0.71428573131561202</c:v>
                </c:pt>
                <c:pt idx="80">
                  <c:v>0.862068951129913</c:v>
                </c:pt>
                <c:pt idx="81">
                  <c:v>0.82142859697341897</c:v>
                </c:pt>
                <c:pt idx="82">
                  <c:v>0.862068951129913</c:v>
                </c:pt>
                <c:pt idx="83">
                  <c:v>0.75862067937850897</c:v>
                </c:pt>
                <c:pt idx="84">
                  <c:v>0.93103450536727905</c:v>
                </c:pt>
                <c:pt idx="85">
                  <c:v>0.82758623361587502</c:v>
                </c:pt>
                <c:pt idx="86">
                  <c:v>0.92857140302658003</c:v>
                </c:pt>
                <c:pt idx="87">
                  <c:v>0.75</c:v>
                </c:pt>
                <c:pt idx="88">
                  <c:v>0.89285713434219305</c:v>
                </c:pt>
                <c:pt idx="89">
                  <c:v>0.85714286565780595</c:v>
                </c:pt>
                <c:pt idx="90">
                  <c:v>0.67857140302658003</c:v>
                </c:pt>
                <c:pt idx="91">
                  <c:v>0.85714286565780595</c:v>
                </c:pt>
                <c:pt idx="92">
                  <c:v>0.85714286565780595</c:v>
                </c:pt>
                <c:pt idx="93">
                  <c:v>0.67857140302658003</c:v>
                </c:pt>
                <c:pt idx="94">
                  <c:v>0.53571426868438698</c:v>
                </c:pt>
                <c:pt idx="95">
                  <c:v>0.75</c:v>
                </c:pt>
                <c:pt idx="96">
                  <c:v>0.92857140302658003</c:v>
                </c:pt>
                <c:pt idx="97">
                  <c:v>0.60714286565780595</c:v>
                </c:pt>
                <c:pt idx="98">
                  <c:v>0.85185188055038397</c:v>
                </c:pt>
                <c:pt idx="99">
                  <c:v>0.85714286565780595</c:v>
                </c:pt>
                <c:pt idx="100">
                  <c:v>0.71428573131561202</c:v>
                </c:pt>
                <c:pt idx="101">
                  <c:v>0.74074071645736606</c:v>
                </c:pt>
                <c:pt idx="102">
                  <c:v>0.75</c:v>
                </c:pt>
                <c:pt idx="103">
                  <c:v>0.518518507480621</c:v>
                </c:pt>
                <c:pt idx="104">
                  <c:v>0.81481480598449696</c:v>
                </c:pt>
                <c:pt idx="105">
                  <c:v>0.62962961196899403</c:v>
                </c:pt>
                <c:pt idx="106">
                  <c:v>0.85185188055038397</c:v>
                </c:pt>
                <c:pt idx="107">
                  <c:v>0.70370370149612405</c:v>
                </c:pt>
                <c:pt idx="108">
                  <c:v>0.85185188055038397</c:v>
                </c:pt>
                <c:pt idx="109">
                  <c:v>0.59259259700775102</c:v>
                </c:pt>
                <c:pt idx="110">
                  <c:v>0.85185188055038397</c:v>
                </c:pt>
                <c:pt idx="111">
                  <c:v>0.88888889551162698</c:v>
                </c:pt>
                <c:pt idx="112">
                  <c:v>0.59259259700775102</c:v>
                </c:pt>
                <c:pt idx="113">
                  <c:v>0.76923078298568703</c:v>
                </c:pt>
                <c:pt idx="114">
                  <c:v>0.62962961196899403</c:v>
                </c:pt>
                <c:pt idx="115">
                  <c:v>0.96296298503875699</c:v>
                </c:pt>
                <c:pt idx="116">
                  <c:v>0.81481480598449696</c:v>
                </c:pt>
                <c:pt idx="117">
                  <c:v>1</c:v>
                </c:pt>
                <c:pt idx="118">
                  <c:v>0.81481480598449696</c:v>
                </c:pt>
                <c:pt idx="119">
                  <c:v>0.62962961196899403</c:v>
                </c:pt>
                <c:pt idx="120">
                  <c:v>0.65384614467620805</c:v>
                </c:pt>
                <c:pt idx="121">
                  <c:v>0.85185188055038397</c:v>
                </c:pt>
                <c:pt idx="122">
                  <c:v>0.88461536169052102</c:v>
                </c:pt>
                <c:pt idx="123">
                  <c:v>0.80769228935241699</c:v>
                </c:pt>
                <c:pt idx="124">
                  <c:v>0.84615385532379095</c:v>
                </c:pt>
                <c:pt idx="125">
                  <c:v>0.84615385532379095</c:v>
                </c:pt>
                <c:pt idx="126">
                  <c:v>0.80769228935241699</c:v>
                </c:pt>
                <c:pt idx="127">
                  <c:v>0.80769228935241699</c:v>
                </c:pt>
                <c:pt idx="128">
                  <c:v>0.65384614467620805</c:v>
                </c:pt>
                <c:pt idx="129">
                  <c:v>0.88461536169052102</c:v>
                </c:pt>
                <c:pt idx="130">
                  <c:v>0.73076921701431197</c:v>
                </c:pt>
                <c:pt idx="131">
                  <c:v>0.68000000715255704</c:v>
                </c:pt>
                <c:pt idx="132">
                  <c:v>0.73076921701431197</c:v>
                </c:pt>
                <c:pt idx="133">
                  <c:v>0.84615385532379095</c:v>
                </c:pt>
                <c:pt idx="134">
                  <c:v>0.68000000715255704</c:v>
                </c:pt>
                <c:pt idx="135">
                  <c:v>0.92000001668929998</c:v>
                </c:pt>
                <c:pt idx="136">
                  <c:v>0.80000001192092896</c:v>
                </c:pt>
                <c:pt idx="137">
                  <c:v>0.68000000715255704</c:v>
                </c:pt>
                <c:pt idx="138">
                  <c:v>0.83999997377395597</c:v>
                </c:pt>
                <c:pt idx="139">
                  <c:v>0.92000001668929998</c:v>
                </c:pt>
                <c:pt idx="140">
                  <c:v>0.87999999523162797</c:v>
                </c:pt>
                <c:pt idx="141">
                  <c:v>0.92000001668929998</c:v>
                </c:pt>
                <c:pt idx="142">
                  <c:v>0.92000001668929998</c:v>
                </c:pt>
                <c:pt idx="143">
                  <c:v>0.83999997377395597</c:v>
                </c:pt>
                <c:pt idx="144">
                  <c:v>0.51999998092651301</c:v>
                </c:pt>
                <c:pt idx="145">
                  <c:v>0.87999999523162797</c:v>
                </c:pt>
                <c:pt idx="146">
                  <c:v>0.72000002861022905</c:v>
                </c:pt>
                <c:pt idx="147">
                  <c:v>0.75999999046325595</c:v>
                </c:pt>
                <c:pt idx="148">
                  <c:v>0.79166668653488104</c:v>
                </c:pt>
                <c:pt idx="149">
                  <c:v>0.83999997377395597</c:v>
                </c:pt>
                <c:pt idx="150">
                  <c:v>0.92000001668929998</c:v>
                </c:pt>
                <c:pt idx="151">
                  <c:v>0.87999999523162797</c:v>
                </c:pt>
                <c:pt idx="152">
                  <c:v>0.72000002861022905</c:v>
                </c:pt>
                <c:pt idx="153">
                  <c:v>0.87999999523162797</c:v>
                </c:pt>
                <c:pt idx="154">
                  <c:v>0.54166668653488104</c:v>
                </c:pt>
                <c:pt idx="155">
                  <c:v>0.95999997854232699</c:v>
                </c:pt>
                <c:pt idx="156">
                  <c:v>0.83333331346511796</c:v>
                </c:pt>
                <c:pt idx="157">
                  <c:v>0.75999999046325595</c:v>
                </c:pt>
                <c:pt idx="158">
                  <c:v>0.79166668653488104</c:v>
                </c:pt>
                <c:pt idx="159">
                  <c:v>0.63999998569488503</c:v>
                </c:pt>
                <c:pt idx="160">
                  <c:v>0.95833331346511796</c:v>
                </c:pt>
                <c:pt idx="161">
                  <c:v>0.68000000715255704</c:v>
                </c:pt>
                <c:pt idx="162">
                  <c:v>0.72000002861022905</c:v>
                </c:pt>
                <c:pt idx="163">
                  <c:v>0.92000001668929998</c:v>
                </c:pt>
                <c:pt idx="164">
                  <c:v>0.80000001192092896</c:v>
                </c:pt>
                <c:pt idx="165">
                  <c:v>0.95833331346511796</c:v>
                </c:pt>
                <c:pt idx="166">
                  <c:v>0.83333331346511796</c:v>
                </c:pt>
                <c:pt idx="167">
                  <c:v>1</c:v>
                </c:pt>
                <c:pt idx="168">
                  <c:v>0.625</c:v>
                </c:pt>
                <c:pt idx="169">
                  <c:v>0.79166668653488104</c:v>
                </c:pt>
                <c:pt idx="170">
                  <c:v>0.95833331346511796</c:v>
                </c:pt>
                <c:pt idx="171">
                  <c:v>0.875</c:v>
                </c:pt>
                <c:pt idx="172">
                  <c:v>0.33333334326744002</c:v>
                </c:pt>
                <c:pt idx="173">
                  <c:v>0.91666668653488104</c:v>
                </c:pt>
                <c:pt idx="174">
                  <c:v>0.83333331346511796</c:v>
                </c:pt>
                <c:pt idx="175">
                  <c:v>0.875</c:v>
                </c:pt>
                <c:pt idx="176">
                  <c:v>0.91666668653488104</c:v>
                </c:pt>
                <c:pt idx="177">
                  <c:v>0.91666668653488104</c:v>
                </c:pt>
                <c:pt idx="178">
                  <c:v>0.875</c:v>
                </c:pt>
                <c:pt idx="179">
                  <c:v>0.91666668653488104</c:v>
                </c:pt>
                <c:pt idx="180">
                  <c:v>0.875</c:v>
                </c:pt>
                <c:pt idx="181">
                  <c:v>0.91304349899291903</c:v>
                </c:pt>
                <c:pt idx="182">
                  <c:v>0.78260868787765503</c:v>
                </c:pt>
                <c:pt idx="183">
                  <c:v>0.75</c:v>
                </c:pt>
                <c:pt idx="184">
                  <c:v>0.73913043737411499</c:v>
                </c:pt>
                <c:pt idx="185">
                  <c:v>0.52173912525177002</c:v>
                </c:pt>
                <c:pt idx="186">
                  <c:v>0.83333331346511796</c:v>
                </c:pt>
                <c:pt idx="187">
                  <c:v>0.869565188884735</c:v>
                </c:pt>
                <c:pt idx="188">
                  <c:v>0.869565188884735</c:v>
                </c:pt>
                <c:pt idx="189">
                  <c:v>0.91304349899291903</c:v>
                </c:pt>
                <c:pt idx="190">
                  <c:v>0.869565188884735</c:v>
                </c:pt>
                <c:pt idx="191">
                  <c:v>0.91304349899291903</c:v>
                </c:pt>
                <c:pt idx="192">
                  <c:v>0.78260868787765503</c:v>
                </c:pt>
                <c:pt idx="193">
                  <c:v>0.73913043737411499</c:v>
                </c:pt>
                <c:pt idx="194">
                  <c:v>0.78260868787765503</c:v>
                </c:pt>
                <c:pt idx="195">
                  <c:v>0.52173912525177002</c:v>
                </c:pt>
                <c:pt idx="196">
                  <c:v>0.91304349899291903</c:v>
                </c:pt>
                <c:pt idx="197">
                  <c:v>0.95652174949645996</c:v>
                </c:pt>
                <c:pt idx="198">
                  <c:v>0.91304349899291903</c:v>
                </c:pt>
                <c:pt idx="199">
                  <c:v>0.82608693838119496</c:v>
                </c:pt>
                <c:pt idx="200">
                  <c:v>0.91304349899291903</c:v>
                </c:pt>
                <c:pt idx="201">
                  <c:v>0.69565218687057495</c:v>
                </c:pt>
                <c:pt idx="202">
                  <c:v>0.869565188884735</c:v>
                </c:pt>
                <c:pt idx="203">
                  <c:v>0.82608693838119496</c:v>
                </c:pt>
                <c:pt idx="204">
                  <c:v>0.69565218687057495</c:v>
                </c:pt>
                <c:pt idx="205">
                  <c:v>0.818181812763214</c:v>
                </c:pt>
                <c:pt idx="206">
                  <c:v>0.52173912525177002</c:v>
                </c:pt>
                <c:pt idx="207">
                  <c:v>0.869565188884735</c:v>
                </c:pt>
                <c:pt idx="208">
                  <c:v>0.47826087474822998</c:v>
                </c:pt>
                <c:pt idx="209">
                  <c:v>0.82608693838119496</c:v>
                </c:pt>
                <c:pt idx="210">
                  <c:v>0.772727251052856</c:v>
                </c:pt>
                <c:pt idx="211">
                  <c:v>0.91304349899291903</c:v>
                </c:pt>
                <c:pt idx="212">
                  <c:v>0.727272748947143</c:v>
                </c:pt>
                <c:pt idx="213">
                  <c:v>0.818181812763214</c:v>
                </c:pt>
                <c:pt idx="214">
                  <c:v>0.909090936183929</c:v>
                </c:pt>
                <c:pt idx="215">
                  <c:v>0.954545438289642</c:v>
                </c:pt>
                <c:pt idx="216">
                  <c:v>0.954545438289642</c:v>
                </c:pt>
                <c:pt idx="217">
                  <c:v>0.954545438289642</c:v>
                </c:pt>
                <c:pt idx="218">
                  <c:v>0.681818187236785</c:v>
                </c:pt>
                <c:pt idx="219">
                  <c:v>0.818181812763214</c:v>
                </c:pt>
                <c:pt idx="220">
                  <c:v>0.954545438289642</c:v>
                </c:pt>
                <c:pt idx="221">
                  <c:v>0.818181812763214</c:v>
                </c:pt>
                <c:pt idx="222">
                  <c:v>0.727272748947143</c:v>
                </c:pt>
                <c:pt idx="223">
                  <c:v>0.772727251052856</c:v>
                </c:pt>
                <c:pt idx="224">
                  <c:v>0.863636374473571</c:v>
                </c:pt>
                <c:pt idx="225">
                  <c:v>1</c:v>
                </c:pt>
                <c:pt idx="226">
                  <c:v>0.909090936183929</c:v>
                </c:pt>
                <c:pt idx="227">
                  <c:v>0.681818187236785</c:v>
                </c:pt>
                <c:pt idx="228">
                  <c:v>0.818181812763214</c:v>
                </c:pt>
                <c:pt idx="229">
                  <c:v>0.681818187236785</c:v>
                </c:pt>
                <c:pt idx="230">
                  <c:v>0.863636374473571</c:v>
                </c:pt>
                <c:pt idx="231">
                  <c:v>0.727272748947143</c:v>
                </c:pt>
                <c:pt idx="232">
                  <c:v>0.772727251052856</c:v>
                </c:pt>
                <c:pt idx="233">
                  <c:v>0.47619047760963401</c:v>
                </c:pt>
                <c:pt idx="234">
                  <c:v>0.85714286565780595</c:v>
                </c:pt>
                <c:pt idx="235">
                  <c:v>0.636363625526428</c:v>
                </c:pt>
                <c:pt idx="236">
                  <c:v>0.71428573131561202</c:v>
                </c:pt>
                <c:pt idx="237">
                  <c:v>0.80952382087707497</c:v>
                </c:pt>
                <c:pt idx="238">
                  <c:v>0.85714286565780595</c:v>
                </c:pt>
                <c:pt idx="239">
                  <c:v>0.57142859697341897</c:v>
                </c:pt>
                <c:pt idx="240">
                  <c:v>0.95238095521926802</c:v>
                </c:pt>
                <c:pt idx="241">
                  <c:v>0.85714286565780595</c:v>
                </c:pt>
                <c:pt idx="242">
                  <c:v>0.71428573131561202</c:v>
                </c:pt>
                <c:pt idx="243">
                  <c:v>0.71428573131561202</c:v>
                </c:pt>
                <c:pt idx="244">
                  <c:v>1</c:v>
                </c:pt>
                <c:pt idx="245">
                  <c:v>0.80952382087707497</c:v>
                </c:pt>
                <c:pt idx="246">
                  <c:v>0.76190477609634399</c:v>
                </c:pt>
                <c:pt idx="247">
                  <c:v>0.71428573131561202</c:v>
                </c:pt>
                <c:pt idx="248">
                  <c:v>0.90476191043853704</c:v>
                </c:pt>
                <c:pt idx="249">
                  <c:v>0.80952382087707497</c:v>
                </c:pt>
                <c:pt idx="250">
                  <c:v>0.80952382087707497</c:v>
                </c:pt>
                <c:pt idx="251">
                  <c:v>0.80952382087707497</c:v>
                </c:pt>
                <c:pt idx="252">
                  <c:v>0.80952382087707497</c:v>
                </c:pt>
                <c:pt idx="253">
                  <c:v>0.89999997615814198</c:v>
                </c:pt>
                <c:pt idx="254">
                  <c:v>0.52380955219268799</c:v>
                </c:pt>
                <c:pt idx="255">
                  <c:v>0.57142859697341897</c:v>
                </c:pt>
                <c:pt idx="256">
                  <c:v>0.80952382087707497</c:v>
                </c:pt>
                <c:pt idx="257">
                  <c:v>0.80952382087707497</c:v>
                </c:pt>
                <c:pt idx="258">
                  <c:v>0.90476191043853704</c:v>
                </c:pt>
                <c:pt idx="259">
                  <c:v>1</c:v>
                </c:pt>
                <c:pt idx="260">
                  <c:v>0.71428573131561202</c:v>
                </c:pt>
                <c:pt idx="261">
                  <c:v>0.80952382087707497</c:v>
                </c:pt>
                <c:pt idx="262">
                  <c:v>0.90476191043853704</c:v>
                </c:pt>
                <c:pt idx="263">
                  <c:v>0.47619047760963401</c:v>
                </c:pt>
                <c:pt idx="264">
                  <c:v>0.85714286565780595</c:v>
                </c:pt>
                <c:pt idx="265">
                  <c:v>0.60000002384185702</c:v>
                </c:pt>
                <c:pt idx="266">
                  <c:v>0.76190477609634399</c:v>
                </c:pt>
                <c:pt idx="267">
                  <c:v>0.71428573131561202</c:v>
                </c:pt>
                <c:pt idx="268">
                  <c:v>0.75</c:v>
                </c:pt>
                <c:pt idx="269">
                  <c:v>0.55000001192092896</c:v>
                </c:pt>
                <c:pt idx="270">
                  <c:v>0.60000002384185702</c:v>
                </c:pt>
                <c:pt idx="271">
                  <c:v>0.94999998807907104</c:v>
                </c:pt>
                <c:pt idx="272">
                  <c:v>0.66666668653488104</c:v>
                </c:pt>
                <c:pt idx="273">
                  <c:v>0.80000001192092896</c:v>
                </c:pt>
                <c:pt idx="274">
                  <c:v>0.85000002384185702</c:v>
                </c:pt>
                <c:pt idx="275">
                  <c:v>0.75</c:v>
                </c:pt>
                <c:pt idx="276">
                  <c:v>0.34999999403953502</c:v>
                </c:pt>
                <c:pt idx="277">
                  <c:v>0.55000001192092896</c:v>
                </c:pt>
                <c:pt idx="278">
                  <c:v>0.85000002384185702</c:v>
                </c:pt>
                <c:pt idx="279">
                  <c:v>0.75</c:v>
                </c:pt>
                <c:pt idx="280">
                  <c:v>0.75</c:v>
                </c:pt>
                <c:pt idx="281">
                  <c:v>0.64999997615814198</c:v>
                </c:pt>
                <c:pt idx="282">
                  <c:v>0.80000001192092896</c:v>
                </c:pt>
                <c:pt idx="283">
                  <c:v>0.85000002384185702</c:v>
                </c:pt>
                <c:pt idx="284">
                  <c:v>0.40000000596046398</c:v>
                </c:pt>
                <c:pt idx="285">
                  <c:v>0.94999998807907104</c:v>
                </c:pt>
                <c:pt idx="286">
                  <c:v>0.89999997615814198</c:v>
                </c:pt>
                <c:pt idx="287">
                  <c:v>0.64999997615814198</c:v>
                </c:pt>
                <c:pt idx="288">
                  <c:v>0.75</c:v>
                </c:pt>
                <c:pt idx="289">
                  <c:v>0.75</c:v>
                </c:pt>
                <c:pt idx="290">
                  <c:v>0.60000002384185702</c:v>
                </c:pt>
                <c:pt idx="291">
                  <c:v>0.69999998807907104</c:v>
                </c:pt>
                <c:pt idx="292">
                  <c:v>0.89999997615814198</c:v>
                </c:pt>
                <c:pt idx="293">
                  <c:v>0.84210526943206698</c:v>
                </c:pt>
                <c:pt idx="294">
                  <c:v>0.89999997615814198</c:v>
                </c:pt>
                <c:pt idx="295">
                  <c:v>0.80000001192092896</c:v>
                </c:pt>
                <c:pt idx="296">
                  <c:v>0.85000002384185702</c:v>
                </c:pt>
                <c:pt idx="297">
                  <c:v>0.85000002384185702</c:v>
                </c:pt>
                <c:pt idx="298">
                  <c:v>0.85000002384185702</c:v>
                </c:pt>
                <c:pt idx="299">
                  <c:v>0.89473682641982999</c:v>
                </c:pt>
                <c:pt idx="300">
                  <c:v>0.85000002384185702</c:v>
                </c:pt>
                <c:pt idx="301">
                  <c:v>0.68421053886413497</c:v>
                </c:pt>
                <c:pt idx="302">
                  <c:v>0.94999998807907104</c:v>
                </c:pt>
                <c:pt idx="303">
                  <c:v>0.75</c:v>
                </c:pt>
                <c:pt idx="304">
                  <c:v>0.75</c:v>
                </c:pt>
                <c:pt idx="305">
                  <c:v>0.78947371244430498</c:v>
                </c:pt>
                <c:pt idx="306">
                  <c:v>0.89999997615814198</c:v>
                </c:pt>
                <c:pt idx="307">
                  <c:v>0.57894736528396595</c:v>
                </c:pt>
                <c:pt idx="308">
                  <c:v>0.94999998807907104</c:v>
                </c:pt>
                <c:pt idx="309">
                  <c:v>0.5</c:v>
                </c:pt>
                <c:pt idx="310">
                  <c:v>0.5</c:v>
                </c:pt>
                <c:pt idx="311">
                  <c:v>0.73684209585189797</c:v>
                </c:pt>
                <c:pt idx="312">
                  <c:v>0.73684209585189797</c:v>
                </c:pt>
                <c:pt idx="313">
                  <c:v>0.89999997615814198</c:v>
                </c:pt>
                <c:pt idx="314">
                  <c:v>0.80000001192092896</c:v>
                </c:pt>
                <c:pt idx="315">
                  <c:v>0.89473682641982999</c:v>
                </c:pt>
                <c:pt idx="316">
                  <c:v>0.68421053886413497</c:v>
                </c:pt>
                <c:pt idx="317">
                  <c:v>0.84210526943206698</c:v>
                </c:pt>
                <c:pt idx="318">
                  <c:v>0.85000002384185702</c:v>
                </c:pt>
                <c:pt idx="319">
                  <c:v>0.94736844301223699</c:v>
                </c:pt>
                <c:pt idx="320">
                  <c:v>0.73684209585189797</c:v>
                </c:pt>
                <c:pt idx="321">
                  <c:v>0.57894736528396595</c:v>
                </c:pt>
                <c:pt idx="322">
                  <c:v>0.73684209585189797</c:v>
                </c:pt>
                <c:pt idx="323">
                  <c:v>0.63157892227172796</c:v>
                </c:pt>
                <c:pt idx="324">
                  <c:v>0.68421053886413497</c:v>
                </c:pt>
                <c:pt idx="325">
                  <c:v>0.473684221506118</c:v>
                </c:pt>
                <c:pt idx="326">
                  <c:v>0.73684209585189797</c:v>
                </c:pt>
                <c:pt idx="327">
                  <c:v>0.63157892227172796</c:v>
                </c:pt>
                <c:pt idx="328">
                  <c:v>0.73684209585189797</c:v>
                </c:pt>
                <c:pt idx="329">
                  <c:v>0.68421053886413497</c:v>
                </c:pt>
                <c:pt idx="330">
                  <c:v>0.78947371244430498</c:v>
                </c:pt>
                <c:pt idx="331">
                  <c:v>0.89473682641982999</c:v>
                </c:pt>
                <c:pt idx="332">
                  <c:v>0.73684209585189797</c:v>
                </c:pt>
                <c:pt idx="333">
                  <c:v>0.77777779102325395</c:v>
                </c:pt>
                <c:pt idx="334">
                  <c:v>0.88888889551162698</c:v>
                </c:pt>
                <c:pt idx="335">
                  <c:v>0.84210526943206698</c:v>
                </c:pt>
                <c:pt idx="336">
                  <c:v>0.89473682641982999</c:v>
                </c:pt>
                <c:pt idx="337">
                  <c:v>0.68421053886413497</c:v>
                </c:pt>
                <c:pt idx="338">
                  <c:v>0.57894736528396595</c:v>
                </c:pt>
                <c:pt idx="339">
                  <c:v>0.78947371244430498</c:v>
                </c:pt>
                <c:pt idx="340">
                  <c:v>0.94736844301223699</c:v>
                </c:pt>
                <c:pt idx="341">
                  <c:v>0.83333331346511796</c:v>
                </c:pt>
                <c:pt idx="342">
                  <c:v>0.89473682641982999</c:v>
                </c:pt>
                <c:pt idx="343">
                  <c:v>0.68421053886413497</c:v>
                </c:pt>
                <c:pt idx="344">
                  <c:v>0.77777779102325395</c:v>
                </c:pt>
                <c:pt idx="345">
                  <c:v>0.89473682641982999</c:v>
                </c:pt>
                <c:pt idx="346">
                  <c:v>0.89473682641982999</c:v>
                </c:pt>
                <c:pt idx="347">
                  <c:v>0.84210526943206698</c:v>
                </c:pt>
                <c:pt idx="348">
                  <c:v>0.94444441795349099</c:v>
                </c:pt>
                <c:pt idx="349">
                  <c:v>0.61111110448837203</c:v>
                </c:pt>
                <c:pt idx="350">
                  <c:v>0.5</c:v>
                </c:pt>
                <c:pt idx="351">
                  <c:v>0.73684209585189797</c:v>
                </c:pt>
                <c:pt idx="352">
                  <c:v>0.84210526943206698</c:v>
                </c:pt>
                <c:pt idx="353">
                  <c:v>0.77777779102325395</c:v>
                </c:pt>
                <c:pt idx="354">
                  <c:v>0.84210526943206698</c:v>
                </c:pt>
                <c:pt idx="355">
                  <c:v>0.57894736528396595</c:v>
                </c:pt>
                <c:pt idx="356">
                  <c:v>0.78947371244430498</c:v>
                </c:pt>
                <c:pt idx="357">
                  <c:v>0.89473682641982999</c:v>
                </c:pt>
                <c:pt idx="358">
                  <c:v>0.89473682641982999</c:v>
                </c:pt>
                <c:pt idx="359">
                  <c:v>0.68421053886413497</c:v>
                </c:pt>
                <c:pt idx="360">
                  <c:v>0.94736844301223699</c:v>
                </c:pt>
                <c:pt idx="361">
                  <c:v>0.94736844301223699</c:v>
                </c:pt>
                <c:pt idx="362">
                  <c:v>0.73684209585189797</c:v>
                </c:pt>
                <c:pt idx="363">
                  <c:v>0.84210526943206698</c:v>
                </c:pt>
                <c:pt idx="364">
                  <c:v>0.77777779102325395</c:v>
                </c:pt>
                <c:pt idx="365">
                  <c:v>1</c:v>
                </c:pt>
                <c:pt idx="366">
                  <c:v>0.83333331346511796</c:v>
                </c:pt>
                <c:pt idx="367">
                  <c:v>0.78947371244430498</c:v>
                </c:pt>
                <c:pt idx="368">
                  <c:v>0.88888889551162698</c:v>
                </c:pt>
                <c:pt idx="369">
                  <c:v>0.55555558204650801</c:v>
                </c:pt>
                <c:pt idx="370">
                  <c:v>0.66666668653488104</c:v>
                </c:pt>
                <c:pt idx="371">
                  <c:v>0.61111110448837203</c:v>
                </c:pt>
                <c:pt idx="372">
                  <c:v>0.61111110448837203</c:v>
                </c:pt>
                <c:pt idx="373">
                  <c:v>0.94444441795349099</c:v>
                </c:pt>
                <c:pt idx="374">
                  <c:v>0.83333331346511796</c:v>
                </c:pt>
                <c:pt idx="375">
                  <c:v>0.77777779102325395</c:v>
                </c:pt>
                <c:pt idx="376">
                  <c:v>0.94444441795349099</c:v>
                </c:pt>
                <c:pt idx="377">
                  <c:v>0.88888889551162698</c:v>
                </c:pt>
                <c:pt idx="378">
                  <c:v>0.55555558204650801</c:v>
                </c:pt>
                <c:pt idx="379">
                  <c:v>0.44444444775581299</c:v>
                </c:pt>
                <c:pt idx="380">
                  <c:v>0.66666668653488104</c:v>
                </c:pt>
                <c:pt idx="381">
                  <c:v>0.5</c:v>
                </c:pt>
                <c:pt idx="382">
                  <c:v>0.88888889551162698</c:v>
                </c:pt>
                <c:pt idx="383">
                  <c:v>0.66666668653488104</c:v>
                </c:pt>
                <c:pt idx="384">
                  <c:v>0.66666668653488104</c:v>
                </c:pt>
                <c:pt idx="385">
                  <c:v>0.55555558204650801</c:v>
                </c:pt>
                <c:pt idx="386">
                  <c:v>0.88888889551162698</c:v>
                </c:pt>
                <c:pt idx="387">
                  <c:v>0.94444441795349099</c:v>
                </c:pt>
                <c:pt idx="388">
                  <c:v>0.66666668653488104</c:v>
                </c:pt>
                <c:pt idx="389">
                  <c:v>0.66666668653488104</c:v>
                </c:pt>
                <c:pt idx="390">
                  <c:v>0.77777779102325395</c:v>
                </c:pt>
                <c:pt idx="391">
                  <c:v>0.83333331346511796</c:v>
                </c:pt>
                <c:pt idx="392">
                  <c:v>0.88888889551162698</c:v>
                </c:pt>
                <c:pt idx="393">
                  <c:v>0.82352942228317205</c:v>
                </c:pt>
                <c:pt idx="394">
                  <c:v>0.72222220897674505</c:v>
                </c:pt>
                <c:pt idx="395">
                  <c:v>0.83333331346511796</c:v>
                </c:pt>
                <c:pt idx="396">
                  <c:v>0.83333331346511796</c:v>
                </c:pt>
                <c:pt idx="397">
                  <c:v>0.52941179275512695</c:v>
                </c:pt>
                <c:pt idx="398">
                  <c:v>0.94444441795349099</c:v>
                </c:pt>
                <c:pt idx="399">
                  <c:v>0.55555558204650801</c:v>
                </c:pt>
                <c:pt idx="400">
                  <c:v>0.88888889551162698</c:v>
                </c:pt>
                <c:pt idx="401">
                  <c:v>0.83333331346511796</c:v>
                </c:pt>
                <c:pt idx="402">
                  <c:v>0.94444441795349099</c:v>
                </c:pt>
                <c:pt idx="403">
                  <c:v>0.94444441795349099</c:v>
                </c:pt>
                <c:pt idx="404">
                  <c:v>0.88888889551162698</c:v>
                </c:pt>
                <c:pt idx="405">
                  <c:v>0.66666668653488104</c:v>
                </c:pt>
                <c:pt idx="406">
                  <c:v>1</c:v>
                </c:pt>
                <c:pt idx="407">
                  <c:v>0.94444441795349099</c:v>
                </c:pt>
                <c:pt idx="408">
                  <c:v>0.94444441795349099</c:v>
                </c:pt>
                <c:pt idx="409">
                  <c:v>0.82352942228317205</c:v>
                </c:pt>
                <c:pt idx="410">
                  <c:v>0.72222220897674505</c:v>
                </c:pt>
                <c:pt idx="411">
                  <c:v>0.77777779102325395</c:v>
                </c:pt>
                <c:pt idx="412">
                  <c:v>0.94117647409438998</c:v>
                </c:pt>
                <c:pt idx="413">
                  <c:v>0.83333331346511796</c:v>
                </c:pt>
                <c:pt idx="414">
                  <c:v>0.66666668653488104</c:v>
                </c:pt>
                <c:pt idx="415">
                  <c:v>0.94444441795349099</c:v>
                </c:pt>
                <c:pt idx="416">
                  <c:v>0.33333334326744002</c:v>
                </c:pt>
                <c:pt idx="417">
                  <c:v>1</c:v>
                </c:pt>
                <c:pt idx="418">
                  <c:v>0.76470589637756303</c:v>
                </c:pt>
                <c:pt idx="419">
                  <c:v>0.94444441795349099</c:v>
                </c:pt>
                <c:pt idx="420">
                  <c:v>0.82352942228317205</c:v>
                </c:pt>
                <c:pt idx="421">
                  <c:v>0.72222220897674505</c:v>
                </c:pt>
                <c:pt idx="422">
                  <c:v>0.88888889551162698</c:v>
                </c:pt>
                <c:pt idx="423">
                  <c:v>0.5</c:v>
                </c:pt>
                <c:pt idx="424">
                  <c:v>0.64705884456634499</c:v>
                </c:pt>
                <c:pt idx="425">
                  <c:v>0.94117647409438998</c:v>
                </c:pt>
                <c:pt idx="426">
                  <c:v>0.52941179275512695</c:v>
                </c:pt>
                <c:pt idx="427">
                  <c:v>1</c:v>
                </c:pt>
                <c:pt idx="428">
                  <c:v>0.88235294818878096</c:v>
                </c:pt>
                <c:pt idx="429">
                  <c:v>0.58823531866073597</c:v>
                </c:pt>
                <c:pt idx="430">
                  <c:v>0.76470589637756303</c:v>
                </c:pt>
                <c:pt idx="431">
                  <c:v>0.58823531866073597</c:v>
                </c:pt>
                <c:pt idx="432">
                  <c:v>0.88235294818878096</c:v>
                </c:pt>
                <c:pt idx="433">
                  <c:v>0.82352942228317205</c:v>
                </c:pt>
                <c:pt idx="434">
                  <c:v>0.52941179275512695</c:v>
                </c:pt>
                <c:pt idx="435">
                  <c:v>0.76470589637756303</c:v>
                </c:pt>
                <c:pt idx="436">
                  <c:v>0.88235294818878096</c:v>
                </c:pt>
                <c:pt idx="437">
                  <c:v>0.76470589637756303</c:v>
                </c:pt>
                <c:pt idx="438">
                  <c:v>0.70588237047195401</c:v>
                </c:pt>
                <c:pt idx="439">
                  <c:v>0.94117647409438998</c:v>
                </c:pt>
                <c:pt idx="440">
                  <c:v>0.70588237047195401</c:v>
                </c:pt>
                <c:pt idx="441">
                  <c:v>1</c:v>
                </c:pt>
                <c:pt idx="442">
                  <c:v>0.94117647409438998</c:v>
                </c:pt>
                <c:pt idx="443">
                  <c:v>0.75</c:v>
                </c:pt>
                <c:pt idx="444">
                  <c:v>0.88235294818878096</c:v>
                </c:pt>
                <c:pt idx="445">
                  <c:v>1</c:v>
                </c:pt>
                <c:pt idx="446">
                  <c:v>0.76470589637756303</c:v>
                </c:pt>
                <c:pt idx="447">
                  <c:v>0.76470589637756303</c:v>
                </c:pt>
                <c:pt idx="448">
                  <c:v>0.75</c:v>
                </c:pt>
                <c:pt idx="449">
                  <c:v>0.94117647409438998</c:v>
                </c:pt>
                <c:pt idx="450">
                  <c:v>0.41176471114158603</c:v>
                </c:pt>
                <c:pt idx="451">
                  <c:v>0.64705884456634499</c:v>
                </c:pt>
                <c:pt idx="452">
                  <c:v>0.70588237047195401</c:v>
                </c:pt>
                <c:pt idx="453">
                  <c:v>0.88235294818878096</c:v>
                </c:pt>
                <c:pt idx="454">
                  <c:v>0.64705884456634499</c:v>
                </c:pt>
                <c:pt idx="455">
                  <c:v>0.625</c:v>
                </c:pt>
                <c:pt idx="456">
                  <c:v>0.64705884456634499</c:v>
                </c:pt>
                <c:pt idx="457">
                  <c:v>0.875</c:v>
                </c:pt>
                <c:pt idx="458">
                  <c:v>0.76470589637756303</c:v>
                </c:pt>
                <c:pt idx="459">
                  <c:v>0.875</c:v>
                </c:pt>
                <c:pt idx="460">
                  <c:v>0.76470589637756303</c:v>
                </c:pt>
                <c:pt idx="461">
                  <c:v>0.52941179275512695</c:v>
                </c:pt>
                <c:pt idx="462">
                  <c:v>0.88235294818878096</c:v>
                </c:pt>
                <c:pt idx="463">
                  <c:v>0.94117647409438998</c:v>
                </c:pt>
                <c:pt idx="464">
                  <c:v>0.76470589637756303</c:v>
                </c:pt>
                <c:pt idx="465">
                  <c:v>0.88235294818878096</c:v>
                </c:pt>
                <c:pt idx="466">
                  <c:v>0.88235294818878096</c:v>
                </c:pt>
                <c:pt idx="467">
                  <c:v>0.70588237047195401</c:v>
                </c:pt>
                <c:pt idx="468">
                  <c:v>0.875</c:v>
                </c:pt>
                <c:pt idx="469">
                  <c:v>0.875</c:v>
                </c:pt>
                <c:pt idx="470">
                  <c:v>0.6875</c:v>
                </c:pt>
                <c:pt idx="471">
                  <c:v>0.875</c:v>
                </c:pt>
                <c:pt idx="472">
                  <c:v>0.88235294818878096</c:v>
                </c:pt>
                <c:pt idx="473">
                  <c:v>0.8125</c:v>
                </c:pt>
                <c:pt idx="474">
                  <c:v>0.70588237047195401</c:v>
                </c:pt>
                <c:pt idx="475">
                  <c:v>0.8125</c:v>
                </c:pt>
                <c:pt idx="476">
                  <c:v>0.76470589637756303</c:v>
                </c:pt>
                <c:pt idx="477">
                  <c:v>0.625</c:v>
                </c:pt>
                <c:pt idx="478">
                  <c:v>0.94117647409438998</c:v>
                </c:pt>
                <c:pt idx="479">
                  <c:v>0.875</c:v>
                </c:pt>
                <c:pt idx="480">
                  <c:v>0.5625</c:v>
                </c:pt>
                <c:pt idx="481">
                  <c:v>0.625</c:v>
                </c:pt>
                <c:pt idx="482">
                  <c:v>0.8125</c:v>
                </c:pt>
                <c:pt idx="483">
                  <c:v>0.8125</c:v>
                </c:pt>
                <c:pt idx="484">
                  <c:v>1</c:v>
                </c:pt>
                <c:pt idx="485">
                  <c:v>0.9375</c:v>
                </c:pt>
                <c:pt idx="486">
                  <c:v>0.3125</c:v>
                </c:pt>
                <c:pt idx="487">
                  <c:v>0.8125</c:v>
                </c:pt>
                <c:pt idx="488">
                  <c:v>0.6875</c:v>
                </c:pt>
                <c:pt idx="489">
                  <c:v>0.875</c:v>
                </c:pt>
                <c:pt idx="490">
                  <c:v>0.875</c:v>
                </c:pt>
                <c:pt idx="491">
                  <c:v>0.75</c:v>
                </c:pt>
                <c:pt idx="492">
                  <c:v>0.8125</c:v>
                </c:pt>
                <c:pt idx="493">
                  <c:v>0.5625</c:v>
                </c:pt>
                <c:pt idx="494">
                  <c:v>0.5</c:v>
                </c:pt>
                <c:pt idx="495">
                  <c:v>0.9375</c:v>
                </c:pt>
                <c:pt idx="496">
                  <c:v>0.5625</c:v>
                </c:pt>
                <c:pt idx="497">
                  <c:v>0.9375</c:v>
                </c:pt>
                <c:pt idx="498">
                  <c:v>1</c:v>
                </c:pt>
                <c:pt idx="499">
                  <c:v>0.8125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C6-4210-BBD1-7C1750A98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4891344"/>
        <c:axId val="1624895920"/>
      </c:scatterChart>
      <c:valAx>
        <c:axId val="1624891344"/>
        <c:scaling>
          <c:orientation val="minMax"/>
          <c:max val="450"/>
          <c:min val="1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The number of images</a:t>
                </a:r>
                <a:endParaRPr lang="zh-TW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24895920"/>
        <c:crosses val="autoZero"/>
        <c:crossBetween val="midCat"/>
        <c:majorUnit val="25"/>
      </c:valAx>
      <c:valAx>
        <c:axId val="1624895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Accuracy</a:t>
                </a:r>
                <a:endParaRPr lang="zh-TW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24891344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工作表1!$B$2</c:f>
              <c:numCache>
                <c:formatCode>General</c:formatCode>
                <c:ptCount val="1"/>
                <c:pt idx="0">
                  <c:v>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E-4F23-882E-279DBA84974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工作表1!$C$2</c:f>
              <c:numCache>
                <c:formatCode>General</c:formatCode>
                <c:ptCount val="1"/>
                <c:pt idx="0">
                  <c:v>4780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E-4F23-882E-279DBA849749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果實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工作表1!$D$2</c:f>
              <c:numCache>
                <c:formatCode>General</c:formatCode>
                <c:ptCount val="1"/>
                <c:pt idx="0">
                  <c:v>36340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E-4F23-882E-279DBA849749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工作表1!$A$2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工作表1!$E$2</c:f>
              <c:numCache>
                <c:formatCode>General</c:formatCode>
                <c:ptCount val="1"/>
                <c:pt idx="0">
                  <c:v>121099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FE-4F23-882E-279DBA849749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葉子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工作表1!$A$2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工作表1!$F$2</c:f>
              <c:numCache>
                <c:formatCode>General</c:formatCode>
                <c:ptCount val="1"/>
                <c:pt idx="0">
                  <c:v>134838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FE-4F23-882E-279DBA849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025089968"/>
        <c:axId val="-2027303760"/>
      </c:barChart>
      <c:catAx>
        <c:axId val="-202508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2027303760"/>
        <c:crosses val="autoZero"/>
        <c:auto val="1"/>
        <c:lblAlgn val="ctr"/>
        <c:lblOffset val="100"/>
        <c:noMultiLvlLbl val="0"/>
      </c:catAx>
      <c:valAx>
        <c:axId val="-202730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202508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defRPr kumimoji="0" sz="1300">
                <a:latin typeface="Calibri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kumimoji="0" sz="1300">
                <a:latin typeface="Calibri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73E1C31-C464-4E0C-B169-5B975F91BA07}" type="datetimeFigureOut">
              <a:rPr lang="zh-TW" altLang="en-US"/>
              <a:pPr>
                <a:defRPr/>
              </a:pPr>
              <a:t>2018/6/20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defRPr kumimoji="0" sz="1300">
                <a:latin typeface="Calibri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kumimoji="0" sz="1300"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EE8EE51-E3C7-4114-AAF7-F766363F29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defRPr kumimoji="0" sz="1300">
                <a:latin typeface="Calibri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kumimoji="0" sz="1300">
                <a:latin typeface="Calibri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46BB61A-00BC-47CD-A11D-3CDC676B4854}" type="datetimeFigureOut">
              <a:rPr lang="zh-TW" altLang="en-US"/>
              <a:pPr>
                <a:defRPr/>
              </a:pPr>
              <a:t>2018/6/20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defRPr kumimoji="0" sz="1300">
                <a:latin typeface="Calibri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kumimoji="0" sz="1300"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15E931B-590C-4ECC-A8D3-ABE8AF6672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58452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6771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3191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0675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41965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1874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09779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7235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143970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8715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92245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23272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2143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39664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50834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586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0205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3999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0059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2147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10910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98552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>
        <p:nvSpPr>
          <p:cNvPr id="5" name="矩形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>
        <p:nvSpPr>
          <p:cNvPr id="6" name="矩形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>
        <p:nvSpPr>
          <p:cNvPr id="7" name="矩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>
        <p:nvSpPr>
          <p:cNvPr id="10" name="直線接點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1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2" name="直線接點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3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5" name="直線接點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6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/>
          </a:p>
        </p:txBody>
      </p:sp>
      <p:sp>
        <p:nvSpPr>
          <p:cNvPr id="17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/>
          </a:p>
        </p:txBody>
      </p:sp>
      <p:sp>
        <p:nvSpPr>
          <p:cNvPr id="18" name="橢圓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/>
          </a:p>
        </p:txBody>
      </p:sp>
      <p:sp>
        <p:nvSpPr>
          <p:cNvPr id="19" name="橢圓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/>
          </a:p>
        </p:txBody>
      </p:sp>
      <p:sp>
        <p:nvSpPr>
          <p:cNvPr id="20" name="橢圓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/>
          </a:p>
        </p:txBody>
      </p:sp>
      <p:sp>
        <p:nvSpPr>
          <p:cNvPr id="21" name="橢圓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/>
          </a:p>
        </p:txBody>
      </p:sp>
      <p:pic>
        <p:nvPicPr>
          <p:cNvPr id="22" name="圖片 29" descr="mir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77813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sz="3500" b="0" i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23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5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800"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419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03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9" descr="mir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7096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981075"/>
            <a:ext cx="8135937" cy="568801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26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7096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981075"/>
            <a:ext cx="3990975" cy="568801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981075"/>
            <a:ext cx="3992562" cy="568801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315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709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dirty="0" smtClean="0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68313" y="981075"/>
            <a:ext cx="813593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030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>
        <p:nvSpPr>
          <p:cNvPr id="1032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14313" y="868363"/>
            <a:ext cx="8429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188882" y="920737"/>
            <a:ext cx="842968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8636000" y="6230938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/>
          </a:p>
        </p:txBody>
      </p:sp>
      <p:sp>
        <p:nvSpPr>
          <p:cNvPr id="14" name="矩形 13"/>
          <p:cNvSpPr/>
          <p:nvPr userDrawn="1"/>
        </p:nvSpPr>
        <p:spPr>
          <a:xfrm>
            <a:off x="8405813" y="6230938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598261DC-4F96-4556-9C28-A466A1AFAEC4}" type="slidenum">
              <a:rPr kumimoji="0" lang="zh-TW" altLang="en-US" sz="1800" smtClean="0">
                <a:solidFill>
                  <a:srgbClr val="862110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800" dirty="0" smtClean="0">
                <a:solidFill>
                  <a:srgbClr val="862110"/>
                </a:solidFill>
                <a:latin typeface="Calibri" panose="020F0502020204030204" pitchFamily="34" charset="0"/>
              </a:rPr>
              <a:t>/29</a:t>
            </a:r>
            <a:endParaRPr kumimoji="0" lang="en-US" altLang="zh-TW" sz="1800" dirty="0" smtClean="0">
              <a:solidFill>
                <a:srgbClr val="86211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2" r:id="rId2"/>
    <p:sldLayoutId id="2147484115" r:id="rId3"/>
    <p:sldLayoutId id="214748411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cap="small">
          <a:solidFill>
            <a:schemeClr val="tx1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itchFamily="65" charset="-12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itchFamily="65" charset="-12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itchFamily="65" charset="-12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標楷體" pitchFamily="65" charset="-120"/>
          <a:ea typeface="標楷體" pitchFamily="65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350" y="1916113"/>
            <a:ext cx="6911975" cy="208915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30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Taiwanese Plant Image Recognition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150" y="4005263"/>
            <a:ext cx="655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en-US" altLang="zh-TW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Jyh-Shing</a:t>
            </a:r>
            <a:r>
              <a:rPr kumimoji="0" lang="en-US" altLang="zh-TW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Roger Jang</a:t>
            </a:r>
            <a:endParaRPr kumimoji="0" lang="en-US" altLang="zh-TW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kumimoji="0" lang="en-US" altLang="zh-TW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Dept. of CSIE, National Taiwan University, </a:t>
            </a:r>
            <a:r>
              <a:rPr kumimoji="0" lang="en-US" altLang="zh-TW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Taiwan</a:t>
            </a:r>
            <a:endParaRPr kumimoji="0" lang="en-US" altLang="zh-TW" sz="20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 smtClean="0"/>
              <a:t>Experimental Settings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Activation </a:t>
            </a:r>
            <a:r>
              <a:rPr lang="en-US" altLang="zh-TW" dirty="0" smtClean="0"/>
              <a:t>function</a:t>
            </a:r>
          </a:p>
          <a:p>
            <a:pPr lvl="1">
              <a:defRPr/>
            </a:pPr>
            <a:r>
              <a:rPr lang="en-US" altLang="zh-TW" dirty="0" err="1" smtClean="0"/>
              <a:t>Softmax</a:t>
            </a:r>
            <a:r>
              <a:rPr lang="en-US" altLang="zh-TW" dirty="0" smtClean="0"/>
              <a:t> (on output layer)</a:t>
            </a:r>
          </a:p>
          <a:p>
            <a:pPr>
              <a:defRPr/>
            </a:pPr>
            <a:r>
              <a:rPr lang="en-US" altLang="zh-TW" dirty="0" smtClean="0"/>
              <a:t>Loss function</a:t>
            </a:r>
          </a:p>
          <a:p>
            <a:pPr lvl="1">
              <a:defRPr/>
            </a:pPr>
            <a:r>
              <a:rPr lang="en-US" altLang="zh-TW" dirty="0" smtClean="0"/>
              <a:t>Cross entropy</a:t>
            </a:r>
          </a:p>
          <a:p>
            <a:pPr>
              <a:defRPr/>
            </a:pPr>
            <a:r>
              <a:rPr lang="en-US" altLang="zh-TW" dirty="0" smtClean="0"/>
              <a:t>Optimization</a:t>
            </a:r>
          </a:p>
          <a:p>
            <a:pPr lvl="1">
              <a:defRPr/>
            </a:pPr>
            <a:r>
              <a:rPr lang="en-US" altLang="zh-TW" dirty="0" smtClean="0"/>
              <a:t>Stochastic </a:t>
            </a:r>
            <a:r>
              <a:rPr lang="en-US" altLang="zh-TW" dirty="0"/>
              <a:t>gradient </a:t>
            </a:r>
            <a:r>
              <a:rPr lang="en-US" altLang="zh-TW" dirty="0" smtClean="0"/>
              <a:t>descent (SGD)</a:t>
            </a:r>
          </a:p>
          <a:p>
            <a:pPr>
              <a:defRPr/>
            </a:pPr>
            <a:r>
              <a:rPr lang="en-US" altLang="zh-TW" dirty="0"/>
              <a:t>Environment</a:t>
            </a:r>
          </a:p>
          <a:p>
            <a:pPr lvl="1">
              <a:defRPr/>
            </a:pPr>
            <a:r>
              <a:rPr lang="en-US" altLang="zh-TW" dirty="0"/>
              <a:t>OS: Ubuntu 16.04</a:t>
            </a:r>
          </a:p>
          <a:p>
            <a:pPr lvl="1">
              <a:defRPr/>
            </a:pPr>
            <a:r>
              <a:rPr lang="en-US" altLang="zh-TW" dirty="0"/>
              <a:t>CPU: </a:t>
            </a:r>
            <a:r>
              <a:rPr lang="pt-BR" altLang="zh-TW" dirty="0"/>
              <a:t>Intel Xeon CPU E5-2630 v4</a:t>
            </a:r>
          </a:p>
          <a:p>
            <a:pPr lvl="1">
              <a:defRPr/>
            </a:pPr>
            <a:r>
              <a:rPr lang="pt-BR" altLang="zh-TW" dirty="0"/>
              <a:t>GPU: Nvidia GeForce GTX 1080 Ti</a:t>
            </a:r>
          </a:p>
          <a:p>
            <a:pPr lvl="1">
              <a:defRPr/>
            </a:pPr>
            <a:r>
              <a:rPr lang="pt-BR" altLang="zh-TW" dirty="0" err="1"/>
              <a:t>Memory</a:t>
            </a:r>
            <a:r>
              <a:rPr lang="pt-BR" altLang="zh-TW" dirty="0"/>
              <a:t>: 128GB</a:t>
            </a:r>
          </a:p>
          <a:p>
            <a:pPr lvl="1">
              <a:defRPr/>
            </a:pPr>
            <a:r>
              <a:rPr lang="en-US" altLang="zh-TW" dirty="0" smtClean="0"/>
              <a:t>Programming</a:t>
            </a:r>
            <a:r>
              <a:rPr lang="pt-BR" altLang="zh-TW" dirty="0" smtClean="0"/>
              <a:t> </a:t>
            </a:r>
            <a:r>
              <a:rPr lang="pt-BR" altLang="zh-TW" dirty="0"/>
              <a:t>language: Python 3.6.3 &amp; TensorFlow </a:t>
            </a:r>
            <a:r>
              <a:rPr lang="pt-BR" altLang="zh-TW" dirty="0" smtClean="0"/>
              <a:t>1.3.0</a:t>
            </a:r>
            <a:endParaRPr lang="pt-BR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 smtClean="0"/>
              <a:t>Data augmentation</a:t>
            </a:r>
            <a:endParaRPr lang="zh-TW" altLang="en-US" dirty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Multi-scale training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7" y="2601734"/>
            <a:ext cx="1785868" cy="17824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911" y="2643578"/>
            <a:ext cx="593458" cy="5923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034" y="3731240"/>
            <a:ext cx="861212" cy="8595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560" y="3008724"/>
            <a:ext cx="1229169" cy="12268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77034" y="2231911"/>
            <a:ext cx="2879318" cy="27005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9" name="向右箭號 8"/>
          <p:cNvSpPr/>
          <p:nvPr/>
        </p:nvSpPr>
        <p:spPr>
          <a:xfrm>
            <a:off x="2109882" y="3305217"/>
            <a:ext cx="360755" cy="375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0" name="向右箭號 9"/>
          <p:cNvSpPr/>
          <p:nvPr/>
        </p:nvSpPr>
        <p:spPr>
          <a:xfrm>
            <a:off x="5580643" y="3346981"/>
            <a:ext cx="360755" cy="375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2" name="向右箭號 11"/>
          <p:cNvSpPr/>
          <p:nvPr/>
        </p:nvSpPr>
        <p:spPr>
          <a:xfrm>
            <a:off x="7330312" y="3355775"/>
            <a:ext cx="360755" cy="375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4" name="文字方塊 13"/>
          <p:cNvSpPr txBox="1"/>
          <p:nvPr/>
        </p:nvSpPr>
        <p:spPr>
          <a:xfrm>
            <a:off x="229987" y="4428401"/>
            <a:ext cx="172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+mn-lt"/>
              </a:rPr>
              <a:t>Original image</a:t>
            </a:r>
          </a:p>
          <a:p>
            <a:pPr algn="ctr"/>
            <a:r>
              <a:rPr lang="en-US" altLang="zh-TW" dirty="0" smtClean="0">
                <a:latin typeface="+mn-lt"/>
              </a:rPr>
              <a:t>250</a:t>
            </a:r>
            <a:r>
              <a:rPr lang="zh-TW" altLang="en-US" dirty="0" smtClean="0">
                <a:latin typeface="+mn-lt"/>
              </a:rPr>
              <a:t>*</a:t>
            </a:r>
            <a:r>
              <a:rPr lang="en-US" altLang="zh-TW" dirty="0" smtClean="0">
                <a:latin typeface="+mn-lt"/>
              </a:rPr>
              <a:t>250</a:t>
            </a:r>
            <a:endParaRPr lang="zh-TW" altLang="en-US" dirty="0">
              <a:latin typeface="+mn-lt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843808" y="5004465"/>
            <a:ext cx="22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+mn-lt"/>
              </a:rPr>
              <a:t>Different image sizes</a:t>
            </a:r>
          </a:p>
          <a:p>
            <a:pPr algn="ctr"/>
            <a:r>
              <a:rPr lang="en-US" altLang="zh-TW" dirty="0">
                <a:latin typeface="+mn-lt"/>
              </a:rPr>
              <a:t>S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=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{</a:t>
            </a:r>
            <a:r>
              <a:rPr lang="en-US" altLang="zh-TW" dirty="0" smtClean="0">
                <a:latin typeface="+mn-lt"/>
              </a:rPr>
              <a:t>224, </a:t>
            </a:r>
            <a:r>
              <a:rPr lang="en-US" altLang="zh-TW" dirty="0">
                <a:latin typeface="+mn-lt"/>
              </a:rPr>
              <a:t>320, 410, 500}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724035" y="4110992"/>
            <a:ext cx="1318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+mn-lt"/>
              </a:rPr>
              <a:t>Input image</a:t>
            </a:r>
          </a:p>
          <a:p>
            <a:pPr algn="ctr"/>
            <a:r>
              <a:rPr lang="en-US" altLang="zh-TW" dirty="0" smtClean="0">
                <a:latin typeface="+mn-lt"/>
              </a:rPr>
              <a:t>224</a:t>
            </a:r>
            <a:r>
              <a:rPr lang="zh-TW" altLang="en-US" dirty="0" smtClean="0">
                <a:latin typeface="+mn-lt"/>
              </a:rPr>
              <a:t>*</a:t>
            </a:r>
            <a:r>
              <a:rPr lang="en-US" altLang="zh-TW" dirty="0" smtClean="0">
                <a:latin typeface="+mn-lt"/>
              </a:rPr>
              <a:t>224</a:t>
            </a:r>
            <a:endParaRPr lang="zh-TW" altLang="en-US" dirty="0">
              <a:latin typeface="+mn-lt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6028433" y="2948706"/>
            <a:ext cx="1196420" cy="10884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Random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crop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7828417" y="3058718"/>
            <a:ext cx="1014159" cy="8966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Input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/>
              <a:t>Data augmentation</a:t>
            </a:r>
            <a:endParaRPr lang="zh-TW" altLang="en-US" dirty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Random crop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40905"/>
            <a:ext cx="3168352" cy="316835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331640" y="558924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+mn-lt"/>
              </a:rPr>
              <a:t>Original image</a:t>
            </a:r>
          </a:p>
        </p:txBody>
      </p:sp>
      <p:sp>
        <p:nvSpPr>
          <p:cNvPr id="5" name="矩形 4"/>
          <p:cNvSpPr/>
          <p:nvPr/>
        </p:nvSpPr>
        <p:spPr>
          <a:xfrm>
            <a:off x="971600" y="2240905"/>
            <a:ext cx="2160240" cy="1908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72" b="38636"/>
          <a:stretch/>
        </p:blipFill>
        <p:spPr>
          <a:xfrm>
            <a:off x="5652120" y="1484784"/>
            <a:ext cx="2180703" cy="194421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79712" y="3177009"/>
            <a:ext cx="2160240" cy="190817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29546" b="11364"/>
          <a:stretch/>
        </p:blipFill>
        <p:spPr>
          <a:xfrm>
            <a:off x="5645835" y="3647552"/>
            <a:ext cx="2160240" cy="194158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652120" y="1520825"/>
            <a:ext cx="2160240" cy="1908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652120" y="3681065"/>
            <a:ext cx="2160240" cy="190817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580112" y="573325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+mn-lt"/>
              </a:rPr>
              <a:t>Cropped images</a:t>
            </a: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2555776" y="2132858"/>
            <a:ext cx="3024336" cy="7200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12" idx="1"/>
          </p:cNvCxnSpPr>
          <p:nvPr/>
        </p:nvCxnSpPr>
        <p:spPr>
          <a:xfrm>
            <a:off x="3419872" y="4509120"/>
            <a:ext cx="2232248" cy="12603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5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340768"/>
            <a:ext cx="8032613" cy="51033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cap="none" dirty="0" smtClean="0"/>
              <a:t>Model Candidates Experimental Results (1/3)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75656" y="2276872"/>
            <a:ext cx="1800200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0" name="橢圓圖說文字 19"/>
          <p:cNvSpPr/>
          <p:nvPr/>
        </p:nvSpPr>
        <p:spPr>
          <a:xfrm>
            <a:off x="6804248" y="1097251"/>
            <a:ext cx="1047956" cy="728970"/>
          </a:xfrm>
          <a:prstGeom prst="wedgeEllipseCallout">
            <a:avLst>
              <a:gd name="adj1" fmla="val 88200"/>
              <a:gd name="adj2" fmla="val 98878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89.77</a:t>
            </a:r>
            <a:r>
              <a:rPr kumimoji="1" lang="en-US" altLang="zh-TW" sz="1400" dirty="0" smtClean="0">
                <a:solidFill>
                  <a:schemeClr val="tx1"/>
                </a:solidFill>
              </a:rPr>
              <a:t>%</a:t>
            </a:r>
            <a:endParaRPr kumimoji="1"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橢圓圖說文字 20"/>
          <p:cNvSpPr/>
          <p:nvPr/>
        </p:nvSpPr>
        <p:spPr>
          <a:xfrm>
            <a:off x="5292080" y="3284984"/>
            <a:ext cx="1058752" cy="835865"/>
          </a:xfrm>
          <a:prstGeom prst="wedgeEllipseCallout">
            <a:avLst>
              <a:gd name="adj1" fmla="val 225769"/>
              <a:gd name="adj2" fmla="val -162361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87.07</a:t>
            </a:r>
            <a:r>
              <a:rPr kumimoji="1" lang="en-US" altLang="zh-TW" sz="1400" dirty="0" smtClean="0">
                <a:solidFill>
                  <a:schemeClr val="tx1"/>
                </a:solidFill>
              </a:rPr>
              <a:t>%</a:t>
            </a:r>
            <a:endParaRPr kumimoji="1"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橢圓圖說文字 21"/>
          <p:cNvSpPr/>
          <p:nvPr/>
        </p:nvSpPr>
        <p:spPr>
          <a:xfrm>
            <a:off x="7236296" y="3541357"/>
            <a:ext cx="1041100" cy="717619"/>
          </a:xfrm>
          <a:prstGeom prst="wedgeEllipseCallout">
            <a:avLst>
              <a:gd name="adj1" fmla="val 45789"/>
              <a:gd name="adj2" fmla="val -169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400" smtClean="0">
                <a:solidFill>
                  <a:schemeClr val="tx1"/>
                </a:solidFill>
              </a:rPr>
              <a:t>77.15%</a:t>
            </a:r>
            <a:endParaRPr kumimoji="1"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1505" y="5971652"/>
            <a:ext cx="1902223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Class : 500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Epoch : 100</a:t>
            </a:r>
          </a:p>
          <a:p>
            <a:pPr algn="ctr"/>
            <a:r>
              <a:rPr kumimoji="1" lang="en-US" altLang="zh-TW" dirty="0" smtClean="0">
                <a:solidFill>
                  <a:schemeClr val="tx1"/>
                </a:solidFill>
              </a:rPr>
              <a:t>Time : 36 hours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84018"/>
            <a:ext cx="7861300" cy="5638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cap="none" dirty="0"/>
              <a:t>Model Candidates Experimental </a:t>
            </a:r>
            <a:r>
              <a:rPr lang="en-US" altLang="zh-TW" cap="none" dirty="0" smtClean="0"/>
              <a:t>Results (2/3)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75656" y="2276872"/>
            <a:ext cx="1800200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228842" y="2560458"/>
            <a:ext cx="2512990" cy="1760691"/>
            <a:chOff x="5275483" y="2610838"/>
            <a:chExt cx="2500183" cy="1739220"/>
          </a:xfrm>
        </p:grpSpPr>
        <p:sp>
          <p:nvSpPr>
            <p:cNvPr id="20" name="橢圓圖說文字 19"/>
            <p:cNvSpPr/>
            <p:nvPr/>
          </p:nvSpPr>
          <p:spPr>
            <a:xfrm>
              <a:off x="5275483" y="2610838"/>
              <a:ext cx="1042615" cy="720080"/>
            </a:xfrm>
            <a:prstGeom prst="wedgeEllipseCallout">
              <a:avLst>
                <a:gd name="adj1" fmla="val 223559"/>
                <a:gd name="adj2" fmla="val -148781"/>
              </a:avLst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400" smtClean="0">
                  <a:solidFill>
                    <a:schemeClr val="tx1"/>
                  </a:solidFill>
                </a:rPr>
                <a:t>93.33%</a:t>
              </a:r>
              <a:endParaRPr kumimoji="1"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橢圓圖說文字 20"/>
            <p:cNvSpPr/>
            <p:nvPr/>
          </p:nvSpPr>
          <p:spPr>
            <a:xfrm>
              <a:off x="5288699" y="3524386"/>
              <a:ext cx="1053356" cy="825672"/>
            </a:xfrm>
            <a:prstGeom prst="wedgeEllipseCallout">
              <a:avLst>
                <a:gd name="adj1" fmla="val 222448"/>
                <a:gd name="adj2" fmla="val -232485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400" dirty="0" smtClean="0">
                  <a:solidFill>
                    <a:schemeClr val="tx1"/>
                  </a:solidFill>
                </a:rPr>
                <a:t>91.11%</a:t>
              </a:r>
              <a:endParaRPr kumimoji="1"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橢圓圖說文字 21"/>
            <p:cNvSpPr/>
            <p:nvPr/>
          </p:nvSpPr>
          <p:spPr>
            <a:xfrm>
              <a:off x="6739872" y="3628732"/>
              <a:ext cx="1035794" cy="708868"/>
            </a:xfrm>
            <a:prstGeom prst="wedgeEllipseCallout">
              <a:avLst>
                <a:gd name="adj1" fmla="val 87451"/>
                <a:gd name="adj2" fmla="val -22828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400" dirty="0" smtClean="0">
                  <a:solidFill>
                    <a:schemeClr val="tx1"/>
                  </a:solidFill>
                </a:rPr>
                <a:t>82.59%</a:t>
              </a:r>
              <a:endParaRPr kumimoji="1" lang="zh-TW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1505" y="5971652"/>
            <a:ext cx="1686199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Class : 500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Epoch : 100</a:t>
            </a:r>
          </a:p>
          <a:p>
            <a:pPr algn="ctr"/>
            <a:r>
              <a:rPr kumimoji="1" lang="en-US" altLang="zh-TW" dirty="0" smtClean="0">
                <a:solidFill>
                  <a:schemeClr val="tx1"/>
                </a:solidFill>
              </a:rPr>
              <a:t>Time : 36 hours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947005" cy="553238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cap="none" dirty="0"/>
              <a:t>Model Candidates Experimental </a:t>
            </a:r>
            <a:r>
              <a:rPr lang="en-US" altLang="zh-TW" cap="none" dirty="0" smtClean="0"/>
              <a:t>Results (3/3)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75656" y="2276872"/>
            <a:ext cx="1800200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0" name="橢圓圖說文字 19"/>
          <p:cNvSpPr/>
          <p:nvPr/>
        </p:nvSpPr>
        <p:spPr>
          <a:xfrm>
            <a:off x="4833250" y="2522774"/>
            <a:ext cx="1047956" cy="728970"/>
          </a:xfrm>
          <a:prstGeom prst="wedgeEllipseCallout">
            <a:avLst>
              <a:gd name="adj1" fmla="val 261593"/>
              <a:gd name="adj2" fmla="val -150389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smtClean="0">
                <a:solidFill>
                  <a:schemeClr val="tx1"/>
                </a:solidFill>
              </a:rPr>
              <a:t>93</a:t>
            </a:r>
            <a:r>
              <a:rPr kumimoji="1" lang="en-US" altLang="zh-TW" sz="1400" smtClean="0">
                <a:solidFill>
                  <a:schemeClr val="tx1"/>
                </a:solidFill>
              </a:rPr>
              <a:t>.77%</a:t>
            </a:r>
            <a:endParaRPr kumimoji="1"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橢圓圖說文字 20"/>
          <p:cNvSpPr/>
          <p:nvPr/>
        </p:nvSpPr>
        <p:spPr>
          <a:xfrm>
            <a:off x="5513798" y="3218356"/>
            <a:ext cx="1058752" cy="835865"/>
          </a:xfrm>
          <a:prstGeom prst="wedgeEllipseCallout">
            <a:avLst>
              <a:gd name="adj1" fmla="val 194767"/>
              <a:gd name="adj2" fmla="val -207241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400" smtClean="0">
                <a:solidFill>
                  <a:schemeClr val="tx1"/>
                </a:solidFill>
              </a:rPr>
              <a:t>91.67%</a:t>
            </a:r>
            <a:endParaRPr kumimoji="1"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橢圓圖說文字 21"/>
          <p:cNvSpPr/>
          <p:nvPr/>
        </p:nvSpPr>
        <p:spPr>
          <a:xfrm>
            <a:off x="7008393" y="3336602"/>
            <a:ext cx="1041100" cy="717619"/>
          </a:xfrm>
          <a:prstGeom prst="wedgeEllipseCallout">
            <a:avLst>
              <a:gd name="adj1" fmla="val 54796"/>
              <a:gd name="adj2" fmla="val -2005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smtClean="0">
                <a:solidFill>
                  <a:schemeClr val="tx1"/>
                </a:solidFill>
              </a:rPr>
              <a:t>83.60</a:t>
            </a:r>
            <a:r>
              <a:rPr kumimoji="1" lang="en-US" altLang="zh-TW" sz="1400" smtClean="0">
                <a:solidFill>
                  <a:schemeClr val="tx1"/>
                </a:solidFill>
              </a:rPr>
              <a:t>%</a:t>
            </a:r>
            <a:endParaRPr kumimoji="1"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6093295"/>
            <a:ext cx="1944216" cy="707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Class : 500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Epoch : 100</a:t>
            </a:r>
          </a:p>
          <a:p>
            <a:pPr algn="ctr"/>
            <a:r>
              <a:rPr kumimoji="1" lang="en-US" altLang="zh-TW" dirty="0" smtClean="0">
                <a:solidFill>
                  <a:schemeClr val="tx1"/>
                </a:solidFill>
              </a:rPr>
              <a:t>Time : 36 hours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 smtClean="0"/>
              <a:t>Model Candidates 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135937" cy="5688013"/>
          </a:xfrm>
        </p:spPr>
        <p:txBody>
          <a:bodyPr/>
          <a:lstStyle/>
          <a:p>
            <a:r>
              <a:rPr lang="en-US" altLang="zh-TW" dirty="0" smtClean="0"/>
              <a:t>ITRI-500 dataset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val="653723234"/>
              </p:ext>
            </p:extLst>
          </p:nvPr>
        </p:nvGraphicFramePr>
        <p:xfrm>
          <a:off x="396304" y="3861047"/>
          <a:ext cx="81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43936"/>
              </p:ext>
            </p:extLst>
          </p:nvPr>
        </p:nvGraphicFramePr>
        <p:xfrm>
          <a:off x="1475656" y="2060848"/>
          <a:ext cx="612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4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Top1 </a:t>
                      </a:r>
                      <a:r>
                        <a:rPr lang="en-US" altLang="zh-TW" dirty="0" err="1" smtClean="0"/>
                        <a:t>acc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Top3 </a:t>
                      </a:r>
                      <a:r>
                        <a:rPr lang="en-US" altLang="zh-TW" dirty="0" err="1" smtClean="0"/>
                        <a:t>acc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Top5 </a:t>
                      </a:r>
                      <a:r>
                        <a:rPr lang="en-US" altLang="zh-TW" dirty="0" err="1" smtClean="0"/>
                        <a:t>acc</a:t>
                      </a: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Inception</a:t>
                      </a:r>
                      <a:r>
                        <a:rPr lang="en-US" altLang="zh-TW" baseline="0" dirty="0" smtClean="0"/>
                        <a:t>V3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77.15%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87.07%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89.77%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0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InceptionResV2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82.59%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91.11%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93.33%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Xception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83.60%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91.67%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93.77%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 smtClean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981075"/>
            <a:ext cx="8135937" cy="5688013"/>
          </a:xfrm>
        </p:spPr>
        <p:txBody>
          <a:bodyPr/>
          <a:lstStyle/>
          <a:p>
            <a:pPr>
              <a:defRPr/>
            </a:pPr>
            <a:r>
              <a:rPr lang="en-US" altLang="zh-TW"/>
              <a:t>Accuracy of each </a:t>
            </a:r>
            <a:r>
              <a:rPr lang="en-US" altLang="zh-TW" smtClean="0"/>
              <a:t>class</a:t>
            </a:r>
            <a:endParaRPr lang="en-US" altLang="zh-TW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/>
          </p:nvPr>
        </p:nvGraphicFramePr>
        <p:xfrm>
          <a:off x="468313" y="1448816"/>
          <a:ext cx="7920111" cy="507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709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cap="none" dirty="0" smtClean="0"/>
              <a:t>Error Analysis</a:t>
            </a:r>
            <a:endParaRPr lang="zh-TW" altLang="en-US" dirty="0"/>
          </a:p>
        </p:txBody>
      </p:sp>
      <p:sp>
        <p:nvSpPr>
          <p:cNvPr id="127" name="內容版面配置區 2"/>
          <p:cNvSpPr txBox="1">
            <a:spLocks/>
          </p:cNvSpPr>
          <p:nvPr/>
        </p:nvSpPr>
        <p:spPr bwMode="auto">
          <a:xfrm>
            <a:off x="467544" y="1133475"/>
            <a:ext cx="813593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6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dirty="0" smtClean="0"/>
              <a:t>Feature extraction</a:t>
            </a:r>
          </a:p>
          <a:p>
            <a:endParaRPr lang="en-US" altLang="zh-TW" dirty="0"/>
          </a:p>
          <a:p>
            <a:endParaRPr kumimoji="1" lang="en-US" altLang="zh-TW" dirty="0" smtClean="0"/>
          </a:p>
          <a:p>
            <a:endParaRPr lang="en-US" altLang="zh-TW" dirty="0"/>
          </a:p>
          <a:p>
            <a:endParaRPr kumimoji="1" lang="en-US" altLang="zh-TW" dirty="0" smtClean="0"/>
          </a:p>
          <a:p>
            <a:endParaRPr lang="en-US" altLang="zh-TW" dirty="0"/>
          </a:p>
          <a:p>
            <a:endParaRPr kumimoji="1" lang="en-US" altLang="zh-TW" dirty="0" smtClean="0"/>
          </a:p>
          <a:p>
            <a:endParaRPr lang="en-US" altLang="zh-TW" dirty="0"/>
          </a:p>
          <a:p>
            <a:pPr lvl="8"/>
            <a:endParaRPr lang="en-US" altLang="zh-TW" dirty="0" smtClean="0"/>
          </a:p>
          <a:p>
            <a:r>
              <a:rPr lang="en-US" altLang="zh-TW" dirty="0" smtClean="0"/>
              <a:t>Euclidean distance</a:t>
            </a:r>
          </a:p>
          <a:p>
            <a:pPr lvl="1"/>
            <a:r>
              <a:rPr lang="en-US" altLang="zh-TW" dirty="0" smtClean="0"/>
              <a:t>Use Euclidean distance of two extracted image features to find the most similar image.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  <p:grpSp>
        <p:nvGrpSpPr>
          <p:cNvPr id="68" name="群組 67"/>
          <p:cNvGrpSpPr/>
          <p:nvPr/>
        </p:nvGrpSpPr>
        <p:grpSpPr>
          <a:xfrm>
            <a:off x="291429" y="1556792"/>
            <a:ext cx="8312052" cy="3256742"/>
            <a:chOff x="179512" y="1900450"/>
            <a:chExt cx="8488166" cy="3256742"/>
          </a:xfrm>
        </p:grpSpPr>
        <p:pic>
          <p:nvPicPr>
            <p:cNvPr id="69" name="圖片 68"/>
            <p:cNvPicPr>
              <a:picLocks noChangeAspect="1"/>
            </p:cNvPicPr>
            <p:nvPr/>
          </p:nvPicPr>
          <p:blipFill rotWithShape="1">
            <a:blip r:embed="rId2"/>
            <a:srcRect t="45696" b="-1187"/>
            <a:stretch/>
          </p:blipFill>
          <p:spPr>
            <a:xfrm>
              <a:off x="179512" y="3004954"/>
              <a:ext cx="1625272" cy="1604155"/>
            </a:xfrm>
            <a:prstGeom prst="rect">
              <a:avLst/>
            </a:prstGeom>
          </p:spPr>
        </p:pic>
        <p:grpSp>
          <p:nvGrpSpPr>
            <p:cNvPr id="70" name="群組 69"/>
            <p:cNvGrpSpPr/>
            <p:nvPr/>
          </p:nvGrpSpPr>
          <p:grpSpPr>
            <a:xfrm>
              <a:off x="5122634" y="3123932"/>
              <a:ext cx="1194583" cy="1224404"/>
              <a:chOff x="4499992" y="3123932"/>
              <a:chExt cx="1194583" cy="1224404"/>
            </a:xfrm>
          </p:grpSpPr>
          <p:sp>
            <p:nvSpPr>
              <p:cNvPr id="124" name="矩形 123"/>
              <p:cNvSpPr/>
              <p:nvPr/>
            </p:nvSpPr>
            <p:spPr>
              <a:xfrm>
                <a:off x="4499992" y="3123932"/>
                <a:ext cx="1006320" cy="10246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4594123" y="3223799"/>
                <a:ext cx="1006320" cy="10246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4688255" y="3323666"/>
                <a:ext cx="1006320" cy="10246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71" name="矩形 70"/>
            <p:cNvSpPr/>
            <p:nvPr/>
          </p:nvSpPr>
          <p:spPr>
            <a:xfrm>
              <a:off x="2191764" y="2276872"/>
              <a:ext cx="144016" cy="2880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2551804" y="2784657"/>
              <a:ext cx="1629248" cy="1563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2704204" y="2937057"/>
              <a:ext cx="1629248" cy="1563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2856604" y="3089457"/>
              <a:ext cx="1629248" cy="1563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75" name="直線接點 74"/>
            <p:cNvCxnSpPr>
              <a:endCxn id="88" idx="1"/>
            </p:cNvCxnSpPr>
            <p:nvPr/>
          </p:nvCxnSpPr>
          <p:spPr>
            <a:xfrm>
              <a:off x="1522234" y="3079734"/>
              <a:ext cx="2525958" cy="27429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>
              <a:endCxn id="88" idx="1"/>
            </p:cNvCxnSpPr>
            <p:nvPr/>
          </p:nvCxnSpPr>
          <p:spPr>
            <a:xfrm>
              <a:off x="1522234" y="3354024"/>
              <a:ext cx="252595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矩形 76"/>
            <p:cNvSpPr/>
            <p:nvPr/>
          </p:nvSpPr>
          <p:spPr>
            <a:xfrm>
              <a:off x="1234202" y="3060576"/>
              <a:ext cx="288032" cy="296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4048192" y="3264024"/>
              <a:ext cx="180000" cy="1800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4713411" y="2276872"/>
              <a:ext cx="144016" cy="28803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80" name="直線接點 79"/>
            <p:cNvCxnSpPr>
              <a:endCxn id="98" idx="1"/>
            </p:cNvCxnSpPr>
            <p:nvPr/>
          </p:nvCxnSpPr>
          <p:spPr>
            <a:xfrm flipV="1">
              <a:off x="3146018" y="4081140"/>
              <a:ext cx="2175189" cy="7707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>
              <a:endCxn id="98" idx="1"/>
            </p:cNvCxnSpPr>
            <p:nvPr/>
          </p:nvCxnSpPr>
          <p:spPr>
            <a:xfrm flipV="1">
              <a:off x="3154283" y="4081140"/>
              <a:ext cx="2166924" cy="26336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5321207" y="3991140"/>
              <a:ext cx="180000" cy="1800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83" name="直線接點 82"/>
            <p:cNvCxnSpPr>
              <a:stCxn id="103" idx="0"/>
            </p:cNvCxnSpPr>
            <p:nvPr/>
          </p:nvCxnSpPr>
          <p:spPr>
            <a:xfrm>
              <a:off x="5625794" y="3123932"/>
              <a:ext cx="925092" cy="3502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文字方塊 83"/>
            <p:cNvSpPr txBox="1"/>
            <p:nvPr/>
          </p:nvSpPr>
          <p:spPr>
            <a:xfrm>
              <a:off x="1389116" y="1900450"/>
              <a:ext cx="1675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>
                  <a:latin typeface="+mn-ea"/>
                  <a:ea typeface="+mn-ea"/>
                </a:rPr>
                <a:t>Convolution layer</a:t>
              </a:r>
              <a:endParaRPr kumimoji="1" lang="zh-TW" altLang="en-US" dirty="0">
                <a:latin typeface="+mn-ea"/>
                <a:ea typeface="+mn-ea"/>
              </a:endParaRPr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2750126" y="2382897"/>
              <a:ext cx="13324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mtClean="0">
                  <a:latin typeface="+mn-ea"/>
                  <a:ea typeface="+mn-ea"/>
                </a:rPr>
                <a:t>Feature maps</a:t>
              </a:r>
              <a:endParaRPr kumimoji="1" lang="zh-TW" altLang="en-US" dirty="0">
                <a:latin typeface="+mn-ea"/>
                <a:ea typeface="+mn-ea"/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4959586" y="2664024"/>
              <a:ext cx="13324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latin typeface="+mn-ea"/>
                  <a:ea typeface="+mn-ea"/>
                </a:rPr>
                <a:t>Feature maps</a:t>
              </a:r>
              <a:endParaRPr kumimoji="1" lang="zh-TW" altLang="en-US" dirty="0">
                <a:latin typeface="+mn-ea"/>
                <a:ea typeface="+mn-ea"/>
              </a:endParaRPr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4394423" y="1938318"/>
              <a:ext cx="1300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+mn-ea"/>
                  <a:ea typeface="+mn-ea"/>
                </a:rPr>
                <a:t>Pooling layer</a:t>
              </a:r>
              <a:endParaRPr kumimoji="1" lang="zh-TW" altLang="en-US" dirty="0">
                <a:latin typeface="+mn-ea"/>
                <a:ea typeface="+mn-ea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6550886" y="3068960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6622894" y="3146847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6703286" y="3221360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6775294" y="3299247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6855686" y="3373760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6927694" y="3451647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7008086" y="3526160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7080094" y="3604047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7160486" y="3678560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7232494" y="3756447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7312886" y="3830960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7384894" y="3908847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7465286" y="3983360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7537294" y="4061247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7617686" y="4135760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7689694" y="4213647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7770086" y="4288160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7842094" y="4366047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106" name="直線接點 105"/>
            <p:cNvCxnSpPr>
              <a:stCxn id="106" idx="2"/>
            </p:cNvCxnSpPr>
            <p:nvPr/>
          </p:nvCxnSpPr>
          <p:spPr>
            <a:xfrm>
              <a:off x="5814057" y="4348336"/>
              <a:ext cx="2118037" cy="19771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7806070" y="3501008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878078" y="3578895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7958470" y="3653408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8030478" y="3731295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8110870" y="3805808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8182878" y="3883695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8263270" y="3958208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8335278" y="4036095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8415670" y="4110608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8487678" y="4188495"/>
              <a:ext cx="180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117" name="直線接點 116"/>
            <p:cNvCxnSpPr/>
            <p:nvPr/>
          </p:nvCxnSpPr>
          <p:spPr>
            <a:xfrm flipV="1">
              <a:off x="8022094" y="4368495"/>
              <a:ext cx="555584" cy="8755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>
              <a:off x="6712894" y="3146847"/>
              <a:ext cx="1093176" cy="44416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文字方塊 118"/>
            <p:cNvSpPr txBox="1"/>
            <p:nvPr/>
          </p:nvSpPr>
          <p:spPr>
            <a:xfrm>
              <a:off x="6300192" y="2637329"/>
              <a:ext cx="1983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latin typeface="+mn-ea"/>
                  <a:ea typeface="+mn-ea"/>
                </a:rPr>
                <a:t>Fully-connected layer</a:t>
              </a:r>
              <a:endParaRPr kumimoji="1" lang="zh-TW" altLang="en-US" dirty="0">
                <a:latin typeface="+mn-ea"/>
                <a:ea typeface="+mn-ea"/>
              </a:endParaRPr>
            </a:p>
          </p:txBody>
        </p:sp>
        <p:sp>
          <p:nvSpPr>
            <p:cNvPr id="120" name="文字方塊 119"/>
            <p:cNvSpPr txBox="1"/>
            <p:nvPr/>
          </p:nvSpPr>
          <p:spPr>
            <a:xfrm>
              <a:off x="7688561" y="3093767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+mn-ea"/>
                  <a:ea typeface="+mn-ea"/>
                </a:rPr>
                <a:t>O</a:t>
              </a:r>
              <a:r>
                <a:rPr kumimoji="1" lang="en-US" altLang="zh-TW" dirty="0" smtClean="0">
                  <a:latin typeface="+mn-ea"/>
                  <a:ea typeface="+mn-ea"/>
                </a:rPr>
                <a:t>utput</a:t>
              </a:r>
              <a:endParaRPr kumimoji="1" lang="zh-TW" altLang="en-US" dirty="0">
                <a:latin typeface="+mn-ea"/>
                <a:ea typeface="+mn-ea"/>
              </a:endParaRPr>
            </a:p>
          </p:txBody>
        </p:sp>
        <p:sp>
          <p:nvSpPr>
            <p:cNvPr id="121" name="文字方塊 120"/>
            <p:cNvSpPr txBox="1"/>
            <p:nvPr/>
          </p:nvSpPr>
          <p:spPr>
            <a:xfrm>
              <a:off x="498305" y="2538279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+mn-ea"/>
                  <a:ea typeface="+mn-ea"/>
                </a:rPr>
                <a:t>I</a:t>
              </a:r>
              <a:r>
                <a:rPr kumimoji="1" lang="en-US" altLang="zh-TW" dirty="0" smtClean="0">
                  <a:latin typeface="+mn-ea"/>
                  <a:ea typeface="+mn-ea"/>
                </a:rPr>
                <a:t>mage</a:t>
              </a:r>
              <a:endParaRPr kumimoji="1" lang="zh-TW" altLang="en-US" dirty="0">
                <a:latin typeface="+mn-ea"/>
                <a:ea typeface="+mn-ea"/>
              </a:endParaRPr>
            </a:p>
          </p:txBody>
        </p:sp>
        <p:sp>
          <p:nvSpPr>
            <p:cNvPr id="122" name="立方體 121"/>
            <p:cNvSpPr/>
            <p:nvPr/>
          </p:nvSpPr>
          <p:spPr>
            <a:xfrm rot="16200000">
              <a:off x="2564399" y="3784954"/>
              <a:ext cx="569024" cy="577186"/>
            </a:xfrm>
            <a:prstGeom prst="cube">
              <a:avLst>
                <a:gd name="adj" fmla="val 52726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3" name="向下箭號 122"/>
            <p:cNvSpPr/>
            <p:nvPr/>
          </p:nvSpPr>
          <p:spPr>
            <a:xfrm>
              <a:off x="7291809" y="4613476"/>
              <a:ext cx="120685" cy="266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28" name="文字方塊 127"/>
          <p:cNvSpPr txBox="1"/>
          <p:nvPr/>
        </p:nvSpPr>
        <p:spPr>
          <a:xfrm>
            <a:off x="5724128" y="4530910"/>
            <a:ext cx="3140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 smtClean="0"/>
              <a:t>Extract layer output as feature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929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" t="50442" r="646" b="-37"/>
          <a:stretch/>
        </p:blipFill>
        <p:spPr>
          <a:xfrm>
            <a:off x="4076435" y="4025189"/>
            <a:ext cx="2184651" cy="2196412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709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cap="none" dirty="0" smtClean="0"/>
              <a:t>Error Analysis</a:t>
            </a:r>
            <a:r>
              <a:rPr lang="zh-TW" altLang="en-US" cap="none" dirty="0" smtClean="0"/>
              <a:t> </a:t>
            </a:r>
            <a:r>
              <a:rPr lang="en-US" altLang="zh-TW" cap="none" dirty="0" smtClean="0"/>
              <a:t>- Similar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5"/>
          <a:stretch/>
        </p:blipFill>
        <p:spPr>
          <a:xfrm>
            <a:off x="1778894" y="1500718"/>
            <a:ext cx="2199794" cy="22322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7"/>
          <a:stretch/>
        </p:blipFill>
        <p:spPr>
          <a:xfrm>
            <a:off x="6391834" y="1490038"/>
            <a:ext cx="2200620" cy="223391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5"/>
          <a:stretch/>
        </p:blipFill>
        <p:spPr>
          <a:xfrm>
            <a:off x="1745893" y="4009478"/>
            <a:ext cx="2199794" cy="2227834"/>
          </a:xfrm>
          <a:prstGeom prst="rect">
            <a:avLst/>
          </a:prstGeom>
        </p:spPr>
      </p:pic>
      <p:pic>
        <p:nvPicPr>
          <p:cNvPr id="15" name="內容版面配置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092935" y="1490038"/>
            <a:ext cx="2184651" cy="223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4"/>
          <a:stretch/>
        </p:blipFill>
        <p:spPr>
          <a:xfrm>
            <a:off x="6391834" y="4020997"/>
            <a:ext cx="2200620" cy="2204796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27669" y="2276872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800" dirty="0" smtClean="0">
                <a:latin typeface="+mn-lt"/>
              </a:rPr>
              <a:t>Miss predicted</a:t>
            </a:r>
          </a:p>
          <a:p>
            <a:pPr algn="ctr"/>
            <a:r>
              <a:rPr kumimoji="1" lang="en-US" altLang="zh-TW" sz="1800" dirty="0" smtClean="0">
                <a:latin typeface="+mn-lt"/>
              </a:rPr>
              <a:t>images</a:t>
            </a:r>
            <a:endParaRPr kumimoji="1" lang="zh-TW" altLang="en-US" sz="1800" dirty="0">
              <a:latin typeface="+mn-lt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27668" y="4725144"/>
            <a:ext cx="1550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800" dirty="0" smtClean="0">
                <a:latin typeface="+mn-lt"/>
              </a:rPr>
              <a:t>Most similar </a:t>
            </a:r>
          </a:p>
          <a:p>
            <a:pPr algn="ctr"/>
            <a:r>
              <a:rPr kumimoji="1" lang="en-US" altLang="zh-TW" sz="1800" dirty="0" smtClean="0">
                <a:latin typeface="+mn-lt"/>
              </a:rPr>
              <a:t>images in </a:t>
            </a:r>
          </a:p>
          <a:p>
            <a:pPr algn="ctr"/>
            <a:r>
              <a:rPr kumimoji="1" lang="en-US" altLang="zh-TW" sz="1800" dirty="0" smtClean="0">
                <a:latin typeface="+mn-lt"/>
              </a:rPr>
              <a:t>predicted class</a:t>
            </a:r>
            <a:endParaRPr kumimoji="1" lang="zh-TW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 smtClean="0"/>
              <a:t>ITRI Plant Image 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ITRI Dataset of Taiwanese plant image</a:t>
            </a:r>
          </a:p>
          <a:p>
            <a:pPr lvl="1">
              <a:defRPr/>
            </a:pPr>
            <a:r>
              <a:rPr lang="en-US" altLang="zh-TW" dirty="0" smtClean="0"/>
              <a:t>ITRI dataset</a:t>
            </a:r>
            <a:endParaRPr lang="en-US" altLang="zh-TW" dirty="0"/>
          </a:p>
          <a:p>
            <a:pPr lvl="2">
              <a:defRPr/>
            </a:pPr>
            <a:r>
              <a:rPr lang="en-US" altLang="zh-TW" dirty="0" smtClean="0"/>
              <a:t>Image size: 250X250, </a:t>
            </a:r>
            <a:r>
              <a:rPr lang="en-US" altLang="zh-TW" dirty="0"/>
              <a:t>RGB</a:t>
            </a:r>
          </a:p>
          <a:p>
            <a:pPr lvl="2">
              <a:defRPr/>
            </a:pPr>
            <a:r>
              <a:rPr lang="en-US" altLang="zh-TW" dirty="0" smtClean="0"/>
              <a:t>Image count: about </a:t>
            </a:r>
            <a:r>
              <a:rPr lang="en-US" altLang="zh-TW" dirty="0"/>
              <a:t>200k images</a:t>
            </a:r>
          </a:p>
          <a:p>
            <a:pPr lvl="2">
              <a:defRPr/>
            </a:pPr>
            <a:r>
              <a:rPr lang="en-US" altLang="zh-TW" dirty="0" smtClean="0"/>
              <a:t>No of classes: about 2.4k</a:t>
            </a:r>
          </a:p>
          <a:p>
            <a:pPr lvl="1">
              <a:defRPr/>
            </a:pPr>
            <a:r>
              <a:rPr lang="en-US" altLang="zh-TW" dirty="0" smtClean="0"/>
              <a:t>ITRI-500 dataset</a:t>
            </a:r>
          </a:p>
          <a:p>
            <a:pPr lvl="2">
              <a:defRPr/>
            </a:pPr>
            <a:r>
              <a:rPr lang="en-US" altLang="zh-TW" dirty="0" smtClean="0"/>
              <a:t>Top-500 largest </a:t>
            </a:r>
            <a:r>
              <a:rPr lang="en-US" altLang="zh-TW" dirty="0" smtClean="0"/>
              <a:t>classes</a:t>
            </a:r>
            <a:endParaRPr lang="en-US" altLang="zh-TW" dirty="0" smtClean="0"/>
          </a:p>
          <a:p>
            <a:pPr lvl="2">
              <a:defRPr/>
            </a:pPr>
            <a:r>
              <a:rPr lang="en-US" altLang="zh-TW" dirty="0" smtClean="0"/>
              <a:t>Image count: 107,841 (Training: 97,054, Test: 10,787)</a:t>
            </a:r>
          </a:p>
          <a:p>
            <a:pPr lvl="2">
              <a:defRPr/>
            </a:pPr>
            <a:r>
              <a:rPr lang="en-US" altLang="zh-TW" dirty="0" smtClean="0"/>
              <a:t>Biggest class: 405 images, smallest class: 142 images</a:t>
            </a:r>
          </a:p>
          <a:p>
            <a:pPr lvl="6">
              <a:defRPr/>
            </a:pPr>
            <a:endParaRPr lang="en-US" altLang="zh-TW" dirty="0" smtClean="0"/>
          </a:p>
          <a:p>
            <a:pPr lvl="1">
              <a:defRPr/>
            </a:pPr>
            <a:endParaRPr lang="en-US" altLang="zh-TW" dirty="0" smtClean="0"/>
          </a:p>
        </p:txBody>
      </p:sp>
      <p:grpSp>
        <p:nvGrpSpPr>
          <p:cNvPr id="7" name="群組 6"/>
          <p:cNvGrpSpPr/>
          <p:nvPr/>
        </p:nvGrpSpPr>
        <p:grpSpPr>
          <a:xfrm>
            <a:off x="2483768" y="4941168"/>
            <a:ext cx="3702432" cy="1127041"/>
            <a:chOff x="2876143" y="1772816"/>
            <a:chExt cx="5949736" cy="1887076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581" y="1772816"/>
              <a:ext cx="1849298" cy="184929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772816"/>
              <a:ext cx="1880592" cy="1880592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143" y="1792992"/>
              <a:ext cx="1866900" cy="1866900"/>
            </a:xfrm>
            <a:prstGeom prst="rect">
              <a:avLst/>
            </a:prstGeom>
          </p:spPr>
        </p:pic>
      </p:grpSp>
      <p:sp>
        <p:nvSpPr>
          <p:cNvPr id="14" name="文字方塊 13"/>
          <p:cNvSpPr txBox="1"/>
          <p:nvPr/>
        </p:nvSpPr>
        <p:spPr>
          <a:xfrm>
            <a:off x="2915816" y="6114782"/>
            <a:ext cx="2821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Images in the s</a:t>
            </a:r>
            <a:r>
              <a:rPr kumimoji="1" lang="en-US" altLang="zh-TW" dirty="0" smtClean="0"/>
              <a:t>ame </a:t>
            </a:r>
            <a:r>
              <a:rPr kumimoji="1" lang="en-US" altLang="zh-TW" dirty="0" smtClean="0"/>
              <a:t>category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38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709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cap="none" dirty="0" smtClean="0"/>
              <a:t>Error Analysis </a:t>
            </a:r>
            <a:r>
              <a:rPr lang="en-US" altLang="zh-TW" cap="none" dirty="0"/>
              <a:t>-</a:t>
            </a:r>
            <a:r>
              <a:rPr lang="en-US" altLang="zh-TW" cap="none" dirty="0" smtClean="0"/>
              <a:t> Not Similar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6"/>
          <a:stretch/>
        </p:blipFill>
        <p:spPr>
          <a:xfrm>
            <a:off x="1925915" y="3956059"/>
            <a:ext cx="2079711" cy="2086950"/>
          </a:xfrm>
          <a:prstGeom prst="rect">
            <a:avLst/>
          </a:prstGeom>
        </p:spPr>
      </p:pic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221650" y="3956060"/>
            <a:ext cx="2078542" cy="209227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516216" y="3933056"/>
            <a:ext cx="2088232" cy="210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22"/>
          <a:stretch/>
        </p:blipFill>
        <p:spPr>
          <a:xfrm>
            <a:off x="1925915" y="1416863"/>
            <a:ext cx="2142029" cy="2094854"/>
          </a:xfrm>
          <a:prstGeom prst="rect">
            <a:avLst/>
          </a:prstGeom>
        </p:spPr>
      </p:pic>
      <p:pic>
        <p:nvPicPr>
          <p:cNvPr id="13" name="內容版面配置區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38"/>
          <a:stretch/>
        </p:blipFill>
        <p:spPr bwMode="auto">
          <a:xfrm>
            <a:off x="4221650" y="1416863"/>
            <a:ext cx="2078542" cy="209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49"/>
          <a:stretch/>
        </p:blipFill>
        <p:spPr>
          <a:xfrm>
            <a:off x="6516216" y="1416862"/>
            <a:ext cx="2088232" cy="2095783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227669" y="2276872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800" dirty="0" smtClean="0">
                <a:latin typeface="+mn-lt"/>
              </a:rPr>
              <a:t>Miss predicted</a:t>
            </a:r>
          </a:p>
          <a:p>
            <a:pPr algn="ctr"/>
            <a:r>
              <a:rPr kumimoji="1" lang="en-US" altLang="zh-TW" sz="1800" dirty="0" smtClean="0">
                <a:latin typeface="+mn-lt"/>
              </a:rPr>
              <a:t>images</a:t>
            </a:r>
            <a:endParaRPr kumimoji="1" lang="zh-TW" altLang="en-US" sz="1800" dirty="0">
              <a:latin typeface="+mn-lt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27667" y="4725144"/>
            <a:ext cx="1550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800" dirty="0" smtClean="0">
                <a:latin typeface="+mn-lt"/>
              </a:rPr>
              <a:t>Most similar </a:t>
            </a:r>
          </a:p>
          <a:p>
            <a:pPr algn="ctr"/>
            <a:r>
              <a:rPr kumimoji="1" lang="en-US" altLang="zh-TW" sz="1800" dirty="0" smtClean="0">
                <a:latin typeface="+mn-lt"/>
              </a:rPr>
              <a:t>images in </a:t>
            </a:r>
          </a:p>
          <a:p>
            <a:pPr algn="ctr"/>
            <a:r>
              <a:rPr kumimoji="1" lang="en-US" altLang="zh-TW" sz="1800" dirty="0" smtClean="0">
                <a:latin typeface="+mn-lt"/>
              </a:rPr>
              <a:t>predicted class</a:t>
            </a:r>
            <a:endParaRPr kumimoji="1" lang="zh-TW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01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Improvement 1: Organ based </a:t>
            </a:r>
            <a:r>
              <a:rPr lang="en-US" altLang="zh-TW" cap="none" dirty="0" smtClean="0"/>
              <a:t>model (1/2)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Organ based model</a:t>
            </a:r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pPr lvl="5"/>
            <a:endParaRPr kumimoji="1" lang="en-US" altLang="zh-TW" dirty="0"/>
          </a:p>
          <a:p>
            <a:r>
              <a:rPr kumimoji="1" lang="en-US" altLang="zh-TW" dirty="0" smtClean="0"/>
              <a:t>Organ number distribution</a:t>
            </a:r>
          </a:p>
          <a:p>
            <a:endParaRPr kumimoji="1" lang="zh-TW" altLang="en-US" dirty="0"/>
          </a:p>
        </p:txBody>
      </p:sp>
      <p:pic>
        <p:nvPicPr>
          <p:cNvPr id="68" name="圖片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00"/>
          <a:stretch/>
        </p:blipFill>
        <p:spPr>
          <a:xfrm>
            <a:off x="1403648" y="1531922"/>
            <a:ext cx="5904656" cy="1993956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3851920" y="1459914"/>
            <a:ext cx="288032" cy="2185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4499992" y="1459914"/>
            <a:ext cx="288032" cy="2185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6449131" y="1459061"/>
            <a:ext cx="283109" cy="21859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aphicFrame>
        <p:nvGraphicFramePr>
          <p:cNvPr id="4" name="圖表 3"/>
          <p:cNvGraphicFramePr/>
          <p:nvPr>
            <p:extLst/>
          </p:nvPr>
        </p:nvGraphicFramePr>
        <p:xfrm>
          <a:off x="612229" y="4195872"/>
          <a:ext cx="7848103" cy="25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61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Improvement 1: Organ based model </a:t>
            </a:r>
            <a:r>
              <a:rPr lang="en-US" altLang="zh-TW" cap="none" dirty="0" smtClean="0"/>
              <a:t>(2/2</a:t>
            </a:r>
            <a:r>
              <a:rPr lang="en-US" altLang="zh-TW" cap="none" dirty="0"/>
              <a:t>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Organ based Model</a:t>
            </a:r>
          </a:p>
          <a:p>
            <a:endParaRPr kumimoji="1"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2555776" y="1909516"/>
            <a:ext cx="2016224" cy="871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Organ </a:t>
            </a:r>
            <a:r>
              <a:rPr kumimoji="1" lang="en-US" altLang="zh-TW" dirty="0" smtClean="0"/>
              <a:t>classifier</a:t>
            </a:r>
            <a:endParaRPr kumimoji="1" lang="en-US" altLang="zh-TW" dirty="0" smtClean="0"/>
          </a:p>
        </p:txBody>
      </p:sp>
      <p:sp>
        <p:nvSpPr>
          <p:cNvPr id="7" name="圓角矩形 6"/>
          <p:cNvSpPr/>
          <p:nvPr/>
        </p:nvSpPr>
        <p:spPr>
          <a:xfrm>
            <a:off x="3685272" y="3140968"/>
            <a:ext cx="1462792" cy="523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mtClean="0"/>
              <a:t>Flower model</a:t>
            </a:r>
            <a:endParaRPr kumimoji="1"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3685272" y="3789040"/>
            <a:ext cx="1462791" cy="525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Leaf model</a:t>
            </a:r>
            <a:endParaRPr kumimoji="1"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3685272" y="4404928"/>
            <a:ext cx="1462791" cy="53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Fruit 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076056" y="1670863"/>
                <a:ext cx="2668487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charset="0"/>
                          </a:rPr>
                          <m:t>𝑜𝑟𝑔𝑎𝑛</m:t>
                        </m:r>
                      </m:sub>
                    </m:sSub>
                  </m:oMath>
                </a14:m>
                <a:r>
                  <a:rPr kumimoji="1" lang="en-US" altLang="zh-TW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dirty="0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TW" sz="24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TW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TW" sz="2400" dirty="0" smtClean="0"/>
                  <a:t>,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sz="2400" dirty="0" smtClean="0"/>
                  <a:t>)</a:t>
                </a:r>
                <a:endParaRPr kumimoji="1"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670863"/>
                <a:ext cx="2668487" cy="491738"/>
              </a:xfrm>
              <a:prstGeom prst="rect">
                <a:avLst/>
              </a:prstGeom>
              <a:blipFill rotWithShape="0">
                <a:blip r:embed="rId3"/>
                <a:stretch>
                  <a:fillRect l="-458" t="-9877" b="-209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接點 25"/>
          <p:cNvCxnSpPr/>
          <p:nvPr/>
        </p:nvCxnSpPr>
        <p:spPr>
          <a:xfrm>
            <a:off x="611560" y="2996952"/>
            <a:ext cx="7704856" cy="191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30"/>
          <p:cNvCxnSpPr/>
          <p:nvPr/>
        </p:nvCxnSpPr>
        <p:spPr>
          <a:xfrm>
            <a:off x="2195736" y="234888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箭頭接點 31"/>
          <p:cNvCxnSpPr/>
          <p:nvPr/>
        </p:nvCxnSpPr>
        <p:spPr>
          <a:xfrm>
            <a:off x="4716016" y="234888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3131840" y="4088258"/>
            <a:ext cx="1440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275856" y="3501181"/>
            <a:ext cx="0" cy="8835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3275856" y="4274489"/>
            <a:ext cx="0" cy="4596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箭頭接點 45"/>
          <p:cNvCxnSpPr/>
          <p:nvPr/>
        </p:nvCxnSpPr>
        <p:spPr>
          <a:xfrm>
            <a:off x="3275856" y="3501529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箭頭接點 47"/>
          <p:cNvCxnSpPr/>
          <p:nvPr/>
        </p:nvCxnSpPr>
        <p:spPr>
          <a:xfrm>
            <a:off x="3275856" y="4088258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箭頭接點 48"/>
          <p:cNvCxnSpPr/>
          <p:nvPr/>
        </p:nvCxnSpPr>
        <p:spPr>
          <a:xfrm>
            <a:off x="3275856" y="4734107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5724128" y="3212976"/>
                <a:ext cx="3032305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𝑓𝑙𝑜𝑤𝑒𝑟</m:t>
                        </m:r>
                      </m:sub>
                    </m:sSub>
                  </m:oMath>
                </a14:m>
                <a:r>
                  <a:rPr lang="en-US" altLang="zh-TW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i="1" dirty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,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dirty="0" smtClean="0">
                        <a:latin typeface="Cambria Math" charset="0"/>
                      </a:rPr>
                      <m:t>……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𝑐𝑙𝑎𝑠𝑠</m:t>
                        </m:r>
                      </m:sub>
                    </m:sSub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212976"/>
                <a:ext cx="3032305" cy="424732"/>
              </a:xfrm>
              <a:prstGeom prst="rect">
                <a:avLst/>
              </a:prstGeom>
              <a:blipFill rotWithShape="0">
                <a:blip r:embed="rId4"/>
                <a:stretch>
                  <a:fillRect t="-7143" r="-1006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5732443" y="3796356"/>
                <a:ext cx="2799997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𝑙𝑒𝑎𝑓</m:t>
                        </m:r>
                      </m:sub>
                    </m:sSub>
                  </m:oMath>
                </a14:m>
                <a:r>
                  <a:rPr lang="en-US" altLang="zh-TW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i="1" dirty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,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dirty="0" smtClean="0">
                        <a:latin typeface="Cambria Math" charset="0"/>
                      </a:rPr>
                      <m:t>……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𝑐𝑙𝑎𝑠𝑠</m:t>
                        </m:r>
                      </m:sub>
                    </m:sSub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443" y="3796356"/>
                <a:ext cx="2799997" cy="424732"/>
              </a:xfrm>
              <a:prstGeom prst="rect">
                <a:avLst/>
              </a:prstGeom>
              <a:blipFill rotWithShape="0">
                <a:blip r:embed="rId5"/>
                <a:stretch>
                  <a:fillRect t="-8696" r="-1087" b="-202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5807016" y="4444428"/>
                <a:ext cx="2869440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𝑓𝑟𝑢𝑖𝑡</m:t>
                        </m:r>
                      </m:sub>
                    </m:sSub>
                  </m:oMath>
                </a14:m>
                <a:r>
                  <a:rPr lang="en-US" altLang="zh-TW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i="1" dirty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,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dirty="0" smtClean="0">
                        <a:latin typeface="Cambria Math" charset="0"/>
                      </a:rPr>
                      <m:t>……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charset="0"/>
                          </a:rPr>
                          <m:t>𝑐𝑙𝑎𝑠𝑠</m:t>
                        </m:r>
                      </m:sub>
                    </m:sSub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16" y="4444428"/>
                <a:ext cx="2869440" cy="424732"/>
              </a:xfrm>
              <a:prstGeom prst="rect">
                <a:avLst/>
              </a:prstGeom>
              <a:blipFill rotWithShape="0">
                <a:blip r:embed="rId6"/>
                <a:stretch>
                  <a:fillRect t="-7143" r="-1064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箭頭接點 55"/>
          <p:cNvCxnSpPr/>
          <p:nvPr/>
        </p:nvCxnSpPr>
        <p:spPr>
          <a:xfrm>
            <a:off x="5292080" y="342900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箭頭接點 56"/>
          <p:cNvCxnSpPr/>
          <p:nvPr/>
        </p:nvCxnSpPr>
        <p:spPr>
          <a:xfrm>
            <a:off x="5294017" y="4084909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箭頭接點 57"/>
          <p:cNvCxnSpPr/>
          <p:nvPr/>
        </p:nvCxnSpPr>
        <p:spPr>
          <a:xfrm>
            <a:off x="5292080" y="4725144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5191974" y="2147879"/>
                <a:ext cx="2364815" cy="839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TW" dirty="0">
                        <a:latin typeface="Cambria Math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TW" dirty="0">
                        <a:latin typeface="Cambria Math" charset="0"/>
                      </a:rPr>
                      <m:t>probability</m:t>
                    </m:r>
                    <m:r>
                      <a:rPr lang="en-US" altLang="zh-TW" b="0" i="0" dirty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dirty="0">
                        <a:latin typeface="Cambria Math" charset="0"/>
                      </a:rPr>
                      <m:t>of</m:t>
                    </m:r>
                    <m:r>
                      <a:rPr lang="en-US" altLang="zh-TW" dirty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dirty="0">
                        <a:latin typeface="Cambria Math" charset="0"/>
                      </a:rPr>
                      <m:t>flower</m:t>
                    </m:r>
                  </m:oMath>
                </a14:m>
                <a:r>
                  <a:rPr lang="en-US" altLang="zh-TW" dirty="0"/>
                  <a:t> </a:t>
                </a:r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:probability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dirty="0">
                        <a:latin typeface="Cambria Math" charset="0"/>
                      </a:rPr>
                      <m:t>of</m:t>
                    </m:r>
                    <m:r>
                      <a:rPr lang="en-US" altLang="zh-TW" dirty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charset="0"/>
                      </a:rPr>
                      <m:t>leaf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 dirty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dirty="0" smtClean="0"/>
                  <a:t>:</a:t>
                </a:r>
                <a:r>
                  <a:rPr lang="en-US" altLang="zh-TW" dirty="0"/>
                  <a:t>probability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dirty="0">
                        <a:latin typeface="Cambria Math" charset="0"/>
                      </a:rPr>
                      <m:t>of</m:t>
                    </m:r>
                    <m:r>
                      <a:rPr lang="en-US" altLang="zh-TW" dirty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charset="0"/>
                      </a:rPr>
                      <m:t>fruit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974" y="2147879"/>
                <a:ext cx="2364815" cy="839845"/>
              </a:xfrm>
              <a:prstGeom prst="rect">
                <a:avLst/>
              </a:prstGeom>
              <a:blipFill rotWithShape="0">
                <a:blip r:embed="rId7"/>
                <a:stretch>
                  <a:fillRect t="-34783" b="-44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4644008" y="4962257"/>
                <a:ext cx="41251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/>
                  <a:t>): </a:t>
                </a:r>
                <a:r>
                  <a:rPr lang="en-US" altLang="zh-TW" dirty="0" smtClean="0"/>
                  <a:t>probability of each class in </a:t>
                </a:r>
                <a:r>
                  <a:rPr lang="en-US" altLang="zh-TW" i="1" dirty="0" smtClean="0"/>
                  <a:t>m</a:t>
                </a:r>
                <a:r>
                  <a:rPr lang="en-US" altLang="zh-TW" dirty="0" smtClean="0"/>
                  <a:t> model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962257"/>
                <a:ext cx="4125104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接點 64"/>
          <p:cNvCxnSpPr/>
          <p:nvPr/>
        </p:nvCxnSpPr>
        <p:spPr>
          <a:xfrm>
            <a:off x="611560" y="5282080"/>
            <a:ext cx="7704856" cy="191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圓角矩形 34"/>
          <p:cNvSpPr/>
          <p:nvPr/>
        </p:nvSpPr>
        <p:spPr>
          <a:xfrm>
            <a:off x="1835695" y="3720490"/>
            <a:ext cx="1293438" cy="741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Transfer </a:t>
            </a:r>
            <a:r>
              <a:rPr kumimoji="1" lang="en-US" altLang="zh-TW" dirty="0" err="1" smtClean="0"/>
              <a:t>Xception</a:t>
            </a:r>
            <a:endParaRPr kumimoji="1" lang="zh-TW" altLang="en-US" dirty="0"/>
          </a:p>
        </p:txBody>
      </p:sp>
      <p:cxnSp>
        <p:nvCxnSpPr>
          <p:cNvPr id="36" name="直線箭頭接點 35"/>
          <p:cNvCxnSpPr/>
          <p:nvPr/>
        </p:nvCxnSpPr>
        <p:spPr>
          <a:xfrm>
            <a:off x="1547664" y="4077072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圓柱 3"/>
          <p:cNvSpPr/>
          <p:nvPr/>
        </p:nvSpPr>
        <p:spPr>
          <a:xfrm>
            <a:off x="1008758" y="1784345"/>
            <a:ext cx="1007343" cy="10081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Training</a:t>
            </a:r>
          </a:p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37" name="圓柱 36"/>
          <p:cNvSpPr/>
          <p:nvPr/>
        </p:nvSpPr>
        <p:spPr>
          <a:xfrm>
            <a:off x="479629" y="3573016"/>
            <a:ext cx="1007343" cy="10081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Training</a:t>
            </a:r>
          </a:p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grpSp>
        <p:nvGrpSpPr>
          <p:cNvPr id="62" name="群組 61"/>
          <p:cNvGrpSpPr/>
          <p:nvPr/>
        </p:nvGrpSpPr>
        <p:grpSpPr>
          <a:xfrm>
            <a:off x="662731" y="5517232"/>
            <a:ext cx="9309869" cy="1137234"/>
            <a:chOff x="1367644" y="5813752"/>
            <a:chExt cx="9309869" cy="1137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/>
                <p:cNvSpPr txBox="1"/>
                <p:nvPr/>
              </p:nvSpPr>
              <p:spPr>
                <a:xfrm>
                  <a:off x="1367644" y="5813752"/>
                  <a:ext cx="9309869" cy="1137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kumimoji="1" lang="en-US" altLang="zh-TW" dirty="0" smtClean="0"/>
                    <a:t>			</a:t>
                  </a:r>
                  <a:r>
                    <a:rPr lang="en-US" altLang="zh-TW" dirty="0"/>
                    <a:t> </a:t>
                  </a:r>
                  <a:r>
                    <a:rPr lang="en-US" altLang="zh-TW" dirty="0" smtClean="0"/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𝑜𝑟𝑔𝑎𝑛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)</a:t>
                  </a:r>
                  <a:r>
                    <a:rPr lang="en-US" altLang="zh-TW" dirty="0" smtClean="0"/>
                    <a:t> * </a:t>
                  </a:r>
                  <a14:m>
                    <m:oMath xmlns:m="http://schemas.openxmlformats.org/officeDocument/2006/math">
                      <m:r>
                        <a:rPr lang="en-US" altLang="zh-TW" b="0" i="0" dirty="0" smtClean="0">
                          <a:latin typeface="Cambria Math" charset="0"/>
                        </a:rPr>
                        <m:t>[ 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, </a:t>
                  </a:r>
                  <a14:m>
                    <m:oMath xmlns:m="http://schemas.openxmlformats.org/officeDocument/2006/math">
                      <m:r>
                        <a:rPr lang="en-US" altLang="zh-TW" dirty="0">
                          <a:latin typeface="Cambria Math" charset="0"/>
                        </a:rPr>
                        <m:t>……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𝑐𝑙𝑎𝑠𝑠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)</a:t>
                  </a:r>
                  <a:r>
                    <a:rPr lang="en-US" altLang="zh-TW" dirty="0" smtClean="0"/>
                    <a:t> ] </a:t>
                  </a:r>
                </a:p>
                <a:p>
                  <a:pPr lvl="1"/>
                  <a:r>
                    <a:rPr lang="en-US" altLang="zh-TW" dirty="0" smtClean="0"/>
                    <a:t>Prediction = </a:t>
                  </a:r>
                  <a:r>
                    <a:rPr lang="zh-TW" altLang="en-US" dirty="0" smtClean="0"/>
                    <a:t> </a:t>
                  </a:r>
                  <a:r>
                    <a:rPr lang="en-US" altLang="zh-TW" dirty="0" err="1" smtClean="0"/>
                    <a:t>argmax</a:t>
                  </a:r>
                  <a:r>
                    <a:rPr lang="en-US" altLang="zh-TW" dirty="0" smtClean="0"/>
                    <a:t>	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𝑜𝑟𝑔𝑎𝑛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)</a:t>
                  </a:r>
                  <a:r>
                    <a:rPr lang="en-US" altLang="zh-TW" dirty="0" smtClean="0"/>
                    <a:t> * </a:t>
                  </a:r>
                  <a14:m>
                    <m:oMath xmlns:m="http://schemas.openxmlformats.org/officeDocument/2006/math">
                      <m:r>
                        <a:rPr lang="en-US" altLang="zh-TW" b="0" i="0" dirty="0" smtClean="0">
                          <a:latin typeface="Cambria Math" charset="0"/>
                        </a:rPr>
                        <m:t>[ 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, </a:t>
                  </a:r>
                  <a14:m>
                    <m:oMath xmlns:m="http://schemas.openxmlformats.org/officeDocument/2006/math">
                      <m:r>
                        <a:rPr lang="en-US" altLang="zh-TW" dirty="0">
                          <a:latin typeface="Cambria Math" charset="0"/>
                        </a:rPr>
                        <m:t>……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𝑐𝑙𝑎𝑠𝑠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)</a:t>
                  </a:r>
                  <a:r>
                    <a:rPr lang="en-US" altLang="zh-TW" dirty="0" smtClean="0"/>
                    <a:t> ]  </a:t>
                  </a:r>
                </a:p>
                <a:p>
                  <a:pPr lvl="1"/>
                  <a:r>
                    <a:rPr lang="en-US" altLang="zh-TW" dirty="0" smtClean="0"/>
                    <a:t>			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𝑜𝑟𝑔𝑎𝑛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)</a:t>
                  </a:r>
                  <a:r>
                    <a:rPr lang="en-US" altLang="zh-TW" dirty="0" smtClean="0"/>
                    <a:t> *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charset="0"/>
                            </a:rPr>
                            <m:t>[ </m:t>
                          </m:r>
                          <m:r>
                            <a:rPr lang="en-US" altLang="zh-TW" i="1" dirty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, </a:t>
                  </a:r>
                  <a14:m>
                    <m:oMath xmlns:m="http://schemas.openxmlformats.org/officeDocument/2006/math">
                      <m:r>
                        <a:rPr lang="en-US" altLang="zh-TW" dirty="0">
                          <a:latin typeface="Cambria Math" charset="0"/>
                        </a:rPr>
                        <m:t>……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i="1" dirty="0">
                              <a:latin typeface="Cambria Math" charset="0"/>
                            </a:rPr>
                            <m:t>𝑐𝑙𝑎𝑠𝑠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)</a:t>
                  </a:r>
                  <a:r>
                    <a:rPr lang="en-US" altLang="zh-TW" dirty="0" smtClean="0"/>
                    <a:t> ]</a:t>
                  </a:r>
                  <a:endParaRPr lang="zh-TW" altLang="en-US" dirty="0"/>
                </a:p>
                <a:p>
                  <a:pPr lvl="1"/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59" name="文字方塊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644" y="5813752"/>
                  <a:ext cx="9309869" cy="113723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25668" b="-96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左中括弧 59"/>
            <p:cNvSpPr/>
            <p:nvPr/>
          </p:nvSpPr>
          <p:spPr>
            <a:xfrm>
              <a:off x="4067944" y="5859284"/>
              <a:ext cx="144016" cy="810076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1" name="左中括弧 60"/>
            <p:cNvSpPr/>
            <p:nvPr/>
          </p:nvSpPr>
          <p:spPr>
            <a:xfrm flipH="1">
              <a:off x="7581169" y="5873575"/>
              <a:ext cx="135632" cy="810076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129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cap="none" dirty="0" smtClean="0"/>
              <a:t>Improvement 2: Reclassification</a:t>
            </a:r>
            <a:endParaRPr lang="zh-TW" altLang="en-US" dirty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Image reclassification if confidence is low</a:t>
            </a:r>
          </a:p>
          <a:p>
            <a:pPr lvl="1">
              <a:defRPr/>
            </a:pPr>
            <a:r>
              <a:rPr lang="en-US" altLang="zh-TW" dirty="0" smtClean="0"/>
              <a:t>How to define confidence?</a:t>
            </a:r>
          </a:p>
          <a:p>
            <a:pPr lvl="1">
              <a:defRPr/>
            </a:pPr>
            <a:r>
              <a:rPr lang="en-US" altLang="zh-TW" dirty="0" smtClean="0"/>
              <a:t>How to perform reclassification based on segmented image?</a:t>
            </a:r>
          </a:p>
          <a:p>
            <a:pPr lvl="1">
              <a:defRPr/>
            </a:pPr>
            <a:r>
              <a:rPr lang="en-US" altLang="zh-TW" dirty="0" smtClean="0"/>
              <a:t>How to segment images for reclassification?</a:t>
            </a:r>
          </a:p>
          <a:p>
            <a:pPr lvl="2">
              <a:defRPr/>
            </a:pPr>
            <a:r>
              <a:rPr lang="en-US" altLang="zh-TW" dirty="0" smtClean="0"/>
              <a:t>K-means clustering</a:t>
            </a:r>
          </a:p>
          <a:p>
            <a:pPr lvl="1">
              <a:defRPr/>
            </a:pPr>
            <a:r>
              <a:rPr lang="en-US" altLang="zh-TW" dirty="0" smtClean="0"/>
              <a:t>How to fill the background of segmented images?</a:t>
            </a:r>
          </a:p>
          <a:p>
            <a:pPr lvl="2">
              <a:defRPr/>
            </a:pPr>
            <a:r>
              <a:rPr lang="en-US" altLang="zh-TW" dirty="0" smtClean="0"/>
              <a:t>Use mean </a:t>
            </a:r>
            <a:r>
              <a:rPr lang="en-US" altLang="zh-TW" dirty="0"/>
              <a:t>c</a:t>
            </a:r>
            <a:r>
              <a:rPr lang="en-US" altLang="zh-TW" dirty="0" smtClean="0"/>
              <a:t>olor from other segmented images</a:t>
            </a:r>
          </a:p>
          <a:p>
            <a:pPr lvl="1">
              <a:defRPr/>
            </a:pPr>
            <a:r>
              <a:rPr lang="en-US" altLang="zh-TW" dirty="0" smtClean="0"/>
              <a:t>How to select segmented images for reclassification?</a:t>
            </a:r>
          </a:p>
          <a:p>
            <a:pPr lvl="2">
              <a:defRPr/>
            </a:pPr>
            <a:r>
              <a:rPr lang="en-US" altLang="zh-TW" dirty="0" smtClean="0"/>
              <a:t>Another classifier based on region properties, colors, etc.</a:t>
            </a:r>
          </a:p>
          <a:p>
            <a:pPr lvl="2">
              <a:defRPr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460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/>
              <a:t>Image Post-processing</a:t>
            </a:r>
            <a:endParaRPr lang="zh-TW" altLang="en-US" dirty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Image segmentation with k-means clustering</a:t>
            </a:r>
          </a:p>
          <a:p>
            <a:pPr lvl="1">
              <a:defRPr/>
            </a:pPr>
            <a:r>
              <a:rPr lang="en-US" altLang="zh-TW" dirty="0"/>
              <a:t>O</a:t>
            </a:r>
            <a:r>
              <a:rPr lang="en-US" altLang="zh-TW" dirty="0" smtClean="0"/>
              <a:t>n </a:t>
            </a:r>
            <a:r>
              <a:rPr lang="en-US" altLang="zh-TW" dirty="0"/>
              <a:t>plant </a:t>
            </a:r>
            <a:r>
              <a:rPr lang="en-US" altLang="zh-TW" dirty="0" smtClean="0"/>
              <a:t>images</a:t>
            </a:r>
            <a:endParaRPr lang="en-US" altLang="zh-TW" dirty="0"/>
          </a:p>
        </p:txBody>
      </p:sp>
      <p:sp>
        <p:nvSpPr>
          <p:cNvPr id="10" name="向右箭號 9"/>
          <p:cNvSpPr/>
          <p:nvPr/>
        </p:nvSpPr>
        <p:spPr>
          <a:xfrm>
            <a:off x="3119978" y="3691335"/>
            <a:ext cx="43750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6008753" y="3691335"/>
            <a:ext cx="43750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6" y="2891566"/>
            <a:ext cx="2133600" cy="21336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65" y="2891566"/>
            <a:ext cx="2133600" cy="21336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34" y="4916362"/>
            <a:ext cx="1620000" cy="16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37" y="3207995"/>
            <a:ext cx="1620000" cy="16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34" y="1499629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7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cap="none" dirty="0"/>
              <a:t>Image P</a:t>
            </a:r>
            <a:r>
              <a:rPr lang="en-US" altLang="zh-TW" cap="none" dirty="0" smtClean="0"/>
              <a:t>ost-processing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981075"/>
            <a:ext cx="8207375" cy="5688013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Select the best image for re-classification</a:t>
            </a:r>
          </a:p>
          <a:p>
            <a:pPr lvl="1">
              <a:defRPr/>
            </a:pPr>
            <a:endParaRPr lang="en-US" altLang="zh-TW" dirty="0" smtClean="0"/>
          </a:p>
        </p:txBody>
      </p:sp>
      <p:sp>
        <p:nvSpPr>
          <p:cNvPr id="7" name="向右箭號 6"/>
          <p:cNvSpPr/>
          <p:nvPr/>
        </p:nvSpPr>
        <p:spPr>
          <a:xfrm>
            <a:off x="2601134" y="3825081"/>
            <a:ext cx="43750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5920221" y="3825081"/>
            <a:ext cx="43750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4" y="4973525"/>
            <a:ext cx="1620000" cy="162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7" y="3265158"/>
            <a:ext cx="1620000" cy="1620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4" y="1556792"/>
            <a:ext cx="1620000" cy="16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51584"/>
            <a:ext cx="2133600" cy="2133600"/>
          </a:xfrm>
          <a:prstGeom prst="rect">
            <a:avLst/>
          </a:prstGeom>
        </p:spPr>
      </p:pic>
      <p:sp>
        <p:nvSpPr>
          <p:cNvPr id="19" name="圓角矩形 18"/>
          <p:cNvSpPr/>
          <p:nvPr/>
        </p:nvSpPr>
        <p:spPr>
          <a:xfrm>
            <a:off x="6690301" y="3397115"/>
            <a:ext cx="1655302" cy="117289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Plant classification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6687563" y="1844824"/>
            <a:ext cx="1643951" cy="7034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CNN model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向右箭號 20"/>
          <p:cNvSpPr/>
          <p:nvPr/>
        </p:nvSpPr>
        <p:spPr>
          <a:xfrm rot="5400000">
            <a:off x="7257125" y="2741425"/>
            <a:ext cx="50482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1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cap="none" dirty="0"/>
              <a:t>Image P</a:t>
            </a:r>
            <a:r>
              <a:rPr lang="en-US" altLang="zh-TW" cap="none" dirty="0" smtClean="0"/>
              <a:t>ost-processing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981075"/>
            <a:ext cx="8207375" cy="5688013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Select the best image for re-classification</a:t>
            </a:r>
          </a:p>
          <a:p>
            <a:pPr lvl="1">
              <a:defRPr/>
            </a:pPr>
            <a:r>
              <a:rPr lang="en-US" altLang="zh-TW" dirty="0" smtClean="0"/>
              <a:t>Select the segmented image whose centroid is closest to the center of original image</a:t>
            </a:r>
          </a:p>
          <a:p>
            <a:pPr lvl="1">
              <a:defRPr/>
            </a:pPr>
            <a:r>
              <a:rPr lang="en-US" altLang="zh-TW" dirty="0" smtClean="0"/>
              <a:t>Other features for better selection: colors, shapes, region properties, etc.</a:t>
            </a:r>
          </a:p>
          <a:p>
            <a:pPr lvl="1">
              <a:defRPr/>
            </a:pP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6" y="3553354"/>
            <a:ext cx="2134800" cy="2134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3354"/>
            <a:ext cx="2133600" cy="2133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27" y="4772527"/>
            <a:ext cx="1620000" cy="16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70" y="3000154"/>
            <a:ext cx="1620000" cy="16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05" y="2996952"/>
            <a:ext cx="1620000" cy="162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253345" y="2996952"/>
            <a:ext cx="1620000" cy="1620000"/>
          </a:xfrm>
          <a:prstGeom prst="rect">
            <a:avLst/>
          </a:prstGeom>
          <a:noFill/>
          <a:ln w="57150">
            <a:solidFill>
              <a:srgbClr val="00C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364088" y="2996952"/>
            <a:ext cx="1620000" cy="1620000"/>
          </a:xfrm>
          <a:prstGeom prst="rect">
            <a:avLst/>
          </a:prstGeom>
          <a:noFill/>
          <a:ln w="57150">
            <a:solidFill>
              <a:srgbClr val="E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192360" y="4761328"/>
            <a:ext cx="1620000" cy="1620000"/>
          </a:xfrm>
          <a:prstGeom prst="rect">
            <a:avLst/>
          </a:prstGeom>
          <a:noFill/>
          <a:ln w="57150"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7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 smtClean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981075"/>
            <a:ext cx="8135937" cy="5688013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Re-classification after image post-processing</a:t>
            </a:r>
          </a:p>
          <a:p>
            <a:pPr lvl="1">
              <a:defRPr/>
            </a:pPr>
            <a:r>
              <a:rPr lang="en-US" altLang="zh-TW" dirty="0" smtClean="0"/>
              <a:t>Correct prediction cases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2915816" y="1916832"/>
            <a:ext cx="0" cy="4752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68313" y="2492896"/>
            <a:ext cx="80641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02773" y="198153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+mn-lt"/>
              </a:rPr>
              <a:t>Original image</a:t>
            </a:r>
            <a:endParaRPr lang="zh-TW" altLang="en-US" sz="2000" dirty="0">
              <a:latin typeface="+mn-lt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616705" y="1990961"/>
            <a:ext cx="24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+mn-lt"/>
              </a:rPr>
              <a:t>Segmented images</a:t>
            </a:r>
            <a:endParaRPr lang="zh-TW" altLang="en-US" sz="2000" dirty="0">
              <a:latin typeface="+mn-lt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16" y="2819383"/>
            <a:ext cx="1551600" cy="15516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1" y="2827406"/>
            <a:ext cx="1551600" cy="15516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6" y="2835470"/>
            <a:ext cx="1551600" cy="155160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96" y="2835470"/>
            <a:ext cx="1551600" cy="15516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008507" y="2817635"/>
            <a:ext cx="1551600" cy="155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16" y="4671851"/>
            <a:ext cx="1551600" cy="155160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60" y="4653136"/>
            <a:ext cx="1551600" cy="155160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24" y="4653136"/>
            <a:ext cx="1551600" cy="155160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07" y="4662886"/>
            <a:ext cx="1551600" cy="15516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008507" y="4671251"/>
            <a:ext cx="1551600" cy="155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2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 smtClean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981075"/>
            <a:ext cx="8135937" cy="5688013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Re-classification after image post-processing</a:t>
            </a:r>
          </a:p>
          <a:p>
            <a:pPr lvl="1">
              <a:defRPr/>
            </a:pPr>
            <a:r>
              <a:rPr lang="en-US" altLang="zh-TW" dirty="0" smtClean="0"/>
              <a:t>Wrong prediction cases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2915816" y="1916832"/>
            <a:ext cx="0" cy="4752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68313" y="2492896"/>
            <a:ext cx="80641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02773" y="198153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+mn-lt"/>
              </a:rPr>
              <a:t>Original image</a:t>
            </a:r>
            <a:endParaRPr lang="zh-TW" altLang="en-US" sz="2000" dirty="0">
              <a:latin typeface="+mn-lt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616705" y="1990961"/>
            <a:ext cx="24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+mn-lt"/>
              </a:rPr>
              <a:t>Segmented images</a:t>
            </a:r>
            <a:endParaRPr lang="zh-TW" altLang="en-US" sz="2000" dirty="0">
              <a:latin typeface="+mn-lt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10" y="2815398"/>
            <a:ext cx="1551600" cy="155160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7" y="2846774"/>
            <a:ext cx="1551600" cy="1551600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51" y="2815398"/>
            <a:ext cx="1551600" cy="1551600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22" y="2815398"/>
            <a:ext cx="1551600" cy="15516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5055029" y="2798763"/>
            <a:ext cx="1551600" cy="15516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10" y="4679355"/>
            <a:ext cx="1551600" cy="1551600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85712"/>
            <a:ext cx="1551600" cy="1551600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25" y="4654336"/>
            <a:ext cx="1551600" cy="1551600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22" y="4679355"/>
            <a:ext cx="1551600" cy="155160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3346626" y="4653136"/>
            <a:ext cx="1551600" cy="15516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5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zh-TW" i="1" dirty="0" smtClean="0"/>
              <a:t>Thank you for your attention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altLang="zh-TW" i="1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altLang="zh-TW" i="1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altLang="zh-TW" i="1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altLang="zh-TW" i="1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altLang="zh-TW" i="1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zh-TW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 smtClean="0"/>
              <a:t>Key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135937" cy="5688013"/>
          </a:xfrm>
        </p:spPr>
        <p:txBody>
          <a:bodyPr/>
          <a:lstStyle/>
          <a:p>
            <a:r>
              <a:rPr lang="en-US" altLang="zh-TW" dirty="0" smtClean="0"/>
              <a:t>Convolution neural </a:t>
            </a:r>
            <a:r>
              <a:rPr lang="en-US" altLang="zh-TW" dirty="0"/>
              <a:t>n</a:t>
            </a:r>
            <a:r>
              <a:rPr lang="en-US" altLang="zh-TW" dirty="0" smtClean="0"/>
              <a:t>etwork</a:t>
            </a:r>
          </a:p>
          <a:p>
            <a:pPr lvl="1"/>
            <a:r>
              <a:rPr lang="en-US" altLang="zh-TW" dirty="0" smtClean="0"/>
              <a:t>Currently most popular and effective algorithm to classify images.</a:t>
            </a:r>
          </a:p>
          <a:p>
            <a:pPr lvl="1"/>
            <a:r>
              <a:rPr lang="en-US" altLang="zh-TW" dirty="0" smtClean="0"/>
              <a:t>Computing power boosted owing to GPU acceleration, which makes complex network possible to train and use.</a:t>
            </a:r>
          </a:p>
          <a:p>
            <a:r>
              <a:rPr lang="en-US" altLang="zh-TW" dirty="0" smtClean="0"/>
              <a:t>Transfer learning</a:t>
            </a:r>
          </a:p>
          <a:p>
            <a:pPr lvl="1"/>
            <a:r>
              <a:rPr lang="en-US" altLang="zh-TW" dirty="0" smtClean="0"/>
              <a:t>Fine-tune the well-trained model to fit another dataset.</a:t>
            </a:r>
          </a:p>
          <a:p>
            <a:pPr lvl="1"/>
            <a:r>
              <a:rPr lang="en-US" altLang="zh-TW" dirty="0" smtClean="0"/>
              <a:t>Time-saving for “teaching” the network.</a:t>
            </a:r>
          </a:p>
          <a:p>
            <a:r>
              <a:rPr lang="en-US" altLang="zh-TW" dirty="0" smtClean="0"/>
              <a:t>Data augmentation</a:t>
            </a:r>
          </a:p>
          <a:p>
            <a:pPr lvl="1"/>
            <a:r>
              <a:rPr lang="en-US" altLang="zh-TW" dirty="0" smtClean="0"/>
              <a:t>Rotating, zooming and flipping the training images to learn more proper features.</a:t>
            </a:r>
          </a:p>
        </p:txBody>
      </p:sp>
    </p:spTree>
    <p:extLst>
      <p:ext uri="{BB962C8B-B14F-4D97-AF65-F5344CB8AC3E}">
        <p14:creationId xmlns:p14="http://schemas.microsoft.com/office/powerpoint/2010/main" val="11473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709612"/>
          </a:xfrm>
        </p:spPr>
        <p:txBody>
          <a:bodyPr/>
          <a:lstStyle/>
          <a:p>
            <a:pPr>
              <a:defRPr/>
            </a:pPr>
            <a:r>
              <a:rPr lang="en-US" altLang="zh-TW" cap="none" dirty="0" smtClean="0"/>
              <a:t>Convolution Neural Network</a:t>
            </a:r>
            <a:endParaRPr lang="zh-TW" altLang="en-US" dirty="0"/>
          </a:p>
        </p:txBody>
      </p:sp>
      <p:grpSp>
        <p:nvGrpSpPr>
          <p:cNvPr id="183" name="群組 182"/>
          <p:cNvGrpSpPr/>
          <p:nvPr/>
        </p:nvGrpSpPr>
        <p:grpSpPr>
          <a:xfrm>
            <a:off x="611560" y="1124744"/>
            <a:ext cx="7992888" cy="2952328"/>
            <a:chOff x="179512" y="1900450"/>
            <a:chExt cx="8488166" cy="3256742"/>
          </a:xfrm>
        </p:grpSpPr>
        <p:sp>
          <p:nvSpPr>
            <p:cNvPr id="184" name="矩形 183"/>
            <p:cNvSpPr/>
            <p:nvPr/>
          </p:nvSpPr>
          <p:spPr>
            <a:xfrm>
              <a:off x="2411760" y="2636912"/>
              <a:ext cx="1629248" cy="1563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5" name="矩形 184"/>
            <p:cNvSpPr/>
            <p:nvPr/>
          </p:nvSpPr>
          <p:spPr>
            <a:xfrm>
              <a:off x="5004048" y="3052402"/>
              <a:ext cx="1006320" cy="1024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186" name="群組 185"/>
            <p:cNvGrpSpPr/>
            <p:nvPr/>
          </p:nvGrpSpPr>
          <p:grpSpPr>
            <a:xfrm>
              <a:off x="179512" y="1900450"/>
              <a:ext cx="8488166" cy="3256742"/>
              <a:chOff x="179512" y="1900450"/>
              <a:chExt cx="8488166" cy="3256742"/>
            </a:xfrm>
          </p:grpSpPr>
          <p:pic>
            <p:nvPicPr>
              <p:cNvPr id="187" name="圖片 186"/>
              <p:cNvPicPr>
                <a:picLocks noChangeAspect="1"/>
              </p:cNvPicPr>
              <p:nvPr/>
            </p:nvPicPr>
            <p:blipFill rotWithShape="1">
              <a:blip r:embed="rId3"/>
              <a:srcRect t="45696" b="-1187"/>
              <a:stretch/>
            </p:blipFill>
            <p:spPr>
              <a:xfrm>
                <a:off x="179512" y="3004954"/>
                <a:ext cx="1625272" cy="1604155"/>
              </a:xfrm>
              <a:prstGeom prst="rect">
                <a:avLst/>
              </a:prstGeom>
            </p:spPr>
          </p:pic>
          <p:grpSp>
            <p:nvGrpSpPr>
              <p:cNvPr id="188" name="群組 187"/>
              <p:cNvGrpSpPr/>
              <p:nvPr/>
            </p:nvGrpSpPr>
            <p:grpSpPr>
              <a:xfrm>
                <a:off x="5122634" y="3123932"/>
                <a:ext cx="1194583" cy="1224404"/>
                <a:chOff x="4499992" y="3123932"/>
                <a:chExt cx="1194583" cy="1224404"/>
              </a:xfrm>
            </p:grpSpPr>
            <p:sp>
              <p:nvSpPr>
                <p:cNvPr id="241" name="矩形 240"/>
                <p:cNvSpPr/>
                <p:nvPr/>
              </p:nvSpPr>
              <p:spPr>
                <a:xfrm>
                  <a:off x="4499992" y="3123932"/>
                  <a:ext cx="1006320" cy="1024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42" name="矩形 241"/>
                <p:cNvSpPr/>
                <p:nvPr/>
              </p:nvSpPr>
              <p:spPr>
                <a:xfrm>
                  <a:off x="4594123" y="3223799"/>
                  <a:ext cx="1006320" cy="1024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43" name="矩形 242"/>
                <p:cNvSpPr/>
                <p:nvPr/>
              </p:nvSpPr>
              <p:spPr>
                <a:xfrm>
                  <a:off x="4688255" y="3323666"/>
                  <a:ext cx="1006320" cy="1024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189" name="矩形 188"/>
              <p:cNvSpPr/>
              <p:nvPr/>
            </p:nvSpPr>
            <p:spPr>
              <a:xfrm>
                <a:off x="2051720" y="2276872"/>
                <a:ext cx="144016" cy="28803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2551804" y="2784657"/>
                <a:ext cx="1629248" cy="1563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2704204" y="2937057"/>
                <a:ext cx="1629248" cy="1563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2856604" y="3089457"/>
                <a:ext cx="1629248" cy="1563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cxnSp>
            <p:nvCxnSpPr>
              <p:cNvPr id="193" name="直線接點 192"/>
              <p:cNvCxnSpPr>
                <a:endCxn id="199" idx="1"/>
              </p:cNvCxnSpPr>
              <p:nvPr/>
            </p:nvCxnSpPr>
            <p:spPr>
              <a:xfrm>
                <a:off x="1522234" y="3079734"/>
                <a:ext cx="2525958" cy="27429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接點 193"/>
              <p:cNvCxnSpPr>
                <a:endCxn id="199" idx="1"/>
              </p:cNvCxnSpPr>
              <p:nvPr/>
            </p:nvCxnSpPr>
            <p:spPr>
              <a:xfrm>
                <a:off x="1522234" y="3354024"/>
                <a:ext cx="25259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矩形 194"/>
              <p:cNvSpPr/>
              <p:nvPr/>
            </p:nvSpPr>
            <p:spPr>
              <a:xfrm>
                <a:off x="1234202" y="3060576"/>
                <a:ext cx="288032" cy="29641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4048192" y="3264024"/>
                <a:ext cx="180000" cy="180000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4713411" y="2276872"/>
                <a:ext cx="144016" cy="2880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cxnSp>
            <p:nvCxnSpPr>
              <p:cNvPr id="198" name="直線接點 197"/>
              <p:cNvCxnSpPr>
                <a:endCxn id="209" idx="1"/>
              </p:cNvCxnSpPr>
              <p:nvPr/>
            </p:nvCxnSpPr>
            <p:spPr>
              <a:xfrm flipV="1">
                <a:off x="3146018" y="4081140"/>
                <a:ext cx="2175189" cy="770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接點 198"/>
              <p:cNvCxnSpPr>
                <a:endCxn id="209" idx="1"/>
              </p:cNvCxnSpPr>
              <p:nvPr/>
            </p:nvCxnSpPr>
            <p:spPr>
              <a:xfrm flipV="1">
                <a:off x="3154283" y="4081140"/>
                <a:ext cx="2166924" cy="26336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矩形 199"/>
              <p:cNvSpPr/>
              <p:nvPr/>
            </p:nvSpPr>
            <p:spPr>
              <a:xfrm>
                <a:off x="5321207" y="3991140"/>
                <a:ext cx="180000" cy="180000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cxnSp>
            <p:nvCxnSpPr>
              <p:cNvPr id="201" name="直線接點 200"/>
              <p:cNvCxnSpPr>
                <a:stCxn id="214" idx="0"/>
              </p:cNvCxnSpPr>
              <p:nvPr/>
            </p:nvCxnSpPr>
            <p:spPr>
              <a:xfrm>
                <a:off x="5625794" y="3123932"/>
                <a:ext cx="925092" cy="3502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文字方塊 201"/>
              <p:cNvSpPr txBox="1"/>
              <p:nvPr/>
            </p:nvSpPr>
            <p:spPr>
              <a:xfrm>
                <a:off x="1259632" y="1900450"/>
                <a:ext cx="1675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mtClean="0">
                    <a:latin typeface="+mn-ea"/>
                    <a:ea typeface="+mn-ea"/>
                  </a:rPr>
                  <a:t>Convolution layer</a:t>
                </a:r>
                <a:endParaRPr kumimoji="1" lang="zh-TW" altLang="en-US" dirty="0">
                  <a:latin typeface="+mn-ea"/>
                  <a:ea typeface="+mn-ea"/>
                </a:endParaRPr>
              </a:p>
            </p:txBody>
          </p:sp>
          <p:sp>
            <p:nvSpPr>
              <p:cNvPr id="203" name="文字方塊 202"/>
              <p:cNvSpPr txBox="1"/>
              <p:nvPr/>
            </p:nvSpPr>
            <p:spPr>
              <a:xfrm>
                <a:off x="2698893" y="2267046"/>
                <a:ext cx="13324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mtClean="0">
                    <a:latin typeface="+mn-ea"/>
                    <a:ea typeface="+mn-ea"/>
                  </a:rPr>
                  <a:t>Feature maps</a:t>
                </a:r>
                <a:endParaRPr kumimoji="1" lang="zh-TW" altLang="en-US" dirty="0">
                  <a:latin typeface="+mn-ea"/>
                  <a:ea typeface="+mn-ea"/>
                </a:endParaRPr>
              </a:p>
            </p:txBody>
          </p:sp>
          <p:sp>
            <p:nvSpPr>
              <p:cNvPr id="204" name="文字方塊 203"/>
              <p:cNvSpPr txBox="1"/>
              <p:nvPr/>
            </p:nvSpPr>
            <p:spPr>
              <a:xfrm>
                <a:off x="4959586" y="2664024"/>
                <a:ext cx="13324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mtClean="0">
                    <a:latin typeface="+mn-ea"/>
                    <a:ea typeface="+mn-ea"/>
                  </a:rPr>
                  <a:t>Feature maps</a:t>
                </a:r>
                <a:endParaRPr kumimoji="1" lang="zh-TW" altLang="en-US" dirty="0">
                  <a:latin typeface="+mn-ea"/>
                  <a:ea typeface="+mn-ea"/>
                </a:endParaRPr>
              </a:p>
            </p:txBody>
          </p:sp>
          <p:sp>
            <p:nvSpPr>
              <p:cNvPr id="205" name="文字方塊 204"/>
              <p:cNvSpPr txBox="1"/>
              <p:nvPr/>
            </p:nvSpPr>
            <p:spPr>
              <a:xfrm>
                <a:off x="4394423" y="1938318"/>
                <a:ext cx="1300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+mn-ea"/>
                    <a:ea typeface="+mn-ea"/>
                  </a:rPr>
                  <a:t>Pooling layer</a:t>
                </a:r>
                <a:endParaRPr kumimoji="1" lang="zh-TW" altLang="en-US" dirty="0">
                  <a:latin typeface="+mn-ea"/>
                  <a:ea typeface="+mn-ea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6550886" y="3068960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6622894" y="3146847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6703286" y="3221360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6775294" y="3299247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6855686" y="3373760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1" name="矩形 210"/>
              <p:cNvSpPr/>
              <p:nvPr/>
            </p:nvSpPr>
            <p:spPr>
              <a:xfrm>
                <a:off x="6927694" y="3451647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7008086" y="3526160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7080094" y="3604047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7160486" y="3678560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7232494" y="3756447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6" name="矩形 215"/>
              <p:cNvSpPr/>
              <p:nvPr/>
            </p:nvSpPr>
            <p:spPr>
              <a:xfrm>
                <a:off x="7312886" y="3830960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7" name="矩形 216"/>
              <p:cNvSpPr/>
              <p:nvPr/>
            </p:nvSpPr>
            <p:spPr>
              <a:xfrm>
                <a:off x="7384894" y="3908847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8" name="矩形 217"/>
              <p:cNvSpPr/>
              <p:nvPr/>
            </p:nvSpPr>
            <p:spPr>
              <a:xfrm>
                <a:off x="7465286" y="3983360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7537294" y="4061247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0" name="矩形 219"/>
              <p:cNvSpPr/>
              <p:nvPr/>
            </p:nvSpPr>
            <p:spPr>
              <a:xfrm>
                <a:off x="7617686" y="4135760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1" name="矩形 220"/>
              <p:cNvSpPr/>
              <p:nvPr/>
            </p:nvSpPr>
            <p:spPr>
              <a:xfrm>
                <a:off x="7689694" y="4213647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7770086" y="4288160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3" name="矩形 222"/>
              <p:cNvSpPr/>
              <p:nvPr/>
            </p:nvSpPr>
            <p:spPr>
              <a:xfrm>
                <a:off x="7842094" y="4366047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cxnSp>
            <p:nvCxnSpPr>
              <p:cNvPr id="224" name="直線接點 223"/>
              <p:cNvCxnSpPr>
                <a:stCxn id="217" idx="2"/>
              </p:cNvCxnSpPr>
              <p:nvPr/>
            </p:nvCxnSpPr>
            <p:spPr>
              <a:xfrm>
                <a:off x="5814057" y="4348336"/>
                <a:ext cx="2118037" cy="19771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矩形 224"/>
              <p:cNvSpPr/>
              <p:nvPr/>
            </p:nvSpPr>
            <p:spPr>
              <a:xfrm>
                <a:off x="7806070" y="3501008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6" name="矩形 225"/>
              <p:cNvSpPr/>
              <p:nvPr/>
            </p:nvSpPr>
            <p:spPr>
              <a:xfrm>
                <a:off x="7878078" y="3578895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7958470" y="3653408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8" name="矩形 227"/>
              <p:cNvSpPr/>
              <p:nvPr/>
            </p:nvSpPr>
            <p:spPr>
              <a:xfrm>
                <a:off x="8030478" y="3731295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9" name="矩形 228"/>
              <p:cNvSpPr/>
              <p:nvPr/>
            </p:nvSpPr>
            <p:spPr>
              <a:xfrm>
                <a:off x="8110870" y="3805808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8182878" y="3883695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1" name="矩形 230"/>
              <p:cNvSpPr/>
              <p:nvPr/>
            </p:nvSpPr>
            <p:spPr>
              <a:xfrm>
                <a:off x="8263270" y="3958208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8335278" y="4036095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8415670" y="4110608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4" name="矩形 233"/>
              <p:cNvSpPr/>
              <p:nvPr/>
            </p:nvSpPr>
            <p:spPr>
              <a:xfrm>
                <a:off x="8487678" y="4188495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cxnSp>
            <p:nvCxnSpPr>
              <p:cNvPr id="235" name="直線接點 234"/>
              <p:cNvCxnSpPr/>
              <p:nvPr/>
            </p:nvCxnSpPr>
            <p:spPr>
              <a:xfrm flipV="1">
                <a:off x="8022094" y="4368495"/>
                <a:ext cx="555584" cy="8755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線接點 235"/>
              <p:cNvCxnSpPr/>
              <p:nvPr/>
            </p:nvCxnSpPr>
            <p:spPr>
              <a:xfrm>
                <a:off x="6712894" y="3146847"/>
                <a:ext cx="1093176" cy="44416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文字方塊 236"/>
              <p:cNvSpPr txBox="1"/>
              <p:nvPr/>
            </p:nvSpPr>
            <p:spPr>
              <a:xfrm>
                <a:off x="6300192" y="2637329"/>
                <a:ext cx="19832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 smtClean="0">
                    <a:latin typeface="+mn-ea"/>
                    <a:ea typeface="+mn-ea"/>
                  </a:rPr>
                  <a:t>Fully-connected layer</a:t>
                </a:r>
                <a:endParaRPr kumimoji="1" lang="zh-TW" altLang="en-US" dirty="0">
                  <a:latin typeface="+mn-ea"/>
                  <a:ea typeface="+mn-ea"/>
                </a:endParaRPr>
              </a:p>
            </p:txBody>
          </p:sp>
          <p:sp>
            <p:nvSpPr>
              <p:cNvPr id="238" name="文字方塊 237"/>
              <p:cNvSpPr txBox="1"/>
              <p:nvPr/>
            </p:nvSpPr>
            <p:spPr>
              <a:xfrm>
                <a:off x="7688561" y="3093767"/>
                <a:ext cx="7745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latin typeface="+mn-ea"/>
                    <a:ea typeface="+mn-ea"/>
                  </a:rPr>
                  <a:t>O</a:t>
                </a:r>
                <a:r>
                  <a:rPr kumimoji="1" lang="en-US" altLang="zh-TW" dirty="0" smtClean="0">
                    <a:latin typeface="+mn-ea"/>
                    <a:ea typeface="+mn-ea"/>
                  </a:rPr>
                  <a:t>utput</a:t>
                </a:r>
                <a:endParaRPr kumimoji="1" lang="zh-TW" altLang="en-US" dirty="0">
                  <a:latin typeface="+mn-ea"/>
                  <a:ea typeface="+mn-ea"/>
                </a:endParaRPr>
              </a:p>
            </p:txBody>
          </p:sp>
          <p:sp>
            <p:nvSpPr>
              <p:cNvPr id="239" name="文字方塊 238"/>
              <p:cNvSpPr txBox="1"/>
              <p:nvPr/>
            </p:nvSpPr>
            <p:spPr>
              <a:xfrm>
                <a:off x="498305" y="2538279"/>
                <a:ext cx="6976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latin typeface="+mn-ea"/>
                    <a:ea typeface="+mn-ea"/>
                  </a:rPr>
                  <a:t>I</a:t>
                </a:r>
                <a:r>
                  <a:rPr kumimoji="1" lang="en-US" altLang="zh-TW" dirty="0" smtClean="0">
                    <a:latin typeface="+mn-ea"/>
                    <a:ea typeface="+mn-ea"/>
                  </a:rPr>
                  <a:t>mage</a:t>
                </a:r>
                <a:endParaRPr kumimoji="1" lang="zh-TW" altLang="en-US" dirty="0">
                  <a:latin typeface="+mn-ea"/>
                  <a:ea typeface="+mn-ea"/>
                </a:endParaRPr>
              </a:p>
            </p:txBody>
          </p:sp>
          <p:sp>
            <p:nvSpPr>
              <p:cNvPr id="240" name="立方體 239"/>
              <p:cNvSpPr/>
              <p:nvPr/>
            </p:nvSpPr>
            <p:spPr>
              <a:xfrm rot="16200000">
                <a:off x="2564399" y="3784954"/>
                <a:ext cx="569024" cy="577186"/>
              </a:xfrm>
              <a:prstGeom prst="cube">
                <a:avLst>
                  <a:gd name="adj" fmla="val 52726"/>
                </a:avLst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1026" name="群組 1025"/>
          <p:cNvGrpSpPr/>
          <p:nvPr/>
        </p:nvGrpSpPr>
        <p:grpSpPr>
          <a:xfrm>
            <a:off x="1982710" y="4706313"/>
            <a:ext cx="5653425" cy="2224798"/>
            <a:chOff x="1541632" y="4325724"/>
            <a:chExt cx="5653425" cy="2224798"/>
          </a:xfrm>
        </p:grpSpPr>
        <p:pic>
          <p:nvPicPr>
            <p:cNvPr id="1025" name="Picture 1" descr="age15image39272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632" y="4325724"/>
              <a:ext cx="5653425" cy="222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" name="矩形 1023"/>
            <p:cNvSpPr/>
            <p:nvPr/>
          </p:nvSpPr>
          <p:spPr>
            <a:xfrm>
              <a:off x="1875935" y="6237312"/>
              <a:ext cx="1108002" cy="3132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46" name="矩形 245"/>
            <p:cNvSpPr/>
            <p:nvPr/>
          </p:nvSpPr>
          <p:spPr>
            <a:xfrm>
              <a:off x="4112628" y="5924102"/>
              <a:ext cx="1108002" cy="3132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47" name="矩形 246"/>
            <p:cNvSpPr/>
            <p:nvPr/>
          </p:nvSpPr>
          <p:spPr>
            <a:xfrm>
              <a:off x="5917334" y="5924102"/>
              <a:ext cx="1108002" cy="3132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cxnSp>
        <p:nvCxnSpPr>
          <p:cNvPr id="1028" name="直線接點 1027"/>
          <p:cNvCxnSpPr/>
          <p:nvPr/>
        </p:nvCxnSpPr>
        <p:spPr>
          <a:xfrm flipH="1">
            <a:off x="2119631" y="3370857"/>
            <a:ext cx="995874" cy="14736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接點 250"/>
          <p:cNvCxnSpPr/>
          <p:nvPr/>
        </p:nvCxnSpPr>
        <p:spPr>
          <a:xfrm>
            <a:off x="5628389" y="3174480"/>
            <a:ext cx="1911632" cy="19827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7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709612"/>
          </a:xfrm>
        </p:spPr>
        <p:txBody>
          <a:bodyPr/>
          <a:lstStyle/>
          <a:p>
            <a:pPr>
              <a:defRPr/>
            </a:pPr>
            <a:r>
              <a:rPr lang="en-US" altLang="zh-TW" cap="none" dirty="0" smtClean="0"/>
              <a:t>Transfer Learning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953164" y="3284985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mtClean="0"/>
              <a:t>Model A</a:t>
            </a:r>
            <a:endParaRPr kumimoji="1" lang="zh-TW" altLang="en-US" dirty="0"/>
          </a:p>
        </p:txBody>
      </p:sp>
      <p:cxnSp>
        <p:nvCxnSpPr>
          <p:cNvPr id="8" name="直線箭頭接點 7"/>
          <p:cNvCxnSpPr>
            <a:stCxn id="9" idx="3"/>
          </p:cNvCxnSpPr>
          <p:nvPr/>
        </p:nvCxnSpPr>
        <p:spPr>
          <a:xfrm>
            <a:off x="2745252" y="2625700"/>
            <a:ext cx="0" cy="5152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柱 8"/>
          <p:cNvSpPr/>
          <p:nvPr/>
        </p:nvSpPr>
        <p:spPr>
          <a:xfrm>
            <a:off x="1953164" y="1473572"/>
            <a:ext cx="1584176" cy="115212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Train on large dataset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6" idx="2"/>
          </p:cNvCxnSpPr>
          <p:nvPr/>
        </p:nvCxnSpPr>
        <p:spPr>
          <a:xfrm>
            <a:off x="2745252" y="4221089"/>
            <a:ext cx="0" cy="86409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雲形 12"/>
          <p:cNvSpPr/>
          <p:nvPr/>
        </p:nvSpPr>
        <p:spPr>
          <a:xfrm>
            <a:off x="1134943" y="5157193"/>
            <a:ext cx="3164258" cy="129614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Knowledge </a:t>
            </a:r>
            <a:r>
              <a:rPr lang="en-US" altLang="zh-TW" smtClean="0">
                <a:solidFill>
                  <a:schemeClr val="tx1"/>
                </a:solidFill>
              </a:rPr>
              <a:t>of classify </a:t>
            </a:r>
            <a:r>
              <a:rPr lang="en-US" altLang="zh-TW" dirty="0" smtClean="0">
                <a:solidFill>
                  <a:schemeClr val="tx1"/>
                </a:solidFill>
              </a:rPr>
              <a:t>various object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箭頭接點 13"/>
          <p:cNvCxnSpPr>
            <a:stCxn id="6" idx="3"/>
          </p:cNvCxnSpPr>
          <p:nvPr/>
        </p:nvCxnSpPr>
        <p:spPr>
          <a:xfrm>
            <a:off x="3537340" y="3753037"/>
            <a:ext cx="181434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圓角矩形 25"/>
          <p:cNvSpPr/>
          <p:nvPr/>
        </p:nvSpPr>
        <p:spPr>
          <a:xfrm>
            <a:off x="5567708" y="3284985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Model B</a:t>
            </a:r>
            <a:endParaRPr kumimoji="1" lang="zh-TW" altLang="en-US" dirty="0"/>
          </a:p>
        </p:txBody>
      </p:sp>
      <p:sp>
        <p:nvSpPr>
          <p:cNvPr id="27" name="圓柱 26"/>
          <p:cNvSpPr/>
          <p:nvPr/>
        </p:nvSpPr>
        <p:spPr>
          <a:xfrm>
            <a:off x="5500238" y="1473571"/>
            <a:ext cx="1800200" cy="115212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Train on </a:t>
            </a:r>
            <a:r>
              <a:rPr lang="en-US" altLang="zh-TW" smtClean="0">
                <a:solidFill>
                  <a:schemeClr val="tx1"/>
                </a:solidFill>
              </a:rPr>
              <a:t>relatively smaller </a:t>
            </a:r>
            <a:r>
              <a:rPr lang="en-US" altLang="zh-TW" dirty="0" smtClean="0">
                <a:solidFill>
                  <a:schemeClr val="tx1"/>
                </a:solidFill>
              </a:rPr>
              <a:t>dataset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箭頭接點 27"/>
          <p:cNvCxnSpPr/>
          <p:nvPr/>
        </p:nvCxnSpPr>
        <p:spPr>
          <a:xfrm>
            <a:off x="6400338" y="2625699"/>
            <a:ext cx="0" cy="5152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箭頭接點 31"/>
          <p:cNvCxnSpPr>
            <a:stCxn id="26" idx="2"/>
          </p:cNvCxnSpPr>
          <p:nvPr/>
        </p:nvCxnSpPr>
        <p:spPr>
          <a:xfrm>
            <a:off x="6359796" y="4221089"/>
            <a:ext cx="0" cy="8640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3736913" y="3337158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Give</a:t>
            </a:r>
            <a:r>
              <a:rPr kumimoji="1" lang="en-US" altLang="zh-TW" dirty="0" smtClean="0">
                <a:latin typeface="+mn-lt"/>
              </a:rPr>
              <a:t> weights</a:t>
            </a:r>
            <a:endParaRPr kumimoji="1" lang="zh-TW" altLang="en-US" dirty="0">
              <a:latin typeface="+mn-lt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5195263" y="5157193"/>
            <a:ext cx="2329065" cy="12630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chemeClr val="tx1"/>
                </a:solidFill>
              </a:rPr>
              <a:t>Target results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 smtClean="0"/>
              <a:t>System Flowchart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2063953" y="2248624"/>
            <a:ext cx="1643951" cy="70348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Image preprocessing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1445384" y="2393335"/>
            <a:ext cx="50482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1416584" y="3957406"/>
            <a:ext cx="50482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349001" y="3813575"/>
            <a:ext cx="974670" cy="7766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Test data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49001" y="2248624"/>
            <a:ext cx="982639" cy="6672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Training data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6994621" y="2013917"/>
            <a:ext cx="1655302" cy="117289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mtClean="0">
                <a:solidFill>
                  <a:schemeClr val="tx1"/>
                </a:solidFill>
              </a:rPr>
              <a:t>CNN model training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456593" y="2238405"/>
            <a:ext cx="1655762" cy="72392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Data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augmentation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3816126" y="2357965"/>
            <a:ext cx="50482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2046717" y="3805800"/>
            <a:ext cx="1655763" cy="7921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Image preprocessing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2" name="向右箭號 21"/>
          <p:cNvSpPr/>
          <p:nvPr/>
        </p:nvSpPr>
        <p:spPr>
          <a:xfrm>
            <a:off x="3816125" y="4038235"/>
            <a:ext cx="50482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6275453" y="2337784"/>
            <a:ext cx="50482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rot="5400000">
            <a:off x="7588508" y="3316477"/>
            <a:ext cx="45617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3896982" y="5673577"/>
            <a:ext cx="2774981" cy="7766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Result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4457053" y="3696261"/>
            <a:ext cx="1655302" cy="117289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Plant classification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6994621" y="3987111"/>
            <a:ext cx="1643951" cy="7034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CNN model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向右箭號 31"/>
          <p:cNvSpPr/>
          <p:nvPr/>
        </p:nvSpPr>
        <p:spPr>
          <a:xfrm rot="10800000">
            <a:off x="6275453" y="4035080"/>
            <a:ext cx="50482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 rot="5400000">
            <a:off x="5032061" y="5021114"/>
            <a:ext cx="50482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5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 smtClean="0"/>
              <a:t>Model Candidates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39010"/>
            <a:ext cx="8135937" cy="5688013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Potential models for transfer learning</a:t>
            </a:r>
            <a:endParaRPr lang="en-US" altLang="zh-TW" dirty="0"/>
          </a:p>
          <a:p>
            <a:pPr lvl="1">
              <a:defRPr/>
            </a:pPr>
            <a:r>
              <a:rPr lang="en-US" altLang="zh-TW" dirty="0" smtClean="0"/>
              <a:t>Inception V3</a:t>
            </a:r>
            <a:endParaRPr lang="en-US" altLang="zh-TW" dirty="0"/>
          </a:p>
          <a:p>
            <a:pPr lvl="2">
              <a:defRPr/>
            </a:pPr>
            <a:r>
              <a:rPr lang="en-US" altLang="zh-TW" dirty="0" smtClean="0"/>
              <a:t>Top 1 accuracy on </a:t>
            </a:r>
            <a:r>
              <a:rPr lang="en-US" altLang="zh-TW" dirty="0" err="1" smtClean="0"/>
              <a:t>Imagenet</a:t>
            </a:r>
            <a:r>
              <a:rPr lang="en-US" altLang="zh-TW" dirty="0" smtClean="0"/>
              <a:t> 2012 : 78.8%</a:t>
            </a:r>
          </a:p>
          <a:p>
            <a:pPr lvl="2">
              <a:defRPr/>
            </a:pPr>
            <a:r>
              <a:rPr lang="en-US" altLang="zh-TW" dirty="0" smtClean="0"/>
              <a:t>Highly improved compare to the first inception net version.</a:t>
            </a:r>
          </a:p>
          <a:p>
            <a:pPr lvl="1">
              <a:defRPr/>
            </a:pPr>
            <a:r>
              <a:rPr lang="en-US" altLang="zh-TW" dirty="0" err="1" smtClean="0"/>
              <a:t>InceptionRes</a:t>
            </a:r>
            <a:r>
              <a:rPr lang="en-US" altLang="zh-TW" dirty="0" smtClean="0"/>
              <a:t> V2</a:t>
            </a:r>
            <a:endParaRPr lang="en-US" altLang="zh-TW" dirty="0"/>
          </a:p>
          <a:p>
            <a:pPr lvl="2">
              <a:defRPr/>
            </a:pPr>
            <a:r>
              <a:rPr lang="en-US" altLang="zh-TW" dirty="0"/>
              <a:t>Top 1 accuracy on </a:t>
            </a:r>
            <a:r>
              <a:rPr lang="en-US" altLang="zh-TW" dirty="0" err="1"/>
              <a:t>Imagenet</a:t>
            </a:r>
            <a:r>
              <a:rPr lang="en-US" altLang="zh-TW" dirty="0"/>
              <a:t> 2012 : </a:t>
            </a:r>
            <a:r>
              <a:rPr lang="en-US" altLang="zh-TW" dirty="0" smtClean="0"/>
              <a:t>80.4%</a:t>
            </a:r>
          </a:p>
          <a:p>
            <a:pPr lvl="2">
              <a:defRPr/>
            </a:pPr>
            <a:r>
              <a:rPr kumimoji="1" lang="en-US" altLang="zh-TW" dirty="0" smtClean="0"/>
              <a:t>Combine the </a:t>
            </a:r>
            <a:r>
              <a:rPr kumimoji="1" lang="en-US" altLang="zh-TW" dirty="0" err="1" smtClean="0"/>
              <a:t>ResNet</a:t>
            </a:r>
            <a:r>
              <a:rPr kumimoji="1" lang="en-US" altLang="zh-TW" dirty="0" smtClean="0"/>
              <a:t> concept with inception net.</a:t>
            </a:r>
          </a:p>
          <a:p>
            <a:pPr lvl="1"/>
            <a:r>
              <a:rPr kumimoji="1" lang="en-US" altLang="zh-TW" dirty="0" err="1" smtClean="0"/>
              <a:t>Xception</a:t>
            </a:r>
            <a:endParaRPr kumimoji="1" lang="en-US" altLang="zh-TW" dirty="0" smtClean="0"/>
          </a:p>
          <a:p>
            <a:pPr lvl="2">
              <a:defRPr/>
            </a:pPr>
            <a:r>
              <a:rPr lang="en-US" altLang="zh-TW" dirty="0"/>
              <a:t>Top 1 accuracy on </a:t>
            </a:r>
            <a:r>
              <a:rPr lang="en-US" altLang="zh-TW" dirty="0" err="1"/>
              <a:t>Imagenet</a:t>
            </a:r>
            <a:r>
              <a:rPr lang="en-US" altLang="zh-TW" dirty="0"/>
              <a:t> 2012 : </a:t>
            </a:r>
            <a:r>
              <a:rPr lang="en-US" altLang="zh-TW" dirty="0" smtClean="0"/>
              <a:t>79.0%</a:t>
            </a:r>
          </a:p>
          <a:p>
            <a:pPr lvl="2">
              <a:defRPr/>
            </a:pPr>
            <a:r>
              <a:rPr lang="en-US" altLang="zh-TW" dirty="0" smtClean="0"/>
              <a:t>Extreme version of inception net, separate all the channel and spatial feature learning.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700808"/>
            <a:ext cx="7822337" cy="43924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1700808"/>
            <a:ext cx="1224136" cy="453650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60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 smtClean="0"/>
              <a:t>Model Candidates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39010"/>
            <a:ext cx="8135937" cy="5688013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Google’s models for transfer learning</a:t>
            </a:r>
            <a:endParaRPr lang="en-US" altLang="zh-TW" dirty="0"/>
          </a:p>
          <a:p>
            <a:pPr lvl="1">
              <a:defRPr/>
            </a:pPr>
            <a:r>
              <a:rPr lang="en-US" altLang="zh-TW" dirty="0" smtClean="0"/>
              <a:t>Inception V3</a:t>
            </a:r>
            <a:endParaRPr lang="en-US" altLang="zh-TW" dirty="0"/>
          </a:p>
          <a:p>
            <a:pPr lvl="2">
              <a:defRPr/>
            </a:pPr>
            <a:r>
              <a:rPr lang="en-US" altLang="zh-TW" dirty="0" smtClean="0"/>
              <a:t>Top-1 accuracy on </a:t>
            </a:r>
            <a:r>
              <a:rPr lang="en-US" altLang="zh-TW" dirty="0" err="1" smtClean="0"/>
              <a:t>Imagenet</a:t>
            </a:r>
            <a:r>
              <a:rPr lang="en-US" altLang="zh-TW" dirty="0" smtClean="0"/>
              <a:t> 2012: 78.8%</a:t>
            </a:r>
          </a:p>
          <a:p>
            <a:pPr lvl="2">
              <a:defRPr/>
            </a:pPr>
            <a:r>
              <a:rPr lang="en-US" altLang="zh-TW" dirty="0" smtClean="0"/>
              <a:t>Highly improved compare to the first inception net version.</a:t>
            </a:r>
          </a:p>
          <a:p>
            <a:pPr lvl="1">
              <a:defRPr/>
            </a:pPr>
            <a:r>
              <a:rPr lang="en-US" altLang="zh-TW" dirty="0" err="1" smtClean="0"/>
              <a:t>InceptionRes</a:t>
            </a:r>
            <a:r>
              <a:rPr lang="en-US" altLang="zh-TW" dirty="0" smtClean="0"/>
              <a:t> V2</a:t>
            </a:r>
            <a:endParaRPr lang="en-US" altLang="zh-TW" dirty="0"/>
          </a:p>
          <a:p>
            <a:pPr lvl="2">
              <a:defRPr/>
            </a:pPr>
            <a:r>
              <a:rPr lang="en-US" altLang="zh-TW" dirty="0" smtClean="0"/>
              <a:t>Top-1 </a:t>
            </a:r>
            <a:r>
              <a:rPr lang="en-US" altLang="zh-TW" dirty="0"/>
              <a:t>accuracy on </a:t>
            </a:r>
            <a:r>
              <a:rPr lang="en-US" altLang="zh-TW" dirty="0" err="1"/>
              <a:t>Imagenet</a:t>
            </a:r>
            <a:r>
              <a:rPr lang="en-US" altLang="zh-TW" dirty="0"/>
              <a:t> </a:t>
            </a:r>
            <a:r>
              <a:rPr lang="en-US" altLang="zh-TW" dirty="0" smtClean="0"/>
              <a:t>2012: 80.4%</a:t>
            </a:r>
          </a:p>
          <a:p>
            <a:pPr lvl="2">
              <a:defRPr/>
            </a:pPr>
            <a:r>
              <a:rPr kumimoji="1" lang="en-US" altLang="zh-TW" dirty="0" smtClean="0"/>
              <a:t>Combine the </a:t>
            </a:r>
            <a:r>
              <a:rPr kumimoji="1" lang="en-US" altLang="zh-TW" dirty="0" err="1" smtClean="0"/>
              <a:t>ResNet</a:t>
            </a:r>
            <a:r>
              <a:rPr kumimoji="1" lang="en-US" altLang="zh-TW" dirty="0" smtClean="0"/>
              <a:t> concept with inception net.</a:t>
            </a:r>
          </a:p>
          <a:p>
            <a:pPr lvl="1"/>
            <a:r>
              <a:rPr kumimoji="1" lang="en-US" altLang="zh-TW" dirty="0" err="1" smtClean="0"/>
              <a:t>Xception</a:t>
            </a:r>
            <a:endParaRPr kumimoji="1" lang="en-US" altLang="zh-TW" dirty="0" smtClean="0"/>
          </a:p>
          <a:p>
            <a:pPr lvl="2">
              <a:defRPr/>
            </a:pPr>
            <a:r>
              <a:rPr lang="en-US" altLang="zh-TW" dirty="0" smtClean="0"/>
              <a:t>Top-1 </a:t>
            </a:r>
            <a:r>
              <a:rPr lang="en-US" altLang="zh-TW" dirty="0"/>
              <a:t>accuracy on </a:t>
            </a:r>
            <a:r>
              <a:rPr lang="en-US" altLang="zh-TW" dirty="0" err="1"/>
              <a:t>Imagenet</a:t>
            </a:r>
            <a:r>
              <a:rPr lang="en-US" altLang="zh-TW" dirty="0"/>
              <a:t> </a:t>
            </a:r>
            <a:r>
              <a:rPr lang="en-US" altLang="zh-TW" dirty="0" smtClean="0"/>
              <a:t>2012: 79.0%</a:t>
            </a:r>
          </a:p>
          <a:p>
            <a:pPr lvl="2">
              <a:defRPr/>
            </a:pPr>
            <a:r>
              <a:rPr lang="en-US" altLang="zh-TW" dirty="0" smtClean="0"/>
              <a:t>Extreme version of inception net, separate all the channel and spatial feature learning.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62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none" dirty="0"/>
              <a:t>Experimental </a:t>
            </a:r>
            <a:r>
              <a:rPr lang="en-US" altLang="zh-TW" cap="none" dirty="0" smtClean="0"/>
              <a:t>Settings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39010"/>
            <a:ext cx="8135937" cy="5688013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Image processing</a:t>
            </a:r>
          </a:p>
          <a:p>
            <a:pPr lvl="1">
              <a:defRPr/>
            </a:pPr>
            <a:r>
              <a:rPr lang="en-US" altLang="zh-TW" dirty="0"/>
              <a:t>Resize: </a:t>
            </a:r>
            <a:r>
              <a:rPr lang="en-US" altLang="zh-TW" dirty="0" smtClean="0"/>
              <a:t>resolution [250, 250] to [227, 227]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Pixel value: 0~255 </a:t>
            </a:r>
            <a:r>
              <a:rPr lang="en-US" altLang="zh-TW" dirty="0" smtClean="0"/>
              <a:t>to </a:t>
            </a:r>
            <a:r>
              <a:rPr lang="en-US" altLang="zh-TW" dirty="0"/>
              <a:t>0.0~1.0</a:t>
            </a:r>
            <a:r>
              <a:rPr lang="mr-IN" altLang="zh-TW" dirty="0"/>
              <a:t> 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/>
              <a:t>Data </a:t>
            </a:r>
            <a:r>
              <a:rPr lang="en-US" altLang="zh-TW" dirty="0" smtClean="0"/>
              <a:t>augmentation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R</a:t>
            </a:r>
            <a:r>
              <a:rPr lang="mr-IN" altLang="zh-TW" dirty="0" err="1"/>
              <a:t>otation</a:t>
            </a:r>
            <a:r>
              <a:rPr lang="en-US" altLang="zh-TW" dirty="0"/>
              <a:t> degree </a:t>
            </a:r>
            <a:r>
              <a:rPr lang="mr-IN" altLang="zh-TW" dirty="0" err="1"/>
              <a:t>range</a:t>
            </a:r>
            <a:r>
              <a:rPr lang="mr-IN" altLang="zh-TW" dirty="0"/>
              <a:t> = </a:t>
            </a:r>
            <a:r>
              <a:rPr lang="en-US" altLang="zh-TW" dirty="0"/>
              <a:t>-20 ~ +20</a:t>
            </a:r>
            <a:r>
              <a:rPr lang="mr-IN" altLang="zh-TW" dirty="0"/>
              <a:t>   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Z</a:t>
            </a:r>
            <a:r>
              <a:rPr lang="mr-IN" altLang="zh-TW" dirty="0" err="1"/>
              <a:t>oom</a:t>
            </a:r>
            <a:r>
              <a:rPr lang="en-US" altLang="zh-TW" dirty="0" err="1"/>
              <a:t>ing</a:t>
            </a:r>
            <a:r>
              <a:rPr lang="en-US" altLang="zh-TW" dirty="0"/>
              <a:t> </a:t>
            </a:r>
            <a:r>
              <a:rPr lang="mr-IN" altLang="zh-TW" dirty="0" err="1"/>
              <a:t>range</a:t>
            </a:r>
            <a:r>
              <a:rPr lang="mr-IN" altLang="zh-TW" dirty="0"/>
              <a:t> = </a:t>
            </a:r>
            <a:r>
              <a:rPr lang="en-US" altLang="zh-TW" dirty="0"/>
              <a:t>10%</a:t>
            </a:r>
          </a:p>
          <a:p>
            <a:pPr lvl="1">
              <a:defRPr/>
            </a:pPr>
            <a:r>
              <a:rPr lang="en-US" altLang="zh-TW" dirty="0"/>
              <a:t>H</a:t>
            </a:r>
            <a:r>
              <a:rPr lang="mr-IN" altLang="zh-TW" dirty="0" err="1"/>
              <a:t>orizontal</a:t>
            </a:r>
            <a:r>
              <a:rPr lang="en-US" altLang="zh-TW" dirty="0"/>
              <a:t> </a:t>
            </a:r>
            <a:r>
              <a:rPr lang="mr-IN" altLang="zh-TW" dirty="0" err="1"/>
              <a:t>flip</a:t>
            </a:r>
            <a:r>
              <a:rPr lang="mr-IN" altLang="zh-TW" dirty="0"/>
              <a:t> = </a:t>
            </a:r>
            <a:r>
              <a:rPr lang="mr-IN" altLang="zh-TW" dirty="0" err="1"/>
              <a:t>True</a:t>
            </a:r>
            <a:r>
              <a:rPr lang="mr-IN" altLang="zh-TW" dirty="0"/>
              <a:t> </a:t>
            </a:r>
            <a:endParaRPr kumimoji="1" lang="en-US" altLang="zh-TW" dirty="0" smtClean="0"/>
          </a:p>
          <a:p>
            <a:r>
              <a:rPr kumimoji="1" lang="en-US" altLang="zh-TW" dirty="0" smtClean="0"/>
              <a:t>Transfer Learning (CNN model</a:t>
            </a:r>
            <a:r>
              <a:rPr kumimoji="1" lang="en-US" altLang="zh-TW" dirty="0"/>
              <a:t>s</a:t>
            </a:r>
            <a:r>
              <a:rPr kumimoji="1" lang="en-US" altLang="zh-TW" dirty="0" smtClean="0"/>
              <a:t>)</a:t>
            </a:r>
          </a:p>
          <a:p>
            <a:pPr lvl="1"/>
            <a:r>
              <a:rPr kumimoji="1" lang="en-US" altLang="zh-TW" dirty="0" err="1" smtClean="0"/>
              <a:t>Xception</a:t>
            </a:r>
            <a:r>
              <a:rPr kumimoji="1" lang="en-US" altLang="zh-TW" dirty="0" smtClean="0"/>
              <a:t>, Inception V3, Inception Res</a:t>
            </a:r>
          </a:p>
          <a:p>
            <a:pPr lvl="2"/>
            <a:r>
              <a:rPr kumimoji="1" lang="en-US" altLang="zh-TW" dirty="0" smtClean="0"/>
              <a:t>Weight = ‘</a:t>
            </a:r>
            <a:r>
              <a:rPr kumimoji="1" lang="en-US" altLang="zh-TW" dirty="0" err="1" smtClean="0"/>
              <a:t>imagenet</a:t>
            </a:r>
            <a:r>
              <a:rPr kumimoji="1" lang="en-US" altLang="zh-TW" dirty="0" smtClean="0"/>
              <a:t>’</a:t>
            </a:r>
          </a:p>
          <a:p>
            <a:pPr lvl="2"/>
            <a:r>
              <a:rPr kumimoji="1" lang="en-US" altLang="zh-TW" dirty="0" smtClean="0"/>
              <a:t>Learning rate = 0.045</a:t>
            </a:r>
          </a:p>
          <a:p>
            <a:pPr lvl="2"/>
            <a:r>
              <a:rPr kumimoji="1" lang="en-US" altLang="zh-TW" dirty="0" smtClean="0"/>
              <a:t>Momentum = 0.9</a:t>
            </a:r>
          </a:p>
          <a:p>
            <a:pPr lvl="2"/>
            <a:r>
              <a:rPr kumimoji="1" lang="en-US" altLang="zh-TW" dirty="0" smtClean="0"/>
              <a:t>Decay = </a:t>
            </a:r>
            <a:r>
              <a:rPr kumimoji="1" lang="mr-IN" altLang="zh-TW" dirty="0" smtClean="0"/>
              <a:t>1e-6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759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238727</TotalTime>
  <Words>908</Words>
  <Application>Microsoft Office PowerPoint</Application>
  <PresentationFormat>如螢幕大小 (4:3)</PresentationFormat>
  <Paragraphs>264</Paragraphs>
  <Slides>29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Wingdings 2</vt:lpstr>
      <vt:lpstr>壁窗</vt:lpstr>
      <vt:lpstr>Taiwanese Plant Image Recognition</vt:lpstr>
      <vt:lpstr>ITRI Plant Image Dataset</vt:lpstr>
      <vt:lpstr>Key Methods</vt:lpstr>
      <vt:lpstr>Convolution Neural Network</vt:lpstr>
      <vt:lpstr>Transfer Learning</vt:lpstr>
      <vt:lpstr>System Flowchart</vt:lpstr>
      <vt:lpstr>Model Candidates (1/2)</vt:lpstr>
      <vt:lpstr>Model Candidates (2/2)</vt:lpstr>
      <vt:lpstr>Experimental Settings (1/2)</vt:lpstr>
      <vt:lpstr>Experimental Settings (2/2)</vt:lpstr>
      <vt:lpstr>Data augmentation</vt:lpstr>
      <vt:lpstr>Data augmentation</vt:lpstr>
      <vt:lpstr>Model Candidates Experimental Results (1/3)</vt:lpstr>
      <vt:lpstr>Model Candidates Experimental Results (2/3)</vt:lpstr>
      <vt:lpstr>Model Candidates Experimental Results (3/3)</vt:lpstr>
      <vt:lpstr>Model Candidates Conclusions</vt:lpstr>
      <vt:lpstr>Experimental Results</vt:lpstr>
      <vt:lpstr>Error Analysis</vt:lpstr>
      <vt:lpstr>Error Analysis - Similar</vt:lpstr>
      <vt:lpstr>Error Analysis - Not Similar</vt:lpstr>
      <vt:lpstr>Improvement 1: Organ based model (1/2)</vt:lpstr>
      <vt:lpstr>Improvement 1: Organ based model (2/2)</vt:lpstr>
      <vt:lpstr>Improvement 2: Reclassification</vt:lpstr>
      <vt:lpstr>Image Post-processing</vt:lpstr>
      <vt:lpstr>Image Post-processing</vt:lpstr>
      <vt:lpstr>Image Post-processing</vt:lpstr>
      <vt:lpstr>Experimental Results</vt:lpstr>
      <vt:lpstr>Experimental Results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NTHU CS Dept., Ph.D. Dissertation Presentation  Discovering Discriminative Features with Applications to Music Genre/Mood Classification</dc:title>
  <dc:creator>E C</dc:creator>
  <cp:lastModifiedBy>Roger Jang</cp:lastModifiedBy>
  <cp:revision>3050</cp:revision>
  <dcterms:created xsi:type="dcterms:W3CDTF">2008-11-09T17:03:56Z</dcterms:created>
  <dcterms:modified xsi:type="dcterms:W3CDTF">2018-06-20T15:36:17Z</dcterms:modified>
</cp:coreProperties>
</file>