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47" r:id="rId2"/>
    <p:sldId id="359" r:id="rId3"/>
    <p:sldId id="367" r:id="rId4"/>
    <p:sldId id="368" r:id="rId5"/>
    <p:sldId id="372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BC825"/>
    <a:srgbClr val="CFF52B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70" d="100"/>
          <a:sy n="70" d="100"/>
        </p:scale>
        <p:origin x="68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80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2025/10/18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2025/10/18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>
                <a:solidFill>
                  <a:schemeClr val="accent3">
                    <a:lumMod val="75000"/>
                  </a:schemeClr>
                </a:solidFill>
              </a:rPr>
              <a:t>/5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Performance Indices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for Sequence Decoding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2025/10/18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2918196F-544A-4AD2-9FB9-8E98370F760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Automatic Speech Recognition (ASR)</a:t>
            </a:r>
          </a:p>
          <a:p>
            <a:r>
              <a:rPr lang="en-US" altLang="zh-TW" dirty="0"/>
              <a:t>Audio event detection</a:t>
            </a:r>
          </a:p>
          <a:p>
            <a:r>
              <a:rPr lang="en-US" altLang="zh-TW" dirty="0"/>
              <a:t>Decoding of Morse code</a:t>
            </a:r>
          </a:p>
          <a:p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64CEE911-E8FC-4E42-9455-65CCFF3D8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Examples of Sequence Decoding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303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1DD8C160-17CE-4343-A9C6-9D380F6F5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652" y="3140969"/>
            <a:ext cx="4762500" cy="1419225"/>
          </a:xfrm>
          <a:prstGeom prst="rect">
            <a:avLst/>
          </a:prstGeom>
        </p:spPr>
      </p:pic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F1499C3D-0089-45D3-B995-72B4D1F3F74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Accuracy of ASR for English</a:t>
            </a:r>
          </a:p>
          <a:p>
            <a:pPr lvl="1"/>
            <a:r>
              <a:rPr lang="en-US" altLang="zh-TW" dirty="0"/>
              <a:t>WER: word error rate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Example: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r>
              <a:rPr lang="en-US" altLang="zh-TW" dirty="0"/>
              <a:t>Facts</a:t>
            </a:r>
          </a:p>
          <a:p>
            <a:pPr lvl="1"/>
            <a:r>
              <a:rPr lang="en-US" altLang="zh-TW" dirty="0"/>
              <a:t>Accuracy could be negative! </a:t>
            </a:r>
            <a:r>
              <a:rPr lang="en-US" altLang="zh-TW" dirty="0">
                <a:sym typeface="Wingdings" panose="05000000000000000000" pitchFamily="2" charset="2"/>
              </a:rPr>
              <a:t> Counter intuitive!</a:t>
            </a:r>
            <a:endParaRPr lang="en-US" altLang="zh-TW" dirty="0"/>
          </a:p>
          <a:p>
            <a:pPr lvl="1"/>
            <a:r>
              <a:rPr lang="en-US" altLang="zh-TW" dirty="0"/>
              <a:t>Use </a:t>
            </a:r>
            <a:r>
              <a:rPr lang="en-US" altLang="zh-TW" dirty="0">
                <a:solidFill>
                  <a:srgbClr val="FF0000"/>
                </a:solidFill>
              </a:rPr>
              <a:t>edit distance </a:t>
            </a:r>
            <a:r>
              <a:rPr lang="en-US" altLang="zh-TW" dirty="0"/>
              <a:t>(based on DP) to find D, I, and S. </a:t>
            </a:r>
            <a:r>
              <a:rPr lang="en-US" altLang="zh-TW" dirty="0">
                <a:sym typeface="Wingdings" panose="05000000000000000000" pitchFamily="2" charset="2"/>
              </a:rPr>
              <a:t> Computation intensive!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Edit distance is symmetric  ed(x, y) = ed(y, x).</a:t>
            </a:r>
          </a:p>
          <a:p>
            <a:pPr marL="365760" lvl="1" indent="0">
              <a:buNone/>
            </a:pP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F082A2E-7077-4A4E-9430-D30AC3BBD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Accuracy of Sequence Decoding in ASR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EBB3B926-232B-4DBA-A6AF-E690A7D758A0}"/>
                  </a:ext>
                </a:extLst>
              </p:cNvPr>
              <p:cNvSpPr txBox="1"/>
              <p:nvPr/>
            </p:nvSpPr>
            <p:spPr>
              <a:xfrm>
                <a:off x="4511824" y="2478348"/>
                <a:ext cx="4332020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𝑊𝐸𝑅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𝐴𝑐𝑐𝑢𝑟𝑎𝑐𝑦</m:t>
                      </m:r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=1−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𝑊𝐸𝑅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EBB3B926-232B-4DBA-A6AF-E690A7D758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824" y="2478348"/>
                <a:ext cx="4332020" cy="5186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D0AF5BB4-13B1-4057-AD5F-C4644427E902}"/>
                  </a:ext>
                </a:extLst>
              </p:cNvPr>
              <p:cNvSpPr txBox="1"/>
              <p:nvPr/>
            </p:nvSpPr>
            <p:spPr>
              <a:xfrm>
                <a:off x="3935761" y="4581129"/>
                <a:ext cx="4630563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𝑊𝐸𝑅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1+1+1</m:t>
                          </m:r>
                        </m:num>
                        <m:den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=60%</m:t>
                      </m:r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𝐴𝑐𝑐𝑢𝑟𝑎𝑐𝑦</m:t>
                      </m:r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=40%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D0AF5BB4-13B1-4057-AD5F-C4644427E9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761" y="4581129"/>
                <a:ext cx="4630563" cy="5204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圓角矩形圖說文字 5">
            <a:extLst>
              <a:ext uri="{FF2B5EF4-FFF2-40B4-BE49-F238E27FC236}">
                <a16:creationId xmlns:a16="http://schemas.microsoft.com/office/drawing/2014/main" id="{40A8EEEE-2596-482A-BA94-0617A55365DF}"/>
              </a:ext>
            </a:extLst>
          </p:cNvPr>
          <p:cNvSpPr/>
          <p:nvPr/>
        </p:nvSpPr>
        <p:spPr>
          <a:xfrm>
            <a:off x="6023992" y="3038509"/>
            <a:ext cx="1825222" cy="340519"/>
          </a:xfrm>
          <a:prstGeom prst="wedgeRoundRectCallout">
            <a:avLst>
              <a:gd name="adj1" fmla="val -47659"/>
              <a:gd name="adj2" fmla="val -7525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Length of </a:t>
            </a:r>
            <a:r>
              <a:rPr lang="en-US" altLang="zh-TW" sz="1400" dirty="0" err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groundtruth</a:t>
            </a:r>
            <a:endParaRPr lang="zh-TW" altLang="en-US" sz="14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5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F1499C3D-0089-45D3-B995-72B4D1F3F74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altLang="zh-TW" dirty="0"/>
                  <a:t>Error rates of ASR for Chinese and mixed code</a:t>
                </a:r>
              </a:p>
              <a:p>
                <a:pPr lvl="1"/>
                <a:r>
                  <a:rPr lang="en-US" altLang="zh-TW" dirty="0"/>
                  <a:t>Chinese</a:t>
                </a:r>
              </a:p>
              <a:p>
                <a:pPr lvl="2"/>
                <a:r>
                  <a:rPr lang="en-US" altLang="zh-TW" dirty="0"/>
                  <a:t>Groundtruth: </a:t>
                </a:r>
                <a:r>
                  <a:rPr lang="zh-TW" altLang="en-US" dirty="0"/>
                  <a:t>先填表格 再打疫苗</a:t>
                </a:r>
                <a:endParaRPr lang="en-US" altLang="zh-TW" dirty="0"/>
              </a:p>
              <a:p>
                <a:pPr marL="731520" lvl="2" indent="0">
                  <a:buNone/>
                </a:pPr>
                <a:r>
                  <a:rPr lang="zh-TW" altLang="en-US" dirty="0"/>
                  <a:t>   </a:t>
                </a:r>
                <a:r>
                  <a:rPr lang="en-US" altLang="zh-TW" dirty="0"/>
                  <a:t>ASR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result: </a:t>
                </a:r>
                <a:r>
                  <a:rPr lang="zh-TW" altLang="en-US" dirty="0"/>
                  <a:t>     鮮甜表格 再打疫苗</a:t>
                </a:r>
                <a:endParaRPr lang="en-US" altLang="zh-TW" dirty="0"/>
              </a:p>
              <a:p>
                <a:pPr lvl="2"/>
                <a:r>
                  <a:rPr lang="en-US" altLang="zh-TW" dirty="0"/>
                  <a:t>CER=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altLang="zh-TW" dirty="0"/>
                  <a:t>= 25.0%</a:t>
                </a:r>
              </a:p>
              <a:p>
                <a:pPr lvl="2"/>
                <a:r>
                  <a:rPr lang="en-US" altLang="zh-TW" dirty="0"/>
                  <a:t>WER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1+1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altLang="zh-TW" dirty="0"/>
                  <a:t>=33.3%</a:t>
                </a:r>
              </a:p>
              <a:p>
                <a:pPr lvl="1"/>
                <a:r>
                  <a:rPr lang="en-US" altLang="zh-TW" dirty="0"/>
                  <a:t>Chinese and English</a:t>
                </a:r>
              </a:p>
              <a:p>
                <a:pPr lvl="2"/>
                <a:r>
                  <a:rPr lang="en-US" altLang="zh-TW" dirty="0"/>
                  <a:t>Groundtruth: </a:t>
                </a:r>
                <a:r>
                  <a:rPr lang="zh-TW" altLang="en-US" dirty="0"/>
                  <a:t>我有點喜歡</a:t>
                </a:r>
                <a:r>
                  <a:rPr lang="en-US" altLang="zh-TW" dirty="0"/>
                  <a:t>iPhone</a:t>
                </a:r>
              </a:p>
              <a:p>
                <a:pPr marL="731520" lvl="2" indent="0">
                  <a:buNone/>
                </a:pPr>
                <a:r>
                  <a:rPr lang="zh-TW" altLang="en-US" dirty="0"/>
                  <a:t>   </a:t>
                </a:r>
                <a:r>
                  <a:rPr lang="en-US" altLang="zh-TW" dirty="0"/>
                  <a:t>ASR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result:      </a:t>
                </a:r>
                <a:r>
                  <a:rPr lang="zh-TW" altLang="en-US" dirty="0"/>
                  <a:t>我優點喜歡哀鳳</a:t>
                </a:r>
                <a:endParaRPr lang="en-US" altLang="zh-TW" dirty="0"/>
              </a:p>
              <a:p>
                <a:pPr lvl="2"/>
                <a:r>
                  <a:rPr lang="en-US" altLang="zh-TW" dirty="0"/>
                  <a:t>CER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zh-TW" altLang="en-US" dirty="0"/>
                  <a:t> </a:t>
                </a:r>
                <a:r>
                  <a:rPr lang="en-US" altLang="zh-TW" dirty="0"/>
                  <a:t>=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63.6%</a:t>
                </a:r>
              </a:p>
              <a:p>
                <a:pPr lvl="2"/>
                <a:r>
                  <a:rPr lang="en-US" altLang="zh-TW" dirty="0"/>
                  <a:t>WER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=</a:t>
                </a:r>
                <a:r>
                  <a:rPr lang="zh-TW" alt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zh-TW" altLang="en-US" dirty="0"/>
                  <a:t> </a:t>
                </a:r>
                <a:r>
                  <a:rPr lang="en-US" altLang="zh-TW" dirty="0"/>
                  <a:t>=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80.0%</a:t>
                </a:r>
              </a:p>
              <a:p>
                <a:pPr lvl="2"/>
                <a:r>
                  <a:rPr lang="en-US" altLang="zh-TW" dirty="0"/>
                  <a:t>MER=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zh-TW" altLang="en-US" dirty="0"/>
                  <a:t> </a:t>
                </a:r>
                <a:r>
                  <a:rPr lang="en-US" altLang="zh-TW" dirty="0"/>
                  <a:t>=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50.0%</a:t>
                </a:r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F1499C3D-0089-45D3-B995-72B4D1F3F7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79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EF082A2E-7077-4A4E-9430-D30AC3BBD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Error Rate of Sequence Decoding in Mix-code ASR</a:t>
            </a:r>
            <a:endParaRPr lang="zh-TW" altLang="en-US" dirty="0"/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45F0A066-4C40-4296-BDD6-49947A54E9C3}"/>
              </a:ext>
            </a:extLst>
          </p:cNvPr>
          <p:cNvCxnSpPr>
            <a:cxnSpLocks/>
          </p:cNvCxnSpPr>
          <p:nvPr/>
        </p:nvCxnSpPr>
        <p:spPr>
          <a:xfrm>
            <a:off x="2999656" y="465313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CBEF3591-5442-4CA2-9579-9F283084591F}"/>
              </a:ext>
            </a:extLst>
          </p:cNvPr>
          <p:cNvCxnSpPr>
            <a:cxnSpLocks/>
          </p:cNvCxnSpPr>
          <p:nvPr/>
        </p:nvCxnSpPr>
        <p:spPr>
          <a:xfrm>
            <a:off x="3767520" y="4647080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54AF2965-FD96-41C1-9F4F-391C5EC67D27}"/>
              </a:ext>
            </a:extLst>
          </p:cNvPr>
          <p:cNvCxnSpPr>
            <a:cxnSpLocks/>
          </p:cNvCxnSpPr>
          <p:nvPr/>
        </p:nvCxnSpPr>
        <p:spPr>
          <a:xfrm>
            <a:off x="4199569" y="4653136"/>
            <a:ext cx="59192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6357C71E-8F12-4E3A-9398-69AC0F326D75}"/>
              </a:ext>
            </a:extLst>
          </p:cNvPr>
          <p:cNvCxnSpPr>
            <a:cxnSpLocks/>
          </p:cNvCxnSpPr>
          <p:nvPr/>
        </p:nvCxnSpPr>
        <p:spPr>
          <a:xfrm>
            <a:off x="3263464" y="465313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ED1599A1-5BB5-4DCE-9229-097C80E9676C}"/>
              </a:ext>
            </a:extLst>
          </p:cNvPr>
          <p:cNvCxnSpPr>
            <a:cxnSpLocks/>
          </p:cNvCxnSpPr>
          <p:nvPr/>
        </p:nvCxnSpPr>
        <p:spPr>
          <a:xfrm>
            <a:off x="3479488" y="465313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719F42FC-324A-41D9-A6B9-45E60AF7CFFD}"/>
              </a:ext>
            </a:extLst>
          </p:cNvPr>
          <p:cNvCxnSpPr>
            <a:cxnSpLocks/>
          </p:cNvCxnSpPr>
          <p:nvPr/>
        </p:nvCxnSpPr>
        <p:spPr>
          <a:xfrm>
            <a:off x="3017824" y="49707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3F0DE531-F093-4170-AD57-9491D1B37EC1}"/>
              </a:ext>
            </a:extLst>
          </p:cNvPr>
          <p:cNvCxnSpPr>
            <a:cxnSpLocks/>
          </p:cNvCxnSpPr>
          <p:nvPr/>
        </p:nvCxnSpPr>
        <p:spPr>
          <a:xfrm>
            <a:off x="3263464" y="4995008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EC1892BF-3E31-41C7-A972-B96FA9ABECB2}"/>
              </a:ext>
            </a:extLst>
          </p:cNvPr>
          <p:cNvCxnSpPr>
            <a:cxnSpLocks/>
          </p:cNvCxnSpPr>
          <p:nvPr/>
        </p:nvCxnSpPr>
        <p:spPr>
          <a:xfrm>
            <a:off x="3767520" y="4995008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AA70E336-D445-4CF7-AB24-1AE1651150A6}"/>
              </a:ext>
            </a:extLst>
          </p:cNvPr>
          <p:cNvCxnSpPr>
            <a:cxnSpLocks/>
          </p:cNvCxnSpPr>
          <p:nvPr/>
        </p:nvCxnSpPr>
        <p:spPr>
          <a:xfrm>
            <a:off x="4235904" y="500106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7F8D4719-1CB7-4B53-BCE1-630D6873C439}"/>
              </a:ext>
            </a:extLst>
          </p:cNvPr>
          <p:cNvCxnSpPr>
            <a:cxnSpLocks/>
          </p:cNvCxnSpPr>
          <p:nvPr/>
        </p:nvCxnSpPr>
        <p:spPr>
          <a:xfrm>
            <a:off x="4473088" y="500106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F25289FC-D1D7-44C0-A79D-F36E68BD2912}"/>
              </a:ext>
            </a:extLst>
          </p:cNvPr>
          <p:cNvCxnSpPr>
            <a:cxnSpLocks/>
          </p:cNvCxnSpPr>
          <p:nvPr/>
        </p:nvCxnSpPr>
        <p:spPr>
          <a:xfrm>
            <a:off x="3047440" y="2780928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id="{CC987FFC-0A40-4151-9810-2D4118D2FCA6}"/>
              </a:ext>
            </a:extLst>
          </p:cNvPr>
          <p:cNvCxnSpPr>
            <a:cxnSpLocks/>
          </p:cNvCxnSpPr>
          <p:nvPr/>
        </p:nvCxnSpPr>
        <p:spPr>
          <a:xfrm>
            <a:off x="3263464" y="2780928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F9BB407B-53CA-4F64-984E-1256A568E154}"/>
              </a:ext>
            </a:extLst>
          </p:cNvPr>
          <p:cNvCxnSpPr>
            <a:cxnSpLocks/>
          </p:cNvCxnSpPr>
          <p:nvPr/>
        </p:nvCxnSpPr>
        <p:spPr>
          <a:xfrm>
            <a:off x="4055552" y="2780928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50840843-8CC4-4821-AA74-85D7E2EEF30D}"/>
              </a:ext>
            </a:extLst>
          </p:cNvPr>
          <p:cNvCxnSpPr>
            <a:cxnSpLocks/>
          </p:cNvCxnSpPr>
          <p:nvPr/>
        </p:nvCxnSpPr>
        <p:spPr>
          <a:xfrm>
            <a:off x="4271576" y="2780928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4C37C98E-5E1B-4A45-8A8D-F10EC824F0D6}"/>
              </a:ext>
            </a:extLst>
          </p:cNvPr>
          <p:cNvCxnSpPr>
            <a:cxnSpLocks/>
          </p:cNvCxnSpPr>
          <p:nvPr/>
        </p:nvCxnSpPr>
        <p:spPr>
          <a:xfrm>
            <a:off x="3551496" y="2780928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BD0C9100-A1FD-4D03-8747-3E5792088D7A}"/>
              </a:ext>
            </a:extLst>
          </p:cNvPr>
          <p:cNvCxnSpPr>
            <a:cxnSpLocks/>
          </p:cNvCxnSpPr>
          <p:nvPr/>
        </p:nvCxnSpPr>
        <p:spPr>
          <a:xfrm>
            <a:off x="4559608" y="2780928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A21F6E1C-9062-497E-BA28-9BD2A3020E1F}"/>
              </a:ext>
            </a:extLst>
          </p:cNvPr>
          <p:cNvCxnSpPr>
            <a:cxnSpLocks/>
          </p:cNvCxnSpPr>
          <p:nvPr/>
        </p:nvCxnSpPr>
        <p:spPr>
          <a:xfrm>
            <a:off x="4559608" y="3068960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4D41AC33-B924-49E9-B64E-8A731F2A7208}"/>
              </a:ext>
            </a:extLst>
          </p:cNvPr>
          <p:cNvCxnSpPr>
            <a:cxnSpLocks/>
          </p:cNvCxnSpPr>
          <p:nvPr/>
        </p:nvCxnSpPr>
        <p:spPr>
          <a:xfrm>
            <a:off x="3047440" y="3068960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id="{4B71FB00-8948-4288-B40A-4E008737FB77}"/>
              </a:ext>
            </a:extLst>
          </p:cNvPr>
          <p:cNvCxnSpPr>
            <a:cxnSpLocks/>
          </p:cNvCxnSpPr>
          <p:nvPr/>
        </p:nvCxnSpPr>
        <p:spPr>
          <a:xfrm>
            <a:off x="3551496" y="3068960"/>
            <a:ext cx="3600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id="{84C50132-6980-4F7D-994B-C11CBCD1C434}"/>
              </a:ext>
            </a:extLst>
          </p:cNvPr>
          <p:cNvCxnSpPr>
            <a:cxnSpLocks/>
          </p:cNvCxnSpPr>
          <p:nvPr/>
        </p:nvCxnSpPr>
        <p:spPr>
          <a:xfrm>
            <a:off x="4055552" y="3068960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id="{B34592D5-FAB0-4CF1-B576-7BEDEE67C9E3}"/>
              </a:ext>
            </a:extLst>
          </p:cNvPr>
          <p:cNvCxnSpPr>
            <a:cxnSpLocks/>
          </p:cNvCxnSpPr>
          <p:nvPr/>
        </p:nvCxnSpPr>
        <p:spPr>
          <a:xfrm>
            <a:off x="4271576" y="3068960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圓角矩形圖說文字 5">
            <a:extLst>
              <a:ext uri="{FF2B5EF4-FFF2-40B4-BE49-F238E27FC236}">
                <a16:creationId xmlns:a16="http://schemas.microsoft.com/office/drawing/2014/main" id="{E4B0F6A8-448C-46C7-A7CD-DD704B4B1EA9}"/>
              </a:ext>
            </a:extLst>
          </p:cNvPr>
          <p:cNvSpPr/>
          <p:nvPr/>
        </p:nvSpPr>
        <p:spPr>
          <a:xfrm>
            <a:off x="6735688" y="2420888"/>
            <a:ext cx="4097668" cy="1940957"/>
          </a:xfrm>
          <a:prstGeom prst="wedgeRoundRectCallout">
            <a:avLst>
              <a:gd name="adj1" fmla="val 13787"/>
              <a:gd name="adj2" fmla="val 874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WER: Word error rate</a:t>
            </a:r>
          </a:p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(Chinese &amp; English: word)</a:t>
            </a:r>
          </a:p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CER: Character error rate</a:t>
            </a:r>
          </a:p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(Chinese &amp; English: character)</a:t>
            </a:r>
          </a:p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MER: mixed error rate</a:t>
            </a:r>
          </a:p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(Chinese: character, English: word)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43" name="圓角矩形圖說文字 5">
            <a:extLst>
              <a:ext uri="{FF2B5EF4-FFF2-40B4-BE49-F238E27FC236}">
                <a16:creationId xmlns:a16="http://schemas.microsoft.com/office/drawing/2014/main" id="{B1F32D71-6FE2-4107-9465-BC2630927BA3}"/>
              </a:ext>
            </a:extLst>
          </p:cNvPr>
          <p:cNvSpPr/>
          <p:nvPr/>
        </p:nvSpPr>
        <p:spPr>
          <a:xfrm>
            <a:off x="9315504" y="1014781"/>
            <a:ext cx="596920" cy="340519"/>
          </a:xfrm>
          <a:prstGeom prst="wedgeRoundRectCallout">
            <a:avLst>
              <a:gd name="adj1" fmla="val 6675"/>
              <a:gd name="adj2" fmla="val -15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Quiz!</a:t>
            </a:r>
            <a:endParaRPr lang="zh-TW" altLang="en-US" sz="14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60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F1499C3D-0089-45D3-B995-72B4D1F3F74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Error rates of ASR for Chinese and mixed code</a:t>
                </a:r>
              </a:p>
              <a:p>
                <a:pPr lvl="1"/>
                <a:r>
                  <a:rPr lang="en-US" altLang="zh-TW" dirty="0"/>
                  <a:t>Chinese and English</a:t>
                </a:r>
              </a:p>
              <a:p>
                <a:pPr lvl="2"/>
                <a:r>
                  <a:rPr lang="en-US" altLang="zh-TW" dirty="0"/>
                  <a:t>Groundtruth: Typhoon </a:t>
                </a:r>
                <a:r>
                  <a:rPr lang="zh-TW" altLang="en-US" dirty="0"/>
                  <a:t>不 要 來 台灣</a:t>
                </a:r>
                <a:endParaRPr lang="en-US" altLang="zh-TW" dirty="0"/>
              </a:p>
              <a:p>
                <a:pPr marL="731520" lvl="2" indent="0">
                  <a:buNone/>
                </a:pPr>
                <a:r>
                  <a:rPr lang="zh-TW" altLang="en-US" dirty="0"/>
                  <a:t>    </a:t>
                </a:r>
                <a:r>
                  <a:rPr lang="en-US" altLang="zh-TW" dirty="0"/>
                  <a:t>ASR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result:     </a:t>
                </a:r>
                <a:r>
                  <a:rPr lang="zh-TW" altLang="en-US" dirty="0"/>
                  <a:t>颱風 不 要 來 臺灣</a:t>
                </a:r>
                <a:endParaRPr lang="en-US" altLang="zh-TW" dirty="0"/>
              </a:p>
              <a:p>
                <a:pPr lvl="2"/>
                <a:r>
                  <a:rPr lang="en-US" altLang="zh-TW" dirty="0"/>
                  <a:t>CER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altLang="zh-TW" dirty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altLang="zh-TW" dirty="0"/>
                  <a:t> originally)</a:t>
                </a:r>
              </a:p>
              <a:p>
                <a:pPr lvl="2"/>
                <a:r>
                  <a:rPr lang="en-US" altLang="zh-TW" dirty="0"/>
                  <a:t>WER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=</a:t>
                </a:r>
                <a:r>
                  <a:rPr lang="zh-TW" alt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altLang="zh-TW" dirty="0"/>
              </a:p>
              <a:p>
                <a:pPr lvl="2"/>
                <a:r>
                  <a:rPr lang="en-US" altLang="zh-TW" dirty="0"/>
                  <a:t>MER=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altLang="zh-TW" dirty="0"/>
                      <m:t>(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m:rPr>
                        <m:nor/>
                      </m:rPr>
                      <a:rPr lang="en-US" altLang="zh-TW" dirty="0"/>
                      <m:t> </m:t>
                    </m:r>
                    <m:r>
                      <m:rPr>
                        <m:nor/>
                      </m:rPr>
                      <a:rPr lang="en-US" altLang="zh-TW" dirty="0"/>
                      <m:t>originally</m:t>
                    </m:r>
                    <m:r>
                      <m:rPr>
                        <m:nor/>
                      </m:rPr>
                      <a:rPr lang="en-US" altLang="zh-TW" dirty="0"/>
                      <m:t>)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F1499C3D-0089-45D3-B995-72B4D1F3F7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EF082A2E-7077-4A4E-9430-D30AC3BBD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Error Rate of Sequence Decoding in ASR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687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14663</TotalTime>
  <Words>327</Words>
  <Application>Microsoft Office PowerPoint</Application>
  <PresentationFormat>寬螢幕</PresentationFormat>
  <Paragraphs>55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標楷體</vt:lpstr>
      <vt:lpstr>Arial</vt:lpstr>
      <vt:lpstr>Calibri</vt:lpstr>
      <vt:lpstr>Cambria Math</vt:lpstr>
      <vt:lpstr>Wingdings</vt:lpstr>
      <vt:lpstr>Wingdings 2</vt:lpstr>
      <vt:lpstr>壁窗</vt:lpstr>
      <vt:lpstr>Performance Indices for Sequence Decoding</vt:lpstr>
      <vt:lpstr>Examples of Sequence Decoding</vt:lpstr>
      <vt:lpstr>Accuracy of Sequence Decoding in ASR</vt:lpstr>
      <vt:lpstr>Error Rate of Sequence Decoding in Mix-code ASR</vt:lpstr>
      <vt:lpstr>Exercise: Error Rate of Sequence Decoding in ASR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782</cp:revision>
  <dcterms:created xsi:type="dcterms:W3CDTF">2008-11-09T17:03:56Z</dcterms:created>
  <dcterms:modified xsi:type="dcterms:W3CDTF">2025-10-17T23:36:16Z</dcterms:modified>
</cp:coreProperties>
</file>