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347" r:id="rId2"/>
    <p:sldId id="275" r:id="rId3"/>
    <p:sldId id="378" r:id="rId4"/>
    <p:sldId id="374" r:id="rId5"/>
    <p:sldId id="379" r:id="rId6"/>
    <p:sldId id="380" r:id="rId7"/>
    <p:sldId id="381" r:id="rId8"/>
    <p:sldId id="382" r:id="rId9"/>
    <p:sldId id="353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BC825"/>
    <a:srgbClr val="CFF52B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0754" autoAdjust="0"/>
  </p:normalViewPr>
  <p:slideViewPr>
    <p:cSldViewPr>
      <p:cViewPr varScale="1">
        <p:scale>
          <a:sx n="100" d="100"/>
          <a:sy n="100" d="100"/>
        </p:scale>
        <p:origin x="121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95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2025/10/24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2025/10/24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我們會說明三項使用在 </a:t>
            </a:r>
            <a:r>
              <a:rPr lang="en-US" altLang="zh-TW" dirty="0"/>
              <a:t>ranking </a:t>
            </a:r>
            <a:r>
              <a:rPr lang="zh-TW" altLang="en-US" dirty="0"/>
              <a:t>的 </a:t>
            </a:r>
            <a:r>
              <a:rPr lang="en-US" altLang="zh-TW" dirty="0"/>
              <a:t>performance indices</a:t>
            </a:r>
          </a:p>
          <a:p>
            <a:r>
              <a:rPr lang="zh-TW" altLang="en-US" dirty="0"/>
              <a:t>第一項是 </a:t>
            </a:r>
            <a:r>
              <a:rPr lang="en-US" altLang="zh-TW" dirty="0"/>
              <a:t>mean reciprocal rank</a:t>
            </a:r>
            <a:r>
              <a:rPr lang="zh-TW" altLang="en-US" dirty="0"/>
              <a:t>，也就是使用第一個正確回傳的 </a:t>
            </a:r>
            <a:r>
              <a:rPr lang="en-US" altLang="zh-TW" dirty="0"/>
              <a:t>item </a:t>
            </a:r>
            <a:r>
              <a:rPr lang="zh-TW" altLang="en-US" dirty="0"/>
              <a:t>的排名，再求其倒數。</a:t>
            </a:r>
            <a:endParaRPr lang="en-US" altLang="zh-TW" dirty="0"/>
          </a:p>
          <a:p>
            <a:r>
              <a:rPr lang="zh-TW" altLang="en-US" dirty="0"/>
              <a:t>第二項是 </a:t>
            </a:r>
            <a:r>
              <a:rPr lang="en-US" altLang="zh-TW" dirty="0"/>
              <a:t>mean average precision</a:t>
            </a:r>
            <a:r>
              <a:rPr lang="zh-TW" altLang="en-US" dirty="0"/>
              <a:t>，也就是使用每個排名位置的 </a:t>
            </a:r>
            <a:r>
              <a:rPr lang="en-US" altLang="zh-TW" dirty="0"/>
              <a:t>precision</a:t>
            </a:r>
            <a:r>
              <a:rPr lang="zh-TW" altLang="en-US" dirty="0"/>
              <a:t>，再求其平均。</a:t>
            </a:r>
            <a:endParaRPr lang="en-US" altLang="zh-TW" dirty="0"/>
          </a:p>
          <a:p>
            <a:r>
              <a:rPr lang="zh-TW" altLang="en-US" dirty="0"/>
              <a:t>第三項則是 </a:t>
            </a:r>
            <a:r>
              <a:rPr lang="en-US" altLang="zh-TW" dirty="0"/>
              <a:t>NDCG</a:t>
            </a:r>
            <a:r>
              <a:rPr lang="zh-TW" altLang="en-US" dirty="0"/>
              <a:t>，這是一個比較精細但是比較複雜的方法，在實務上常會被用到。</a:t>
            </a:r>
          </a:p>
        </p:txBody>
      </p:sp>
    </p:spTree>
    <p:extLst>
      <p:ext uri="{BB962C8B-B14F-4D97-AF65-F5344CB8AC3E}">
        <p14:creationId xmlns:p14="http://schemas.microsoft.com/office/powerpoint/2010/main" val="70326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3048000" y="1340768"/>
            <a:ext cx="8229600" cy="1894362"/>
          </a:xfrm>
        </p:spPr>
        <p:txBody>
          <a:bodyPr>
            <a:normAutofit/>
          </a:bodyPr>
          <a:lstStyle>
            <a:lvl1pPr algn="ctr">
              <a:defRPr sz="3500" b="0" i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048000" y="3933056"/>
            <a:ext cx="82296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矩形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矩形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矩形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橢圓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橢圓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橢圓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8589" y="278112"/>
            <a:ext cx="17272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D7DB5B5E-FF57-4331-BF13-D94DFA61630B}" type="datetime1">
              <a:rPr lang="zh-TW" altLang="en-US" smtClean="0"/>
              <a:t>2025/10/24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4F57289B-949A-43FD-AF7D-692786BD340A}" type="datetime1">
              <a:rPr lang="zh-TW" altLang="en-US" smtClean="0"/>
              <a:t>2025/10/24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09600" y="1714488"/>
            <a:ext cx="99568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15525" y="135236"/>
            <a:ext cx="17272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  <a:prstGeom prst="rect">
            <a:avLst/>
          </a:prstGeom>
        </p:spPr>
        <p:txBody>
          <a:bodyPr/>
          <a:lstStyle/>
          <a:p>
            <a:fld id="{8616078C-AD99-4571-B0DA-C628EF72A2E7}" type="datetime1">
              <a:rPr lang="zh-TW" altLang="en-US" smtClean="0"/>
              <a:t>2025/10/24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矩形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橢圓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橢圓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橢圓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+mj-lt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橢圓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2DAB0838-BF4F-407C-A6A6-1B3CDC37E013}" type="datetime1">
              <a:rPr lang="zh-TW" altLang="en-US" smtClean="0"/>
              <a:t>2025/10/24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橢圓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B0D89BC2-FD14-44D8-A12F-F0ED792A0BC1}" type="datetime1">
              <a:rPr lang="zh-TW" altLang="en-US" smtClean="0"/>
              <a:t>2025/10/24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85709" y="1500174"/>
            <a:ext cx="11239579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85709" y="1571612"/>
            <a:ext cx="11239579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11513861" y="628652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4" name="矩形 13"/>
          <p:cNvSpPr/>
          <p:nvPr userDrawn="1"/>
        </p:nvSpPr>
        <p:spPr>
          <a:xfrm>
            <a:off x="11193032" y="6290270"/>
            <a:ext cx="11034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93BD6009-2A66-4F07-812F-9E9F9B397B69}" type="slidenum">
              <a:rPr lang="zh-TW" altLang="en-US" sz="1800" smtClean="0">
                <a:solidFill>
                  <a:schemeClr val="accent3">
                    <a:lumMod val="75000"/>
                  </a:schemeClr>
                </a:solidFill>
              </a:rPr>
              <a:pPr algn="ctr"/>
              <a:t>‹#›</a:t>
            </a:fld>
            <a:r>
              <a:rPr lang="en-US" altLang="zh-TW" sz="1800" dirty="0">
                <a:solidFill>
                  <a:schemeClr val="accent3">
                    <a:lumMod val="75000"/>
                  </a:schemeClr>
                </a:solidFill>
              </a:rPr>
              <a:t>/9</a:t>
            </a:r>
            <a:endParaRPr lang="zh-TW" altLang="en-US" sz="1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nthu.edu.tw/~jang" TargetMode="External"/><Relationship Id="rId2" Type="http://schemas.openxmlformats.org/officeDocument/2006/relationships/hyperlink" Target="mailto:jang@mirlab.or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nvidia.com/blog/a-comprehensive-overview-of-regression-evaluation-metric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600" dirty="0">
                <a:cs typeface="Calibri" panose="020F0502020204030204" pitchFamily="34" charset="0"/>
              </a:rPr>
              <a:t>Performance Indices</a:t>
            </a:r>
            <a:br>
              <a:rPr lang="en-US" altLang="zh-TW" sz="3600" dirty="0">
                <a:cs typeface="Calibri" panose="020F0502020204030204" pitchFamily="34" charset="0"/>
              </a:rPr>
            </a:br>
            <a:r>
              <a:rPr lang="en-US" altLang="zh-TW" sz="3600" dirty="0">
                <a:cs typeface="Calibri" panose="020F0502020204030204" pitchFamily="34" charset="0"/>
              </a:rPr>
              <a:t>for Regression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4294967295"/>
          </p:nvPr>
        </p:nvSpPr>
        <p:spPr>
          <a:xfrm>
            <a:off x="6294313" y="5795972"/>
            <a:ext cx="11833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B5DD0A4-5EC4-420C-89F5-FF49BBA59529}" type="datetime1">
              <a:rPr lang="zh-TW" altLang="en-US" smtClean="0"/>
              <a:pPr algn="ctr"/>
              <a:t>2025/10/24</a:t>
            </a:fld>
            <a:endParaRPr lang="zh-TW" altLang="en-US" dirty="0"/>
          </a:p>
        </p:txBody>
      </p:sp>
      <p:sp>
        <p:nvSpPr>
          <p:cNvPr id="6" name="副標題 5">
            <a:extLst>
              <a:ext uri="{FF2B5EF4-FFF2-40B4-BE49-F238E27FC236}">
                <a16:creationId xmlns:a16="http://schemas.microsoft.com/office/drawing/2014/main" id="{69BC142A-4639-4B7D-9BFD-2955DFDDF9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0089" y="3933056"/>
            <a:ext cx="4112023" cy="1785104"/>
          </a:xfrm>
        </p:spPr>
        <p:txBody>
          <a:bodyPr wrap="none">
            <a:spAutoFit/>
          </a:bodyPr>
          <a:lstStyle/>
          <a:p>
            <a:r>
              <a:rPr lang="en-US" altLang="zh-TW" dirty="0">
                <a:latin typeface="Arial" panose="020B0604020202020204" pitchFamily="34" charset="0"/>
              </a:rPr>
              <a:t>J.-S. Roger Jang (</a:t>
            </a:r>
            <a:r>
              <a:rPr lang="zh-TW" altLang="en-US" dirty="0"/>
              <a:t>張智星</a:t>
            </a:r>
            <a:r>
              <a:rPr lang="en-US" altLang="zh-TW" dirty="0">
                <a:latin typeface="Arial" panose="020B0604020202020204" pitchFamily="34" charset="0"/>
              </a:rPr>
              <a:t>)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MIR Lab, CSIE Dept.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National Taiwan University</a:t>
            </a:r>
          </a:p>
          <a:p>
            <a:r>
              <a:rPr lang="en-US" altLang="zh-TW" i="1" dirty="0">
                <a:latin typeface="Arial" panose="020B0604020202020204" pitchFamily="34" charset="0"/>
                <a:hlinkClick r:id="rId2"/>
              </a:rPr>
              <a:t>jang@mirlab.org</a:t>
            </a:r>
            <a:r>
              <a:rPr lang="en-US" altLang="zh-TW" i="1" dirty="0">
                <a:latin typeface="Arial" panose="020B0604020202020204" pitchFamily="34" charset="0"/>
              </a:rPr>
              <a:t>, </a:t>
            </a:r>
            <a:r>
              <a:rPr lang="en-US" altLang="zh-TW" i="1" dirty="0">
                <a:latin typeface="Arial" panose="020B0604020202020204" pitchFamily="34" charset="0"/>
                <a:hlinkClick r:id="rId3"/>
              </a:rPr>
              <a:t>http://mirlab.org/jang</a:t>
            </a:r>
            <a:endParaRPr lang="zh-TW" altLang="en-US" dirty="0">
              <a:latin typeface="Arial" panose="020B0604020202020204" pitchFamily="34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zh-TW" sz="200" dirty="0"/>
          </a:p>
          <a:p>
            <a:r>
              <a:rPr lang="en-US" altLang="zh-TW" dirty="0"/>
              <a:t>Root mean squared error (RMSE)</a:t>
            </a:r>
          </a:p>
          <a:p>
            <a:r>
              <a:rPr lang="en-US" altLang="zh-TW" dirty="0"/>
              <a:t>Mean absolute error (MAE)</a:t>
            </a:r>
          </a:p>
          <a:p>
            <a:r>
              <a:rPr lang="en-US" altLang="zh-TW" dirty="0"/>
              <a:t>Mean absolute percentage error (MAPE)</a:t>
            </a:r>
          </a:p>
          <a:p>
            <a:r>
              <a:rPr lang="en-US" altLang="zh-TW" dirty="0"/>
              <a:t>Mean total squared error (MTSE)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Outline</a:t>
            </a:r>
            <a:endParaRPr lang="zh-TW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A4777B-38F0-E1C7-C954-02CDE27D3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內容版面配置區 9">
                <a:extLst>
                  <a:ext uri="{FF2B5EF4-FFF2-40B4-BE49-F238E27FC236}">
                    <a16:creationId xmlns:a16="http://schemas.microsoft.com/office/drawing/2014/main" id="{1D9150D3-CA6E-1AE3-A7F8-968ADBBE0805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altLang="zh-TW" dirty="0"/>
                  <a:t>Formulas</a:t>
                </a:r>
              </a:p>
              <a:p>
                <a:pPr lvl="1"/>
                <a:r>
                  <a:rPr lang="en-US" altLang="zh-TW" dirty="0"/>
                  <a:t>Residual at point i:</a:t>
                </a:r>
                <a14:m>
                  <m:oMath xmlns:m="http://schemas.openxmlformats.org/officeDocument/2006/math">
                    <m:r>
                      <a:rPr lang="en-US" altLang="zh-TW" b="0" i="0" dirty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pt-BR" altLang="zh-TW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pt-BR" altLang="zh-TW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i="1" dirty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en-US" altLang="zh-TW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altLang="zh-TW" dirty="0"/>
              </a:p>
              <a:p>
                <a:pPr lvl="1"/>
                <a:r>
                  <a:rPr lang="en-US" altLang="zh-TW" b="0" dirty="0"/>
                  <a:t>Mean squared error: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𝑀𝑆𝐸</m:t>
                    </m:r>
                    <m:r>
                      <a:rPr lang="pt-BR" altLang="zh-TW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BR" altLang="zh-TW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pt-BR" altLang="zh-TW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p>
                          <m:sSup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pt-BR" altLang="zh-TW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pt-BR" altLang="zh-TW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pt-BR" altLang="zh-TW" i="1" dirty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altLang="zh-TW" i="1" dirty="0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altLang="zh-TW" i="1" dirty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en-US" altLang="zh-TW" dirty="0"/>
              </a:p>
              <a:p>
                <a:pPr lvl="1"/>
                <a:r>
                  <a:rPr lang="en-US" altLang="zh-TW" b="0" dirty="0"/>
                  <a:t>Root MSE: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𝑀𝑆𝐸</m:t>
                    </m:r>
                    <m:r>
                      <a:rPr lang="pt-BR" altLang="zh-TW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pt-BR" altLang="zh-TW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pt-BR" altLang="zh-TW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  <m:nary>
                          <m:naryPr>
                            <m:chr m:val="∑"/>
                            <m:ctrlPr>
                              <a:rPr lang="pt-BR" altLang="zh-TW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pt-BR" altLang="zh-TW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pt-BR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pt-BR" altLang="zh-TW" i="1" dirty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̂"/>
                                            <m:ctrlPr>
                                              <a:rPr lang="pt-BR" altLang="zh-TW" i="1" dirty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altLang="zh-TW" i="1" dirty="0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altLang="zh-TW" i="1" dirty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e>
                    </m:rad>
                  </m:oMath>
                </a14:m>
                <a:endParaRPr lang="en-US" altLang="zh-TW" dirty="0"/>
              </a:p>
              <a:p>
                <a:r>
                  <a:rPr lang="en-US" altLang="zh-TW" b="0" dirty="0"/>
                  <a:t>Characteristics</a:t>
                </a:r>
              </a:p>
              <a:p>
                <a:pPr lvl="1"/>
                <a:r>
                  <a:rPr lang="en-US" altLang="zh-TW" dirty="0"/>
                  <a:t>With a heavy penalty on large errors</a:t>
                </a:r>
              </a:p>
              <a:p>
                <a:pPr marL="731520" lvl="2" indent="0">
                  <a:buNone/>
                </a:pPr>
                <a:r>
                  <a:rPr lang="en-US" altLang="zh-TW" dirty="0">
                    <a:sym typeface="Wingdings" panose="05000000000000000000" pitchFamily="2" charset="2"/>
                  </a:rPr>
                  <a:t> Not robust for outliers</a:t>
                </a:r>
                <a:endParaRPr lang="en-US" altLang="zh-TW" dirty="0"/>
              </a:p>
              <a:p>
                <a:pPr lvl="1"/>
                <a:r>
                  <a:rPr lang="en-US" altLang="zh-TW" dirty="0">
                    <a:sym typeface="Wingdings" panose="05000000000000000000" pitchFamily="2" charset="2"/>
                  </a:rPr>
                  <a:t>Methods to minimize MSE</a:t>
                </a:r>
              </a:p>
              <a:p>
                <a:pPr marL="731520" lvl="2" indent="0">
                  <a:buNone/>
                </a:pPr>
                <a:r>
                  <a:rPr lang="en-US" altLang="zh-TW" dirty="0">
                    <a:sym typeface="Wingdings" panose="05000000000000000000" pitchFamily="2" charset="2"/>
                  </a:rPr>
                  <a:t> LS or OLS (ordinary least squares)</a:t>
                </a:r>
              </a:p>
              <a:p>
                <a:pPr lvl="1"/>
                <a:r>
                  <a:rPr lang="en-US" altLang="zh-TW" dirty="0"/>
                  <a:t>Differentiable for optimization</a:t>
                </a:r>
              </a:p>
              <a:p>
                <a:pPr lvl="1"/>
                <a:r>
                  <a:rPr lang="en-US" altLang="zh-TW" dirty="0"/>
                  <a:t>Scale-dependent</a:t>
                </a:r>
              </a:p>
              <a:p>
                <a:pPr lvl="2"/>
                <a:r>
                  <a:rPr lang="en-US" altLang="zh-TW" dirty="0"/>
                  <a:t>Cannot be used to compare predictions on different scales</a:t>
                </a:r>
              </a:p>
              <a:p>
                <a:pPr lvl="1"/>
                <a:r>
                  <a:rPr lang="en-US" altLang="zh-TW" dirty="0"/>
                  <a:t>Range: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[0, 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dirty="0"/>
              </a:p>
              <a:p>
                <a:pPr lvl="1"/>
                <a:endParaRPr lang="en-US" altLang="zh-TW" dirty="0"/>
              </a:p>
              <a:p>
                <a:pPr lvl="2"/>
                <a:endParaRPr lang="en-US" altLang="zh-TW" dirty="0"/>
              </a:p>
              <a:p>
                <a:pPr marL="731520" lvl="2" indent="0">
                  <a:buNone/>
                </a:pPr>
                <a:endParaRPr lang="en-US" altLang="zh-TW" dirty="0">
                  <a:sym typeface="Wingdings" panose="05000000000000000000" pitchFamily="2" charset="2"/>
                </a:endParaRPr>
              </a:p>
              <a:p>
                <a:pPr marL="731520" lvl="2" indent="0">
                  <a:buNone/>
                </a:pPr>
                <a:endParaRPr lang="en-US" altLang="zh-TW" dirty="0"/>
              </a:p>
              <a:p>
                <a:pPr lvl="1"/>
                <a:endParaRPr lang="en-US" altLang="zh-TW" dirty="0"/>
              </a:p>
            </p:txBody>
          </p:sp>
        </mc:Choice>
        <mc:Fallback xmlns="">
          <p:sp>
            <p:nvSpPr>
              <p:cNvPr id="10" name="內容版面配置區 9">
                <a:extLst>
                  <a:ext uri="{FF2B5EF4-FFF2-40B4-BE49-F238E27FC236}">
                    <a16:creationId xmlns:a16="http://schemas.microsoft.com/office/drawing/2014/main" id="{1D9150D3-CA6E-1AE3-A7F8-968ADBBE080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84" t="-1665" b="-76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>
            <a:extLst>
              <a:ext uri="{FF2B5EF4-FFF2-40B4-BE49-F238E27FC236}">
                <a16:creationId xmlns:a16="http://schemas.microsoft.com/office/drawing/2014/main" id="{2B100F19-E612-BE18-351B-7606921A0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Root Mean Squared Error (RMSE)</a:t>
            </a:r>
            <a:endParaRPr lang="zh-TW" altLang="en-US" dirty="0"/>
          </a:p>
        </p:txBody>
      </p:sp>
      <p:sp>
        <p:nvSpPr>
          <p:cNvPr id="11" name="圓角矩形圖說文字 5">
            <a:extLst>
              <a:ext uri="{FF2B5EF4-FFF2-40B4-BE49-F238E27FC236}">
                <a16:creationId xmlns:a16="http://schemas.microsoft.com/office/drawing/2014/main" id="{282FA866-BF7D-7B1D-C164-0C47D2F13887}"/>
              </a:ext>
            </a:extLst>
          </p:cNvPr>
          <p:cNvSpPr/>
          <p:nvPr/>
        </p:nvSpPr>
        <p:spPr>
          <a:xfrm>
            <a:off x="8040216" y="5840689"/>
            <a:ext cx="3056386" cy="408623"/>
          </a:xfrm>
          <a:prstGeom prst="wedgeRoundRectCallout">
            <a:avLst>
              <a:gd name="adj1" fmla="val -14929"/>
              <a:gd name="adj2" fmla="val -135373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Linear model with one feature</a:t>
            </a:r>
          </a:p>
        </p:txBody>
      </p:sp>
      <p:pic>
        <p:nvPicPr>
          <p:cNvPr id="2050" name="Picture 2" descr="Line graph showing the residuals of a linear model">
            <a:extLst>
              <a:ext uri="{FF2B5EF4-FFF2-40B4-BE49-F238E27FC236}">
                <a16:creationId xmlns:a16="http://schemas.microsoft.com/office/drawing/2014/main" id="{FF9F0C0E-3ADC-FD3A-4C08-67AEF82238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7281" y="2492896"/>
            <a:ext cx="3186807" cy="2931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184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E05BC-296B-EA64-F91A-D317B8CC6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內容版面配置區 9">
                <a:extLst>
                  <a:ext uri="{FF2B5EF4-FFF2-40B4-BE49-F238E27FC236}">
                    <a16:creationId xmlns:a16="http://schemas.microsoft.com/office/drawing/2014/main" id="{0D0D77E8-F9D5-3DB9-9C09-D6C86D42ECB9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dirty="0"/>
                  <a:t>Formula</a:t>
                </a:r>
              </a:p>
              <a:p>
                <a:pPr lvl="1"/>
                <a:r>
                  <a:rPr lang="en-US" altLang="zh-TW" b="0" dirty="0"/>
                  <a:t>Mean absolute error: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𝑀𝐴𝐸</m:t>
                    </m:r>
                    <m:r>
                      <a:rPr lang="pt-BR" altLang="zh-TW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pt-BR" altLang="zh-TW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pt-BR" altLang="zh-TW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̂"/>
                                    <m:ctrlPr>
                                      <a:rPr lang="pt-BR" altLang="zh-TW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altLang="zh-TW" i="1" dirty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altLang="zh-TW" i="1" dirty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endParaRPr lang="en-US" altLang="zh-TW" dirty="0"/>
              </a:p>
              <a:p>
                <a:r>
                  <a:rPr lang="en-US" altLang="zh-TW" dirty="0"/>
                  <a:t>Characteristics</a:t>
                </a:r>
              </a:p>
              <a:p>
                <a:pPr lvl="1"/>
                <a:r>
                  <a:rPr lang="en-US" altLang="zh-TW" dirty="0"/>
                  <a:t>Easier to interpret</a:t>
                </a:r>
              </a:p>
              <a:p>
                <a:pPr lvl="1"/>
                <a:r>
                  <a:rPr lang="en-US" altLang="zh-TW" dirty="0"/>
                  <a:t>More robust to outliers</a:t>
                </a:r>
              </a:p>
              <a:p>
                <a:pPr lvl="1"/>
                <a:r>
                  <a:rPr lang="en-US" altLang="zh-TW" dirty="0" err="1"/>
                  <a:t>Piecewisely</a:t>
                </a:r>
                <a:r>
                  <a:rPr lang="en-US" altLang="zh-TW" dirty="0"/>
                  <a:t> differentiable</a:t>
                </a:r>
              </a:p>
              <a:p>
                <a:pPr lvl="1"/>
                <a:r>
                  <a:rPr lang="en-US" altLang="zh-TW" dirty="0"/>
                  <a:t>Scale-dependent</a:t>
                </a:r>
              </a:p>
              <a:p>
                <a:pPr lvl="1"/>
                <a:r>
                  <a:rPr lang="en-US" altLang="zh-TW" dirty="0"/>
                  <a:t>Range: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[0, 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dirty="0"/>
              </a:p>
              <a:p>
                <a:pPr marL="365760" lvl="1" indent="0">
                  <a:buNone/>
                </a:pPr>
                <a:endParaRPr lang="en-US" altLang="zh-TW" dirty="0"/>
              </a:p>
            </p:txBody>
          </p:sp>
        </mc:Choice>
        <mc:Fallback xmlns="">
          <p:sp>
            <p:nvSpPr>
              <p:cNvPr id="10" name="內容版面配置區 9">
                <a:extLst>
                  <a:ext uri="{FF2B5EF4-FFF2-40B4-BE49-F238E27FC236}">
                    <a16:creationId xmlns:a16="http://schemas.microsoft.com/office/drawing/2014/main" id="{0D0D77E8-F9D5-3DB9-9C09-D6C86D42EC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>
            <a:extLst>
              <a:ext uri="{FF2B5EF4-FFF2-40B4-BE49-F238E27FC236}">
                <a16:creationId xmlns:a16="http://schemas.microsoft.com/office/drawing/2014/main" id="{09F3095E-B9F7-DC90-44D5-278E7D6D8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Mean Absolute Error (MAE)</a:t>
            </a:r>
            <a:endParaRPr lang="zh-TW" altLang="en-US" dirty="0"/>
          </a:p>
        </p:txBody>
      </p:sp>
      <p:pic>
        <p:nvPicPr>
          <p:cNvPr id="2050" name="Picture 2" descr="Line graph showing the residuals of a linear model">
            <a:extLst>
              <a:ext uri="{FF2B5EF4-FFF2-40B4-BE49-F238E27FC236}">
                <a16:creationId xmlns:a16="http://schemas.microsoft.com/office/drawing/2014/main" id="{BCF2CB2F-7968-0266-42A8-FA3E671540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7281" y="2492896"/>
            <a:ext cx="3186807" cy="2931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2365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14F5AF-52C5-F0E9-1533-FB9472288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內容版面配置區 9">
                <a:extLst>
                  <a:ext uri="{FF2B5EF4-FFF2-40B4-BE49-F238E27FC236}">
                    <a16:creationId xmlns:a16="http://schemas.microsoft.com/office/drawing/2014/main" id="{1AF1EC71-22C0-F003-6746-3A57EEFBC507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dirty="0"/>
                  <a:t>Formula</a:t>
                </a:r>
              </a:p>
              <a:p>
                <a:pPr lvl="1"/>
                <a:r>
                  <a:rPr lang="en-US" altLang="zh-TW" b="0" dirty="0"/>
                  <a:t>Mean absolute percentage error: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𝐴𝑃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pt-BR" altLang="zh-TW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pt-BR" altLang="zh-TW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  </m:t>
                            </m:r>
                            <m:f>
                              <m:f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pt-BR" altLang="zh-TW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pt-BR" altLang="zh-TW" i="1" dirty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altLang="zh-TW" i="1" dirty="0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altLang="zh-TW" i="1" dirty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</m:nary>
                  </m:oMath>
                </a14:m>
                <a:endParaRPr lang="en-US" altLang="zh-TW" dirty="0"/>
              </a:p>
              <a:p>
                <a:r>
                  <a:rPr lang="en-US" altLang="zh-TW" dirty="0"/>
                  <a:t>Characteristics</a:t>
                </a:r>
              </a:p>
              <a:p>
                <a:pPr lvl="1"/>
                <a:r>
                  <a:rPr lang="en-US" altLang="zh-TW" dirty="0"/>
                  <a:t>Undefined when target is zero</a:t>
                </a:r>
              </a:p>
              <a:p>
                <a:pPr lvl="2"/>
                <a:r>
                  <a:rPr lang="en-US" altLang="zh-TW" dirty="0"/>
                  <a:t>Unstable when target is close to zero</a:t>
                </a:r>
              </a:p>
              <a:p>
                <a:pPr lvl="1"/>
                <a:r>
                  <a:rPr lang="en-US" altLang="zh-TW" dirty="0" err="1"/>
                  <a:t>Piecewisely</a:t>
                </a:r>
                <a:r>
                  <a:rPr lang="en-US" altLang="zh-TW" dirty="0"/>
                  <a:t> differentiable</a:t>
                </a:r>
              </a:p>
              <a:p>
                <a:pPr lvl="1"/>
                <a:r>
                  <a:rPr lang="en-US" altLang="zh-TW" dirty="0"/>
                  <a:t>Scale-independent</a:t>
                </a:r>
              </a:p>
              <a:p>
                <a:pPr lvl="2"/>
                <a:r>
                  <a:rPr lang="en-US" altLang="zh-TW" dirty="0"/>
                  <a:t>Can be used to compare predictions on different scales</a:t>
                </a:r>
              </a:p>
              <a:p>
                <a:pPr lvl="1"/>
                <a:r>
                  <a:rPr lang="en-US" altLang="zh-TW" dirty="0"/>
                  <a:t>Range: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[0, 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dirty="0"/>
              </a:p>
            </p:txBody>
          </p:sp>
        </mc:Choice>
        <mc:Fallback xmlns="">
          <p:sp>
            <p:nvSpPr>
              <p:cNvPr id="10" name="內容版面配置區 9">
                <a:extLst>
                  <a:ext uri="{FF2B5EF4-FFF2-40B4-BE49-F238E27FC236}">
                    <a16:creationId xmlns:a16="http://schemas.microsoft.com/office/drawing/2014/main" id="{1AF1EC71-22C0-F003-6746-3A57EEFBC50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>
            <a:extLst>
              <a:ext uri="{FF2B5EF4-FFF2-40B4-BE49-F238E27FC236}">
                <a16:creationId xmlns:a16="http://schemas.microsoft.com/office/drawing/2014/main" id="{4F2C8ED0-56E7-7A0D-039B-D8E3DF4B3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Mean Absolute Percentage Error (MAPE)</a:t>
            </a:r>
            <a:endParaRPr lang="zh-TW" altLang="en-US" dirty="0"/>
          </a:p>
        </p:txBody>
      </p:sp>
      <p:pic>
        <p:nvPicPr>
          <p:cNvPr id="2050" name="Picture 2" descr="Line graph showing the residuals of a linear model">
            <a:extLst>
              <a:ext uri="{FF2B5EF4-FFF2-40B4-BE49-F238E27FC236}">
                <a16:creationId xmlns:a16="http://schemas.microsoft.com/office/drawing/2014/main" id="{0BDE14F9-AC12-2A2E-C085-9D3721C9F2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7281" y="2492896"/>
            <a:ext cx="3186807" cy="2931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386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090477-3B0B-B268-B236-BE17F5762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內容版面配置區 9">
                <a:extLst>
                  <a:ext uri="{FF2B5EF4-FFF2-40B4-BE49-F238E27FC236}">
                    <a16:creationId xmlns:a16="http://schemas.microsoft.com/office/drawing/2014/main" id="{7A9A47B1-1527-ED81-2714-267F7A72285C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09600" y="1714488"/>
                <a:ext cx="7358189" cy="4759464"/>
              </a:xfrm>
            </p:spPr>
            <p:txBody>
              <a:bodyPr>
                <a:normAutofit/>
              </a:bodyPr>
              <a:lstStyle/>
              <a:p>
                <a:r>
                  <a:rPr lang="en-US" altLang="zh-TW" dirty="0"/>
                  <a:t>Formula</a:t>
                </a:r>
              </a:p>
              <a:p>
                <a:pPr lvl="1"/>
                <a:r>
                  <a:rPr lang="en-US" altLang="zh-TW" b="0" dirty="0"/>
                  <a:t>R squared: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pt-BR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1−</m:t>
                    </m:r>
                    <m:f>
                      <m:f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𝑅𝑆𝑆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𝑇𝑆𝑆</m:t>
                        </m:r>
                      </m:den>
                    </m:f>
                    <m:r>
                      <a:rPr lang="pt-BR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1−</m:t>
                    </m:r>
                    <m:f>
                      <m:f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ctrlPr>
                              <a:rPr lang="pt-BR" altLang="zh-TW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pt-BR" altLang="zh-TW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pt-BR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pt-BR" altLang="zh-TW" i="1" dirty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̂"/>
                                            <m:ctrlPr>
                                              <a:rPr lang="pt-BR" altLang="zh-TW" i="1" dirty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altLang="zh-TW" i="1" dirty="0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altLang="zh-TW" i="1" dirty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ctrlPr>
                              <a:rPr lang="pt-BR" altLang="zh-TW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pt-BR" altLang="zh-TW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pt-BR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TW" altLang="en-US" i="1">
                                            <a:latin typeface="Cambria Math" panose="02040503050406030204" pitchFamily="18" charset="0"/>
                                          </a:rPr>
                                          <m:t>𝜇</m:t>
                                        </m:r>
                                      </m:e>
                                      <m:sub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sub>
                                    </m:sSub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den>
                    </m:f>
                  </m:oMath>
                </a14:m>
                <a:endParaRPr lang="en-US" altLang="zh-TW" dirty="0"/>
              </a:p>
              <a:p>
                <a:pPr lvl="2"/>
                <a:r>
                  <a:rPr lang="en-US" altLang="zh-TW" dirty="0"/>
                  <a:t>RSS: Residual sum of squares </a:t>
                </a:r>
              </a:p>
              <a:p>
                <a:pPr lvl="2"/>
                <a:r>
                  <a:rPr lang="en-US" altLang="zh-TW" dirty="0"/>
                  <a:t>TSS: Total sum of squares</a:t>
                </a:r>
              </a:p>
              <a:p>
                <a:r>
                  <a:rPr lang="en-US" altLang="zh-TW" dirty="0"/>
                  <a:t>Characteristics</a:t>
                </a:r>
              </a:p>
              <a:p>
                <a:pPr lvl="1"/>
                <a:r>
                  <a:rPr lang="en-US" altLang="zh-TW" dirty="0"/>
                  <a:t>Usually between 0 and 1, but could be negative</a:t>
                </a:r>
              </a:p>
              <a:p>
                <a:pPr lvl="2"/>
                <a:r>
                  <a:rPr lang="en-US" altLang="zh-TW" dirty="0"/>
                  <a:t>1 </a:t>
                </a:r>
                <a:r>
                  <a:rPr lang="en-US" altLang="zh-TW" dirty="0">
                    <a:sym typeface="Wingdings" panose="05000000000000000000" pitchFamily="2" charset="2"/>
                  </a:rPr>
                  <a:t> Perfect fit</a:t>
                </a:r>
              </a:p>
              <a:p>
                <a:pPr lvl="2"/>
                <a:r>
                  <a:rPr lang="en-US" altLang="zh-TW" dirty="0">
                    <a:sym typeface="Wingdings" panose="05000000000000000000" pitchFamily="2" charset="2"/>
                  </a:rPr>
                  <a:t>0  As good as a simple mean model</a:t>
                </a:r>
              </a:p>
              <a:p>
                <a:pPr lvl="2"/>
                <a:r>
                  <a:rPr lang="en-US" altLang="zh-TW" dirty="0"/>
                  <a:t>Negative </a:t>
                </a:r>
                <a:r>
                  <a:rPr lang="en-US" altLang="zh-TW" dirty="0">
                    <a:sym typeface="Wingdings" panose="05000000000000000000" pitchFamily="2" charset="2"/>
                  </a:rPr>
                  <a:t> Worse than a simple mean model</a:t>
                </a:r>
                <a:endParaRPr lang="en-US" altLang="zh-TW" dirty="0"/>
              </a:p>
              <a:p>
                <a:pPr lvl="1"/>
                <a:r>
                  <a:rPr lang="en-US" altLang="zh-TW" dirty="0"/>
                  <a:t>Commonly used in statistics or econometrics</a:t>
                </a:r>
              </a:p>
              <a:p>
                <a:pPr lvl="1"/>
                <a:r>
                  <a:rPr lang="en-US" altLang="zh-TW" dirty="0"/>
                  <a:t>Scale-independent, differentiable</a:t>
                </a:r>
              </a:p>
            </p:txBody>
          </p:sp>
        </mc:Choice>
        <mc:Fallback xmlns="">
          <p:sp>
            <p:nvSpPr>
              <p:cNvPr id="10" name="內容版面配置區 9">
                <a:extLst>
                  <a:ext uri="{FF2B5EF4-FFF2-40B4-BE49-F238E27FC236}">
                    <a16:creationId xmlns:a16="http://schemas.microsoft.com/office/drawing/2014/main" id="{7A9A47B1-1527-ED81-2714-267F7A72285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09600" y="1714488"/>
                <a:ext cx="7358189" cy="4759464"/>
              </a:xfrm>
              <a:blipFill>
                <a:blip r:embed="rId2"/>
                <a:stretch>
                  <a:fillRect l="-331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>
            <a:extLst>
              <a:ext uri="{FF2B5EF4-FFF2-40B4-BE49-F238E27FC236}">
                <a16:creationId xmlns:a16="http://schemas.microsoft.com/office/drawing/2014/main" id="{24A42CC4-1B90-1142-E05C-F88F64B96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 Squared (Coefficient of Determination)</a:t>
            </a:r>
            <a:endParaRPr lang="zh-TW" altLang="en-US" dirty="0"/>
          </a:p>
        </p:txBody>
      </p:sp>
      <p:pic>
        <p:nvPicPr>
          <p:cNvPr id="3074" name="Picture 2" descr="Line graph showing the comparison of a linear model’s fit to a mean benchmark">
            <a:extLst>
              <a:ext uri="{FF2B5EF4-FFF2-40B4-BE49-F238E27FC236}">
                <a16:creationId xmlns:a16="http://schemas.microsoft.com/office/drawing/2014/main" id="{14A83034-2421-39FA-92EF-F1C8CA3F48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7789" y="2420888"/>
            <a:ext cx="3161530" cy="3067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圓角矩形圖說文字 5">
            <a:extLst>
              <a:ext uri="{FF2B5EF4-FFF2-40B4-BE49-F238E27FC236}">
                <a16:creationId xmlns:a16="http://schemas.microsoft.com/office/drawing/2014/main" id="{16B8161B-0DB3-6C8E-DDE1-557F2F634AB0}"/>
              </a:ext>
            </a:extLst>
          </p:cNvPr>
          <p:cNvSpPr/>
          <p:nvPr/>
        </p:nvSpPr>
        <p:spPr>
          <a:xfrm>
            <a:off x="4871864" y="2996952"/>
            <a:ext cx="2920691" cy="408623"/>
          </a:xfrm>
          <a:prstGeom prst="wedgeRoundRectCallout">
            <a:avLst>
              <a:gd name="adj1" fmla="val -59494"/>
              <a:gd name="adj2" fmla="val -32809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Error made by a fitted model</a:t>
            </a:r>
          </a:p>
        </p:txBody>
      </p:sp>
      <p:sp>
        <p:nvSpPr>
          <p:cNvPr id="4" name="圓角矩形圖說文字 5">
            <a:extLst>
              <a:ext uri="{FF2B5EF4-FFF2-40B4-BE49-F238E27FC236}">
                <a16:creationId xmlns:a16="http://schemas.microsoft.com/office/drawing/2014/main" id="{EE17E01A-69BD-4026-8FE6-E585A3DB3A2C}"/>
              </a:ext>
            </a:extLst>
          </p:cNvPr>
          <p:cNvSpPr/>
          <p:nvPr/>
        </p:nvSpPr>
        <p:spPr>
          <a:xfrm>
            <a:off x="4519206" y="3501008"/>
            <a:ext cx="3620857" cy="408623"/>
          </a:xfrm>
          <a:prstGeom prst="wedgeRoundRectCallout">
            <a:avLst>
              <a:gd name="adj1" fmla="val -59494"/>
              <a:gd name="adj2" fmla="val -51457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Error made by a simple mean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圓角矩形圖說文字 5">
                <a:extLst>
                  <a:ext uri="{FF2B5EF4-FFF2-40B4-BE49-F238E27FC236}">
                    <a16:creationId xmlns:a16="http://schemas.microsoft.com/office/drawing/2014/main" id="{3F74D384-C1E1-8C1C-D6C1-50B5B42DDF3B}"/>
                  </a:ext>
                </a:extLst>
              </p:cNvPr>
              <p:cNvSpPr/>
              <p:nvPr/>
            </p:nvSpPr>
            <p:spPr>
              <a:xfrm>
                <a:off x="11080602" y="3932220"/>
                <a:ext cx="522805" cy="432884"/>
              </a:xfrm>
              <a:prstGeom prst="wedgeRoundRectCallout">
                <a:avLst>
                  <a:gd name="adj1" fmla="val -75051"/>
                  <a:gd name="adj2" fmla="val -16554"/>
                  <a:gd name="adj3" fmla="val 16667"/>
                </a:avLst>
              </a:prstGeom>
              <a:solidFill>
                <a:srgbClr val="FFFFCC">
                  <a:alpha val="5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en-US" altLang="zh-TW" dirty="0">
                  <a:solidFill>
                    <a:schemeClr val="tx1"/>
                  </a:solidFill>
                  <a:latin typeface="Calibri" panose="020F0502020204030204" pitchFamily="34" charset="0"/>
                  <a:ea typeface="標楷體" panose="03000509000000000000" pitchFamily="65" charset="-120"/>
                  <a:cs typeface="Calibri" panose="020F0502020204030204" pitchFamily="34" charset="0"/>
                  <a:sym typeface="Wingdings" panose="05000000000000000000" pitchFamily="2" charset="2"/>
                </a:endParaRPr>
              </a:p>
            </p:txBody>
          </p:sp>
        </mc:Choice>
        <mc:Fallback xmlns="">
          <p:sp>
            <p:nvSpPr>
              <p:cNvPr id="5" name="圓角矩形圖說文字 5">
                <a:extLst>
                  <a:ext uri="{FF2B5EF4-FFF2-40B4-BE49-F238E27FC236}">
                    <a16:creationId xmlns:a16="http://schemas.microsoft.com/office/drawing/2014/main" id="{3F74D384-C1E1-8C1C-D6C1-50B5B42DDF3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80602" y="3932220"/>
                <a:ext cx="522805" cy="432884"/>
              </a:xfrm>
              <a:prstGeom prst="wedgeRoundRectCallout">
                <a:avLst>
                  <a:gd name="adj1" fmla="val -75051"/>
                  <a:gd name="adj2" fmla="val -16554"/>
                  <a:gd name="adj3" fmla="val 16667"/>
                </a:avLst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415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ED123-8ED4-F247-DE74-C47FF0606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0" name="內容版面配置區 9">
                <a:extLst>
                  <a:ext uri="{FF2B5EF4-FFF2-40B4-BE49-F238E27FC236}">
                    <a16:creationId xmlns:a16="http://schemas.microsoft.com/office/drawing/2014/main" id="{1A8DE039-9E24-BE62-873E-3ABB6DA3F32C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dirty="0"/>
                  <a:t>Formulas</a:t>
                </a:r>
              </a:p>
              <a:p>
                <a:pPr lvl="1"/>
                <a:r>
                  <a:rPr lang="en-US" altLang="zh-TW" dirty="0"/>
                  <a:t>Residual at point i: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𝑠h𝑜𝑟𝑡𝑒𝑠𝑡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𝑑𝑖𝑠𝑡𝑎𝑛𝑐𝑒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𝑜𝑓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b="0" i="1" dirty="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dirty="0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TW" i="1" dirty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𝑡𝑜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endParaRPr lang="en-US" altLang="zh-TW" dirty="0"/>
              </a:p>
              <a:p>
                <a:pPr lvl="1"/>
                <a:r>
                  <a:rPr lang="en-US" altLang="zh-TW" b="0" dirty="0"/>
                  <a:t>Mean total squared error: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𝑀𝑇𝑆𝐸</m:t>
                    </m:r>
                    <m:r>
                      <a:rPr lang="pt-BR" altLang="zh-TW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BR" altLang="zh-TW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pt-BR" altLang="zh-TW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p>
                          <m:sSup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  <m:sup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en-US" altLang="zh-TW" dirty="0"/>
              </a:p>
              <a:p>
                <a:r>
                  <a:rPr lang="en-US" altLang="zh-TW" b="0" dirty="0"/>
                  <a:t>Characteristics</a:t>
                </a:r>
              </a:p>
              <a:p>
                <a:pPr lvl="1"/>
                <a:r>
                  <a:rPr lang="en-US" altLang="zh-TW" dirty="0"/>
                  <a:t>Mostly used in linear regression of line/plane/hyperplane fit</a:t>
                </a:r>
              </a:p>
              <a:p>
                <a:pPr lvl="1"/>
                <a:r>
                  <a:rPr lang="en-US" altLang="zh-TW" dirty="0"/>
                  <a:t>More robust for vertical L</a:t>
                </a:r>
              </a:p>
              <a:p>
                <a:pPr lvl="1"/>
                <a:r>
                  <a:rPr lang="en-US" altLang="zh-TW" dirty="0"/>
                  <a:t>Methods to minimize MTSE </a:t>
                </a:r>
                <a:r>
                  <a:rPr lang="en-US" altLang="zh-TW" dirty="0">
                    <a:sym typeface="Wingdings" panose="05000000000000000000" pitchFamily="2" charset="2"/>
                  </a:rPr>
                  <a:t></a:t>
                </a:r>
                <a:r>
                  <a:rPr lang="zh-TW" altLang="en-US" dirty="0">
                    <a:sym typeface="Wingdings" panose="05000000000000000000" pitchFamily="2" charset="2"/>
                  </a:rPr>
                  <a:t> </a:t>
                </a:r>
                <a:r>
                  <a:rPr lang="en-US" altLang="zh-TW" dirty="0">
                    <a:sym typeface="Wingdings" panose="05000000000000000000" pitchFamily="2" charset="2"/>
                  </a:rPr>
                  <a:t>TLS</a:t>
                </a:r>
                <a:r>
                  <a:rPr lang="zh-TW" altLang="en-US" dirty="0">
                    <a:sym typeface="Wingdings" panose="05000000000000000000" pitchFamily="2" charset="2"/>
                  </a:rPr>
                  <a:t> </a:t>
                </a:r>
                <a:r>
                  <a:rPr lang="en-US" altLang="zh-TW" dirty="0">
                    <a:sym typeface="Wingdings" panose="05000000000000000000" pitchFamily="2" charset="2"/>
                  </a:rPr>
                  <a:t>(total least squares)</a:t>
                </a:r>
              </a:p>
              <a:p>
                <a:pPr lvl="2"/>
                <a:r>
                  <a:rPr lang="en-US" altLang="zh-TW" dirty="0">
                    <a:sym typeface="Wingdings" panose="05000000000000000000" pitchFamily="2" charset="2"/>
                  </a:rPr>
                  <a:t>Typical method: PCA (principal component analysis)</a:t>
                </a:r>
                <a:endParaRPr lang="en-US" altLang="zh-TW" dirty="0"/>
              </a:p>
              <a:p>
                <a:pPr lvl="1"/>
                <a:r>
                  <a:rPr lang="en-US" altLang="zh-TW" dirty="0"/>
                  <a:t>Scale-dependent, differentiable</a:t>
                </a:r>
              </a:p>
              <a:p>
                <a:pPr lvl="1"/>
                <a:endParaRPr lang="en-US" altLang="zh-TW" dirty="0"/>
              </a:p>
            </p:txBody>
          </p:sp>
        </mc:Choice>
        <mc:Fallback>
          <p:sp>
            <p:nvSpPr>
              <p:cNvPr id="10" name="內容版面配置區 9">
                <a:extLst>
                  <a:ext uri="{FF2B5EF4-FFF2-40B4-BE49-F238E27FC236}">
                    <a16:creationId xmlns:a16="http://schemas.microsoft.com/office/drawing/2014/main" id="{1A8DE039-9E24-BE62-873E-3ABB6DA3F3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>
            <a:extLst>
              <a:ext uri="{FF2B5EF4-FFF2-40B4-BE49-F238E27FC236}">
                <a16:creationId xmlns:a16="http://schemas.microsoft.com/office/drawing/2014/main" id="{6CBA776A-DA95-2479-CC82-907B89C8D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Mean Total Squared Error (MTSE)</a:t>
            </a:r>
            <a:endParaRPr lang="zh-TW" altLang="en-US" dirty="0"/>
          </a:p>
        </p:txBody>
      </p:sp>
      <p:pic>
        <p:nvPicPr>
          <p:cNvPr id="2050" name="Picture 2" descr="Line graph showing the residuals of a linear model">
            <a:extLst>
              <a:ext uri="{FF2B5EF4-FFF2-40B4-BE49-F238E27FC236}">
                <a16:creationId xmlns:a16="http://schemas.microsoft.com/office/drawing/2014/main" id="{7858163B-08ED-1263-87CD-F754DB4466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240" y="2514203"/>
            <a:ext cx="3186807" cy="2931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4919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C9BEA-291B-A337-DF76-CE7BB3DEA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45A12D7-BFB3-2CE1-1F66-37C96C92C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Comparison Table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表格 6">
                <a:extLst>
                  <a:ext uri="{FF2B5EF4-FFF2-40B4-BE49-F238E27FC236}">
                    <a16:creationId xmlns:a16="http://schemas.microsoft.com/office/drawing/2014/main" id="{829AEE48-2786-A50B-4CBA-B71BC532589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57104658"/>
                  </p:ext>
                </p:extLst>
              </p:nvPr>
            </p:nvGraphicFramePr>
            <p:xfrm>
              <a:off x="479376" y="1700808"/>
              <a:ext cx="10585176" cy="511949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392488">
                      <a:extLst>
                        <a:ext uri="{9D8B030D-6E8A-4147-A177-3AD203B41FA5}">
                          <a16:colId xmlns:a16="http://schemas.microsoft.com/office/drawing/2014/main" val="1900008070"/>
                        </a:ext>
                      </a:extLst>
                    </a:gridCol>
                    <a:gridCol w="1944216">
                      <a:extLst>
                        <a:ext uri="{9D8B030D-6E8A-4147-A177-3AD203B41FA5}">
                          <a16:colId xmlns:a16="http://schemas.microsoft.com/office/drawing/2014/main" val="243378453"/>
                        </a:ext>
                      </a:extLst>
                    </a:gridCol>
                    <a:gridCol w="1152128">
                      <a:extLst>
                        <a:ext uri="{9D8B030D-6E8A-4147-A177-3AD203B41FA5}">
                          <a16:colId xmlns:a16="http://schemas.microsoft.com/office/drawing/2014/main" val="1701959946"/>
                        </a:ext>
                      </a:extLst>
                    </a:gridCol>
                    <a:gridCol w="1512168">
                      <a:extLst>
                        <a:ext uri="{9D8B030D-6E8A-4147-A177-3AD203B41FA5}">
                          <a16:colId xmlns:a16="http://schemas.microsoft.com/office/drawing/2014/main" val="74063690"/>
                        </a:ext>
                      </a:extLst>
                    </a:gridCol>
                    <a:gridCol w="1584176">
                      <a:extLst>
                        <a:ext uri="{9D8B030D-6E8A-4147-A177-3AD203B41FA5}">
                          <a16:colId xmlns:a16="http://schemas.microsoft.com/office/drawing/2014/main" val="9362602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/>
                            <a:t>Performance indices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/>
                            <a:t>Range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↘</m:t>
                                </m:r>
                                <m:r>
                                  <a:rPr lang="en-US" altLang="zh-TW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𝒐𝒓</m:t>
                                </m:r>
                                <m:r>
                                  <a:rPr lang="en-US" altLang="zh-TW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↗</m:t>
                                </m:r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/>
                            <a:t>Differentiable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/>
                            <a:t>Scale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241526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𝑀𝑆𝐸</m:t>
                                </m:r>
                                <m:r>
                                  <a:rPr lang="pt-BR" altLang="zh-TW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pt-BR" altLang="zh-TW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f>
                                      <m:fPr>
                                        <m:ctrlPr>
                                          <a:rPr lang="pt-BR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den>
                                    </m:f>
                                    <m:nary>
                                      <m:naryPr>
                                        <m:chr m:val="∑"/>
                                        <m:ctrlPr>
                                          <a:rPr lang="pt-BR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naryPr>
                                      <m:sub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  <m:r>
                                          <a:rPr lang="pt-BR" altLang="zh-TW" i="1">
                                            <a:latin typeface="Cambria Math" panose="02040503050406030204" pitchFamily="18" charset="0"/>
                                          </a:rPr>
                                          <m:t>=1</m:t>
                                        </m:r>
                                      </m:sub>
                                      <m:sup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p>
                                      <m:e>
                                        <m:sSup>
                                          <m:sSupPr>
                                            <m:ctrlP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d>
                                              <m:dPr>
                                                <m:ctrlPr>
                                                  <a:rPr lang="pt-BR" altLang="zh-TW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pt-BR" altLang="zh-TW" i="1" dirty="0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acc>
                                                      <m:accPr>
                                                        <m:chr m:val="̂"/>
                                                        <m:ctrlPr>
                                                          <a:rPr lang="pt-BR" altLang="zh-TW" i="1" dirty="0"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accPr>
                                                      <m:e>
                                                        <m:r>
                                                          <a:rPr lang="en-US" altLang="zh-TW" i="1" dirty="0"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𝑦</m:t>
                                                        </m:r>
                                                      </m:e>
                                                    </m:acc>
                                                  </m:e>
                                                  <m:sub>
                                                    <m:r>
                                                      <a:rPr lang="en-US" altLang="zh-TW" i="1" dirty="0">
                                                        <a:latin typeface="Cambria Math" panose="02040503050406030204" pitchFamily="18" charset="0"/>
                                                      </a:rPr>
                                                      <m:t>𝑖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altLang="zh-TW" i="1"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sSub>
                                                  <m:sSubPr>
                                                    <m:ctrlPr>
                                                      <a:rPr lang="en-US" altLang="zh-TW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altLang="zh-TW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𝑦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altLang="zh-TW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𝑖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nary>
                                  </m:e>
                                </m:rad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i="1" smtClean="0">
                                    <a:latin typeface="Cambria Math" panose="02040503050406030204" pitchFamily="18" charset="0"/>
                                  </a:rPr>
                                  <m:t>[0, 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∞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↘</m:t>
                                </m:r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Yes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Dependent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87216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𝑀𝐴𝐸</m:t>
                                </m:r>
                                <m:r>
                                  <a:rPr lang="pt-BR" altLang="zh-TW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pt-BR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den>
                                </m:f>
                                <m:nary>
                                  <m:naryPr>
                                    <m:chr m:val="∑"/>
                                    <m:ctrlPr>
                                      <a:rPr lang="pt-BR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pt-BR" altLang="zh-TW" i="1">
                                        <a:latin typeface="Cambria Math" panose="02040503050406030204" pitchFamily="18" charset="0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  <m:e>
                                    <m:d>
                                      <m:dPr>
                                        <m:begChr m:val="|"/>
                                        <m:endChr m:val="|"/>
                                        <m:ctrlP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pt-BR" altLang="zh-TW" i="1" dirty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acc>
                                              <m:accPr>
                                                <m:chr m:val="̂"/>
                                                <m:ctrlPr>
                                                  <a:rPr lang="pt-BR" altLang="zh-TW" i="1" dirty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accPr>
                                              <m:e>
                                                <m:r>
                                                  <a:rPr lang="en-US" altLang="zh-TW" i="1" dirty="0">
                                                    <a:latin typeface="Cambria Math" panose="02040503050406030204" pitchFamily="18" charset="0"/>
                                                  </a:rPr>
                                                  <m:t>𝑦</m:t>
                                                </m:r>
                                              </m:e>
                                            </m:acc>
                                          </m:e>
                                          <m:sub>
                                            <m:r>
                                              <a:rPr lang="en-US" altLang="zh-TW" i="1" dirty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</m:nary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i="1" smtClean="0">
                                    <a:latin typeface="Cambria Math" panose="02040503050406030204" pitchFamily="18" charset="0"/>
                                  </a:rPr>
                                  <m:t>[0, 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∞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↘</m:t>
                                </m:r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Piecewise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Dependent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9746295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i="1" smtClean="0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𝐴𝑃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  <m:r>
                                  <a:rPr lang="pt-BR" altLang="zh-TW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pt-BR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den>
                                </m:f>
                                <m:nary>
                                  <m:naryPr>
                                    <m:chr m:val="∑"/>
                                    <m:ctrlPr>
                                      <a:rPr lang="pt-BR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pt-BR" altLang="zh-TW" i="1">
                                        <a:latin typeface="Cambria Math" panose="02040503050406030204" pitchFamily="18" charset="0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  <m:e>
                                    <m:d>
                                      <m:dPr>
                                        <m:begChr m:val="|"/>
                                        <m:endChr m:val="|"/>
                                        <m:ctrlP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  </m:t>
                                        </m:r>
                                        <m:f>
                                          <m:fPr>
                                            <m:ctrlP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>
                                              <m:sSubPr>
                                                <m:ctrlPr>
                                                  <a:rPr lang="pt-BR" altLang="zh-TW" i="1" dirty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acc>
                                                  <m:accPr>
                                                    <m:chr m:val="̂"/>
                                                    <m:ctrlPr>
                                                      <a:rPr lang="pt-BR" altLang="zh-TW" i="1" dirty="0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accPr>
                                                  <m:e>
                                                    <m:r>
                                                      <a:rPr lang="en-US" altLang="zh-TW" i="1" dirty="0">
                                                        <a:latin typeface="Cambria Math" panose="02040503050406030204" pitchFamily="18" charset="0"/>
                                                      </a:rPr>
                                                      <m:t>𝑦</m:t>
                                                    </m:r>
                                                  </m:e>
                                                </m:acc>
                                              </m:e>
                                              <m:sub>
                                                <m:r>
                                                  <a:rPr lang="en-US" altLang="zh-TW" i="1" dirty="0">
                                                    <a:latin typeface="Cambria Math" panose="02040503050406030204" pitchFamily="18" charset="0"/>
                                                  </a:rPr>
                                                  <m:t>𝑖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US" altLang="zh-TW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altLang="zh-TW" i="1">
                                                    <a:latin typeface="Cambria Math" panose="02040503050406030204" pitchFamily="18" charset="0"/>
                                                  </a:rPr>
                                                  <m:t>𝑦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altLang="zh-TW" i="1">
                                                    <a:latin typeface="Cambria Math" panose="02040503050406030204" pitchFamily="18" charset="0"/>
                                                  </a:rPr>
                                                  <m:t>𝑖</m:t>
                                                </m:r>
                                              </m:sub>
                                            </m:sSub>
                                          </m:num>
                                          <m:den>
                                            <m:sSub>
                                              <m:sSubPr>
                                                <m:ctrlPr>
                                                  <a:rPr lang="en-US" altLang="zh-TW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altLang="zh-TW" i="1">
                                                    <a:latin typeface="Cambria Math" panose="02040503050406030204" pitchFamily="18" charset="0"/>
                                                  </a:rPr>
                                                  <m:t>𝑦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altLang="zh-TW" i="1">
                                                    <a:latin typeface="Cambria Math" panose="02040503050406030204" pitchFamily="18" charset="0"/>
                                                  </a:rPr>
                                                  <m:t>𝑖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</m:e>
                                    </m:d>
                                  </m:e>
                                </m:nary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i="1" smtClean="0">
                                    <a:latin typeface="Cambria Math" panose="02040503050406030204" pitchFamily="18" charset="0"/>
                                  </a:rPr>
                                  <m:t>[0, 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∞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↘</m:t>
                                </m:r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Piecewise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Independent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2567457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𝑀𝑇𝑆𝐸</m:t>
                                </m:r>
                                <m:r>
                                  <a:rPr lang="pt-BR" altLang="zh-TW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pt-BR" altLang="zh-TW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den>
                                </m:f>
                                <m:nary>
                                  <m:naryPr>
                                    <m:chr m:val="∑"/>
                                    <m:ctrlPr>
                                      <a:rPr lang="pt-BR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pt-BR" altLang="zh-TW" i="1">
                                        <a:latin typeface="Cambria Math" panose="02040503050406030204" pitchFamily="18" charset="0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  <m:e>
                                    <m:sSup>
                                      <m:sSupPr>
                                        <m:ctrlP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sSub>
                                          <m:sSubPr>
                                            <m:ctrlP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  <m:t>𝑟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  <m:sup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nary>
                              </m:oMath>
                            </m:oMathPara>
                          </a14:m>
                          <a:endParaRPr lang="en-US" altLang="zh-TW" dirty="0"/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altLang="zh-TW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altLang="zh-TW" dirty="0"/>
                            <a:t> = shortest distance to the model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i="1" smtClean="0">
                                    <a:latin typeface="Cambria Math" panose="02040503050406030204" pitchFamily="18" charset="0"/>
                                  </a:rPr>
                                  <m:t>[0, 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∞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↘</m:t>
                                </m:r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Yes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Dependent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2210568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altLang="zh-TW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p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pt-BR" altLang="zh-TW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f>
                                  <m:f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𝑅𝑆𝑆</m:t>
                                    </m:r>
                                  </m:num>
                                  <m:den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𝑇𝑆𝑆</m:t>
                                    </m:r>
                                  </m:den>
                                </m:f>
                                <m:r>
                                  <a:rPr lang="pt-BR" altLang="zh-TW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f>
                                  <m:f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nary>
                                      <m:naryPr>
                                        <m:chr m:val="∑"/>
                                        <m:ctrlPr>
                                          <a:rPr lang="pt-BR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naryPr>
                                      <m:sub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  <m:r>
                                          <a:rPr lang="pt-BR" altLang="zh-TW" i="1">
                                            <a:latin typeface="Cambria Math" panose="02040503050406030204" pitchFamily="18" charset="0"/>
                                          </a:rPr>
                                          <m:t>=1</m:t>
                                        </m:r>
                                      </m:sub>
                                      <m:sup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p>
                                      <m:e>
                                        <m:sSup>
                                          <m:sSupPr>
                                            <m:ctrlP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d>
                                              <m:dPr>
                                                <m:ctrlPr>
                                                  <a:rPr lang="pt-BR" altLang="zh-TW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pt-BR" altLang="zh-TW" i="1" dirty="0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acc>
                                                      <m:accPr>
                                                        <m:chr m:val="̂"/>
                                                        <m:ctrlPr>
                                                          <a:rPr lang="pt-BR" altLang="zh-TW" i="1" dirty="0"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accPr>
                                                      <m:e>
                                                        <m:r>
                                                          <a:rPr lang="en-US" altLang="zh-TW" i="1" dirty="0"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𝑦</m:t>
                                                        </m:r>
                                                      </m:e>
                                                    </m:acc>
                                                  </m:e>
                                                  <m:sub>
                                                    <m:r>
                                                      <a:rPr lang="en-US" altLang="zh-TW" i="1" dirty="0">
                                                        <a:latin typeface="Cambria Math" panose="02040503050406030204" pitchFamily="18" charset="0"/>
                                                      </a:rPr>
                                                      <m:t>𝑖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altLang="zh-TW" i="1"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sSub>
                                                  <m:sSubPr>
                                                    <m:ctrlPr>
                                                      <a:rPr lang="en-US" altLang="zh-TW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altLang="zh-TW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𝑦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altLang="zh-TW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𝑖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nary>
                                  </m:num>
                                  <m:den>
                                    <m:nary>
                                      <m:naryPr>
                                        <m:chr m:val="∑"/>
                                        <m:ctrlPr>
                                          <a:rPr lang="pt-BR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naryPr>
                                      <m:sub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  <m:r>
                                          <a:rPr lang="pt-BR" altLang="zh-TW" i="1">
                                            <a:latin typeface="Cambria Math" panose="02040503050406030204" pitchFamily="18" charset="0"/>
                                          </a:rPr>
                                          <m:t>=1</m:t>
                                        </m:r>
                                      </m:sub>
                                      <m:sup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p>
                                      <m:e>
                                        <m:sSup>
                                          <m:sSupPr>
                                            <m:ctrlP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d>
                                              <m:dPr>
                                                <m:ctrlPr>
                                                  <a:rPr lang="pt-BR" altLang="zh-TW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en-US" altLang="zh-TW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zh-TW" altLang="en-US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𝜇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altLang="zh-TW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𝑦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altLang="zh-TW" i="1"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sSub>
                                                  <m:sSubPr>
                                                    <m:ctrlPr>
                                                      <a:rPr lang="en-US" altLang="zh-TW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altLang="zh-TW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𝑦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altLang="zh-TW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𝑖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nary>
                                  </m:den>
                                </m:f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Usually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zh-TW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i="1" smtClean="0">
                                      <a:latin typeface="Cambria Math" panose="02040503050406030204" pitchFamily="18" charset="0"/>
                                    </a:rPr>
                                    <m:t>0, </m:t>
                                  </m:r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</m:oMath>
                          </a14:m>
                          <a:r>
                            <a:rPr lang="en-US" altLang="zh-TW" b="0" dirty="0"/>
                            <a:t>, but</a:t>
                          </a:r>
                          <a:br>
                            <a:rPr lang="en-US" altLang="zh-TW" b="0" dirty="0"/>
                          </a:br>
                          <a:r>
                            <a:rPr lang="en-US" altLang="zh-TW" b="0" dirty="0"/>
                            <a:t>could</a:t>
                          </a:r>
                          <a:r>
                            <a:rPr lang="en-US" altLang="zh-TW" b="0" baseline="0" dirty="0"/>
                            <a:t> be negative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↗</m:t>
                                </m:r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Yes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Independent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6652410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7" name="表格 6">
                <a:extLst>
                  <a:ext uri="{FF2B5EF4-FFF2-40B4-BE49-F238E27FC236}">
                    <a16:creationId xmlns:a16="http://schemas.microsoft.com/office/drawing/2014/main" id="{829AEE48-2786-A50B-4CBA-B71BC532589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57104658"/>
                  </p:ext>
                </p:extLst>
              </p:nvPr>
            </p:nvGraphicFramePr>
            <p:xfrm>
              <a:off x="479376" y="1700808"/>
              <a:ext cx="10585176" cy="511949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392488">
                      <a:extLst>
                        <a:ext uri="{9D8B030D-6E8A-4147-A177-3AD203B41FA5}">
                          <a16:colId xmlns:a16="http://schemas.microsoft.com/office/drawing/2014/main" val="1900008070"/>
                        </a:ext>
                      </a:extLst>
                    </a:gridCol>
                    <a:gridCol w="1944216">
                      <a:extLst>
                        <a:ext uri="{9D8B030D-6E8A-4147-A177-3AD203B41FA5}">
                          <a16:colId xmlns:a16="http://schemas.microsoft.com/office/drawing/2014/main" val="243378453"/>
                        </a:ext>
                      </a:extLst>
                    </a:gridCol>
                    <a:gridCol w="1152128">
                      <a:extLst>
                        <a:ext uri="{9D8B030D-6E8A-4147-A177-3AD203B41FA5}">
                          <a16:colId xmlns:a16="http://schemas.microsoft.com/office/drawing/2014/main" val="1701959946"/>
                        </a:ext>
                      </a:extLst>
                    </a:gridCol>
                    <a:gridCol w="1512168">
                      <a:extLst>
                        <a:ext uri="{9D8B030D-6E8A-4147-A177-3AD203B41FA5}">
                          <a16:colId xmlns:a16="http://schemas.microsoft.com/office/drawing/2014/main" val="74063690"/>
                        </a:ext>
                      </a:extLst>
                    </a:gridCol>
                    <a:gridCol w="1584176">
                      <a:extLst>
                        <a:ext uri="{9D8B030D-6E8A-4147-A177-3AD203B41FA5}">
                          <a16:colId xmlns:a16="http://schemas.microsoft.com/office/drawing/2014/main" val="9362602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/>
                            <a:t>Performance indices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/>
                            <a:t>Range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547895" t="-8197" r="-269474" b="-12803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/>
                            <a:t>Differentiable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/>
                            <a:t>Scale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24152601"/>
                      </a:ext>
                    </a:extLst>
                  </a:tr>
                  <a:tr h="1158621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139" t="-34737" r="-141609" b="-3110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226332" t="-34737" r="-220063" b="-3110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547895" t="-34737" r="-269474" b="-3110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Yes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Dependent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8721608"/>
                      </a:ext>
                    </a:extLst>
                  </a:tr>
                  <a:tr h="840359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139" t="-185507" r="-141609" b="-3282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226332" t="-185507" r="-220063" b="-3282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547895" t="-185507" r="-269474" b="-3282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Piecewise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Dependent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97462956"/>
                      </a:ext>
                    </a:extLst>
                  </a:tr>
                  <a:tr h="840359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139" t="-285507" r="-141609" b="-2282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226332" t="-285507" r="-220063" b="-2282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547895" t="-285507" r="-269474" b="-2282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Piecewise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Independent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25674579"/>
                      </a:ext>
                    </a:extLst>
                  </a:tr>
                  <a:tr h="1114679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139" t="-290710" r="-141609" b="-721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226332" t="-290710" r="-220063" b="-721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547895" t="-290710" r="-269474" b="-721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Yes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Dependent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22105681"/>
                      </a:ext>
                    </a:extLst>
                  </a:tr>
                  <a:tr h="794639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139" t="-550000" r="-141609" b="-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226332" t="-550000" r="-220063" b="-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547895" t="-550000" r="-269474" b="-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Yes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dirty="0"/>
                            <a:t>Independent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6652410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0285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A Comprehensive Overview of Regression Evaluation Metrics</a:t>
            </a:r>
          </a:p>
          <a:p>
            <a:pPr lvl="1"/>
            <a:r>
              <a:rPr lang="en-US" altLang="zh-TW" dirty="0">
                <a:hlinkClick r:id="rId2"/>
              </a:rPr>
              <a:t>https://developer.nvidia.com/blog/a-comprehensive-overview-of-regression-evaluation-metrics/</a:t>
            </a:r>
            <a:r>
              <a:rPr lang="en-US" altLang="zh-TW" dirty="0"/>
              <a:t> 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References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42932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18146</TotalTime>
  <Words>572</Words>
  <Application>Microsoft Office PowerPoint</Application>
  <PresentationFormat>寬螢幕</PresentationFormat>
  <Paragraphs>113</Paragraphs>
  <Slides>9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6" baseType="lpstr">
      <vt:lpstr>標楷體</vt:lpstr>
      <vt:lpstr>Arial</vt:lpstr>
      <vt:lpstr>Calibri</vt:lpstr>
      <vt:lpstr>Cambria Math</vt:lpstr>
      <vt:lpstr>Wingdings</vt:lpstr>
      <vt:lpstr>Wingdings 2</vt:lpstr>
      <vt:lpstr>壁窗</vt:lpstr>
      <vt:lpstr>Performance Indices for Regression</vt:lpstr>
      <vt:lpstr>Outline</vt:lpstr>
      <vt:lpstr>Root Mean Squared Error (RMSE)</vt:lpstr>
      <vt:lpstr>Mean Absolute Error (MAE)</vt:lpstr>
      <vt:lpstr>Mean Absolute Percentage Error (MAPE)</vt:lpstr>
      <vt:lpstr>R Squared (Coefficient of Determination)</vt:lpstr>
      <vt:lpstr>Mean Total Squared Error (MTSE)</vt:lpstr>
      <vt:lpstr>Comparison Table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Roger Jang</cp:lastModifiedBy>
  <cp:revision>843</cp:revision>
  <dcterms:created xsi:type="dcterms:W3CDTF">2008-11-09T17:03:56Z</dcterms:created>
  <dcterms:modified xsi:type="dcterms:W3CDTF">2025-10-24T07:57:20Z</dcterms:modified>
</cp:coreProperties>
</file>