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47" r:id="rId2"/>
    <p:sldId id="275" r:id="rId3"/>
    <p:sldId id="348" r:id="rId4"/>
    <p:sldId id="374" r:id="rId5"/>
    <p:sldId id="373" r:id="rId6"/>
    <p:sldId id="371" r:id="rId7"/>
    <p:sldId id="372" r:id="rId8"/>
    <p:sldId id="375" r:id="rId9"/>
    <p:sldId id="376" r:id="rId10"/>
    <p:sldId id="353" r:id="rId11"/>
    <p:sldId id="377" r:id="rId12"/>
    <p:sldId id="378" r:id="rId13"/>
    <p:sldId id="379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BC825"/>
    <a:srgbClr val="CFF52B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0754" autoAdjust="0"/>
  </p:normalViewPr>
  <p:slideViewPr>
    <p:cSldViewPr>
      <p:cViewPr varScale="1">
        <p:scale>
          <a:sx n="100" d="100"/>
          <a:sy n="100" d="100"/>
        </p:scale>
        <p:origin x="121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我們會說明三項使用在 </a:t>
            </a:r>
            <a:r>
              <a:rPr lang="en-US" altLang="zh-TW" dirty="0"/>
              <a:t>ranking </a:t>
            </a:r>
            <a:r>
              <a:rPr lang="zh-TW" altLang="en-US" dirty="0"/>
              <a:t>的 </a:t>
            </a:r>
            <a:r>
              <a:rPr lang="en-US" altLang="zh-TW" dirty="0"/>
              <a:t>performance indices</a:t>
            </a:r>
          </a:p>
          <a:p>
            <a:r>
              <a:rPr lang="zh-TW" altLang="en-US" dirty="0"/>
              <a:t>第一項是 </a:t>
            </a:r>
            <a:r>
              <a:rPr lang="en-US" altLang="zh-TW" dirty="0"/>
              <a:t>mean reciprocal rank</a:t>
            </a:r>
            <a:r>
              <a:rPr lang="zh-TW" altLang="en-US" dirty="0"/>
              <a:t>，也就是使用第一個正確回傳的 </a:t>
            </a:r>
            <a:r>
              <a:rPr lang="en-US" altLang="zh-TW" dirty="0"/>
              <a:t>item </a:t>
            </a:r>
            <a:r>
              <a:rPr lang="zh-TW" altLang="en-US" dirty="0"/>
              <a:t>的排名，再求其倒數。</a:t>
            </a:r>
            <a:endParaRPr lang="en-US" altLang="zh-TW" dirty="0"/>
          </a:p>
          <a:p>
            <a:r>
              <a:rPr lang="zh-TW" altLang="en-US" dirty="0"/>
              <a:t>第二項是 </a:t>
            </a:r>
            <a:r>
              <a:rPr lang="en-US" altLang="zh-TW" dirty="0"/>
              <a:t>mean average precision</a:t>
            </a:r>
            <a:r>
              <a:rPr lang="zh-TW" altLang="en-US" dirty="0"/>
              <a:t>，也就是使用每個排名位置的 </a:t>
            </a:r>
            <a:r>
              <a:rPr lang="en-US" altLang="zh-TW" dirty="0"/>
              <a:t>precision</a:t>
            </a:r>
            <a:r>
              <a:rPr lang="zh-TW" altLang="en-US" dirty="0"/>
              <a:t>，再求其平均。</a:t>
            </a:r>
            <a:endParaRPr lang="en-US" altLang="zh-TW" dirty="0"/>
          </a:p>
          <a:p>
            <a:r>
              <a:rPr lang="zh-TW" altLang="en-US" dirty="0"/>
              <a:t>第三項則是 </a:t>
            </a:r>
            <a:r>
              <a:rPr lang="en-US" altLang="zh-TW" dirty="0"/>
              <a:t>NDCG</a:t>
            </a:r>
            <a:r>
              <a:rPr lang="zh-TW" altLang="en-US" dirty="0"/>
              <a:t>，這是一個比較精細但是比較複雜的方法，在實務上常會被用到。</a:t>
            </a:r>
          </a:p>
        </p:txBody>
      </p:sp>
    </p:spTree>
    <p:extLst>
      <p:ext uri="{BB962C8B-B14F-4D97-AF65-F5344CB8AC3E}">
        <p14:creationId xmlns:p14="http://schemas.microsoft.com/office/powerpoint/2010/main" val="70326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66437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410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2025/12/13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/10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D9TkvEsKwM" TargetMode="External"/><Relationship Id="rId2" Type="http://schemas.openxmlformats.org/officeDocument/2006/relationships/hyperlink" Target="https://www.youtube.com/watch?v=8y9bi2vIG4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um.com/data-science/demystifying-ndcg-bee3be58cfe0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Performance Indices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for Ranking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2025/12/13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Mean Reciprocal Rank (MRR): Evaluating a Retrieval System</a:t>
            </a:r>
          </a:p>
          <a:p>
            <a:pPr lvl="1"/>
            <a:r>
              <a:rPr lang="en-US" altLang="zh-TW" dirty="0">
                <a:hlinkClick r:id="rId2"/>
              </a:rPr>
              <a:t>https://www.youtube.com/watch?v=8y9bi2vIG4U</a:t>
            </a:r>
            <a:r>
              <a:rPr lang="en-US" altLang="zh-TW" dirty="0"/>
              <a:t> </a:t>
            </a:r>
          </a:p>
          <a:p>
            <a:r>
              <a:rPr lang="en-US" altLang="zh-TW" dirty="0"/>
              <a:t>Evaluation Measures for Search and Recommender Systems</a:t>
            </a:r>
          </a:p>
          <a:p>
            <a:pPr lvl="1"/>
            <a:r>
              <a:rPr lang="en-US" altLang="zh-TW" dirty="0">
                <a:hlinkClick r:id="rId3"/>
              </a:rPr>
              <a:t>https://www.youtube.com/watch?v=BD9TkvEsKwM</a:t>
            </a:r>
            <a:r>
              <a:rPr lang="en-US" altLang="zh-TW" dirty="0"/>
              <a:t> </a:t>
            </a:r>
          </a:p>
          <a:p>
            <a:r>
              <a:rPr lang="en-US" altLang="zh-TW" dirty="0"/>
              <a:t>Demystifying NDCG</a:t>
            </a:r>
          </a:p>
          <a:p>
            <a:pPr lvl="1"/>
            <a:r>
              <a:rPr lang="en-US" altLang="zh-TW" dirty="0">
                <a:hlinkClick r:id="rId4"/>
              </a:rPr>
              <a:t>https://medium.com/data-science/demystifying-ndcg-bee3be58cfe0</a:t>
            </a:r>
            <a:r>
              <a:rPr lang="zh-TW" altLang="en-US"/>
              <a:t> </a:t>
            </a:r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BAE31-A9E2-14BB-3EF0-BF4C54B3A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778E2DC1-16FE-43BA-DE6D-6D726AC1550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What is the mRR@8 of the following query results?</a:t>
            </a:r>
          </a:p>
          <a:p>
            <a:pPr lvl="1"/>
            <a:r>
              <a:rPr lang="en-US" altLang="zh-TW" dirty="0"/>
              <a:t>Result 1: 1 2 3 4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/>
              <a:t> 6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8</a:t>
            </a:r>
          </a:p>
          <a:p>
            <a:pPr lvl="1"/>
            <a:r>
              <a:rPr lang="en-US" altLang="zh-TW" dirty="0"/>
              <a:t>Result 2: 1 2 3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5 6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8</a:t>
            </a:r>
          </a:p>
          <a:p>
            <a:pPr lvl="1"/>
            <a:r>
              <a:rPr lang="en-US" altLang="zh-TW" dirty="0"/>
              <a:t>Result 3: 1 2 3 4 5 6 7 8</a:t>
            </a:r>
          </a:p>
          <a:p>
            <a:pPr lvl="1"/>
            <a:r>
              <a:rPr lang="en-US" altLang="zh-TW" dirty="0"/>
              <a:t>Result 4: 1 </a:t>
            </a:r>
            <a:r>
              <a:rPr lang="en-US" altLang="zh-TW" dirty="0">
                <a:solidFill>
                  <a:srgbClr val="FF0000"/>
                </a:solidFill>
              </a:rPr>
              <a:t>2 3 4 5 6 7 8</a:t>
            </a:r>
          </a:p>
          <a:p>
            <a:r>
              <a:rPr lang="en-US" altLang="zh-TW" dirty="0"/>
              <a:t>Sol: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F16C099-3CF0-63DE-A0BF-10DEFAC8A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</a:t>
            </a:r>
            <a:r>
              <a:rPr lang="en-US" altLang="zh-TW" dirty="0" err="1"/>
              <a:t>mRR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E0EB95D-83E2-FCF4-555F-8AB9899645A1}"/>
                  </a:ext>
                </a:extLst>
              </p:cNvPr>
              <p:cNvSpPr txBox="1"/>
              <p:nvPr/>
            </p:nvSpPr>
            <p:spPr>
              <a:xfrm>
                <a:off x="1445691" y="4397622"/>
                <a:ext cx="7280904" cy="121693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𝑅𝑅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@8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sz="20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1/5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𝑅𝑅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@8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sz="2000" dirty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1/4 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  <m:t>𝑅𝑅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nor/>
                                        </m:rPr>
                                        <a:rPr lang="pt-BR" altLang="zh-TW" sz="2000" dirty="0"/>
                                        <m:t>@8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altLang="zh-TW" sz="2000" dirty="0"/>
                                        <m:t>=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zh-TW" altLang="en-US" sz="2000" dirty="0"/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altLang="zh-TW" sz="2000" dirty="0"/>
                                        <m:t>0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zh-TW" altLang="en-US" sz="2000" dirty="0"/>
                                        <m:t> </m:t>
                                      </m:r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  <m:t>𝑅𝑅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nor/>
                                        </m:rPr>
                                        <a:rPr lang="pt-BR" altLang="zh-TW" sz="2000" dirty="0"/>
                                        <m:t>@8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altLang="zh-TW" sz="2000" dirty="0"/>
                                        <m:t>=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zh-TW" altLang="en-US" sz="2000" dirty="0"/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altLang="zh-TW" sz="2000" dirty="0"/>
                                        <m:t>1/2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altLang="zh-TW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𝑚𝑅𝑅</m:t>
                      </m:r>
                      <m:r>
                        <m:rPr>
                          <m:nor/>
                        </m:rPr>
                        <a:rPr lang="pt-BR" altLang="zh-TW" sz="2000" dirty="0"/>
                        <m:t>@8 </m:t>
                      </m:r>
                      <m:r>
                        <m:rPr>
                          <m:nor/>
                        </m:rPr>
                        <a:rPr lang="en-US" altLang="zh-TW" sz="2000" dirty="0"/>
                        <m:t>= </m:t>
                      </m:r>
                      <m:r>
                        <m:rPr>
                          <m:nor/>
                        </m:rPr>
                        <a:rPr lang="pt-BR" altLang="zh-TW" sz="2000" dirty="0"/>
                        <m:t> </m:t>
                      </m:r>
                      <m:f>
                        <m:fPr>
                          <m:ctrlPr>
                            <a:rPr lang="pt-BR" altLang="zh-TW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1/5+1/4+0+1/2</m:t>
                          </m:r>
                        </m:num>
                        <m:den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US" altLang="zh-TW" sz="2000" dirty="0"/>
                        <m:t> = 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19/80 = </m:t>
                      </m:r>
                      <m:r>
                        <m:rPr>
                          <m:nor/>
                        </m:rPr>
                        <a:rPr lang="en-US" altLang="zh-TW" sz="2000" dirty="0"/>
                        <m:t>0.24</m:t>
                      </m:r>
                    </m:oMath>
                  </m:oMathPara>
                </a14:m>
                <a:endParaRPr lang="en-US" altLang="zh-TW" sz="2000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E0EB95D-83E2-FCF4-555F-8AB9899645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5691" y="4397622"/>
                <a:ext cx="7280904" cy="12169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645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53CA4-C029-4497-4B33-E3C1F8D1A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1BCCA9B0-ECF1-BB37-5635-A1C44C12EA4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What is the mAP@5 of the following query results?</a:t>
            </a:r>
          </a:p>
          <a:p>
            <a:pPr lvl="1"/>
            <a:r>
              <a:rPr lang="en-US" altLang="zh-TW" dirty="0"/>
              <a:t>Result 1:          1   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  <a:r>
              <a:rPr lang="en-US" altLang="zh-TW" dirty="0"/>
              <a:t>   3  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  5</a:t>
            </a:r>
          </a:p>
          <a:p>
            <a:pPr lvl="1"/>
            <a:r>
              <a:rPr lang="en-US" altLang="zh-TW" dirty="0"/>
              <a:t>Result 2:          </a:t>
            </a:r>
            <a:r>
              <a:rPr lang="en-US" altLang="zh-TW" dirty="0">
                <a:solidFill>
                  <a:srgbClr val="FF0000"/>
                </a:solidFill>
              </a:rPr>
              <a:t>1</a:t>
            </a:r>
            <a:r>
              <a:rPr lang="en-US" altLang="zh-TW" dirty="0"/>
              <a:t>   2   3  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  5</a:t>
            </a:r>
          </a:p>
          <a:p>
            <a:pPr lvl="1"/>
            <a:r>
              <a:rPr lang="en-US" altLang="zh-TW" dirty="0"/>
              <a:t>Result 3:          1   2   3   4  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</a:p>
          <a:p>
            <a:r>
              <a:rPr lang="en-US" altLang="zh-TW" dirty="0"/>
              <a:t>Sol: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99C6BE85-F546-B3D9-ABCA-BB3C8641D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</a:t>
            </a:r>
            <a:r>
              <a:rPr lang="en-US" altLang="zh-TW" dirty="0" err="1"/>
              <a:t>mAP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DABE7815-A757-D08C-8612-7B69E3A041D1}"/>
                  </a:ext>
                </a:extLst>
              </p:cNvPr>
              <p:cNvSpPr txBox="1"/>
              <p:nvPr/>
            </p:nvSpPr>
            <p:spPr>
              <a:xfrm>
                <a:off x="839416" y="3971919"/>
                <a:ext cx="8202887" cy="21455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𝐴𝑃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@5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 </m:t>
                                </m:r>
                                <m:f>
                                  <m:fPr>
                                    <m:ctrlPr>
                                      <a:rPr lang="pt-BR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1/2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2/4</m:t>
                                    </m:r>
                                  </m:num>
                                  <m:den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b="0" i="0" dirty="0" smtClean="0"/>
                                  <m:t>1/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b="0" i="0" dirty="0" smtClean="0"/>
                                  <m:t>2</m:t>
                                </m:r>
                                <m:r>
                                  <m:rPr>
                                    <m:nor/>
                                  </m:rPr>
                                  <a:rPr lang="zh-TW" altLang="en-US" sz="2000" dirty="0"/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𝐴𝑃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@5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 </m:t>
                                </m:r>
                                <m:f>
                                  <m:fPr>
                                    <m:ctrlPr>
                                      <a:rPr lang="pt-BR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/1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2/4</m:t>
                                    </m:r>
                                  </m:num>
                                  <m:den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b="0" i="0" dirty="0" smtClean="0"/>
                                  <m:t>3/4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𝐴𝑃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@5 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pt-BR" altLang="zh-TW" sz="2000" dirty="0"/>
                                  <m:t> </m:t>
                                </m:r>
                                <m:f>
                                  <m:fPr>
                                    <m:ctrlPr>
                                      <a:rPr lang="pt-BR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1/5</m:t>
                                    </m:r>
                                  </m:num>
                                  <m:den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US" altLang="zh-TW" sz="2000" dirty="0"/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sz="2000" b="0" i="0" dirty="0" smtClean="0"/>
                                  <m:t>1/5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TW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𝑚𝐴𝑃</m:t>
                      </m:r>
                      <m:r>
                        <m:rPr>
                          <m:nor/>
                        </m:rPr>
                        <a:rPr lang="pt-BR" altLang="zh-TW" sz="2000" dirty="0"/>
                        <m:t>@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5</m:t>
                      </m:r>
                      <m:r>
                        <m:rPr>
                          <m:nor/>
                        </m:rPr>
                        <a:rPr lang="pt-BR" altLang="zh-TW" sz="2000" dirty="0"/>
                        <m:t> </m:t>
                      </m:r>
                      <m:r>
                        <m:rPr>
                          <m:nor/>
                        </m:rPr>
                        <a:rPr lang="en-US" altLang="zh-TW" sz="2000" dirty="0"/>
                        <m:t>=</m:t>
                      </m:r>
                      <m:r>
                        <m:rPr>
                          <m:nor/>
                        </m:rPr>
                        <a:rPr lang="pt-BR" altLang="zh-TW" sz="2000" dirty="0"/>
                        <m:t> </m:t>
                      </m:r>
                      <m:f>
                        <m:fPr>
                          <m:ctrlPr>
                            <a:rPr lang="pt-BR" altLang="zh-TW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3/4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1/5</m:t>
                          </m:r>
                        </m:num>
                        <m:den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US" altLang="zh-TW" sz="2000" dirty="0"/>
                        <m:t> = 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29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/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6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0 = 0.4</m:t>
                      </m:r>
                      <m:r>
                        <m:rPr>
                          <m:nor/>
                        </m:rPr>
                        <a:rPr lang="en-US" altLang="zh-TW" sz="2000" b="0" i="0" dirty="0" smtClean="0"/>
                        <m:t>8</m:t>
                      </m:r>
                    </m:oMath>
                  </m:oMathPara>
                </a14:m>
                <a:endParaRPr lang="zh-TW" altLang="en-US" sz="2000" dirty="0"/>
              </a:p>
              <a:p>
                <a:endParaRPr lang="en-US" altLang="zh-TW" sz="2000" dirty="0"/>
              </a:p>
            </p:txBody>
          </p:sp>
        </mc:Choice>
        <mc:Fallback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DABE7815-A757-D08C-8612-7B69E3A04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3971919"/>
                <a:ext cx="8202887" cy="21455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732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9AA9F-EE19-867D-4801-F76151437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7BC7C9B-8D40-2F30-174A-EC0E892905B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Based on the following query result, what are the CG, DCG, IDCG, and NDCG?</a:t>
                </a:r>
              </a:p>
              <a:p>
                <a:pPr lvl="1"/>
                <a:r>
                  <a:rPr lang="en-US" altLang="zh-TW" dirty="0"/>
                  <a:t>Relevance scores:  3 1 2</a:t>
                </a:r>
              </a:p>
              <a:p>
                <a:r>
                  <a:rPr lang="en-US" altLang="zh-TW" dirty="0"/>
                  <a:t>Sol:</a:t>
                </a:r>
              </a:p>
              <a:p>
                <a:pPr lvl="1"/>
                <a:r>
                  <a:rPr lang="en-US" altLang="zh-TW" dirty="0"/>
                  <a:t>CG@4 = 3+1+2 = 6</a:t>
                </a:r>
              </a:p>
              <a:p>
                <a:pPr lvl="1"/>
                <a:r>
                  <a:rPr lang="en-US" altLang="zh-TW" dirty="0"/>
                  <a:t>DCG@4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sSubPr>
                            <m:ctrlPr>
                              <a:rPr lang="pt-BR" altLang="zh-TW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(1+1)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=4.63</m:t>
                    </m:r>
                  </m:oMath>
                </a14:m>
                <a:endParaRPr lang="en-US" altLang="zh-TW" b="0" dirty="0"/>
              </a:p>
              <a:p>
                <a:pPr lvl="1"/>
                <a:r>
                  <a:rPr lang="en-US" altLang="zh-TW" dirty="0"/>
                  <a:t>IDCG@4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(1+1)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(1+2)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(1+3)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dirty="0"/>
                  <a:t>  4.76</a:t>
                </a:r>
              </a:p>
              <a:p>
                <a:pPr lvl="1"/>
                <a:r>
                  <a:rPr lang="en-US" altLang="zh-TW" dirty="0"/>
                  <a:t>NDCG@4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𝐷𝐶𝐺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@4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𝐷𝐶𝐺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@4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= 0.97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17BC7C9B-8D40-2F30-174A-EC0E892905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 r="-116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7DB91A80-B832-B01A-876D-FBE3718E1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CG, DCG, IDCG, and NDCG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669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 sz="200" dirty="0"/>
          </a:p>
          <a:p>
            <a:r>
              <a:rPr lang="en-US" altLang="zh-TW" dirty="0"/>
              <a:t>Mean reciprocal rank (</a:t>
            </a:r>
            <a:r>
              <a:rPr lang="en-US" altLang="zh-TW" dirty="0" err="1"/>
              <a:t>mRR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Mean average precision (</a:t>
            </a:r>
            <a:r>
              <a:rPr lang="en-US" altLang="zh-TW" dirty="0" err="1"/>
              <a:t>mAP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Normalized discounted cumulative gain (NDCG)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Two Types of Outputs of Retrieval Systems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Unranked output</a:t>
            </a:r>
          </a:p>
          <a:p>
            <a:pPr lvl="1"/>
            <a:r>
              <a:rPr lang="en-US" altLang="zh-TW" dirty="0"/>
              <a:t>Output is not ranked</a:t>
            </a:r>
          </a:p>
          <a:p>
            <a:r>
              <a:rPr lang="en-US" altLang="zh-TW" dirty="0"/>
              <a:t>Example</a:t>
            </a:r>
          </a:p>
          <a:p>
            <a:pPr lvl="1"/>
            <a:r>
              <a:rPr lang="en-US" altLang="zh-TW" dirty="0"/>
              <a:t>Covid detection</a:t>
            </a:r>
          </a:p>
          <a:p>
            <a:r>
              <a:rPr lang="en-US" altLang="zh-TW" dirty="0"/>
              <a:t>Performance indices</a:t>
            </a:r>
          </a:p>
          <a:p>
            <a:pPr lvl="1"/>
            <a:r>
              <a:rPr lang="en-US" altLang="zh-TW" dirty="0"/>
              <a:t>Precision &amp; recall</a:t>
            </a:r>
          </a:p>
          <a:p>
            <a:pPr lvl="1"/>
            <a:r>
              <a:rPr lang="en-US" altLang="zh-TW" dirty="0"/>
              <a:t>F1-measure</a:t>
            </a:r>
          </a:p>
          <a:p>
            <a:pPr lvl="1"/>
            <a:r>
              <a:rPr lang="en-US" altLang="zh-TW" dirty="0"/>
              <a:t>Accuracy</a:t>
            </a:r>
          </a:p>
          <a:p>
            <a:pPr lvl="1"/>
            <a:r>
              <a:rPr lang="en-US" altLang="zh-TW" dirty="0"/>
              <a:t>AUROC &amp; AUPRC </a:t>
            </a:r>
          </a:p>
          <a:p>
            <a:pPr lvl="1"/>
            <a:endParaRPr lang="en-US" altLang="zh-TW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5DF1A39-27B0-BCC2-217E-3E0DFD460C27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5693665" y="1600200"/>
            <a:ext cx="4002735" cy="4572000"/>
          </a:xfrm>
        </p:spPr>
        <p:txBody>
          <a:bodyPr>
            <a:normAutofit/>
          </a:bodyPr>
          <a:lstStyle/>
          <a:p>
            <a:r>
              <a:rPr lang="en-US" altLang="zh-TW" dirty="0"/>
              <a:t>Ranked output</a:t>
            </a:r>
          </a:p>
          <a:p>
            <a:pPr lvl="1"/>
            <a:r>
              <a:rPr lang="en-US" altLang="zh-TW" dirty="0"/>
              <a:t>Output is ranked according to relevancy</a:t>
            </a:r>
          </a:p>
          <a:p>
            <a:r>
              <a:rPr lang="en-US" altLang="zh-TW" dirty="0"/>
              <a:t>Example</a:t>
            </a:r>
          </a:p>
          <a:p>
            <a:pPr lvl="1"/>
            <a:r>
              <a:rPr lang="en-US" altLang="zh-TW" dirty="0"/>
              <a:t>Google search</a:t>
            </a:r>
          </a:p>
          <a:p>
            <a:r>
              <a:rPr lang="en-US" altLang="zh-TW" dirty="0"/>
              <a:t>Performance indices</a:t>
            </a:r>
          </a:p>
          <a:p>
            <a:pPr lvl="1"/>
            <a:r>
              <a:rPr lang="en-US" altLang="zh-TW" dirty="0"/>
              <a:t>Mean reciprocal rank</a:t>
            </a:r>
          </a:p>
          <a:p>
            <a:pPr lvl="1"/>
            <a:r>
              <a:rPr lang="en-US" altLang="zh-TW" dirty="0"/>
              <a:t>Mean average precision</a:t>
            </a:r>
          </a:p>
          <a:p>
            <a:pPr lvl="1"/>
            <a:r>
              <a:rPr lang="en-US" altLang="zh-TW" dirty="0"/>
              <a:t>Normalized discounted cumulative gain (NDCG)</a:t>
            </a:r>
            <a:endParaRPr lang="zh-TW" altLang="en-US" dirty="0"/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C4BAEF0F-D654-875B-7E02-3891DC42BFB5}"/>
              </a:ext>
            </a:extLst>
          </p:cNvPr>
          <p:cNvSpPr/>
          <p:nvPr/>
        </p:nvSpPr>
        <p:spPr>
          <a:xfrm>
            <a:off x="3469087" y="3863543"/>
            <a:ext cx="2087293" cy="715089"/>
          </a:xfrm>
          <a:prstGeom prst="wedgeRoundRectCallout">
            <a:avLst>
              <a:gd name="adj1" fmla="val -44639"/>
              <a:gd name="adj2" fmla="val -8297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Same as 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binary classification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7" name="右大括弧 6">
            <a:extLst>
              <a:ext uri="{FF2B5EF4-FFF2-40B4-BE49-F238E27FC236}">
                <a16:creationId xmlns:a16="http://schemas.microsoft.com/office/drawing/2014/main" id="{C6449089-1CD2-3141-E484-20ACCCB13D13}"/>
              </a:ext>
            </a:extLst>
          </p:cNvPr>
          <p:cNvSpPr/>
          <p:nvPr/>
        </p:nvSpPr>
        <p:spPr>
          <a:xfrm>
            <a:off x="9048328" y="4077072"/>
            <a:ext cx="432048" cy="715089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右大括弧 7">
            <a:extLst>
              <a:ext uri="{FF2B5EF4-FFF2-40B4-BE49-F238E27FC236}">
                <a16:creationId xmlns:a16="http://schemas.microsoft.com/office/drawing/2014/main" id="{EAABA6EC-9531-4373-D407-1A34D7FDE738}"/>
              </a:ext>
            </a:extLst>
          </p:cNvPr>
          <p:cNvSpPr/>
          <p:nvPr/>
        </p:nvSpPr>
        <p:spPr>
          <a:xfrm>
            <a:off x="9299082" y="4941168"/>
            <a:ext cx="432048" cy="576064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圖說文字 5">
            <a:extLst>
              <a:ext uri="{FF2B5EF4-FFF2-40B4-BE49-F238E27FC236}">
                <a16:creationId xmlns:a16="http://schemas.microsoft.com/office/drawing/2014/main" id="{DB76FC2F-5D78-4B16-BBA2-A59C7626D528}"/>
              </a:ext>
            </a:extLst>
          </p:cNvPr>
          <p:cNvSpPr/>
          <p:nvPr/>
        </p:nvSpPr>
        <p:spPr>
          <a:xfrm>
            <a:off x="9624392" y="4077072"/>
            <a:ext cx="1720160" cy="715089"/>
          </a:xfrm>
          <a:prstGeom prst="wedgeRoundRectCallout">
            <a:avLst>
              <a:gd name="adj1" fmla="val 31149"/>
              <a:gd name="adj2" fmla="val -2543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For single-value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relevancy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10" name="圓角矩形圖說文字 5">
            <a:extLst>
              <a:ext uri="{FF2B5EF4-FFF2-40B4-BE49-F238E27FC236}">
                <a16:creationId xmlns:a16="http://schemas.microsoft.com/office/drawing/2014/main" id="{5FA0974B-29D9-9AB7-A24E-056D78063957}"/>
              </a:ext>
            </a:extLst>
          </p:cNvPr>
          <p:cNvSpPr/>
          <p:nvPr/>
        </p:nvSpPr>
        <p:spPr>
          <a:xfrm>
            <a:off x="9866253" y="4871655"/>
            <a:ext cx="1948271" cy="715089"/>
          </a:xfrm>
          <a:prstGeom prst="wedgeRoundRectCallout">
            <a:avLst>
              <a:gd name="adj1" fmla="val 31149"/>
              <a:gd name="adj2" fmla="val -2543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For multiple-value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relevancy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E05BC-296B-EA64-F91A-D317B8CC6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0D0D77E8-F9D5-3DB9-9C09-D6C86D42ECB9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Query result: 8 items</a:t>
                </a:r>
              </a:p>
              <a:p>
                <a:pPr lvl="1"/>
                <a:r>
                  <a:rPr lang="en-US" altLang="zh-TW" dirty="0"/>
                  <a:t>Position K:   1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2</a:t>
                </a:r>
                <a:r>
                  <a:rPr lang="en-US" altLang="zh-TW" dirty="0"/>
                  <a:t> 3 4 5 6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7</a:t>
                </a:r>
                <a:r>
                  <a:rPr lang="en-US" altLang="zh-TW" dirty="0"/>
                  <a:t> 8</a:t>
                </a:r>
              </a:p>
              <a:p>
                <a:pPr lvl="1"/>
                <a:endParaRPr lang="en-US" altLang="zh-TW" dirty="0"/>
              </a:p>
              <a:p>
                <a:pPr lvl="1"/>
                <a:endParaRPr lang="en-US" altLang="zh-TW" dirty="0"/>
              </a:p>
              <a:p>
                <a:pPr lvl="1"/>
                <a:endParaRPr lang="en-US" altLang="zh-TW" dirty="0"/>
              </a:p>
              <a:p>
                <a:r>
                  <a:rPr lang="en-US" altLang="zh-TW" dirty="0"/>
                  <a:t>Facts</a:t>
                </a:r>
              </a:p>
              <a:p>
                <a:pPr lvl="1"/>
                <a:r>
                  <a:rPr lang="en-US" altLang="zh-TW" dirty="0"/>
                  <a:t>Only the first hit is considered.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𝑅𝑅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altLang="zh-TW" dirty="0"/>
                  <a:t> if no hit within K outputs.</a:t>
                </a:r>
              </a:p>
              <a:p>
                <a:r>
                  <a:rPr lang="en-US" altLang="zh-TW" dirty="0"/>
                  <a:t>Typical applications</a:t>
                </a:r>
              </a:p>
              <a:p>
                <a:pPr lvl="1"/>
                <a:r>
                  <a:rPr lang="en-US" altLang="zh-TW" dirty="0"/>
                  <a:t>Query by singing/humming</a:t>
                </a:r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0D0D77E8-F9D5-3DB9-9C09-D6C86D42EC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09F3095E-B9F7-DC90-44D5-278E7D6D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Reciprocal Rank (RR)</a:t>
            </a:r>
            <a:endParaRPr lang="zh-TW" altLang="en-US" dirty="0"/>
          </a:p>
        </p:txBody>
      </p:sp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49F423DE-95BB-0E30-5AB2-6DC896E476DD}"/>
              </a:ext>
            </a:extLst>
          </p:cNvPr>
          <p:cNvSpPr/>
          <p:nvPr/>
        </p:nvSpPr>
        <p:spPr>
          <a:xfrm>
            <a:off x="4456360" y="1724233"/>
            <a:ext cx="2071688" cy="408623"/>
          </a:xfrm>
          <a:prstGeom prst="wedgeRoundRectCallout">
            <a:avLst>
              <a:gd name="adj1" fmla="val -71742"/>
              <a:gd name="adj2" fmla="val 6276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Red: Hit or relevant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B873AF63-30A3-B5AB-E7A6-E87C293CF439}"/>
                  </a:ext>
                </a:extLst>
              </p:cNvPr>
              <p:cNvSpPr txBox="1"/>
              <p:nvPr/>
            </p:nvSpPr>
            <p:spPr>
              <a:xfrm>
                <a:off x="1324532" y="2780928"/>
                <a:ext cx="7271221" cy="565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𝑅𝑎𝑛𝑘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h𝑖𝑡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𝑤𝑖𝑡h𝑖𝑛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𝑜𝑢𝑡𝑝𝑢𝑡𝑠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⇒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𝑅𝑅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@8=1/2</m:t>
                    </m:r>
                  </m:oMath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B873AF63-30A3-B5AB-E7A6-E87C293CF4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532" y="2780928"/>
                <a:ext cx="7271221" cy="565219"/>
              </a:xfrm>
              <a:prstGeom prst="rect">
                <a:avLst/>
              </a:prstGeom>
              <a:blipFill>
                <a:blip r:embed="rId3"/>
                <a:stretch>
                  <a:fillRect t="-2151" b="-1182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236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E5136-E71C-81C2-046D-8DCD5B564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15A79567-63EE-9076-6269-060911EDEEE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Example</a:t>
            </a:r>
          </a:p>
          <a:p>
            <a:pPr lvl="1"/>
            <a:r>
              <a:rPr lang="en-US" altLang="zh-TW" dirty="0"/>
              <a:t>Result of query 1</a:t>
            </a:r>
          </a:p>
          <a:p>
            <a:pPr lvl="2"/>
            <a:r>
              <a:rPr lang="en-US" altLang="zh-TW" dirty="0"/>
              <a:t>Position K:          1 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  <a:r>
              <a:rPr lang="en-US" altLang="zh-TW" dirty="0"/>
              <a:t> 3 4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/>
              <a:t> 6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8</a:t>
            </a:r>
          </a:p>
          <a:p>
            <a:pPr lvl="1"/>
            <a:r>
              <a:rPr lang="en-US" altLang="zh-TW" dirty="0"/>
              <a:t>Result of query 2</a:t>
            </a:r>
          </a:p>
          <a:p>
            <a:pPr lvl="2"/>
            <a:r>
              <a:rPr lang="en-US" altLang="zh-TW" dirty="0"/>
              <a:t>Position K:          </a:t>
            </a:r>
            <a:r>
              <a:rPr lang="en-US" altLang="zh-TW" dirty="0">
                <a:solidFill>
                  <a:srgbClr val="FF0000"/>
                </a:solidFill>
              </a:rPr>
              <a:t>1</a:t>
            </a:r>
            <a:r>
              <a:rPr lang="en-US" altLang="zh-TW" dirty="0"/>
              <a:t> 2 3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5 6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8</a:t>
            </a:r>
          </a:p>
          <a:p>
            <a:pPr lvl="1"/>
            <a:r>
              <a:rPr lang="en-US" altLang="zh-TW" dirty="0"/>
              <a:t>Result of query 3</a:t>
            </a:r>
          </a:p>
          <a:p>
            <a:pPr lvl="2"/>
            <a:r>
              <a:rPr lang="en-US" altLang="zh-TW" dirty="0"/>
              <a:t>Position K:          1 2 3 4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/>
              <a:t> 6 7 </a:t>
            </a:r>
            <a:r>
              <a:rPr lang="en-US" altLang="zh-TW" dirty="0">
                <a:solidFill>
                  <a:srgbClr val="FF0000"/>
                </a:solidFill>
              </a:rPr>
              <a:t>8</a:t>
            </a:r>
          </a:p>
          <a:p>
            <a:pPr lvl="1"/>
            <a:r>
              <a:rPr lang="en-US" altLang="zh-TW" dirty="0"/>
              <a:t>Result of query 4</a:t>
            </a:r>
          </a:p>
          <a:p>
            <a:pPr lvl="2"/>
            <a:r>
              <a:rPr lang="en-US" altLang="zh-TW" dirty="0"/>
              <a:t>Position K:          1 2 3 4 5 6 7 8</a:t>
            </a:r>
          </a:p>
          <a:p>
            <a:r>
              <a:rPr lang="en-US" altLang="zh-TW" dirty="0"/>
              <a:t>Interpretation</a:t>
            </a:r>
          </a:p>
          <a:p>
            <a:pPr lvl="1"/>
            <a:r>
              <a:rPr lang="en-US" altLang="zh-TW" dirty="0" err="1"/>
              <a:t>mRR</a:t>
            </a:r>
            <a:r>
              <a:rPr lang="en-US" altLang="zh-TW" dirty="0"/>
              <a:t>=1 indicates perfect retrieval for all queries.</a:t>
            </a:r>
          </a:p>
          <a:p>
            <a:pPr lvl="1"/>
            <a:r>
              <a:rPr lang="en-US" altLang="zh-TW" dirty="0" err="1"/>
              <a:t>mRR</a:t>
            </a:r>
            <a:r>
              <a:rPr lang="en-US" altLang="zh-TW" dirty="0"/>
              <a:t>=0.5 indicates a relevant document is first found on average at position 2.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E9DC7363-6495-CF03-6309-DF5633B3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 Reciprocal Rank (</a:t>
            </a:r>
            <a:r>
              <a:rPr lang="en-US" altLang="zh-TW" dirty="0" err="1"/>
              <a:t>mRR</a:t>
            </a:r>
            <a:r>
              <a:rPr lang="en-US" altLang="zh-TW" dirty="0"/>
              <a:t>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8CA527A1-44A4-473D-D62B-43C13DD97087}"/>
                  </a:ext>
                </a:extLst>
              </p:cNvPr>
              <p:cNvSpPr txBox="1"/>
              <p:nvPr/>
            </p:nvSpPr>
            <p:spPr>
              <a:xfrm>
                <a:off x="4805818" y="2617167"/>
                <a:ext cx="1398140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𝑅𝑅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zh-TW" altLang="en-US" sz="2000" dirty="0"/>
                  <a:t> </a:t>
                </a:r>
                <a:r>
                  <a:rPr lang="en-US" altLang="zh-TW" sz="2000" dirty="0"/>
                  <a:t>1/2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8CA527A1-44A4-473D-D62B-43C13DD970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18" y="2617167"/>
                <a:ext cx="1398140" cy="307777"/>
              </a:xfrm>
              <a:prstGeom prst="rect">
                <a:avLst/>
              </a:prstGeom>
              <a:blipFill>
                <a:blip r:embed="rId2"/>
                <a:stretch>
                  <a:fillRect l="-5603" t="-22642" r="-9483" b="-4528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EC7E4300-6B03-4720-3AE6-FAAE87E71FEB}"/>
                  </a:ext>
                </a:extLst>
              </p:cNvPr>
              <p:cNvSpPr txBox="1"/>
              <p:nvPr/>
            </p:nvSpPr>
            <p:spPr>
              <a:xfrm>
                <a:off x="4799856" y="3337247"/>
                <a:ext cx="1404102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𝑅𝑅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zh-TW" altLang="en-US" sz="2000" dirty="0"/>
                  <a:t> </a:t>
                </a:r>
                <a:r>
                  <a:rPr lang="en-US" altLang="zh-TW" sz="2000" dirty="0"/>
                  <a:t>1/1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EC7E4300-6B03-4720-3AE6-FAAE87E71F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856" y="3337247"/>
                <a:ext cx="1404102" cy="307777"/>
              </a:xfrm>
              <a:prstGeom prst="rect">
                <a:avLst/>
              </a:prstGeom>
              <a:blipFill>
                <a:blip r:embed="rId3"/>
                <a:stretch>
                  <a:fillRect l="-5579" t="-22642" r="-9442" b="-4528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CCF85707-C2A6-ACBF-F5A3-4801C71D74CC}"/>
                  </a:ext>
                </a:extLst>
              </p:cNvPr>
              <p:cNvSpPr txBox="1"/>
              <p:nvPr/>
            </p:nvSpPr>
            <p:spPr>
              <a:xfrm>
                <a:off x="4799856" y="4057327"/>
                <a:ext cx="1404102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𝑅𝑅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zh-TW" altLang="en-US" sz="2000" dirty="0"/>
                  <a:t> </a:t>
                </a:r>
                <a:r>
                  <a:rPr lang="en-US" altLang="zh-TW" sz="2000" dirty="0"/>
                  <a:t>1/5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CCF85707-C2A6-ACBF-F5A3-4801C71D7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856" y="4057327"/>
                <a:ext cx="1404102" cy="307777"/>
              </a:xfrm>
              <a:prstGeom prst="rect">
                <a:avLst/>
              </a:prstGeom>
              <a:blipFill>
                <a:blip r:embed="rId4"/>
                <a:stretch>
                  <a:fillRect l="-5579" t="-23077" r="-9442" b="-4615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7FB0074A-CDB0-D07B-2916-1EDF665216B0}"/>
                  </a:ext>
                </a:extLst>
              </p:cNvPr>
              <p:cNvSpPr txBox="1"/>
              <p:nvPr/>
            </p:nvSpPr>
            <p:spPr>
              <a:xfrm>
                <a:off x="7113014" y="3539874"/>
                <a:ext cx="4016549" cy="53719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𝑅𝑅</m:t>
                    </m:r>
                  </m:oMath>
                </a14:m>
                <a:r>
                  <a:rPr lang="pt-BR" altLang="zh-TW" sz="2400" dirty="0"/>
                  <a:t>@8 </a:t>
                </a:r>
                <a:r>
                  <a:rPr lang="en-US" altLang="zh-TW" sz="2400" dirty="0"/>
                  <a:t>= </a:t>
                </a:r>
                <a:r>
                  <a:rPr lang="pt-BR" altLang="zh-TW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1/2+1/1+1/5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TW" sz="2400" dirty="0"/>
                  <a:t> = 0.43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7FB0074A-CDB0-D07B-2916-1EDF66521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014" y="3539874"/>
                <a:ext cx="4016549" cy="537198"/>
              </a:xfrm>
              <a:prstGeom prst="rect">
                <a:avLst/>
              </a:prstGeom>
              <a:blipFill>
                <a:blip r:embed="rId5"/>
                <a:stretch>
                  <a:fillRect r="-3328" b="-1777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D062D0FC-8622-AAF3-B0DE-DD746FE0A667}"/>
                  </a:ext>
                </a:extLst>
              </p:cNvPr>
              <p:cNvSpPr txBox="1"/>
              <p:nvPr/>
            </p:nvSpPr>
            <p:spPr>
              <a:xfrm>
                <a:off x="4799856" y="4705399"/>
                <a:ext cx="1174873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𝑅𝑅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zh-TW" altLang="en-US" sz="2000" dirty="0"/>
                  <a:t> </a:t>
                </a:r>
                <a:r>
                  <a:rPr lang="en-US" altLang="zh-TW" sz="2000" dirty="0"/>
                  <a:t>0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D062D0FC-8622-AAF3-B0DE-DD746FE0A6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856" y="4705399"/>
                <a:ext cx="1174873" cy="307777"/>
              </a:xfrm>
              <a:prstGeom prst="rect">
                <a:avLst/>
              </a:prstGeom>
              <a:blipFill>
                <a:blip r:embed="rId6"/>
                <a:stretch>
                  <a:fillRect l="-6667" t="-23077" r="-11795" b="-4615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右大括弧 11">
            <a:extLst>
              <a:ext uri="{FF2B5EF4-FFF2-40B4-BE49-F238E27FC236}">
                <a16:creationId xmlns:a16="http://schemas.microsoft.com/office/drawing/2014/main" id="{FCD4B664-35F5-42D8-6E9C-A34543BE4135}"/>
              </a:ext>
            </a:extLst>
          </p:cNvPr>
          <p:cNvSpPr/>
          <p:nvPr/>
        </p:nvSpPr>
        <p:spPr>
          <a:xfrm>
            <a:off x="6434282" y="2636912"/>
            <a:ext cx="432048" cy="2376264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07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AB980-6226-DAF5-D3B6-988C74A10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1307C722-5B22-94C9-6A68-4E6E601ED85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Query result: 8 items</a:t>
            </a:r>
          </a:p>
          <a:p>
            <a:pPr lvl="1"/>
            <a:r>
              <a:rPr lang="en-US" altLang="zh-TW" dirty="0"/>
              <a:t>Position K:          1         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  <a:r>
              <a:rPr lang="en-US" altLang="zh-TW" dirty="0"/>
              <a:t>          3         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        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/>
              <a:t>         6        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         8</a:t>
            </a:r>
          </a:p>
          <a:p>
            <a:pPr lvl="1"/>
            <a:r>
              <a:rPr lang="en-US" altLang="zh-TW" dirty="0" err="1"/>
              <a:t>Precision@K</a:t>
            </a:r>
            <a:r>
              <a:rPr lang="en-US" altLang="zh-TW" dirty="0"/>
              <a:t>:  0.00    0.50    0.33    0.50    0.60    0.50    0.57    0.50</a:t>
            </a:r>
          </a:p>
          <a:p>
            <a:pPr lvl="1"/>
            <a:r>
              <a:rPr lang="en-US" altLang="zh-TW" dirty="0" err="1"/>
              <a:t>Rel</a:t>
            </a:r>
            <a:r>
              <a:rPr lang="en-US" altLang="zh-TW" baseline="-25000" dirty="0" err="1"/>
              <a:t>k</a:t>
            </a:r>
            <a:r>
              <a:rPr lang="en-US" altLang="zh-TW" dirty="0"/>
              <a:t>:                     0         1           0          1          1         0         1         0           		</a:t>
            </a:r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DAD4CC7-114D-4EEC-94E9-D0CBD8EE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Precision and Average Precision</a:t>
            </a:r>
            <a:endParaRPr lang="zh-TW" altLang="en-US" dirty="0"/>
          </a:p>
        </p:txBody>
      </p:sp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543056A3-B704-E8E6-259B-0568F9DA66A7}"/>
              </a:ext>
            </a:extLst>
          </p:cNvPr>
          <p:cNvSpPr/>
          <p:nvPr/>
        </p:nvSpPr>
        <p:spPr>
          <a:xfrm>
            <a:off x="8248515" y="1697368"/>
            <a:ext cx="2023949" cy="408623"/>
          </a:xfrm>
          <a:prstGeom prst="wedgeRoundRectCallout">
            <a:avLst>
              <a:gd name="adj1" fmla="val -81881"/>
              <a:gd name="adj2" fmla="val 8090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Red: relevant or hit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9BDC4C0F-5D1E-4E55-F8AD-1F30F0D3E8A4}"/>
                  </a:ext>
                </a:extLst>
              </p:cNvPr>
              <p:cNvSpPr txBox="1"/>
              <p:nvPr/>
            </p:nvSpPr>
            <p:spPr>
              <a:xfrm>
                <a:off x="2401379" y="3717033"/>
                <a:ext cx="3262573" cy="720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𝑃𝑟𝑒𝑐𝑖𝑠𝑖𝑜𝑛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#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h𝑖𝑡𝑠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𝑤𝑖𝑡h𝑖𝑛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𝑜𝑢𝑡𝑝𝑢𝑡𝑠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9BDC4C0F-5D1E-4E55-F8AD-1F30F0D3E8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379" y="3717033"/>
                <a:ext cx="3262573" cy="720080"/>
              </a:xfrm>
              <a:prstGeom prst="rect">
                <a:avLst/>
              </a:prstGeom>
              <a:blipFill>
                <a:blip r:embed="rId2"/>
                <a:stretch>
                  <a:fillRect t="-847" r="-506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F8A15F6A-873C-AF7C-A363-DC3D62AB9F5D}"/>
                  </a:ext>
                </a:extLst>
              </p:cNvPr>
              <p:cNvSpPr txBox="1"/>
              <p:nvPr/>
            </p:nvSpPr>
            <p:spPr>
              <a:xfrm>
                <a:off x="2401379" y="4509120"/>
                <a:ext cx="7082323" cy="6808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𝐴𝑃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p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𝑃𝑟𝑒𝑐𝑖𝑠𝑖𝑜𝑛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@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𝑟𝑒𝑙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𝑟𝑒𝑙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en-US" altLang="zh-TW" sz="2400" dirty="0"/>
                  <a:t> =</a:t>
                </a:r>
                <a:r>
                  <a:rPr lang="pt-BR" altLang="zh-TW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0.50+0.50+0.60+0.57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TW" sz="2400" dirty="0"/>
                  <a:t> = 0.54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F8A15F6A-873C-AF7C-A363-DC3D62AB9F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379" y="4509120"/>
                <a:ext cx="7082323" cy="680892"/>
              </a:xfrm>
              <a:prstGeom prst="rect">
                <a:avLst/>
              </a:prstGeom>
              <a:blipFill>
                <a:blip r:embed="rId3"/>
                <a:stretch>
                  <a:fillRect l="-86" r="-1119" b="-450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圓角矩形圖說文字 5">
            <a:extLst>
              <a:ext uri="{FF2B5EF4-FFF2-40B4-BE49-F238E27FC236}">
                <a16:creationId xmlns:a16="http://schemas.microsoft.com/office/drawing/2014/main" id="{3E4AD3A7-B07C-C923-1A21-4D03E911EFC5}"/>
              </a:ext>
            </a:extLst>
          </p:cNvPr>
          <p:cNvSpPr/>
          <p:nvPr/>
        </p:nvSpPr>
        <p:spPr>
          <a:xfrm>
            <a:off x="8904312" y="2948369"/>
            <a:ext cx="818278" cy="408623"/>
          </a:xfrm>
          <a:prstGeom prst="wedgeRoundRectCallout">
            <a:avLst>
              <a:gd name="adj1" fmla="val -111732"/>
              <a:gd name="adj2" fmla="val -8604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Binary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16" name="圓角矩形圖說文字 5">
            <a:extLst>
              <a:ext uri="{FF2B5EF4-FFF2-40B4-BE49-F238E27FC236}">
                <a16:creationId xmlns:a16="http://schemas.microsoft.com/office/drawing/2014/main" id="{93CF8658-E23F-C507-EDB8-1DCC43D02394}"/>
              </a:ext>
            </a:extLst>
          </p:cNvPr>
          <p:cNvSpPr/>
          <p:nvPr/>
        </p:nvSpPr>
        <p:spPr>
          <a:xfrm>
            <a:off x="564583" y="5373216"/>
            <a:ext cx="2232050" cy="408623"/>
          </a:xfrm>
          <a:prstGeom prst="wedgeRoundRectCallout">
            <a:avLst>
              <a:gd name="adj1" fmla="val 37834"/>
              <a:gd name="adj2" fmla="val -11695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AP: Average precision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3" name="圓角矩形圖說文字 5">
            <a:extLst>
              <a:ext uri="{FF2B5EF4-FFF2-40B4-BE49-F238E27FC236}">
                <a16:creationId xmlns:a16="http://schemas.microsoft.com/office/drawing/2014/main" id="{3FA9A23A-EEA5-F2C0-B285-D5807C69EFF3}"/>
              </a:ext>
            </a:extLst>
          </p:cNvPr>
          <p:cNvSpPr/>
          <p:nvPr/>
        </p:nvSpPr>
        <p:spPr>
          <a:xfrm>
            <a:off x="263352" y="3717032"/>
            <a:ext cx="1557734" cy="408623"/>
          </a:xfrm>
          <a:prstGeom prst="wedgeRoundRectCallout">
            <a:avLst>
              <a:gd name="adj1" fmla="val 31377"/>
              <a:gd name="adj2" fmla="val -13038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Rel: Relevancy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72FE0C70-45C4-78E9-689E-0F845A6F76A3}"/>
              </a:ext>
            </a:extLst>
          </p:cNvPr>
          <p:cNvSpPr/>
          <p:nvPr/>
        </p:nvSpPr>
        <p:spPr>
          <a:xfrm>
            <a:off x="6960096" y="5481419"/>
            <a:ext cx="4007244" cy="1021556"/>
          </a:xfrm>
          <a:prstGeom prst="wedgeRoundRectCallout">
            <a:avLst>
              <a:gd name="adj1" fmla="val 23530"/>
              <a:gd name="adj2" fmla="val -1439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Is it reasonable?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“y </a:t>
            </a:r>
            <a:r>
              <a:rPr lang="en-US" altLang="zh-TW" dirty="0" err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y</a:t>
            </a: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 n” and “y </a:t>
            </a:r>
            <a:r>
              <a:rPr lang="en-US" altLang="zh-TW" dirty="0" err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y</a:t>
            </a: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 err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y</a:t>
            </a: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” have the same AP.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“y n </a:t>
            </a:r>
            <a:r>
              <a:rPr lang="en-US" altLang="zh-TW" dirty="0" err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” has better AP than “y n y”.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9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C2087-23CE-B597-BEE8-44D07E50F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A5779D45-0C7C-81C7-B3FA-F60BE7FA2AE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Result of query 1</a:t>
            </a:r>
          </a:p>
          <a:p>
            <a:pPr lvl="1"/>
            <a:r>
              <a:rPr lang="en-US" altLang="zh-TW" dirty="0"/>
              <a:t>Position K:          1         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  <a:r>
              <a:rPr lang="en-US" altLang="zh-TW" dirty="0"/>
              <a:t>          3         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        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/>
              <a:t>         6        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         8</a:t>
            </a:r>
          </a:p>
          <a:p>
            <a:pPr lvl="1"/>
            <a:r>
              <a:rPr lang="en-US" altLang="zh-TW" dirty="0" err="1"/>
              <a:t>Precision@K</a:t>
            </a:r>
            <a:r>
              <a:rPr lang="en-US" altLang="zh-TW" dirty="0"/>
              <a:t>:  0.00    0.50    0.33    0.50    0.60    0.50    0.57    0.50</a:t>
            </a:r>
          </a:p>
          <a:p>
            <a:r>
              <a:rPr lang="en-US" altLang="zh-TW" dirty="0"/>
              <a:t>Result of query 2</a:t>
            </a:r>
          </a:p>
          <a:p>
            <a:pPr lvl="1"/>
            <a:r>
              <a:rPr lang="en-US" altLang="zh-TW" dirty="0"/>
              <a:t>Position K:          </a:t>
            </a:r>
            <a:r>
              <a:rPr lang="en-US" altLang="zh-TW" dirty="0">
                <a:solidFill>
                  <a:srgbClr val="FF0000"/>
                </a:solidFill>
              </a:rPr>
              <a:t>1</a:t>
            </a:r>
            <a:r>
              <a:rPr lang="en-US" altLang="zh-TW" dirty="0"/>
              <a:t>         2          3          </a:t>
            </a:r>
            <a:r>
              <a:rPr lang="en-US" altLang="zh-TW" dirty="0">
                <a:solidFill>
                  <a:srgbClr val="FF0000"/>
                </a:solidFill>
              </a:rPr>
              <a:t>4</a:t>
            </a:r>
            <a:r>
              <a:rPr lang="en-US" altLang="zh-TW" dirty="0"/>
              <a:t>          5         6         </a:t>
            </a:r>
            <a:r>
              <a:rPr lang="en-US" altLang="zh-TW" dirty="0">
                <a:solidFill>
                  <a:srgbClr val="FF0000"/>
                </a:solidFill>
              </a:rPr>
              <a:t>7</a:t>
            </a:r>
            <a:r>
              <a:rPr lang="en-US" altLang="zh-TW" dirty="0"/>
              <a:t>          8</a:t>
            </a:r>
          </a:p>
          <a:p>
            <a:pPr lvl="1"/>
            <a:r>
              <a:rPr lang="en-US" altLang="zh-TW" dirty="0" err="1"/>
              <a:t>Precision@K</a:t>
            </a:r>
            <a:r>
              <a:rPr lang="en-US" altLang="zh-TW" dirty="0"/>
              <a:t>:  1.00    0.50    0.33    0.50    0.40    0.33    0.43    0.38</a:t>
            </a:r>
          </a:p>
          <a:p>
            <a:r>
              <a:rPr lang="en-US" altLang="zh-TW" dirty="0"/>
              <a:t>Result of query 3</a:t>
            </a:r>
          </a:p>
          <a:p>
            <a:pPr lvl="1"/>
            <a:r>
              <a:rPr lang="en-US" altLang="zh-TW" dirty="0"/>
              <a:t>Position K:          1         2          3          4          </a:t>
            </a:r>
            <a:r>
              <a:rPr lang="en-US" altLang="zh-TW" dirty="0">
                <a:solidFill>
                  <a:srgbClr val="FF0000"/>
                </a:solidFill>
              </a:rPr>
              <a:t>5</a:t>
            </a:r>
            <a:r>
              <a:rPr lang="en-US" altLang="zh-TW" dirty="0"/>
              <a:t>         6         7          </a:t>
            </a:r>
            <a:r>
              <a:rPr lang="en-US" altLang="zh-TW" dirty="0">
                <a:solidFill>
                  <a:srgbClr val="FF0000"/>
                </a:solidFill>
              </a:rPr>
              <a:t>8</a:t>
            </a:r>
          </a:p>
          <a:p>
            <a:pPr lvl="1"/>
            <a:r>
              <a:rPr lang="en-US" altLang="zh-TW" dirty="0" err="1"/>
              <a:t>Precision@K</a:t>
            </a:r>
            <a:r>
              <a:rPr lang="en-US" altLang="zh-TW" dirty="0"/>
              <a:t>:  0.00    0.00    0.00    0.00    0.20    0.17    0.14    0.25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DE82010-B0DB-DE18-341C-BCF1CBB2E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 Average Precision (</a:t>
            </a:r>
            <a:r>
              <a:rPr lang="en-US" altLang="zh-TW" dirty="0" err="1"/>
              <a:t>mAP</a:t>
            </a:r>
            <a:r>
              <a:rPr lang="en-US" altLang="zh-TW" dirty="0"/>
              <a:t>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BA7DEEA8-7344-BED9-D39A-C6EC9BF96D91}"/>
                  </a:ext>
                </a:extLst>
              </p:cNvPr>
              <p:cNvSpPr txBox="1"/>
              <p:nvPr/>
            </p:nvSpPr>
            <p:spPr>
              <a:xfrm>
                <a:off x="8616280" y="2348880"/>
                <a:ext cx="3518143" cy="4396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𝐴𝑃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pt-BR" altLang="zh-TW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0.50+0.50+0.60+0.57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TW" sz="2000" dirty="0"/>
                  <a:t>=0.54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BA7DEEA8-7344-BED9-D39A-C6EC9BF96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6280" y="2348880"/>
                <a:ext cx="3518143" cy="439672"/>
              </a:xfrm>
              <a:prstGeom prst="rect">
                <a:avLst/>
              </a:prstGeom>
              <a:blipFill>
                <a:blip r:embed="rId2"/>
                <a:stretch>
                  <a:fillRect t="-1351" r="-1724" b="-1891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9F1F9A79-E55D-EFD7-5A34-17BEBB0A315B}"/>
                  </a:ext>
                </a:extLst>
              </p:cNvPr>
              <p:cNvSpPr txBox="1"/>
              <p:nvPr/>
            </p:nvSpPr>
            <p:spPr>
              <a:xfrm>
                <a:off x="8616280" y="3493384"/>
                <a:ext cx="3022366" cy="4396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𝐴𝑃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pt-BR" altLang="zh-TW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1.00+0.50+0.43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TW" sz="2000" dirty="0"/>
                  <a:t>=0.64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9F1F9A79-E55D-EFD7-5A34-17BEBB0A31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6280" y="3493384"/>
                <a:ext cx="3022366" cy="439672"/>
              </a:xfrm>
              <a:prstGeom prst="rect">
                <a:avLst/>
              </a:prstGeom>
              <a:blipFill>
                <a:blip r:embed="rId3"/>
                <a:stretch>
                  <a:fillRect t="-1351" r="-2209" b="-1891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8FF0DC3-6F9B-57D9-36BF-EC67AFAD4D2E}"/>
                  </a:ext>
                </a:extLst>
              </p:cNvPr>
              <p:cNvSpPr txBox="1"/>
              <p:nvPr/>
            </p:nvSpPr>
            <p:spPr>
              <a:xfrm>
                <a:off x="8616280" y="4717520"/>
                <a:ext cx="2520626" cy="4396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𝐴𝑃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pt-BR" altLang="zh-TW" sz="2000" dirty="0"/>
                  <a:t>@8 </a:t>
                </a:r>
                <a:r>
                  <a:rPr lang="en-US" altLang="zh-TW" sz="2000" dirty="0"/>
                  <a:t>=</a:t>
                </a:r>
                <a:r>
                  <a:rPr lang="pt-BR" altLang="zh-TW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0.20+0.25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TW" sz="2000" dirty="0"/>
                  <a:t>=0.23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8FF0DC3-6F9B-57D9-36BF-EC67AFAD4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6280" y="4717520"/>
                <a:ext cx="2520626" cy="439672"/>
              </a:xfrm>
              <a:prstGeom prst="rect">
                <a:avLst/>
              </a:prstGeom>
              <a:blipFill>
                <a:blip r:embed="rId4"/>
                <a:stretch>
                  <a:fillRect t="-1351" r="-2885" b="-1756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D0287653-0EDB-37AB-33AC-75425CCA3AA5}"/>
                  </a:ext>
                </a:extLst>
              </p:cNvPr>
              <p:cNvSpPr txBox="1"/>
              <p:nvPr/>
            </p:nvSpPr>
            <p:spPr>
              <a:xfrm>
                <a:off x="3935760" y="5733256"/>
                <a:ext cx="5133200" cy="61760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80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𝐴𝑃</m:t>
                    </m:r>
                  </m:oMath>
                </a14:m>
                <a:r>
                  <a:rPr lang="pt-BR" altLang="zh-TW" sz="2800" dirty="0"/>
                  <a:t>@8 </a:t>
                </a:r>
                <a:r>
                  <a:rPr lang="en-US" altLang="zh-TW" sz="2800" dirty="0"/>
                  <a:t>=</a:t>
                </a:r>
                <a:r>
                  <a:rPr lang="pt-BR" altLang="zh-TW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0.54+0.64+0.23</m:t>
                        </m:r>
                      </m:num>
                      <m:den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TW" sz="2800" dirty="0"/>
                  <a:t> = 0.47</a:t>
                </a:r>
                <a:endParaRPr lang="zh-TW" altLang="en-US" sz="2800" dirty="0"/>
              </a:p>
            </p:txBody>
          </p:sp>
        </mc:Choice>
        <mc:Fallback xmlns="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D0287653-0EDB-37AB-33AC-75425CCA3A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760" y="5733256"/>
                <a:ext cx="5133200" cy="617605"/>
              </a:xfrm>
              <a:prstGeom prst="rect">
                <a:avLst/>
              </a:prstGeom>
              <a:blipFill>
                <a:blip r:embed="rId5"/>
                <a:stretch>
                  <a:fillRect b="-192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759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4DFF4-FD1B-A6C5-920E-050A2F04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9644E00F-DB60-DCA6-A26A-77024282075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Query result</a:t>
                </a:r>
              </a:p>
              <a:p>
                <a:pPr lvl="1"/>
                <a:r>
                  <a:rPr lang="en-US" altLang="zh-TW" dirty="0"/>
                  <a:t>Position K:          1         2          3          4</a:t>
                </a:r>
              </a:p>
              <a:p>
                <a:pPr lvl="1"/>
                <a:r>
                  <a:rPr lang="en-US" altLang="zh-TW" dirty="0" err="1"/>
                  <a:t>Rel</a:t>
                </a:r>
                <a:r>
                  <a:rPr lang="en-US" altLang="zh-TW" baseline="-25000" dirty="0" err="1"/>
                  <a:t>k</a:t>
                </a:r>
                <a:r>
                  <a:rPr lang="en-US" altLang="zh-TW" dirty="0"/>
                  <a:t>:                     3         1          2          3</a:t>
                </a:r>
              </a:p>
              <a:p>
                <a:r>
                  <a:rPr lang="en-US" altLang="zh-TW" dirty="0"/>
                  <a:t>Performance indices</a:t>
                </a:r>
              </a:p>
              <a:p>
                <a:pPr lvl="1"/>
                <a:r>
                  <a:rPr lang="en-US" altLang="zh-TW" dirty="0"/>
                  <a:t>CG@4 = 3+1+2+3 = 9 (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Cumulative gain</a:t>
                </a:r>
                <a:r>
                  <a:rPr lang="en-US" altLang="zh-TW" dirty="0"/>
                  <a:t>)</a:t>
                </a:r>
              </a:p>
              <a:p>
                <a:pPr lvl="1"/>
                <a:r>
                  <a:rPr lang="en-US" altLang="zh-TW" dirty="0"/>
                  <a:t>DCG@4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sSubPr>
                            <m:ctrlPr>
                              <a:rPr lang="pt-BR" altLang="zh-TW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(1+1)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= 5.92</m:t>
                    </m:r>
                  </m:oMath>
                </a14:m>
                <a:r>
                  <a:rPr lang="en-US" altLang="zh-TW" b="0" dirty="0"/>
                  <a:t> (</a:t>
                </a:r>
                <a:r>
                  <a:rPr lang="en-US" altLang="zh-TW" b="0" dirty="0">
                    <a:solidFill>
                      <a:srgbClr val="FF0000"/>
                    </a:solidFill>
                  </a:rPr>
                  <a:t>Discounted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 CG</a:t>
                </a:r>
                <a:r>
                  <a:rPr lang="en-US" altLang="zh-TW" b="0" dirty="0"/>
                  <a:t>)</a:t>
                </a:r>
              </a:p>
              <a:p>
                <a:pPr lvl="1"/>
                <a:r>
                  <a:rPr lang="en-US" altLang="zh-TW" dirty="0"/>
                  <a:t>IDCG@4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(1+1)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(1+2)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(1+3)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(1+4)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dirty="0"/>
                  <a:t>  6.32 (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Ideal DCG</a:t>
                </a:r>
                <a:r>
                  <a:rPr lang="en-US" altLang="zh-TW" dirty="0"/>
                  <a:t>)</a:t>
                </a:r>
              </a:p>
              <a:p>
                <a:pPr lvl="1"/>
                <a:r>
                  <a:rPr lang="en-US" altLang="zh-TW" dirty="0"/>
                  <a:t>NDCG@4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𝐷𝐶𝐺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@4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𝐷𝐶𝐺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@4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= 0.94</m:t>
                    </m:r>
                  </m:oMath>
                </a14:m>
                <a:r>
                  <a:rPr lang="en-US" altLang="zh-TW" dirty="0"/>
                  <a:t> (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Normalized DCG</a:t>
                </a:r>
                <a:r>
                  <a:rPr lang="en-US" altLang="zh-TW" dirty="0"/>
                  <a:t>)</a:t>
                </a:r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9644E00F-DB60-DCA6-A26A-7702428207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0CCECE4B-3E9E-1ED6-52D4-F24E00A0E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Examples of CG, DCG, IDCG, and NDCG</a:t>
            </a:r>
            <a:endParaRPr lang="zh-TW" altLang="en-US" dirty="0"/>
          </a:p>
        </p:txBody>
      </p:sp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3FD6EBDA-0C97-4252-B839-ACA66F5709A0}"/>
              </a:ext>
            </a:extLst>
          </p:cNvPr>
          <p:cNvSpPr/>
          <p:nvPr/>
        </p:nvSpPr>
        <p:spPr>
          <a:xfrm>
            <a:off x="5951984" y="2564904"/>
            <a:ext cx="1811724" cy="408623"/>
          </a:xfrm>
          <a:prstGeom prst="wedgeRoundRectCallout">
            <a:avLst>
              <a:gd name="adj1" fmla="val -75608"/>
              <a:gd name="adj2" fmla="val 326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Relevance scores</a:t>
            </a:r>
          </a:p>
        </p:txBody>
      </p:sp>
      <p:sp>
        <p:nvSpPr>
          <p:cNvPr id="3" name="圓角矩形圖說文字 5">
            <a:extLst>
              <a:ext uri="{FF2B5EF4-FFF2-40B4-BE49-F238E27FC236}">
                <a16:creationId xmlns:a16="http://schemas.microsoft.com/office/drawing/2014/main" id="{785F887E-D96C-3E88-2C79-DEAFF45DEC0B}"/>
              </a:ext>
            </a:extLst>
          </p:cNvPr>
          <p:cNvSpPr/>
          <p:nvPr/>
        </p:nvSpPr>
        <p:spPr>
          <a:xfrm>
            <a:off x="6882576" y="5733686"/>
            <a:ext cx="4002307" cy="715089"/>
          </a:xfrm>
          <a:prstGeom prst="wedgeRoundRectCallout">
            <a:avLst>
              <a:gd name="adj1" fmla="val 23530"/>
              <a:gd name="adj2" fmla="val -1439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Is it reasonable?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“1 1 1” has better NDCG than “3 1 2”.</a:t>
            </a:r>
            <a:endParaRPr lang="zh-TW" altLang="en-US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78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CB0A6-33DE-C6A0-8EBC-123A94674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08A775F6-001C-B360-FEEB-D3BDA06F23D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Formulas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𝐶𝐺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sz="20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altLang="zh-TW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  <m:e>
                        <m:sSub>
                          <m:sSub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𝑟𝑒𝑙</m:t>
                            </m:r>
                          </m:e>
                          <m: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sz="1900" i="1">
                        <a:latin typeface="Cambria Math" panose="02040503050406030204" pitchFamily="18" charset="0"/>
                      </a:rPr>
                      <m:t>𝐷𝐶𝐺</m:t>
                    </m:r>
                    <m:r>
                      <a:rPr lang="en-US" altLang="zh-TW" sz="1900" i="1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sz="1900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sz="19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altLang="zh-TW" sz="19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9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sz="19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1900" i="1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  <m:e>
                        <m:f>
                          <m:fPr>
                            <m:ctrlPr>
                              <a:rPr lang="pt-BR" altLang="zh-TW" sz="1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𝑟𝑒𝑙</m:t>
                                </m:r>
                              </m:e>
                              <m:sub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altLang="zh-TW" sz="1900">
                                <a:latin typeface="Cambria Math" panose="02040503050406030204" pitchFamily="18" charset="0"/>
                              </a:rPr>
                              <m:t>log</m:t>
                            </m:r>
                            <m:r>
                              <a:rPr lang="en-US" altLang="zh-TW" sz="1900" i="1">
                                <a:latin typeface="Cambria Math" panose="02040503050406030204" pitchFamily="18" charset="0"/>
                              </a:rPr>
                              <m:t>⁡(1+</m:t>
                            </m:r>
                            <m:sSub>
                              <m:sSubPr>
                                <m:ctrlP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𝑟𝑎𝑛𝑘</m:t>
                                </m:r>
                              </m:e>
                              <m:sub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altLang="zh-TW" sz="19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altLang="zh-TW" sz="1900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900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altLang="zh-TW" sz="1900" i="1">
                        <a:latin typeface="Cambria Math" panose="02040503050406030204" pitchFamily="18" charset="0"/>
                      </a:rPr>
                      <m:t>𝐷𝐶𝐺</m:t>
                    </m:r>
                    <m:r>
                      <a:rPr lang="en-US" altLang="zh-TW" sz="1900" i="1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sz="1900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sz="19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altLang="zh-TW" sz="19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9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sz="19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1900" i="1">
                            <a:latin typeface="Cambria Math" panose="02040503050406030204" pitchFamily="18" charset="0"/>
                          </a:rPr>
                          <m:t>𝐾</m:t>
                        </m:r>
                      </m:sup>
                      <m:e>
                        <m:f>
                          <m:fPr>
                            <m:ctrlPr>
                              <a:rPr lang="pt-BR" altLang="zh-TW" sz="1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900" b="0" i="1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altLang="zh-TW" sz="1900" b="0" i="1" smtClean="0">
                                    <a:latin typeface="Cambria Math" panose="02040503050406030204" pitchFamily="18" charset="0"/>
                                  </a:rPr>
                                  <m:t>𝑠𝑜𝑟𝑡</m:t>
                                </m:r>
                                <m:d>
                                  <m:dPr>
                                    <m:ctrlPr>
                                      <a:rPr lang="en-US" altLang="zh-TW" sz="19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900" i="1">
                                        <a:latin typeface="Cambria Math" panose="02040503050406030204" pitchFamily="18" charset="0"/>
                                      </a:rPr>
                                      <m:t>𝑟𝑒𝑙</m:t>
                                    </m:r>
                                  </m:e>
                                </m:d>
                                <m:r>
                                  <a:rPr lang="en-US" altLang="zh-TW" sz="1900" b="0" i="1" smtClean="0">
                                    <a:latin typeface="Cambria Math" panose="02040503050406030204" pitchFamily="18" charset="0"/>
                                  </a:rPr>
                                  <m:t>]</m:t>
                                </m:r>
                              </m:e>
                              <m:sub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altLang="zh-TW" sz="1900">
                                <a:latin typeface="Cambria Math" panose="02040503050406030204" pitchFamily="18" charset="0"/>
                              </a:rPr>
                              <m:t>log</m:t>
                            </m:r>
                            <m:r>
                              <a:rPr lang="en-US" altLang="zh-TW" sz="1900" i="1">
                                <a:latin typeface="Cambria Math" panose="02040503050406030204" pitchFamily="18" charset="0"/>
                              </a:rPr>
                              <m:t>⁡(1+</m:t>
                            </m:r>
                            <m:sSub>
                              <m:sSubPr>
                                <m:ctrlP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𝑟𝑎𝑛𝑘</m:t>
                                </m:r>
                              </m:e>
                              <m:sub>
                                <m:r>
                                  <a:rPr lang="en-US" altLang="zh-TW" sz="19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altLang="zh-TW" sz="19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altLang="zh-TW" sz="1900" dirty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𝐷𝐶𝐺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@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pt-BR" altLang="zh-TW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𝐷𝐶𝐺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@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𝐼𝐷𝐶𝐺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@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endParaRPr lang="en-US" altLang="zh-TW" dirty="0"/>
              </a:p>
              <a:p>
                <a:r>
                  <a:rPr lang="en-US" altLang="zh-TW" dirty="0"/>
                  <a:t>Facts</a:t>
                </a:r>
              </a:p>
              <a:p>
                <a:pPr lvl="1"/>
                <a:r>
                  <a:rPr lang="en-US" altLang="zh-TW" dirty="0"/>
                  <a:t>NDCG is always a number between 0 and 1.</a:t>
                </a:r>
              </a:p>
              <a:p>
                <a:pPr lvl="1"/>
                <a:r>
                  <a:rPr lang="en-US" altLang="zh-TW" dirty="0"/>
                  <a:t>To use NDCG, you need a dataset with multiple-value relevance scores, which require extra manpower to label them. </a:t>
                </a:r>
              </a:p>
            </p:txBody>
          </p:sp>
        </mc:Choice>
        <mc:Fallback xmlns="">
          <p:sp>
            <p:nvSpPr>
              <p:cNvPr id="10" name="內容版面配置區 9">
                <a:extLst>
                  <a:ext uri="{FF2B5EF4-FFF2-40B4-BE49-F238E27FC236}">
                    <a16:creationId xmlns:a16="http://schemas.microsoft.com/office/drawing/2014/main" id="{08A775F6-001C-B360-FEEB-D3BDA06F23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245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75C894E1-ACAF-C255-C157-00C44F5A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Formulas of CG, DCG, IDCG, and NDCG</a:t>
            </a:r>
            <a:endParaRPr lang="zh-TW" altLang="en-US" dirty="0"/>
          </a:p>
        </p:txBody>
      </p:sp>
      <p:sp>
        <p:nvSpPr>
          <p:cNvPr id="11" name="圓角矩形圖說文字 5">
            <a:extLst>
              <a:ext uri="{FF2B5EF4-FFF2-40B4-BE49-F238E27FC236}">
                <a16:creationId xmlns:a16="http://schemas.microsoft.com/office/drawing/2014/main" id="{2D80B497-3F51-1C8A-E59A-9250A3700A6B}"/>
              </a:ext>
            </a:extLst>
          </p:cNvPr>
          <p:cNvSpPr/>
          <p:nvPr/>
        </p:nvSpPr>
        <p:spPr>
          <a:xfrm>
            <a:off x="4727848" y="2876361"/>
            <a:ext cx="2747706" cy="408623"/>
          </a:xfrm>
          <a:prstGeom prst="wedgeRoundRectCallout">
            <a:avLst>
              <a:gd name="adj1" fmla="val -69269"/>
              <a:gd name="adj2" fmla="val 4208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Sorted in descending order</a:t>
            </a:r>
          </a:p>
        </p:txBody>
      </p:sp>
    </p:spTree>
    <p:extLst>
      <p:ext uri="{BB962C8B-B14F-4D97-AF65-F5344CB8AC3E}">
        <p14:creationId xmlns:p14="http://schemas.microsoft.com/office/powerpoint/2010/main" val="353145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16201</TotalTime>
  <Words>1026</Words>
  <Application>Microsoft Office PowerPoint</Application>
  <PresentationFormat>寬螢幕</PresentationFormat>
  <Paragraphs>150</Paragraphs>
  <Slides>13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標楷體</vt:lpstr>
      <vt:lpstr>Arial</vt:lpstr>
      <vt:lpstr>Calibri</vt:lpstr>
      <vt:lpstr>Cambria Math</vt:lpstr>
      <vt:lpstr>Wingdings</vt:lpstr>
      <vt:lpstr>Wingdings 2</vt:lpstr>
      <vt:lpstr>壁窗</vt:lpstr>
      <vt:lpstr>Performance Indices for Ranking</vt:lpstr>
      <vt:lpstr>Outline</vt:lpstr>
      <vt:lpstr>Two Types of Outputs of Retrieval Systems</vt:lpstr>
      <vt:lpstr>Reciprocal Rank (RR)</vt:lpstr>
      <vt:lpstr>Mean Reciprocal Rank (mRR)</vt:lpstr>
      <vt:lpstr>Precision and Average Precision</vt:lpstr>
      <vt:lpstr>Mean Average Precision (mAP)</vt:lpstr>
      <vt:lpstr>Examples of CG, DCG, IDCG, and NDCG</vt:lpstr>
      <vt:lpstr>Formulas of CG, DCG, IDCG, and NDCG</vt:lpstr>
      <vt:lpstr>References</vt:lpstr>
      <vt:lpstr>Exercise: mRR</vt:lpstr>
      <vt:lpstr>Exercise: mAP</vt:lpstr>
      <vt:lpstr>Exercise: CG, DCG, IDCG, and NDCG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823</cp:revision>
  <dcterms:created xsi:type="dcterms:W3CDTF">2008-11-09T17:03:56Z</dcterms:created>
  <dcterms:modified xsi:type="dcterms:W3CDTF">2025-12-13T02:56:47Z</dcterms:modified>
</cp:coreProperties>
</file>