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47" r:id="rId2"/>
    <p:sldId id="275" r:id="rId3"/>
    <p:sldId id="299" r:id="rId4"/>
    <p:sldId id="369" r:id="rId5"/>
    <p:sldId id="348" r:id="rId6"/>
    <p:sldId id="374" r:id="rId7"/>
    <p:sldId id="375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76" autoAdjust="0"/>
    <p:restoredTop sz="94125" autoAdjust="0"/>
  </p:normalViewPr>
  <p:slideViewPr>
    <p:cSldViewPr>
      <p:cViewPr varScale="1">
        <p:scale>
          <a:sx n="110" d="100"/>
          <a:sy n="110" d="100"/>
        </p:scale>
        <p:origin x="858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8000" y="1340768"/>
            <a:ext cx="82296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8000" y="3933056"/>
            <a:ext cx="82296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橢圓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橢圓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橢圓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8589" y="278112"/>
            <a:ext cx="17272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99568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2025/12/13</a:t>
            </a:fld>
            <a:endParaRPr lang="zh-TW" alt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15525" y="135236"/>
            <a:ext cx="17272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橢圓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橢圓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橢圓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橢圓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橢圓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85709" y="1500174"/>
            <a:ext cx="1123957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85709" y="1571612"/>
            <a:ext cx="11239579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11513861" y="628652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矩形 13"/>
          <p:cNvSpPr/>
          <p:nvPr userDrawn="1"/>
        </p:nvSpPr>
        <p:spPr>
          <a:xfrm>
            <a:off x="11280576" y="6309320"/>
            <a:ext cx="1103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93BD6009-2A66-4F07-812F-9E9F9B397B69}" type="slidenum">
              <a:rPr lang="zh-TW" altLang="en-US" sz="1800" smtClean="0">
                <a:solidFill>
                  <a:schemeClr val="accent3">
                    <a:lumMod val="75000"/>
                  </a:schemeClr>
                </a:solidFill>
              </a:rPr>
              <a:pPr/>
              <a:t>‹#›</a:t>
            </a:fld>
            <a:r>
              <a:rPr lang="en-US" altLang="zh-TW" sz="1800" dirty="0">
                <a:solidFill>
                  <a:schemeClr val="accent3">
                    <a:lumMod val="75000"/>
                  </a:schemeClr>
                </a:solidFill>
              </a:rPr>
              <a:t>/32</a:t>
            </a:r>
            <a:endParaRPr lang="zh-TW" altLang="en-US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Calibri" panose="020F0502020204030204" pitchFamily="34" charset="0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s.stackexchange.com/questions/14099/using-k-fold-cross-validation-for-time-series-model-selection" TargetMode="External"/><Relationship Id="rId2" Type="http://schemas.openxmlformats.org/officeDocument/2006/relationships/hyperlink" Target="https://medium.com/@soumyachess1496/cross-validation-in-time-series-566ae4981ce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atusneo.com/cross-validation-unveiling-model-performance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71664" y="1340768"/>
            <a:ext cx="7272808" cy="1894362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Performance Evaluation</a:t>
            </a:r>
            <a:br>
              <a:rPr lang="en-US" altLang="zh-TW" sz="3600" dirty="0"/>
            </a:br>
            <a:r>
              <a:rPr lang="en-US" altLang="zh-TW" sz="3600" dirty="0"/>
              <a:t>for Time Series Prediction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10000" y="3933056"/>
            <a:ext cx="6172200" cy="1944216"/>
          </a:xfrm>
        </p:spPr>
        <p:txBody>
          <a:bodyPr>
            <a:norm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endParaRPr lang="en-US" altLang="zh-TW" i="1" dirty="0">
              <a:latin typeface="Arial" panose="020B0604020202020204" pitchFamily="34" charset="0"/>
            </a:endParaRPr>
          </a:p>
          <a:p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A6A832E-B315-4629-A840-EC35FA97CBE8}"/>
              </a:ext>
            </a:extLst>
          </p:cNvPr>
          <p:cNvSpPr txBox="1">
            <a:spLocks/>
          </p:cNvSpPr>
          <p:nvPr/>
        </p:nvSpPr>
        <p:spPr>
          <a:xfrm>
            <a:off x="6235804" y="5795972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B5DD0A4-5EC4-420C-89F5-FF49BBA59529}" type="datetime1">
              <a:rPr lang="zh-TW" altLang="en-US"/>
              <a:pPr algn="ctr"/>
              <a:t>2025/12/13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What is a time series?</a:t>
            </a:r>
          </a:p>
          <a:p>
            <a:pPr lvl="1"/>
            <a:r>
              <a:rPr lang="en-US" altLang="zh-TW" dirty="0"/>
              <a:t>A time series is a sequence of data points (observations) collected in time order.</a:t>
            </a:r>
          </a:p>
          <a:p>
            <a:pPr lvl="1"/>
            <a:r>
              <a:rPr lang="en-US" altLang="zh-TW" dirty="0"/>
              <a:t>At each time instant, the observation could be a scalar or a vector.</a:t>
            </a:r>
          </a:p>
          <a:p>
            <a:r>
              <a:rPr lang="en-US" altLang="zh-TW" dirty="0"/>
              <a:t>Examples of time series</a:t>
            </a:r>
          </a:p>
          <a:p>
            <a:pPr lvl="1"/>
            <a:r>
              <a:rPr lang="en-US" altLang="zh-TW" dirty="0"/>
              <a:t>Average temperatures of summer days</a:t>
            </a:r>
          </a:p>
          <a:p>
            <a:pPr lvl="1"/>
            <a:r>
              <a:rPr lang="en-US" altLang="zh-TW" dirty="0"/>
              <a:t>Breath rate of a runner during a marathon</a:t>
            </a:r>
          </a:p>
          <a:p>
            <a:pPr lvl="1"/>
            <a:r>
              <a:rPr lang="en-US" altLang="zh-TW" dirty="0"/>
              <a:t>Daily OHLCV (open, high, low, close, volume) of a stock</a:t>
            </a:r>
          </a:p>
          <a:p>
            <a:pPr lvl="1"/>
            <a:r>
              <a:rPr lang="en-US" altLang="zh-TW" dirty="0"/>
              <a:t>…</a:t>
            </a:r>
          </a:p>
          <a:p>
            <a:r>
              <a:rPr lang="en-US" altLang="zh-TW" dirty="0"/>
              <a:t>Fact</a:t>
            </a:r>
          </a:p>
          <a:p>
            <a:pPr lvl="1"/>
            <a:r>
              <a:rPr lang="en-US" altLang="zh-TW" dirty="0"/>
              <a:t>Due to the time dependency of observations, we need a special cross validation (CV) for performance evaluation.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Introduction to Time Series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Basic principle</a:t>
            </a:r>
          </a:p>
          <a:p>
            <a:pPr lvl="1"/>
            <a:r>
              <a:rPr lang="en-US" altLang="zh-TW" dirty="0"/>
              <a:t>You can do whatever you want on the historical data for designing the model, but </a:t>
            </a:r>
            <a:r>
              <a:rPr lang="en-US" altLang="zh-TW" dirty="0">
                <a:solidFill>
                  <a:srgbClr val="FF0000"/>
                </a:solidFill>
              </a:rPr>
              <a:t>absolutely no peek into the future!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CV for Time Series Datasets</a:t>
            </a:r>
            <a:endParaRPr lang="zh-TW" altLang="en-US" dirty="0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7FDD3506-C03C-06B3-A0C8-8C775F00D2ED}"/>
              </a:ext>
            </a:extLst>
          </p:cNvPr>
          <p:cNvSpPr/>
          <p:nvPr/>
        </p:nvSpPr>
        <p:spPr>
          <a:xfrm>
            <a:off x="2513882" y="4505685"/>
            <a:ext cx="2880320" cy="3600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Train</a:t>
            </a:r>
            <a:endParaRPr lang="zh-TW" altLang="en-US" sz="1400" dirty="0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BA7114D2-600B-8FF7-87F8-D45AA3F3ED6F}"/>
              </a:ext>
            </a:extLst>
          </p:cNvPr>
          <p:cNvSpPr/>
          <p:nvPr/>
        </p:nvSpPr>
        <p:spPr>
          <a:xfrm>
            <a:off x="6312024" y="4505685"/>
            <a:ext cx="1224136" cy="3600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Test</a:t>
            </a:r>
            <a:endParaRPr lang="zh-TW" altLang="en-US" sz="1400" dirty="0"/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6C85A82A-BFD2-3A04-3F08-ED74D168BDB9}"/>
              </a:ext>
            </a:extLst>
          </p:cNvPr>
          <p:cNvCxnSpPr>
            <a:cxnSpLocks/>
          </p:cNvCxnSpPr>
          <p:nvPr/>
        </p:nvCxnSpPr>
        <p:spPr>
          <a:xfrm>
            <a:off x="2495600" y="5236391"/>
            <a:ext cx="72008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>
            <a:extLst>
              <a:ext uri="{FF2B5EF4-FFF2-40B4-BE49-F238E27FC236}">
                <a16:creationId xmlns:a16="http://schemas.microsoft.com/office/drawing/2014/main" id="{27D432B4-FD00-3328-D58D-7BFA97A216D4}"/>
              </a:ext>
            </a:extLst>
          </p:cNvPr>
          <p:cNvSpPr txBox="1"/>
          <p:nvPr/>
        </p:nvSpPr>
        <p:spPr>
          <a:xfrm>
            <a:off x="7604237" y="5297773"/>
            <a:ext cx="29562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2000" dirty="0">
                <a:solidFill>
                  <a:srgbClr val="7030A0"/>
                </a:solidFill>
              </a:rPr>
              <a:t>Time index</a:t>
            </a:r>
          </a:p>
          <a:p>
            <a:pPr algn="ctr"/>
            <a:r>
              <a:rPr lang="en-US" altLang="zh-TW" sz="2000" dirty="0">
                <a:solidFill>
                  <a:srgbClr val="7030A0"/>
                </a:solidFill>
              </a:rPr>
              <a:t>(Monotonically increasing)</a:t>
            </a:r>
            <a:endParaRPr lang="zh-TW" altLang="en-US" sz="2000" dirty="0">
              <a:solidFill>
                <a:srgbClr val="7030A0"/>
              </a:solidFill>
            </a:endParaRPr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AFB97380-4708-3552-6A71-A8FE0BB40AE1}"/>
              </a:ext>
            </a:extLst>
          </p:cNvPr>
          <p:cNvSpPr/>
          <p:nvPr/>
        </p:nvSpPr>
        <p:spPr>
          <a:xfrm>
            <a:off x="5375920" y="4505685"/>
            <a:ext cx="936104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Validate</a:t>
            </a:r>
            <a:endParaRPr lang="zh-TW" altLang="en-US" sz="1400" dirty="0"/>
          </a:p>
        </p:txBody>
      </p: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75B1298A-13A2-C95C-35BB-4945447A43F0}"/>
              </a:ext>
            </a:extLst>
          </p:cNvPr>
          <p:cNvCxnSpPr>
            <a:cxnSpLocks/>
          </p:cNvCxnSpPr>
          <p:nvPr/>
        </p:nvCxnSpPr>
        <p:spPr>
          <a:xfrm>
            <a:off x="6312024" y="5288482"/>
            <a:ext cx="0" cy="513347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45DCF05D-C16F-C026-90D5-FDF6DA8012D4}"/>
              </a:ext>
            </a:extLst>
          </p:cNvPr>
          <p:cNvSpPr txBox="1"/>
          <p:nvPr/>
        </p:nvSpPr>
        <p:spPr>
          <a:xfrm>
            <a:off x="5937273" y="5765194"/>
            <a:ext cx="7495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FF0000"/>
                </a:solidFill>
              </a:rPr>
              <a:t>Now!</a:t>
            </a:r>
            <a:endParaRPr lang="zh-TW" altLang="en-US" sz="2000" dirty="0">
              <a:solidFill>
                <a:srgbClr val="FF0000"/>
              </a:solidFill>
            </a:endParaRPr>
          </a:p>
        </p:txBody>
      </p:sp>
      <p:sp>
        <p:nvSpPr>
          <p:cNvPr id="16" name="右大括弧 15">
            <a:extLst>
              <a:ext uri="{FF2B5EF4-FFF2-40B4-BE49-F238E27FC236}">
                <a16:creationId xmlns:a16="http://schemas.microsoft.com/office/drawing/2014/main" id="{FB9D2F33-81A2-DF2A-DA92-1D112ED31DFD}"/>
              </a:ext>
            </a:extLst>
          </p:cNvPr>
          <p:cNvSpPr/>
          <p:nvPr/>
        </p:nvSpPr>
        <p:spPr>
          <a:xfrm rot="16200000">
            <a:off x="4274672" y="2240841"/>
            <a:ext cx="276566" cy="3798143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" name="右大括弧 16">
            <a:extLst>
              <a:ext uri="{FF2B5EF4-FFF2-40B4-BE49-F238E27FC236}">
                <a16:creationId xmlns:a16="http://schemas.microsoft.com/office/drawing/2014/main" id="{BE9F9DAC-F821-71AC-B82C-D91BBAAE2437}"/>
              </a:ext>
            </a:extLst>
          </p:cNvPr>
          <p:cNvSpPr/>
          <p:nvPr/>
        </p:nvSpPr>
        <p:spPr>
          <a:xfrm rot="16200000">
            <a:off x="6804092" y="3527844"/>
            <a:ext cx="276566" cy="1224138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23F1F2DB-0AFE-CBD5-DF06-73D89E81CEE2}"/>
              </a:ext>
            </a:extLst>
          </p:cNvPr>
          <p:cNvSpPr txBox="1"/>
          <p:nvPr/>
        </p:nvSpPr>
        <p:spPr>
          <a:xfrm>
            <a:off x="3936610" y="3645024"/>
            <a:ext cx="1007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2000" dirty="0" err="1">
                <a:solidFill>
                  <a:srgbClr val="7030A0"/>
                </a:solidFill>
              </a:rPr>
              <a:t>Trn&amp;Val</a:t>
            </a:r>
            <a:endParaRPr lang="zh-TW" altLang="en-US" sz="2000" dirty="0">
              <a:solidFill>
                <a:srgbClr val="7030A0"/>
              </a:solidFill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3BD71D7B-3050-471B-C7A6-A1B8407AEFEB}"/>
              </a:ext>
            </a:extLst>
          </p:cNvPr>
          <p:cNvSpPr txBox="1"/>
          <p:nvPr/>
        </p:nvSpPr>
        <p:spPr>
          <a:xfrm>
            <a:off x="6456040" y="3673527"/>
            <a:ext cx="971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2000" dirty="0">
                <a:solidFill>
                  <a:srgbClr val="7030A0"/>
                </a:solidFill>
              </a:rPr>
              <a:t>Test set</a:t>
            </a:r>
            <a:endParaRPr lang="zh-TW" altLang="en-US" sz="2000" dirty="0">
              <a:solidFill>
                <a:srgbClr val="7030A0"/>
              </a:solidFill>
            </a:endParaRPr>
          </a:p>
        </p:txBody>
      </p:sp>
      <p:sp>
        <p:nvSpPr>
          <p:cNvPr id="20" name="圓角矩形圖說文字 10">
            <a:extLst>
              <a:ext uri="{FF2B5EF4-FFF2-40B4-BE49-F238E27FC236}">
                <a16:creationId xmlns:a16="http://schemas.microsoft.com/office/drawing/2014/main" id="{23BBFCE3-0370-2621-A6D5-F916B994DEA1}"/>
              </a:ext>
            </a:extLst>
          </p:cNvPr>
          <p:cNvSpPr/>
          <p:nvPr/>
        </p:nvSpPr>
        <p:spPr>
          <a:xfrm>
            <a:off x="7896200" y="3425565"/>
            <a:ext cx="1308459" cy="408623"/>
          </a:xfrm>
          <a:prstGeom prst="wedgeRoundRectCallout">
            <a:avLst>
              <a:gd name="adj1" fmla="val -82423"/>
              <a:gd name="adj2" fmla="val 5342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Future data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1" name="圓角矩形圖說文字 10">
            <a:extLst>
              <a:ext uri="{FF2B5EF4-FFF2-40B4-BE49-F238E27FC236}">
                <a16:creationId xmlns:a16="http://schemas.microsoft.com/office/drawing/2014/main" id="{B0376072-03F2-B5B6-9FF4-D4D3A1A74D98}"/>
              </a:ext>
            </a:extLst>
          </p:cNvPr>
          <p:cNvSpPr/>
          <p:nvPr/>
        </p:nvSpPr>
        <p:spPr>
          <a:xfrm>
            <a:off x="1660234" y="3425565"/>
            <a:ext cx="1555446" cy="408623"/>
          </a:xfrm>
          <a:prstGeom prst="wedgeRoundRectCallout">
            <a:avLst>
              <a:gd name="adj1" fmla="val 77939"/>
              <a:gd name="adj2" fmla="val 4643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Historical data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1D4661-464D-49E6-9C53-DF6F6DF9E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Comparison</a:t>
            </a:r>
            <a:r>
              <a:rPr lang="zh-TW" altLang="en-US" dirty="0"/>
              <a:t> </a:t>
            </a:r>
            <a:r>
              <a:rPr lang="en-US" altLang="zh-TW" dirty="0"/>
              <a:t>of 4-fold CV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4BFBF6A-BFF1-4EC1-9477-AC916490F8B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Datasets w/o time order</a:t>
            </a:r>
          </a:p>
        </p:txBody>
      </p:sp>
      <p:sp>
        <p:nvSpPr>
          <p:cNvPr id="10" name="內容版面配置區 9">
            <a:extLst>
              <a:ext uri="{FF2B5EF4-FFF2-40B4-BE49-F238E27FC236}">
                <a16:creationId xmlns:a16="http://schemas.microsoft.com/office/drawing/2014/main" id="{38E946EA-3B0D-7107-D4BB-2737C99E2C3A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altLang="zh-TW" dirty="0"/>
              <a:t>Time series datasets</a:t>
            </a:r>
            <a:endParaRPr lang="zh-TW" altLang="en-US" dirty="0"/>
          </a:p>
        </p:txBody>
      </p:sp>
      <p:sp>
        <p:nvSpPr>
          <p:cNvPr id="5" name="圓角矩形圖說文字 10">
            <a:extLst>
              <a:ext uri="{FF2B5EF4-FFF2-40B4-BE49-F238E27FC236}">
                <a16:creationId xmlns:a16="http://schemas.microsoft.com/office/drawing/2014/main" id="{0C6AAF18-F917-49AD-B7C1-6AABC1DA1E21}"/>
              </a:ext>
            </a:extLst>
          </p:cNvPr>
          <p:cNvSpPr/>
          <p:nvPr/>
        </p:nvSpPr>
        <p:spPr>
          <a:xfrm>
            <a:off x="10562337" y="2962805"/>
            <a:ext cx="790247" cy="408623"/>
          </a:xfrm>
          <a:prstGeom prst="wedgeRoundRectCallout">
            <a:avLst>
              <a:gd name="adj1" fmla="val -93693"/>
              <a:gd name="adj2" fmla="val 18360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Fold 1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565346B6-D533-26AD-43DB-BA0128C018C8}"/>
              </a:ext>
            </a:extLst>
          </p:cNvPr>
          <p:cNvSpPr/>
          <p:nvPr/>
        </p:nvSpPr>
        <p:spPr>
          <a:xfrm>
            <a:off x="1055440" y="3068960"/>
            <a:ext cx="2736304" cy="3600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 err="1"/>
              <a:t>Train&amp;Val</a:t>
            </a:r>
            <a:endParaRPr lang="zh-TW" altLang="en-US" sz="1400" dirty="0"/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9A2D84F4-81B3-F672-4BA4-F1F93E89EEC1}"/>
              </a:ext>
            </a:extLst>
          </p:cNvPr>
          <p:cNvSpPr/>
          <p:nvPr/>
        </p:nvSpPr>
        <p:spPr>
          <a:xfrm>
            <a:off x="3791744" y="3068960"/>
            <a:ext cx="864096" cy="3600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Test</a:t>
            </a:r>
            <a:endParaRPr lang="zh-TW" altLang="en-US" sz="1400" dirty="0"/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A2294F77-DC5B-06D3-76CA-0106F2936A51}"/>
              </a:ext>
            </a:extLst>
          </p:cNvPr>
          <p:cNvSpPr/>
          <p:nvPr/>
        </p:nvSpPr>
        <p:spPr>
          <a:xfrm>
            <a:off x="1055440" y="3789040"/>
            <a:ext cx="1800200" cy="3600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 err="1"/>
              <a:t>Train&amp;Val</a:t>
            </a:r>
            <a:endParaRPr lang="zh-TW" altLang="en-US" sz="1400" dirty="0"/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6350172E-6472-4385-482D-3B071412E6CF}"/>
              </a:ext>
            </a:extLst>
          </p:cNvPr>
          <p:cNvSpPr/>
          <p:nvPr/>
        </p:nvSpPr>
        <p:spPr>
          <a:xfrm>
            <a:off x="2855640" y="3789040"/>
            <a:ext cx="936104" cy="3600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Test</a:t>
            </a:r>
            <a:endParaRPr lang="zh-TW" altLang="en-US" sz="1400" dirty="0"/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6A462758-6FE6-EA89-DD9E-D0D38DC66944}"/>
              </a:ext>
            </a:extLst>
          </p:cNvPr>
          <p:cNvSpPr/>
          <p:nvPr/>
        </p:nvSpPr>
        <p:spPr>
          <a:xfrm>
            <a:off x="3791744" y="3789040"/>
            <a:ext cx="864096" cy="3600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 err="1"/>
              <a:t>Train&amp;Val</a:t>
            </a:r>
            <a:endParaRPr lang="zh-TW" altLang="en-US" sz="1400" dirty="0"/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D022B557-D034-9A37-DAAC-11482CE635D5}"/>
              </a:ext>
            </a:extLst>
          </p:cNvPr>
          <p:cNvSpPr/>
          <p:nvPr/>
        </p:nvSpPr>
        <p:spPr>
          <a:xfrm>
            <a:off x="1919536" y="4509120"/>
            <a:ext cx="936104" cy="3600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Test</a:t>
            </a:r>
            <a:endParaRPr lang="zh-TW" altLang="en-US" sz="1400" dirty="0"/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007B9D0A-FF1A-BA62-4F37-0D557BEA3B13}"/>
              </a:ext>
            </a:extLst>
          </p:cNvPr>
          <p:cNvSpPr/>
          <p:nvPr/>
        </p:nvSpPr>
        <p:spPr>
          <a:xfrm>
            <a:off x="1055440" y="4509120"/>
            <a:ext cx="864096" cy="3600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 err="1"/>
              <a:t>Train&amp;Val</a:t>
            </a:r>
            <a:endParaRPr lang="zh-TW" altLang="en-US" sz="1400" dirty="0"/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225BC6A2-C54B-70B3-9D57-176942FA2F07}"/>
              </a:ext>
            </a:extLst>
          </p:cNvPr>
          <p:cNvSpPr/>
          <p:nvPr/>
        </p:nvSpPr>
        <p:spPr>
          <a:xfrm>
            <a:off x="2855640" y="4509120"/>
            <a:ext cx="1800200" cy="3600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 err="1"/>
              <a:t>Train&amp;Val</a:t>
            </a:r>
            <a:endParaRPr lang="zh-TW" altLang="en-US" sz="1400" dirty="0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AC270EBB-F903-56EF-A82C-AF48A977643D}"/>
              </a:ext>
            </a:extLst>
          </p:cNvPr>
          <p:cNvSpPr/>
          <p:nvPr/>
        </p:nvSpPr>
        <p:spPr>
          <a:xfrm>
            <a:off x="1919536" y="5229200"/>
            <a:ext cx="2736304" cy="3600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 err="1"/>
              <a:t>Train&amp;Val</a:t>
            </a:r>
            <a:endParaRPr lang="zh-TW" altLang="en-US" sz="1400" dirty="0"/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26EA52CC-FE04-6F31-2060-6F2535236668}"/>
              </a:ext>
            </a:extLst>
          </p:cNvPr>
          <p:cNvSpPr/>
          <p:nvPr/>
        </p:nvSpPr>
        <p:spPr>
          <a:xfrm>
            <a:off x="1055440" y="5229200"/>
            <a:ext cx="864096" cy="3600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Test</a:t>
            </a:r>
            <a:endParaRPr lang="zh-TW" altLang="en-US" sz="1400" dirty="0"/>
          </a:p>
        </p:txBody>
      </p:sp>
      <p:sp>
        <p:nvSpPr>
          <p:cNvPr id="37" name="矩形: 圓角 36">
            <a:extLst>
              <a:ext uri="{FF2B5EF4-FFF2-40B4-BE49-F238E27FC236}">
                <a16:creationId xmlns:a16="http://schemas.microsoft.com/office/drawing/2014/main" id="{6DABE8C2-AB35-6E40-8CD7-0DF958FD9173}"/>
              </a:ext>
            </a:extLst>
          </p:cNvPr>
          <p:cNvSpPr/>
          <p:nvPr/>
        </p:nvSpPr>
        <p:spPr>
          <a:xfrm>
            <a:off x="1055440" y="2348880"/>
            <a:ext cx="3600400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Whole dataset</a:t>
            </a:r>
            <a:endParaRPr lang="zh-TW" altLang="en-US" dirty="0"/>
          </a:p>
        </p:txBody>
      </p:sp>
      <p:sp>
        <p:nvSpPr>
          <p:cNvPr id="38" name="矩形: 圓角 37">
            <a:extLst>
              <a:ext uri="{FF2B5EF4-FFF2-40B4-BE49-F238E27FC236}">
                <a16:creationId xmlns:a16="http://schemas.microsoft.com/office/drawing/2014/main" id="{40077C15-7FA1-40BD-A7F4-78D74CA2540E}"/>
              </a:ext>
            </a:extLst>
          </p:cNvPr>
          <p:cNvSpPr/>
          <p:nvPr/>
        </p:nvSpPr>
        <p:spPr>
          <a:xfrm>
            <a:off x="6096000" y="2348880"/>
            <a:ext cx="3600400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Whole dataset</a:t>
            </a:r>
            <a:endParaRPr lang="zh-TW" altLang="en-US" dirty="0"/>
          </a:p>
        </p:txBody>
      </p:sp>
      <p:sp>
        <p:nvSpPr>
          <p:cNvPr id="39" name="矩形: 圓角 38">
            <a:extLst>
              <a:ext uri="{FF2B5EF4-FFF2-40B4-BE49-F238E27FC236}">
                <a16:creationId xmlns:a16="http://schemas.microsoft.com/office/drawing/2014/main" id="{305729DF-87EC-909B-B098-C80E55586176}"/>
              </a:ext>
            </a:extLst>
          </p:cNvPr>
          <p:cNvSpPr/>
          <p:nvPr/>
        </p:nvSpPr>
        <p:spPr>
          <a:xfrm>
            <a:off x="6096000" y="3068960"/>
            <a:ext cx="720080" cy="3600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 err="1"/>
              <a:t>Train&amp;Val</a:t>
            </a:r>
            <a:endParaRPr lang="zh-TW" altLang="en-US" sz="1400" dirty="0"/>
          </a:p>
        </p:txBody>
      </p:sp>
      <p:sp>
        <p:nvSpPr>
          <p:cNvPr id="40" name="矩形: 圓角 39">
            <a:extLst>
              <a:ext uri="{FF2B5EF4-FFF2-40B4-BE49-F238E27FC236}">
                <a16:creationId xmlns:a16="http://schemas.microsoft.com/office/drawing/2014/main" id="{A15574C5-4BC1-8294-CC0D-295F9C12B048}"/>
              </a:ext>
            </a:extLst>
          </p:cNvPr>
          <p:cNvSpPr/>
          <p:nvPr/>
        </p:nvSpPr>
        <p:spPr>
          <a:xfrm>
            <a:off x="6816080" y="3068960"/>
            <a:ext cx="720080" cy="3600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Test</a:t>
            </a:r>
            <a:endParaRPr lang="zh-TW" altLang="en-US" sz="1400" dirty="0"/>
          </a:p>
        </p:txBody>
      </p:sp>
      <p:sp>
        <p:nvSpPr>
          <p:cNvPr id="41" name="矩形: 圓角 40">
            <a:extLst>
              <a:ext uri="{FF2B5EF4-FFF2-40B4-BE49-F238E27FC236}">
                <a16:creationId xmlns:a16="http://schemas.microsoft.com/office/drawing/2014/main" id="{EA6181FC-2461-51C0-96EE-40AB2FB02F2C}"/>
              </a:ext>
            </a:extLst>
          </p:cNvPr>
          <p:cNvSpPr/>
          <p:nvPr/>
        </p:nvSpPr>
        <p:spPr>
          <a:xfrm>
            <a:off x="6096000" y="3789040"/>
            <a:ext cx="1440160" cy="3600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 err="1"/>
              <a:t>Train&amp;Val</a:t>
            </a:r>
            <a:endParaRPr lang="zh-TW" altLang="en-US" sz="1400" dirty="0"/>
          </a:p>
        </p:txBody>
      </p:sp>
      <p:sp>
        <p:nvSpPr>
          <p:cNvPr id="42" name="矩形: 圓角 41">
            <a:extLst>
              <a:ext uri="{FF2B5EF4-FFF2-40B4-BE49-F238E27FC236}">
                <a16:creationId xmlns:a16="http://schemas.microsoft.com/office/drawing/2014/main" id="{C7222A43-075C-7613-3E3B-F4D26A7D1243}"/>
              </a:ext>
            </a:extLst>
          </p:cNvPr>
          <p:cNvSpPr/>
          <p:nvPr/>
        </p:nvSpPr>
        <p:spPr>
          <a:xfrm>
            <a:off x="7536160" y="3789040"/>
            <a:ext cx="720080" cy="3600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Test</a:t>
            </a:r>
            <a:endParaRPr lang="zh-TW" altLang="en-US" sz="1400" dirty="0"/>
          </a:p>
        </p:txBody>
      </p:sp>
      <p:sp>
        <p:nvSpPr>
          <p:cNvPr id="43" name="矩形: 圓角 42">
            <a:extLst>
              <a:ext uri="{FF2B5EF4-FFF2-40B4-BE49-F238E27FC236}">
                <a16:creationId xmlns:a16="http://schemas.microsoft.com/office/drawing/2014/main" id="{A198AE89-A96B-9B54-FDF5-AB9AF3CBA9CE}"/>
              </a:ext>
            </a:extLst>
          </p:cNvPr>
          <p:cNvSpPr/>
          <p:nvPr/>
        </p:nvSpPr>
        <p:spPr>
          <a:xfrm>
            <a:off x="6096000" y="4509120"/>
            <a:ext cx="2160240" cy="3600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 err="1"/>
              <a:t>Train&amp;Val</a:t>
            </a:r>
            <a:endParaRPr lang="zh-TW" altLang="en-US" sz="1400" dirty="0"/>
          </a:p>
        </p:txBody>
      </p:sp>
      <p:sp>
        <p:nvSpPr>
          <p:cNvPr id="44" name="矩形: 圓角 43">
            <a:extLst>
              <a:ext uri="{FF2B5EF4-FFF2-40B4-BE49-F238E27FC236}">
                <a16:creationId xmlns:a16="http://schemas.microsoft.com/office/drawing/2014/main" id="{791BC1F4-117F-1596-A414-39DCF82AF862}"/>
              </a:ext>
            </a:extLst>
          </p:cNvPr>
          <p:cNvSpPr/>
          <p:nvPr/>
        </p:nvSpPr>
        <p:spPr>
          <a:xfrm>
            <a:off x="8256240" y="4509120"/>
            <a:ext cx="720080" cy="3600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Test</a:t>
            </a:r>
            <a:endParaRPr lang="zh-TW" altLang="en-US" sz="1400" dirty="0"/>
          </a:p>
        </p:txBody>
      </p:sp>
      <p:sp>
        <p:nvSpPr>
          <p:cNvPr id="45" name="矩形: 圓角 44">
            <a:extLst>
              <a:ext uri="{FF2B5EF4-FFF2-40B4-BE49-F238E27FC236}">
                <a16:creationId xmlns:a16="http://schemas.microsoft.com/office/drawing/2014/main" id="{A1CCA1FA-C676-B162-3D8F-25CD2ADD5C41}"/>
              </a:ext>
            </a:extLst>
          </p:cNvPr>
          <p:cNvSpPr/>
          <p:nvPr/>
        </p:nvSpPr>
        <p:spPr>
          <a:xfrm>
            <a:off x="6096000" y="5229200"/>
            <a:ext cx="2880320" cy="3600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 err="1"/>
              <a:t>Train&amp;Val</a:t>
            </a:r>
            <a:endParaRPr lang="zh-TW" altLang="en-US" sz="1400" dirty="0"/>
          </a:p>
        </p:txBody>
      </p:sp>
      <p:sp>
        <p:nvSpPr>
          <p:cNvPr id="46" name="矩形: 圓角 45">
            <a:extLst>
              <a:ext uri="{FF2B5EF4-FFF2-40B4-BE49-F238E27FC236}">
                <a16:creationId xmlns:a16="http://schemas.microsoft.com/office/drawing/2014/main" id="{758F36B5-B362-13EB-629A-67843F60DD66}"/>
              </a:ext>
            </a:extLst>
          </p:cNvPr>
          <p:cNvSpPr/>
          <p:nvPr/>
        </p:nvSpPr>
        <p:spPr>
          <a:xfrm>
            <a:off x="8976320" y="5229200"/>
            <a:ext cx="720080" cy="3600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Test</a:t>
            </a:r>
            <a:endParaRPr lang="zh-TW" altLang="en-US" sz="1400" dirty="0"/>
          </a:p>
        </p:txBody>
      </p:sp>
      <p:sp>
        <p:nvSpPr>
          <p:cNvPr id="48" name="矩形: 圓角 47">
            <a:extLst>
              <a:ext uri="{FF2B5EF4-FFF2-40B4-BE49-F238E27FC236}">
                <a16:creationId xmlns:a16="http://schemas.microsoft.com/office/drawing/2014/main" id="{CB66E2D5-1DF6-A75B-E8EC-2451D677D197}"/>
              </a:ext>
            </a:extLst>
          </p:cNvPr>
          <p:cNvSpPr/>
          <p:nvPr/>
        </p:nvSpPr>
        <p:spPr>
          <a:xfrm>
            <a:off x="7536160" y="3068960"/>
            <a:ext cx="2160240" cy="36004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Not used</a:t>
            </a:r>
            <a:endParaRPr lang="zh-TW" altLang="en-US" sz="1400" dirty="0"/>
          </a:p>
        </p:txBody>
      </p:sp>
      <p:sp>
        <p:nvSpPr>
          <p:cNvPr id="49" name="矩形: 圓角 48">
            <a:extLst>
              <a:ext uri="{FF2B5EF4-FFF2-40B4-BE49-F238E27FC236}">
                <a16:creationId xmlns:a16="http://schemas.microsoft.com/office/drawing/2014/main" id="{1E43627B-2721-6500-F316-746152A11B5F}"/>
              </a:ext>
            </a:extLst>
          </p:cNvPr>
          <p:cNvSpPr/>
          <p:nvPr/>
        </p:nvSpPr>
        <p:spPr>
          <a:xfrm>
            <a:off x="8256240" y="3789040"/>
            <a:ext cx="1440160" cy="36004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Not used</a:t>
            </a:r>
            <a:endParaRPr lang="zh-TW" altLang="en-US" sz="1400" dirty="0"/>
          </a:p>
        </p:txBody>
      </p:sp>
      <p:sp>
        <p:nvSpPr>
          <p:cNvPr id="50" name="矩形: 圓角 49">
            <a:extLst>
              <a:ext uri="{FF2B5EF4-FFF2-40B4-BE49-F238E27FC236}">
                <a16:creationId xmlns:a16="http://schemas.microsoft.com/office/drawing/2014/main" id="{8BC4D954-0752-754A-23E8-F2629D8C4915}"/>
              </a:ext>
            </a:extLst>
          </p:cNvPr>
          <p:cNvSpPr/>
          <p:nvPr/>
        </p:nvSpPr>
        <p:spPr>
          <a:xfrm>
            <a:off x="8976320" y="4516543"/>
            <a:ext cx="720080" cy="36004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400" dirty="0"/>
              <a:t>Not used</a:t>
            </a:r>
            <a:endParaRPr lang="zh-TW" altLang="en-US" sz="1400" dirty="0"/>
          </a:p>
        </p:txBody>
      </p:sp>
      <p:sp>
        <p:nvSpPr>
          <p:cNvPr id="51" name="圓角矩形圖說文字 10">
            <a:extLst>
              <a:ext uri="{FF2B5EF4-FFF2-40B4-BE49-F238E27FC236}">
                <a16:creationId xmlns:a16="http://schemas.microsoft.com/office/drawing/2014/main" id="{BC7D98D4-C47F-A185-97B4-9CD98066D9CF}"/>
              </a:ext>
            </a:extLst>
          </p:cNvPr>
          <p:cNvSpPr/>
          <p:nvPr/>
        </p:nvSpPr>
        <p:spPr>
          <a:xfrm>
            <a:off x="10562337" y="3668449"/>
            <a:ext cx="790247" cy="408623"/>
          </a:xfrm>
          <a:prstGeom prst="wedgeRoundRectCallout">
            <a:avLst>
              <a:gd name="adj1" fmla="val -93693"/>
              <a:gd name="adj2" fmla="val 18360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Fold 2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52" name="圓角矩形圖說文字 10">
            <a:extLst>
              <a:ext uri="{FF2B5EF4-FFF2-40B4-BE49-F238E27FC236}">
                <a16:creationId xmlns:a16="http://schemas.microsoft.com/office/drawing/2014/main" id="{137AD6B2-118B-876E-D388-0A108786DDFB}"/>
              </a:ext>
            </a:extLst>
          </p:cNvPr>
          <p:cNvSpPr/>
          <p:nvPr/>
        </p:nvSpPr>
        <p:spPr>
          <a:xfrm>
            <a:off x="10562337" y="4388529"/>
            <a:ext cx="790247" cy="408623"/>
          </a:xfrm>
          <a:prstGeom prst="wedgeRoundRectCallout">
            <a:avLst>
              <a:gd name="adj1" fmla="val -93693"/>
              <a:gd name="adj2" fmla="val 18360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Fold 3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53" name="圓角矩形圖說文字 10">
            <a:extLst>
              <a:ext uri="{FF2B5EF4-FFF2-40B4-BE49-F238E27FC236}">
                <a16:creationId xmlns:a16="http://schemas.microsoft.com/office/drawing/2014/main" id="{906FD1E3-D367-9C1A-E71A-EB2090871F47}"/>
              </a:ext>
            </a:extLst>
          </p:cNvPr>
          <p:cNvSpPr/>
          <p:nvPr/>
        </p:nvSpPr>
        <p:spPr>
          <a:xfrm>
            <a:off x="10562337" y="5108609"/>
            <a:ext cx="790247" cy="408623"/>
          </a:xfrm>
          <a:prstGeom prst="wedgeRoundRectCallout">
            <a:avLst>
              <a:gd name="adj1" fmla="val -93693"/>
              <a:gd name="adj2" fmla="val 18360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Fold 4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cxnSp>
        <p:nvCxnSpPr>
          <p:cNvPr id="54" name="直線單箭頭接點 53">
            <a:extLst>
              <a:ext uri="{FF2B5EF4-FFF2-40B4-BE49-F238E27FC236}">
                <a16:creationId xmlns:a16="http://schemas.microsoft.com/office/drawing/2014/main" id="{912FAD02-4EC5-5289-5413-DF33B7416FD3}"/>
              </a:ext>
            </a:extLst>
          </p:cNvPr>
          <p:cNvCxnSpPr>
            <a:cxnSpLocks/>
          </p:cNvCxnSpPr>
          <p:nvPr/>
        </p:nvCxnSpPr>
        <p:spPr>
          <a:xfrm>
            <a:off x="1055440" y="5959906"/>
            <a:ext cx="36004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字方塊 58">
            <a:extLst>
              <a:ext uri="{FF2B5EF4-FFF2-40B4-BE49-F238E27FC236}">
                <a16:creationId xmlns:a16="http://schemas.microsoft.com/office/drawing/2014/main" id="{488F6AF2-B757-0A37-D2EC-28D8B95D85F0}"/>
              </a:ext>
            </a:extLst>
          </p:cNvPr>
          <p:cNvSpPr txBox="1"/>
          <p:nvPr/>
        </p:nvSpPr>
        <p:spPr>
          <a:xfrm>
            <a:off x="1055440" y="5949280"/>
            <a:ext cx="36906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2000" dirty="0">
                <a:solidFill>
                  <a:srgbClr val="FF0000"/>
                </a:solidFill>
              </a:rPr>
              <a:t>Data index</a:t>
            </a:r>
          </a:p>
          <a:p>
            <a:pPr algn="ctr"/>
            <a:r>
              <a:rPr lang="en-US" altLang="zh-TW" sz="2000" dirty="0">
                <a:solidFill>
                  <a:srgbClr val="FF0000"/>
                </a:solidFill>
              </a:rPr>
              <a:t>(Permuted for stratified partition)</a:t>
            </a:r>
            <a:endParaRPr lang="zh-TW" altLang="en-US" sz="2000" dirty="0">
              <a:solidFill>
                <a:srgbClr val="FF0000"/>
              </a:solidFill>
            </a:endParaRPr>
          </a:p>
        </p:txBody>
      </p:sp>
      <p:cxnSp>
        <p:nvCxnSpPr>
          <p:cNvPr id="60" name="直線單箭頭接點 59">
            <a:extLst>
              <a:ext uri="{FF2B5EF4-FFF2-40B4-BE49-F238E27FC236}">
                <a16:creationId xmlns:a16="http://schemas.microsoft.com/office/drawing/2014/main" id="{DE40464E-F3EE-6485-F5DB-0631074E9D93}"/>
              </a:ext>
            </a:extLst>
          </p:cNvPr>
          <p:cNvCxnSpPr>
            <a:cxnSpLocks/>
          </p:cNvCxnSpPr>
          <p:nvPr/>
        </p:nvCxnSpPr>
        <p:spPr>
          <a:xfrm>
            <a:off x="6077718" y="5959906"/>
            <a:ext cx="36004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D382AF1A-D808-E878-E8A4-E500C87EA020}"/>
              </a:ext>
            </a:extLst>
          </p:cNvPr>
          <p:cNvSpPr txBox="1"/>
          <p:nvPr/>
        </p:nvSpPr>
        <p:spPr>
          <a:xfrm>
            <a:off x="7261217" y="5949280"/>
            <a:ext cx="13236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2000" dirty="0">
                <a:solidFill>
                  <a:srgbClr val="FF0000"/>
                </a:solidFill>
              </a:rPr>
              <a:t>Time index</a:t>
            </a:r>
          </a:p>
        </p:txBody>
      </p:sp>
      <p:sp>
        <p:nvSpPr>
          <p:cNvPr id="4" name="圓角矩形圖說文字 10">
            <a:extLst>
              <a:ext uri="{FF2B5EF4-FFF2-40B4-BE49-F238E27FC236}">
                <a16:creationId xmlns:a16="http://schemas.microsoft.com/office/drawing/2014/main" id="{5A25DDA5-70D8-19D2-8656-20935ED85934}"/>
              </a:ext>
            </a:extLst>
          </p:cNvPr>
          <p:cNvSpPr/>
          <p:nvPr/>
        </p:nvSpPr>
        <p:spPr>
          <a:xfrm>
            <a:off x="4994650" y="6379050"/>
            <a:ext cx="3857872" cy="408623"/>
          </a:xfrm>
          <a:prstGeom prst="wedgeRoundRectCallout">
            <a:avLst>
              <a:gd name="adj1" fmla="val -15847"/>
              <a:gd name="adj2" fmla="val 4029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Train&amp;Val</a:t>
            </a: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Training set +	Validation</a:t>
            </a:r>
            <a:r>
              <a:rPr lang="zh-TW" alt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029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Two Types of Inference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>
          <a:xfrm>
            <a:off x="609600" y="1881336"/>
            <a:ext cx="4876800" cy="4572000"/>
          </a:xfrm>
        </p:spPr>
        <p:txBody>
          <a:bodyPr>
            <a:normAutofit/>
          </a:bodyPr>
          <a:lstStyle/>
          <a:p>
            <a:r>
              <a:rPr lang="en-US" altLang="zh-TW" dirty="0"/>
              <a:t>Rolling inference with 1 model</a:t>
            </a:r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42" name="內容版面配置區 41">
            <a:extLst>
              <a:ext uri="{FF2B5EF4-FFF2-40B4-BE49-F238E27FC236}">
                <a16:creationId xmlns:a16="http://schemas.microsoft.com/office/drawing/2014/main" id="{0D55A6E4-CED4-FE02-7790-9AED7E5F6E52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5693664" y="1881336"/>
            <a:ext cx="4876800" cy="4572000"/>
          </a:xfrm>
        </p:spPr>
        <p:txBody>
          <a:bodyPr/>
          <a:lstStyle/>
          <a:p>
            <a:r>
              <a:rPr lang="en-US" altLang="zh-TW" dirty="0"/>
              <a:t>Separate inference with 3 models</a:t>
            </a:r>
            <a:endParaRPr lang="zh-TW" altLang="en-US" dirty="0"/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FC26F708-3AE3-D596-03FB-99E36D141D10}"/>
              </a:ext>
            </a:extLst>
          </p:cNvPr>
          <p:cNvCxnSpPr>
            <a:cxnSpLocks/>
          </p:cNvCxnSpPr>
          <p:nvPr/>
        </p:nvCxnSpPr>
        <p:spPr>
          <a:xfrm flipV="1">
            <a:off x="2788500" y="5589240"/>
            <a:ext cx="7200800" cy="719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字方塊 6">
            <a:extLst>
              <a:ext uri="{FF2B5EF4-FFF2-40B4-BE49-F238E27FC236}">
                <a16:creationId xmlns:a16="http://schemas.microsoft.com/office/drawing/2014/main" id="{D076F717-2496-3E97-D09C-B2EB72788F61}"/>
              </a:ext>
            </a:extLst>
          </p:cNvPr>
          <p:cNvSpPr txBox="1"/>
          <p:nvPr/>
        </p:nvSpPr>
        <p:spPr>
          <a:xfrm>
            <a:off x="10032998" y="5408734"/>
            <a:ext cx="13236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2000" dirty="0">
                <a:solidFill>
                  <a:srgbClr val="7030A0"/>
                </a:solidFill>
              </a:rPr>
              <a:t>Time index</a:t>
            </a: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8CD120D7-CDB9-F5FE-AD98-B4844BE8DA45}"/>
              </a:ext>
            </a:extLst>
          </p:cNvPr>
          <p:cNvCxnSpPr>
            <a:cxnSpLocks/>
          </p:cNvCxnSpPr>
          <p:nvPr/>
        </p:nvCxnSpPr>
        <p:spPr>
          <a:xfrm>
            <a:off x="6763651" y="5648522"/>
            <a:ext cx="0" cy="513347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A41B90C-FE9D-0A49-76C5-7A8C8F4B47C6}"/>
              </a:ext>
            </a:extLst>
          </p:cNvPr>
          <p:cNvSpPr txBox="1"/>
          <p:nvPr/>
        </p:nvSpPr>
        <p:spPr>
          <a:xfrm>
            <a:off x="6388900" y="6125234"/>
            <a:ext cx="7495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FF0000"/>
                </a:solidFill>
              </a:rPr>
              <a:t>Now!</a:t>
            </a:r>
            <a:endParaRPr lang="zh-TW" altLang="en-US" sz="2000" dirty="0">
              <a:solidFill>
                <a:srgbClr val="FF0000"/>
              </a:solidFill>
            </a:endParaRPr>
          </a:p>
        </p:txBody>
      </p: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6848CCD2-EE98-7C26-E4F1-4F06FFC0958A}"/>
              </a:ext>
            </a:extLst>
          </p:cNvPr>
          <p:cNvCxnSpPr>
            <a:cxnSpLocks/>
          </p:cNvCxnSpPr>
          <p:nvPr/>
        </p:nvCxnSpPr>
        <p:spPr>
          <a:xfrm>
            <a:off x="6396580" y="5229200"/>
            <a:ext cx="0" cy="3672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id="{4E7ED670-6FAA-82F1-E2A8-1A8D05A2E22B}"/>
              </a:ext>
            </a:extLst>
          </p:cNvPr>
          <p:cNvCxnSpPr>
            <a:cxnSpLocks/>
          </p:cNvCxnSpPr>
          <p:nvPr/>
        </p:nvCxnSpPr>
        <p:spPr>
          <a:xfrm>
            <a:off x="5668820" y="5229200"/>
            <a:ext cx="0" cy="3672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0DF10514-741B-3BB2-B1BE-8070630B1A69}"/>
              </a:ext>
            </a:extLst>
          </p:cNvPr>
          <p:cNvCxnSpPr>
            <a:cxnSpLocks/>
          </p:cNvCxnSpPr>
          <p:nvPr/>
        </p:nvCxnSpPr>
        <p:spPr>
          <a:xfrm>
            <a:off x="2788500" y="5229200"/>
            <a:ext cx="0" cy="3672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4C0D4A7F-5A6B-BF9F-3A7F-6496E1CB9C52}"/>
              </a:ext>
            </a:extLst>
          </p:cNvPr>
          <p:cNvCxnSpPr>
            <a:cxnSpLocks/>
          </p:cNvCxnSpPr>
          <p:nvPr/>
        </p:nvCxnSpPr>
        <p:spPr>
          <a:xfrm>
            <a:off x="4948740" y="5229200"/>
            <a:ext cx="0" cy="3672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64398227-C8F4-2119-A2CB-921589EEEDBB}"/>
              </a:ext>
            </a:extLst>
          </p:cNvPr>
          <p:cNvCxnSpPr>
            <a:cxnSpLocks/>
          </p:cNvCxnSpPr>
          <p:nvPr/>
        </p:nvCxnSpPr>
        <p:spPr>
          <a:xfrm>
            <a:off x="4228660" y="5229200"/>
            <a:ext cx="0" cy="3672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F1DAAB4E-71B7-A970-8BF1-84787EEC62C4}"/>
              </a:ext>
            </a:extLst>
          </p:cNvPr>
          <p:cNvCxnSpPr>
            <a:cxnSpLocks/>
          </p:cNvCxnSpPr>
          <p:nvPr/>
        </p:nvCxnSpPr>
        <p:spPr>
          <a:xfrm>
            <a:off x="3508580" y="5229200"/>
            <a:ext cx="0" cy="3672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id="{9F2C8727-6E81-62C3-31AB-ECDBB5444438}"/>
              </a:ext>
            </a:extLst>
          </p:cNvPr>
          <p:cNvCxnSpPr>
            <a:cxnSpLocks/>
          </p:cNvCxnSpPr>
          <p:nvPr/>
        </p:nvCxnSpPr>
        <p:spPr>
          <a:xfrm>
            <a:off x="7108980" y="5229200"/>
            <a:ext cx="0" cy="3672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id="{117006E0-0BA1-766E-9A90-7265F3D4E82F}"/>
              </a:ext>
            </a:extLst>
          </p:cNvPr>
          <p:cNvCxnSpPr>
            <a:cxnSpLocks/>
          </p:cNvCxnSpPr>
          <p:nvPr/>
        </p:nvCxnSpPr>
        <p:spPr>
          <a:xfrm>
            <a:off x="7829060" y="5229200"/>
            <a:ext cx="0" cy="3672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id="{D4E9E503-1D55-D931-B2F2-5F9352C315D2}"/>
              </a:ext>
            </a:extLst>
          </p:cNvPr>
          <p:cNvCxnSpPr>
            <a:cxnSpLocks/>
          </p:cNvCxnSpPr>
          <p:nvPr/>
        </p:nvCxnSpPr>
        <p:spPr>
          <a:xfrm>
            <a:off x="8549140" y="5222009"/>
            <a:ext cx="0" cy="3672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文字方塊 31">
                <a:extLst>
                  <a:ext uri="{FF2B5EF4-FFF2-40B4-BE49-F238E27FC236}">
                    <a16:creationId xmlns:a16="http://schemas.microsoft.com/office/drawing/2014/main" id="{1FC55B7C-B4F5-E6A3-E4EE-67E5A296674D}"/>
                  </a:ext>
                </a:extLst>
              </p:cNvPr>
              <p:cNvSpPr txBox="1"/>
              <p:nvPr/>
            </p:nvSpPr>
            <p:spPr>
              <a:xfrm>
                <a:off x="2639616" y="4787860"/>
                <a:ext cx="36490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2" name="文字方塊 31">
                <a:extLst>
                  <a:ext uri="{FF2B5EF4-FFF2-40B4-BE49-F238E27FC236}">
                    <a16:creationId xmlns:a16="http://schemas.microsoft.com/office/drawing/2014/main" id="{1FC55B7C-B4F5-E6A3-E4EE-67E5A29667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9616" y="4787860"/>
                <a:ext cx="364908" cy="369332"/>
              </a:xfrm>
              <a:prstGeom prst="rect">
                <a:avLst/>
              </a:prstGeom>
              <a:blipFill>
                <a:blip r:embed="rId2"/>
                <a:stretch>
                  <a:fillRect l="-10000" r="-8333" b="-1311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文字方塊 32">
                <a:extLst>
                  <a:ext uri="{FF2B5EF4-FFF2-40B4-BE49-F238E27FC236}">
                    <a16:creationId xmlns:a16="http://schemas.microsoft.com/office/drawing/2014/main" id="{24F7F6BC-C237-09C6-B4AC-395287F86486}"/>
                  </a:ext>
                </a:extLst>
              </p:cNvPr>
              <p:cNvSpPr txBox="1"/>
              <p:nvPr/>
            </p:nvSpPr>
            <p:spPr>
              <a:xfrm>
                <a:off x="6240016" y="4797152"/>
                <a:ext cx="34759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3" name="文字方塊 32">
                <a:extLst>
                  <a:ext uri="{FF2B5EF4-FFF2-40B4-BE49-F238E27FC236}">
                    <a16:creationId xmlns:a16="http://schemas.microsoft.com/office/drawing/2014/main" id="{24F7F6BC-C237-09C6-B4AC-395287F864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0016" y="4797152"/>
                <a:ext cx="347595" cy="369332"/>
              </a:xfrm>
              <a:prstGeom prst="rect">
                <a:avLst/>
              </a:prstGeom>
              <a:blipFill>
                <a:blip r:embed="rId3"/>
                <a:stretch>
                  <a:fillRect l="-12281" r="-7018" b="-1311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文字方塊 33">
                <a:extLst>
                  <a:ext uri="{FF2B5EF4-FFF2-40B4-BE49-F238E27FC236}">
                    <a16:creationId xmlns:a16="http://schemas.microsoft.com/office/drawing/2014/main" id="{C1BDBA0D-A488-C319-CA1B-3E15B45A5D28}"/>
                  </a:ext>
                </a:extLst>
              </p:cNvPr>
              <p:cNvSpPr txBox="1"/>
              <p:nvPr/>
            </p:nvSpPr>
            <p:spPr>
              <a:xfrm>
                <a:off x="5380788" y="4797152"/>
                <a:ext cx="64094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4" name="文字方塊 33">
                <a:extLst>
                  <a:ext uri="{FF2B5EF4-FFF2-40B4-BE49-F238E27FC236}">
                    <a16:creationId xmlns:a16="http://schemas.microsoft.com/office/drawing/2014/main" id="{C1BDBA0D-A488-C319-CA1B-3E15B45A5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0788" y="4797152"/>
                <a:ext cx="640945" cy="369332"/>
              </a:xfrm>
              <a:prstGeom prst="rect">
                <a:avLst/>
              </a:prstGeom>
              <a:blipFill>
                <a:blip r:embed="rId4"/>
                <a:stretch>
                  <a:fillRect l="-6667" r="-3810" b="-1311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文字方塊 34">
                <a:extLst>
                  <a:ext uri="{FF2B5EF4-FFF2-40B4-BE49-F238E27FC236}">
                    <a16:creationId xmlns:a16="http://schemas.microsoft.com/office/drawing/2014/main" id="{86C7211D-4186-1AB5-CDED-AA9F63E75753}"/>
                  </a:ext>
                </a:extLst>
              </p:cNvPr>
              <p:cNvSpPr txBox="1"/>
              <p:nvPr/>
            </p:nvSpPr>
            <p:spPr>
              <a:xfrm>
                <a:off x="3359696" y="4797152"/>
                <a:ext cx="37202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5" name="文字方塊 34">
                <a:extLst>
                  <a:ext uri="{FF2B5EF4-FFF2-40B4-BE49-F238E27FC236}">
                    <a16:creationId xmlns:a16="http://schemas.microsoft.com/office/drawing/2014/main" id="{86C7211D-4186-1AB5-CDED-AA9F63E757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696" y="4797152"/>
                <a:ext cx="372025" cy="369332"/>
              </a:xfrm>
              <a:prstGeom prst="rect">
                <a:avLst/>
              </a:prstGeom>
              <a:blipFill>
                <a:blip r:embed="rId5"/>
                <a:stretch>
                  <a:fillRect l="-9836" r="-8197" b="-1311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文字方塊 35">
                <a:extLst>
                  <a:ext uri="{FF2B5EF4-FFF2-40B4-BE49-F238E27FC236}">
                    <a16:creationId xmlns:a16="http://schemas.microsoft.com/office/drawing/2014/main" id="{3227E5E8-2D8E-CBC5-4F66-45011C33DEB7}"/>
                  </a:ext>
                </a:extLst>
              </p:cNvPr>
              <p:cNvSpPr txBox="1"/>
              <p:nvPr/>
            </p:nvSpPr>
            <p:spPr>
              <a:xfrm>
                <a:off x="6748940" y="4797152"/>
                <a:ext cx="64094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6" name="文字方塊 35">
                <a:extLst>
                  <a:ext uri="{FF2B5EF4-FFF2-40B4-BE49-F238E27FC236}">
                    <a16:creationId xmlns:a16="http://schemas.microsoft.com/office/drawing/2014/main" id="{3227E5E8-2D8E-CBC5-4F66-45011C33DE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8940" y="4797152"/>
                <a:ext cx="640945" cy="369332"/>
              </a:xfrm>
              <a:prstGeom prst="rect">
                <a:avLst/>
              </a:prstGeom>
              <a:blipFill>
                <a:blip r:embed="rId6"/>
                <a:stretch>
                  <a:fillRect l="-5714" t="-18033" r="-9524" b="-1475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A2AEFFF7-4AAA-ADF1-3811-E9DFE7D449C1}"/>
                  </a:ext>
                </a:extLst>
              </p:cNvPr>
              <p:cNvSpPr txBox="1"/>
              <p:nvPr/>
            </p:nvSpPr>
            <p:spPr>
              <a:xfrm>
                <a:off x="7548155" y="4797152"/>
                <a:ext cx="64094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sub>
                      </m:sSub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A2AEFFF7-4AAA-ADF1-3811-E9DFE7D449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8155" y="4797152"/>
                <a:ext cx="640945" cy="369332"/>
              </a:xfrm>
              <a:prstGeom prst="rect">
                <a:avLst/>
              </a:prstGeom>
              <a:blipFill>
                <a:blip r:embed="rId7"/>
                <a:stretch>
                  <a:fillRect l="-5714" t="-18033" r="-9524" b="-1475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文字方塊 37">
                <a:extLst>
                  <a:ext uri="{FF2B5EF4-FFF2-40B4-BE49-F238E27FC236}">
                    <a16:creationId xmlns:a16="http://schemas.microsoft.com/office/drawing/2014/main" id="{0D71AA79-6B7E-4399-1E04-146493C460C4}"/>
                  </a:ext>
                </a:extLst>
              </p:cNvPr>
              <p:cNvSpPr txBox="1"/>
              <p:nvPr/>
            </p:nvSpPr>
            <p:spPr>
              <a:xfrm>
                <a:off x="8268235" y="4797152"/>
                <a:ext cx="64094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</m:sub>
                      </m:sSub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8" name="文字方塊 37">
                <a:extLst>
                  <a:ext uri="{FF2B5EF4-FFF2-40B4-BE49-F238E27FC236}">
                    <a16:creationId xmlns:a16="http://schemas.microsoft.com/office/drawing/2014/main" id="{0D71AA79-6B7E-4399-1E04-146493C460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8235" y="4797152"/>
                <a:ext cx="640945" cy="369332"/>
              </a:xfrm>
              <a:prstGeom prst="rect">
                <a:avLst/>
              </a:prstGeom>
              <a:blipFill>
                <a:blip r:embed="rId8"/>
                <a:stretch>
                  <a:fillRect l="-5714" t="-18033" r="-9524" b="-1475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文字方塊 40">
                <a:extLst>
                  <a:ext uri="{FF2B5EF4-FFF2-40B4-BE49-F238E27FC236}">
                    <a16:creationId xmlns:a16="http://schemas.microsoft.com/office/drawing/2014/main" id="{AD48019F-8CD5-4633-2FD6-AE3F8B482C3F}"/>
                  </a:ext>
                </a:extLst>
              </p:cNvPr>
              <p:cNvSpPr txBox="1"/>
              <p:nvPr/>
            </p:nvSpPr>
            <p:spPr>
              <a:xfrm>
                <a:off x="1276773" y="2507142"/>
                <a:ext cx="3671967" cy="11079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m:rPr>
                          <m:nor/>
                        </m:rPr>
                        <a:rPr lang="zh-TW" altLang="en-US" sz="2400" dirty="0"/>
                        <m:t> </m:t>
                      </m:r>
                      <m:r>
                        <m:rPr>
                          <m:nor/>
                        </m:rPr>
                        <a:rPr lang="en-US" altLang="zh-TW" sz="2400" dirty="0"/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 …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+2</m:t>
                          </m:r>
                        </m:sub>
                      </m:sSub>
                      <m:r>
                        <m:rPr>
                          <m:nor/>
                        </m:rPr>
                        <a:rPr lang="zh-TW" altLang="en-US" sz="2400" dirty="0"/>
                        <m:t> </m:t>
                      </m:r>
                      <m:r>
                        <m:rPr>
                          <m:nor/>
                        </m:rPr>
                        <a:rPr lang="en-US" altLang="zh-TW" sz="2400" dirty="0"/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 …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+3</m:t>
                          </m:r>
                        </m:sub>
                      </m:sSub>
                      <m:r>
                        <m:rPr>
                          <m:nor/>
                        </m:rPr>
                        <a:rPr lang="zh-TW" altLang="en-US" sz="2400" dirty="0"/>
                        <m:t> </m:t>
                      </m:r>
                      <m:r>
                        <m:rPr>
                          <m:nor/>
                        </m:rPr>
                        <a:rPr lang="en-US" altLang="zh-TW" sz="2400" dirty="0"/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 …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41" name="文字方塊 40">
                <a:extLst>
                  <a:ext uri="{FF2B5EF4-FFF2-40B4-BE49-F238E27FC236}">
                    <a16:creationId xmlns:a16="http://schemas.microsoft.com/office/drawing/2014/main" id="{AD48019F-8CD5-4633-2FD6-AE3F8B482C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773" y="2507142"/>
                <a:ext cx="3671967" cy="1107996"/>
              </a:xfrm>
              <a:prstGeom prst="rect">
                <a:avLst/>
              </a:prstGeom>
              <a:blipFill>
                <a:blip r:embed="rId9"/>
                <a:stretch>
                  <a:fillRect l="-498" t="-5495" b="-1098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文字方塊 42">
                <a:extLst>
                  <a:ext uri="{FF2B5EF4-FFF2-40B4-BE49-F238E27FC236}">
                    <a16:creationId xmlns:a16="http://schemas.microsoft.com/office/drawing/2014/main" id="{0B608097-0399-8B67-B108-1A373B446421}"/>
                  </a:ext>
                </a:extLst>
              </p:cNvPr>
              <p:cNvSpPr txBox="1"/>
              <p:nvPr/>
            </p:nvSpPr>
            <p:spPr>
              <a:xfrm>
                <a:off x="6528048" y="2492896"/>
                <a:ext cx="3456972" cy="11079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m:rPr>
                          <m:nor/>
                        </m:rPr>
                        <a:rPr lang="zh-TW" altLang="en-US" sz="2400" dirty="0"/>
                        <m:t> </m:t>
                      </m:r>
                      <m:r>
                        <m:rPr>
                          <m:nor/>
                        </m:rPr>
                        <a:rPr lang="en-US" altLang="zh-TW" sz="2400" dirty="0"/>
                        <m:t>=</m:t>
                      </m:r>
                      <m:sSub>
                        <m:sSubPr>
                          <m:ctrlP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 …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+2</m:t>
                          </m:r>
                        </m:sub>
                      </m:sSub>
                      <m:r>
                        <m:rPr>
                          <m:nor/>
                        </m:rPr>
                        <a:rPr lang="zh-TW" altLang="en-US" sz="2400" dirty="0"/>
                        <m:t> </m:t>
                      </m:r>
                      <m:r>
                        <m:rPr>
                          <m:nor/>
                        </m:rPr>
                        <a:rPr lang="en-US" altLang="zh-TW" sz="2400" dirty="0"/>
                        <m:t>=</m:t>
                      </m:r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 …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+3</m:t>
                          </m:r>
                        </m:sub>
                      </m:sSub>
                      <m:r>
                        <m:rPr>
                          <m:nor/>
                        </m:rPr>
                        <a:rPr lang="zh-TW" altLang="en-US" sz="2400" dirty="0"/>
                        <m:t> </m:t>
                      </m:r>
                      <m:r>
                        <m:rPr>
                          <m:nor/>
                        </m:rPr>
                        <a:rPr lang="en-US" altLang="zh-TW" sz="2400" dirty="0"/>
                        <m:t>=</m:t>
                      </m:r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 …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43" name="文字方塊 42">
                <a:extLst>
                  <a:ext uri="{FF2B5EF4-FFF2-40B4-BE49-F238E27FC236}">
                    <a16:creationId xmlns:a16="http://schemas.microsoft.com/office/drawing/2014/main" id="{0B608097-0399-8B67-B108-1A373B4464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8048" y="2492896"/>
                <a:ext cx="3456972" cy="1107996"/>
              </a:xfrm>
              <a:prstGeom prst="rect">
                <a:avLst/>
              </a:prstGeom>
              <a:blipFill>
                <a:blip r:embed="rId10"/>
                <a:stretch>
                  <a:fillRect l="-882" t="-6044" b="-1044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右大括弧 43">
            <a:extLst>
              <a:ext uri="{FF2B5EF4-FFF2-40B4-BE49-F238E27FC236}">
                <a16:creationId xmlns:a16="http://schemas.microsoft.com/office/drawing/2014/main" id="{257A36F9-9829-5CF5-A3B6-9751815E52ED}"/>
              </a:ext>
            </a:extLst>
          </p:cNvPr>
          <p:cNvSpPr/>
          <p:nvPr/>
        </p:nvSpPr>
        <p:spPr>
          <a:xfrm rot="5400000" flipV="1">
            <a:off x="4418686" y="4006124"/>
            <a:ext cx="276566" cy="3798143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5" name="右大括弧 44">
            <a:extLst>
              <a:ext uri="{FF2B5EF4-FFF2-40B4-BE49-F238E27FC236}">
                <a16:creationId xmlns:a16="http://schemas.microsoft.com/office/drawing/2014/main" id="{458E85A5-5B4C-D4F1-B96E-DDD51C76544F}"/>
              </a:ext>
            </a:extLst>
          </p:cNvPr>
          <p:cNvSpPr/>
          <p:nvPr/>
        </p:nvSpPr>
        <p:spPr>
          <a:xfrm rot="5400000" flipV="1">
            <a:off x="7688011" y="5093025"/>
            <a:ext cx="272355" cy="1584170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8" name="圓角矩形圖說文字 10">
            <a:extLst>
              <a:ext uri="{FF2B5EF4-FFF2-40B4-BE49-F238E27FC236}">
                <a16:creationId xmlns:a16="http://schemas.microsoft.com/office/drawing/2014/main" id="{CD0D3837-7BBF-426B-B587-4A65BC615986}"/>
              </a:ext>
            </a:extLst>
          </p:cNvPr>
          <p:cNvSpPr/>
          <p:nvPr/>
        </p:nvSpPr>
        <p:spPr>
          <a:xfrm>
            <a:off x="7184833" y="6123617"/>
            <a:ext cx="2213599" cy="408623"/>
          </a:xfrm>
          <a:prstGeom prst="wedgeRoundRectCallout">
            <a:avLst>
              <a:gd name="adj1" fmla="val -9398"/>
              <a:gd name="adj2" fmla="val 816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Unknown future data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9" name="圓角矩形圖說文字 10">
            <a:extLst>
              <a:ext uri="{FF2B5EF4-FFF2-40B4-BE49-F238E27FC236}">
                <a16:creationId xmlns:a16="http://schemas.microsoft.com/office/drawing/2014/main" id="{340357C4-062C-D2F4-5543-0AE6906DDB11}"/>
              </a:ext>
            </a:extLst>
          </p:cNvPr>
          <p:cNvSpPr/>
          <p:nvPr/>
        </p:nvSpPr>
        <p:spPr>
          <a:xfrm>
            <a:off x="3249400" y="6098287"/>
            <a:ext cx="2294867" cy="715089"/>
          </a:xfrm>
          <a:prstGeom prst="wedgeRoundRectCallout">
            <a:avLst>
              <a:gd name="adj1" fmla="val 25757"/>
              <a:gd name="adj2" fmla="val -2396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Known historical data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for modeling building</a:t>
            </a:r>
            <a:endParaRPr lang="zh-TW" alt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5B4C7931-935D-5569-2B0D-1C0FF3D6CB36}"/>
                  </a:ext>
                </a:extLst>
              </p:cNvPr>
              <p:cNvSpPr txBox="1"/>
              <p:nvPr/>
            </p:nvSpPr>
            <p:spPr>
              <a:xfrm>
                <a:off x="4444677" y="4795573"/>
                <a:ext cx="29976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5B4C7931-935D-5569-2B0D-1C0FF3D6CB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4677" y="4795573"/>
                <a:ext cx="299761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2F5469-1372-F549-2F1F-C0D130F6674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Cross validation in time series</a:t>
            </a:r>
          </a:p>
          <a:p>
            <a:pPr lvl="1"/>
            <a:r>
              <a:rPr lang="en-US" altLang="zh-TW" dirty="0">
                <a:hlinkClick r:id="rId2"/>
              </a:rPr>
              <a:t>https://medium.com/@soumyachess1496/cross-validation-in-time-series-566ae4981ce4</a:t>
            </a:r>
            <a:endParaRPr lang="en-US" altLang="zh-TW" dirty="0"/>
          </a:p>
          <a:p>
            <a:r>
              <a:rPr lang="en-US" altLang="zh-TW" dirty="0"/>
              <a:t>Using k-fold cross-validation for time-series model selection</a:t>
            </a:r>
          </a:p>
          <a:p>
            <a:pPr lvl="1"/>
            <a:r>
              <a:rPr lang="en-US" altLang="zh-TW" dirty="0">
                <a:hlinkClick r:id="rId3"/>
              </a:rPr>
              <a:t>https://stats.stackexchange.com/questions/14099/using-k-fold-cross-validation-for-time-series-model-selection</a:t>
            </a:r>
            <a:r>
              <a:rPr lang="en-US" altLang="zh-TW" dirty="0"/>
              <a:t> </a:t>
            </a:r>
          </a:p>
          <a:p>
            <a:r>
              <a:rPr lang="en-US" altLang="zh-TW" dirty="0"/>
              <a:t>Cross-Validation: Unveiling Model Performance</a:t>
            </a:r>
          </a:p>
          <a:p>
            <a:pPr lvl="1"/>
            <a:r>
              <a:rPr lang="en-US" altLang="zh-TW" dirty="0">
                <a:hlinkClick r:id="rId4"/>
              </a:rPr>
              <a:t>https://statusneo.com/cross-validation-unveiling-model-performance/</a:t>
            </a:r>
            <a:r>
              <a:rPr lang="zh-TW" altLang="en-US" dirty="0"/>
              <a:t> 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FD4A50A5-560F-4FE2-863B-72947CA5A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References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8070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75A7A207-3875-F54A-F798-8C5AF6633BE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If running cross-validation (CV) on a dataset with d features costs k × d (where k is a constant),then what is the total cost of using sequential forward selection (SFS) to choose m features out of the d features?</a:t>
            </a:r>
          </a:p>
          <a:p>
            <a:r>
              <a:rPr lang="en-US" altLang="zh-TW" dirty="0"/>
              <a:t>Repeat the above question with sequential </a:t>
            </a:r>
            <a:r>
              <a:rPr lang="en-US" altLang="zh-TW"/>
              <a:t>backward selection (SBS).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ED76AFBA-68FE-6102-E807-09668C346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282267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16186</TotalTime>
  <Words>441</Words>
  <Application>Microsoft Office PowerPoint</Application>
  <PresentationFormat>寬螢幕</PresentationFormat>
  <Paragraphs>97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標楷體</vt:lpstr>
      <vt:lpstr>Arial</vt:lpstr>
      <vt:lpstr>Calibri</vt:lpstr>
      <vt:lpstr>Cambria Math</vt:lpstr>
      <vt:lpstr>Wingdings</vt:lpstr>
      <vt:lpstr>Wingdings 2</vt:lpstr>
      <vt:lpstr>壁窗</vt:lpstr>
      <vt:lpstr>Performance Evaluation for Time Series Prediction</vt:lpstr>
      <vt:lpstr>Introduction to Time Series</vt:lpstr>
      <vt:lpstr>CV for Time Series Datasets</vt:lpstr>
      <vt:lpstr>Comparison of 4-fold CV</vt:lpstr>
      <vt:lpstr>Two Types of Inference</vt:lpstr>
      <vt:lpstr>References</vt:lpstr>
      <vt:lpstr>Exercises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 Jang</cp:lastModifiedBy>
  <cp:revision>811</cp:revision>
  <dcterms:created xsi:type="dcterms:W3CDTF">2008-11-09T17:03:56Z</dcterms:created>
  <dcterms:modified xsi:type="dcterms:W3CDTF">2025-12-13T03:22:47Z</dcterms:modified>
</cp:coreProperties>
</file>