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47" r:id="rId2"/>
    <p:sldId id="275" r:id="rId3"/>
    <p:sldId id="369" r:id="rId4"/>
    <p:sldId id="299" r:id="rId5"/>
    <p:sldId id="348" r:id="rId6"/>
    <p:sldId id="361" r:id="rId7"/>
    <p:sldId id="360" r:id="rId8"/>
    <p:sldId id="363" r:id="rId9"/>
    <p:sldId id="365" r:id="rId10"/>
    <p:sldId id="364" r:id="rId11"/>
    <p:sldId id="366" r:id="rId12"/>
    <p:sldId id="367" r:id="rId13"/>
    <p:sldId id="349" r:id="rId14"/>
    <p:sldId id="346" r:id="rId15"/>
    <p:sldId id="350" r:id="rId16"/>
    <p:sldId id="351" r:id="rId17"/>
    <p:sldId id="352" r:id="rId18"/>
    <p:sldId id="311" r:id="rId19"/>
    <p:sldId id="301" r:id="rId20"/>
    <p:sldId id="339" r:id="rId21"/>
    <p:sldId id="353" r:id="rId22"/>
    <p:sldId id="354" r:id="rId23"/>
    <p:sldId id="355" r:id="rId24"/>
    <p:sldId id="373" r:id="rId25"/>
    <p:sldId id="356" r:id="rId26"/>
    <p:sldId id="357" r:id="rId27"/>
    <p:sldId id="358" r:id="rId28"/>
    <p:sldId id="359" r:id="rId29"/>
    <p:sldId id="370" r:id="rId30"/>
    <p:sldId id="371" r:id="rId31"/>
    <p:sldId id="372" r:id="rId32"/>
    <p:sldId id="368" r:id="rId33"/>
    <p:sldId id="375" r:id="rId34"/>
    <p:sldId id="374" r:id="rId3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 varScale="1">
        <p:scale>
          <a:sx n="100" d="100"/>
          <a:sy n="100" d="100"/>
        </p:scale>
        <p:origin x="1134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EC2AF713-F6D1-4B03-802B-E6472EF385F8}" type="datetimeFigureOut">
              <a:rPr lang="zh-TW" altLang="en-US" smtClean="0"/>
              <a:pPr/>
              <a:t>2025/10/28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208568" y="630932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 dirty="0">
                <a:solidFill>
                  <a:schemeClr val="accent3">
                    <a:lumMod val="75000"/>
                  </a:schemeClr>
                </a:solidFill>
              </a:rPr>
              <a:t>/34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Calibri" panose="020F0502020204030204" pitchFamily="34" charset="0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9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usneo.com/cross-validation-unveiling-model-performance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71664" y="1340768"/>
            <a:ext cx="7272808" cy="1894362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Performance Evaluation:</a:t>
            </a:r>
            <a:br>
              <a:rPr lang="en-US" altLang="zh-TW" sz="3600" dirty="0"/>
            </a:br>
            <a:r>
              <a:rPr lang="en-US" altLang="zh-TW" sz="3600" dirty="0"/>
              <a:t>Accuracy Estimate of Model’s Power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10000" y="3933056"/>
            <a:ext cx="6172200" cy="1944216"/>
          </a:xfrm>
        </p:spPr>
        <p:txBody>
          <a:bodyPr>
            <a:norm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endParaRPr lang="en-US" altLang="zh-TW" i="1" dirty="0">
              <a:latin typeface="Arial" panose="020B0604020202020204" pitchFamily="34" charset="0"/>
            </a:endParaRPr>
          </a:p>
          <a:p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endParaRPr lang="zh-TW" altLang="en-US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A6A832E-B315-4629-A840-EC35FA97CBE8}"/>
              </a:ext>
            </a:extLst>
          </p:cNvPr>
          <p:cNvSpPr txBox="1">
            <a:spLocks/>
          </p:cNvSpPr>
          <p:nvPr/>
        </p:nvSpPr>
        <p:spPr>
          <a:xfrm>
            <a:off x="6235804" y="5795972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B5DD0A4-5EC4-420C-89F5-FF49BBA59529}" type="datetime1">
              <a:rPr lang="zh-TW" altLang="en-US"/>
              <a:pPr algn="ctr"/>
              <a:t>2025/10/28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Data partitioning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Training set</a:t>
            </a:r>
            <a:r>
              <a:rPr lang="en-US" altLang="zh-TW" dirty="0"/>
              <a:t>: For model construction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Test set</a:t>
            </a:r>
            <a:r>
              <a:rPr lang="en-US" altLang="zh-TW" dirty="0"/>
              <a:t>: For model evaluation</a:t>
            </a:r>
          </a:p>
          <a:p>
            <a:r>
              <a:rPr lang="en-US" altLang="zh-TW" dirty="0"/>
              <a:t>Drawback</a:t>
            </a:r>
          </a:p>
          <a:p>
            <a:pPr lvl="1"/>
            <a:r>
              <a:rPr lang="en-US" altLang="zh-TW" dirty="0"/>
              <a:t>No validation set for model selection. Model is selected by the training error and it is likely to run into the risk of overfitting.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Simplified Data Partitioning: Training &amp; Test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5649003" y="4210462"/>
            <a:ext cx="1736820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Whole dataset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744073" y="4930542"/>
            <a:ext cx="1009599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Test 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1" name="直線單箭頭接點 10"/>
          <p:cNvCxnSpPr>
            <a:stCxn id="5" idx="2"/>
            <a:endCxn id="7" idx="0"/>
          </p:cNvCxnSpPr>
          <p:nvPr/>
        </p:nvCxnSpPr>
        <p:spPr>
          <a:xfrm>
            <a:off x="6517414" y="4653136"/>
            <a:ext cx="731459" cy="277406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圓角矩形 14"/>
          <p:cNvSpPr/>
          <p:nvPr/>
        </p:nvSpPr>
        <p:spPr>
          <a:xfrm>
            <a:off x="4880873" y="4930542"/>
            <a:ext cx="1422143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Training 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7" name="直線單箭頭接點 16"/>
          <p:cNvCxnSpPr>
            <a:stCxn id="5" idx="2"/>
            <a:endCxn id="15" idx="0"/>
          </p:cNvCxnSpPr>
          <p:nvPr/>
        </p:nvCxnSpPr>
        <p:spPr>
          <a:xfrm flipH="1">
            <a:off x="5591945" y="4653136"/>
            <a:ext cx="925469" cy="277406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圓角矩形圖說文字 34"/>
          <p:cNvSpPr/>
          <p:nvPr/>
        </p:nvSpPr>
        <p:spPr>
          <a:xfrm>
            <a:off x="7530260" y="5445225"/>
            <a:ext cx="1662085" cy="715089"/>
          </a:xfrm>
          <a:prstGeom prst="wedgeRoundRectCallout">
            <a:avLst>
              <a:gd name="adj1" fmla="val -67220"/>
              <a:gd name="adj2" fmla="val -4870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For final model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evaluation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7" name="圓角矩形圖說文字 36"/>
          <p:cNvSpPr/>
          <p:nvPr/>
        </p:nvSpPr>
        <p:spPr>
          <a:xfrm>
            <a:off x="3863752" y="5445225"/>
            <a:ext cx="1427432" cy="715089"/>
          </a:xfrm>
          <a:prstGeom prst="wedgeRoundRectCallout">
            <a:avLst>
              <a:gd name="adj1" fmla="val 64753"/>
              <a:gd name="adj2" fmla="val -5335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For model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construction</a:t>
            </a:r>
            <a:endParaRPr lang="zh-TW" altLang="en-US" dirty="0">
              <a:solidFill>
                <a:schemeClr val="tx1"/>
              </a:solidFill>
            </a:endParaRPr>
          </a:p>
        </p:txBody>
      </p:sp>
      <p:cxnSp>
        <p:nvCxnSpPr>
          <p:cNvPr id="40" name="直線接點 39"/>
          <p:cNvCxnSpPr/>
          <p:nvPr/>
        </p:nvCxnSpPr>
        <p:spPr>
          <a:xfrm>
            <a:off x="6517413" y="4802144"/>
            <a:ext cx="0" cy="15071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/>
          <p:cNvSpPr txBox="1"/>
          <p:nvPr/>
        </p:nvSpPr>
        <p:spPr>
          <a:xfrm>
            <a:off x="5879977" y="6207696"/>
            <a:ext cx="12333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</a:rPr>
              <a:t>Disjoint!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01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Data partitioning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Training set</a:t>
            </a:r>
            <a:r>
              <a:rPr lang="en-US" altLang="zh-TW" dirty="0"/>
              <a:t>: For model construction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Validation set</a:t>
            </a:r>
            <a:r>
              <a:rPr lang="en-US" altLang="zh-TW" dirty="0"/>
              <a:t>: For model evaluation &amp; selection</a:t>
            </a:r>
          </a:p>
          <a:p>
            <a:r>
              <a:rPr lang="en-US" altLang="zh-TW" dirty="0"/>
              <a:t>Drawback</a:t>
            </a:r>
          </a:p>
          <a:p>
            <a:pPr lvl="1"/>
            <a:r>
              <a:rPr lang="en-US" altLang="zh-TW" dirty="0"/>
              <a:t>No test set for final model evaluation. Performance on validation set may also lead to overfitting.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Simplified Data Partitioning: Training &amp; Validation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5649003" y="4210462"/>
            <a:ext cx="1736820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Whole dataset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432718" y="4930542"/>
            <a:ext cx="1632310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Validation 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1" name="直線單箭頭接點 10"/>
          <p:cNvCxnSpPr>
            <a:stCxn id="5" idx="2"/>
            <a:endCxn id="7" idx="0"/>
          </p:cNvCxnSpPr>
          <p:nvPr/>
        </p:nvCxnSpPr>
        <p:spPr>
          <a:xfrm>
            <a:off x="6517414" y="4653136"/>
            <a:ext cx="731459" cy="277406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圓角矩形 14"/>
          <p:cNvSpPr/>
          <p:nvPr/>
        </p:nvSpPr>
        <p:spPr>
          <a:xfrm>
            <a:off x="4880873" y="4930542"/>
            <a:ext cx="1422143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Training 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7" name="直線單箭頭接點 16"/>
          <p:cNvCxnSpPr>
            <a:stCxn id="5" idx="2"/>
            <a:endCxn id="15" idx="0"/>
          </p:cNvCxnSpPr>
          <p:nvPr/>
        </p:nvCxnSpPr>
        <p:spPr>
          <a:xfrm flipH="1">
            <a:off x="5591945" y="4653136"/>
            <a:ext cx="925469" cy="277406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圓角矩形圖說文字 34"/>
          <p:cNvSpPr/>
          <p:nvPr/>
        </p:nvSpPr>
        <p:spPr>
          <a:xfrm>
            <a:off x="7608169" y="5445225"/>
            <a:ext cx="2333069" cy="715089"/>
          </a:xfrm>
          <a:prstGeom prst="wedgeRoundRectCallout">
            <a:avLst>
              <a:gd name="adj1" fmla="val -60371"/>
              <a:gd name="adj2" fmla="val -5243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For model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Evaluation &amp; selection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7" name="圓角矩形圖說文字 36"/>
          <p:cNvSpPr/>
          <p:nvPr/>
        </p:nvSpPr>
        <p:spPr>
          <a:xfrm>
            <a:off x="3863752" y="5445225"/>
            <a:ext cx="1427432" cy="715089"/>
          </a:xfrm>
          <a:prstGeom prst="wedgeRoundRectCallout">
            <a:avLst>
              <a:gd name="adj1" fmla="val 64753"/>
              <a:gd name="adj2" fmla="val -5335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For model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construction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66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Data partitioning with </a:t>
            </a:r>
            <a:r>
              <a:rPr lang="en-US" altLang="zh-TW" dirty="0">
                <a:solidFill>
                  <a:srgbClr val="FF0000"/>
                </a:solidFill>
              </a:rPr>
              <a:t>cross validation</a:t>
            </a:r>
            <a:r>
              <a:rPr lang="en-US" altLang="zh-TW" dirty="0"/>
              <a:t> (rotation)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Training set</a:t>
            </a:r>
            <a:r>
              <a:rPr lang="en-US" altLang="zh-TW" dirty="0"/>
              <a:t>: For model construction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Validation set</a:t>
            </a:r>
            <a:r>
              <a:rPr lang="en-US" altLang="zh-TW" dirty="0"/>
              <a:t>: For model evaluation &amp; selection</a:t>
            </a:r>
          </a:p>
          <a:p>
            <a:r>
              <a:rPr lang="en-US" altLang="zh-TW" dirty="0"/>
              <a:t>Characteristics</a:t>
            </a:r>
          </a:p>
          <a:p>
            <a:pPr lvl="1"/>
            <a:r>
              <a:rPr lang="en-US" altLang="zh-TW" dirty="0"/>
              <a:t>Can obtain a more robust estimate of the model’s performance based on the average performance of  the validation sets</a:t>
            </a:r>
          </a:p>
          <a:p>
            <a:pPr lvl="1"/>
            <a:r>
              <a:rPr lang="en-US" altLang="zh-TW" dirty="0"/>
              <a:t>Less likely to have dependency on dataset partitioning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Simplified Data Partitioning: Cross Validation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5635024" y="4930542"/>
            <a:ext cx="1736820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Whole dataset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1" name="直線單箭頭接點 10"/>
          <p:cNvCxnSpPr>
            <a:stCxn id="5" idx="2"/>
          </p:cNvCxnSpPr>
          <p:nvPr/>
        </p:nvCxnSpPr>
        <p:spPr>
          <a:xfrm>
            <a:off x="6503435" y="5373216"/>
            <a:ext cx="731459" cy="277406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圓角矩形 14"/>
          <p:cNvSpPr/>
          <p:nvPr/>
        </p:nvSpPr>
        <p:spPr>
          <a:xfrm>
            <a:off x="4785877" y="5650622"/>
            <a:ext cx="3098598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Training set &amp; validation 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7" name="直線單箭頭接點 16"/>
          <p:cNvCxnSpPr>
            <a:stCxn id="5" idx="2"/>
            <a:endCxn id="15" idx="0"/>
          </p:cNvCxnSpPr>
          <p:nvPr/>
        </p:nvCxnSpPr>
        <p:spPr>
          <a:xfrm flipH="1">
            <a:off x="5577966" y="5373216"/>
            <a:ext cx="925469" cy="277406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圓角矩形圖說文字 36"/>
          <p:cNvSpPr/>
          <p:nvPr/>
        </p:nvSpPr>
        <p:spPr>
          <a:xfrm>
            <a:off x="3451607" y="6332746"/>
            <a:ext cx="5565433" cy="408623"/>
          </a:xfrm>
          <a:prstGeom prst="wedgeRoundRectCallout">
            <a:avLst>
              <a:gd name="adj1" fmla="val -5879"/>
              <a:gd name="adj2" fmla="val -9370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Use </a:t>
            </a:r>
            <a:r>
              <a:rPr lang="en-US" altLang="zh-TW" dirty="0">
                <a:solidFill>
                  <a:srgbClr val="FF0000"/>
                </a:solidFill>
              </a:rPr>
              <a:t>cross validation </a:t>
            </a:r>
            <a:r>
              <a:rPr lang="en-US" altLang="zh-TW" dirty="0">
                <a:solidFill>
                  <a:schemeClr val="tx1"/>
                </a:solidFill>
              </a:rPr>
              <a:t>to rotate training and validation sets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52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Typical methods to derive the recognition rate</a:t>
            </a:r>
          </a:p>
          <a:p>
            <a:pPr lvl="1"/>
            <a:r>
              <a:rPr lang="en-US" altLang="zh-TW" dirty="0"/>
              <a:t>Inside test (not desirable)</a:t>
            </a:r>
          </a:p>
          <a:p>
            <a:pPr lvl="1"/>
            <a:r>
              <a:rPr lang="en-US" altLang="zh-TW" dirty="0"/>
              <a:t>One-side holdout test</a:t>
            </a:r>
          </a:p>
          <a:p>
            <a:pPr lvl="1"/>
            <a:r>
              <a:rPr lang="en-US" altLang="zh-TW" dirty="0"/>
              <a:t>Two-side holdout test (two-fold cross validation)</a:t>
            </a:r>
          </a:p>
          <a:p>
            <a:pPr lvl="1"/>
            <a:r>
              <a:rPr lang="en-US" altLang="zh-TW" dirty="0"/>
              <a:t>M-fold cross validation</a:t>
            </a:r>
          </a:p>
          <a:p>
            <a:pPr lvl="1"/>
            <a:r>
              <a:rPr lang="en-US" altLang="zh-TW" dirty="0"/>
              <a:t>Leave-one-out cross validation</a:t>
            </a:r>
          </a:p>
          <a:p>
            <a:r>
              <a:rPr lang="en-US" altLang="zh-TW" dirty="0"/>
              <a:t>Ultimate goal</a:t>
            </a:r>
          </a:p>
          <a:p>
            <a:pPr lvl="1"/>
            <a:r>
              <a:rPr lang="en-US" altLang="zh-TW" dirty="0"/>
              <a:t>To find a just-right model for better prediction</a:t>
            </a:r>
          </a:p>
          <a:p>
            <a:pPr lvl="2"/>
            <a:r>
              <a:rPr lang="en-US" altLang="zh-TW" dirty="0"/>
              <a:t>No underfitting or overfitting</a:t>
            </a:r>
          </a:p>
          <a:p>
            <a:pPr lvl="2"/>
            <a:r>
              <a:rPr lang="en-US" altLang="zh-TW" dirty="0"/>
              <a:t>Reasonable computation time</a:t>
            </a:r>
          </a:p>
          <a:p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Methods for Performance Evaluation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368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Data partitioning</a:t>
            </a:r>
          </a:p>
          <a:p>
            <a:pPr lvl="1"/>
            <a:r>
              <a:rPr lang="en-US" altLang="zh-TW" dirty="0"/>
              <a:t>Use the whole dataset for training &amp; evaluation</a:t>
            </a:r>
          </a:p>
          <a:p>
            <a:r>
              <a:rPr lang="en-US" altLang="zh-TW" dirty="0"/>
              <a:t>Recognition rate (RR)</a:t>
            </a:r>
          </a:p>
          <a:p>
            <a:pPr lvl="1"/>
            <a:r>
              <a:rPr lang="en-US" altLang="zh-TW" dirty="0"/>
              <a:t>Inside-test or </a:t>
            </a:r>
            <a:r>
              <a:rPr lang="en-US" altLang="zh-TW" dirty="0" err="1"/>
              <a:t>resubstitution</a:t>
            </a:r>
            <a:r>
              <a:rPr lang="en-US" altLang="zh-TW" dirty="0"/>
              <a:t> recognition rate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Inside Test: Concept</a:t>
            </a:r>
            <a:endParaRPr lang="zh-TW" altLang="en-US" dirty="0"/>
          </a:p>
        </p:txBody>
      </p:sp>
      <p:graphicFrame>
        <p:nvGraphicFramePr>
          <p:cNvPr id="3" name="物件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159224"/>
              </p:ext>
            </p:extLst>
          </p:nvPr>
        </p:nvGraphicFramePr>
        <p:xfrm>
          <a:off x="2755404" y="3654028"/>
          <a:ext cx="4977052" cy="1863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2" imgW="2476440" imgH="927000" progId="Equation.3">
                  <p:embed/>
                </p:oleObj>
              </mc:Choice>
              <mc:Fallback>
                <p:oleObj name="方程式" r:id="rId2" imgW="2476440" imgH="927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55404" y="3654028"/>
                        <a:ext cx="4977052" cy="1863204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276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Characteristics</a:t>
            </a:r>
          </a:p>
          <a:p>
            <a:pPr lvl="1"/>
            <a:r>
              <a:rPr lang="en-US" altLang="zh-TW" dirty="0"/>
              <a:t>Too optimistic since RR tends to be higher</a:t>
            </a:r>
          </a:p>
          <a:p>
            <a:pPr lvl="1"/>
            <a:r>
              <a:rPr lang="en-US" altLang="zh-TW" dirty="0"/>
              <a:t>For instance, 1-NNC always has an RR of 100%!</a:t>
            </a:r>
          </a:p>
          <a:p>
            <a:pPr lvl="1"/>
            <a:r>
              <a:rPr lang="en-US" altLang="zh-TW" dirty="0"/>
              <a:t>Can be used as the upper bound of the true RR.</a:t>
            </a:r>
          </a:p>
          <a:p>
            <a:r>
              <a:rPr lang="en-US" altLang="zh-TW" dirty="0"/>
              <a:t>Potential reasons for low inside-test RR:</a:t>
            </a:r>
          </a:p>
          <a:p>
            <a:pPr lvl="1"/>
            <a:r>
              <a:rPr lang="en-US" altLang="zh-TW" dirty="0"/>
              <a:t>Bad features of the dataset</a:t>
            </a:r>
          </a:p>
          <a:p>
            <a:pPr lvl="1"/>
            <a:r>
              <a:rPr lang="en-US" altLang="zh-TW" dirty="0"/>
              <a:t>Bad method for model construction, such as</a:t>
            </a:r>
          </a:p>
          <a:p>
            <a:pPr lvl="2"/>
            <a:r>
              <a:rPr lang="en-US" altLang="zh-TW" dirty="0"/>
              <a:t>Bad results from neural network training</a:t>
            </a:r>
          </a:p>
          <a:p>
            <a:pPr lvl="2"/>
            <a:r>
              <a:rPr lang="en-US" altLang="zh-TW" dirty="0"/>
              <a:t>Bad results from k-means clustering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Inside Test: Characteristics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196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Data partitioning</a:t>
            </a:r>
          </a:p>
          <a:p>
            <a:pPr lvl="1"/>
            <a:r>
              <a:rPr lang="en-US" altLang="zh-TW" dirty="0"/>
              <a:t>Training set for model construction</a:t>
            </a:r>
          </a:p>
          <a:p>
            <a:pPr lvl="1"/>
            <a:r>
              <a:rPr lang="en-US" altLang="zh-TW" dirty="0"/>
              <a:t>Validation set for performance evaluation</a:t>
            </a:r>
          </a:p>
          <a:p>
            <a:r>
              <a:rPr lang="en-US" altLang="zh-TW" dirty="0"/>
              <a:t>Recognition rate</a:t>
            </a:r>
          </a:p>
          <a:p>
            <a:pPr lvl="1"/>
            <a:r>
              <a:rPr lang="en-US" altLang="zh-TW" dirty="0"/>
              <a:t>Inside-test RR</a:t>
            </a:r>
          </a:p>
          <a:p>
            <a:pPr lvl="1"/>
            <a:r>
              <a:rPr lang="en-US" altLang="zh-TW" dirty="0"/>
              <a:t>Outside-test RR</a:t>
            </a:r>
          </a:p>
          <a:p>
            <a:pPr lvl="1"/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One-side Holdout Test: Concept</a:t>
            </a:r>
            <a:endParaRPr lang="zh-TW" altLang="en-US" dirty="0"/>
          </a:p>
        </p:txBody>
      </p:sp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73274"/>
              </p:ext>
            </p:extLst>
          </p:nvPr>
        </p:nvGraphicFramePr>
        <p:xfrm>
          <a:off x="3575670" y="4149081"/>
          <a:ext cx="5112618" cy="2645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2" imgW="3288960" imgH="1701720" progId="Equation.3">
                  <p:embed/>
                </p:oleObj>
              </mc:Choice>
              <mc:Fallback>
                <p:oleObj name="方程式" r:id="rId2" imgW="3288960" imgH="1701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75670" y="4149081"/>
                        <a:ext cx="5112618" cy="2645719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637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Characteristics</a:t>
            </a:r>
          </a:p>
          <a:p>
            <a:pPr lvl="1"/>
            <a:r>
              <a:rPr lang="en-US" altLang="zh-TW" dirty="0"/>
              <a:t>Highly affected by data partitioning</a:t>
            </a:r>
          </a:p>
          <a:p>
            <a:pPr lvl="1"/>
            <a:r>
              <a:rPr lang="en-US" altLang="zh-TW" dirty="0"/>
              <a:t>Usually Adopted when training (design-time) computation load is high (for instance, deep neural networks)</a:t>
            </a:r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One-side Holdout Test: Characteristics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659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Data partitioning</a:t>
            </a:r>
          </a:p>
          <a:p>
            <a:pPr lvl="1"/>
            <a:r>
              <a:rPr lang="en-US" altLang="zh-TW" dirty="0"/>
              <a:t>Training set for model construction</a:t>
            </a:r>
          </a:p>
          <a:p>
            <a:pPr lvl="1"/>
            <a:r>
              <a:rPr lang="en-US" altLang="zh-TW" dirty="0"/>
              <a:t>Validation set for performance evaluation</a:t>
            </a:r>
          </a:p>
          <a:p>
            <a:pPr lvl="1"/>
            <a:r>
              <a:rPr lang="en-US" altLang="zh-TW" dirty="0"/>
              <a:t>Role reversal</a:t>
            </a:r>
          </a:p>
          <a:p>
            <a:pPr lvl="2"/>
            <a:endParaRPr lang="en-US" altLang="zh-TW" dirty="0"/>
          </a:p>
          <a:p>
            <a:pPr lvl="1"/>
            <a:endParaRPr lang="en-US" altLang="zh-TW" sz="5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Two-side Holdout Test: Concept</a:t>
            </a:r>
            <a:endParaRPr lang="zh-TW" altLang="en-US" dirty="0"/>
          </a:p>
        </p:txBody>
      </p:sp>
      <p:graphicFrame>
        <p:nvGraphicFramePr>
          <p:cNvPr id="9" name="物件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606942"/>
              </p:ext>
            </p:extLst>
          </p:nvPr>
        </p:nvGraphicFramePr>
        <p:xfrm>
          <a:off x="2910806" y="3573016"/>
          <a:ext cx="5705475" cy="270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2" imgW="3670200" imgH="1739880" progId="Equation.3">
                  <p:embed/>
                </p:oleObj>
              </mc:Choice>
              <mc:Fallback>
                <p:oleObj name="方程式" r:id="rId2" imgW="3670200" imgH="1739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10806" y="3573016"/>
                        <a:ext cx="5705475" cy="270510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361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內容版面配置區 1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Two-side holdout test (two-fold cross-validation)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Two-side Holdout Test: Block Diagram</a:t>
            </a:r>
            <a:endParaRPr lang="zh-TW" altLang="en-US" dirty="0"/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3225800" y="2463800"/>
            <a:ext cx="1701800" cy="558800"/>
          </a:xfrm>
          <a:prstGeom prst="roundRect">
            <a:avLst>
              <a:gd name="adj" fmla="val 12486"/>
            </a:avLst>
          </a:prstGeom>
          <a:noFill/>
          <a:ln w="508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Dataset A</a:t>
            </a: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3225800" y="4826000"/>
            <a:ext cx="1701800" cy="558800"/>
          </a:xfrm>
          <a:prstGeom prst="roundRect">
            <a:avLst>
              <a:gd name="adj" fmla="val 12486"/>
            </a:avLst>
          </a:prstGeom>
          <a:noFill/>
          <a:ln w="508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Dataset B</a:t>
            </a:r>
          </a:p>
        </p:txBody>
      </p:sp>
      <p:sp>
        <p:nvSpPr>
          <p:cNvPr id="17" name="Freeform 7"/>
          <p:cNvSpPr>
            <a:spLocks/>
          </p:cNvSpPr>
          <p:nvPr/>
        </p:nvSpPr>
        <p:spPr bwMode="auto">
          <a:xfrm>
            <a:off x="4953000" y="2514601"/>
            <a:ext cx="1982788" cy="682625"/>
          </a:xfrm>
          <a:custGeom>
            <a:avLst/>
            <a:gdLst>
              <a:gd name="T0" fmla="*/ 0 w 1249"/>
              <a:gd name="T1" fmla="*/ 0 h 430"/>
              <a:gd name="T2" fmla="*/ 1021 w 1249"/>
              <a:gd name="T3" fmla="*/ 0 h 430"/>
              <a:gd name="T4" fmla="*/ 1021 w 1249"/>
              <a:gd name="T5" fmla="*/ 298 h 430"/>
              <a:gd name="T6" fmla="*/ 1248 w 1249"/>
              <a:gd name="T7" fmla="*/ 298 h 430"/>
              <a:gd name="T8" fmla="*/ 865 w 1249"/>
              <a:gd name="T9" fmla="*/ 429 h 430"/>
              <a:gd name="T10" fmla="*/ 453 w 1249"/>
              <a:gd name="T11" fmla="*/ 298 h 430"/>
              <a:gd name="T12" fmla="*/ 680 w 1249"/>
              <a:gd name="T13" fmla="*/ 298 h 430"/>
              <a:gd name="T14" fmla="*/ 680 w 1249"/>
              <a:gd name="T15" fmla="*/ 99 h 430"/>
              <a:gd name="T16" fmla="*/ 0 w 1249"/>
              <a:gd name="T17" fmla="*/ 99 h 430"/>
              <a:gd name="T18" fmla="*/ 0 w 1249"/>
              <a:gd name="T19" fmla="*/ 0 h 43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9"/>
              <a:gd name="T31" fmla="*/ 0 h 430"/>
              <a:gd name="T32" fmla="*/ 1249 w 1249"/>
              <a:gd name="T33" fmla="*/ 430 h 43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9" h="430">
                <a:moveTo>
                  <a:pt x="0" y="0"/>
                </a:moveTo>
                <a:lnTo>
                  <a:pt x="1021" y="0"/>
                </a:lnTo>
                <a:lnTo>
                  <a:pt x="1021" y="298"/>
                </a:lnTo>
                <a:lnTo>
                  <a:pt x="1248" y="298"/>
                </a:lnTo>
                <a:lnTo>
                  <a:pt x="865" y="429"/>
                </a:lnTo>
                <a:lnTo>
                  <a:pt x="453" y="298"/>
                </a:lnTo>
                <a:lnTo>
                  <a:pt x="680" y="298"/>
                </a:lnTo>
                <a:lnTo>
                  <a:pt x="680" y="99"/>
                </a:lnTo>
                <a:lnTo>
                  <a:pt x="0" y="99"/>
                </a:lnTo>
                <a:lnTo>
                  <a:pt x="0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auto">
          <a:xfrm>
            <a:off x="5588000" y="3225800"/>
            <a:ext cx="1473200" cy="558800"/>
          </a:xfrm>
          <a:prstGeom prst="roundRect">
            <a:avLst>
              <a:gd name="adj" fmla="val 12486"/>
            </a:avLst>
          </a:prstGeom>
          <a:gradFill rotWithShape="0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path path="shape">
              <a:fillToRect l="50000" t="50000" r="50000" b="50000"/>
            </a:path>
          </a:gradFill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i="1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 A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5048250" y="2392363"/>
            <a:ext cx="156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construction</a:t>
            </a:r>
          </a:p>
        </p:txBody>
      </p:sp>
      <p:sp>
        <p:nvSpPr>
          <p:cNvPr id="21" name="AutoShape 11"/>
          <p:cNvSpPr>
            <a:spLocks noChangeArrowheads="1"/>
          </p:cNvSpPr>
          <p:nvPr/>
        </p:nvSpPr>
        <p:spPr bwMode="auto">
          <a:xfrm>
            <a:off x="7092950" y="3284538"/>
            <a:ext cx="1587500" cy="444500"/>
          </a:xfrm>
          <a:prstGeom prst="rightArrow">
            <a:avLst>
              <a:gd name="adj1" fmla="val 50000"/>
              <a:gd name="adj2" fmla="val 178621"/>
            </a:avLst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8681562" y="3355976"/>
            <a:ext cx="108363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RR</a:t>
            </a:r>
            <a:r>
              <a:rPr lang="en-US" altLang="zh-TW" sz="1400" dirty="0">
                <a:solidFill>
                  <a:schemeClr val="tx1"/>
                </a:solidFill>
              </a:rPr>
              <a:t>B</a:t>
            </a:r>
            <a:r>
              <a:rPr lang="en-US" altLang="zh-TW" sz="1400" dirty="0">
                <a:solidFill>
                  <a:schemeClr val="tx1"/>
                </a:solidFill>
                <a:sym typeface="Wingdings" panose="05000000000000000000" pitchFamily="2" charset="2"/>
              </a:rPr>
              <a:t>A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23" name="Freeform 13"/>
          <p:cNvSpPr>
            <a:spLocks/>
          </p:cNvSpPr>
          <p:nvPr/>
        </p:nvSpPr>
        <p:spPr bwMode="auto">
          <a:xfrm>
            <a:off x="3810000" y="3352800"/>
            <a:ext cx="1754188" cy="1449388"/>
          </a:xfrm>
          <a:custGeom>
            <a:avLst/>
            <a:gdLst>
              <a:gd name="T0" fmla="*/ 0 w 1105"/>
              <a:gd name="T1" fmla="*/ 912 h 913"/>
              <a:gd name="T2" fmla="*/ 576 w 1105"/>
              <a:gd name="T3" fmla="*/ 48 h 913"/>
              <a:gd name="T4" fmla="*/ 864 w 1105"/>
              <a:gd name="T5" fmla="*/ 48 h 913"/>
              <a:gd name="T6" fmla="*/ 864 w 1105"/>
              <a:gd name="T7" fmla="*/ 0 h 913"/>
              <a:gd name="T8" fmla="*/ 1104 w 1105"/>
              <a:gd name="T9" fmla="*/ 96 h 913"/>
              <a:gd name="T10" fmla="*/ 864 w 1105"/>
              <a:gd name="T11" fmla="*/ 192 h 913"/>
              <a:gd name="T12" fmla="*/ 864 w 1105"/>
              <a:gd name="T13" fmla="*/ 144 h 913"/>
              <a:gd name="T14" fmla="*/ 624 w 1105"/>
              <a:gd name="T15" fmla="*/ 144 h 913"/>
              <a:gd name="T16" fmla="*/ 96 w 1105"/>
              <a:gd name="T17" fmla="*/ 912 h 91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05"/>
              <a:gd name="T28" fmla="*/ 0 h 913"/>
              <a:gd name="T29" fmla="*/ 1105 w 1105"/>
              <a:gd name="T30" fmla="*/ 913 h 91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05" h="913">
                <a:moveTo>
                  <a:pt x="0" y="912"/>
                </a:moveTo>
                <a:lnTo>
                  <a:pt x="576" y="48"/>
                </a:lnTo>
                <a:lnTo>
                  <a:pt x="864" y="48"/>
                </a:lnTo>
                <a:lnTo>
                  <a:pt x="864" y="0"/>
                </a:lnTo>
                <a:lnTo>
                  <a:pt x="1104" y="96"/>
                </a:lnTo>
                <a:lnTo>
                  <a:pt x="864" y="192"/>
                </a:lnTo>
                <a:lnTo>
                  <a:pt x="864" y="144"/>
                </a:lnTo>
                <a:lnTo>
                  <a:pt x="624" y="144"/>
                </a:lnTo>
                <a:lnTo>
                  <a:pt x="96" y="912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4" name="Rectangle 14"/>
          <p:cNvSpPr>
            <a:spLocks noChangeArrowheads="1"/>
          </p:cNvSpPr>
          <p:nvPr/>
        </p:nvSpPr>
        <p:spPr bwMode="auto">
          <a:xfrm>
            <a:off x="7080250" y="3362326"/>
            <a:ext cx="131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evaluation</a:t>
            </a:r>
          </a:p>
        </p:txBody>
      </p:sp>
      <p:sp>
        <p:nvSpPr>
          <p:cNvPr id="26" name="Freeform 16"/>
          <p:cNvSpPr>
            <a:spLocks/>
          </p:cNvSpPr>
          <p:nvPr/>
        </p:nvSpPr>
        <p:spPr bwMode="auto">
          <a:xfrm>
            <a:off x="4953000" y="4645026"/>
            <a:ext cx="1982788" cy="682625"/>
          </a:xfrm>
          <a:custGeom>
            <a:avLst/>
            <a:gdLst>
              <a:gd name="T0" fmla="*/ 0 w 1249"/>
              <a:gd name="T1" fmla="*/ 429 h 430"/>
              <a:gd name="T2" fmla="*/ 1021 w 1249"/>
              <a:gd name="T3" fmla="*/ 429 h 430"/>
              <a:gd name="T4" fmla="*/ 1021 w 1249"/>
              <a:gd name="T5" fmla="*/ 131 h 430"/>
              <a:gd name="T6" fmla="*/ 1248 w 1249"/>
              <a:gd name="T7" fmla="*/ 131 h 430"/>
              <a:gd name="T8" fmla="*/ 865 w 1249"/>
              <a:gd name="T9" fmla="*/ 0 h 430"/>
              <a:gd name="T10" fmla="*/ 454 w 1249"/>
              <a:gd name="T11" fmla="*/ 131 h 430"/>
              <a:gd name="T12" fmla="*/ 681 w 1249"/>
              <a:gd name="T13" fmla="*/ 131 h 430"/>
              <a:gd name="T14" fmla="*/ 681 w 1249"/>
              <a:gd name="T15" fmla="*/ 330 h 430"/>
              <a:gd name="T16" fmla="*/ 0 w 1249"/>
              <a:gd name="T17" fmla="*/ 330 h 430"/>
              <a:gd name="T18" fmla="*/ 0 w 1249"/>
              <a:gd name="T19" fmla="*/ 429 h 43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9"/>
              <a:gd name="T31" fmla="*/ 0 h 430"/>
              <a:gd name="T32" fmla="*/ 1249 w 1249"/>
              <a:gd name="T33" fmla="*/ 430 h 43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9" h="430">
                <a:moveTo>
                  <a:pt x="0" y="429"/>
                </a:moveTo>
                <a:lnTo>
                  <a:pt x="1021" y="429"/>
                </a:lnTo>
                <a:lnTo>
                  <a:pt x="1021" y="131"/>
                </a:lnTo>
                <a:lnTo>
                  <a:pt x="1248" y="131"/>
                </a:lnTo>
                <a:lnTo>
                  <a:pt x="865" y="0"/>
                </a:lnTo>
                <a:lnTo>
                  <a:pt x="454" y="131"/>
                </a:lnTo>
                <a:lnTo>
                  <a:pt x="681" y="131"/>
                </a:lnTo>
                <a:lnTo>
                  <a:pt x="681" y="330"/>
                </a:lnTo>
                <a:lnTo>
                  <a:pt x="0" y="330"/>
                </a:lnTo>
                <a:lnTo>
                  <a:pt x="0" y="429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7" name="AutoShape 17"/>
          <p:cNvSpPr>
            <a:spLocks noChangeArrowheads="1"/>
          </p:cNvSpPr>
          <p:nvPr/>
        </p:nvSpPr>
        <p:spPr bwMode="auto">
          <a:xfrm>
            <a:off x="5588000" y="4064000"/>
            <a:ext cx="1473200" cy="558800"/>
          </a:xfrm>
          <a:prstGeom prst="roundRect">
            <a:avLst>
              <a:gd name="adj" fmla="val 12486"/>
            </a:avLst>
          </a:prstGeom>
          <a:gradFill rotWithShape="0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path path="shape">
              <a:fillToRect l="50000" t="50000" r="50000" b="50000"/>
            </a:path>
          </a:gradFill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i="1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 B</a:t>
            </a:r>
          </a:p>
        </p:txBody>
      </p:sp>
      <p:sp>
        <p:nvSpPr>
          <p:cNvPr id="28" name="AutoShape 18"/>
          <p:cNvSpPr>
            <a:spLocks noChangeArrowheads="1"/>
          </p:cNvSpPr>
          <p:nvPr/>
        </p:nvSpPr>
        <p:spPr bwMode="auto">
          <a:xfrm>
            <a:off x="7092950" y="4121150"/>
            <a:ext cx="1587500" cy="444500"/>
          </a:xfrm>
          <a:prstGeom prst="rightArrow">
            <a:avLst>
              <a:gd name="adj1" fmla="val 50000"/>
              <a:gd name="adj2" fmla="val 178621"/>
            </a:avLst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9" name="Freeform 19"/>
          <p:cNvSpPr>
            <a:spLocks/>
          </p:cNvSpPr>
          <p:nvPr/>
        </p:nvSpPr>
        <p:spPr bwMode="auto">
          <a:xfrm>
            <a:off x="3810000" y="3048000"/>
            <a:ext cx="1754188" cy="1449388"/>
          </a:xfrm>
          <a:custGeom>
            <a:avLst/>
            <a:gdLst>
              <a:gd name="T0" fmla="*/ 0 w 1105"/>
              <a:gd name="T1" fmla="*/ 0 h 913"/>
              <a:gd name="T2" fmla="*/ 576 w 1105"/>
              <a:gd name="T3" fmla="*/ 864 h 913"/>
              <a:gd name="T4" fmla="*/ 864 w 1105"/>
              <a:gd name="T5" fmla="*/ 864 h 913"/>
              <a:gd name="T6" fmla="*/ 864 w 1105"/>
              <a:gd name="T7" fmla="*/ 912 h 913"/>
              <a:gd name="T8" fmla="*/ 1104 w 1105"/>
              <a:gd name="T9" fmla="*/ 816 h 913"/>
              <a:gd name="T10" fmla="*/ 864 w 1105"/>
              <a:gd name="T11" fmla="*/ 720 h 913"/>
              <a:gd name="T12" fmla="*/ 864 w 1105"/>
              <a:gd name="T13" fmla="*/ 768 h 913"/>
              <a:gd name="T14" fmla="*/ 624 w 1105"/>
              <a:gd name="T15" fmla="*/ 768 h 913"/>
              <a:gd name="T16" fmla="*/ 96 w 1105"/>
              <a:gd name="T17" fmla="*/ 0 h 91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05"/>
              <a:gd name="T28" fmla="*/ 0 h 913"/>
              <a:gd name="T29" fmla="*/ 1105 w 1105"/>
              <a:gd name="T30" fmla="*/ 913 h 91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05" h="913">
                <a:moveTo>
                  <a:pt x="0" y="0"/>
                </a:moveTo>
                <a:lnTo>
                  <a:pt x="576" y="864"/>
                </a:lnTo>
                <a:lnTo>
                  <a:pt x="864" y="864"/>
                </a:lnTo>
                <a:lnTo>
                  <a:pt x="864" y="912"/>
                </a:lnTo>
                <a:lnTo>
                  <a:pt x="1104" y="816"/>
                </a:lnTo>
                <a:lnTo>
                  <a:pt x="864" y="720"/>
                </a:lnTo>
                <a:lnTo>
                  <a:pt x="864" y="768"/>
                </a:lnTo>
                <a:lnTo>
                  <a:pt x="624" y="768"/>
                </a:lnTo>
                <a:lnTo>
                  <a:pt x="96" y="0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8681562" y="4194176"/>
            <a:ext cx="108363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RR</a:t>
            </a:r>
            <a:r>
              <a:rPr lang="en-US" altLang="zh-TW" sz="1400" dirty="0">
                <a:solidFill>
                  <a:schemeClr val="tx1"/>
                </a:solidFill>
              </a:rPr>
              <a:t>A</a:t>
            </a:r>
            <a:r>
              <a:rPr lang="en-US" altLang="zh-TW" sz="1400" dirty="0">
                <a:solidFill>
                  <a:schemeClr val="tx1"/>
                </a:solidFill>
                <a:sym typeface="Wingdings" panose="05000000000000000000" pitchFamily="2" charset="2"/>
              </a:rPr>
              <a:t>B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31" name="Rectangle 21"/>
          <p:cNvSpPr>
            <a:spLocks noChangeArrowheads="1"/>
          </p:cNvSpPr>
          <p:nvPr/>
        </p:nvSpPr>
        <p:spPr bwMode="auto">
          <a:xfrm>
            <a:off x="5048250" y="5059364"/>
            <a:ext cx="156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construction</a:t>
            </a: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7080250" y="4200526"/>
            <a:ext cx="131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evaluation</a:t>
            </a:r>
          </a:p>
        </p:txBody>
      </p:sp>
      <p:graphicFrame>
        <p:nvGraphicFramePr>
          <p:cNvPr id="34" name="物件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9187"/>
              </p:ext>
            </p:extLst>
          </p:nvPr>
        </p:nvGraphicFramePr>
        <p:xfrm>
          <a:off x="3863975" y="5591175"/>
          <a:ext cx="4281488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2" imgW="2031840" imgH="469800" progId="Equation.3">
                  <p:embed/>
                </p:oleObj>
              </mc:Choice>
              <mc:Fallback>
                <p:oleObj name="方程式" r:id="rId2" imgW="2031840" imgH="4698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5591175"/>
                        <a:ext cx="4281488" cy="933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圓角矩形圖說文字 34"/>
          <p:cNvSpPr/>
          <p:nvPr/>
        </p:nvSpPr>
        <p:spPr>
          <a:xfrm>
            <a:off x="2063552" y="6116722"/>
            <a:ext cx="1424922" cy="408623"/>
          </a:xfrm>
          <a:prstGeom prst="wedgeRoundRectCallout">
            <a:avLst>
              <a:gd name="adj1" fmla="val 66402"/>
              <a:gd name="adj2" fmla="val -5479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Outside test!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Performance evaluation</a:t>
            </a:r>
          </a:p>
          <a:p>
            <a:pPr lvl="1"/>
            <a:r>
              <a:rPr lang="en-US" altLang="zh-TW" dirty="0"/>
              <a:t>An objective procedure to derive the </a:t>
            </a:r>
            <a:r>
              <a:rPr lang="en-US" altLang="zh-TW" dirty="0">
                <a:solidFill>
                  <a:srgbClr val="FF0000"/>
                </a:solidFill>
              </a:rPr>
              <a:t>performance index</a:t>
            </a:r>
            <a:r>
              <a:rPr lang="en-US" altLang="zh-TW" dirty="0"/>
              <a:t> (or </a:t>
            </a:r>
            <a:r>
              <a:rPr lang="en-US" altLang="zh-TW" dirty="0">
                <a:solidFill>
                  <a:srgbClr val="FF0000"/>
                </a:solidFill>
              </a:rPr>
              <a:t>figure of merit</a:t>
            </a:r>
            <a:r>
              <a:rPr lang="en-US" altLang="zh-TW" dirty="0"/>
              <a:t>) of a given model for classification or regression</a:t>
            </a:r>
          </a:p>
          <a:p>
            <a:r>
              <a:rPr lang="en-US" altLang="zh-TW" dirty="0"/>
              <a:t>Importance</a:t>
            </a:r>
          </a:p>
          <a:p>
            <a:pPr lvl="1"/>
            <a:r>
              <a:rPr lang="en-US" altLang="zh-TW" dirty="0"/>
              <a:t>For comparing two models’ performance</a:t>
            </a:r>
          </a:p>
          <a:p>
            <a:pPr lvl="1"/>
            <a:r>
              <a:rPr lang="en-US" altLang="zh-TW" dirty="0"/>
              <a:t>For extracting useful features</a:t>
            </a:r>
          </a:p>
          <a:p>
            <a:pPr lvl="1"/>
            <a:r>
              <a:rPr lang="en-US" altLang="zh-TW" dirty="0"/>
              <a:t>For determining a model’s complexity</a:t>
            </a:r>
          </a:p>
          <a:p>
            <a:pPr lvl="1"/>
            <a:r>
              <a:rPr lang="en-US" altLang="zh-TW" dirty="0"/>
              <a:t>For </a:t>
            </a:r>
            <a:r>
              <a:rPr lang="en-US" altLang="zh-TW" dirty="0" err="1"/>
              <a:t>AutoML</a:t>
            </a:r>
            <a:endParaRPr lang="en-US" altLang="zh-TW" dirty="0"/>
          </a:p>
          <a:p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Introduction to Performance Evaluation</a:t>
            </a:r>
            <a:endParaRPr lang="zh-TW" altLang="en-US" dirty="0"/>
          </a:p>
        </p:txBody>
      </p:sp>
      <p:sp>
        <p:nvSpPr>
          <p:cNvPr id="4" name="圓角矩形圖說文字 10">
            <a:extLst>
              <a:ext uri="{FF2B5EF4-FFF2-40B4-BE49-F238E27FC236}">
                <a16:creationId xmlns:a16="http://schemas.microsoft.com/office/drawing/2014/main" id="{5B23754E-6CF6-41C2-876A-606870CCEE11}"/>
              </a:ext>
            </a:extLst>
          </p:cNvPr>
          <p:cNvSpPr/>
          <p:nvPr/>
        </p:nvSpPr>
        <p:spPr>
          <a:xfrm>
            <a:off x="9048329" y="2636913"/>
            <a:ext cx="683835" cy="408623"/>
          </a:xfrm>
          <a:prstGeom prst="wedgeRoundRectCallout">
            <a:avLst>
              <a:gd name="adj1" fmla="val -119458"/>
              <a:gd name="adj2" fmla="val -6918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zh-TW" altLang="en-US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效度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kumimoji="1" lang="en-US" altLang="zh-TW" dirty="0"/>
              <a:t>Characteristics</a:t>
            </a:r>
          </a:p>
          <a:p>
            <a:pPr lvl="1"/>
            <a:r>
              <a:rPr kumimoji="1" lang="en-US" altLang="zh-TW" dirty="0"/>
              <a:t>Better use of the dataset</a:t>
            </a:r>
          </a:p>
          <a:p>
            <a:pPr lvl="1"/>
            <a:r>
              <a:rPr kumimoji="1" lang="en-US" altLang="zh-TW" dirty="0"/>
              <a:t>Still highly affected by the partitioning</a:t>
            </a:r>
          </a:p>
          <a:p>
            <a:pPr lvl="1"/>
            <a:r>
              <a:rPr kumimoji="1" lang="en-US" altLang="zh-TW" dirty="0"/>
              <a:t>Suitable for models with high training (design-time) computation load</a:t>
            </a:r>
          </a:p>
          <a:p>
            <a:endParaRPr kumimoji="1"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Two-sided Holdout Test: Characteristics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5690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Data partitioning</a:t>
            </a:r>
          </a:p>
          <a:p>
            <a:pPr lvl="1"/>
            <a:r>
              <a:rPr lang="en-US" altLang="zh-TW" dirty="0"/>
              <a:t>Partition the dataset into m folds</a:t>
            </a:r>
          </a:p>
          <a:p>
            <a:pPr lvl="1"/>
            <a:r>
              <a:rPr lang="en-US" altLang="zh-TW" dirty="0"/>
              <a:t>One fold for validation, the other folds for training</a:t>
            </a:r>
          </a:p>
          <a:p>
            <a:pPr lvl="1"/>
            <a:r>
              <a:rPr lang="en-US" altLang="zh-TW" dirty="0"/>
              <a:t>Repeat m times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M-fold Cross Validation: Concept</a:t>
            </a:r>
            <a:endParaRPr lang="zh-TW" altLang="en-US" dirty="0"/>
          </a:p>
        </p:txBody>
      </p:sp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846584"/>
              </p:ext>
            </p:extLst>
          </p:nvPr>
        </p:nvGraphicFramePr>
        <p:xfrm>
          <a:off x="2495600" y="3717032"/>
          <a:ext cx="5289550" cy="248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2" imgW="3403440" imgH="1600200" progId="Equation.3">
                  <p:embed/>
                </p:oleObj>
              </mc:Choice>
              <mc:Fallback>
                <p:oleObj name="方程式" r:id="rId2" imgW="3403440" imgH="1600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95600" y="3717032"/>
                        <a:ext cx="5289550" cy="248920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圓角矩形圖說文字 4"/>
          <p:cNvSpPr/>
          <p:nvPr/>
        </p:nvSpPr>
        <p:spPr>
          <a:xfrm>
            <a:off x="8045739" y="1844825"/>
            <a:ext cx="714556" cy="408623"/>
          </a:xfrm>
          <a:prstGeom prst="wedgeRoundRectCallout">
            <a:avLst>
              <a:gd name="adj1" fmla="val -108261"/>
              <a:gd name="adj2" fmla="val 913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06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M-fold Cross Validation: Block Diagram</a:t>
            </a:r>
            <a:endParaRPr lang="zh-TW" altLang="en-US" dirty="0"/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5629275" y="2590800"/>
            <a:ext cx="1982788" cy="1525588"/>
          </a:xfrm>
          <a:custGeom>
            <a:avLst/>
            <a:gdLst>
              <a:gd name="T0" fmla="*/ 0 w 1249"/>
              <a:gd name="T1" fmla="*/ 0 h 961"/>
              <a:gd name="T2" fmla="*/ 2147483646 w 1249"/>
              <a:gd name="T3" fmla="*/ 0 h 961"/>
              <a:gd name="T4" fmla="*/ 2147483646 w 1249"/>
              <a:gd name="T5" fmla="*/ 2147483646 h 961"/>
              <a:gd name="T6" fmla="*/ 2147483646 w 1249"/>
              <a:gd name="T7" fmla="*/ 2147483646 h 961"/>
              <a:gd name="T8" fmla="*/ 2147483646 w 1249"/>
              <a:gd name="T9" fmla="*/ 2147483646 h 961"/>
              <a:gd name="T10" fmla="*/ 2147483646 w 1249"/>
              <a:gd name="T11" fmla="*/ 2147483646 h 961"/>
              <a:gd name="T12" fmla="*/ 2147483646 w 1249"/>
              <a:gd name="T13" fmla="*/ 2147483646 h 961"/>
              <a:gd name="T14" fmla="*/ 2147483646 w 1249"/>
              <a:gd name="T15" fmla="*/ 2147483646 h 961"/>
              <a:gd name="T16" fmla="*/ 0 w 1249"/>
              <a:gd name="T17" fmla="*/ 2147483646 h 961"/>
              <a:gd name="T18" fmla="*/ 0 w 1249"/>
              <a:gd name="T19" fmla="*/ 0 h 96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9"/>
              <a:gd name="T31" fmla="*/ 0 h 961"/>
              <a:gd name="T32" fmla="*/ 1249 w 1249"/>
              <a:gd name="T33" fmla="*/ 961 h 96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9" h="961">
                <a:moveTo>
                  <a:pt x="0" y="0"/>
                </a:moveTo>
                <a:lnTo>
                  <a:pt x="1021" y="0"/>
                </a:lnTo>
                <a:lnTo>
                  <a:pt x="1021" y="667"/>
                </a:lnTo>
                <a:lnTo>
                  <a:pt x="1248" y="667"/>
                </a:lnTo>
                <a:lnTo>
                  <a:pt x="865" y="960"/>
                </a:lnTo>
                <a:lnTo>
                  <a:pt x="453" y="667"/>
                </a:lnTo>
                <a:lnTo>
                  <a:pt x="680" y="667"/>
                </a:lnTo>
                <a:lnTo>
                  <a:pt x="680" y="222"/>
                </a:lnTo>
                <a:lnTo>
                  <a:pt x="0" y="222"/>
                </a:lnTo>
                <a:lnTo>
                  <a:pt x="0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6264275" y="4140200"/>
            <a:ext cx="1473200" cy="558800"/>
          </a:xfrm>
          <a:prstGeom prst="roundRect">
            <a:avLst>
              <a:gd name="adj" fmla="val 12486"/>
            </a:avLst>
          </a:prstGeom>
          <a:gradFill rotWithShape="0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path path="shape">
              <a:fillToRect l="50000" t="50000" r="50000" b="50000"/>
            </a:path>
          </a:gra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6399214" y="4227514"/>
            <a:ext cx="12033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i="1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 </a:t>
            </a:r>
            <a:r>
              <a:rPr lang="en-US" altLang="zh-TW" b="1" i="1" u="sng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</a:t>
            </a:r>
            <a:endParaRPr lang="en-US" altLang="zh-TW" b="1" i="1" dirty="0">
              <a:solidFill>
                <a:srgbClr val="E60BEB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4106863" y="2592388"/>
            <a:ext cx="1522412" cy="746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4106863" y="2744788"/>
            <a:ext cx="1522412" cy="6080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V="1">
            <a:off x="4106863" y="2897188"/>
            <a:ext cx="1522412" cy="25892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515003" y="4648201"/>
            <a:ext cx="270908" cy="56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3515003" y="3581401"/>
            <a:ext cx="270908" cy="56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4581803" y="3357564"/>
            <a:ext cx="270908" cy="56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  <p:grpSp>
        <p:nvGrpSpPr>
          <p:cNvPr id="14" name="Group 23"/>
          <p:cNvGrpSpPr>
            <a:grpSpLocks/>
          </p:cNvGrpSpPr>
          <p:nvPr/>
        </p:nvGrpSpPr>
        <p:grpSpPr bwMode="auto">
          <a:xfrm>
            <a:off x="2665414" y="2259014"/>
            <a:ext cx="306387" cy="3627437"/>
            <a:chOff x="719" y="1423"/>
            <a:chExt cx="193" cy="2285"/>
          </a:xfrm>
        </p:grpSpPr>
        <p:sp>
          <p:nvSpPr>
            <p:cNvPr id="15" name="Arc 17"/>
            <p:cNvSpPr>
              <a:spLocks/>
            </p:cNvSpPr>
            <p:nvPr/>
          </p:nvSpPr>
          <p:spPr bwMode="auto">
            <a:xfrm>
              <a:off x="719" y="2312"/>
              <a:ext cx="102" cy="266"/>
            </a:xfrm>
            <a:custGeom>
              <a:avLst/>
              <a:gdLst>
                <a:gd name="T0" fmla="*/ 0 w 21600"/>
                <a:gd name="T1" fmla="*/ 0 h 21682"/>
                <a:gd name="T2" fmla="*/ 0 w 21600"/>
                <a:gd name="T3" fmla="*/ 0 h 21682"/>
                <a:gd name="T4" fmla="*/ 0 w 21600"/>
                <a:gd name="T5" fmla="*/ 0 h 2168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82"/>
                <a:gd name="T11" fmla="*/ 21600 w 21600"/>
                <a:gd name="T12" fmla="*/ 21682 h 216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82" fill="none" extrusionOk="0">
                  <a:moveTo>
                    <a:pt x="21599" y="0"/>
                  </a:moveTo>
                  <a:cubicBezTo>
                    <a:pt x="21599" y="27"/>
                    <a:pt x="21600" y="54"/>
                    <a:pt x="21600" y="82"/>
                  </a:cubicBezTo>
                  <a:cubicBezTo>
                    <a:pt x="21600" y="12011"/>
                    <a:pt x="11929" y="21681"/>
                    <a:pt x="0" y="21682"/>
                  </a:cubicBezTo>
                </a:path>
                <a:path w="21600" h="21682" stroke="0" extrusionOk="0">
                  <a:moveTo>
                    <a:pt x="21599" y="0"/>
                  </a:moveTo>
                  <a:cubicBezTo>
                    <a:pt x="21599" y="27"/>
                    <a:pt x="21600" y="54"/>
                    <a:pt x="21600" y="82"/>
                  </a:cubicBezTo>
                  <a:cubicBezTo>
                    <a:pt x="21600" y="12011"/>
                    <a:pt x="11929" y="21681"/>
                    <a:pt x="0" y="21682"/>
                  </a:cubicBezTo>
                  <a:lnTo>
                    <a:pt x="0" y="82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6" name="Arc 18"/>
            <p:cNvSpPr>
              <a:spLocks/>
            </p:cNvSpPr>
            <p:nvPr/>
          </p:nvSpPr>
          <p:spPr bwMode="auto">
            <a:xfrm rot="10800000">
              <a:off x="806" y="1423"/>
              <a:ext cx="102" cy="2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flipV="1">
              <a:off x="812" y="1684"/>
              <a:ext cx="0" cy="6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8" name="Arc 20"/>
            <p:cNvSpPr>
              <a:spLocks/>
            </p:cNvSpPr>
            <p:nvPr/>
          </p:nvSpPr>
          <p:spPr bwMode="auto">
            <a:xfrm rot="10800000">
              <a:off x="719" y="2555"/>
              <a:ext cx="102" cy="252"/>
            </a:xfrm>
            <a:custGeom>
              <a:avLst/>
              <a:gdLst>
                <a:gd name="T0" fmla="*/ 0 w 21600"/>
                <a:gd name="T1" fmla="*/ 0 h 21772"/>
                <a:gd name="T2" fmla="*/ 0 w 21600"/>
                <a:gd name="T3" fmla="*/ 0 h 21772"/>
                <a:gd name="T4" fmla="*/ 0 w 21600"/>
                <a:gd name="T5" fmla="*/ 0 h 2177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772"/>
                <a:gd name="T11" fmla="*/ 21600 w 21600"/>
                <a:gd name="T12" fmla="*/ 21772 h 217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772" fill="none" extrusionOk="0">
                  <a:moveTo>
                    <a:pt x="21387" y="21771"/>
                  </a:moveTo>
                  <a:cubicBezTo>
                    <a:pt x="9541" y="21655"/>
                    <a:pt x="0" y="12019"/>
                    <a:pt x="0" y="173"/>
                  </a:cubicBezTo>
                  <a:cubicBezTo>
                    <a:pt x="-1" y="115"/>
                    <a:pt x="0" y="57"/>
                    <a:pt x="0" y="-1"/>
                  </a:cubicBezTo>
                </a:path>
                <a:path w="21600" h="21772" stroke="0" extrusionOk="0">
                  <a:moveTo>
                    <a:pt x="21387" y="21771"/>
                  </a:moveTo>
                  <a:cubicBezTo>
                    <a:pt x="9541" y="21655"/>
                    <a:pt x="0" y="12019"/>
                    <a:pt x="0" y="173"/>
                  </a:cubicBezTo>
                  <a:cubicBezTo>
                    <a:pt x="-1" y="115"/>
                    <a:pt x="0" y="57"/>
                    <a:pt x="0" y="-1"/>
                  </a:cubicBezTo>
                  <a:lnTo>
                    <a:pt x="21600" y="173"/>
                  </a:lnTo>
                  <a:lnTo>
                    <a:pt x="21387" y="21771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 flipV="1">
              <a:off x="812" y="2815"/>
              <a:ext cx="0" cy="6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" name="Arc 22"/>
            <p:cNvSpPr>
              <a:spLocks/>
            </p:cNvSpPr>
            <p:nvPr/>
          </p:nvSpPr>
          <p:spPr bwMode="auto">
            <a:xfrm>
              <a:off x="810" y="3445"/>
              <a:ext cx="102" cy="2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1712914" y="3611564"/>
            <a:ext cx="10699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 dirty="0">
                <a:solidFill>
                  <a:schemeClr val="tx1"/>
                </a:solidFill>
              </a:rPr>
              <a:t>m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 dirty="0">
                <a:solidFill>
                  <a:schemeClr val="tx1"/>
                </a:solidFill>
              </a:rPr>
              <a:t>disjoint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 dirty="0">
                <a:solidFill>
                  <a:schemeClr val="tx1"/>
                </a:solidFill>
              </a:rPr>
              <a:t>sets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5657850" y="2620963"/>
            <a:ext cx="156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construction</a:t>
            </a: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4106863" y="4419600"/>
            <a:ext cx="2132012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" name="AutoShape 30"/>
          <p:cNvSpPr>
            <a:spLocks noChangeArrowheads="1"/>
          </p:cNvSpPr>
          <p:nvPr/>
        </p:nvSpPr>
        <p:spPr bwMode="auto">
          <a:xfrm>
            <a:off x="7778750" y="4121150"/>
            <a:ext cx="1358900" cy="596900"/>
          </a:xfrm>
          <a:prstGeom prst="rightArrow">
            <a:avLst>
              <a:gd name="adj1" fmla="val 50000"/>
              <a:gd name="adj2" fmla="val 113861"/>
            </a:avLst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7743825" y="4265613"/>
            <a:ext cx="131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evaluation</a:t>
            </a:r>
          </a:p>
        </p:txBody>
      </p:sp>
      <p:graphicFrame>
        <p:nvGraphicFramePr>
          <p:cNvPr id="29" name="物件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9235169"/>
              </p:ext>
            </p:extLst>
          </p:nvPr>
        </p:nvGraphicFramePr>
        <p:xfrm>
          <a:off x="9320212" y="4157664"/>
          <a:ext cx="5905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2" imgW="279360" imgH="228600" progId="Equation.3">
                  <p:embed/>
                </p:oleObj>
              </mc:Choice>
              <mc:Fallback>
                <p:oleObj name="方程式" r:id="rId2" imgW="279360" imgH="228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0212" y="4157664"/>
                        <a:ext cx="590550" cy="4540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物件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7194363"/>
              </p:ext>
            </p:extLst>
          </p:nvPr>
        </p:nvGraphicFramePr>
        <p:xfrm>
          <a:off x="6149976" y="5013326"/>
          <a:ext cx="2417763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4" imgW="1320480" imgH="838080" progId="Equation.3">
                  <p:embed/>
                </p:oleObj>
              </mc:Choice>
              <mc:Fallback>
                <p:oleObj name="方程式" r:id="rId4" imgW="1320480" imgH="8380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9976" y="5013326"/>
                        <a:ext cx="2417763" cy="12811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圓角矩形圖說文字 31"/>
          <p:cNvSpPr/>
          <p:nvPr/>
        </p:nvSpPr>
        <p:spPr>
          <a:xfrm>
            <a:off x="4367808" y="6116722"/>
            <a:ext cx="1424922" cy="408623"/>
          </a:xfrm>
          <a:prstGeom prst="wedgeRoundRectCallout">
            <a:avLst>
              <a:gd name="adj1" fmla="val 66402"/>
              <a:gd name="adj2" fmla="val -5479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Outside test!</a:t>
            </a:r>
            <a:endParaRPr lang="zh-TW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33" name="物件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6597174"/>
              </p:ext>
            </p:extLst>
          </p:nvPr>
        </p:nvGraphicFramePr>
        <p:xfrm>
          <a:off x="3431705" y="2424312"/>
          <a:ext cx="4032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6" imgW="190440" imgH="215640" progId="Equation.3">
                  <p:embed/>
                </p:oleObj>
              </mc:Choice>
              <mc:Fallback>
                <p:oleObj name="方程式" r:id="rId6" imgW="190440" imgH="2156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705" y="2424312"/>
                        <a:ext cx="403225" cy="4286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solidFill>
                          <a:srgbClr val="00B05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物件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7955603"/>
              </p:ext>
            </p:extLst>
          </p:nvPr>
        </p:nvGraphicFramePr>
        <p:xfrm>
          <a:off x="3431704" y="3144392"/>
          <a:ext cx="4302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8" imgW="203040" imgH="215640" progId="Equation.3">
                  <p:embed/>
                </p:oleObj>
              </mc:Choice>
              <mc:Fallback>
                <p:oleObj name="方程式" r:id="rId8" imgW="203040" imgH="2156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704" y="3144392"/>
                        <a:ext cx="430212" cy="4286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solidFill>
                          <a:srgbClr val="00B05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物件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73291"/>
              </p:ext>
            </p:extLst>
          </p:nvPr>
        </p:nvGraphicFramePr>
        <p:xfrm>
          <a:off x="3431704" y="4199112"/>
          <a:ext cx="43021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10" imgW="203040" imgH="228600" progId="Equation.3">
                  <p:embed/>
                </p:oleObj>
              </mc:Choice>
              <mc:Fallback>
                <p:oleObj name="方程式" r:id="rId10" imgW="203040" imgH="228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704" y="4199112"/>
                        <a:ext cx="430212" cy="4540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solidFill>
                          <a:srgbClr val="00B05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物件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5979269"/>
              </p:ext>
            </p:extLst>
          </p:nvPr>
        </p:nvGraphicFramePr>
        <p:xfrm>
          <a:off x="3431704" y="5351240"/>
          <a:ext cx="4841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12" imgW="228600" imgH="228600" progId="Equation.3">
                  <p:embed/>
                </p:oleObj>
              </mc:Choice>
              <mc:Fallback>
                <p:oleObj name="方程式" r:id="rId12" imgW="228600" imgH="228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704" y="5351240"/>
                        <a:ext cx="484188" cy="4540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solidFill>
                          <a:srgbClr val="00B05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169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Characteristics</a:t>
            </a:r>
          </a:p>
          <a:p>
            <a:pPr lvl="1"/>
            <a:r>
              <a:rPr lang="en-US" altLang="zh-TW" dirty="0"/>
              <a:t>When m=2 </a:t>
            </a:r>
            <a:r>
              <a:rPr lang="en-US" altLang="zh-TW" dirty="0">
                <a:sym typeface="Wingdings" panose="05000000000000000000" pitchFamily="2" charset="2"/>
              </a:rPr>
              <a:t></a:t>
            </a:r>
            <a:r>
              <a:rPr lang="en-US" altLang="zh-TW" dirty="0"/>
              <a:t> Two-sided holdout test</a:t>
            </a:r>
          </a:p>
          <a:p>
            <a:pPr lvl="1"/>
            <a:r>
              <a:rPr lang="en-US" altLang="zh-TW" dirty="0"/>
              <a:t>When m=n </a:t>
            </a:r>
            <a:r>
              <a:rPr lang="en-US" altLang="zh-TW" dirty="0">
                <a:sym typeface="Wingdings" panose="05000000000000000000" pitchFamily="2" charset="2"/>
              </a:rPr>
              <a:t></a:t>
            </a:r>
            <a:r>
              <a:rPr lang="en-US" altLang="zh-TW" dirty="0"/>
              <a:t> Leave-one-out cross validation</a:t>
            </a:r>
          </a:p>
          <a:p>
            <a:pPr lvl="1"/>
            <a:r>
              <a:rPr lang="en-US" altLang="zh-TW" dirty="0"/>
              <a:t>The value of m depends on the computation load imposed by the selected model.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M-fold Cross Validation: Characteristics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6799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8E7B672C-FC5D-40A2-AB76-AEF489D21A6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Stratified partitioning</a:t>
            </a:r>
          </a:p>
          <a:p>
            <a:pPr lvl="1"/>
            <a:r>
              <a:rPr lang="en-US" altLang="zh-TW" dirty="0"/>
              <a:t>Each fold has the ratio of class sizes as close as possible to that of the original dataset.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855AC943-3C37-42EF-B6A2-E82934595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Stratified Partitioning for Cross Validation</a:t>
            </a:r>
            <a:endParaRPr lang="zh-TW" altLang="en-US" dirty="0"/>
          </a:p>
        </p:txBody>
      </p:sp>
      <p:sp>
        <p:nvSpPr>
          <p:cNvPr id="4" name="橢圓 3">
            <a:extLst>
              <a:ext uri="{FF2B5EF4-FFF2-40B4-BE49-F238E27FC236}">
                <a16:creationId xmlns:a16="http://schemas.microsoft.com/office/drawing/2014/main" id="{C00FD3D7-DE99-4A51-A9D9-896CAF35F7C0}"/>
              </a:ext>
            </a:extLst>
          </p:cNvPr>
          <p:cNvSpPr/>
          <p:nvPr/>
        </p:nvSpPr>
        <p:spPr>
          <a:xfrm>
            <a:off x="4943872" y="4221088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8CBC36F4-057F-4053-9931-DE3F4B503E89}"/>
              </a:ext>
            </a:extLst>
          </p:cNvPr>
          <p:cNvSpPr/>
          <p:nvPr/>
        </p:nvSpPr>
        <p:spPr>
          <a:xfrm>
            <a:off x="5231904" y="4221088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700C3BF4-6E6B-45E7-BA58-C6508A5044ED}"/>
              </a:ext>
            </a:extLst>
          </p:cNvPr>
          <p:cNvSpPr/>
          <p:nvPr/>
        </p:nvSpPr>
        <p:spPr>
          <a:xfrm>
            <a:off x="4943872" y="3789040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>
            <a:extLst>
              <a:ext uri="{FF2B5EF4-FFF2-40B4-BE49-F238E27FC236}">
                <a16:creationId xmlns:a16="http://schemas.microsoft.com/office/drawing/2014/main" id="{DEDEFB02-4C75-46C4-88A0-5B535EDDAD10}"/>
              </a:ext>
            </a:extLst>
          </p:cNvPr>
          <p:cNvSpPr/>
          <p:nvPr/>
        </p:nvSpPr>
        <p:spPr>
          <a:xfrm>
            <a:off x="4943872" y="4653136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>
            <a:extLst>
              <a:ext uri="{FF2B5EF4-FFF2-40B4-BE49-F238E27FC236}">
                <a16:creationId xmlns:a16="http://schemas.microsoft.com/office/drawing/2014/main" id="{B757BE3B-B0CD-4E3D-BF95-8DEA562B5EEF}"/>
              </a:ext>
            </a:extLst>
          </p:cNvPr>
          <p:cNvSpPr/>
          <p:nvPr/>
        </p:nvSpPr>
        <p:spPr>
          <a:xfrm>
            <a:off x="5231904" y="4653136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id="{7DF411A8-22C6-4D34-BB89-BE9E99723FDA}"/>
              </a:ext>
            </a:extLst>
          </p:cNvPr>
          <p:cNvSpPr/>
          <p:nvPr/>
        </p:nvSpPr>
        <p:spPr>
          <a:xfrm>
            <a:off x="5231904" y="3789040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1B90AEC5-F224-4CA3-B432-F5AD7F52A17F}"/>
              </a:ext>
            </a:extLst>
          </p:cNvPr>
          <p:cNvSpPr/>
          <p:nvPr/>
        </p:nvSpPr>
        <p:spPr>
          <a:xfrm>
            <a:off x="6096000" y="3789040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5A1619E5-1EB6-4AAB-81D5-FF4FE7E764C5}"/>
              </a:ext>
            </a:extLst>
          </p:cNvPr>
          <p:cNvSpPr/>
          <p:nvPr/>
        </p:nvSpPr>
        <p:spPr>
          <a:xfrm>
            <a:off x="6384032" y="3789040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>
            <a:extLst>
              <a:ext uri="{FF2B5EF4-FFF2-40B4-BE49-F238E27FC236}">
                <a16:creationId xmlns:a16="http://schemas.microsoft.com/office/drawing/2014/main" id="{1C795160-C98A-46E6-88D4-B977CC5C4F59}"/>
              </a:ext>
            </a:extLst>
          </p:cNvPr>
          <p:cNvSpPr/>
          <p:nvPr/>
        </p:nvSpPr>
        <p:spPr>
          <a:xfrm>
            <a:off x="6096000" y="4653136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>
            <a:extLst>
              <a:ext uri="{FF2B5EF4-FFF2-40B4-BE49-F238E27FC236}">
                <a16:creationId xmlns:a16="http://schemas.microsoft.com/office/drawing/2014/main" id="{90755EC0-C5B9-491B-92BA-146F48F921CE}"/>
              </a:ext>
            </a:extLst>
          </p:cNvPr>
          <p:cNvSpPr/>
          <p:nvPr/>
        </p:nvSpPr>
        <p:spPr>
          <a:xfrm>
            <a:off x="6672064" y="4653136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D3E7B329-2545-400E-AC0C-D3EEC97E3952}"/>
              </a:ext>
            </a:extLst>
          </p:cNvPr>
          <p:cNvSpPr/>
          <p:nvPr/>
        </p:nvSpPr>
        <p:spPr>
          <a:xfrm>
            <a:off x="6384032" y="4221088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3617B41D-7F55-4F97-B7E4-2820892EDE5A}"/>
              </a:ext>
            </a:extLst>
          </p:cNvPr>
          <p:cNvSpPr/>
          <p:nvPr/>
        </p:nvSpPr>
        <p:spPr>
          <a:xfrm>
            <a:off x="6096000" y="4221088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 15">
            <a:extLst>
              <a:ext uri="{FF2B5EF4-FFF2-40B4-BE49-F238E27FC236}">
                <a16:creationId xmlns:a16="http://schemas.microsoft.com/office/drawing/2014/main" id="{C95E63CD-3021-4583-A2C3-CECB4FE5A22B}"/>
              </a:ext>
            </a:extLst>
          </p:cNvPr>
          <p:cNvSpPr/>
          <p:nvPr/>
        </p:nvSpPr>
        <p:spPr>
          <a:xfrm>
            <a:off x="6672064" y="3789040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橢圓 16">
            <a:extLst>
              <a:ext uri="{FF2B5EF4-FFF2-40B4-BE49-F238E27FC236}">
                <a16:creationId xmlns:a16="http://schemas.microsoft.com/office/drawing/2014/main" id="{CEBB8344-4DE0-4A6E-BA81-8B84597326F9}"/>
              </a:ext>
            </a:extLst>
          </p:cNvPr>
          <p:cNvSpPr/>
          <p:nvPr/>
        </p:nvSpPr>
        <p:spPr>
          <a:xfrm>
            <a:off x="6384032" y="4653136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1D3F2A24-4232-4915-8DDA-FC8427CBE176}"/>
              </a:ext>
            </a:extLst>
          </p:cNvPr>
          <p:cNvSpPr/>
          <p:nvPr/>
        </p:nvSpPr>
        <p:spPr>
          <a:xfrm>
            <a:off x="6672064" y="4221088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FF2880F3-3AC9-43F0-B0C7-F43484D2EA8E}"/>
              </a:ext>
            </a:extLst>
          </p:cNvPr>
          <p:cNvSpPr/>
          <p:nvPr/>
        </p:nvSpPr>
        <p:spPr>
          <a:xfrm>
            <a:off x="4871864" y="3654316"/>
            <a:ext cx="504056" cy="1224136"/>
          </a:xfrm>
          <a:prstGeom prst="roundRect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11F0D2AE-FE9E-4C16-8EEB-B99576E13308}"/>
              </a:ext>
            </a:extLst>
          </p:cNvPr>
          <p:cNvSpPr/>
          <p:nvPr/>
        </p:nvSpPr>
        <p:spPr>
          <a:xfrm>
            <a:off x="6023992" y="3645024"/>
            <a:ext cx="792088" cy="1224136"/>
          </a:xfrm>
          <a:prstGeom prst="roundRect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1D872907-C6D0-48CA-92A5-A9B7F2ED7C5E}"/>
              </a:ext>
            </a:extLst>
          </p:cNvPr>
          <p:cNvSpPr/>
          <p:nvPr/>
        </p:nvSpPr>
        <p:spPr>
          <a:xfrm>
            <a:off x="4799856" y="3717032"/>
            <a:ext cx="2088232" cy="216024"/>
          </a:xfrm>
          <a:prstGeom prst="roundRect">
            <a:avLst/>
          </a:prstGeom>
          <a:noFill/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0D03A2D4-6D44-4A2D-AA06-903665FF87BF}"/>
              </a:ext>
            </a:extLst>
          </p:cNvPr>
          <p:cNvSpPr/>
          <p:nvPr/>
        </p:nvSpPr>
        <p:spPr>
          <a:xfrm>
            <a:off x="4799856" y="4149080"/>
            <a:ext cx="2088232" cy="225316"/>
          </a:xfrm>
          <a:prstGeom prst="roundRect">
            <a:avLst/>
          </a:prstGeom>
          <a:noFill/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63082CDE-F557-4B3D-BAF5-83F3C69E34D9}"/>
              </a:ext>
            </a:extLst>
          </p:cNvPr>
          <p:cNvSpPr/>
          <p:nvPr/>
        </p:nvSpPr>
        <p:spPr>
          <a:xfrm>
            <a:off x="4799856" y="4581128"/>
            <a:ext cx="2088232" cy="216024"/>
          </a:xfrm>
          <a:prstGeom prst="roundRect">
            <a:avLst/>
          </a:prstGeom>
          <a:noFill/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2E1F2B4F-CB7F-4587-B4DA-8C2F98CF14BC}"/>
              </a:ext>
            </a:extLst>
          </p:cNvPr>
          <p:cNvSpPr txBox="1"/>
          <p:nvPr/>
        </p:nvSpPr>
        <p:spPr>
          <a:xfrm>
            <a:off x="4655841" y="3284984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Class 1</a:t>
            </a:r>
            <a:endParaRPr lang="zh-TW" altLang="en-US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2A909B44-D20E-4756-9BF5-E867A21CF675}"/>
              </a:ext>
            </a:extLst>
          </p:cNvPr>
          <p:cNvSpPr txBox="1"/>
          <p:nvPr/>
        </p:nvSpPr>
        <p:spPr>
          <a:xfrm>
            <a:off x="5933982" y="3284984"/>
            <a:ext cx="82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Class 2</a:t>
            </a:r>
            <a:endParaRPr lang="zh-TW" altLang="en-US" dirty="0"/>
          </a:p>
        </p:txBody>
      </p:sp>
      <p:sp>
        <p:nvSpPr>
          <p:cNvPr id="26" name="圓角矩形圖說文字 31">
            <a:extLst>
              <a:ext uri="{FF2B5EF4-FFF2-40B4-BE49-F238E27FC236}">
                <a16:creationId xmlns:a16="http://schemas.microsoft.com/office/drawing/2014/main" id="{A30AC16B-9954-41B0-B375-093B2F05BBA3}"/>
              </a:ext>
            </a:extLst>
          </p:cNvPr>
          <p:cNvSpPr/>
          <p:nvPr/>
        </p:nvSpPr>
        <p:spPr>
          <a:xfrm>
            <a:off x="3505211" y="3662051"/>
            <a:ext cx="723363" cy="374571"/>
          </a:xfrm>
          <a:prstGeom prst="wedgeRoundRectCallout">
            <a:avLst>
              <a:gd name="adj1" fmla="val 97184"/>
              <a:gd name="adj2" fmla="val -2085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</a:rPr>
              <a:t>Fold 1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27" name="圓角矩形圖說文字 31">
            <a:extLst>
              <a:ext uri="{FF2B5EF4-FFF2-40B4-BE49-F238E27FC236}">
                <a16:creationId xmlns:a16="http://schemas.microsoft.com/office/drawing/2014/main" id="{00870952-C3F7-42D7-A6D5-225D5F90A515}"/>
              </a:ext>
            </a:extLst>
          </p:cNvPr>
          <p:cNvSpPr/>
          <p:nvPr/>
        </p:nvSpPr>
        <p:spPr>
          <a:xfrm>
            <a:off x="3533476" y="4134550"/>
            <a:ext cx="723363" cy="374571"/>
          </a:xfrm>
          <a:prstGeom prst="wedgeRoundRectCallout">
            <a:avLst>
              <a:gd name="adj1" fmla="val 97184"/>
              <a:gd name="adj2" fmla="val -2085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</a:rPr>
              <a:t>Fold 2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28" name="圓角矩形圖說文字 31">
            <a:extLst>
              <a:ext uri="{FF2B5EF4-FFF2-40B4-BE49-F238E27FC236}">
                <a16:creationId xmlns:a16="http://schemas.microsoft.com/office/drawing/2014/main" id="{FC94A1F4-89D2-416D-AF48-4A8006C50E0E}"/>
              </a:ext>
            </a:extLst>
          </p:cNvPr>
          <p:cNvSpPr/>
          <p:nvPr/>
        </p:nvSpPr>
        <p:spPr>
          <a:xfrm>
            <a:off x="3533476" y="4581129"/>
            <a:ext cx="723363" cy="374571"/>
          </a:xfrm>
          <a:prstGeom prst="wedgeRoundRectCallout">
            <a:avLst>
              <a:gd name="adj1" fmla="val 97184"/>
              <a:gd name="adj2" fmla="val -2085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600" dirty="0">
                <a:solidFill>
                  <a:schemeClr val="tx1"/>
                </a:solidFill>
              </a:rPr>
              <a:t>Fold 3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BBC4E703-A043-4F94-87C0-41B7F5BC12C2}"/>
              </a:ext>
            </a:extLst>
          </p:cNvPr>
          <p:cNvSpPr txBox="1"/>
          <p:nvPr/>
        </p:nvSpPr>
        <p:spPr>
          <a:xfrm>
            <a:off x="5035114" y="5302949"/>
            <a:ext cx="2054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Class size ratio = 2:3</a:t>
            </a:r>
            <a:endParaRPr lang="zh-TW" altLang="en-US" dirty="0"/>
          </a:p>
        </p:txBody>
      </p:sp>
      <p:sp>
        <p:nvSpPr>
          <p:cNvPr id="30" name="圓角矩形圖說文字 31">
            <a:extLst>
              <a:ext uri="{FF2B5EF4-FFF2-40B4-BE49-F238E27FC236}">
                <a16:creationId xmlns:a16="http://schemas.microsoft.com/office/drawing/2014/main" id="{10ED7F19-D4D1-44E0-A320-EFACC3D38E30}"/>
              </a:ext>
            </a:extLst>
          </p:cNvPr>
          <p:cNvSpPr/>
          <p:nvPr/>
        </p:nvSpPr>
        <p:spPr>
          <a:xfrm>
            <a:off x="6140555" y="1741916"/>
            <a:ext cx="714556" cy="408623"/>
          </a:xfrm>
          <a:prstGeom prst="wedgeRoundRectCallout">
            <a:avLst>
              <a:gd name="adj1" fmla="val -9966"/>
              <a:gd name="adj2" fmla="val -24691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067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Data partitioning</a:t>
            </a:r>
          </a:p>
          <a:p>
            <a:pPr lvl="1"/>
            <a:r>
              <a:rPr lang="en-US" altLang="zh-TW" dirty="0"/>
              <a:t>When m=n and D</a:t>
            </a:r>
            <a:r>
              <a:rPr lang="en-US" altLang="zh-TW" baseline="-25000" dirty="0"/>
              <a:t>i</a:t>
            </a:r>
            <a:r>
              <a:rPr lang="en-US" altLang="zh-TW" dirty="0"/>
              <a:t> = (x</a:t>
            </a:r>
            <a:r>
              <a:rPr lang="en-US" altLang="zh-TW" baseline="-25000" dirty="0"/>
              <a:t>i</a:t>
            </a:r>
            <a:r>
              <a:rPr lang="en-US" altLang="zh-TW" dirty="0"/>
              <a:t>, </a:t>
            </a:r>
            <a:r>
              <a:rPr lang="en-US" altLang="zh-TW" dirty="0" err="1"/>
              <a:t>y</a:t>
            </a:r>
            <a:r>
              <a:rPr lang="en-US" altLang="zh-TW" baseline="-25000" dirty="0" err="1"/>
              <a:t>i</a:t>
            </a:r>
            <a:r>
              <a:rPr lang="en-US" altLang="zh-TW" dirty="0"/>
              <a:t>)</a:t>
            </a:r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Leave-one-out CV: Concept</a:t>
            </a:r>
            <a:endParaRPr lang="zh-TW" altLang="en-US" dirty="0"/>
          </a:p>
        </p:txBody>
      </p:sp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092415"/>
              </p:ext>
            </p:extLst>
          </p:nvPr>
        </p:nvGraphicFramePr>
        <p:xfrm>
          <a:off x="2697832" y="3003080"/>
          <a:ext cx="5486400" cy="237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2" imgW="3530520" imgH="1523880" progId="Equation.3">
                  <p:embed/>
                </p:oleObj>
              </mc:Choice>
              <mc:Fallback>
                <p:oleObj name="方程式" r:id="rId2" imgW="3530520" imgH="1523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97832" y="3003080"/>
                        <a:ext cx="5486400" cy="2370137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圓角矩形圖說文字 5"/>
          <p:cNvSpPr/>
          <p:nvPr/>
        </p:nvSpPr>
        <p:spPr>
          <a:xfrm>
            <a:off x="7248128" y="1844825"/>
            <a:ext cx="714556" cy="408623"/>
          </a:xfrm>
          <a:prstGeom prst="wedgeRoundRectCallout">
            <a:avLst>
              <a:gd name="adj1" fmla="val -108261"/>
              <a:gd name="adj2" fmla="val 913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9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Leave-one-out CV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Leave-one-out CV: Block Diagram</a:t>
            </a:r>
            <a:endParaRPr lang="zh-TW" altLang="en-US" dirty="0"/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5629275" y="2590800"/>
            <a:ext cx="1982788" cy="1525588"/>
          </a:xfrm>
          <a:custGeom>
            <a:avLst/>
            <a:gdLst>
              <a:gd name="T0" fmla="*/ 0 w 1249"/>
              <a:gd name="T1" fmla="*/ 0 h 961"/>
              <a:gd name="T2" fmla="*/ 2147483646 w 1249"/>
              <a:gd name="T3" fmla="*/ 0 h 961"/>
              <a:gd name="T4" fmla="*/ 2147483646 w 1249"/>
              <a:gd name="T5" fmla="*/ 2147483646 h 961"/>
              <a:gd name="T6" fmla="*/ 2147483646 w 1249"/>
              <a:gd name="T7" fmla="*/ 2147483646 h 961"/>
              <a:gd name="T8" fmla="*/ 2147483646 w 1249"/>
              <a:gd name="T9" fmla="*/ 2147483646 h 961"/>
              <a:gd name="T10" fmla="*/ 2147483646 w 1249"/>
              <a:gd name="T11" fmla="*/ 2147483646 h 961"/>
              <a:gd name="T12" fmla="*/ 2147483646 w 1249"/>
              <a:gd name="T13" fmla="*/ 2147483646 h 961"/>
              <a:gd name="T14" fmla="*/ 2147483646 w 1249"/>
              <a:gd name="T15" fmla="*/ 2147483646 h 961"/>
              <a:gd name="T16" fmla="*/ 0 w 1249"/>
              <a:gd name="T17" fmla="*/ 2147483646 h 961"/>
              <a:gd name="T18" fmla="*/ 0 w 1249"/>
              <a:gd name="T19" fmla="*/ 0 h 96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9"/>
              <a:gd name="T31" fmla="*/ 0 h 961"/>
              <a:gd name="T32" fmla="*/ 1249 w 1249"/>
              <a:gd name="T33" fmla="*/ 961 h 96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9" h="961">
                <a:moveTo>
                  <a:pt x="0" y="0"/>
                </a:moveTo>
                <a:lnTo>
                  <a:pt x="1021" y="0"/>
                </a:lnTo>
                <a:lnTo>
                  <a:pt x="1021" y="667"/>
                </a:lnTo>
                <a:lnTo>
                  <a:pt x="1248" y="667"/>
                </a:lnTo>
                <a:lnTo>
                  <a:pt x="865" y="960"/>
                </a:lnTo>
                <a:lnTo>
                  <a:pt x="453" y="667"/>
                </a:lnTo>
                <a:lnTo>
                  <a:pt x="680" y="667"/>
                </a:lnTo>
                <a:lnTo>
                  <a:pt x="680" y="222"/>
                </a:lnTo>
                <a:lnTo>
                  <a:pt x="0" y="222"/>
                </a:lnTo>
                <a:lnTo>
                  <a:pt x="0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6264275" y="4140200"/>
            <a:ext cx="1473200" cy="558800"/>
          </a:xfrm>
          <a:prstGeom prst="roundRect">
            <a:avLst>
              <a:gd name="adj" fmla="val 12486"/>
            </a:avLst>
          </a:prstGeom>
          <a:gradFill rotWithShape="0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path path="shape">
              <a:fillToRect l="50000" t="50000" r="50000" b="50000"/>
            </a:path>
          </a:gra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6399214" y="4227514"/>
            <a:ext cx="12033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i="1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 k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4106863" y="2592388"/>
            <a:ext cx="1522412" cy="746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4106863" y="2744788"/>
            <a:ext cx="1522412" cy="6080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V="1">
            <a:off x="4106863" y="2897188"/>
            <a:ext cx="1522412" cy="25892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aphicFrame>
        <p:nvGraphicFramePr>
          <p:cNvPr id="10" name="Object 11"/>
          <p:cNvGraphicFramePr>
            <a:graphicFrameLocks/>
          </p:cNvGraphicFramePr>
          <p:nvPr/>
        </p:nvGraphicFramePr>
        <p:xfrm>
          <a:off x="3124200" y="2438400"/>
          <a:ext cx="990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2" imgW="469900" imgH="228600" progId="Equation.3">
                  <p:embed/>
                </p:oleObj>
              </mc:Choice>
              <mc:Fallback>
                <p:oleObj name="方程式" r:id="rId2" imgW="469900" imgH="228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438400"/>
                        <a:ext cx="990600" cy="4572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508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515003" y="4648201"/>
            <a:ext cx="270908" cy="56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3515003" y="3581401"/>
            <a:ext cx="270908" cy="56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4581803" y="3357564"/>
            <a:ext cx="270908" cy="56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</p:txBody>
      </p:sp>
      <p:grpSp>
        <p:nvGrpSpPr>
          <p:cNvPr id="14" name="Group 23"/>
          <p:cNvGrpSpPr>
            <a:grpSpLocks/>
          </p:cNvGrpSpPr>
          <p:nvPr/>
        </p:nvGrpSpPr>
        <p:grpSpPr bwMode="auto">
          <a:xfrm>
            <a:off x="2665414" y="2259014"/>
            <a:ext cx="306387" cy="3627437"/>
            <a:chOff x="719" y="1423"/>
            <a:chExt cx="193" cy="2285"/>
          </a:xfrm>
        </p:grpSpPr>
        <p:sp>
          <p:nvSpPr>
            <p:cNvPr id="15" name="Arc 17"/>
            <p:cNvSpPr>
              <a:spLocks/>
            </p:cNvSpPr>
            <p:nvPr/>
          </p:nvSpPr>
          <p:spPr bwMode="auto">
            <a:xfrm>
              <a:off x="719" y="2312"/>
              <a:ext cx="102" cy="266"/>
            </a:xfrm>
            <a:custGeom>
              <a:avLst/>
              <a:gdLst>
                <a:gd name="T0" fmla="*/ 0 w 21600"/>
                <a:gd name="T1" fmla="*/ 0 h 21682"/>
                <a:gd name="T2" fmla="*/ 0 w 21600"/>
                <a:gd name="T3" fmla="*/ 0 h 21682"/>
                <a:gd name="T4" fmla="*/ 0 w 21600"/>
                <a:gd name="T5" fmla="*/ 0 h 2168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82"/>
                <a:gd name="T11" fmla="*/ 21600 w 21600"/>
                <a:gd name="T12" fmla="*/ 21682 h 216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82" fill="none" extrusionOk="0">
                  <a:moveTo>
                    <a:pt x="21599" y="0"/>
                  </a:moveTo>
                  <a:cubicBezTo>
                    <a:pt x="21599" y="27"/>
                    <a:pt x="21600" y="54"/>
                    <a:pt x="21600" y="82"/>
                  </a:cubicBezTo>
                  <a:cubicBezTo>
                    <a:pt x="21600" y="12011"/>
                    <a:pt x="11929" y="21681"/>
                    <a:pt x="0" y="21682"/>
                  </a:cubicBezTo>
                </a:path>
                <a:path w="21600" h="21682" stroke="0" extrusionOk="0">
                  <a:moveTo>
                    <a:pt x="21599" y="0"/>
                  </a:moveTo>
                  <a:cubicBezTo>
                    <a:pt x="21599" y="27"/>
                    <a:pt x="21600" y="54"/>
                    <a:pt x="21600" y="82"/>
                  </a:cubicBezTo>
                  <a:cubicBezTo>
                    <a:pt x="21600" y="12011"/>
                    <a:pt x="11929" y="21681"/>
                    <a:pt x="0" y="21682"/>
                  </a:cubicBezTo>
                  <a:lnTo>
                    <a:pt x="0" y="82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6" name="Arc 18"/>
            <p:cNvSpPr>
              <a:spLocks/>
            </p:cNvSpPr>
            <p:nvPr/>
          </p:nvSpPr>
          <p:spPr bwMode="auto">
            <a:xfrm rot="10800000">
              <a:off x="806" y="1423"/>
              <a:ext cx="102" cy="2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flipV="1">
              <a:off x="812" y="1684"/>
              <a:ext cx="0" cy="626"/>
            </a:xfrm>
            <a:prstGeom prst="line">
              <a:avLst/>
            </a:prstGeom>
            <a:noFill/>
            <a:ln w="254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8" name="Arc 20"/>
            <p:cNvSpPr>
              <a:spLocks/>
            </p:cNvSpPr>
            <p:nvPr/>
          </p:nvSpPr>
          <p:spPr bwMode="auto">
            <a:xfrm rot="10800000">
              <a:off x="719" y="2555"/>
              <a:ext cx="102" cy="252"/>
            </a:xfrm>
            <a:custGeom>
              <a:avLst/>
              <a:gdLst>
                <a:gd name="T0" fmla="*/ 0 w 21600"/>
                <a:gd name="T1" fmla="*/ 0 h 21772"/>
                <a:gd name="T2" fmla="*/ 0 w 21600"/>
                <a:gd name="T3" fmla="*/ 0 h 21772"/>
                <a:gd name="T4" fmla="*/ 0 w 21600"/>
                <a:gd name="T5" fmla="*/ 0 h 2177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772"/>
                <a:gd name="T11" fmla="*/ 21600 w 21600"/>
                <a:gd name="T12" fmla="*/ 21772 h 217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772" fill="none" extrusionOk="0">
                  <a:moveTo>
                    <a:pt x="21387" y="21771"/>
                  </a:moveTo>
                  <a:cubicBezTo>
                    <a:pt x="9541" y="21655"/>
                    <a:pt x="0" y="12019"/>
                    <a:pt x="0" y="173"/>
                  </a:cubicBezTo>
                  <a:cubicBezTo>
                    <a:pt x="-1" y="115"/>
                    <a:pt x="0" y="57"/>
                    <a:pt x="0" y="-1"/>
                  </a:cubicBezTo>
                </a:path>
                <a:path w="21600" h="21772" stroke="0" extrusionOk="0">
                  <a:moveTo>
                    <a:pt x="21387" y="21771"/>
                  </a:moveTo>
                  <a:cubicBezTo>
                    <a:pt x="9541" y="21655"/>
                    <a:pt x="0" y="12019"/>
                    <a:pt x="0" y="173"/>
                  </a:cubicBezTo>
                  <a:cubicBezTo>
                    <a:pt x="-1" y="115"/>
                    <a:pt x="0" y="57"/>
                    <a:pt x="0" y="-1"/>
                  </a:cubicBezTo>
                  <a:lnTo>
                    <a:pt x="21600" y="173"/>
                  </a:lnTo>
                  <a:lnTo>
                    <a:pt x="21387" y="21771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 flipV="1">
              <a:off x="812" y="2815"/>
              <a:ext cx="0" cy="626"/>
            </a:xfrm>
            <a:prstGeom prst="line">
              <a:avLst/>
            </a:prstGeom>
            <a:noFill/>
            <a:ln w="254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" name="Arc 22"/>
            <p:cNvSpPr>
              <a:spLocks/>
            </p:cNvSpPr>
            <p:nvPr/>
          </p:nvSpPr>
          <p:spPr bwMode="auto">
            <a:xfrm>
              <a:off x="810" y="3445"/>
              <a:ext cx="102" cy="2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089150" y="3611564"/>
            <a:ext cx="7302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>
                <a:solidFill>
                  <a:srgbClr val="FFFFFF"/>
                </a:solidFill>
              </a:rPr>
              <a:t>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>
                <a:solidFill>
                  <a:srgbClr val="FFFFFF"/>
                </a:solidFill>
              </a:rPr>
              <a:t>i/o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>
                <a:solidFill>
                  <a:srgbClr val="FFFFFF"/>
                </a:solidFill>
              </a:rPr>
              <a:t>pairs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5657850" y="2620963"/>
            <a:ext cx="156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construction</a:t>
            </a:r>
          </a:p>
        </p:txBody>
      </p:sp>
      <p:sp>
        <p:nvSpPr>
          <p:cNvPr id="23" name="Line 28"/>
          <p:cNvSpPr>
            <a:spLocks noChangeShapeType="1"/>
          </p:cNvSpPr>
          <p:nvPr/>
        </p:nvSpPr>
        <p:spPr bwMode="auto">
          <a:xfrm>
            <a:off x="4106863" y="4419600"/>
            <a:ext cx="2132012" cy="0"/>
          </a:xfrm>
          <a:prstGeom prst="line">
            <a:avLst/>
          </a:prstGeom>
          <a:noFill/>
          <a:ln w="76200">
            <a:solidFill>
              <a:schemeClr val="accent4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" name="AutoShape 30"/>
          <p:cNvSpPr>
            <a:spLocks noChangeArrowheads="1"/>
          </p:cNvSpPr>
          <p:nvPr/>
        </p:nvSpPr>
        <p:spPr bwMode="auto">
          <a:xfrm>
            <a:off x="7778750" y="4121150"/>
            <a:ext cx="1358900" cy="596900"/>
          </a:xfrm>
          <a:prstGeom prst="rightArrow">
            <a:avLst>
              <a:gd name="adj1" fmla="val 50000"/>
              <a:gd name="adj2" fmla="val 113861"/>
            </a:avLst>
          </a:prstGeom>
          <a:solidFill>
            <a:schemeClr val="accent4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7743825" y="4265613"/>
            <a:ext cx="131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evaluation</a:t>
            </a:r>
          </a:p>
        </p:txBody>
      </p:sp>
      <p:graphicFrame>
        <p:nvGraphicFramePr>
          <p:cNvPr id="26" name="Object 34"/>
          <p:cNvGraphicFramePr>
            <a:graphicFrameLocks/>
          </p:cNvGraphicFramePr>
          <p:nvPr/>
        </p:nvGraphicFramePr>
        <p:xfrm>
          <a:off x="3124200" y="3124200"/>
          <a:ext cx="990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4" imgW="469900" imgH="228600" progId="Equation.3">
                  <p:embed/>
                </p:oleObj>
              </mc:Choice>
              <mc:Fallback>
                <p:oleObj name="方程式" r:id="rId4" imgW="469900" imgH="228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4200"/>
                        <a:ext cx="990600" cy="4572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508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5"/>
          <p:cNvGraphicFramePr>
            <a:graphicFrameLocks/>
          </p:cNvGraphicFramePr>
          <p:nvPr/>
        </p:nvGraphicFramePr>
        <p:xfrm>
          <a:off x="3124200" y="5235576"/>
          <a:ext cx="9921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6" imgW="469696" imgH="241195" progId="Equation.3">
                  <p:embed/>
                </p:oleObj>
              </mc:Choice>
              <mc:Fallback>
                <p:oleObj name="方程式" r:id="rId6" imgW="469696" imgH="241195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235576"/>
                        <a:ext cx="992188" cy="4794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508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6"/>
          <p:cNvGraphicFramePr>
            <a:graphicFrameLocks/>
          </p:cNvGraphicFramePr>
          <p:nvPr/>
        </p:nvGraphicFramePr>
        <p:xfrm>
          <a:off x="3124200" y="417988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8" imgW="469696" imgH="241195" progId="Equation.3">
                  <p:embed/>
                </p:oleObj>
              </mc:Choice>
              <mc:Fallback>
                <p:oleObj name="方程式" r:id="rId8" imgW="469696" imgH="241195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79889"/>
                        <a:ext cx="990600" cy="4794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50800">
                        <a:solidFill>
                          <a:srgbClr val="C1CE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物件 1"/>
          <p:cNvGraphicFramePr>
            <a:graphicFrameLocks/>
          </p:cNvGraphicFramePr>
          <p:nvPr/>
        </p:nvGraphicFramePr>
        <p:xfrm>
          <a:off x="6296025" y="5229226"/>
          <a:ext cx="2463800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10" imgW="1168400" imgH="609600" progId="Equation.3">
                  <p:embed/>
                </p:oleObj>
              </mc:Choice>
              <mc:Fallback>
                <p:oleObj name="方程式" r:id="rId10" imgW="1168400" imgH="609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5229226"/>
                        <a:ext cx="2463800" cy="12112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物件 2"/>
          <p:cNvGraphicFramePr>
            <a:graphicFrameLocks/>
          </p:cNvGraphicFramePr>
          <p:nvPr/>
        </p:nvGraphicFramePr>
        <p:xfrm>
          <a:off x="9336088" y="4198939"/>
          <a:ext cx="5905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方程式" r:id="rId12" imgW="279400" imgH="228600" progId="Equation.3">
                  <p:embed/>
                </p:oleObj>
              </mc:Choice>
              <mc:Fallback>
                <p:oleObj name="方程式" r:id="rId12" imgW="279400" imgH="228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6088" y="4198939"/>
                        <a:ext cx="590550" cy="4540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圓角矩形圖說文字 6"/>
          <p:cNvSpPr>
            <a:spLocks noChangeArrowheads="1"/>
          </p:cNvSpPr>
          <p:nvPr/>
        </p:nvSpPr>
        <p:spPr bwMode="auto">
          <a:xfrm>
            <a:off x="8184232" y="3573464"/>
            <a:ext cx="1536296" cy="306467"/>
          </a:xfrm>
          <a:prstGeom prst="wedgeRoundRectCallout">
            <a:avLst>
              <a:gd name="adj1" fmla="val 38707"/>
              <a:gd name="adj2" fmla="val 125651"/>
              <a:gd name="adj3" fmla="val 16667"/>
            </a:avLst>
          </a:prstGeom>
          <a:solidFill>
            <a:srgbClr val="C8FEC8"/>
          </a:solidFill>
          <a:ln w="9525" algn="ctr">
            <a:solidFill>
              <a:srgbClr val="92D050"/>
            </a:solidFill>
            <a:round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200" b="0" dirty="0">
                <a:solidFill>
                  <a:schemeClr val="tx1"/>
                </a:solidFill>
              </a:rPr>
              <a:t>Either 0% or 100%!</a:t>
            </a:r>
            <a:endParaRPr lang="zh-TW" altLang="en-US" sz="1200" b="0" dirty="0">
              <a:solidFill>
                <a:schemeClr val="tx1"/>
              </a:solidFill>
            </a:endParaRPr>
          </a:p>
        </p:txBody>
      </p:sp>
      <p:sp>
        <p:nvSpPr>
          <p:cNvPr id="33" name="圓角矩形圖說文字 32"/>
          <p:cNvSpPr/>
          <p:nvPr/>
        </p:nvSpPr>
        <p:spPr>
          <a:xfrm>
            <a:off x="4527062" y="6116722"/>
            <a:ext cx="1424922" cy="408623"/>
          </a:xfrm>
          <a:prstGeom prst="wedgeRoundRectCallout">
            <a:avLst>
              <a:gd name="adj1" fmla="val 66402"/>
              <a:gd name="adj2" fmla="val -5479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Outside test!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46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LOOCV (leave-one-out cross validation)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Strength</a:t>
            </a:r>
            <a:r>
              <a:rPr lang="en-US" altLang="zh-TW" dirty="0"/>
              <a:t>: Best use of the dataset to derive a reliable accuracy estimate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Drawback</a:t>
            </a:r>
            <a:r>
              <a:rPr lang="en-US" altLang="zh-TW" dirty="0"/>
              <a:t>: Perform model construction n times </a:t>
            </a:r>
            <a:r>
              <a:rPr lang="en-US" altLang="zh-TW" dirty="0">
                <a:sym typeface="Wingdings" panose="05000000000000000000" pitchFamily="2" charset="2"/>
              </a:rPr>
              <a:t></a:t>
            </a:r>
            <a:r>
              <a:rPr lang="en-US" altLang="zh-TW" dirty="0"/>
              <a:t> Slow!</a:t>
            </a:r>
          </a:p>
          <a:p>
            <a:r>
              <a:rPr lang="en-US" altLang="zh-TW" dirty="0"/>
              <a:t>To speed up the computation LOOCV </a:t>
            </a:r>
          </a:p>
          <a:p>
            <a:pPr lvl="1"/>
            <a:r>
              <a:rPr lang="en-US" altLang="zh-TW" dirty="0"/>
              <a:t>Construct a common part that is used repeatedly, such as</a:t>
            </a:r>
          </a:p>
          <a:p>
            <a:pPr lvl="2"/>
            <a:r>
              <a:rPr lang="en-US" altLang="zh-TW" dirty="0"/>
              <a:t>Global mean and covariance for QC or NBC</a:t>
            </a:r>
          </a:p>
          <a:p>
            <a:r>
              <a:rPr lang="en-US" altLang="zh-TW" dirty="0"/>
              <a:t>How to construct the final model after CV?</a:t>
            </a:r>
          </a:p>
          <a:p>
            <a:pPr lvl="1"/>
            <a:r>
              <a:rPr lang="en-US" altLang="zh-TW" dirty="0"/>
              <a:t>Use the selected model structure on the whole dataset (training set + validation set) to construct the final model,</a:t>
            </a:r>
            <a:r>
              <a:rPr lang="zh-TW" altLang="en-US" dirty="0"/>
              <a:t> </a:t>
            </a:r>
            <a:r>
              <a:rPr lang="en-US" altLang="zh-TW" dirty="0"/>
              <a:t>and then test it.</a:t>
            </a:r>
          </a:p>
          <a:p>
            <a:pPr marL="0" indent="0">
              <a:buNone/>
            </a:pPr>
            <a:endParaRPr lang="en-US" altLang="zh-TW" dirty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Leave-one-out CV: Characteristics</a:t>
            </a:r>
            <a:endParaRPr lang="zh-TW" altLang="en-US" dirty="0"/>
          </a:p>
        </p:txBody>
      </p:sp>
      <p:sp>
        <p:nvSpPr>
          <p:cNvPr id="4" name="圓角矩形圖說文字 3"/>
          <p:cNvSpPr/>
          <p:nvPr/>
        </p:nvSpPr>
        <p:spPr>
          <a:xfrm>
            <a:off x="7541683" y="1714489"/>
            <a:ext cx="714556" cy="408623"/>
          </a:xfrm>
          <a:prstGeom prst="wedgeRoundRectCallout">
            <a:avLst>
              <a:gd name="adj1" fmla="val -51110"/>
              <a:gd name="adj2" fmla="val 1348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95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Feature selection in classification/regression</a:t>
            </a:r>
          </a:p>
          <a:p>
            <a:r>
              <a:rPr lang="en-US" altLang="zh-TW" dirty="0"/>
              <a:t>Model complexity determination</a:t>
            </a:r>
          </a:p>
          <a:p>
            <a:pPr lvl="1"/>
            <a:r>
              <a:rPr lang="en-US" altLang="zh-TW" dirty="0"/>
              <a:t>Order determination in polynomial fitting</a:t>
            </a:r>
          </a:p>
          <a:p>
            <a:pPr lvl="1"/>
            <a:r>
              <a:rPr lang="en-US" altLang="zh-TW" dirty="0"/>
              <a:t>Number of prototypes for VQ-based 1-NNC</a:t>
            </a:r>
          </a:p>
          <a:p>
            <a:pPr lvl="1"/>
            <a:r>
              <a:rPr lang="en-US" altLang="zh-TW" dirty="0"/>
              <a:t>…</a:t>
            </a:r>
          </a:p>
          <a:p>
            <a:r>
              <a:rPr lang="en-US" altLang="zh-TW" dirty="0"/>
              <a:t>Performance comparison among different models</a:t>
            </a:r>
          </a:p>
          <a:p>
            <a:r>
              <a:rPr lang="en-US" altLang="zh-TW" dirty="0"/>
              <a:t>Meta parameter tuning</a:t>
            </a:r>
          </a:p>
          <a:p>
            <a:r>
              <a:rPr lang="en-US" altLang="zh-TW" dirty="0"/>
              <a:t>Outlier detection (LOOCV </a:t>
            </a:r>
            <a:r>
              <a:rPr lang="en-US" altLang="zh-TW"/>
              <a:t>in particular)</a:t>
            </a:r>
            <a:endParaRPr lang="en-US" altLang="zh-TW" dirty="0"/>
          </a:p>
          <a:p>
            <a:r>
              <a:rPr lang="en-US" altLang="zh-TW" dirty="0" err="1"/>
              <a:t>AutoML</a:t>
            </a:r>
            <a:endParaRPr lang="en-US" altLang="zh-TW" dirty="0"/>
          </a:p>
          <a:p>
            <a:r>
              <a:rPr lang="en-US" altLang="zh-TW" dirty="0"/>
              <a:t>…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CV Applications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320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altLang="zh-TW" dirty="0"/>
              <a:t>Wine dataset (13 features), naïve Bayes classifier, sequential forward selection, leave-one-out cross validation </a:t>
            </a:r>
            <a:r>
              <a:rPr lang="en-US" altLang="zh-TW" dirty="0">
                <a:sym typeface="Wingdings" panose="05000000000000000000" pitchFamily="2" charset="2"/>
              </a:rPr>
              <a:t> 97.75% validation accuracy</a:t>
            </a:r>
            <a:r>
              <a:rPr lang="en-US" altLang="zh-TW" dirty="0"/>
              <a:t> 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CV Example: Feature Selection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FCFCE02-D72A-4211-A280-72231FF0B8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601" y="2852936"/>
            <a:ext cx="7234563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29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1D4661-464D-49E6-9C53-DF6F6DF9E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Typical Performance Indices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BFBF6A-BFF1-4EC1-9477-AC916490F8B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Classification</a:t>
            </a:r>
          </a:p>
          <a:p>
            <a:pPr lvl="1"/>
            <a:r>
              <a:rPr lang="en-US" altLang="zh-TW" dirty="0"/>
              <a:t>Accuracy: ↗</a:t>
            </a:r>
            <a:r>
              <a:rPr lang="zh-TW" altLang="en-US" dirty="0"/>
              <a:t>（望大）</a:t>
            </a:r>
            <a:endParaRPr lang="en-US" altLang="zh-TW" dirty="0"/>
          </a:p>
          <a:p>
            <a:pPr lvl="2"/>
            <a:r>
              <a:rPr lang="en-US" altLang="zh-TW" dirty="0"/>
              <a:t>Top-K accuracy</a:t>
            </a:r>
          </a:p>
          <a:p>
            <a:pPr lvl="1"/>
            <a:r>
              <a:rPr lang="en-US" altLang="zh-TW" dirty="0"/>
              <a:t>Recognition rate : ↗</a:t>
            </a:r>
          </a:p>
          <a:p>
            <a:pPr lvl="1"/>
            <a:r>
              <a:rPr lang="en-US" altLang="zh-TW" dirty="0"/>
              <a:t>Error rate: ↘</a:t>
            </a:r>
          </a:p>
          <a:p>
            <a:pPr lvl="2"/>
            <a:r>
              <a:rPr lang="en-US" altLang="zh-TW" dirty="0"/>
              <a:t>EER (equal error rate) for binary classification</a:t>
            </a:r>
          </a:p>
          <a:p>
            <a:pPr lvl="1"/>
            <a:r>
              <a:rPr lang="en-US" altLang="zh-TW" dirty="0"/>
              <a:t>Precision, recall, f-measure: ↗</a:t>
            </a:r>
          </a:p>
          <a:p>
            <a:pPr lvl="1"/>
            <a:r>
              <a:rPr lang="en-US" altLang="zh-TW" dirty="0"/>
              <a:t>AUROC (area under ROC): ↗</a:t>
            </a:r>
          </a:p>
          <a:p>
            <a:pPr lvl="1"/>
            <a:r>
              <a:rPr lang="en-US" altLang="zh-TW" dirty="0"/>
              <a:t>AUPRC</a:t>
            </a:r>
            <a:r>
              <a:rPr lang="zh-TW" altLang="en-US" dirty="0"/>
              <a:t> </a:t>
            </a:r>
            <a:r>
              <a:rPr lang="en-US" altLang="zh-TW" dirty="0"/>
              <a:t>(area under PRC): ↗</a:t>
            </a:r>
            <a:endParaRPr lang="zh-TW" altLang="en-US" dirty="0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92A33C1-8FC3-479E-89F9-287977AA0155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5794248" y="1600200"/>
            <a:ext cx="3830144" cy="4572000"/>
          </a:xfrm>
        </p:spPr>
        <p:txBody>
          <a:bodyPr>
            <a:normAutofit/>
          </a:bodyPr>
          <a:lstStyle/>
          <a:p>
            <a:r>
              <a:rPr lang="en-US" altLang="zh-TW" dirty="0"/>
              <a:t>Regression</a:t>
            </a:r>
          </a:p>
          <a:p>
            <a:pPr lvl="1"/>
            <a:r>
              <a:rPr lang="en-US" altLang="zh-TW" dirty="0"/>
              <a:t>RMSE (root mean squared error):</a:t>
            </a:r>
            <a:r>
              <a:rPr lang="zh-TW" altLang="en-US" dirty="0"/>
              <a:t> </a:t>
            </a:r>
            <a:r>
              <a:rPr lang="en-US" altLang="zh-TW" dirty="0"/>
              <a:t>↘</a:t>
            </a:r>
            <a:r>
              <a:rPr lang="zh-TW" altLang="en-US" dirty="0"/>
              <a:t> （望小）</a:t>
            </a:r>
            <a:endParaRPr lang="en-US" altLang="zh-TW" dirty="0"/>
          </a:p>
          <a:p>
            <a:pPr lvl="1"/>
            <a:r>
              <a:rPr lang="en-US" altLang="zh-TW" dirty="0"/>
              <a:t>MAE (mean absolute error):</a:t>
            </a:r>
            <a:r>
              <a:rPr lang="zh-TW" altLang="en-US" dirty="0"/>
              <a:t> </a:t>
            </a:r>
            <a:r>
              <a:rPr lang="en-US" altLang="zh-TW" dirty="0"/>
              <a:t>↘</a:t>
            </a:r>
          </a:p>
          <a:p>
            <a:pPr lvl="1"/>
            <a:r>
              <a:rPr lang="en-US" altLang="zh-TW" dirty="0"/>
              <a:t>Coefficient of determination (R</a:t>
            </a:r>
            <a:r>
              <a:rPr lang="en-US" altLang="zh-TW" baseline="30000" dirty="0"/>
              <a:t>2</a:t>
            </a:r>
            <a:r>
              <a:rPr lang="en-US" altLang="zh-TW" dirty="0"/>
              <a:t>):</a:t>
            </a:r>
            <a:r>
              <a:rPr lang="zh-TW" altLang="en-US" dirty="0"/>
              <a:t> </a:t>
            </a:r>
            <a:r>
              <a:rPr lang="en-US" altLang="zh-TW" dirty="0"/>
              <a:t>↗</a:t>
            </a:r>
            <a:endParaRPr lang="zh-TW" altLang="en-US" dirty="0"/>
          </a:p>
        </p:txBody>
      </p:sp>
      <p:sp>
        <p:nvSpPr>
          <p:cNvPr id="5" name="圓角矩形圖說文字 10">
            <a:extLst>
              <a:ext uri="{FF2B5EF4-FFF2-40B4-BE49-F238E27FC236}">
                <a16:creationId xmlns:a16="http://schemas.microsoft.com/office/drawing/2014/main" id="{0C6AAF18-F917-49AD-B7C1-6AABC1DA1E21}"/>
              </a:ext>
            </a:extLst>
          </p:cNvPr>
          <p:cNvSpPr/>
          <p:nvPr/>
        </p:nvSpPr>
        <p:spPr>
          <a:xfrm>
            <a:off x="4566672" y="6021289"/>
            <a:ext cx="2983231" cy="408623"/>
          </a:xfrm>
          <a:prstGeom prst="wedgeRoundRectCallout">
            <a:avLst>
              <a:gd name="adj1" fmla="val 28044"/>
              <a:gd name="adj2" fmla="val 3001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There are many more PIs!</a:t>
            </a:r>
            <a:endParaRPr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70290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altLang="zh-TW" dirty="0"/>
              <a:t>Census dataset, polynomial on years, leave-one-out cross validation </a:t>
            </a:r>
            <a:r>
              <a:rPr lang="en-US" altLang="zh-TW" dirty="0">
                <a:sym typeface="Wingdings" panose="05000000000000000000" pitchFamily="2" charset="2"/>
              </a:rPr>
              <a:t> Best order = 2</a:t>
            </a:r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CV Example: Order Determination in Polynomial Fitting</a:t>
            </a:r>
            <a:endParaRPr lang="zh-TW" altLang="en-US" dirty="0"/>
          </a:p>
        </p:txBody>
      </p:sp>
      <p:pic>
        <p:nvPicPr>
          <p:cNvPr id="9218" name="Picture 2" descr="http://localhost/jang/books/matlabProgramming4guru/image/polyFitOrderSelect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505" y="3017024"/>
            <a:ext cx="3140719" cy="235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://localhost/jang/books/matlabProgramming4guru/example/10-%E6%9B%B2%E7%B7%9A%E6%93%AC%E5%90%88%E8%88%87%E8%BF%B4%E6%AD%B8%E5%88%86%E6%9E%90/output/censusPlot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617" y="3017024"/>
            <a:ext cx="3141591" cy="235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455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6479732-DA3A-4730-8B69-E527190F19C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Goal: How to speed up LOOCV in performance evaluation?</a:t>
            </a:r>
          </a:p>
          <a:p>
            <a:r>
              <a:rPr lang="en-US" altLang="zh-TW" dirty="0"/>
              <a:t>Common scenario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Construct a common model for all dataset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Update the model to remove the effect of an I/O pair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Use the I/O pair to evaluate the update model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Go back to step 1 until all I/O pairs are done.</a:t>
            </a:r>
          </a:p>
          <a:p>
            <a:r>
              <a:rPr lang="en-US" altLang="zh-TW" dirty="0"/>
              <a:t>The above scenario is applicable to the following classifiers:</a:t>
            </a:r>
          </a:p>
          <a:p>
            <a:pPr lvl="1"/>
            <a:r>
              <a:rPr lang="en-US" altLang="zh-TW" dirty="0"/>
              <a:t>K-nearest-neighbor classifiers</a:t>
            </a:r>
          </a:p>
          <a:p>
            <a:pPr lvl="1"/>
            <a:r>
              <a:rPr lang="en-US" altLang="zh-TW" dirty="0"/>
              <a:t>Naïve Bayes classifiers</a:t>
            </a:r>
          </a:p>
          <a:p>
            <a:pPr lvl="1"/>
            <a:r>
              <a:rPr lang="en-US" altLang="zh-TW" dirty="0"/>
              <a:t>Quadratic classifiers</a:t>
            </a:r>
          </a:p>
          <a:p>
            <a:pPr lvl="1"/>
            <a:r>
              <a:rPr lang="en-US" altLang="zh-TW" dirty="0"/>
              <a:t>SVM</a:t>
            </a:r>
          </a:p>
          <a:p>
            <a:pPr lvl="1"/>
            <a:r>
              <a:rPr lang="en-US" altLang="zh-TW" dirty="0"/>
              <a:t>…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12797E9D-4059-4C4C-BDA4-EBE226F8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Efficiency in LOOCV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48248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Even with CV, overfitting is likely to happen when</a:t>
            </a:r>
          </a:p>
          <a:p>
            <a:pPr lvl="1"/>
            <a:r>
              <a:rPr lang="en-US" altLang="zh-TW" dirty="0"/>
              <a:t>Dataset is small.</a:t>
            </a:r>
          </a:p>
          <a:p>
            <a:pPr lvl="1"/>
            <a:r>
              <a:rPr lang="en-US" altLang="zh-TW" dirty="0"/>
              <a:t>Feature dimension is high.</a:t>
            </a:r>
          </a:p>
          <a:p>
            <a:r>
              <a:rPr lang="en-US" altLang="zh-TW" dirty="0"/>
              <a:t>Do not try to boost validation accuracy too much, or you are running the risk of </a:t>
            </a:r>
            <a:r>
              <a:rPr lang="en-US" altLang="zh-TW" dirty="0">
                <a:solidFill>
                  <a:srgbClr val="FF0000"/>
                </a:solidFill>
              </a:rPr>
              <a:t>indirectly training on the left-out data</a:t>
            </a:r>
            <a:r>
              <a:rPr lang="en-US" altLang="zh-TW" dirty="0"/>
              <a:t>!</a:t>
            </a:r>
          </a:p>
          <a:p>
            <a:pPr lvl="1"/>
            <a:r>
              <a:rPr lang="en-US" altLang="zh-TW" dirty="0"/>
              <a:t>Example for using feature selection on a random dataset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Caveat of CV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445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795D4E02-3F29-87F4-9784-0B9852991E1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Cross-Validation: Unveiling Model Performance</a:t>
            </a:r>
          </a:p>
          <a:p>
            <a:pPr lvl="1"/>
            <a:r>
              <a:rPr lang="en-US" altLang="zh-TW" dirty="0">
                <a:hlinkClick r:id="rId2"/>
              </a:rPr>
              <a:t>https://statusneo.com/cross-validation-unveiling-model-performance/</a:t>
            </a:r>
            <a:r>
              <a:rPr lang="zh-TW" altLang="en-US" dirty="0"/>
              <a:t> </a:t>
            </a:r>
          </a:p>
          <a:p>
            <a:pPr lvl="1"/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3961B334-E5F0-0F94-527E-41AD938BA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References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51520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3CB0C433-DA93-4235-9E82-A97E7E509F9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Question</a:t>
            </a:r>
            <a:r>
              <a:rPr lang="en-US" altLang="zh-TW" dirty="0"/>
              <a:t>: For a dataset of n input-output pairs, building a model using the set requires 2n seconds. And evaluating the model requires m seconds for m input-output pairs. Now we have a dataset of 100 input-output pairs, and we want to perform 10-fold cross validation on the set. Please answer the following questions.</a:t>
            </a:r>
          </a:p>
          <a:p>
            <a:pPr lvl="1"/>
            <a:r>
              <a:rPr lang="en-US" altLang="zh-TW" dirty="0"/>
              <a:t>What is the overall time required for performing 10-fold cross validation?</a:t>
            </a:r>
          </a:p>
          <a:p>
            <a:pPr lvl="1"/>
            <a:r>
              <a:rPr lang="en-US" altLang="zh-TW" dirty="0"/>
              <a:t>What is the overall time required for performing leave-one-out cross validation?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Answer</a:t>
            </a:r>
          </a:p>
          <a:p>
            <a:pPr lvl="1"/>
            <a:r>
              <a:rPr lang="en-US" altLang="zh-TW" dirty="0"/>
              <a:t>1,900 sec</a:t>
            </a:r>
          </a:p>
          <a:p>
            <a:pPr lvl="1"/>
            <a:r>
              <a:rPr lang="en-US" altLang="zh-TW" dirty="0"/>
              <a:t>19,900 sec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FD4A50A5-560F-4FE2-863B-72947CA5A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Computing Time for Cross Validation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070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Sets of synonyms to be used interchangeably (since we are focusing on classification):</a:t>
            </a:r>
          </a:p>
          <a:p>
            <a:pPr lvl="1"/>
            <a:r>
              <a:rPr lang="en-US" altLang="zh-TW" dirty="0"/>
              <a:t>Classifiers, models</a:t>
            </a:r>
          </a:p>
          <a:p>
            <a:pPr lvl="1"/>
            <a:r>
              <a:rPr lang="en-US" altLang="zh-TW" dirty="0"/>
              <a:t>Recognition rate, accuracy</a:t>
            </a:r>
          </a:p>
          <a:p>
            <a:pPr lvl="1"/>
            <a:r>
              <a:rPr lang="en-US" altLang="zh-TW" dirty="0"/>
              <a:t>Training/validation</a:t>
            </a:r>
            <a:r>
              <a:rPr lang="en-US" altLang="zh-TW" dirty="0">
                <a:sym typeface="Wingdings" panose="05000000000000000000" pitchFamily="2" charset="2"/>
              </a:rPr>
              <a:t>,</a:t>
            </a:r>
            <a:r>
              <a:rPr lang="en-US" altLang="zh-TW" dirty="0"/>
              <a:t> design-time</a:t>
            </a:r>
          </a:p>
          <a:p>
            <a:pPr lvl="1"/>
            <a:r>
              <a:rPr lang="en-US" altLang="zh-TW" dirty="0"/>
              <a:t>Test, run-time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Synonyms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Performance indices of a classifier</a:t>
            </a:r>
          </a:p>
          <a:p>
            <a:pPr lvl="1"/>
            <a:r>
              <a:rPr lang="en-US" altLang="zh-TW" dirty="0"/>
              <a:t>Recognition rate</a:t>
            </a:r>
          </a:p>
          <a:p>
            <a:pPr lvl="2"/>
            <a:r>
              <a:rPr lang="en-US" altLang="zh-TW" dirty="0"/>
              <a:t>How to derive it objectively?</a:t>
            </a:r>
          </a:p>
          <a:p>
            <a:pPr lvl="1"/>
            <a:r>
              <a:rPr lang="en-US" altLang="zh-TW" dirty="0"/>
              <a:t>Computation load</a:t>
            </a:r>
          </a:p>
          <a:p>
            <a:pPr lvl="2"/>
            <a:r>
              <a:rPr lang="en-US" altLang="zh-TW" dirty="0"/>
              <a:t>Design-time computation (training and validation)</a:t>
            </a:r>
          </a:p>
          <a:p>
            <a:pPr lvl="2"/>
            <a:r>
              <a:rPr lang="en-US" altLang="zh-TW" dirty="0"/>
              <a:t>Run-time computation (test)</a:t>
            </a:r>
          </a:p>
          <a:p>
            <a:r>
              <a:rPr lang="en-US" altLang="zh-TW" dirty="0"/>
              <a:t>Our focus</a:t>
            </a:r>
          </a:p>
          <a:p>
            <a:pPr lvl="1"/>
            <a:r>
              <a:rPr lang="en-US" altLang="zh-TW" dirty="0"/>
              <a:t>Recognition rate and the procedures to derive it</a:t>
            </a:r>
          </a:p>
          <a:p>
            <a:pPr lvl="1"/>
            <a:r>
              <a:rPr lang="en-US" altLang="zh-TW" dirty="0"/>
              <a:t>The estimated accuracy depends on</a:t>
            </a:r>
          </a:p>
          <a:p>
            <a:pPr lvl="2"/>
            <a:r>
              <a:rPr lang="en-US" altLang="zh-TW" dirty="0"/>
              <a:t>Data partitioning</a:t>
            </a:r>
          </a:p>
          <a:p>
            <a:pPr lvl="2"/>
            <a:r>
              <a:rPr lang="en-US" altLang="zh-TW" dirty="0"/>
              <a:t>Model’s types and complexity</a:t>
            </a:r>
          </a:p>
          <a:p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Performance Indices for Classifiers</a:t>
            </a:r>
            <a:endParaRPr lang="zh-TW" altLang="en-US" dirty="0"/>
          </a:p>
        </p:txBody>
      </p:sp>
      <p:sp>
        <p:nvSpPr>
          <p:cNvPr id="11" name="圓角矩形圖說文字 10"/>
          <p:cNvSpPr/>
          <p:nvPr/>
        </p:nvSpPr>
        <p:spPr>
          <a:xfrm>
            <a:off x="5879976" y="1844824"/>
            <a:ext cx="714556" cy="408623"/>
          </a:xfrm>
          <a:prstGeom prst="wedgeRoundRectCallout">
            <a:avLst>
              <a:gd name="adj1" fmla="val -108261"/>
              <a:gd name="adj2" fmla="val 913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For regression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For classification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Underfitting and Overfitting</a:t>
            </a:r>
            <a:endParaRPr lang="zh-TW" altLang="en-US" dirty="0"/>
          </a:p>
        </p:txBody>
      </p:sp>
      <p:pic>
        <p:nvPicPr>
          <p:cNvPr id="9218" name="Picture 2" descr="overfit and underf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9" y="2348881"/>
            <a:ext cx="5286375" cy="133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群組 3">
            <a:extLst>
              <a:ext uri="{FF2B5EF4-FFF2-40B4-BE49-F238E27FC236}">
                <a16:creationId xmlns:a16="http://schemas.microsoft.com/office/drawing/2014/main" id="{8C6AD79F-F55A-418E-BEA4-06620EF76A33}"/>
              </a:ext>
            </a:extLst>
          </p:cNvPr>
          <p:cNvGrpSpPr/>
          <p:nvPr/>
        </p:nvGrpSpPr>
        <p:grpSpPr>
          <a:xfrm>
            <a:off x="2207569" y="4653137"/>
            <a:ext cx="5286375" cy="1333501"/>
            <a:chOff x="2093937" y="4653136"/>
            <a:chExt cx="5286375" cy="1333501"/>
          </a:xfrm>
        </p:grpSpPr>
        <p:pic>
          <p:nvPicPr>
            <p:cNvPr id="5" name="Picture 2" descr="overfit and underfi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3937" y="4653136"/>
              <a:ext cx="5286375" cy="1333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橢圓 6"/>
            <p:cNvSpPr/>
            <p:nvPr/>
          </p:nvSpPr>
          <p:spPr>
            <a:xfrm>
              <a:off x="4100484" y="509176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橢圓 8"/>
            <p:cNvSpPr/>
            <p:nvPr/>
          </p:nvSpPr>
          <p:spPr>
            <a:xfrm>
              <a:off x="4133374" y="522262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/>
            <p:cNvSpPr/>
            <p:nvPr/>
          </p:nvSpPr>
          <p:spPr>
            <a:xfrm>
              <a:off x="4283968" y="522920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4277390" y="536006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4408250" y="536006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4539460" y="530120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/>
            <p:cNvSpPr/>
            <p:nvPr/>
          </p:nvSpPr>
          <p:spPr>
            <a:xfrm>
              <a:off x="4683476" y="530778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>
              <a:off x="4801180" y="523577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>
              <a:off x="5278924" y="501975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>
              <a:off x="5174376" y="494116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>
              <a:off x="5161220" y="514403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>
              <a:off x="5050094" y="514403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橢圓 27"/>
            <p:cNvSpPr/>
            <p:nvPr/>
          </p:nvSpPr>
          <p:spPr>
            <a:xfrm>
              <a:off x="4912306" y="521604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橢圓 28"/>
            <p:cNvSpPr/>
            <p:nvPr/>
          </p:nvSpPr>
          <p:spPr>
            <a:xfrm>
              <a:off x="2352908" y="508518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橢圓 29"/>
            <p:cNvSpPr/>
            <p:nvPr/>
          </p:nvSpPr>
          <p:spPr>
            <a:xfrm>
              <a:off x="2385798" y="521604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橢圓 30"/>
            <p:cNvSpPr/>
            <p:nvPr/>
          </p:nvSpPr>
          <p:spPr>
            <a:xfrm>
              <a:off x="2536392" y="522262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橢圓 31"/>
            <p:cNvSpPr/>
            <p:nvPr/>
          </p:nvSpPr>
          <p:spPr>
            <a:xfrm>
              <a:off x="2529814" y="535348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橢圓 32"/>
            <p:cNvSpPr/>
            <p:nvPr/>
          </p:nvSpPr>
          <p:spPr>
            <a:xfrm>
              <a:off x="2660674" y="535348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橢圓 33"/>
            <p:cNvSpPr/>
            <p:nvPr/>
          </p:nvSpPr>
          <p:spPr>
            <a:xfrm>
              <a:off x="2791884" y="529463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橢圓 34"/>
            <p:cNvSpPr/>
            <p:nvPr/>
          </p:nvSpPr>
          <p:spPr>
            <a:xfrm>
              <a:off x="2935900" y="530120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橢圓 35"/>
            <p:cNvSpPr/>
            <p:nvPr/>
          </p:nvSpPr>
          <p:spPr>
            <a:xfrm>
              <a:off x="3053604" y="522920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橢圓 36"/>
            <p:cNvSpPr/>
            <p:nvPr/>
          </p:nvSpPr>
          <p:spPr>
            <a:xfrm>
              <a:off x="3531348" y="501317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橢圓 37"/>
            <p:cNvSpPr/>
            <p:nvPr/>
          </p:nvSpPr>
          <p:spPr>
            <a:xfrm>
              <a:off x="3426800" y="493459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橢圓 38"/>
            <p:cNvSpPr/>
            <p:nvPr/>
          </p:nvSpPr>
          <p:spPr>
            <a:xfrm>
              <a:off x="3413644" y="513745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橢圓 39"/>
            <p:cNvSpPr/>
            <p:nvPr/>
          </p:nvSpPr>
          <p:spPr>
            <a:xfrm>
              <a:off x="3302518" y="513745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橢圓 40"/>
            <p:cNvSpPr/>
            <p:nvPr/>
          </p:nvSpPr>
          <p:spPr>
            <a:xfrm>
              <a:off x="3164730" y="520946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橢圓 41"/>
            <p:cNvSpPr/>
            <p:nvPr/>
          </p:nvSpPr>
          <p:spPr>
            <a:xfrm>
              <a:off x="5933574" y="509176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橢圓 42"/>
            <p:cNvSpPr/>
            <p:nvPr/>
          </p:nvSpPr>
          <p:spPr>
            <a:xfrm>
              <a:off x="5966464" y="522262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橢圓 43"/>
            <p:cNvSpPr/>
            <p:nvPr/>
          </p:nvSpPr>
          <p:spPr>
            <a:xfrm>
              <a:off x="6117058" y="522920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橢圓 44"/>
            <p:cNvSpPr/>
            <p:nvPr/>
          </p:nvSpPr>
          <p:spPr>
            <a:xfrm>
              <a:off x="6110480" y="536006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橢圓 45"/>
            <p:cNvSpPr/>
            <p:nvPr/>
          </p:nvSpPr>
          <p:spPr>
            <a:xfrm>
              <a:off x="6241340" y="536006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橢圓 46"/>
            <p:cNvSpPr/>
            <p:nvPr/>
          </p:nvSpPr>
          <p:spPr>
            <a:xfrm>
              <a:off x="6372550" y="530120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橢圓 47"/>
            <p:cNvSpPr/>
            <p:nvPr/>
          </p:nvSpPr>
          <p:spPr>
            <a:xfrm>
              <a:off x="6516566" y="530778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橢圓 48"/>
            <p:cNvSpPr/>
            <p:nvPr/>
          </p:nvSpPr>
          <p:spPr>
            <a:xfrm>
              <a:off x="6634270" y="523577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橢圓 49"/>
            <p:cNvSpPr/>
            <p:nvPr/>
          </p:nvSpPr>
          <p:spPr>
            <a:xfrm>
              <a:off x="7112014" y="501975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橢圓 50"/>
            <p:cNvSpPr/>
            <p:nvPr/>
          </p:nvSpPr>
          <p:spPr>
            <a:xfrm>
              <a:off x="7007466" y="494116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橢圓 51"/>
            <p:cNvSpPr/>
            <p:nvPr/>
          </p:nvSpPr>
          <p:spPr>
            <a:xfrm>
              <a:off x="6994310" y="514403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橢圓 52"/>
            <p:cNvSpPr/>
            <p:nvPr/>
          </p:nvSpPr>
          <p:spPr>
            <a:xfrm>
              <a:off x="6883184" y="514403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橢圓 53"/>
            <p:cNvSpPr/>
            <p:nvPr/>
          </p:nvSpPr>
          <p:spPr>
            <a:xfrm>
              <a:off x="6745396" y="521604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5" name="圓角矩形圖說文字 34">
            <a:extLst>
              <a:ext uri="{FF2B5EF4-FFF2-40B4-BE49-F238E27FC236}">
                <a16:creationId xmlns:a16="http://schemas.microsoft.com/office/drawing/2014/main" id="{654016B7-F6C7-460A-A4AF-65AD59F810F4}"/>
              </a:ext>
            </a:extLst>
          </p:cNvPr>
          <p:cNvSpPr/>
          <p:nvPr/>
        </p:nvSpPr>
        <p:spPr>
          <a:xfrm>
            <a:off x="8040217" y="2407444"/>
            <a:ext cx="2042097" cy="1021556"/>
          </a:xfrm>
          <a:prstGeom prst="wedgeRoundRectCallout">
            <a:avLst>
              <a:gd name="adj1" fmla="val -69339"/>
              <a:gd name="adj2" fmla="val -1022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How to determine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the order of the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fitting polynomial?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6" name="圓角矩形圖說文字 34">
            <a:extLst>
              <a:ext uri="{FF2B5EF4-FFF2-40B4-BE49-F238E27FC236}">
                <a16:creationId xmlns:a16="http://schemas.microsoft.com/office/drawing/2014/main" id="{8322440A-2BCB-4671-9405-AE65387533D7}"/>
              </a:ext>
            </a:extLst>
          </p:cNvPr>
          <p:cNvSpPr/>
          <p:nvPr/>
        </p:nvSpPr>
        <p:spPr>
          <a:xfrm>
            <a:off x="8066842" y="4653136"/>
            <a:ext cx="1989598" cy="1021556"/>
          </a:xfrm>
          <a:prstGeom prst="wedgeRoundRectCallout">
            <a:avLst>
              <a:gd name="adj1" fmla="val -69339"/>
              <a:gd name="adj2" fmla="val -1022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How to determine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the complexity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of the classifier?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9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Data partitioning: to make the best use of the dataset for both model construction &amp; evaluation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Training set</a:t>
            </a:r>
            <a:r>
              <a:rPr lang="en-US" altLang="zh-TW" dirty="0"/>
              <a:t>: For model construction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Validation set</a:t>
            </a:r>
            <a:r>
              <a:rPr lang="en-US" altLang="zh-TW" dirty="0"/>
              <a:t>: For model evaluation &amp; selection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Test set</a:t>
            </a:r>
            <a:r>
              <a:rPr lang="en-US" altLang="zh-TW" dirty="0"/>
              <a:t>: For final model evaluation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Canonical Data Partitioning: Concepts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6225067" y="4098471"/>
            <a:ext cx="1736820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Whole dataset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7176121" y="4787860"/>
            <a:ext cx="1009599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Test 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1" name="直線單箭頭接點 10"/>
          <p:cNvCxnSpPr>
            <a:stCxn id="5" idx="2"/>
            <a:endCxn id="7" idx="0"/>
          </p:cNvCxnSpPr>
          <p:nvPr/>
        </p:nvCxnSpPr>
        <p:spPr>
          <a:xfrm>
            <a:off x="7093478" y="4541146"/>
            <a:ext cx="587443" cy="246715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圓角矩形 14"/>
          <p:cNvSpPr/>
          <p:nvPr/>
        </p:nvSpPr>
        <p:spPr>
          <a:xfrm>
            <a:off x="3863753" y="4787860"/>
            <a:ext cx="1422143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Training 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5375921" y="4787860"/>
            <a:ext cx="1632309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Validation 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17" name="直線單箭頭接點 16"/>
          <p:cNvCxnSpPr>
            <a:stCxn id="5" idx="2"/>
            <a:endCxn id="15" idx="0"/>
          </p:cNvCxnSpPr>
          <p:nvPr/>
        </p:nvCxnSpPr>
        <p:spPr>
          <a:xfrm flipH="1">
            <a:off x="4574825" y="4541146"/>
            <a:ext cx="2518653" cy="246715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>
            <a:stCxn id="5" idx="2"/>
            <a:endCxn id="16" idx="0"/>
          </p:cNvCxnSpPr>
          <p:nvPr/>
        </p:nvCxnSpPr>
        <p:spPr>
          <a:xfrm flipH="1">
            <a:off x="6192075" y="4541146"/>
            <a:ext cx="901402" cy="246715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圓角矩形圖說文字 34"/>
          <p:cNvSpPr/>
          <p:nvPr/>
        </p:nvSpPr>
        <p:spPr>
          <a:xfrm>
            <a:off x="8034316" y="5368916"/>
            <a:ext cx="1662085" cy="715089"/>
          </a:xfrm>
          <a:prstGeom prst="wedgeRoundRectCallout">
            <a:avLst>
              <a:gd name="adj1" fmla="val -67220"/>
              <a:gd name="adj2" fmla="val -4870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For final model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evaluation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7" name="圓角矩形圖說文字 36"/>
          <p:cNvSpPr/>
          <p:nvPr/>
        </p:nvSpPr>
        <p:spPr>
          <a:xfrm>
            <a:off x="2423592" y="5363925"/>
            <a:ext cx="1427432" cy="715089"/>
          </a:xfrm>
          <a:prstGeom prst="wedgeRoundRectCallout">
            <a:avLst>
              <a:gd name="adj1" fmla="val 64753"/>
              <a:gd name="adj2" fmla="val -53357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For model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construction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8" name="圓角矩形圖說文字 37"/>
          <p:cNvSpPr/>
          <p:nvPr/>
        </p:nvSpPr>
        <p:spPr>
          <a:xfrm>
            <a:off x="4223793" y="5368916"/>
            <a:ext cx="2333069" cy="715089"/>
          </a:xfrm>
          <a:prstGeom prst="wedgeRoundRectCallout">
            <a:avLst>
              <a:gd name="adj1" fmla="val 57600"/>
              <a:gd name="adj2" fmla="val -5267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For model</a:t>
            </a:r>
          </a:p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Evaluation &amp; selection</a:t>
            </a:r>
            <a:endParaRPr lang="zh-TW" altLang="en-US" dirty="0">
              <a:solidFill>
                <a:schemeClr val="tx1"/>
              </a:solidFill>
            </a:endParaRPr>
          </a:p>
        </p:txBody>
      </p:sp>
      <p:cxnSp>
        <p:nvCxnSpPr>
          <p:cNvPr id="40" name="直線接點 39"/>
          <p:cNvCxnSpPr/>
          <p:nvPr/>
        </p:nvCxnSpPr>
        <p:spPr>
          <a:xfrm>
            <a:off x="7093477" y="4571837"/>
            <a:ext cx="0" cy="15071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/>
          <p:cNvSpPr txBox="1"/>
          <p:nvPr/>
        </p:nvSpPr>
        <p:spPr>
          <a:xfrm>
            <a:off x="6528049" y="5991672"/>
            <a:ext cx="12333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</a:rPr>
              <a:t>Disjoint!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p:sp>
        <p:nvSpPr>
          <p:cNvPr id="33" name="圓角矩形圖說文字 32"/>
          <p:cNvSpPr/>
          <p:nvPr/>
        </p:nvSpPr>
        <p:spPr>
          <a:xfrm>
            <a:off x="9448800" y="1844825"/>
            <a:ext cx="714556" cy="408623"/>
          </a:xfrm>
          <a:prstGeom prst="wedgeRoundRectCallout">
            <a:avLst>
              <a:gd name="adj1" fmla="val 9767"/>
              <a:gd name="adj2" fmla="val -3214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34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Your instructor wants you to develop a classifier using </a:t>
            </a:r>
            <a:r>
              <a:rPr lang="en-US" altLang="zh-TW" dirty="0">
                <a:solidFill>
                  <a:srgbClr val="FF0000"/>
                </a:solidFill>
              </a:rPr>
              <a:t>training set</a:t>
            </a:r>
            <a:r>
              <a:rPr lang="en-US" altLang="zh-TW" dirty="0"/>
              <a:t> which should perform good on </a:t>
            </a:r>
            <a:r>
              <a:rPr lang="en-US" altLang="zh-TW" dirty="0">
                <a:solidFill>
                  <a:srgbClr val="FF0000"/>
                </a:solidFill>
              </a:rPr>
              <a:t>validation set</a:t>
            </a:r>
            <a:r>
              <a:rPr lang="en-US" altLang="zh-TW" dirty="0"/>
              <a:t>. And, most likely, your instructor will finally check the results of your classifier on the </a:t>
            </a:r>
            <a:r>
              <a:rPr lang="en-US" altLang="zh-TW" dirty="0">
                <a:solidFill>
                  <a:srgbClr val="FF0000"/>
                </a:solidFill>
              </a:rPr>
              <a:t>test set</a:t>
            </a:r>
            <a:r>
              <a:rPr lang="en-US" altLang="zh-TW" dirty="0"/>
              <a:t>, which he didn't share with you.</a:t>
            </a:r>
          </a:p>
          <a:p>
            <a:r>
              <a:rPr lang="en-US" altLang="zh-TW" dirty="0"/>
              <a:t>You can use historical data to create a stock predictor, where the data is partitioned into </a:t>
            </a:r>
            <a:r>
              <a:rPr lang="en-US" altLang="zh-TW" dirty="0">
                <a:solidFill>
                  <a:srgbClr val="FF0000"/>
                </a:solidFill>
              </a:rPr>
              <a:t>training set</a:t>
            </a:r>
            <a:r>
              <a:rPr lang="en-US" altLang="zh-TW" dirty="0"/>
              <a:t> for model construction and </a:t>
            </a:r>
            <a:r>
              <a:rPr lang="en-US" altLang="zh-TW" dirty="0">
                <a:solidFill>
                  <a:srgbClr val="FF0000"/>
                </a:solidFill>
              </a:rPr>
              <a:t>validation set</a:t>
            </a:r>
            <a:r>
              <a:rPr lang="en-US" altLang="zh-TW" dirty="0"/>
              <a:t> for model selection (to prevent overfitting). Then you can use future data as the </a:t>
            </a:r>
            <a:r>
              <a:rPr lang="en-US" altLang="zh-TW" dirty="0">
                <a:solidFill>
                  <a:srgbClr val="FF0000"/>
                </a:solidFill>
              </a:rPr>
              <a:t>test set</a:t>
            </a:r>
            <a:r>
              <a:rPr lang="en-US" altLang="zh-TW" dirty="0"/>
              <a:t> (which won’t be available until the date comes) for evaluating the performance of your predictor.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Canonical Data Partitioning: Usage Scenarios</a:t>
            </a:r>
            <a:endParaRPr lang="zh-TW" altLang="en-US" dirty="0"/>
          </a:p>
        </p:txBody>
      </p:sp>
      <p:sp>
        <p:nvSpPr>
          <p:cNvPr id="18" name="圓角矩形圖說文字 17"/>
          <p:cNvSpPr/>
          <p:nvPr/>
        </p:nvSpPr>
        <p:spPr>
          <a:xfrm>
            <a:off x="9447293" y="1700809"/>
            <a:ext cx="714556" cy="408623"/>
          </a:xfrm>
          <a:prstGeom prst="wedgeRoundRectCallout">
            <a:avLst>
              <a:gd name="adj1" fmla="val 5793"/>
              <a:gd name="adj2" fmla="val 129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43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Validation set is used for model selection, particularly for preventing </a:t>
            </a:r>
            <a:r>
              <a:rPr lang="en-US" altLang="zh-TW" dirty="0">
                <a:solidFill>
                  <a:srgbClr val="FF0000"/>
                </a:solidFill>
              </a:rPr>
              <a:t>overfitting</a:t>
            </a:r>
            <a:r>
              <a:rPr lang="en-US" altLang="zh-TW" dirty="0"/>
              <a:t>.</a:t>
            </a:r>
          </a:p>
          <a:p>
            <a:r>
              <a:rPr lang="en-US" altLang="zh-TW" dirty="0"/>
              <a:t>Performance on validation set should be close to (or slightly higher than) the performance on test set</a:t>
            </a:r>
          </a:p>
          <a:p>
            <a:r>
              <a:rPr lang="en-US" altLang="zh-TW" dirty="0"/>
              <a:t>How to make do with a small dataset</a:t>
            </a:r>
          </a:p>
          <a:p>
            <a:pPr lvl="1"/>
            <a:r>
              <a:rPr lang="en-US" altLang="zh-TW" dirty="0"/>
              <a:t>Use </a:t>
            </a:r>
            <a:r>
              <a:rPr lang="en-US" altLang="zh-TW" dirty="0">
                <a:solidFill>
                  <a:srgbClr val="FF0000"/>
                </a:solidFill>
              </a:rPr>
              <a:t>cross validation</a:t>
            </a:r>
            <a:r>
              <a:rPr lang="en-US" altLang="zh-TW" dirty="0"/>
              <a:t> (CV) on the training &amp; validation sets to have a more reliable estimate of the accuracy.</a:t>
            </a:r>
          </a:p>
          <a:p>
            <a:pPr lvl="1"/>
            <a:r>
              <a:rPr lang="en-US" altLang="zh-TW" dirty="0"/>
              <a:t>Estimate the classifier’s performance based cross validation only; no further test set is used.</a:t>
            </a:r>
          </a:p>
          <a:p>
            <a:pPr lvl="2"/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Canonical Data Partitioning: Characteristics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377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14838</TotalTime>
  <Words>1633</Words>
  <Application>Microsoft Office PowerPoint</Application>
  <PresentationFormat>寬螢幕</PresentationFormat>
  <Paragraphs>303</Paragraphs>
  <Slides>34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34</vt:i4>
      </vt:variant>
    </vt:vector>
  </HeadingPairs>
  <TitlesOfParts>
    <vt:vector size="41" baseType="lpstr">
      <vt:lpstr>標楷體</vt:lpstr>
      <vt:lpstr>Arial</vt:lpstr>
      <vt:lpstr>Calibri</vt:lpstr>
      <vt:lpstr>Wingdings</vt:lpstr>
      <vt:lpstr>Wingdings 2</vt:lpstr>
      <vt:lpstr>壁窗</vt:lpstr>
      <vt:lpstr>方程式</vt:lpstr>
      <vt:lpstr>Performance Evaluation: Accuracy Estimate of Model’s Power</vt:lpstr>
      <vt:lpstr>Introduction to Performance Evaluation</vt:lpstr>
      <vt:lpstr>Typical Performance Indices</vt:lpstr>
      <vt:lpstr>Synonyms</vt:lpstr>
      <vt:lpstr>Performance Indices for Classifiers</vt:lpstr>
      <vt:lpstr>Underfitting and Overfitting</vt:lpstr>
      <vt:lpstr>Canonical Data Partitioning: Concepts</vt:lpstr>
      <vt:lpstr>Canonical Data Partitioning: Usage Scenarios</vt:lpstr>
      <vt:lpstr>Canonical Data Partitioning: Characteristics</vt:lpstr>
      <vt:lpstr>Simplified Data Partitioning: Training &amp; Test</vt:lpstr>
      <vt:lpstr>Simplified Data Partitioning: Training &amp; Validation</vt:lpstr>
      <vt:lpstr>Simplified Data Partitioning: Cross Validation</vt:lpstr>
      <vt:lpstr>Methods for Performance Evaluation</vt:lpstr>
      <vt:lpstr>Inside Test: Concept</vt:lpstr>
      <vt:lpstr>Inside Test: Characteristics</vt:lpstr>
      <vt:lpstr>One-side Holdout Test: Concept</vt:lpstr>
      <vt:lpstr>One-side Holdout Test: Characteristics</vt:lpstr>
      <vt:lpstr>Two-side Holdout Test: Concept</vt:lpstr>
      <vt:lpstr>Two-side Holdout Test: Block Diagram</vt:lpstr>
      <vt:lpstr>Two-sided Holdout Test: Characteristics</vt:lpstr>
      <vt:lpstr>M-fold Cross Validation: Concept</vt:lpstr>
      <vt:lpstr>M-fold Cross Validation: Block Diagram</vt:lpstr>
      <vt:lpstr>M-fold Cross Validation: Characteristics</vt:lpstr>
      <vt:lpstr>Stratified Partitioning for Cross Validation</vt:lpstr>
      <vt:lpstr>Leave-one-out CV: Concept</vt:lpstr>
      <vt:lpstr>Leave-one-out CV: Block Diagram</vt:lpstr>
      <vt:lpstr>Leave-one-out CV: Characteristics</vt:lpstr>
      <vt:lpstr>CV Applications</vt:lpstr>
      <vt:lpstr>CV Example: Feature Selection</vt:lpstr>
      <vt:lpstr>CV Example: Order Determination in Polynomial Fitting</vt:lpstr>
      <vt:lpstr>Efficiency in LOOCV</vt:lpstr>
      <vt:lpstr>Caveat of CV</vt:lpstr>
      <vt:lpstr>References</vt:lpstr>
      <vt:lpstr>Exercise: Computing Time for Cross Validation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796</cp:revision>
  <dcterms:created xsi:type="dcterms:W3CDTF">2008-11-09T17:03:56Z</dcterms:created>
  <dcterms:modified xsi:type="dcterms:W3CDTF">2025-10-27T22:20:48Z</dcterms:modified>
</cp:coreProperties>
</file>