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47" r:id="rId2"/>
    <p:sldId id="275" r:id="rId3"/>
    <p:sldId id="348" r:id="rId4"/>
    <p:sldId id="353" r:id="rId5"/>
    <p:sldId id="357" r:id="rId6"/>
    <p:sldId id="358" r:id="rId7"/>
    <p:sldId id="359" r:id="rId8"/>
    <p:sldId id="360" r:id="rId9"/>
    <p:sldId id="361" r:id="rId10"/>
    <p:sldId id="356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99" d="100"/>
          <a:sy n="99" d="100"/>
        </p:scale>
        <p:origin x="741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2021/5/19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2021/5/19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1340768"/>
            <a:ext cx="61722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91442" y="278112"/>
            <a:ext cx="12954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135236"/>
            <a:ext cx="12954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14282" y="1500174"/>
            <a:ext cx="84296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14282" y="1571612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8635396" y="628652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8394774" y="6290270"/>
            <a:ext cx="827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dirty="0">
                <a:solidFill>
                  <a:schemeClr val="accent3">
                    <a:lumMod val="75000"/>
                  </a:schemeClr>
                </a:solidFill>
              </a:rPr>
              <a:t>/10</a:t>
            </a:r>
            <a:endParaRPr lang="zh-TW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mirlab.org/jan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cap="none" dirty="0">
                <a:cs typeface="Calibri" panose="020F0502020204030204" pitchFamily="34" charset="0"/>
              </a:rPr>
              <a:t>Derivative-Free Optimization:</a:t>
            </a:r>
            <a:br>
              <a:rPr lang="en-US" altLang="zh-TW" sz="3600" cap="none" dirty="0">
                <a:cs typeface="Calibri" panose="020F0502020204030204" pitchFamily="34" charset="0"/>
              </a:rPr>
            </a:br>
            <a:r>
              <a:rPr lang="en-US" altLang="zh-TW" sz="3600" cap="none" dirty="0">
                <a:cs typeface="Calibri" panose="020F0502020204030204" pitchFamily="34" charset="0"/>
              </a:rPr>
              <a:t>Simulated Annealing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944216"/>
          </a:xfrm>
        </p:spPr>
        <p:txBody>
          <a:bodyPr>
            <a:normAutofit/>
          </a:bodyPr>
          <a:lstStyle/>
          <a:p>
            <a:r>
              <a:rPr lang="en-US" altLang="zh-TW" dirty="0" err="1">
                <a:latin typeface="Arial" panose="020B0604020202020204" pitchFamily="34" charset="0"/>
              </a:rPr>
              <a:t>Jyh-Shing</a:t>
            </a:r>
            <a:r>
              <a:rPr lang="en-US" altLang="zh-TW" dirty="0">
                <a:latin typeface="Arial" panose="020B0604020202020204" pitchFamily="34" charset="0"/>
              </a:rPr>
              <a:t> Roger Jang (</a:t>
            </a:r>
            <a:r>
              <a:rPr lang="zh-TW" altLang="en-US">
                <a:latin typeface="Arial" panose="020B0604020202020204" pitchFamily="34" charset="0"/>
              </a:rPr>
              <a:t>張智星</a:t>
            </a:r>
            <a:r>
              <a:rPr lang="en-US" altLang="zh-TW">
                <a:latin typeface="Arial" panose="020B0604020202020204" pitchFamily="34" charset="0"/>
              </a:rPr>
              <a:t>)</a:t>
            </a:r>
            <a:endParaRPr lang="en-US" altLang="zh-TW" dirty="0">
              <a:latin typeface="Arial" panose="020B0604020202020204" pitchFamily="34" charset="0"/>
            </a:endParaRP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http://mirlab.org/jang</a:t>
            </a:r>
            <a:r>
              <a:rPr lang="en-US" altLang="zh-TW" i="1" dirty="0">
                <a:latin typeface="Arial" panose="020B0604020202020204" pitchFamily="34" charset="0"/>
              </a:rPr>
              <a:t>  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4711804" y="5795972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2021/5/19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6332E461-230A-492D-81E3-8CB54571B8A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Strength</a:t>
            </a:r>
          </a:p>
          <a:p>
            <a:pPr lvl="1"/>
            <a:r>
              <a:rPr lang="en-US" altLang="zh-TW" dirty="0"/>
              <a:t>Simple &amp; intuitive concept</a:t>
            </a:r>
          </a:p>
          <a:p>
            <a:pPr lvl="1"/>
            <a:r>
              <a:rPr lang="en-US" altLang="zh-TW" dirty="0"/>
              <a:t>Easy in implementation, with many variants</a:t>
            </a:r>
          </a:p>
          <a:p>
            <a:pPr lvl="1"/>
            <a:r>
              <a:rPr lang="en-US" altLang="zh-TW" dirty="0"/>
              <a:t>Inherent for parallel computing</a:t>
            </a:r>
          </a:p>
          <a:p>
            <a:r>
              <a:rPr lang="en-US" altLang="zh-TW" dirty="0"/>
              <a:t>Weakness</a:t>
            </a:r>
          </a:p>
          <a:p>
            <a:pPr lvl="1"/>
            <a:r>
              <a:rPr lang="en-US" altLang="zh-TW" dirty="0"/>
              <a:t>Slow when compared with derivative-based methods</a:t>
            </a:r>
          </a:p>
          <a:p>
            <a:pPr lvl="1"/>
            <a:r>
              <a:rPr lang="en-US" altLang="zh-TW" dirty="0"/>
              <a:t>Move sets highly dependent on tasks to be tackled</a:t>
            </a:r>
          </a:p>
          <a:p>
            <a:pPr lvl="1"/>
            <a:r>
              <a:rPr lang="en-US" altLang="zh-TW" dirty="0"/>
              <a:t>No guarantee for global optimum</a:t>
            </a:r>
          </a:p>
          <a:p>
            <a:pPr lvl="1"/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FFEFD504-C3A2-46D7-ADFC-1E05A826F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Summary: Properties of SA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4041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7073DDB-D0EC-4AE2-ADFD-113DB632C6B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Introduction</a:t>
            </a:r>
          </a:p>
          <a:p>
            <a:r>
              <a:rPr lang="en-US" altLang="zh-TW" dirty="0"/>
              <a:t>Basic concept of simulated annealing (SA)</a:t>
            </a:r>
          </a:p>
          <a:p>
            <a:r>
              <a:rPr lang="en-US" altLang="zh-TW" dirty="0"/>
              <a:t>Examples</a:t>
            </a:r>
          </a:p>
          <a:p>
            <a:r>
              <a:rPr lang="en-US" altLang="zh-TW" dirty="0"/>
              <a:t>Summary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Analogy</a:t>
            </a:r>
          </a:p>
          <a:p>
            <a:pPr lvl="1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Simulated Annealing</a:t>
            </a:r>
            <a:endParaRPr lang="zh-TW" altLang="en-US" dirty="0"/>
          </a:p>
        </p:txBody>
      </p:sp>
      <p:grpSp>
        <p:nvGrpSpPr>
          <p:cNvPr id="7" name="Group 19">
            <a:extLst>
              <a:ext uri="{FF2B5EF4-FFF2-40B4-BE49-F238E27FC236}">
                <a16:creationId xmlns:a16="http://schemas.microsoft.com/office/drawing/2014/main" id="{BA225D74-835C-4DD3-9C18-27E1820CA96F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3621088"/>
            <a:ext cx="992188" cy="1751012"/>
            <a:chOff x="4176" y="2281"/>
            <a:chExt cx="625" cy="1103"/>
          </a:xfrm>
        </p:grpSpPr>
        <p:sp>
          <p:nvSpPr>
            <p:cNvPr id="8" name="Rectangle 4" descr="20%">
              <a:extLst>
                <a:ext uri="{FF2B5EF4-FFF2-40B4-BE49-F238E27FC236}">
                  <a16:creationId xmlns:a16="http://schemas.microsoft.com/office/drawing/2014/main" id="{0EFB80F0-072D-4352-8B08-92870EA66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288"/>
              <a:ext cx="624" cy="96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9" name="Rectangle 5" descr="大網點">
              <a:extLst>
                <a:ext uri="{FF2B5EF4-FFF2-40B4-BE49-F238E27FC236}">
                  <a16:creationId xmlns:a16="http://schemas.microsoft.com/office/drawing/2014/main" id="{3AE96D03-31C4-44FC-B9F3-9B0415338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192"/>
              <a:ext cx="624" cy="9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10" name="Rectangle 6" descr="大棋盤格">
              <a:extLst>
                <a:ext uri="{FF2B5EF4-FFF2-40B4-BE49-F238E27FC236}">
                  <a16:creationId xmlns:a16="http://schemas.microsoft.com/office/drawing/2014/main" id="{16366F5E-5210-40E4-807F-7CD49FA06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096"/>
              <a:ext cx="624" cy="96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11" name="Rectangle 7" descr="實心菱形">
              <a:extLst>
                <a:ext uri="{FF2B5EF4-FFF2-40B4-BE49-F238E27FC236}">
                  <a16:creationId xmlns:a16="http://schemas.microsoft.com/office/drawing/2014/main" id="{D2FB1320-05CD-4D11-886C-E2A3116EAB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000"/>
              <a:ext cx="624" cy="96"/>
            </a:xfrm>
            <a:prstGeom prst="rect">
              <a:avLst/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12" name="Arc 8">
              <a:extLst>
                <a:ext uri="{FF2B5EF4-FFF2-40B4-BE49-F238E27FC236}">
                  <a16:creationId xmlns:a16="http://schemas.microsoft.com/office/drawing/2014/main" id="{90219917-7279-4DC3-A6E6-3371052C3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2281"/>
              <a:ext cx="145" cy="96"/>
            </a:xfrm>
            <a:custGeom>
              <a:avLst/>
              <a:gdLst>
                <a:gd name="T0" fmla="*/ 0 w 21750"/>
                <a:gd name="T1" fmla="*/ 0 h 21600"/>
                <a:gd name="T2" fmla="*/ 145 w 21750"/>
                <a:gd name="T3" fmla="*/ 96 h 21600"/>
                <a:gd name="T4" fmla="*/ 1 w 21750"/>
                <a:gd name="T5" fmla="*/ 9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750" h="21600" fill="none" extrusionOk="0">
                  <a:moveTo>
                    <a:pt x="-1" y="0"/>
                  </a:moveTo>
                  <a:cubicBezTo>
                    <a:pt x="49" y="0"/>
                    <a:pt x="99" y="0"/>
                    <a:pt x="150" y="0"/>
                  </a:cubicBezTo>
                  <a:cubicBezTo>
                    <a:pt x="12079" y="0"/>
                    <a:pt x="21750" y="9670"/>
                    <a:pt x="21750" y="21600"/>
                  </a:cubicBezTo>
                </a:path>
                <a:path w="21750" h="21600" stroke="0" extrusionOk="0">
                  <a:moveTo>
                    <a:pt x="-1" y="0"/>
                  </a:moveTo>
                  <a:cubicBezTo>
                    <a:pt x="49" y="0"/>
                    <a:pt x="99" y="0"/>
                    <a:pt x="150" y="0"/>
                  </a:cubicBezTo>
                  <a:cubicBezTo>
                    <a:pt x="12079" y="0"/>
                    <a:pt x="21750" y="9670"/>
                    <a:pt x="21750" y="21600"/>
                  </a:cubicBezTo>
                  <a:lnTo>
                    <a:pt x="15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3" name="Line 9">
              <a:extLst>
                <a:ext uri="{FF2B5EF4-FFF2-40B4-BE49-F238E27FC236}">
                  <a16:creationId xmlns:a16="http://schemas.microsoft.com/office/drawing/2014/main" id="{DEDD076C-0A85-4674-BA11-AE73E9EEDB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376"/>
              <a:ext cx="0" cy="144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" name="Arc 10">
              <a:extLst>
                <a:ext uri="{FF2B5EF4-FFF2-40B4-BE49-F238E27FC236}">
                  <a16:creationId xmlns:a16="http://schemas.microsoft.com/office/drawing/2014/main" id="{36214270-EAEB-41B5-991B-77201986637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321" y="2521"/>
              <a:ext cx="96" cy="96"/>
            </a:xfrm>
            <a:custGeom>
              <a:avLst/>
              <a:gdLst>
                <a:gd name="T0" fmla="*/ 0 w 21600"/>
                <a:gd name="T1" fmla="*/ 96 h 21599"/>
                <a:gd name="T2" fmla="*/ 95 w 21600"/>
                <a:gd name="T3" fmla="*/ 0 h 21599"/>
                <a:gd name="T4" fmla="*/ 96 w 21600"/>
                <a:gd name="T5" fmla="*/ 96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5" name="Arc 11">
              <a:extLst>
                <a:ext uri="{FF2B5EF4-FFF2-40B4-BE49-F238E27FC236}">
                  <a16:creationId xmlns:a16="http://schemas.microsoft.com/office/drawing/2014/main" id="{5853621B-195B-46B0-B2A4-87F4F4ADF6DB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176" y="2616"/>
              <a:ext cx="144" cy="96"/>
            </a:xfrm>
            <a:custGeom>
              <a:avLst/>
              <a:gdLst>
                <a:gd name="T0" fmla="*/ 144 w 21600"/>
                <a:gd name="T1" fmla="*/ 0 h 21600"/>
                <a:gd name="T2" fmla="*/ 0 w 21600"/>
                <a:gd name="T3" fmla="*/ 96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600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600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6" name="Line 12">
              <a:extLst>
                <a:ext uri="{FF2B5EF4-FFF2-40B4-BE49-F238E27FC236}">
                  <a16:creationId xmlns:a16="http://schemas.microsoft.com/office/drawing/2014/main" id="{CE9EBE0D-09F0-4131-8CD0-1DB63878E2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2712"/>
              <a:ext cx="0" cy="672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7" name="Arc 13">
              <a:extLst>
                <a:ext uri="{FF2B5EF4-FFF2-40B4-BE49-F238E27FC236}">
                  <a16:creationId xmlns:a16="http://schemas.microsoft.com/office/drawing/2014/main" id="{8E4A05BA-99B8-4D37-937F-9DAB6F51F6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1" y="2281"/>
              <a:ext cx="144" cy="96"/>
            </a:xfrm>
            <a:custGeom>
              <a:avLst/>
              <a:gdLst>
                <a:gd name="T0" fmla="*/ 0 w 21600"/>
                <a:gd name="T1" fmla="*/ 96 h 21599"/>
                <a:gd name="T2" fmla="*/ 143 w 21600"/>
                <a:gd name="T3" fmla="*/ 0 h 21599"/>
                <a:gd name="T4" fmla="*/ 144 w 21600"/>
                <a:gd name="T5" fmla="*/ 96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0" y="21599"/>
                  </a:moveTo>
                  <a:cubicBezTo>
                    <a:pt x="0" y="9728"/>
                    <a:pt x="9579" y="81"/>
                    <a:pt x="21449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28"/>
                    <a:pt x="9579" y="81"/>
                    <a:pt x="21449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8" name="Line 14">
              <a:extLst>
                <a:ext uri="{FF2B5EF4-FFF2-40B4-BE49-F238E27FC236}">
                  <a16:creationId xmlns:a16="http://schemas.microsoft.com/office/drawing/2014/main" id="{22439223-2301-40B7-8C25-BBAF92278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2376"/>
              <a:ext cx="0" cy="144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9" name="Arc 15">
              <a:extLst>
                <a:ext uri="{FF2B5EF4-FFF2-40B4-BE49-F238E27FC236}">
                  <a16:creationId xmlns:a16="http://schemas.microsoft.com/office/drawing/2014/main" id="{6BB7747D-117F-43AC-A61A-6CBB9BCCBE3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560" y="2521"/>
              <a:ext cx="96" cy="96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96 h 21600"/>
                <a:gd name="T4" fmla="*/ 0 w 21600"/>
                <a:gd name="T5" fmla="*/ 9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" name="Arc 16">
              <a:extLst>
                <a:ext uri="{FF2B5EF4-FFF2-40B4-BE49-F238E27FC236}">
                  <a16:creationId xmlns:a16="http://schemas.microsoft.com/office/drawing/2014/main" id="{C8D1104B-4AD7-4D14-BC0E-5D7965B4BEF2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657" y="2616"/>
              <a:ext cx="144" cy="96"/>
            </a:xfrm>
            <a:custGeom>
              <a:avLst/>
              <a:gdLst>
                <a:gd name="T0" fmla="*/ 144 w 21600"/>
                <a:gd name="T1" fmla="*/ 96 h 21600"/>
                <a:gd name="T2" fmla="*/ 0 w 21600"/>
                <a:gd name="T3" fmla="*/ 0 h 21600"/>
                <a:gd name="T4" fmla="*/ 144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1" name="Line 17">
              <a:extLst>
                <a:ext uri="{FF2B5EF4-FFF2-40B4-BE49-F238E27FC236}">
                  <a16:creationId xmlns:a16="http://schemas.microsoft.com/office/drawing/2014/main" id="{EEDB0B9C-4070-4BFA-9534-08069D8385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2712"/>
              <a:ext cx="0" cy="672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2" name="Line 18">
              <a:extLst>
                <a:ext uri="{FF2B5EF4-FFF2-40B4-BE49-F238E27FC236}">
                  <a16:creationId xmlns:a16="http://schemas.microsoft.com/office/drawing/2014/main" id="{DF031D5E-2267-4FE8-95F7-7E080F8C4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3384"/>
              <a:ext cx="624" cy="0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3" name="Group 32">
            <a:extLst>
              <a:ext uri="{FF2B5EF4-FFF2-40B4-BE49-F238E27FC236}">
                <a16:creationId xmlns:a16="http://schemas.microsoft.com/office/drawing/2014/main" id="{D97B887D-CF15-4D09-A4C3-0FE4A0108C90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3621088"/>
            <a:ext cx="992188" cy="1751012"/>
            <a:chOff x="912" y="2281"/>
            <a:chExt cx="625" cy="1103"/>
          </a:xfrm>
        </p:grpSpPr>
        <p:sp>
          <p:nvSpPr>
            <p:cNvPr id="24" name="Rectangle 20" descr="大棋盤格">
              <a:extLst>
                <a:ext uri="{FF2B5EF4-FFF2-40B4-BE49-F238E27FC236}">
                  <a16:creationId xmlns:a16="http://schemas.microsoft.com/office/drawing/2014/main" id="{68844D1D-4DD2-4721-9F6B-0986043C1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712"/>
              <a:ext cx="624" cy="672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25" name="Arc 21">
              <a:extLst>
                <a:ext uri="{FF2B5EF4-FFF2-40B4-BE49-F238E27FC236}">
                  <a16:creationId xmlns:a16="http://schemas.microsoft.com/office/drawing/2014/main" id="{72EA05B1-C877-4C50-956D-5852BB975B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8" y="2281"/>
              <a:ext cx="145" cy="96"/>
            </a:xfrm>
            <a:custGeom>
              <a:avLst/>
              <a:gdLst>
                <a:gd name="T0" fmla="*/ 0 w 21750"/>
                <a:gd name="T1" fmla="*/ 0 h 21600"/>
                <a:gd name="T2" fmla="*/ 145 w 21750"/>
                <a:gd name="T3" fmla="*/ 96 h 21600"/>
                <a:gd name="T4" fmla="*/ 1 w 21750"/>
                <a:gd name="T5" fmla="*/ 9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750" h="21600" fill="none" extrusionOk="0">
                  <a:moveTo>
                    <a:pt x="-1" y="0"/>
                  </a:moveTo>
                  <a:cubicBezTo>
                    <a:pt x="49" y="0"/>
                    <a:pt x="99" y="0"/>
                    <a:pt x="150" y="0"/>
                  </a:cubicBezTo>
                  <a:cubicBezTo>
                    <a:pt x="12079" y="0"/>
                    <a:pt x="21750" y="9670"/>
                    <a:pt x="21750" y="21600"/>
                  </a:cubicBezTo>
                </a:path>
                <a:path w="21750" h="21600" stroke="0" extrusionOk="0">
                  <a:moveTo>
                    <a:pt x="-1" y="0"/>
                  </a:moveTo>
                  <a:cubicBezTo>
                    <a:pt x="49" y="0"/>
                    <a:pt x="99" y="0"/>
                    <a:pt x="150" y="0"/>
                  </a:cubicBezTo>
                  <a:cubicBezTo>
                    <a:pt x="12079" y="0"/>
                    <a:pt x="21750" y="9670"/>
                    <a:pt x="21750" y="21600"/>
                  </a:cubicBezTo>
                  <a:lnTo>
                    <a:pt x="15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04E9EE45-DE2B-472A-9CC4-B647CFC683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376"/>
              <a:ext cx="0" cy="144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7" name="Arc 23">
              <a:extLst>
                <a:ext uri="{FF2B5EF4-FFF2-40B4-BE49-F238E27FC236}">
                  <a16:creationId xmlns:a16="http://schemas.microsoft.com/office/drawing/2014/main" id="{2B28BD66-9392-4904-B55D-05D2F5A3725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57" y="2521"/>
              <a:ext cx="96" cy="96"/>
            </a:xfrm>
            <a:custGeom>
              <a:avLst/>
              <a:gdLst>
                <a:gd name="T0" fmla="*/ 0 w 21600"/>
                <a:gd name="T1" fmla="*/ 96 h 21599"/>
                <a:gd name="T2" fmla="*/ 95 w 21600"/>
                <a:gd name="T3" fmla="*/ 0 h 21599"/>
                <a:gd name="T4" fmla="*/ 96 w 21600"/>
                <a:gd name="T5" fmla="*/ 96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8" name="Arc 24">
              <a:extLst>
                <a:ext uri="{FF2B5EF4-FFF2-40B4-BE49-F238E27FC236}">
                  <a16:creationId xmlns:a16="http://schemas.microsoft.com/office/drawing/2014/main" id="{B0106A38-8166-444D-8848-B72FB8E9EFE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12" y="2616"/>
              <a:ext cx="144" cy="96"/>
            </a:xfrm>
            <a:custGeom>
              <a:avLst/>
              <a:gdLst>
                <a:gd name="T0" fmla="*/ 144 w 21600"/>
                <a:gd name="T1" fmla="*/ 0 h 21600"/>
                <a:gd name="T2" fmla="*/ 0 w 21600"/>
                <a:gd name="T3" fmla="*/ 96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600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600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9" name="Line 25">
              <a:extLst>
                <a:ext uri="{FF2B5EF4-FFF2-40B4-BE49-F238E27FC236}">
                  <a16:creationId xmlns:a16="http://schemas.microsoft.com/office/drawing/2014/main" id="{0D75A7F9-C88B-4B2E-9E61-20E031DAC8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712"/>
              <a:ext cx="0" cy="672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" name="Arc 26">
              <a:extLst>
                <a:ext uri="{FF2B5EF4-FFF2-40B4-BE49-F238E27FC236}">
                  <a16:creationId xmlns:a16="http://schemas.microsoft.com/office/drawing/2014/main" id="{E7602E9F-4874-4F8E-B785-5994F76BB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7" y="2281"/>
              <a:ext cx="144" cy="96"/>
            </a:xfrm>
            <a:custGeom>
              <a:avLst/>
              <a:gdLst>
                <a:gd name="T0" fmla="*/ 0 w 21600"/>
                <a:gd name="T1" fmla="*/ 96 h 21599"/>
                <a:gd name="T2" fmla="*/ 143 w 21600"/>
                <a:gd name="T3" fmla="*/ 0 h 21599"/>
                <a:gd name="T4" fmla="*/ 144 w 21600"/>
                <a:gd name="T5" fmla="*/ 96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0" y="21599"/>
                  </a:moveTo>
                  <a:cubicBezTo>
                    <a:pt x="0" y="9728"/>
                    <a:pt x="9579" y="81"/>
                    <a:pt x="21449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28"/>
                    <a:pt x="9579" y="81"/>
                    <a:pt x="21449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" name="Line 27">
              <a:extLst>
                <a:ext uri="{FF2B5EF4-FFF2-40B4-BE49-F238E27FC236}">
                  <a16:creationId xmlns:a16="http://schemas.microsoft.com/office/drawing/2014/main" id="{5EB9BE61-64E1-4D6C-95AF-6C9F666596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2376"/>
              <a:ext cx="0" cy="144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" name="Arc 28">
              <a:extLst>
                <a:ext uri="{FF2B5EF4-FFF2-40B4-BE49-F238E27FC236}">
                  <a16:creationId xmlns:a16="http://schemas.microsoft.com/office/drawing/2014/main" id="{FD82B58C-4D63-4BBC-81F7-982B89AC35D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296" y="2521"/>
              <a:ext cx="96" cy="96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96 h 21600"/>
                <a:gd name="T4" fmla="*/ 0 w 21600"/>
                <a:gd name="T5" fmla="*/ 9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" name="Arc 29">
              <a:extLst>
                <a:ext uri="{FF2B5EF4-FFF2-40B4-BE49-F238E27FC236}">
                  <a16:creationId xmlns:a16="http://schemas.microsoft.com/office/drawing/2014/main" id="{3ED2FCA9-8082-4A0A-B6E6-7B56E1B536A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393" y="2616"/>
              <a:ext cx="144" cy="96"/>
            </a:xfrm>
            <a:custGeom>
              <a:avLst/>
              <a:gdLst>
                <a:gd name="T0" fmla="*/ 144 w 21600"/>
                <a:gd name="T1" fmla="*/ 96 h 21600"/>
                <a:gd name="T2" fmla="*/ 0 w 21600"/>
                <a:gd name="T3" fmla="*/ 0 h 21600"/>
                <a:gd name="T4" fmla="*/ 144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" name="Line 30">
              <a:extLst>
                <a:ext uri="{FF2B5EF4-FFF2-40B4-BE49-F238E27FC236}">
                  <a16:creationId xmlns:a16="http://schemas.microsoft.com/office/drawing/2014/main" id="{8A9DD37B-0348-4C7D-8750-EC2A21856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712"/>
              <a:ext cx="0" cy="672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5" name="Line 31">
              <a:extLst>
                <a:ext uri="{FF2B5EF4-FFF2-40B4-BE49-F238E27FC236}">
                  <a16:creationId xmlns:a16="http://schemas.microsoft.com/office/drawing/2014/main" id="{7E00D6E3-367C-4DFD-B7E1-2C28683968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3384"/>
              <a:ext cx="624" cy="0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7" name="Group 45">
            <a:extLst>
              <a:ext uri="{FF2B5EF4-FFF2-40B4-BE49-F238E27FC236}">
                <a16:creationId xmlns:a16="http://schemas.microsoft.com/office/drawing/2014/main" id="{F1BA6A55-7263-4C06-9ABC-8D8763791024}"/>
              </a:ext>
            </a:extLst>
          </p:cNvPr>
          <p:cNvGrpSpPr>
            <a:grpSpLocks/>
          </p:cNvGrpSpPr>
          <p:nvPr/>
        </p:nvGrpSpPr>
        <p:grpSpPr bwMode="auto">
          <a:xfrm>
            <a:off x="4090988" y="2554288"/>
            <a:ext cx="992187" cy="1751012"/>
            <a:chOff x="2577" y="1609"/>
            <a:chExt cx="625" cy="1103"/>
          </a:xfrm>
        </p:grpSpPr>
        <p:sp>
          <p:nvSpPr>
            <p:cNvPr id="46" name="Rectangle 33" descr="大棋盤格">
              <a:extLst>
                <a:ext uri="{FF2B5EF4-FFF2-40B4-BE49-F238E27FC236}">
                  <a16:creationId xmlns:a16="http://schemas.microsoft.com/office/drawing/2014/main" id="{342E208F-8CFE-48FB-9EE9-F9AB9537F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" y="2040"/>
              <a:ext cx="624" cy="672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r"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92FB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47" name="Arc 34">
              <a:extLst>
                <a:ext uri="{FF2B5EF4-FFF2-40B4-BE49-F238E27FC236}">
                  <a16:creationId xmlns:a16="http://schemas.microsoft.com/office/drawing/2014/main" id="{B1805A92-A867-4C98-BE64-48857D1C3A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3" y="1609"/>
              <a:ext cx="145" cy="96"/>
            </a:xfrm>
            <a:custGeom>
              <a:avLst/>
              <a:gdLst>
                <a:gd name="T0" fmla="*/ 0 w 21750"/>
                <a:gd name="T1" fmla="*/ 0 h 21600"/>
                <a:gd name="T2" fmla="*/ 145 w 21750"/>
                <a:gd name="T3" fmla="*/ 96 h 21600"/>
                <a:gd name="T4" fmla="*/ 1 w 21750"/>
                <a:gd name="T5" fmla="*/ 9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750" h="21600" fill="none" extrusionOk="0">
                  <a:moveTo>
                    <a:pt x="-1" y="0"/>
                  </a:moveTo>
                  <a:cubicBezTo>
                    <a:pt x="49" y="0"/>
                    <a:pt x="99" y="0"/>
                    <a:pt x="150" y="0"/>
                  </a:cubicBezTo>
                  <a:cubicBezTo>
                    <a:pt x="12079" y="0"/>
                    <a:pt x="21750" y="9670"/>
                    <a:pt x="21750" y="21600"/>
                  </a:cubicBezTo>
                </a:path>
                <a:path w="21750" h="21600" stroke="0" extrusionOk="0">
                  <a:moveTo>
                    <a:pt x="-1" y="0"/>
                  </a:moveTo>
                  <a:cubicBezTo>
                    <a:pt x="49" y="0"/>
                    <a:pt x="99" y="0"/>
                    <a:pt x="150" y="0"/>
                  </a:cubicBezTo>
                  <a:cubicBezTo>
                    <a:pt x="12079" y="0"/>
                    <a:pt x="21750" y="9670"/>
                    <a:pt x="21750" y="21600"/>
                  </a:cubicBezTo>
                  <a:lnTo>
                    <a:pt x="15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8" name="Line 35">
              <a:extLst>
                <a:ext uri="{FF2B5EF4-FFF2-40B4-BE49-F238E27FC236}">
                  <a16:creationId xmlns:a16="http://schemas.microsoft.com/office/drawing/2014/main" id="{BC8BE956-1BAC-45E2-BE65-44988B88C9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7" y="1704"/>
              <a:ext cx="0" cy="144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9" name="Arc 36">
              <a:extLst>
                <a:ext uri="{FF2B5EF4-FFF2-40B4-BE49-F238E27FC236}">
                  <a16:creationId xmlns:a16="http://schemas.microsoft.com/office/drawing/2014/main" id="{DA42026B-0FD8-479C-BE49-7F77D3C3A8C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722" y="1849"/>
              <a:ext cx="96" cy="96"/>
            </a:xfrm>
            <a:custGeom>
              <a:avLst/>
              <a:gdLst>
                <a:gd name="T0" fmla="*/ 0 w 21600"/>
                <a:gd name="T1" fmla="*/ 96 h 21599"/>
                <a:gd name="T2" fmla="*/ 95 w 21600"/>
                <a:gd name="T3" fmla="*/ 0 h 21599"/>
                <a:gd name="T4" fmla="*/ 96 w 21600"/>
                <a:gd name="T5" fmla="*/ 96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0" name="Arc 37">
              <a:extLst>
                <a:ext uri="{FF2B5EF4-FFF2-40B4-BE49-F238E27FC236}">
                  <a16:creationId xmlns:a16="http://schemas.microsoft.com/office/drawing/2014/main" id="{2C74C67C-6D03-47C3-AB95-D5EC1DA515C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577" y="1944"/>
              <a:ext cx="144" cy="96"/>
            </a:xfrm>
            <a:custGeom>
              <a:avLst/>
              <a:gdLst>
                <a:gd name="T0" fmla="*/ 144 w 21600"/>
                <a:gd name="T1" fmla="*/ 0 h 21600"/>
                <a:gd name="T2" fmla="*/ 0 w 21600"/>
                <a:gd name="T3" fmla="*/ 96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600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600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" name="Line 38">
              <a:extLst>
                <a:ext uri="{FF2B5EF4-FFF2-40B4-BE49-F238E27FC236}">
                  <a16:creationId xmlns:a16="http://schemas.microsoft.com/office/drawing/2014/main" id="{ABC5E84F-9A5B-497B-B36D-F074E593D9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7" y="2040"/>
              <a:ext cx="0" cy="672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2" name="Arc 39">
              <a:extLst>
                <a:ext uri="{FF2B5EF4-FFF2-40B4-BE49-F238E27FC236}">
                  <a16:creationId xmlns:a16="http://schemas.microsoft.com/office/drawing/2014/main" id="{D4D9AA94-834D-4624-B4FD-B8A9E24082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2" y="1609"/>
              <a:ext cx="144" cy="96"/>
            </a:xfrm>
            <a:custGeom>
              <a:avLst/>
              <a:gdLst>
                <a:gd name="T0" fmla="*/ 0 w 21600"/>
                <a:gd name="T1" fmla="*/ 96 h 21599"/>
                <a:gd name="T2" fmla="*/ 143 w 21600"/>
                <a:gd name="T3" fmla="*/ 0 h 21599"/>
                <a:gd name="T4" fmla="*/ 144 w 21600"/>
                <a:gd name="T5" fmla="*/ 96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0" y="21599"/>
                  </a:moveTo>
                  <a:cubicBezTo>
                    <a:pt x="0" y="9728"/>
                    <a:pt x="9579" y="81"/>
                    <a:pt x="21449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28"/>
                    <a:pt x="9579" y="81"/>
                    <a:pt x="21449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3" name="Line 40">
              <a:extLst>
                <a:ext uri="{FF2B5EF4-FFF2-40B4-BE49-F238E27FC236}">
                  <a16:creationId xmlns:a16="http://schemas.microsoft.com/office/drawing/2014/main" id="{481FCD42-C5B9-40C1-ACD3-13565084F8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1" y="1704"/>
              <a:ext cx="0" cy="144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" name="Arc 41">
              <a:extLst>
                <a:ext uri="{FF2B5EF4-FFF2-40B4-BE49-F238E27FC236}">
                  <a16:creationId xmlns:a16="http://schemas.microsoft.com/office/drawing/2014/main" id="{FE2380B2-489D-482A-813D-557E51E765D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2961" y="1849"/>
              <a:ext cx="96" cy="96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96 h 21600"/>
                <a:gd name="T4" fmla="*/ 0 w 21600"/>
                <a:gd name="T5" fmla="*/ 9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5" name="Arc 42">
              <a:extLst>
                <a:ext uri="{FF2B5EF4-FFF2-40B4-BE49-F238E27FC236}">
                  <a16:creationId xmlns:a16="http://schemas.microsoft.com/office/drawing/2014/main" id="{2B46DE19-4C43-4052-8591-D36529D4C52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3058" y="1944"/>
              <a:ext cx="144" cy="96"/>
            </a:xfrm>
            <a:custGeom>
              <a:avLst/>
              <a:gdLst>
                <a:gd name="T0" fmla="*/ 144 w 21600"/>
                <a:gd name="T1" fmla="*/ 96 h 21600"/>
                <a:gd name="T2" fmla="*/ 0 w 21600"/>
                <a:gd name="T3" fmla="*/ 0 h 21600"/>
                <a:gd name="T4" fmla="*/ 144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50800" cap="rnd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6" name="Line 43">
              <a:extLst>
                <a:ext uri="{FF2B5EF4-FFF2-40B4-BE49-F238E27FC236}">
                  <a16:creationId xmlns:a16="http://schemas.microsoft.com/office/drawing/2014/main" id="{2E6DD422-F859-4A33-938F-90CE32E76F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1" y="2040"/>
              <a:ext cx="0" cy="672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7" name="Line 44">
              <a:extLst>
                <a:ext uri="{FF2B5EF4-FFF2-40B4-BE49-F238E27FC236}">
                  <a16:creationId xmlns:a16="http://schemas.microsoft.com/office/drawing/2014/main" id="{D581D5D2-9F18-46B4-9322-2158026A4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7" y="2712"/>
              <a:ext cx="624" cy="0"/>
            </a:xfrm>
            <a:prstGeom prst="line">
              <a:avLst/>
            </a:prstGeom>
            <a:noFill/>
            <a:ln w="50800">
              <a:solidFill>
                <a:srgbClr val="0033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8" name="Group 49">
            <a:extLst>
              <a:ext uri="{FF2B5EF4-FFF2-40B4-BE49-F238E27FC236}">
                <a16:creationId xmlns:a16="http://schemas.microsoft.com/office/drawing/2014/main" id="{5AA74D33-C322-4985-8A05-0B94D8EF567C}"/>
              </a:ext>
            </a:extLst>
          </p:cNvPr>
          <p:cNvGrpSpPr>
            <a:grpSpLocks/>
          </p:cNvGrpSpPr>
          <p:nvPr/>
        </p:nvGrpSpPr>
        <p:grpSpPr bwMode="auto">
          <a:xfrm>
            <a:off x="3862388" y="2903538"/>
            <a:ext cx="355600" cy="1365250"/>
            <a:chOff x="2433" y="1829"/>
            <a:chExt cx="224" cy="860"/>
          </a:xfrm>
        </p:grpSpPr>
        <p:sp>
          <p:nvSpPr>
            <p:cNvPr id="43" name="Freeform 46">
              <a:extLst>
                <a:ext uri="{FF2B5EF4-FFF2-40B4-BE49-F238E27FC236}">
                  <a16:creationId xmlns:a16="http://schemas.microsoft.com/office/drawing/2014/main" id="{7F8D5EE6-BB87-40D4-9F29-D3D3C08EB8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3" y="2208"/>
              <a:ext cx="49" cy="481"/>
            </a:xfrm>
            <a:custGeom>
              <a:avLst/>
              <a:gdLst>
                <a:gd name="T0" fmla="*/ 48 w 49"/>
                <a:gd name="T1" fmla="*/ 0 h 481"/>
                <a:gd name="T2" fmla="*/ 0 w 49"/>
                <a:gd name="T3" fmla="*/ 48 h 481"/>
                <a:gd name="T4" fmla="*/ 48 w 49"/>
                <a:gd name="T5" fmla="*/ 96 h 481"/>
                <a:gd name="T6" fmla="*/ 0 w 49"/>
                <a:gd name="T7" fmla="*/ 144 h 481"/>
                <a:gd name="T8" fmla="*/ 48 w 49"/>
                <a:gd name="T9" fmla="*/ 192 h 481"/>
                <a:gd name="T10" fmla="*/ 0 w 49"/>
                <a:gd name="T11" fmla="*/ 240 h 481"/>
                <a:gd name="T12" fmla="*/ 48 w 49"/>
                <a:gd name="T13" fmla="*/ 288 h 481"/>
                <a:gd name="T14" fmla="*/ 0 w 49"/>
                <a:gd name="T15" fmla="*/ 336 h 481"/>
                <a:gd name="T16" fmla="*/ 48 w 49"/>
                <a:gd name="T17" fmla="*/ 384 h 481"/>
                <a:gd name="T18" fmla="*/ 0 w 49"/>
                <a:gd name="T19" fmla="*/ 432 h 481"/>
                <a:gd name="T20" fmla="*/ 48 w 49"/>
                <a:gd name="T21" fmla="*/ 480 h 48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9" h="481">
                  <a:moveTo>
                    <a:pt x="48" y="0"/>
                  </a:moveTo>
                  <a:lnTo>
                    <a:pt x="0" y="48"/>
                  </a:lnTo>
                  <a:lnTo>
                    <a:pt x="48" y="96"/>
                  </a:lnTo>
                  <a:lnTo>
                    <a:pt x="0" y="144"/>
                  </a:lnTo>
                  <a:lnTo>
                    <a:pt x="48" y="192"/>
                  </a:lnTo>
                  <a:lnTo>
                    <a:pt x="0" y="240"/>
                  </a:lnTo>
                  <a:lnTo>
                    <a:pt x="48" y="288"/>
                  </a:lnTo>
                  <a:lnTo>
                    <a:pt x="0" y="336"/>
                  </a:lnTo>
                  <a:lnTo>
                    <a:pt x="48" y="384"/>
                  </a:lnTo>
                  <a:lnTo>
                    <a:pt x="0" y="432"/>
                  </a:lnTo>
                  <a:lnTo>
                    <a:pt x="48" y="480"/>
                  </a:lnTo>
                </a:path>
              </a:pathLst>
            </a:custGeom>
            <a:noFill/>
            <a:ln w="254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" name="Freeform 47">
              <a:extLst>
                <a:ext uri="{FF2B5EF4-FFF2-40B4-BE49-F238E27FC236}">
                  <a16:creationId xmlns:a16="http://schemas.microsoft.com/office/drawing/2014/main" id="{EE4304D7-F06C-42B5-A0B1-0ADA5EC78A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3" y="1968"/>
              <a:ext cx="49" cy="241"/>
            </a:xfrm>
            <a:custGeom>
              <a:avLst/>
              <a:gdLst>
                <a:gd name="T0" fmla="*/ 48 w 49"/>
                <a:gd name="T1" fmla="*/ 240 h 241"/>
                <a:gd name="T2" fmla="*/ 0 w 49"/>
                <a:gd name="T3" fmla="*/ 192 h 241"/>
                <a:gd name="T4" fmla="*/ 48 w 49"/>
                <a:gd name="T5" fmla="*/ 144 h 241"/>
                <a:gd name="T6" fmla="*/ 0 w 49"/>
                <a:gd name="T7" fmla="*/ 96 h 241"/>
                <a:gd name="T8" fmla="*/ 48 w 49"/>
                <a:gd name="T9" fmla="*/ 48 h 241"/>
                <a:gd name="T10" fmla="*/ 0 w 49"/>
                <a:gd name="T11" fmla="*/ 0 h 2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241">
                  <a:moveTo>
                    <a:pt x="48" y="240"/>
                  </a:moveTo>
                  <a:lnTo>
                    <a:pt x="0" y="192"/>
                  </a:lnTo>
                  <a:lnTo>
                    <a:pt x="48" y="144"/>
                  </a:lnTo>
                  <a:lnTo>
                    <a:pt x="0" y="96"/>
                  </a:lnTo>
                  <a:lnTo>
                    <a:pt x="48" y="48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" name="Freeform 48">
              <a:extLst>
                <a:ext uri="{FF2B5EF4-FFF2-40B4-BE49-F238E27FC236}">
                  <a16:creationId xmlns:a16="http://schemas.microsoft.com/office/drawing/2014/main" id="{D16A3453-0619-4091-80EE-BE15485B23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0" y="1829"/>
              <a:ext cx="207" cy="135"/>
            </a:xfrm>
            <a:custGeom>
              <a:avLst/>
              <a:gdLst>
                <a:gd name="T0" fmla="*/ 206 w 207"/>
                <a:gd name="T1" fmla="*/ 1 h 135"/>
                <a:gd name="T2" fmla="*/ 138 w 207"/>
                <a:gd name="T3" fmla="*/ 0 h 135"/>
                <a:gd name="T4" fmla="*/ 137 w 207"/>
                <a:gd name="T5" fmla="*/ 68 h 135"/>
                <a:gd name="T6" fmla="*/ 69 w 207"/>
                <a:gd name="T7" fmla="*/ 66 h 135"/>
                <a:gd name="T8" fmla="*/ 68 w 207"/>
                <a:gd name="T9" fmla="*/ 134 h 135"/>
                <a:gd name="T10" fmla="*/ 0 w 207"/>
                <a:gd name="T11" fmla="*/ 133 h 1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7" h="135">
                  <a:moveTo>
                    <a:pt x="206" y="1"/>
                  </a:moveTo>
                  <a:lnTo>
                    <a:pt x="138" y="0"/>
                  </a:lnTo>
                  <a:lnTo>
                    <a:pt x="137" y="68"/>
                  </a:lnTo>
                  <a:lnTo>
                    <a:pt x="69" y="66"/>
                  </a:lnTo>
                  <a:lnTo>
                    <a:pt x="68" y="134"/>
                  </a:lnTo>
                  <a:lnTo>
                    <a:pt x="0" y="133"/>
                  </a:lnTo>
                </a:path>
              </a:pathLst>
            </a:custGeom>
            <a:noFill/>
            <a:ln w="254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39" name="Group 53">
            <a:extLst>
              <a:ext uri="{FF2B5EF4-FFF2-40B4-BE49-F238E27FC236}">
                <a16:creationId xmlns:a16="http://schemas.microsoft.com/office/drawing/2014/main" id="{00EBC4F5-E795-4FB1-BE8C-BDCD29D7F04A}"/>
              </a:ext>
            </a:extLst>
          </p:cNvPr>
          <p:cNvGrpSpPr>
            <a:grpSpLocks/>
          </p:cNvGrpSpPr>
          <p:nvPr/>
        </p:nvGrpSpPr>
        <p:grpSpPr bwMode="auto">
          <a:xfrm>
            <a:off x="4927600" y="2903538"/>
            <a:ext cx="355600" cy="1365250"/>
            <a:chOff x="3104" y="1829"/>
            <a:chExt cx="224" cy="860"/>
          </a:xfrm>
        </p:grpSpPr>
        <p:sp>
          <p:nvSpPr>
            <p:cNvPr id="40" name="Freeform 50">
              <a:extLst>
                <a:ext uri="{FF2B5EF4-FFF2-40B4-BE49-F238E27FC236}">
                  <a16:creationId xmlns:a16="http://schemas.microsoft.com/office/drawing/2014/main" id="{6F6B013B-986A-472A-80A6-562DC9826E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2208"/>
              <a:ext cx="49" cy="481"/>
            </a:xfrm>
            <a:custGeom>
              <a:avLst/>
              <a:gdLst>
                <a:gd name="T0" fmla="*/ 0 w 49"/>
                <a:gd name="T1" fmla="*/ 0 h 481"/>
                <a:gd name="T2" fmla="*/ 48 w 49"/>
                <a:gd name="T3" fmla="*/ 48 h 481"/>
                <a:gd name="T4" fmla="*/ 0 w 49"/>
                <a:gd name="T5" fmla="*/ 96 h 481"/>
                <a:gd name="T6" fmla="*/ 48 w 49"/>
                <a:gd name="T7" fmla="*/ 144 h 481"/>
                <a:gd name="T8" fmla="*/ 0 w 49"/>
                <a:gd name="T9" fmla="*/ 192 h 481"/>
                <a:gd name="T10" fmla="*/ 48 w 49"/>
                <a:gd name="T11" fmla="*/ 240 h 481"/>
                <a:gd name="T12" fmla="*/ 0 w 49"/>
                <a:gd name="T13" fmla="*/ 288 h 481"/>
                <a:gd name="T14" fmla="*/ 48 w 49"/>
                <a:gd name="T15" fmla="*/ 336 h 481"/>
                <a:gd name="T16" fmla="*/ 0 w 49"/>
                <a:gd name="T17" fmla="*/ 384 h 481"/>
                <a:gd name="T18" fmla="*/ 48 w 49"/>
                <a:gd name="T19" fmla="*/ 432 h 481"/>
                <a:gd name="T20" fmla="*/ 0 w 49"/>
                <a:gd name="T21" fmla="*/ 480 h 48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9" h="481">
                  <a:moveTo>
                    <a:pt x="0" y="0"/>
                  </a:moveTo>
                  <a:lnTo>
                    <a:pt x="48" y="48"/>
                  </a:lnTo>
                  <a:lnTo>
                    <a:pt x="0" y="96"/>
                  </a:lnTo>
                  <a:lnTo>
                    <a:pt x="48" y="144"/>
                  </a:lnTo>
                  <a:lnTo>
                    <a:pt x="0" y="192"/>
                  </a:lnTo>
                  <a:lnTo>
                    <a:pt x="48" y="240"/>
                  </a:lnTo>
                  <a:lnTo>
                    <a:pt x="0" y="288"/>
                  </a:lnTo>
                  <a:lnTo>
                    <a:pt x="48" y="336"/>
                  </a:lnTo>
                  <a:lnTo>
                    <a:pt x="0" y="384"/>
                  </a:lnTo>
                  <a:lnTo>
                    <a:pt x="48" y="432"/>
                  </a:lnTo>
                  <a:lnTo>
                    <a:pt x="0" y="480"/>
                  </a:lnTo>
                </a:path>
              </a:pathLst>
            </a:custGeom>
            <a:noFill/>
            <a:ln w="254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" name="Freeform 51">
              <a:extLst>
                <a:ext uri="{FF2B5EF4-FFF2-40B4-BE49-F238E27FC236}">
                  <a16:creationId xmlns:a16="http://schemas.microsoft.com/office/drawing/2014/main" id="{D738407A-C2E2-48D3-9E7C-0D1549283B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1968"/>
              <a:ext cx="49" cy="241"/>
            </a:xfrm>
            <a:custGeom>
              <a:avLst/>
              <a:gdLst>
                <a:gd name="T0" fmla="*/ 0 w 49"/>
                <a:gd name="T1" fmla="*/ 240 h 241"/>
                <a:gd name="T2" fmla="*/ 48 w 49"/>
                <a:gd name="T3" fmla="*/ 192 h 241"/>
                <a:gd name="T4" fmla="*/ 0 w 49"/>
                <a:gd name="T5" fmla="*/ 144 h 241"/>
                <a:gd name="T6" fmla="*/ 48 w 49"/>
                <a:gd name="T7" fmla="*/ 96 h 241"/>
                <a:gd name="T8" fmla="*/ 0 w 49"/>
                <a:gd name="T9" fmla="*/ 48 h 241"/>
                <a:gd name="T10" fmla="*/ 48 w 49"/>
                <a:gd name="T11" fmla="*/ 0 h 24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9" h="241">
                  <a:moveTo>
                    <a:pt x="0" y="240"/>
                  </a:moveTo>
                  <a:lnTo>
                    <a:pt x="48" y="192"/>
                  </a:lnTo>
                  <a:lnTo>
                    <a:pt x="0" y="144"/>
                  </a:lnTo>
                  <a:lnTo>
                    <a:pt x="48" y="96"/>
                  </a:ln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254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2" name="Freeform 52">
              <a:extLst>
                <a:ext uri="{FF2B5EF4-FFF2-40B4-BE49-F238E27FC236}">
                  <a16:creationId xmlns:a16="http://schemas.microsoft.com/office/drawing/2014/main" id="{79DDB815-D80C-4073-8D8C-492B1E4F3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" y="1829"/>
              <a:ext cx="207" cy="135"/>
            </a:xfrm>
            <a:custGeom>
              <a:avLst/>
              <a:gdLst>
                <a:gd name="T0" fmla="*/ 0 w 207"/>
                <a:gd name="T1" fmla="*/ 1 h 135"/>
                <a:gd name="T2" fmla="*/ 68 w 207"/>
                <a:gd name="T3" fmla="*/ 0 h 135"/>
                <a:gd name="T4" fmla="*/ 69 w 207"/>
                <a:gd name="T5" fmla="*/ 68 h 135"/>
                <a:gd name="T6" fmla="*/ 137 w 207"/>
                <a:gd name="T7" fmla="*/ 66 h 135"/>
                <a:gd name="T8" fmla="*/ 138 w 207"/>
                <a:gd name="T9" fmla="*/ 134 h 135"/>
                <a:gd name="T10" fmla="*/ 206 w 207"/>
                <a:gd name="T11" fmla="*/ 133 h 1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7" h="135">
                  <a:moveTo>
                    <a:pt x="0" y="1"/>
                  </a:moveTo>
                  <a:lnTo>
                    <a:pt x="68" y="0"/>
                  </a:lnTo>
                  <a:lnTo>
                    <a:pt x="69" y="68"/>
                  </a:lnTo>
                  <a:lnTo>
                    <a:pt x="137" y="66"/>
                  </a:lnTo>
                  <a:lnTo>
                    <a:pt x="138" y="134"/>
                  </a:lnTo>
                  <a:lnTo>
                    <a:pt x="206" y="133"/>
                  </a:lnTo>
                </a:path>
              </a:pathLst>
            </a:custGeom>
            <a:noFill/>
            <a:ln w="25400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58" name="AutoShape 55">
            <a:extLst>
              <a:ext uri="{FF2B5EF4-FFF2-40B4-BE49-F238E27FC236}">
                <a16:creationId xmlns:a16="http://schemas.microsoft.com/office/drawing/2014/main" id="{D7A86656-444A-441B-A66B-04499810B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4654550"/>
            <a:ext cx="3187700" cy="444500"/>
          </a:xfrm>
          <a:prstGeom prst="rightArrow">
            <a:avLst>
              <a:gd name="adj1" fmla="val 50000"/>
              <a:gd name="adj2" fmla="val 358605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0" scaled="1"/>
          </a:gradFill>
          <a:ln w="12700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Terminology:</a:t>
            </a:r>
          </a:p>
          <a:p>
            <a:pPr lvl="1"/>
            <a:r>
              <a:rPr lang="en-US" altLang="zh-TW" dirty="0">
                <a:solidFill>
                  <a:srgbClr val="7030A0"/>
                </a:solidFill>
              </a:rPr>
              <a:t>Objective function E(x)</a:t>
            </a:r>
            <a:r>
              <a:rPr lang="en-US" altLang="zh-TW" dirty="0"/>
              <a:t>: function to be </a:t>
            </a:r>
            <a:r>
              <a:rPr lang="en-US" altLang="zh-TW" dirty="0">
                <a:solidFill>
                  <a:srgbClr val="FF0000"/>
                </a:solidFill>
              </a:rPr>
              <a:t>minimized</a:t>
            </a:r>
          </a:p>
          <a:p>
            <a:pPr lvl="1"/>
            <a:r>
              <a:rPr lang="en-US" altLang="zh-TW" dirty="0">
                <a:solidFill>
                  <a:srgbClr val="7030A0"/>
                </a:solidFill>
              </a:rPr>
              <a:t>Move set</a:t>
            </a:r>
            <a:r>
              <a:rPr lang="en-US" altLang="zh-TW" dirty="0"/>
              <a:t>: set of next points to explore</a:t>
            </a:r>
          </a:p>
          <a:p>
            <a:pPr lvl="1"/>
            <a:r>
              <a:rPr lang="en-US" altLang="zh-TW" dirty="0">
                <a:solidFill>
                  <a:srgbClr val="7030A0"/>
                </a:solidFill>
              </a:rPr>
              <a:t>Generating function</a:t>
            </a:r>
            <a:r>
              <a:rPr lang="en-US" altLang="zh-TW" dirty="0"/>
              <a:t>: function for selecting the next point</a:t>
            </a:r>
          </a:p>
          <a:p>
            <a:pPr lvl="1"/>
            <a:r>
              <a:rPr lang="en-US" altLang="zh-TW" dirty="0">
                <a:solidFill>
                  <a:srgbClr val="7030A0"/>
                </a:solidFill>
              </a:rPr>
              <a:t>Acceptance function h(</a:t>
            </a:r>
            <a:r>
              <a:rPr lang="en-US" altLang="zh-TW" dirty="0">
                <a:solidFill>
                  <a:srgbClr val="7030A0"/>
                </a:solidFill>
                <a:latin typeface="Symbol" panose="05050102010706020507" pitchFamily="18" charset="2"/>
              </a:rPr>
              <a:t>D</a:t>
            </a:r>
            <a:r>
              <a:rPr lang="en-US" altLang="zh-TW" dirty="0">
                <a:solidFill>
                  <a:srgbClr val="7030A0"/>
                </a:solidFill>
              </a:rPr>
              <a:t>E, T)</a:t>
            </a:r>
            <a:r>
              <a:rPr lang="en-US" altLang="zh-TW" dirty="0"/>
              <a:t>: probability to accept the selected point 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new</a:t>
            </a:r>
            <a:r>
              <a:rPr lang="en-US" altLang="zh-TW" dirty="0"/>
              <a:t>, with </a:t>
            </a:r>
            <a:r>
              <a:rPr lang="en-US" altLang="zh-TW" dirty="0">
                <a:latin typeface="Symbol" panose="05050102010706020507" pitchFamily="18" charset="2"/>
              </a:rPr>
              <a:t>D</a:t>
            </a:r>
            <a:r>
              <a:rPr lang="en-US" altLang="zh-TW" dirty="0"/>
              <a:t>E=E(</a:t>
            </a:r>
            <a:r>
              <a:rPr lang="en-US" altLang="zh-TW" dirty="0" err="1"/>
              <a:t>x</a:t>
            </a:r>
            <a:r>
              <a:rPr lang="en-US" altLang="zh-TW" baseline="-25000" dirty="0" err="1"/>
              <a:t>new</a:t>
            </a:r>
            <a:r>
              <a:rPr lang="en-US" altLang="zh-TW" dirty="0"/>
              <a:t>)-E(x) and h(</a:t>
            </a:r>
            <a:r>
              <a:rPr lang="en-US" altLang="zh-TW" dirty="0">
                <a:latin typeface="Symbol" panose="05050102010706020507" pitchFamily="18" charset="2"/>
              </a:rPr>
              <a:t>D</a:t>
            </a:r>
            <a:r>
              <a:rPr lang="en-US" altLang="zh-TW" dirty="0"/>
              <a:t>E, T) = 1/(1+exp(</a:t>
            </a:r>
            <a:r>
              <a:rPr lang="en-US" altLang="zh-TW" dirty="0">
                <a:latin typeface="Symbol" panose="05050102010706020507" pitchFamily="18" charset="2"/>
              </a:rPr>
              <a:t>D</a:t>
            </a:r>
            <a:r>
              <a:rPr lang="en-US" altLang="zh-TW" dirty="0"/>
              <a:t>E/(</a:t>
            </a:r>
            <a:r>
              <a:rPr lang="en-US" altLang="zh-TW" dirty="0" err="1"/>
              <a:t>cT</a:t>
            </a:r>
            <a:r>
              <a:rPr lang="en-US" altLang="zh-TW" dirty="0"/>
              <a:t>)).</a:t>
            </a:r>
          </a:p>
          <a:p>
            <a:pPr lvl="1"/>
            <a:r>
              <a:rPr lang="en-US" altLang="zh-TW" u="sng" dirty="0">
                <a:solidFill>
                  <a:srgbClr val="7030A0"/>
                </a:solidFill>
              </a:rPr>
              <a:t>Annealing (cooling) schedule</a:t>
            </a:r>
            <a:r>
              <a:rPr lang="en-US" altLang="zh-TW" dirty="0"/>
              <a:t>: schedule for reducing the temperature T</a:t>
            </a:r>
          </a:p>
          <a:p>
            <a:pPr lvl="1"/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Terminology in Simulated Annealing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2932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66F7725D-65C6-43BC-AA80-C9511D4AA27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SA flowchart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AB49359-0C40-4E80-B142-75EBEE0D2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Flowchart for Simulated Annealing</a:t>
            </a:r>
            <a:endParaRPr lang="zh-TW" altLang="en-US" dirty="0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A8E94055-8C5F-4FC5-85D7-8A16EA973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2387600"/>
            <a:ext cx="4445000" cy="711200"/>
          </a:xfrm>
          <a:prstGeom prst="roundRect">
            <a:avLst>
              <a:gd name="adj" fmla="val 12495"/>
            </a:avLst>
          </a:prstGeom>
          <a:noFill/>
          <a:ln w="50800">
            <a:solidFill>
              <a:srgbClr val="00DFCA"/>
            </a:solidFill>
            <a:round/>
            <a:headEnd/>
            <a:tailEnd/>
          </a:ln>
          <a:effectLst>
            <a:prstShdw prst="shdw17" dist="17961" dir="2700000">
              <a:srgbClr val="00867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92075" tIns="46038" rIns="92075" bIns="46038" anchor="ctr"/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1800" dirty="0">
                <a:solidFill>
                  <a:srgbClr val="7030A0"/>
                </a:solidFill>
              </a:rPr>
              <a:t>Select a new point </a:t>
            </a:r>
            <a:r>
              <a:rPr lang="en-US" altLang="zh-TW" sz="1800" dirty="0" err="1">
                <a:solidFill>
                  <a:srgbClr val="7030A0"/>
                </a:solidFill>
              </a:rPr>
              <a:t>x</a:t>
            </a:r>
            <a:r>
              <a:rPr lang="en-US" altLang="zh-TW" sz="1000" dirty="0" err="1">
                <a:solidFill>
                  <a:srgbClr val="7030A0"/>
                </a:solidFill>
              </a:rPr>
              <a:t>new</a:t>
            </a:r>
            <a:r>
              <a:rPr lang="en-US" altLang="zh-TW" sz="1800" dirty="0">
                <a:solidFill>
                  <a:srgbClr val="7030A0"/>
                </a:solidFill>
              </a:rPr>
              <a:t> in the move sets</a:t>
            </a:r>
          </a:p>
          <a:p>
            <a:pPr algn="ctr"/>
            <a:r>
              <a:rPr lang="en-US" altLang="zh-TW" sz="1800" dirty="0">
                <a:solidFill>
                  <a:srgbClr val="7030A0"/>
                </a:solidFill>
              </a:rPr>
              <a:t>via generating function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FB0C8FDA-C093-470C-82E8-03618AF8C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3606800"/>
            <a:ext cx="4445000" cy="406400"/>
          </a:xfrm>
          <a:prstGeom prst="roundRect">
            <a:avLst>
              <a:gd name="adj" fmla="val 12495"/>
            </a:avLst>
          </a:prstGeom>
          <a:noFill/>
          <a:ln w="50800">
            <a:solidFill>
              <a:srgbClr val="00DFCA"/>
            </a:solidFill>
            <a:round/>
            <a:headEnd/>
            <a:tailEnd/>
          </a:ln>
          <a:effectLst>
            <a:prstShdw prst="shdw17" dist="17961" dir="2700000">
              <a:srgbClr val="00867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92075" tIns="46038" rIns="92075" bIns="46038" anchor="ctr"/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1800" dirty="0">
                <a:solidFill>
                  <a:srgbClr val="7030A0"/>
                </a:solidFill>
              </a:rPr>
              <a:t>Compute the obj. function E(</a:t>
            </a:r>
            <a:r>
              <a:rPr lang="en-US" altLang="zh-TW" sz="1800" dirty="0" err="1">
                <a:solidFill>
                  <a:srgbClr val="7030A0"/>
                </a:solidFill>
              </a:rPr>
              <a:t>x</a:t>
            </a:r>
            <a:r>
              <a:rPr lang="en-US" altLang="zh-TW" sz="1000" dirty="0" err="1">
                <a:solidFill>
                  <a:srgbClr val="7030A0"/>
                </a:solidFill>
              </a:rPr>
              <a:t>new</a:t>
            </a:r>
            <a:r>
              <a:rPr lang="en-US" altLang="zh-TW" sz="1800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D00A79A2-B90A-4AB1-AD2D-2B142929C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4521200"/>
            <a:ext cx="4445000" cy="711200"/>
          </a:xfrm>
          <a:prstGeom prst="roundRect">
            <a:avLst>
              <a:gd name="adj" fmla="val 12495"/>
            </a:avLst>
          </a:prstGeom>
          <a:noFill/>
          <a:ln w="50800">
            <a:solidFill>
              <a:srgbClr val="00DFCA"/>
            </a:solidFill>
            <a:round/>
            <a:headEnd/>
            <a:tailEnd/>
          </a:ln>
          <a:effectLst>
            <a:prstShdw prst="shdw17" dist="17961" dir="2700000">
              <a:srgbClr val="00867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92075" tIns="46038" rIns="92075" bIns="46038" anchor="ctr"/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1800" dirty="0">
                <a:solidFill>
                  <a:srgbClr val="7030A0"/>
                </a:solidFill>
              </a:rPr>
              <a:t>Set x to </a:t>
            </a:r>
            <a:r>
              <a:rPr lang="en-US" altLang="zh-TW" sz="1800" dirty="0" err="1">
                <a:solidFill>
                  <a:srgbClr val="7030A0"/>
                </a:solidFill>
              </a:rPr>
              <a:t>x</a:t>
            </a:r>
            <a:r>
              <a:rPr lang="en-US" altLang="zh-TW" sz="1000" dirty="0" err="1">
                <a:solidFill>
                  <a:srgbClr val="7030A0"/>
                </a:solidFill>
              </a:rPr>
              <a:t>new</a:t>
            </a:r>
            <a:r>
              <a:rPr lang="en-US" altLang="zh-TW" sz="1800" dirty="0">
                <a:solidFill>
                  <a:srgbClr val="7030A0"/>
                </a:solidFill>
              </a:rPr>
              <a:t> with prob. determined</a:t>
            </a:r>
          </a:p>
          <a:p>
            <a:pPr algn="ctr"/>
            <a:r>
              <a:rPr lang="en-US" altLang="zh-TW" sz="1800" dirty="0">
                <a:solidFill>
                  <a:srgbClr val="7030A0"/>
                </a:solidFill>
              </a:rPr>
              <a:t>by h(</a:t>
            </a:r>
            <a:r>
              <a:rPr lang="en-US" altLang="zh-TW" sz="1800" dirty="0">
                <a:solidFill>
                  <a:srgbClr val="7030A0"/>
                </a:solidFill>
                <a:latin typeface="Symbol" panose="05050102010706020507" pitchFamily="18" charset="2"/>
              </a:rPr>
              <a:t>D</a:t>
            </a:r>
            <a:r>
              <a:rPr lang="en-US" altLang="zh-TW" sz="1800" dirty="0">
                <a:solidFill>
                  <a:srgbClr val="7030A0"/>
                </a:solidFill>
              </a:rPr>
              <a:t>E, T)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AFCE7ECC-3B49-4064-B350-89DDF89C4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5740400"/>
            <a:ext cx="4445000" cy="406400"/>
          </a:xfrm>
          <a:prstGeom prst="roundRect">
            <a:avLst>
              <a:gd name="adj" fmla="val 12495"/>
            </a:avLst>
          </a:prstGeom>
          <a:noFill/>
          <a:ln w="50800">
            <a:solidFill>
              <a:srgbClr val="00DFCA"/>
            </a:solidFill>
            <a:round/>
            <a:headEnd/>
            <a:tailEnd/>
          </a:ln>
          <a:effectLst>
            <a:prstShdw prst="shdw17" dist="17961" dir="2700000">
              <a:srgbClr val="00867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92075" tIns="46038" rIns="92075" bIns="46038" anchor="ctr"/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1800" dirty="0">
                <a:solidFill>
                  <a:srgbClr val="7030A0"/>
                </a:solidFill>
              </a:rPr>
              <a:t>Reduce temperature T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54C01BF5-96F2-4A23-8B15-B901335FE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3130550"/>
            <a:ext cx="673100" cy="444500"/>
          </a:xfrm>
          <a:prstGeom prst="downArrow">
            <a:avLst>
              <a:gd name="adj1" fmla="val 75009"/>
              <a:gd name="adj2" fmla="val 50005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12700">
            <a:solidFill>
              <a:srgbClr val="C0FEF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r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A88C0B9C-60D7-43C4-A59B-02D221B58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4044950"/>
            <a:ext cx="673100" cy="444500"/>
          </a:xfrm>
          <a:prstGeom prst="downArrow">
            <a:avLst>
              <a:gd name="adj1" fmla="val 75009"/>
              <a:gd name="adj2" fmla="val 50005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12700">
            <a:solidFill>
              <a:srgbClr val="C0FEF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r">
              <a:defRPr/>
            </a:pPr>
            <a:endParaRPr lang="zh-TW" altLang="en-US"/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D9BE8928-BEBD-47DF-946F-F203349BB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950" y="5264150"/>
            <a:ext cx="673100" cy="444500"/>
          </a:xfrm>
          <a:prstGeom prst="downArrow">
            <a:avLst>
              <a:gd name="adj1" fmla="val 75009"/>
              <a:gd name="adj2" fmla="val 50005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12700">
            <a:solidFill>
              <a:srgbClr val="C0FEF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r">
              <a:defRPr/>
            </a:pPr>
            <a:endParaRPr lang="zh-TW" altLang="en-US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97D0CB85-B892-4D74-A130-C1C3C6EDECE5}"/>
              </a:ext>
            </a:extLst>
          </p:cNvPr>
          <p:cNvSpPr>
            <a:spLocks/>
          </p:cNvSpPr>
          <p:nvPr/>
        </p:nvSpPr>
        <p:spPr bwMode="auto">
          <a:xfrm>
            <a:off x="6248400" y="2590800"/>
            <a:ext cx="1220788" cy="3430588"/>
          </a:xfrm>
          <a:custGeom>
            <a:avLst/>
            <a:gdLst>
              <a:gd name="T0" fmla="*/ 0 w 769"/>
              <a:gd name="T1" fmla="*/ 3429000 h 2161"/>
              <a:gd name="T2" fmla="*/ 1219200 w 769"/>
              <a:gd name="T3" fmla="*/ 3429000 h 2161"/>
              <a:gd name="T4" fmla="*/ 1219200 w 769"/>
              <a:gd name="T5" fmla="*/ 76200 h 2161"/>
              <a:gd name="T6" fmla="*/ 533400 w 769"/>
              <a:gd name="T7" fmla="*/ 76200 h 2161"/>
              <a:gd name="T8" fmla="*/ 533400 w 769"/>
              <a:gd name="T9" fmla="*/ 0 h 2161"/>
              <a:gd name="T10" fmla="*/ 0 w 769"/>
              <a:gd name="T11" fmla="*/ 152400 h 2161"/>
              <a:gd name="T12" fmla="*/ 533400 w 769"/>
              <a:gd name="T13" fmla="*/ 381000 h 2161"/>
              <a:gd name="T14" fmla="*/ 533400 w 769"/>
              <a:gd name="T15" fmla="*/ 304800 h 2161"/>
              <a:gd name="T16" fmla="*/ 990600 w 769"/>
              <a:gd name="T17" fmla="*/ 304800 h 2161"/>
              <a:gd name="T18" fmla="*/ 990600 w 769"/>
              <a:gd name="T19" fmla="*/ 3200400 h 2161"/>
              <a:gd name="T20" fmla="*/ 0 w 769"/>
              <a:gd name="T21" fmla="*/ 3200400 h 2161"/>
              <a:gd name="T22" fmla="*/ 0 w 769"/>
              <a:gd name="T23" fmla="*/ 3429000 h 216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69" h="2161">
                <a:moveTo>
                  <a:pt x="0" y="2160"/>
                </a:moveTo>
                <a:lnTo>
                  <a:pt x="768" y="2160"/>
                </a:lnTo>
                <a:lnTo>
                  <a:pt x="768" y="48"/>
                </a:lnTo>
                <a:lnTo>
                  <a:pt x="336" y="48"/>
                </a:lnTo>
                <a:lnTo>
                  <a:pt x="336" y="0"/>
                </a:lnTo>
                <a:lnTo>
                  <a:pt x="0" y="96"/>
                </a:lnTo>
                <a:lnTo>
                  <a:pt x="336" y="240"/>
                </a:lnTo>
                <a:lnTo>
                  <a:pt x="336" y="192"/>
                </a:lnTo>
                <a:lnTo>
                  <a:pt x="624" y="192"/>
                </a:lnTo>
                <a:lnTo>
                  <a:pt x="624" y="2016"/>
                </a:lnTo>
                <a:lnTo>
                  <a:pt x="0" y="2016"/>
                </a:lnTo>
                <a:lnTo>
                  <a:pt x="0" y="2160"/>
                </a:lnTo>
              </a:path>
            </a:pathLst>
          </a:custGeom>
          <a:gradFill rotWithShape="0">
            <a:gsLst>
              <a:gs pos="0">
                <a:srgbClr val="C8FEC8"/>
              </a:gs>
              <a:gs pos="100000">
                <a:schemeClr val="accent1"/>
              </a:gs>
            </a:gsLst>
            <a:lin ang="5400000" scaled="1"/>
          </a:gradFill>
          <a:ln w="127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211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DF909DAD-1404-4962-9076-72A6175D5DB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Travel salesperson problem (TSP)</a:t>
            </a:r>
          </a:p>
          <a:p>
            <a:pPr lvl="1"/>
            <a:r>
              <a:rPr lang="en-US" altLang="zh-TW" dirty="0"/>
              <a:t>How to traverse n cities once and only once with a minimal total distance?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75F2FF6A-E9FF-48A9-958C-F153CAE0E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of TSP</a:t>
            </a:r>
            <a:endParaRPr lang="zh-TW" alt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7AB9104-382B-472D-9D3B-5E0833BB12F4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113" y="3043238"/>
            <a:ext cx="4473575" cy="3311525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6097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20E9D858-AAAD-4453-B975-D5541937EA2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23452"/>
            <a:ext cx="7467600" cy="4759464"/>
          </a:xfrm>
        </p:spPr>
        <p:txBody>
          <a:bodyPr/>
          <a:lstStyle/>
          <a:p>
            <a:r>
              <a:rPr lang="en-US" altLang="zh-TW" dirty="0"/>
              <a:t>Typical move sets for TSP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B485B9BD-BE4F-4CCC-8D85-A347E8FC8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Move Sets for TSP</a:t>
            </a:r>
            <a:endParaRPr lang="zh-TW" altLang="en-US" dirty="0"/>
          </a:p>
        </p:txBody>
      </p:sp>
      <p:pic>
        <p:nvPicPr>
          <p:cNvPr id="162" name="圖片 161">
            <a:extLst>
              <a:ext uri="{FF2B5EF4-FFF2-40B4-BE49-F238E27FC236}">
                <a16:creationId xmlns:a16="http://schemas.microsoft.com/office/drawing/2014/main" id="{7C54AEBB-1953-4B4F-BA8A-733157552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82" y="2204864"/>
            <a:ext cx="798875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405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D055006B-4E4A-4E78-8A72-7734A59AB70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A 100-city TSP using SA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50D561CB-7C99-45B4-80CB-C03D06F3A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TSP with 100 Cities </a:t>
            </a:r>
            <a:endParaRPr lang="zh-TW" alt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3486562-C493-4874-A09A-C4D8ED28D1BE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79" y="2537172"/>
            <a:ext cx="2644775" cy="27305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F5D941A4-24B4-4135-BEB5-7DC1691E484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179" y="2537172"/>
            <a:ext cx="2720975" cy="27305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A67503CE-4E58-4693-9C9A-5D9452170659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254" y="2537172"/>
            <a:ext cx="2578100" cy="2730500"/>
          </a:xfrm>
          <a:prstGeom prst="rect">
            <a:avLst/>
          </a:prstGeom>
          <a:noFill/>
          <a:ln w="1270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>
            <a:extLst>
              <a:ext uri="{FF2B5EF4-FFF2-40B4-BE49-F238E27FC236}">
                <a16:creationId xmlns:a16="http://schemas.microsoft.com/office/drawing/2014/main" id="{B8CE1B89-F1EF-4E65-A1B6-D084C33F4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5373216"/>
            <a:ext cx="2083904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800" dirty="0">
                <a:solidFill>
                  <a:srgbClr val="003300"/>
                </a:solidFill>
              </a:rPr>
              <a:t>Initial random path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1B798971-C311-4A25-948F-B7038E6A7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0472" y="5373216"/>
            <a:ext cx="2096792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800" dirty="0">
                <a:solidFill>
                  <a:srgbClr val="003300"/>
                </a:solidFill>
              </a:rPr>
              <a:t>During SA process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3ED3E5F6-3A11-4F62-9DF5-79E2234BA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8018" y="5373216"/>
            <a:ext cx="1199046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800" dirty="0">
                <a:solidFill>
                  <a:srgbClr val="003300"/>
                </a:solidFill>
              </a:rPr>
              <a:t>Final path</a:t>
            </a:r>
          </a:p>
        </p:txBody>
      </p:sp>
    </p:spTree>
    <p:extLst>
      <p:ext uri="{BB962C8B-B14F-4D97-AF65-F5344CB8AC3E}">
        <p14:creationId xmlns:p14="http://schemas.microsoft.com/office/powerpoint/2010/main" val="4068483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C2ABA45-CB99-47B7-BEA8-D67723DAE94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100-city TSP with penalty when cross the circle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D877E411-A278-488A-9C5F-3DF29D78D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TSP with Penalty</a:t>
            </a:r>
            <a:endParaRPr lang="zh-TW" alt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60BBD47-A09E-4261-ADEA-DE62A005AC2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267652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2C835A98-E09E-48E6-95BA-F21769A2C16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741" y="2492896"/>
            <a:ext cx="2728912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F86F0BE6-96C3-4C84-8131-4BD749AA53F7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053" y="2492896"/>
            <a:ext cx="2590800" cy="266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7">
            <a:extLst>
              <a:ext uri="{FF2B5EF4-FFF2-40B4-BE49-F238E27FC236}">
                <a16:creationId xmlns:a16="http://schemas.microsoft.com/office/drawing/2014/main" id="{2DF9C12E-552B-4802-8BE5-66CE3E1C6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550" y="5412309"/>
            <a:ext cx="139781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1800" dirty="0">
                <a:solidFill>
                  <a:srgbClr val="003300"/>
                </a:solidFill>
              </a:rPr>
              <a:t>Penalty = 0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71E5D83-D556-4E1B-B2E4-618F69652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032" y="5412309"/>
            <a:ext cx="159017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1800" dirty="0">
                <a:solidFill>
                  <a:srgbClr val="003300"/>
                </a:solidFill>
              </a:rPr>
              <a:t>Penalty = 0.5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352C1B8-D7F6-4912-8872-78D0EC29E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054" y="5412309"/>
            <a:ext cx="1667123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r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1800" dirty="0">
                <a:solidFill>
                  <a:srgbClr val="003300"/>
                </a:solidFill>
              </a:rPr>
              <a:t>Penalty = -0.3</a:t>
            </a:r>
          </a:p>
        </p:txBody>
      </p:sp>
    </p:spTree>
    <p:extLst>
      <p:ext uri="{BB962C8B-B14F-4D97-AF65-F5344CB8AC3E}">
        <p14:creationId xmlns:p14="http://schemas.microsoft.com/office/powerpoint/2010/main" val="569350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9422</TotalTime>
  <Words>293</Words>
  <Application>Microsoft Office PowerPoint</Application>
  <PresentationFormat>如螢幕大小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新細明體</vt:lpstr>
      <vt:lpstr>標楷體</vt:lpstr>
      <vt:lpstr>Arial</vt:lpstr>
      <vt:lpstr>Calibri</vt:lpstr>
      <vt:lpstr>Symbol</vt:lpstr>
      <vt:lpstr>Wingdings</vt:lpstr>
      <vt:lpstr>Wingdings 2</vt:lpstr>
      <vt:lpstr>壁窗</vt:lpstr>
      <vt:lpstr>Derivative-Free Optimization: Simulated Annealing</vt:lpstr>
      <vt:lpstr>Outline</vt:lpstr>
      <vt:lpstr>Simulated Annealing</vt:lpstr>
      <vt:lpstr>Terminology in Simulated Annealing</vt:lpstr>
      <vt:lpstr>Flowchart for Simulated Annealing</vt:lpstr>
      <vt:lpstr>Example of TSP</vt:lpstr>
      <vt:lpstr>Move Sets for TSP</vt:lpstr>
      <vt:lpstr>TSP with 100 Cities </vt:lpstr>
      <vt:lpstr>TSP with Penalty</vt:lpstr>
      <vt:lpstr>Summary: Properties of 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rogerjang</cp:lastModifiedBy>
  <cp:revision>693</cp:revision>
  <dcterms:created xsi:type="dcterms:W3CDTF">2008-11-09T17:03:56Z</dcterms:created>
  <dcterms:modified xsi:type="dcterms:W3CDTF">2021-05-19T04:58:25Z</dcterms:modified>
</cp:coreProperties>
</file>