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47" r:id="rId2"/>
    <p:sldId id="299" r:id="rId3"/>
    <p:sldId id="361" r:id="rId4"/>
    <p:sldId id="364" r:id="rId5"/>
    <p:sldId id="362" r:id="rId6"/>
    <p:sldId id="348" r:id="rId7"/>
    <p:sldId id="359" r:id="rId8"/>
    <p:sldId id="360" r:id="rId9"/>
    <p:sldId id="353" r:id="rId10"/>
    <p:sldId id="354" r:id="rId11"/>
    <p:sldId id="358" r:id="rId12"/>
    <p:sldId id="349" r:id="rId13"/>
    <p:sldId id="346" r:id="rId14"/>
    <p:sldId id="350" r:id="rId15"/>
    <p:sldId id="355" r:id="rId16"/>
    <p:sldId id="356" r:id="rId17"/>
    <p:sldId id="357" r:id="rId18"/>
    <p:sldId id="363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94125" autoAdjust="0"/>
  </p:normalViewPr>
  <p:slideViewPr>
    <p:cSldViewPr>
      <p:cViewPr varScale="1">
        <p:scale>
          <a:sx n="70" d="100"/>
          <a:sy n="70" d="100"/>
        </p:scale>
        <p:origin x="13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16"/>
    </p:cViewPr>
  </p:sorterViewPr>
  <p:notesViewPr>
    <p:cSldViewPr>
      <p:cViewPr varScale="1">
        <p:scale>
          <a:sx n="41" d="100"/>
          <a:sy n="41" d="100"/>
        </p:scale>
        <p:origin x="-2395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F13AC-F7EB-4777-9E49-581A4904525B}" type="datetimeFigureOut">
              <a:rPr lang="zh-TW" altLang="en-US" smtClean="0"/>
              <a:pPr/>
              <a:t>2025/9/25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66C95-0D41-448E-A332-327BB5F29A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0984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D7637-36C6-481B-974F-5F218DAE9B6A}" type="datetimeFigureOut">
              <a:rPr lang="zh-TW" altLang="en-US" smtClean="0"/>
              <a:pPr/>
              <a:t>2025/9/25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2C572-1BA5-477C-B07B-B3E31F0FDA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92910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1340768"/>
            <a:ext cx="6172200" cy="1894362"/>
          </a:xfrm>
        </p:spPr>
        <p:txBody>
          <a:bodyPr>
            <a:normAutofit/>
          </a:bodyPr>
          <a:lstStyle>
            <a:lvl1pPr algn="ctr">
              <a:defRPr sz="3500" b="0" i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3933056"/>
            <a:ext cx="6172200" cy="1371600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  <a:prstGeom prst="rect">
            <a:avLst/>
          </a:prstGeom>
        </p:spPr>
        <p:txBody>
          <a:bodyPr/>
          <a:lstStyle/>
          <a:p>
            <a:fld id="{EC2AF713-F6D1-4B03-802B-E6472EF385F8}" type="datetimeFigureOut">
              <a:rPr lang="zh-TW" altLang="en-US" smtClean="0"/>
              <a:pPr/>
              <a:t>2025/9/25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30" name="圖片 29" descr="mir_logo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91442" y="278112"/>
            <a:ext cx="1295400" cy="5791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EC2AF713-F6D1-4B03-802B-E6472EF385F8}" type="datetimeFigureOut">
              <a:rPr lang="zh-TW" altLang="en-US" smtClean="0"/>
              <a:pPr/>
              <a:t>2025/9/25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EC2AF713-F6D1-4B03-802B-E6472EF385F8}" type="datetimeFigureOut">
              <a:rPr lang="zh-TW" altLang="en-US" smtClean="0"/>
              <a:pPr/>
              <a:t>2025/9/25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467600" cy="4759464"/>
          </a:xfrm>
        </p:spPr>
        <p:txBody>
          <a:bodyPr/>
          <a:lstStyle>
            <a:lvl1pPr>
              <a:defRPr baseline="0">
                <a:latin typeface="+mj-lt"/>
                <a:ea typeface="標楷體" pitchFamily="65" charset="-120"/>
              </a:defRPr>
            </a:lvl1pPr>
            <a:lvl2pPr>
              <a:defRPr baseline="0">
                <a:latin typeface="+mj-lt"/>
                <a:ea typeface="標楷體" pitchFamily="65" charset="-120"/>
              </a:defRPr>
            </a:lvl2pPr>
            <a:lvl3pPr>
              <a:defRPr sz="1900" baseline="0">
                <a:latin typeface="+mj-lt"/>
                <a:ea typeface="標楷體" pitchFamily="65" charset="-120"/>
              </a:defRPr>
            </a:lvl3pPr>
            <a:lvl4pPr>
              <a:defRPr baseline="0">
                <a:latin typeface="+mj-lt"/>
                <a:ea typeface="標楷體" pitchFamily="65" charset="-120"/>
              </a:defRPr>
            </a:lvl4pPr>
            <a:lvl5pPr>
              <a:defRPr baseline="0">
                <a:latin typeface="+mj-lt"/>
                <a:ea typeface="標楷體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EC2AF713-F6D1-4B03-802B-E6472EF385F8}" type="datetimeFigureOut">
              <a:rPr lang="zh-TW" altLang="en-US" smtClean="0"/>
              <a:pPr/>
              <a:t>2025/9/25</a:t>
            </a:fld>
            <a:endParaRPr lang="zh-TW" altLang="en-US" dirty="0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 dirty="0"/>
          </a:p>
        </p:txBody>
      </p:sp>
      <p:pic>
        <p:nvPicPr>
          <p:cNvPr id="6" name="圖片 5" descr="mir_logo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6644" y="135236"/>
            <a:ext cx="1295400" cy="57912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EC2AF713-F6D1-4B03-802B-E6472EF385F8}" type="datetimeFigureOut">
              <a:rPr lang="zh-TW" altLang="en-US" smtClean="0"/>
              <a:pPr/>
              <a:t>2025/9/25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baseline="0">
                <a:latin typeface="+mj-lt"/>
              </a:defRPr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EC2AF713-F6D1-4B03-802B-E6472EF385F8}" type="datetimeFigureOut">
              <a:rPr lang="zh-TW" altLang="en-US" smtClean="0"/>
              <a:pPr/>
              <a:t>2025/9/25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 b="0" cap="none" baseline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EC2AF713-F6D1-4B03-802B-E6472EF385F8}" type="datetimeFigureOut">
              <a:rPr lang="zh-TW" altLang="en-US" smtClean="0"/>
              <a:pPr/>
              <a:t>2025/9/25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EC2AF713-F6D1-4B03-802B-E6472EF385F8}" type="datetimeFigureOut">
              <a:rPr lang="zh-TW" altLang="en-US" smtClean="0"/>
              <a:pPr/>
              <a:t>2025/9/25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EC2AF713-F6D1-4B03-802B-E6472EF385F8}" type="datetimeFigureOut">
              <a:rPr lang="zh-TW" altLang="en-US" smtClean="0"/>
              <a:pPr/>
              <a:t>2025/9/25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EC2AF713-F6D1-4B03-802B-E6472EF385F8}" type="datetimeFigureOut">
              <a:rPr lang="zh-TW" altLang="en-US" smtClean="0"/>
              <a:pPr/>
              <a:t>2025/9/25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EC2AF713-F6D1-4B03-802B-E6472EF385F8}" type="datetimeFigureOut">
              <a:rPr lang="zh-TW" altLang="en-US" smtClean="0"/>
              <a:pPr/>
              <a:t>2025/9/25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214282" y="1500174"/>
            <a:ext cx="84296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 userDrawn="1"/>
        </p:nvCxnSpPr>
        <p:spPr>
          <a:xfrm>
            <a:off x="214282" y="1571612"/>
            <a:ext cx="8429684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/>
          <p:cNvSpPr/>
          <p:nvPr userDrawn="1"/>
        </p:nvSpPr>
        <p:spPr>
          <a:xfrm>
            <a:off x="8635396" y="628652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矩形 13"/>
          <p:cNvSpPr/>
          <p:nvPr userDrawn="1"/>
        </p:nvSpPr>
        <p:spPr>
          <a:xfrm>
            <a:off x="8394774" y="6290270"/>
            <a:ext cx="827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93BD6009-2A66-4F07-812F-9E9F9B397B69}" type="slidenum">
              <a:rPr lang="zh-TW" altLang="en-US" smtClean="0">
                <a:solidFill>
                  <a:schemeClr val="accent3">
                    <a:lumMod val="75000"/>
                  </a:schemeClr>
                </a:solidFill>
              </a:rPr>
              <a:pPr algn="ctr"/>
              <a:t>‹#›</a:t>
            </a:fld>
            <a:r>
              <a:rPr lang="en-US" altLang="zh-TW">
                <a:solidFill>
                  <a:schemeClr val="accent3">
                    <a:lumMod val="75000"/>
                  </a:schemeClr>
                </a:solidFill>
              </a:rPr>
              <a:t>/18</a:t>
            </a:r>
            <a:endParaRPr lang="zh-TW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100" b="0" kern="1200" cap="none" baseline="0">
          <a:solidFill>
            <a:schemeClr val="tx2"/>
          </a:solidFill>
          <a:latin typeface="Calibri" panose="020F0502020204030204" pitchFamily="34" charset="0"/>
          <a:ea typeface="標楷體" pitchFamily="65" charset="-120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nthu.edu.tw/~jang" TargetMode="External"/><Relationship Id="rId2" Type="http://schemas.openxmlformats.org/officeDocument/2006/relationships/hyperlink" Target="mailto:jang@mirlab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works.com/matlabcentral/mlc-downloads/downloads/submissions/23972/versions/22/previews/chebfun/examples/opt/html/Rosenbrock.html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://www.onmyphd.com/?p=gradient.desc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NwHXWApyH4" TargetMode="External"/><Relationship Id="rId2" Type="http://schemas.openxmlformats.org/officeDocument/2006/relationships/hyperlink" Target="https://www.youtube.com/watch?v=GkB4vW16QH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NomUbVmmyr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hyperlink" Target="http://www.onmyphd.com/?p=gradient.descen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600" dirty="0">
                <a:ea typeface="Calibri" panose="020F0502020204030204" pitchFamily="34" charset="0"/>
                <a:cs typeface="Calibri" panose="020F0502020204030204" pitchFamily="34" charset="0"/>
              </a:rPr>
              <a:t>Derivative-based Optimization:</a:t>
            </a:r>
            <a:br>
              <a:rPr lang="en-US" altLang="zh-TW" sz="36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3600" dirty="0">
                <a:ea typeface="Calibri" panose="020F0502020204030204" pitchFamily="34" charset="0"/>
                <a:cs typeface="Calibri" panose="020F0502020204030204" pitchFamily="34" charset="0"/>
              </a:rPr>
              <a:t>Gradient Descent</a:t>
            </a:r>
            <a:br>
              <a:rPr lang="en-US" altLang="zh-TW" sz="3600" cap="none" dirty="0">
                <a:latin typeface="+mj-ea"/>
              </a:rPr>
            </a:br>
            <a:r>
              <a:rPr lang="zh-TW" altLang="en-US" sz="3600" cap="none" dirty="0">
                <a:latin typeface="+mj-ea"/>
              </a:rPr>
              <a:t>梯度下降法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6000" y="3933056"/>
            <a:ext cx="6172200" cy="194421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Arial" panose="020B0604020202020204" pitchFamily="34" charset="0"/>
              </a:rPr>
              <a:t>J.-S. Roger Jang (</a:t>
            </a:r>
            <a:r>
              <a:rPr lang="zh-TW" altLang="en-US" dirty="0"/>
              <a:t>張智星</a:t>
            </a:r>
            <a:r>
              <a:rPr lang="en-US" altLang="zh-TW" dirty="0">
                <a:latin typeface="Arial" panose="020B0604020202020204" pitchFamily="34" charset="0"/>
              </a:rPr>
              <a:t>)</a:t>
            </a:r>
          </a:p>
          <a:p>
            <a:r>
              <a:rPr lang="en-US" altLang="zh-TW" i="1" dirty="0">
                <a:latin typeface="Arial" panose="020B0604020202020204" pitchFamily="34" charset="0"/>
                <a:hlinkClick r:id="rId2"/>
              </a:rPr>
              <a:t>jang@mirlab.org</a:t>
            </a:r>
            <a:endParaRPr lang="en-US" altLang="zh-TW" i="1" dirty="0">
              <a:latin typeface="Arial" panose="020B0604020202020204" pitchFamily="34" charset="0"/>
            </a:endParaRPr>
          </a:p>
          <a:p>
            <a:r>
              <a:rPr lang="en-US" altLang="zh-TW" i="1" dirty="0">
                <a:latin typeface="Arial" panose="020B0604020202020204" pitchFamily="34" charset="0"/>
                <a:hlinkClick r:id="rId3"/>
              </a:rPr>
              <a:t>http://mirlab.org/jang</a:t>
            </a:r>
            <a:endParaRPr lang="zh-TW" altLang="en-US" dirty="0">
              <a:latin typeface="Arial" panose="020B0604020202020204" pitchFamily="34" charset="0"/>
            </a:endParaRPr>
          </a:p>
          <a:p>
            <a:r>
              <a:rPr lang="en-US" altLang="zh-TW" dirty="0">
                <a:latin typeface="Arial" panose="020B0604020202020204" pitchFamily="34" charset="0"/>
              </a:rPr>
              <a:t>MIR Lab, CSIE Dept.</a:t>
            </a:r>
          </a:p>
          <a:p>
            <a:r>
              <a:rPr lang="en-US" altLang="zh-TW" dirty="0">
                <a:latin typeface="Arial" panose="020B0604020202020204" pitchFamily="34" charset="0"/>
              </a:rPr>
              <a:t>National Taiwan University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83812" y="5795972"/>
            <a:ext cx="1300356" cy="369332"/>
          </a:xfrm>
        </p:spPr>
        <p:txBody>
          <a:bodyPr wrap="none">
            <a:spAutoFit/>
          </a:bodyPr>
          <a:lstStyle/>
          <a:p>
            <a:pPr algn="ctr"/>
            <a:fld id="{1B5DD0A4-5EC4-420C-89F5-FF49BBA59529}" type="datetime1">
              <a:rPr lang="zh-TW" altLang="en-US" smtClean="0"/>
              <a:pPr algn="ctr"/>
              <a:t>2025/9/25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147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en-US" altLang="zh-TW" dirty="0"/>
              <a:t>“Peaks” Functions (2/2)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altLang="zh-TW" dirty="0"/>
              <a:t>Gradient of the “peaks” function</a:t>
            </a:r>
          </a:p>
          <a:p>
            <a:pPr lvl="1"/>
            <a:r>
              <a:rPr lang="es-ES" altLang="zh-TW" dirty="0"/>
              <a:t>dz/dx = -6*(1-x)*exp(-x^2-(y+1)^2) - 6*(1-x)^2*x*exp(-x^2-(y+1)^2) - 10*(1/5-3*x^2)*exp(-x^2-y^2) + 20*(1/5*x-x^3-y^5)*x*exp(-x^2-y^2) - 1/3*(-2*x-2)*exp(-(x+1)^2-y^2)</a:t>
            </a:r>
          </a:p>
          <a:p>
            <a:pPr lvl="1"/>
            <a:r>
              <a:rPr lang="es-ES" altLang="zh-TW" dirty="0"/>
              <a:t>dz/dy = 3*(1-x)^2*(-2*y-2)*exp(-x^2-(y+1)^2) + 50*y^4*exp(-x^2-y^2) + 20*(1/5*x-x^3-y^5)*y*exp(-x^2-y^2) + 2/3*y*exp(-(x+1)^2-y^2)</a:t>
            </a:r>
          </a:p>
          <a:p>
            <a:pPr lvl="1"/>
            <a:r>
              <a:rPr lang="es-ES" altLang="zh-TW" dirty="0"/>
              <a:t>d(dz/dx)/dx = 36*x*exp(-x^2-(y+1)^2) - 18*x^2*exp(-x^2-(y+1)^2) - 24*x^3*exp(-x^2-(y+1)^2) + 12*x^4*exp(-x^2-(y+1)^2) + 72*x*exp(-x^2-y^2) - 148*x^3*exp(-x^2-y^2) - 20*y^5*exp(-x^2-y^2) + 40*x^5*exp(-x^2-y^2) + 40*x^2*exp(-x^2-y^2)*y^5 -2/3*exp(-(x+1)^2-y^2) - 4/3*exp(-(x+1)^2-y^2)*x^2 -8/3*exp(-(x+1)^2-y^2)*x </a:t>
            </a:r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365760" lvl="1" indent="0">
              <a:buNone/>
            </a:pPr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8736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「attractor basin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6200"/>
            <a:ext cx="4272409" cy="266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Each point/region with zero gradient has a basin of attraction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Basin of Attraction in 2D</a:t>
            </a:r>
            <a:endParaRPr lang="zh-TW" altLang="en-US" dirty="0"/>
          </a:p>
        </p:txBody>
      </p:sp>
      <p:pic>
        <p:nvPicPr>
          <p:cNvPr id="7170" name="Picture 2" descr="http://pespmc1.vub.ac.be/Images/bas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5091"/>
            <a:ext cx="3240360" cy="252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「attractor basin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86694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5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en-US" altLang="zh-TW" dirty="0" err="1"/>
              <a:t>Rosenbrock</a:t>
            </a:r>
            <a:r>
              <a:rPr lang="en-US" altLang="zh-TW" dirty="0"/>
              <a:t> Function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err="1"/>
              <a:t>Rosenbrock</a:t>
            </a:r>
            <a:r>
              <a:rPr lang="en-US" altLang="zh-TW" dirty="0"/>
              <a:t> function</a:t>
            </a:r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/>
              <a:t>More about this function</a:t>
            </a:r>
          </a:p>
          <a:p>
            <a:pPr lvl="1"/>
            <a:r>
              <a:rPr lang="en-US" altLang="zh-TW" dirty="0"/>
              <a:t>Animation: </a:t>
            </a:r>
            <a:r>
              <a:rPr lang="en-US" altLang="zh-TW" dirty="0">
                <a:hlinkClick r:id="rId2"/>
              </a:rPr>
              <a:t>http://www.onmyphd.com/?p=gradient.descent</a:t>
            </a:r>
            <a:endParaRPr lang="en-US" altLang="zh-TW" dirty="0"/>
          </a:p>
          <a:p>
            <a:pPr lvl="1"/>
            <a:r>
              <a:rPr lang="en-US" altLang="zh-TW" dirty="0">
                <a:hlinkClick r:id="rId3"/>
              </a:rPr>
              <a:t>Document on how to optimize this function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44521"/>
              </p:ext>
            </p:extLst>
          </p:nvPr>
        </p:nvGraphicFramePr>
        <p:xfrm>
          <a:off x="981075" y="2259013"/>
          <a:ext cx="30226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4" imgW="2019240" imgH="266400" progId="Equation.3">
                  <p:embed/>
                </p:oleObj>
              </mc:Choice>
              <mc:Fallback>
                <p:oleObj name="方程式" r:id="rId4" imgW="2019240" imgH="266400" progId="Equation.3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2259013"/>
                        <a:ext cx="3022600" cy="5222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673" y="4581128"/>
            <a:ext cx="3297758" cy="169895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9992" y="4450741"/>
            <a:ext cx="3750369" cy="2058318"/>
          </a:xfrm>
          <a:prstGeom prst="rect">
            <a:avLst/>
          </a:prstGeom>
        </p:spPr>
      </p:pic>
      <p:sp>
        <p:nvSpPr>
          <p:cNvPr id="15" name="圓角矩形圖說文字 14"/>
          <p:cNvSpPr/>
          <p:nvPr/>
        </p:nvSpPr>
        <p:spPr>
          <a:xfrm>
            <a:off x="1824642" y="6381328"/>
            <a:ext cx="3963980" cy="408623"/>
          </a:xfrm>
          <a:prstGeom prst="wedgeRoundRectCallout">
            <a:avLst>
              <a:gd name="adj1" fmla="val -32553"/>
              <a:gd name="adj2" fmla="val -149549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Justification for using momentum terms</a:t>
            </a:r>
          </a:p>
        </p:txBody>
      </p:sp>
    </p:spTree>
    <p:extLst>
      <p:ext uri="{BB962C8B-B14F-4D97-AF65-F5344CB8AC3E}">
        <p14:creationId xmlns:p14="http://schemas.microsoft.com/office/powerpoint/2010/main" val="77368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en-US" altLang="zh-TW" dirty="0"/>
              <a:t>Properties of Gradient Descent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643192" cy="4759464"/>
          </a:xfrm>
        </p:spPr>
        <p:txBody>
          <a:bodyPr>
            <a:normAutofit/>
          </a:bodyPr>
          <a:lstStyle/>
          <a:p>
            <a:r>
              <a:rPr lang="en-US" altLang="zh-TW" dirty="0"/>
              <a:t>Properties</a:t>
            </a:r>
          </a:p>
          <a:p>
            <a:pPr lvl="1"/>
            <a:r>
              <a:rPr lang="en-US" altLang="zh-TW" dirty="0"/>
              <a:t>No guarantee for reaching global optimum</a:t>
            </a:r>
          </a:p>
          <a:p>
            <a:pPr lvl="1"/>
            <a:r>
              <a:rPr lang="en-US" altLang="zh-TW" dirty="0"/>
              <a:t>Feasible for differentiable objective functions (which can have finite number </a:t>
            </a:r>
            <a:r>
              <a:rPr lang="en-US" altLang="zh-TW"/>
              <a:t>of non-differentiable </a:t>
            </a:r>
            <a:r>
              <a:rPr lang="en-US" altLang="zh-TW" dirty="0"/>
              <a:t>points)</a:t>
            </a:r>
          </a:p>
          <a:p>
            <a:pPr lvl="1"/>
            <a:r>
              <a:rPr lang="en-US" altLang="zh-TW" dirty="0"/>
              <a:t>Performance heavily dependent on starting point and step size </a:t>
            </a:r>
          </a:p>
          <a:p>
            <a:r>
              <a:rPr lang="en-US" altLang="zh-TW" dirty="0"/>
              <a:t>Variants</a:t>
            </a:r>
          </a:p>
          <a:p>
            <a:pPr lvl="1"/>
            <a:r>
              <a:rPr lang="en-US" altLang="zh-TW" dirty="0"/>
              <a:t>Use adaptive step sizes</a:t>
            </a:r>
          </a:p>
          <a:p>
            <a:pPr lvl="1"/>
            <a:r>
              <a:rPr lang="en-US" altLang="zh-TW" dirty="0"/>
              <a:t>Normalize the gradient by its length</a:t>
            </a:r>
          </a:p>
          <a:p>
            <a:pPr lvl="1"/>
            <a:r>
              <a:rPr lang="en-US" altLang="zh-TW" dirty="0"/>
              <a:t>Use the momentum term to reduce zig-zag paths</a:t>
            </a:r>
          </a:p>
          <a:p>
            <a:pPr lvl="1"/>
            <a:r>
              <a:rPr lang="en-US" altLang="zh-TW" dirty="0"/>
              <a:t>Use line minimization at each iteration</a:t>
            </a:r>
          </a:p>
          <a:p>
            <a:endParaRPr lang="zh-TW" altLang="en-US" dirty="0"/>
          </a:p>
        </p:txBody>
      </p:sp>
      <p:sp>
        <p:nvSpPr>
          <p:cNvPr id="4" name="圓角矩形圖說文字 8">
            <a:extLst>
              <a:ext uri="{FF2B5EF4-FFF2-40B4-BE49-F238E27FC236}">
                <a16:creationId xmlns:a16="http://schemas.microsoft.com/office/drawing/2014/main" id="{8F48109B-DA38-4E04-9980-ECDAAF7C98BC}"/>
              </a:ext>
            </a:extLst>
          </p:cNvPr>
          <p:cNvSpPr/>
          <p:nvPr/>
        </p:nvSpPr>
        <p:spPr>
          <a:xfrm>
            <a:off x="6516216" y="1902301"/>
            <a:ext cx="655737" cy="374571"/>
          </a:xfrm>
          <a:prstGeom prst="wedgeRoundRectCallout">
            <a:avLst>
              <a:gd name="adj1" fmla="val -23301"/>
              <a:gd name="adj2" fmla="val 25373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solidFill>
                  <a:srgbClr val="FF0000"/>
                </a:solidFill>
              </a:rPr>
              <a:t>Quiz!</a:t>
            </a:r>
            <a:endParaRPr lang="en-US" altLang="zh-TW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en-US" altLang="zh-TW" dirty="0"/>
              <a:t>Comparisons of Gradient-based Optimization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Gradient descent (GD)</a:t>
            </a:r>
          </a:p>
          <a:p>
            <a:pPr lvl="1"/>
            <a:r>
              <a:rPr lang="en-US" altLang="zh-TW" dirty="0"/>
              <a:t>Treat all parameters as nonlinear</a:t>
            </a:r>
          </a:p>
          <a:p>
            <a:r>
              <a:rPr lang="en-US" altLang="zh-TW" dirty="0"/>
              <a:t>Hybrid learning of GD+LSE</a:t>
            </a:r>
          </a:p>
          <a:p>
            <a:pPr lvl="1"/>
            <a:r>
              <a:rPr lang="en-US" altLang="zh-TW" dirty="0"/>
              <a:t>Distinguish between linear and nonlinear</a:t>
            </a:r>
          </a:p>
          <a:p>
            <a:r>
              <a:rPr lang="en-US" altLang="zh-TW" dirty="0"/>
              <a:t>Conjugate gradient descent</a:t>
            </a:r>
          </a:p>
          <a:p>
            <a:pPr lvl="1"/>
            <a:r>
              <a:rPr lang="en-US" altLang="zh-TW" dirty="0"/>
              <a:t>Try to reach the minimizing point by assume the objective function is quadratic</a:t>
            </a:r>
          </a:p>
          <a:p>
            <a:r>
              <a:rPr lang="en-US" altLang="zh-TW" dirty="0"/>
              <a:t>Gauss-Newton (GN) method</a:t>
            </a:r>
          </a:p>
          <a:p>
            <a:pPr lvl="1"/>
            <a:r>
              <a:rPr lang="en-US" altLang="zh-TW" dirty="0"/>
              <a:t>Linearize the objective function to treat all parameters as linear</a:t>
            </a:r>
          </a:p>
          <a:p>
            <a:r>
              <a:rPr lang="en-US" altLang="zh-TW" dirty="0" err="1"/>
              <a:t>Levenberg</a:t>
            </a:r>
            <a:r>
              <a:rPr lang="en-US" altLang="zh-TW" dirty="0"/>
              <a:t>-Marquardt (LM) method</a:t>
            </a:r>
          </a:p>
          <a:p>
            <a:pPr lvl="1"/>
            <a:r>
              <a:rPr lang="en-US" altLang="zh-TW" dirty="0"/>
              <a:t>Switch smoothly </a:t>
            </a:r>
            <a:r>
              <a:rPr lang="en-US" altLang="zh-TW"/>
              <a:t>between GD </a:t>
            </a:r>
            <a:r>
              <a:rPr lang="en-US" altLang="zh-TW" dirty="0"/>
              <a:t>and GN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196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altLang="zh-TW" dirty="0"/>
              <a:t>Synonyms</a:t>
            </a:r>
          </a:p>
          <a:p>
            <a:pPr lvl="1">
              <a:lnSpc>
                <a:spcPct val="90000"/>
              </a:lnSpc>
            </a:pPr>
            <a:r>
              <a:rPr lang="en-US" altLang="zh-TW" dirty="0"/>
              <a:t>Linearization method</a:t>
            </a:r>
          </a:p>
          <a:p>
            <a:pPr lvl="1">
              <a:lnSpc>
                <a:spcPct val="90000"/>
              </a:lnSpc>
            </a:pPr>
            <a:r>
              <a:rPr lang="en-US" altLang="zh-TW" dirty="0"/>
              <a:t>Extended </a:t>
            </a:r>
            <a:r>
              <a:rPr lang="en-US" altLang="zh-TW" dirty="0" err="1"/>
              <a:t>Kalman</a:t>
            </a:r>
            <a:r>
              <a:rPr lang="en-US" altLang="zh-TW" dirty="0"/>
              <a:t> filter method</a:t>
            </a:r>
          </a:p>
          <a:p>
            <a:pPr>
              <a:lnSpc>
                <a:spcPct val="95000"/>
              </a:lnSpc>
            </a:pPr>
            <a:r>
              <a:rPr lang="en-US" altLang="zh-TW" dirty="0"/>
              <a:t>Concept: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zh-TW" dirty="0"/>
              <a:t>General nonlinear model: y = f(x, </a:t>
            </a:r>
            <a:r>
              <a:rPr lang="en-US" altLang="zh-TW" dirty="0">
                <a:latin typeface="Symbol" panose="05050102010706020507" pitchFamily="18" charset="2"/>
              </a:rPr>
              <a:t>q</a:t>
            </a:r>
            <a:r>
              <a:rPr lang="en-US" altLang="zh-TW" dirty="0"/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zh-TW" dirty="0"/>
              <a:t>linearization at </a:t>
            </a:r>
            <a:r>
              <a:rPr lang="en-US" altLang="zh-TW" dirty="0">
                <a:latin typeface="Symbol" panose="05050102010706020507" pitchFamily="18" charset="2"/>
              </a:rPr>
              <a:t>q</a:t>
            </a:r>
            <a:r>
              <a:rPr lang="en-US" altLang="zh-TW" dirty="0"/>
              <a:t> = </a:t>
            </a:r>
            <a:r>
              <a:rPr lang="en-US" altLang="zh-TW" dirty="0" err="1">
                <a:latin typeface="Symbol" panose="05050102010706020507" pitchFamily="18" charset="2"/>
              </a:rPr>
              <a:t>q</a:t>
            </a:r>
            <a:r>
              <a:rPr lang="en-US" altLang="zh-TW" sz="1400" dirty="0" err="1"/>
              <a:t>now</a:t>
            </a:r>
            <a:r>
              <a:rPr lang="en-US" altLang="zh-TW" dirty="0"/>
              <a:t>: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zh-TW" dirty="0"/>
              <a:t>    y = f(x, </a:t>
            </a:r>
            <a:r>
              <a:rPr lang="en-US" altLang="zh-TW" dirty="0" err="1">
                <a:latin typeface="Symbol" panose="05050102010706020507" pitchFamily="18" charset="2"/>
              </a:rPr>
              <a:t>q</a:t>
            </a:r>
            <a:r>
              <a:rPr lang="en-US" altLang="zh-TW" sz="1400" dirty="0" err="1"/>
              <a:t>now</a:t>
            </a:r>
            <a:r>
              <a:rPr lang="en-US" altLang="zh-TW" dirty="0"/>
              <a:t>)+a</a:t>
            </a:r>
            <a:r>
              <a:rPr lang="en-US" altLang="zh-TW" sz="1400" dirty="0"/>
              <a:t>1</a:t>
            </a:r>
            <a:r>
              <a:rPr lang="en-US" altLang="zh-TW" dirty="0"/>
              <a:t>(</a:t>
            </a:r>
            <a:r>
              <a:rPr lang="en-US" altLang="zh-TW" dirty="0">
                <a:latin typeface="Symbol" panose="05050102010706020507" pitchFamily="18" charset="2"/>
              </a:rPr>
              <a:t>q</a:t>
            </a:r>
            <a:r>
              <a:rPr lang="en-US" altLang="zh-TW" sz="1400" dirty="0"/>
              <a:t>1 </a:t>
            </a:r>
            <a:r>
              <a:rPr lang="en-US" altLang="zh-TW" dirty="0"/>
              <a:t>- </a:t>
            </a:r>
            <a:r>
              <a:rPr lang="en-US" altLang="zh-TW" dirty="0">
                <a:latin typeface="Symbol" panose="05050102010706020507" pitchFamily="18" charset="2"/>
              </a:rPr>
              <a:t>q</a:t>
            </a:r>
            <a:r>
              <a:rPr lang="en-US" altLang="zh-TW" sz="1400" dirty="0"/>
              <a:t>1,now</a:t>
            </a:r>
            <a:r>
              <a:rPr lang="en-US" altLang="zh-TW" dirty="0"/>
              <a:t>)+a</a:t>
            </a:r>
            <a:r>
              <a:rPr lang="en-US" altLang="zh-TW" sz="1400" dirty="0"/>
              <a:t>2</a:t>
            </a:r>
            <a:r>
              <a:rPr lang="en-US" altLang="zh-TW" dirty="0"/>
              <a:t>(</a:t>
            </a:r>
            <a:r>
              <a:rPr lang="en-US" altLang="zh-TW" dirty="0">
                <a:latin typeface="Symbol" panose="05050102010706020507" pitchFamily="18" charset="2"/>
              </a:rPr>
              <a:t>q</a:t>
            </a:r>
            <a:r>
              <a:rPr lang="en-US" altLang="zh-TW" sz="1400" dirty="0"/>
              <a:t>2 </a:t>
            </a:r>
            <a:r>
              <a:rPr lang="en-US" altLang="zh-TW" dirty="0"/>
              <a:t>- </a:t>
            </a:r>
            <a:r>
              <a:rPr lang="en-US" altLang="zh-TW" dirty="0">
                <a:latin typeface="Symbol" panose="05050102010706020507" pitchFamily="18" charset="2"/>
              </a:rPr>
              <a:t>q</a:t>
            </a:r>
            <a:r>
              <a:rPr lang="en-US" altLang="zh-TW" sz="1400" dirty="0"/>
              <a:t>2,now</a:t>
            </a:r>
            <a:r>
              <a:rPr lang="en-US" altLang="zh-TW" dirty="0"/>
              <a:t>) + ...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zh-TW" dirty="0"/>
              <a:t>LSE solution: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zh-TW" dirty="0"/>
              <a:t>    </a:t>
            </a:r>
            <a:r>
              <a:rPr lang="en-US" altLang="zh-TW" dirty="0" err="1">
                <a:latin typeface="Symbol" panose="05050102010706020507" pitchFamily="18" charset="2"/>
              </a:rPr>
              <a:t>q</a:t>
            </a:r>
            <a:r>
              <a:rPr lang="en-US" altLang="zh-TW" sz="1400" dirty="0" err="1"/>
              <a:t>next</a:t>
            </a:r>
            <a:r>
              <a:rPr lang="en-US" altLang="zh-TW" dirty="0"/>
              <a:t> = </a:t>
            </a:r>
            <a:r>
              <a:rPr lang="en-US" altLang="zh-TW" dirty="0" err="1">
                <a:latin typeface="Symbol" panose="05050102010706020507" pitchFamily="18" charset="2"/>
              </a:rPr>
              <a:t>q</a:t>
            </a:r>
            <a:r>
              <a:rPr lang="en-US" altLang="zh-TW" sz="1400" dirty="0" err="1"/>
              <a:t>now</a:t>
            </a:r>
            <a:r>
              <a:rPr lang="en-US" altLang="zh-TW" dirty="0"/>
              <a:t> + </a:t>
            </a:r>
            <a:r>
              <a:rPr lang="en-US" altLang="zh-TW" dirty="0">
                <a:latin typeface="Symbol" panose="05050102010706020507" pitchFamily="18" charset="2"/>
              </a:rPr>
              <a:t>h</a:t>
            </a:r>
            <a:r>
              <a:rPr lang="en-US" altLang="zh-TW" dirty="0"/>
              <a:t>(A</a:t>
            </a:r>
            <a:r>
              <a:rPr lang="en-US" altLang="zh-TW" baseline="30000" dirty="0"/>
              <a:t>T</a:t>
            </a:r>
            <a:r>
              <a:rPr lang="en-US" altLang="zh-TW" dirty="0"/>
              <a:t>A)</a:t>
            </a:r>
            <a:r>
              <a:rPr lang="en-US" altLang="zh-TW" baseline="30000" dirty="0"/>
              <a:t>-1</a:t>
            </a:r>
            <a:r>
              <a:rPr lang="en-US" altLang="zh-TW" dirty="0"/>
              <a:t>A</a:t>
            </a:r>
            <a:r>
              <a:rPr lang="en-US" altLang="zh-TW" baseline="30000" dirty="0"/>
              <a:t>T</a:t>
            </a:r>
            <a:r>
              <a:rPr lang="en-US" altLang="zh-TW" dirty="0"/>
              <a:t>B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Gauss-Newton Method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832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altLang="zh-TW" dirty="0"/>
              <a:t>Formula</a:t>
            </a:r>
          </a:p>
          <a:p>
            <a:pPr lvl="1">
              <a:lnSpc>
                <a:spcPct val="95000"/>
              </a:lnSpc>
            </a:pPr>
            <a:r>
              <a:rPr lang="en-US" altLang="zh-TW" dirty="0" err="1">
                <a:latin typeface="Symbol" panose="05050102010706020507" pitchFamily="18" charset="2"/>
              </a:rPr>
              <a:t>q</a:t>
            </a:r>
            <a:r>
              <a:rPr lang="en-US" altLang="zh-TW" sz="1200" dirty="0" err="1"/>
              <a:t>next</a:t>
            </a:r>
            <a:r>
              <a:rPr lang="en-US" altLang="zh-TW" dirty="0"/>
              <a:t> = </a:t>
            </a:r>
            <a:r>
              <a:rPr lang="en-US" altLang="zh-TW" dirty="0" err="1">
                <a:latin typeface="Symbol" panose="05050102010706020507" pitchFamily="18" charset="2"/>
              </a:rPr>
              <a:t>q</a:t>
            </a:r>
            <a:r>
              <a:rPr lang="en-US" altLang="zh-TW" sz="1200" dirty="0" err="1"/>
              <a:t>now</a:t>
            </a:r>
            <a:r>
              <a:rPr lang="en-US" altLang="zh-TW" dirty="0"/>
              <a:t> + </a:t>
            </a:r>
            <a:r>
              <a:rPr lang="en-US" altLang="zh-TW" dirty="0">
                <a:latin typeface="Symbol" panose="05050102010706020507" pitchFamily="18" charset="2"/>
              </a:rPr>
              <a:t>h</a:t>
            </a:r>
            <a:r>
              <a:rPr lang="en-US" altLang="zh-TW" dirty="0"/>
              <a:t>(</a:t>
            </a:r>
            <a:r>
              <a:rPr lang="en-US" altLang="zh-TW" dirty="0" err="1"/>
              <a:t>A</a:t>
            </a:r>
            <a:r>
              <a:rPr lang="en-US" altLang="zh-TW" baseline="30000" dirty="0" err="1"/>
              <a:t>T</a:t>
            </a:r>
            <a:r>
              <a:rPr lang="en-US" altLang="zh-TW" dirty="0" err="1"/>
              <a:t>A+</a:t>
            </a:r>
            <a:r>
              <a:rPr lang="en-US" altLang="zh-TW" dirty="0" err="1">
                <a:latin typeface="Symbol" panose="05050102010706020507" pitchFamily="18" charset="2"/>
              </a:rPr>
              <a:t>l</a:t>
            </a:r>
            <a:r>
              <a:rPr lang="en-US" altLang="zh-TW" dirty="0" err="1"/>
              <a:t>I</a:t>
            </a:r>
            <a:r>
              <a:rPr lang="en-US" altLang="zh-TW" dirty="0"/>
              <a:t>)</a:t>
            </a:r>
            <a:r>
              <a:rPr lang="en-US" altLang="zh-TW" baseline="30000" dirty="0"/>
              <a:t>-1</a:t>
            </a:r>
            <a:r>
              <a:rPr lang="en-US" altLang="zh-TW" dirty="0"/>
              <a:t>A</a:t>
            </a:r>
            <a:r>
              <a:rPr lang="en-US" altLang="zh-TW" baseline="30000" dirty="0"/>
              <a:t>T</a:t>
            </a:r>
            <a:r>
              <a:rPr lang="en-US" altLang="zh-TW" dirty="0"/>
              <a:t>B</a:t>
            </a:r>
          </a:p>
          <a:p>
            <a:pPr>
              <a:lnSpc>
                <a:spcPct val="95000"/>
              </a:lnSpc>
            </a:pPr>
            <a:r>
              <a:rPr lang="en-US" altLang="zh-TW" dirty="0"/>
              <a:t>Effects of </a:t>
            </a:r>
            <a:r>
              <a:rPr lang="en-US" altLang="zh-TW" dirty="0">
                <a:latin typeface="Symbol" panose="05050102010706020507" pitchFamily="18" charset="2"/>
              </a:rPr>
              <a:t>l</a:t>
            </a:r>
          </a:p>
          <a:p>
            <a:pPr lvl="1">
              <a:lnSpc>
                <a:spcPct val="90000"/>
              </a:lnSpc>
            </a:pPr>
            <a:r>
              <a:rPr lang="en-US" altLang="zh-TW" dirty="0">
                <a:latin typeface="Symbol" panose="05050102010706020507" pitchFamily="18" charset="2"/>
              </a:rPr>
              <a:t>l  </a:t>
            </a:r>
            <a:r>
              <a:rPr lang="en-US" altLang="zh-TW" dirty="0"/>
              <a:t>small </a:t>
            </a:r>
            <a:r>
              <a:rPr lang="en-US" altLang="zh-TW" dirty="0">
                <a:sym typeface="Wingdings" panose="05000000000000000000" pitchFamily="2" charset="2"/>
              </a:rPr>
              <a:t> Gauss-Newton method</a:t>
            </a:r>
          </a:p>
          <a:p>
            <a:pPr lvl="1">
              <a:lnSpc>
                <a:spcPct val="90000"/>
              </a:lnSpc>
            </a:pPr>
            <a:r>
              <a:rPr lang="en-US" altLang="zh-TW" dirty="0">
                <a:latin typeface="Symbol" panose="05050102010706020507" pitchFamily="18" charset="2"/>
              </a:rPr>
              <a:t>l  </a:t>
            </a:r>
            <a:r>
              <a:rPr lang="en-US" altLang="zh-TW" dirty="0"/>
              <a:t>big     </a:t>
            </a:r>
            <a:r>
              <a:rPr lang="en-US" altLang="zh-TW" dirty="0">
                <a:sym typeface="Wingdings" panose="05000000000000000000" pitchFamily="2" charset="2"/>
              </a:rPr>
              <a:t> Gradient descent</a:t>
            </a:r>
            <a:endParaRPr lang="en-US" altLang="zh-TW" dirty="0"/>
          </a:p>
          <a:p>
            <a:pPr>
              <a:lnSpc>
                <a:spcPct val="95000"/>
              </a:lnSpc>
            </a:pPr>
            <a:r>
              <a:rPr lang="en-US" altLang="zh-TW" dirty="0"/>
              <a:t>How to update </a:t>
            </a:r>
            <a:r>
              <a:rPr lang="en-US" altLang="zh-TW" dirty="0">
                <a:latin typeface="Symbol" panose="05050102010706020507" pitchFamily="18" charset="2"/>
              </a:rPr>
              <a:t>l</a:t>
            </a:r>
          </a:p>
          <a:p>
            <a:pPr lvl="1">
              <a:lnSpc>
                <a:spcPct val="95000"/>
              </a:lnSpc>
            </a:pPr>
            <a:r>
              <a:rPr lang="en-US" altLang="zh-TW" dirty="0"/>
              <a:t>Greedy policy   </a:t>
            </a:r>
            <a:r>
              <a:rPr lang="en-US" altLang="zh-TW" dirty="0">
                <a:sym typeface="Wingdings" panose="05000000000000000000" pitchFamily="2" charset="2"/>
              </a:rPr>
              <a:t> Make </a:t>
            </a:r>
            <a:r>
              <a:rPr lang="en-US" altLang="zh-TW" dirty="0">
                <a:latin typeface="Symbol" panose="05050102010706020507" pitchFamily="18" charset="2"/>
              </a:rPr>
              <a:t>l </a:t>
            </a:r>
            <a:r>
              <a:rPr lang="en-US" altLang="zh-TW" dirty="0"/>
              <a:t>small</a:t>
            </a:r>
          </a:p>
          <a:p>
            <a:pPr lvl="1">
              <a:lnSpc>
                <a:spcPct val="95000"/>
              </a:lnSpc>
            </a:pPr>
            <a:r>
              <a:rPr lang="en-US" altLang="zh-TW" dirty="0"/>
              <a:t>Cautious policy </a:t>
            </a:r>
            <a:r>
              <a:rPr lang="en-US" altLang="zh-TW" dirty="0">
                <a:sym typeface="Wingdings" panose="05000000000000000000" pitchFamily="2" charset="2"/>
              </a:rPr>
              <a:t> Make </a:t>
            </a:r>
            <a:r>
              <a:rPr lang="en-US" altLang="zh-TW" dirty="0">
                <a:latin typeface="Symbol" panose="05050102010706020507" pitchFamily="18" charset="2"/>
              </a:rPr>
              <a:t>l </a:t>
            </a:r>
            <a:r>
              <a:rPr lang="en-US" altLang="zh-TW" dirty="0"/>
              <a:t>big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Levenberg</a:t>
            </a:r>
            <a:r>
              <a:rPr lang="en-US" altLang="zh-TW" dirty="0"/>
              <a:t>-Marquardt Method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848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Can we use GD to find the minimum of f(x)=|x|?</a:t>
            </a:r>
          </a:p>
          <a:p>
            <a:r>
              <a:rPr lang="en-US" altLang="zh-TW" dirty="0"/>
              <a:t>What is the gradients of the following functions? Can you express y’ in terms of y?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What are the basins of attraction of the following curve?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Exercises</a:t>
            </a:r>
            <a:r>
              <a:rPr lang="zh-TW" altLang="en-US" dirty="0"/>
              <a:t> </a:t>
            </a:r>
            <a:r>
              <a:rPr lang="en-US" altLang="zh-TW" dirty="0"/>
              <a:t>(1/2)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7"/>
              <p:cNvSpPr txBox="1"/>
              <p:nvPr/>
            </p:nvSpPr>
            <p:spPr bwMode="auto">
              <a:xfrm>
                <a:off x="1219200" y="3019424"/>
                <a:ext cx="1421350" cy="6173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3019424"/>
                <a:ext cx="1421350" cy="6173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06404"/>
            <a:ext cx="3924349" cy="219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圓角矩形圖說文字 8">
            <a:extLst>
              <a:ext uri="{FF2B5EF4-FFF2-40B4-BE49-F238E27FC236}">
                <a16:creationId xmlns:a16="http://schemas.microsoft.com/office/drawing/2014/main" id="{065D0D23-68B2-4FA9-B4B5-78174600966C}"/>
              </a:ext>
            </a:extLst>
          </p:cNvPr>
          <p:cNvSpPr/>
          <p:nvPr/>
        </p:nvSpPr>
        <p:spPr>
          <a:xfrm>
            <a:off x="5047229" y="2998038"/>
            <a:ext cx="3294242" cy="646986"/>
          </a:xfrm>
          <a:prstGeom prst="wedgeRoundRectCallout">
            <a:avLst>
              <a:gd name="adj1" fmla="val -23301"/>
              <a:gd name="adj2" fmla="val 25373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solidFill>
                  <a:srgbClr val="FF0000"/>
                </a:solidFill>
              </a:rPr>
              <a:t>Quiz: The gradient of y=</a:t>
            </a:r>
            <a:r>
              <a:rPr lang="en-US" altLang="zh-TW" sz="1600" dirty="0" err="1">
                <a:solidFill>
                  <a:srgbClr val="FF0000"/>
                </a:solidFill>
              </a:rPr>
              <a:t>e</a:t>
            </a:r>
            <a:r>
              <a:rPr lang="en-US" altLang="zh-TW" sz="1600" baseline="30000" dirty="0" err="1">
                <a:solidFill>
                  <a:srgbClr val="FF0000"/>
                </a:solidFill>
              </a:rPr>
              <a:t>ax</a:t>
            </a:r>
            <a:r>
              <a:rPr lang="en-US" altLang="zh-TW" sz="1600" dirty="0">
                <a:solidFill>
                  <a:srgbClr val="FF0000"/>
                </a:solidFill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solidFill>
                  <a:srgbClr val="FF0000"/>
                </a:solidFill>
              </a:rPr>
              <a:t>can be expressed in terms of y. 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45164000-71A6-4ECB-BF0C-287679A4B4B5}"/>
                  </a:ext>
                </a:extLst>
              </p:cNvPr>
              <p:cNvSpPr txBox="1"/>
              <p:nvPr/>
            </p:nvSpPr>
            <p:spPr bwMode="auto">
              <a:xfrm>
                <a:off x="2862618" y="2996952"/>
                <a:ext cx="1421350" cy="6301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45164000-71A6-4ECB-BF0C-287679A4B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62618" y="2996952"/>
                <a:ext cx="1421350" cy="6301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50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What is the gradient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altLang="zh-TW" i="1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i="1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y</m:t>
                        </m:r>
                      </m:sup>
                    </m:sSup>
                  </m:oMath>
                </a14:m>
                <a:r>
                  <a:rPr lang="en-US" altLang="zh-TW" dirty="0"/>
                  <a:t> at (</a:t>
                </a:r>
                <a:r>
                  <a:rPr lang="en-US" altLang="zh-TW" dirty="0">
                    <a:latin typeface="Symbol" panose="05050102010706020507" pitchFamily="18" charset="2"/>
                  </a:rPr>
                  <a:t>p</a:t>
                </a:r>
                <a:r>
                  <a:rPr lang="en-US" altLang="zh-TW" dirty="0"/>
                  <a:t>, 0)?</a:t>
                </a:r>
              </a:p>
              <a:p>
                <a:pPr lvl="1"/>
                <a:r>
                  <a:rPr lang="en-US" altLang="zh-TW" dirty="0"/>
                  <a:t>Answer: (-1, 0)</a:t>
                </a:r>
              </a:p>
              <a:p>
                <a:r>
                  <a:rPr lang="en-US" altLang="zh-TW" dirty="0"/>
                  <a:t>Compute the directional derivative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i="1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altLang="zh-TW" i="1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sty m:val="p"/>
                      </m:rPr>
                      <a:rPr lang="en-US" altLang="zh-TW" i="1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i="1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y</m:t>
                        </m:r>
                      </m:sup>
                    </m:sSup>
                  </m:oMath>
                </a14:m>
                <a:r>
                  <a:rPr lang="en-US" altLang="zh-TW" dirty="0"/>
                  <a:t> at the point (</a:t>
                </a:r>
                <a:r>
                  <a:rPr lang="en-US" altLang="zh-TW" dirty="0">
                    <a:latin typeface="Symbol" panose="05050102010706020507" pitchFamily="18" charset="2"/>
                  </a:rPr>
                  <a:t>p</a:t>
                </a:r>
                <a:r>
                  <a:rPr lang="en-US" altLang="zh-TW" dirty="0"/>
                  <a:t>, 0) in the direction of (3, 4).</a:t>
                </a:r>
              </a:p>
              <a:p>
                <a:pPr lvl="1"/>
                <a:r>
                  <a:rPr lang="en-US" altLang="zh-TW" dirty="0"/>
                  <a:t>Answer: -0.6</a:t>
                </a:r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27" t="-12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Exercises</a:t>
            </a:r>
            <a:r>
              <a:rPr lang="zh-TW" altLang="en-US" dirty="0"/>
              <a:t> </a:t>
            </a:r>
            <a:r>
              <a:rPr lang="en-US" altLang="zh-TW" dirty="0"/>
              <a:t>(2/2)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464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Gradient of a multivariate function: </a:t>
                </a:r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dirty="0"/>
                  <a:t>Example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m:rPr>
                        <m:nor/>
                      </m:rPr>
                      <a:rPr lang="en-US" altLang="zh-TW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baseline="30000" dirty="0"/>
              </a:p>
              <a:p>
                <a:r>
                  <a:rPr lang="en-US" altLang="zh-TW" dirty="0"/>
                  <a:t>Animation</a:t>
                </a:r>
              </a:p>
              <a:p>
                <a:pPr lvl="1"/>
                <a:r>
                  <a:rPr lang="en-US" altLang="zh-TW" dirty="0">
                    <a:hlinkClick r:id="rId2"/>
                  </a:rPr>
                  <a:t>Gradients and partial derivatives</a:t>
                </a:r>
                <a:endParaRPr lang="en-US" altLang="zh-TW" dirty="0"/>
              </a:p>
              <a:p>
                <a:pPr lvl="1"/>
                <a:r>
                  <a:rPr lang="en-US" altLang="zh-TW" dirty="0">
                    <a:hlinkClick r:id="rId3"/>
                  </a:rPr>
                  <a:t>Directional derivatives and the gradient</a:t>
                </a:r>
                <a:endParaRPr lang="en-US" altLang="zh-TW" dirty="0"/>
              </a:p>
              <a:p>
                <a:pPr lvl="1"/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4"/>
                <a:stretch>
                  <a:fillRect l="-327" t="-10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Gradient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物件 3"/>
              <p:cNvSpPr txBox="1"/>
              <p:nvPr/>
            </p:nvSpPr>
            <p:spPr>
              <a:xfrm>
                <a:off x="1214438" y="2311400"/>
                <a:ext cx="6381750" cy="76354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zh-TW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TW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zh-TW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zh-TW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zh-TW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TW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zh-TW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zh-TW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,⋯,</m:t>
                              </m:r>
                              <m:f>
                                <m:fPr>
                                  <m:ctrlP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zh-TW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TW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zh-TW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zh-TW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with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,⋯,</m:t>
                              </m:r>
                              <m:sSub>
                                <m:sSubPr>
                                  <m:ctrlP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物件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438" y="2311400"/>
                <a:ext cx="6381750" cy="7635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圓角矩形圖說文字 8">
            <a:extLst>
              <a:ext uri="{FF2B5EF4-FFF2-40B4-BE49-F238E27FC236}">
                <a16:creationId xmlns:a16="http://schemas.microsoft.com/office/drawing/2014/main" id="{10D48B75-67AC-4304-97A0-4595CB4588BE}"/>
              </a:ext>
            </a:extLst>
          </p:cNvPr>
          <p:cNvSpPr/>
          <p:nvPr/>
        </p:nvSpPr>
        <p:spPr>
          <a:xfrm>
            <a:off x="5920226" y="5142661"/>
            <a:ext cx="1244062" cy="374571"/>
          </a:xfrm>
          <a:prstGeom prst="wedgeRoundRectCallout">
            <a:avLst>
              <a:gd name="adj1" fmla="val -80663"/>
              <a:gd name="adj2" fmla="val 7756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solidFill>
                  <a:srgbClr val="FF0000"/>
                </a:solidFill>
              </a:rPr>
              <a:t>Quiz inside!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Concept</a:t>
                </a:r>
              </a:p>
              <a:p>
                <a:pPr lvl="1"/>
                <a:r>
                  <a:rPr lang="en-US" altLang="zh-TW" dirty="0"/>
                  <a:t>Gradient: Derivative along coordinate axis</a:t>
                </a:r>
              </a:p>
              <a:p>
                <a:pPr lvl="1"/>
                <a:r>
                  <a:rPr lang="en-US" altLang="zh-TW" dirty="0"/>
                  <a:t>How to compute gradient along any direction </a:t>
                </a:r>
                <a:r>
                  <a:rPr lang="en-US" altLang="zh-TW" dirty="0">
                    <a:sym typeface="Wingdings" panose="05000000000000000000" pitchFamily="2" charset="2"/>
                  </a:rPr>
                  <a:t> </a:t>
                </a:r>
                <a:r>
                  <a:rPr lang="en-US" altLang="zh-TW" dirty="0"/>
                  <a:t>Directional derivative</a:t>
                </a:r>
              </a:p>
              <a:p>
                <a:r>
                  <a:rPr lang="en-US" altLang="zh-TW" dirty="0"/>
                  <a:t>Directional derivative</a:t>
                </a:r>
              </a:p>
              <a:p>
                <a:pPr lvl="1"/>
                <a:r>
                  <a:rPr lang="en-US" altLang="zh-TW" dirty="0"/>
                  <a:t>Directional derivative of </a:t>
                </a:r>
                <a14:m>
                  <m:oMath xmlns:m="http://schemas.openxmlformats.org/officeDocument/2006/math"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TW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along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TW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TW" dirty="0"/>
                  <a:t>=1</a:t>
                </a:r>
              </a:p>
              <a:p>
                <a:pPr lvl="1"/>
                <a:endParaRPr lang="en-US" altLang="zh-TW" dirty="0"/>
              </a:p>
              <a:p>
                <a:pPr lvl="1"/>
                <a:endParaRPr lang="en-US" altLang="zh-TW" dirty="0"/>
              </a:p>
              <a:p>
                <a:pPr lvl="1"/>
                <a:endParaRPr lang="en-US" altLang="zh-TW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altLang="zh-TW" dirty="0">
                    <a:solidFill>
                      <a:srgbClr val="000000"/>
                    </a:solidFill>
                  </a:rPr>
                  <a:t>For a give function </a:t>
                </a:r>
                <a14:m>
                  <m:oMath xmlns:m="http://schemas.openxmlformats.org/officeDocument/2006/math"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TW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sub>
                    </m:sSub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TW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 achieves its maximum when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>
                    <a:hlinkClick r:id="rId2"/>
                  </a:rPr>
                  <a:t>How to derive directional derivatives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327" t="-1024" r="-4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Directional Derivatives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物件 3"/>
              <p:cNvSpPr txBox="1"/>
              <p:nvPr/>
            </p:nvSpPr>
            <p:spPr>
              <a:xfrm>
                <a:off x="1569934" y="4232448"/>
                <a:ext cx="5450338" cy="70872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sub>
                      </m:sSub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num>
                            <m:den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num>
                            <m:den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zh-TW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]=</m:t>
                      </m:r>
                      <m:r>
                        <m:rPr>
                          <m:sty m:val="p"/>
                        </m:rP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物件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934" y="4232448"/>
                <a:ext cx="5450338" cy="7087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圓角矩形圖說文字 8">
            <a:extLst>
              <a:ext uri="{FF2B5EF4-FFF2-40B4-BE49-F238E27FC236}">
                <a16:creationId xmlns:a16="http://schemas.microsoft.com/office/drawing/2014/main" id="{5DCBFB21-7B9F-41A9-B6C5-C379FC1393A6}"/>
              </a:ext>
            </a:extLst>
          </p:cNvPr>
          <p:cNvSpPr/>
          <p:nvPr/>
        </p:nvSpPr>
        <p:spPr>
          <a:xfrm>
            <a:off x="7452320" y="4422581"/>
            <a:ext cx="655738" cy="374571"/>
          </a:xfrm>
          <a:prstGeom prst="wedgeRoundRectCallout">
            <a:avLst>
              <a:gd name="adj1" fmla="val -23301"/>
              <a:gd name="adj2" fmla="val 25373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solidFill>
                  <a:srgbClr val="FF0000"/>
                </a:solidFill>
              </a:rPr>
              <a:t>Quiz!</a:t>
            </a:r>
          </a:p>
        </p:txBody>
      </p:sp>
      <p:sp>
        <p:nvSpPr>
          <p:cNvPr id="6" name="圓角矩形圖說文字 8">
            <a:extLst>
              <a:ext uri="{FF2B5EF4-FFF2-40B4-BE49-F238E27FC236}">
                <a16:creationId xmlns:a16="http://schemas.microsoft.com/office/drawing/2014/main" id="{5E5E1150-EFF6-44D1-A6EB-4B105EDF4774}"/>
              </a:ext>
            </a:extLst>
          </p:cNvPr>
          <p:cNvSpPr/>
          <p:nvPr/>
        </p:nvSpPr>
        <p:spPr>
          <a:xfrm>
            <a:off x="5698801" y="6006757"/>
            <a:ext cx="1733815" cy="374571"/>
          </a:xfrm>
          <a:prstGeom prst="wedgeRoundRectCallout">
            <a:avLst>
              <a:gd name="adj1" fmla="val -71312"/>
              <a:gd name="adj2" fmla="val -10194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solidFill>
                  <a:srgbClr val="FF0000"/>
                </a:solidFill>
              </a:rPr>
              <a:t>Clear explanation!</a:t>
            </a:r>
          </a:p>
        </p:txBody>
      </p:sp>
    </p:spTree>
    <p:extLst>
      <p:ext uri="{BB962C8B-B14F-4D97-AF65-F5344CB8AC3E}">
        <p14:creationId xmlns:p14="http://schemas.microsoft.com/office/powerpoint/2010/main" val="4951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BC68B06-3F6A-49BC-BAD5-58DCF0915DE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F2979AF-23F1-40F8-84B3-D79F869B2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 to Derive Directional Derivatives?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1253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Gradient descent (GD): AKA steepest descent (SD)</a:t>
            </a:r>
          </a:p>
          <a:p>
            <a:pPr lvl="1"/>
            <a:r>
              <a:rPr lang="en-US" altLang="zh-TW" dirty="0"/>
              <a:t>Goal: Minimize a function iteratively based on gradient</a:t>
            </a:r>
          </a:p>
          <a:p>
            <a:pPr lvl="1"/>
            <a:r>
              <a:rPr lang="en-US" altLang="zh-TW" dirty="0"/>
              <a:t>Formula for GD: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Normalized version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With momentum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Gradient Descent (GD)</a:t>
            </a:r>
            <a:endParaRPr lang="zh-TW" altLang="en-US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5073798" y="3740457"/>
            <a:ext cx="2522538" cy="408623"/>
          </a:xfrm>
          <a:prstGeom prst="wedgeRoundRectCallout">
            <a:avLst>
              <a:gd name="adj1" fmla="val -42608"/>
              <a:gd name="adj2" fmla="val -111868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Step size or learning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物件 6"/>
              <p:cNvSpPr txBox="1"/>
              <p:nvPr/>
            </p:nvSpPr>
            <p:spPr>
              <a:xfrm>
                <a:off x="1482071" y="3131676"/>
                <a:ext cx="1684948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m:rPr>
                          <m:sty m:val="p"/>
                        </m:rP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物件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071" y="3131676"/>
                <a:ext cx="1684948" cy="369332"/>
              </a:xfrm>
              <a:prstGeom prst="rect">
                <a:avLst/>
              </a:prstGeom>
              <a:blipFill>
                <a:blip r:embed="rId2"/>
                <a:stretch>
                  <a:fillRect b="-112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物件 7"/>
              <p:cNvSpPr txBox="1"/>
              <p:nvPr/>
            </p:nvSpPr>
            <p:spPr>
              <a:xfrm>
                <a:off x="3628372" y="3109451"/>
                <a:ext cx="2743828" cy="35394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zh-TW" altLang="en-US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𝑛𝑒𝑥𝑡</m:t>
                          </m:r>
                        </m:sub>
                      </m:sSub>
                      <m:r>
                        <a:rPr lang="zh-TW" altLang="en-US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TW" altLang="en-US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zh-TW" altLang="en-US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𝑛𝑜𝑤</m:t>
                          </m:r>
                        </m:sub>
                      </m:sSub>
                      <m:r>
                        <a:rPr lang="zh-TW" altLang="en-US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m:rPr>
                          <m:sty m:val="p"/>
                        </m:rPr>
                        <a:rPr lang="zh-TW" altLang="en-US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zh-TW" altLang="en-US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TW" altLang="en-US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en-US"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zh-TW" altLang="en-US"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𝑛𝑜𝑤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1700" dirty="0"/>
              </a:p>
            </p:txBody>
          </p:sp>
        </mc:Choice>
        <mc:Fallback xmlns="">
          <p:sp>
            <p:nvSpPr>
              <p:cNvPr id="8" name="物件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372" y="3109451"/>
                <a:ext cx="2743828" cy="353943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圓角矩形圖說文字 8"/>
          <p:cNvSpPr/>
          <p:nvPr/>
        </p:nvSpPr>
        <p:spPr>
          <a:xfrm>
            <a:off x="7588671" y="2492896"/>
            <a:ext cx="655737" cy="374571"/>
          </a:xfrm>
          <a:prstGeom prst="wedgeRoundRectCallout">
            <a:avLst>
              <a:gd name="adj1" fmla="val -23301"/>
              <a:gd name="adj2" fmla="val 25373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solidFill>
                  <a:srgbClr val="FF0000"/>
                </a:solidFill>
              </a:rPr>
              <a:t>Quiz!</a:t>
            </a:r>
            <a:endParaRPr lang="en-US" altLang="zh-TW" sz="1600" dirty="0">
              <a:solidFill>
                <a:schemeClr val="tx1"/>
              </a:solidFill>
            </a:endParaRPr>
          </a:p>
        </p:txBody>
      </p:sp>
      <p:sp>
        <p:nvSpPr>
          <p:cNvPr id="10" name="圓角矩形圖說文字 5">
            <a:extLst>
              <a:ext uri="{FF2B5EF4-FFF2-40B4-BE49-F238E27FC236}">
                <a16:creationId xmlns:a16="http://schemas.microsoft.com/office/drawing/2014/main" id="{F0481497-C27C-4CEE-9E28-D055FF09363F}"/>
              </a:ext>
            </a:extLst>
          </p:cNvPr>
          <p:cNvSpPr/>
          <p:nvPr/>
        </p:nvSpPr>
        <p:spPr>
          <a:xfrm>
            <a:off x="6660232" y="3068960"/>
            <a:ext cx="1179731" cy="408623"/>
          </a:xfrm>
          <a:prstGeom prst="wedgeRoundRectCallout">
            <a:avLst>
              <a:gd name="adj1" fmla="val -70081"/>
              <a:gd name="adj2" fmla="val 10401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Vanilla GD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物件 6">
                <a:extLst>
                  <a:ext uri="{FF2B5EF4-FFF2-40B4-BE49-F238E27FC236}">
                    <a16:creationId xmlns:a16="http://schemas.microsoft.com/office/drawing/2014/main" id="{CA4DACDA-5197-4A65-8E8D-0897E9375522}"/>
                  </a:ext>
                </a:extLst>
              </p:cNvPr>
              <p:cNvSpPr txBox="1"/>
              <p:nvPr/>
            </p:nvSpPr>
            <p:spPr>
              <a:xfrm>
                <a:off x="1463525" y="4221088"/>
                <a:ext cx="1967590" cy="67845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物件 6">
                <a:extLst>
                  <a:ext uri="{FF2B5EF4-FFF2-40B4-BE49-F238E27FC236}">
                    <a16:creationId xmlns:a16="http://schemas.microsoft.com/office/drawing/2014/main" id="{CA4DACDA-5197-4A65-8E8D-0897E9375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525" y="4221088"/>
                <a:ext cx="1967590" cy="6784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>
            <a:extLst>
              <a:ext uri="{FF2B5EF4-FFF2-40B4-BE49-F238E27FC236}">
                <a16:creationId xmlns:a16="http://schemas.microsoft.com/office/drawing/2014/main" id="{9150285D-386F-4EC0-ACD0-D3DEFF39D10A}"/>
              </a:ext>
            </a:extLst>
          </p:cNvPr>
          <p:cNvSpPr txBox="1"/>
          <p:nvPr/>
        </p:nvSpPr>
        <p:spPr>
          <a:xfrm flipH="1">
            <a:off x="3213986" y="3068960"/>
            <a:ext cx="4219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100" dirty="0"/>
              <a:t>or</a:t>
            </a:r>
            <a:endParaRPr lang="zh-TW" altLang="en-US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物件 6">
                <a:extLst>
                  <a:ext uri="{FF2B5EF4-FFF2-40B4-BE49-F238E27FC236}">
                    <a16:creationId xmlns:a16="http://schemas.microsoft.com/office/drawing/2014/main" id="{F6D60CB7-35D3-47C0-B13D-78112887F5B6}"/>
                  </a:ext>
                </a:extLst>
              </p:cNvPr>
              <p:cNvSpPr txBox="1"/>
              <p:nvPr/>
            </p:nvSpPr>
            <p:spPr>
              <a:xfrm>
                <a:off x="1475656" y="5733256"/>
                <a:ext cx="2941959" cy="3907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TW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zh-TW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zh-TW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zh-TW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m:rPr>
                          <m:sty m:val="p"/>
                        </m:rPr>
                        <a:rPr lang="zh-TW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zh-TW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zh-TW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𝑝𝑟𝑒𝑣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物件 6">
                <a:extLst>
                  <a:ext uri="{FF2B5EF4-FFF2-40B4-BE49-F238E27FC236}">
                    <a16:creationId xmlns:a16="http://schemas.microsoft.com/office/drawing/2014/main" id="{F6D60CB7-35D3-47C0-B13D-78112887F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733256"/>
                <a:ext cx="2941959" cy="390748"/>
              </a:xfrm>
              <a:prstGeom prst="rect">
                <a:avLst/>
              </a:prstGeom>
              <a:blipFill>
                <a:blip r:embed="rId5"/>
                <a:stretch>
                  <a:fillRect b="-597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14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en-US" altLang="zh-TW" dirty="0"/>
              <a:t>Example of Single-Input Functions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If n=1, GD reduces to the problem of going left or right.</a:t>
            </a:r>
          </a:p>
          <a:p>
            <a:r>
              <a:rPr lang="en-US" altLang="zh-TW" dirty="0"/>
              <a:t>Example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dirty="0"/>
              <a:t>Animation:</a:t>
            </a:r>
          </a:p>
          <a:p>
            <a:pPr lvl="1"/>
            <a:r>
              <a:rPr lang="en-US" altLang="zh-TW" dirty="0">
                <a:hlinkClick r:id="rId2"/>
              </a:rPr>
              <a:t>http://www.onmyphd.com/?p=gradient.descent</a:t>
            </a:r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569859"/>
              </p:ext>
            </p:extLst>
          </p:nvPr>
        </p:nvGraphicFramePr>
        <p:xfrm>
          <a:off x="1157411" y="2708920"/>
          <a:ext cx="3630613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2044440" imgH="698400" progId="Equation.3">
                  <p:embed/>
                </p:oleObj>
              </mc:Choice>
              <mc:Fallback>
                <p:oleObj name="方程式" r:id="rId3" imgW="2044440" imgH="698400" progId="Equation.3">
                  <p:embed/>
                  <p:pic>
                    <p:nvPicPr>
                      <p:cNvPr id="7" name="物件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7411" y="2708920"/>
                        <a:ext cx="3630613" cy="123666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2478907"/>
            <a:ext cx="3655783" cy="217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5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Each point/region with zero gradient has a basin of attraction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Basin of Attraction in 1D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006184"/>
            <a:ext cx="2592288" cy="1070888"/>
          </a:xfrm>
          <a:prstGeom prst="rect">
            <a:avLst/>
          </a:prstGeom>
        </p:spPr>
      </p:pic>
      <p:pic>
        <p:nvPicPr>
          <p:cNvPr id="8" name="Picture 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30171"/>
            <a:ext cx="4550672" cy="262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02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>
                <a:extLst>
                  <a:ext uri="{FF2B5EF4-FFF2-40B4-BE49-F238E27FC236}">
                    <a16:creationId xmlns:a16="http://schemas.microsoft.com/office/drawing/2014/main" id="{22FC7AD5-E3AF-440F-98E1-F1055638898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TW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m:rPr>
                        <m:nor/>
                      </m:rPr>
                      <a:rPr lang="en-US" altLang="zh-TW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內容版面配置區 1">
                <a:extLst>
                  <a:ext uri="{FF2B5EF4-FFF2-40B4-BE49-F238E27FC236}">
                    <a16:creationId xmlns:a16="http://schemas.microsoft.com/office/drawing/2014/main" id="{22FC7AD5-E3AF-440F-98E1-F105563889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標題 2">
            <a:extLst>
              <a:ext uri="{FF2B5EF4-FFF2-40B4-BE49-F238E27FC236}">
                <a16:creationId xmlns:a16="http://schemas.microsoft.com/office/drawing/2014/main" id="{EB349CDF-0980-4D86-83E9-45067F977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of Two-input Functions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79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en-US" altLang="zh-TW" dirty="0"/>
              <a:t>“Peaks” Functions (1/2)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If n=2, GD needs to find a direction in 2D plane.</a:t>
            </a:r>
          </a:p>
          <a:p>
            <a:r>
              <a:rPr lang="en-US" altLang="zh-TW" dirty="0"/>
              <a:t>Example: “Peaks” function in MATLAB</a:t>
            </a:r>
          </a:p>
          <a:p>
            <a:endParaRPr lang="en-US" altLang="zh-TW" dirty="0"/>
          </a:p>
          <a:p>
            <a:pPr marL="365760" lvl="1" indent="0">
              <a:buNone/>
            </a:pPr>
            <a:endParaRPr lang="en-US" altLang="zh-TW" dirty="0"/>
          </a:p>
          <a:p>
            <a:r>
              <a:rPr lang="en-US" altLang="zh-TW" dirty="0"/>
              <a:t>Animation: </a:t>
            </a:r>
            <a:r>
              <a:rPr lang="en-US" altLang="zh-TW" dirty="0" err="1"/>
              <a:t>gradientDescentDemo.m</a:t>
            </a:r>
            <a:endParaRPr lang="en-US" altLang="zh-TW" dirty="0"/>
          </a:p>
          <a:p>
            <a:pPr marL="365760" lvl="1" indent="0">
              <a:buNone/>
            </a:pPr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92789"/>
              </p:ext>
            </p:extLst>
          </p:nvPr>
        </p:nvGraphicFramePr>
        <p:xfrm>
          <a:off x="1506562" y="2582863"/>
          <a:ext cx="58737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3924000" imgH="431640" progId="Equation.3">
                  <p:embed/>
                </p:oleObj>
              </mc:Choice>
              <mc:Fallback>
                <p:oleObj name="方程式" r:id="rId2" imgW="3924000" imgH="431640" progId="Equation.3">
                  <p:embed/>
                  <p:pic>
                    <p:nvPicPr>
                      <p:cNvPr id="2663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62" y="2582863"/>
                        <a:ext cx="5873750" cy="8461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457" y="3969710"/>
            <a:ext cx="5316823" cy="2771658"/>
          </a:xfrm>
          <a:prstGeom prst="rect">
            <a:avLst/>
          </a:prstGeom>
        </p:spPr>
      </p:pic>
      <p:sp>
        <p:nvSpPr>
          <p:cNvPr id="9" name="圓角矩形圖說文字 8"/>
          <p:cNvSpPr/>
          <p:nvPr/>
        </p:nvSpPr>
        <p:spPr>
          <a:xfrm>
            <a:off x="7020272" y="5085184"/>
            <a:ext cx="1950610" cy="1021556"/>
          </a:xfrm>
          <a:prstGeom prst="wedgeRoundRectCallout">
            <a:avLst>
              <a:gd name="adj1" fmla="val -66687"/>
              <a:gd name="adj2" fmla="val 43236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Gradients is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perpendicular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to contours, why?</a:t>
            </a:r>
          </a:p>
        </p:txBody>
      </p:sp>
      <p:sp>
        <p:nvSpPr>
          <p:cNvPr id="10" name="圓角矩形圖說文字 9"/>
          <p:cNvSpPr/>
          <p:nvPr/>
        </p:nvSpPr>
        <p:spPr>
          <a:xfrm>
            <a:off x="251520" y="5877272"/>
            <a:ext cx="1642837" cy="715089"/>
          </a:xfrm>
          <a:prstGeom prst="wedgeRoundRectCallout">
            <a:avLst>
              <a:gd name="adj1" fmla="val 76070"/>
              <a:gd name="adj2" fmla="val -62140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3 local maxima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3 local minima</a:t>
            </a:r>
          </a:p>
        </p:txBody>
      </p:sp>
    </p:spTree>
    <p:extLst>
      <p:ext uri="{BB962C8B-B14F-4D97-AF65-F5344CB8AC3E}">
        <p14:creationId xmlns:p14="http://schemas.microsoft.com/office/powerpoint/2010/main" val="211786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9532</TotalTime>
  <Words>1194</Words>
  <Application>Microsoft Office PowerPoint</Application>
  <PresentationFormat>如螢幕大小 (4:3)</PresentationFormat>
  <Paragraphs>153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標楷體</vt:lpstr>
      <vt:lpstr>Arial</vt:lpstr>
      <vt:lpstr>Calibri</vt:lpstr>
      <vt:lpstr>Cambria Math</vt:lpstr>
      <vt:lpstr>Symbol</vt:lpstr>
      <vt:lpstr>Wingdings</vt:lpstr>
      <vt:lpstr>Wingdings 2</vt:lpstr>
      <vt:lpstr>壁窗</vt:lpstr>
      <vt:lpstr>方程式</vt:lpstr>
      <vt:lpstr>Derivative-based Optimization: Gradient Descent 梯度下降法</vt:lpstr>
      <vt:lpstr>Gradient</vt:lpstr>
      <vt:lpstr>Directional Derivatives</vt:lpstr>
      <vt:lpstr>How to Derive Directional Derivatives?</vt:lpstr>
      <vt:lpstr>Gradient Descent (GD)</vt:lpstr>
      <vt:lpstr>Example of Single-Input Functions</vt:lpstr>
      <vt:lpstr>Basin of Attraction in 1D</vt:lpstr>
      <vt:lpstr>Example of Two-input Functions</vt:lpstr>
      <vt:lpstr>“Peaks” Functions (1/2)</vt:lpstr>
      <vt:lpstr>“Peaks” Functions (2/2)</vt:lpstr>
      <vt:lpstr>Basin of Attraction in 2D</vt:lpstr>
      <vt:lpstr>Rosenbrock Function</vt:lpstr>
      <vt:lpstr>Properties of Gradient Descent</vt:lpstr>
      <vt:lpstr>Comparisons of Gradient-based Optimization</vt:lpstr>
      <vt:lpstr>Gauss-Newton Method</vt:lpstr>
      <vt:lpstr>Levenberg-Marquardt Method</vt:lpstr>
      <vt:lpstr>Exercises (1/2)</vt:lpstr>
      <vt:lpstr>Exercises (2/2)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使用 HTS 進行中文語音合成之研究</dc:title>
  <dc:creator>heycat</dc:creator>
  <cp:lastModifiedBy>user</cp:lastModifiedBy>
  <cp:revision>722</cp:revision>
  <dcterms:created xsi:type="dcterms:W3CDTF">2008-11-09T17:03:56Z</dcterms:created>
  <dcterms:modified xsi:type="dcterms:W3CDTF">2025-09-25T02:52:48Z</dcterms:modified>
</cp:coreProperties>
</file>