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347" r:id="rId2"/>
    <p:sldId id="364" r:id="rId3"/>
    <p:sldId id="299" r:id="rId4"/>
    <p:sldId id="361" r:id="rId5"/>
    <p:sldId id="362" r:id="rId6"/>
    <p:sldId id="363" r:id="rId7"/>
    <p:sldId id="365" r:id="rId8"/>
    <p:sldId id="366" r:id="rId9"/>
    <p:sldId id="367" r:id="rId10"/>
    <p:sldId id="368" r:id="rId11"/>
    <p:sldId id="369" r:id="rId12"/>
    <p:sldId id="370" r:id="rId13"/>
    <p:sldId id="371" r:id="rId14"/>
    <p:sldId id="372" r:id="rId15"/>
    <p:sldId id="374" r:id="rId16"/>
    <p:sldId id="348" r:id="rId17"/>
    <p:sldId id="373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202" autoAdjust="0"/>
  </p:normalViewPr>
  <p:slideViewPr>
    <p:cSldViewPr>
      <p:cViewPr varScale="1">
        <p:scale>
          <a:sx n="81" d="100"/>
          <a:sy n="81" d="100"/>
        </p:scale>
        <p:origin x="1709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1340768"/>
            <a:ext cx="61722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91442" y="278112"/>
            <a:ext cx="12954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135236"/>
            <a:ext cx="12954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2021/7/4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14282" y="1500174"/>
            <a:ext cx="84296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14282" y="1571612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8635396" y="628652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8394774" y="6290270"/>
            <a:ext cx="827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dirty="0">
                <a:solidFill>
                  <a:schemeClr val="accent3">
                    <a:lumMod val="75000"/>
                  </a:schemeClr>
                </a:solidFill>
              </a:rPr>
              <a:t>/13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mirlab.org/jang/books/matlabProgramming4guru/08-4_Math_Functions.asp?title=8-4%20%A8%E7%BC%C6%AA%BA%B7%A5%A4p%AD%C8" TargetMode="External"/><Relationship Id="rId2" Type="http://schemas.openxmlformats.org/officeDocument/2006/relationships/hyperlink" Target="http://mirlab.org/jang/books/matlabProgramming4gur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hysics.ujep.cz/~mmaly/vyuka/MPVT_II/Heuristiky/NelderMead.ppt" TargetMode="External"/><Relationship Id="rId2" Type="http://schemas.openxmlformats.org/officeDocument/2006/relationships/hyperlink" Target="https://en.wikipedia.org/wiki/Nelder%E2%80%93Mead_metho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princeton.edu/courses/archive/spr06/cos323/notes/lecture03_optimization/cos323_s06_lecture03_optimization.pp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Downhill Simplex Search</a:t>
            </a:r>
            <a:br>
              <a:rPr lang="en-US" altLang="zh-TW" sz="3600" cap="none" dirty="0">
                <a:cs typeface="Calibri" panose="020F0502020204030204" pitchFamily="34" charset="0"/>
              </a:rPr>
            </a:br>
            <a:r>
              <a:rPr lang="en-US" altLang="zh-TW" sz="3600" dirty="0">
                <a:cs typeface="Calibri" panose="020F0502020204030204" pitchFamily="34" charset="0"/>
              </a:rPr>
              <a:t>(</a:t>
            </a:r>
            <a:r>
              <a:rPr lang="en-US" altLang="zh-TW" sz="3600" dirty="0" err="1">
                <a:cs typeface="Calibri" panose="020F0502020204030204" pitchFamily="34" charset="0"/>
              </a:rPr>
              <a:t>Nelder</a:t>
            </a:r>
            <a:r>
              <a:rPr lang="en-US" altLang="zh-TW" sz="3600" dirty="0">
                <a:cs typeface="Calibri" panose="020F0502020204030204" pitchFamily="34" charset="0"/>
              </a:rPr>
              <a:t>-Mead Method)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944216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endParaRPr lang="en-US" altLang="zh-TW" i="1" dirty="0">
              <a:latin typeface="Arial" panose="020B0604020202020204" pitchFamily="34" charset="0"/>
            </a:endParaRPr>
          </a:p>
          <a:p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83812" y="5795972"/>
            <a:ext cx="1300356" cy="369332"/>
          </a:xfr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2021/7/4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altLang="zh-TW" b="1" dirty="0"/>
              <a:t>Contraction</a:t>
            </a:r>
            <a:r>
              <a:rPr lang="en-US" altLang="zh-TW" dirty="0"/>
              <a:t>. If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r</a:t>
            </a:r>
            <a:r>
              <a:rPr lang="en-US" altLang="zh-TW" baseline="-25000" dirty="0"/>
              <a:t> </a:t>
            </a:r>
            <a:r>
              <a:rPr lang="en-US" altLang="zh-TW" dirty="0"/>
              <a:t>&gt;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n</a:t>
            </a:r>
            <a:r>
              <a:rPr lang="en-US" altLang="zh-TW" dirty="0"/>
              <a:t>, perform a contraction between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m</a:t>
            </a:r>
            <a:r>
              <a:rPr lang="en-US" altLang="zh-TW" dirty="0"/>
              <a:t> and the better of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r</a:t>
            </a:r>
            <a:r>
              <a:rPr lang="en-US" altLang="zh-TW" dirty="0"/>
              <a:t> and x</a:t>
            </a:r>
            <a:r>
              <a:rPr lang="en-US" altLang="zh-TW" baseline="-25000" dirty="0"/>
              <a:t>n+1</a:t>
            </a:r>
            <a:r>
              <a:rPr lang="en-US" altLang="zh-TW" dirty="0"/>
              <a:t>.</a:t>
            </a:r>
          </a:p>
          <a:p>
            <a:pPr marL="914400" lvl="1" indent="-51435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en-US" altLang="zh-TW" b="1" dirty="0"/>
              <a:t>Outside</a:t>
            </a:r>
            <a:r>
              <a:rPr lang="en-US" altLang="zh-TW" dirty="0"/>
              <a:t>. If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n</a:t>
            </a:r>
            <a:r>
              <a:rPr lang="en-US" altLang="zh-TW" baseline="-25000" dirty="0"/>
              <a:t> </a:t>
            </a:r>
            <a:r>
              <a:rPr lang="en-US" altLang="zh-TW" dirty="0"/>
              <a:t>&lt;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r</a:t>
            </a:r>
            <a:r>
              <a:rPr lang="en-US" altLang="zh-TW" baseline="-25000" dirty="0"/>
              <a:t> </a:t>
            </a:r>
            <a:r>
              <a:rPr lang="en-US" altLang="zh-TW" dirty="0"/>
              <a:t>&lt; f</a:t>
            </a:r>
            <a:r>
              <a:rPr lang="en-US" altLang="zh-TW" baseline="-25000" dirty="0"/>
              <a:t>n+1</a:t>
            </a:r>
            <a:r>
              <a:rPr lang="en-US" altLang="zh-TW" dirty="0"/>
              <a:t> calculate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oc</a:t>
            </a:r>
            <a:r>
              <a:rPr lang="en-US" altLang="zh-TW" dirty="0"/>
              <a:t>=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m</a:t>
            </a:r>
            <a:r>
              <a:rPr lang="en-US" altLang="zh-TW" dirty="0"/>
              <a:t>+ K (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r</a:t>
            </a:r>
            <a:r>
              <a:rPr lang="en-US" altLang="zh-TW" baseline="-25000" dirty="0"/>
              <a:t> </a:t>
            </a:r>
            <a:r>
              <a:rPr lang="en-US" altLang="zh-TW" dirty="0"/>
              <a:t>-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m</a:t>
            </a:r>
            <a:r>
              <a:rPr lang="en-US" altLang="zh-TW" dirty="0"/>
              <a:t>) and evaluate f(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oc</a:t>
            </a:r>
            <a:r>
              <a:rPr lang="en-US" altLang="zh-TW" dirty="0"/>
              <a:t>). If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oc</a:t>
            </a:r>
            <a:r>
              <a:rPr lang="en-US" altLang="zh-TW" dirty="0"/>
              <a:t>&lt;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r</a:t>
            </a:r>
            <a:r>
              <a:rPr lang="en-US" altLang="zh-TW" dirty="0"/>
              <a:t>, accept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oc</a:t>
            </a:r>
            <a:r>
              <a:rPr lang="en-US" altLang="zh-TW" dirty="0"/>
              <a:t> and terminate the iteration; otherwise do a shrink.</a:t>
            </a:r>
          </a:p>
          <a:p>
            <a:pPr marL="914400" lvl="1" indent="-51435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en-US" altLang="zh-TW" b="1" dirty="0"/>
              <a:t>Inside</a:t>
            </a:r>
            <a:r>
              <a:rPr lang="en-US" altLang="zh-TW" dirty="0"/>
              <a:t>. If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r</a:t>
            </a:r>
            <a:r>
              <a:rPr lang="en-US" altLang="zh-TW" baseline="-25000" dirty="0"/>
              <a:t> </a:t>
            </a:r>
            <a:r>
              <a:rPr lang="en-US" altLang="zh-TW" dirty="0"/>
              <a:t>&gt; f</a:t>
            </a:r>
            <a:r>
              <a:rPr lang="en-US" altLang="zh-TW" baseline="-25000" dirty="0"/>
              <a:t>n+1</a:t>
            </a:r>
            <a:r>
              <a:rPr lang="en-US" altLang="zh-TW" dirty="0"/>
              <a:t> calculate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ic</a:t>
            </a:r>
            <a:r>
              <a:rPr lang="en-US" altLang="zh-TW" baseline="-25000" dirty="0"/>
              <a:t> </a:t>
            </a:r>
            <a:r>
              <a:rPr lang="en-US" altLang="zh-TW" dirty="0"/>
              <a:t>=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m</a:t>
            </a:r>
            <a:r>
              <a:rPr lang="en-US" altLang="zh-TW" baseline="-25000" dirty="0"/>
              <a:t> </a:t>
            </a:r>
            <a:r>
              <a:rPr lang="en-US" altLang="zh-TW" dirty="0"/>
              <a:t>– K (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m</a:t>
            </a:r>
            <a:r>
              <a:rPr lang="en-US" altLang="zh-TW" dirty="0"/>
              <a:t>- x</a:t>
            </a:r>
            <a:r>
              <a:rPr lang="en-US" altLang="zh-TW" baseline="-25000" dirty="0"/>
              <a:t>n+1</a:t>
            </a:r>
            <a:r>
              <a:rPr lang="en-US" altLang="zh-TW" dirty="0"/>
              <a:t>) and evaluate f(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ic</a:t>
            </a:r>
            <a:r>
              <a:rPr lang="en-US" altLang="zh-TW" dirty="0"/>
              <a:t>). If f</a:t>
            </a:r>
            <a:r>
              <a:rPr lang="en-US" altLang="zh-TW" baseline="-25000" dirty="0"/>
              <a:t>ic</a:t>
            </a:r>
            <a:r>
              <a:rPr lang="en-US" altLang="zh-TW" dirty="0"/>
              <a:t>&lt; f</a:t>
            </a:r>
            <a:r>
              <a:rPr lang="en-US" altLang="zh-TW" baseline="-25000" dirty="0"/>
              <a:t>n+1</a:t>
            </a:r>
            <a:r>
              <a:rPr lang="en-US" altLang="zh-TW" dirty="0"/>
              <a:t> accept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ic</a:t>
            </a:r>
            <a:r>
              <a:rPr lang="en-US" altLang="zh-TW" dirty="0"/>
              <a:t> and terminate the iteration; otherwise do a shrink.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Steps in DSS (3/4)</a:t>
            </a:r>
            <a:endParaRPr lang="zh-TW" altLang="en-US" dirty="0"/>
          </a:p>
        </p:txBody>
      </p:sp>
      <p:pic>
        <p:nvPicPr>
          <p:cNvPr id="4" name="Picture 3" descr="Contraction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163" y="4746625"/>
            <a:ext cx="3963987" cy="199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231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 startAt="6"/>
            </a:pPr>
            <a:r>
              <a:rPr lang="en-US" altLang="zh-TW" b="1" dirty="0"/>
              <a:t>Shrink</a:t>
            </a:r>
            <a:r>
              <a:rPr lang="en-US" altLang="zh-TW" dirty="0"/>
              <a:t>. Evaluate f at the n points v</a:t>
            </a:r>
            <a:r>
              <a:rPr lang="en-US" altLang="zh-TW" baseline="-25000" dirty="0"/>
              <a:t>i</a:t>
            </a:r>
            <a:r>
              <a:rPr lang="en-US" altLang="zh-TW" dirty="0"/>
              <a:t> = x</a:t>
            </a:r>
            <a:r>
              <a:rPr lang="en-US" altLang="zh-TW" baseline="-25000" dirty="0"/>
              <a:t>i </a:t>
            </a:r>
            <a:r>
              <a:rPr lang="en-US" altLang="zh-TW" dirty="0"/>
              <a:t>+ S (x</a:t>
            </a:r>
            <a:r>
              <a:rPr lang="en-US" altLang="zh-TW" baseline="-25000" dirty="0"/>
              <a:t>i</a:t>
            </a:r>
            <a:r>
              <a:rPr lang="en-US" altLang="zh-TW" dirty="0"/>
              <a:t>-x</a:t>
            </a:r>
            <a:r>
              <a:rPr lang="en-US" altLang="zh-TW" baseline="-25000" dirty="0"/>
              <a:t>1</a:t>
            </a:r>
            <a:r>
              <a:rPr lang="en-US" altLang="zh-TW" dirty="0"/>
              <a:t>), </a:t>
            </a:r>
            <a:r>
              <a:rPr lang="en-US" altLang="zh-TW" dirty="0" err="1"/>
              <a:t>i</a:t>
            </a:r>
            <a:r>
              <a:rPr lang="en-US" altLang="zh-TW" dirty="0"/>
              <a:t> = 2,….,n+1. The vertices of the simplex at the next iteration are x</a:t>
            </a:r>
            <a:r>
              <a:rPr lang="en-US" altLang="zh-TW" baseline="-25000" dirty="0"/>
              <a:t>1</a:t>
            </a:r>
            <a:r>
              <a:rPr lang="en-US" altLang="zh-TW" dirty="0"/>
              <a:t>, v</a:t>
            </a:r>
            <a:r>
              <a:rPr lang="en-US" altLang="zh-TW" baseline="-25000" dirty="0"/>
              <a:t>2</a:t>
            </a:r>
            <a:r>
              <a:rPr lang="en-US" altLang="zh-TW" dirty="0"/>
              <a:t>, …, v</a:t>
            </a:r>
            <a:r>
              <a:rPr lang="en-US" altLang="zh-TW" baseline="-25000" dirty="0"/>
              <a:t>n+1</a:t>
            </a:r>
            <a:r>
              <a:rPr lang="en-US" altLang="zh-TW" dirty="0"/>
              <a:t>.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Steps in DSS (4/4)</a:t>
            </a:r>
            <a:endParaRPr lang="zh-TW" altLang="en-US" dirty="0"/>
          </a:p>
        </p:txBody>
      </p:sp>
      <p:pic>
        <p:nvPicPr>
          <p:cNvPr id="4" name="Picture 3" descr="Shrink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400" y="3292475"/>
            <a:ext cx="2489200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0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Triangle1.psd">
            <a:extLst>
              <a:ext uri="{FF2B5EF4-FFF2-40B4-BE49-F238E27FC236}">
                <a16:creationId xmlns:a16="http://schemas.microsoft.com/office/drawing/2014/main" id="{1B90C320-72C0-43EA-A097-8EE33652F4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586" y="1795783"/>
            <a:ext cx="1613718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Expansion.psd">
            <a:extLst>
              <a:ext uri="{FF2B5EF4-FFF2-40B4-BE49-F238E27FC236}">
                <a16:creationId xmlns:a16="http://schemas.microsoft.com/office/drawing/2014/main" id="{3ACC8ECC-3647-413D-96C2-B3BCB7901A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998" y="1641406"/>
            <a:ext cx="2195362" cy="2579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內容版面配置區 54">
            <a:extLst>
              <a:ext uri="{FF2B5EF4-FFF2-40B4-BE49-F238E27FC236}">
                <a16:creationId xmlns:a16="http://schemas.microsoft.com/office/drawing/2014/main" id="{F27CA5D0-F13E-47BE-BA90-C2EC2D3652D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DSS moves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Actions based on range of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r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List of DSS Moves in 2D</a:t>
            </a:r>
            <a:endParaRPr lang="zh-TW" altLang="en-US" dirty="0"/>
          </a:p>
        </p:txBody>
      </p:sp>
      <p:pic>
        <p:nvPicPr>
          <p:cNvPr id="7" name="Picture 6" descr="Reflect.psd">
            <a:extLst>
              <a:ext uri="{FF2B5EF4-FFF2-40B4-BE49-F238E27FC236}">
                <a16:creationId xmlns:a16="http://schemas.microsoft.com/office/drawing/2014/main" id="{08E937C1-551C-4D0B-97E7-FBC4A9A8DA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390" y="1818854"/>
            <a:ext cx="1525634" cy="1840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ontraction.psd">
            <a:extLst>
              <a:ext uri="{FF2B5EF4-FFF2-40B4-BE49-F238E27FC236}">
                <a16:creationId xmlns:a16="http://schemas.microsoft.com/office/drawing/2014/main" id="{C07FF6ED-0DF0-4539-B5C4-F02011EF87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570" y="3411405"/>
            <a:ext cx="2900410" cy="145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Shrink.psd">
            <a:extLst>
              <a:ext uri="{FF2B5EF4-FFF2-40B4-BE49-F238E27FC236}">
                <a16:creationId xmlns:a16="http://schemas.microsoft.com/office/drawing/2014/main" id="{807FA3A2-8E55-4690-A973-71AAA4D2CF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946" y="3588433"/>
            <a:ext cx="1432272" cy="1191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直線接點 8">
            <a:extLst>
              <a:ext uri="{FF2B5EF4-FFF2-40B4-BE49-F238E27FC236}">
                <a16:creationId xmlns:a16="http://schemas.microsoft.com/office/drawing/2014/main" id="{DC38CF56-AB1D-458A-8830-0227E139B45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4200" y="5948363"/>
            <a:ext cx="7156152" cy="0"/>
          </a:xfrm>
          <a:prstGeom prst="line">
            <a:avLst/>
          </a:prstGeom>
          <a:noFill/>
          <a:ln w="3810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直線接點 13">
            <a:extLst>
              <a:ext uri="{FF2B5EF4-FFF2-40B4-BE49-F238E27FC236}">
                <a16:creationId xmlns:a16="http://schemas.microsoft.com/office/drawing/2014/main" id="{178516F6-5D58-4A4B-A4C2-2E783096A9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24063" y="5803900"/>
            <a:ext cx="0" cy="288925"/>
          </a:xfrm>
          <a:prstGeom prst="line">
            <a:avLst/>
          </a:prstGeom>
          <a:noFill/>
          <a:ln w="3810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直線接點 16">
            <a:extLst>
              <a:ext uri="{FF2B5EF4-FFF2-40B4-BE49-F238E27FC236}">
                <a16:creationId xmlns:a16="http://schemas.microsoft.com/office/drawing/2014/main" id="{9EB9FAA2-CB1F-4333-B548-15B877A3320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21163" y="5803900"/>
            <a:ext cx="0" cy="288925"/>
          </a:xfrm>
          <a:prstGeom prst="line">
            <a:avLst/>
          </a:prstGeom>
          <a:noFill/>
          <a:ln w="3810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線接點 17">
            <a:extLst>
              <a:ext uri="{FF2B5EF4-FFF2-40B4-BE49-F238E27FC236}">
                <a16:creationId xmlns:a16="http://schemas.microsoft.com/office/drawing/2014/main" id="{E211BD42-62EB-4D0C-9101-086C6D4BCAE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300192" y="5803900"/>
            <a:ext cx="0" cy="288925"/>
          </a:xfrm>
          <a:prstGeom prst="line">
            <a:avLst/>
          </a:prstGeom>
          <a:noFill/>
          <a:ln w="3810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物件 31">
                <a:extLst>
                  <a:ext uri="{FF2B5EF4-FFF2-40B4-BE49-F238E27FC236}">
                    <a16:creationId xmlns:a16="http://schemas.microsoft.com/office/drawing/2014/main" id="{644A43A6-CDA9-4BC0-98B0-A82B8E4841F3}"/>
                  </a:ext>
                </a:extLst>
              </p:cNvPr>
              <p:cNvSpPr txBox="1"/>
              <p:nvPr/>
            </p:nvSpPr>
            <p:spPr bwMode="auto">
              <a:xfrm>
                <a:off x="1887639" y="6165850"/>
                <a:ext cx="410112" cy="3693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0" name="物件 31">
                <a:extLst>
                  <a:ext uri="{FF2B5EF4-FFF2-40B4-BE49-F238E27FC236}">
                    <a16:creationId xmlns:a16="http://schemas.microsoft.com/office/drawing/2014/main" id="{644A43A6-CDA9-4BC0-98B0-A82B8E4841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87639" y="6165850"/>
                <a:ext cx="41011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物件 37">
                <a:extLst>
                  <a:ext uri="{FF2B5EF4-FFF2-40B4-BE49-F238E27FC236}">
                    <a16:creationId xmlns:a16="http://schemas.microsoft.com/office/drawing/2014/main" id="{A263FEED-3900-497E-BA61-738A80285916}"/>
                  </a:ext>
                </a:extLst>
              </p:cNvPr>
              <p:cNvSpPr txBox="1"/>
              <p:nvPr/>
            </p:nvSpPr>
            <p:spPr bwMode="auto">
              <a:xfrm>
                <a:off x="3798888" y="6165850"/>
                <a:ext cx="773112" cy="3492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2" name="物件 37">
                <a:extLst>
                  <a:ext uri="{FF2B5EF4-FFF2-40B4-BE49-F238E27FC236}">
                    <a16:creationId xmlns:a16="http://schemas.microsoft.com/office/drawing/2014/main" id="{A263FEED-3900-497E-BA61-738A80285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98888" y="6165850"/>
                <a:ext cx="773112" cy="34925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物件 38">
                <a:extLst>
                  <a:ext uri="{FF2B5EF4-FFF2-40B4-BE49-F238E27FC236}">
                    <a16:creationId xmlns:a16="http://schemas.microsoft.com/office/drawing/2014/main" id="{D4EEA804-0B02-43CE-80FB-AA78D5E319EA}"/>
                  </a:ext>
                </a:extLst>
              </p:cNvPr>
              <p:cNvSpPr txBox="1"/>
              <p:nvPr/>
            </p:nvSpPr>
            <p:spPr bwMode="auto">
              <a:xfrm>
                <a:off x="5941665" y="6165850"/>
                <a:ext cx="790575" cy="3492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altLang="zh-TW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altLang="zh-TW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3" name="物件 38">
                <a:extLst>
                  <a:ext uri="{FF2B5EF4-FFF2-40B4-BE49-F238E27FC236}">
                    <a16:creationId xmlns:a16="http://schemas.microsoft.com/office/drawing/2014/main" id="{D4EEA804-0B02-43CE-80FB-AA78D5E319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41665" y="6165850"/>
                <a:ext cx="790575" cy="34925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文字方塊 50">
            <a:extLst>
              <a:ext uri="{FF2B5EF4-FFF2-40B4-BE49-F238E27FC236}">
                <a16:creationId xmlns:a16="http://schemas.microsoft.com/office/drawing/2014/main" id="{E95B431E-027A-4644-B9D1-1155EB4C9BBC}"/>
              </a:ext>
            </a:extLst>
          </p:cNvPr>
          <p:cNvSpPr txBox="1"/>
          <p:nvPr/>
        </p:nvSpPr>
        <p:spPr>
          <a:xfrm>
            <a:off x="2578749" y="5517232"/>
            <a:ext cx="112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Reflection</a:t>
            </a:r>
            <a:endParaRPr lang="zh-TW" altLang="en-US" dirty="0"/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19733EDA-4012-4C60-AFEC-8CBF3FE38DA7}"/>
              </a:ext>
            </a:extLst>
          </p:cNvPr>
          <p:cNvSpPr txBox="1"/>
          <p:nvPr/>
        </p:nvSpPr>
        <p:spPr>
          <a:xfrm>
            <a:off x="706541" y="5517232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Expansion</a:t>
            </a:r>
            <a:endParaRPr lang="zh-TW" altLang="en-US" dirty="0"/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25D08AE3-C139-48DE-BD50-4FE26A6F7418}"/>
              </a:ext>
            </a:extLst>
          </p:cNvPr>
          <p:cNvSpPr txBox="1"/>
          <p:nvPr/>
        </p:nvSpPr>
        <p:spPr>
          <a:xfrm>
            <a:off x="4644008" y="5301208"/>
            <a:ext cx="12838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Contraction</a:t>
            </a:r>
          </a:p>
          <a:p>
            <a:pPr algn="ctr"/>
            <a:r>
              <a:rPr lang="en-US" altLang="zh-TW" dirty="0"/>
              <a:t>(Outside)</a:t>
            </a:r>
            <a:endParaRPr lang="zh-TW" altLang="en-US" dirty="0"/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33B46F32-8FD3-4011-942A-2155322EC0B3}"/>
              </a:ext>
            </a:extLst>
          </p:cNvPr>
          <p:cNvSpPr txBox="1"/>
          <p:nvPr/>
        </p:nvSpPr>
        <p:spPr>
          <a:xfrm>
            <a:off x="6444208" y="5301208"/>
            <a:ext cx="12838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Contraction</a:t>
            </a:r>
          </a:p>
          <a:p>
            <a:pPr algn="ctr"/>
            <a:r>
              <a:rPr lang="en-US" altLang="zh-TW" dirty="0"/>
              <a:t>(Inside)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3487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of DSS (1/2)</a:t>
            </a:r>
            <a:endParaRPr lang="zh-TW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72952"/>
            <a:ext cx="60198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671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of DSS (2/2)</a:t>
            </a:r>
            <a:endParaRPr lang="zh-TW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25352"/>
            <a:ext cx="574992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1461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MATLAB</a:t>
            </a:r>
          </a:p>
          <a:p>
            <a:pPr lvl="1"/>
            <a:r>
              <a:rPr lang="en-US" altLang="zh-TW" dirty="0"/>
              <a:t>Functions</a:t>
            </a:r>
          </a:p>
          <a:p>
            <a:pPr lvl="2"/>
            <a:r>
              <a:rPr lang="en-US" altLang="zh-TW" dirty="0"/>
              <a:t>Single variable: </a:t>
            </a:r>
            <a:r>
              <a:rPr lang="en-US" altLang="zh-TW" dirty="0" err="1"/>
              <a:t>fminbnd</a:t>
            </a:r>
            <a:endParaRPr lang="en-US" altLang="zh-TW" dirty="0"/>
          </a:p>
          <a:p>
            <a:pPr lvl="2"/>
            <a:r>
              <a:rPr lang="en-US" altLang="zh-TW" dirty="0"/>
              <a:t>Multiple variables: </a:t>
            </a:r>
            <a:r>
              <a:rPr lang="en-US" altLang="zh-TW" dirty="0" err="1"/>
              <a:t>fminsearch</a:t>
            </a:r>
            <a:r>
              <a:rPr lang="en-US" altLang="zh-TW" dirty="0"/>
              <a:t> (which uses DSS)</a:t>
            </a:r>
          </a:p>
          <a:p>
            <a:pPr lvl="1"/>
            <a:r>
              <a:rPr lang="en-US" altLang="zh-TW" dirty="0"/>
              <a:t>Examples of using the above functions</a:t>
            </a:r>
          </a:p>
          <a:p>
            <a:pPr lvl="2"/>
            <a:r>
              <a:rPr lang="zh-TW" altLang="en-US" dirty="0"/>
              <a:t>請見「</a:t>
            </a:r>
            <a:r>
              <a:rPr lang="en-US" altLang="zh-TW" dirty="0">
                <a:hlinkClick r:id="rId2"/>
              </a:rPr>
              <a:t>MATLAB </a:t>
            </a:r>
            <a:r>
              <a:rPr lang="zh-TW" altLang="en-US" dirty="0">
                <a:hlinkClick r:id="rId2"/>
              </a:rPr>
              <a:t>程式設計進階篇</a:t>
            </a:r>
            <a:r>
              <a:rPr lang="zh-TW" altLang="en-US" dirty="0"/>
              <a:t>」的第</a:t>
            </a:r>
            <a:r>
              <a:rPr lang="en-US" altLang="zh-TW" dirty="0"/>
              <a:t>8.4</a:t>
            </a:r>
            <a:r>
              <a:rPr lang="zh-TW" altLang="en-US" dirty="0"/>
              <a:t>節「</a:t>
            </a:r>
            <a:r>
              <a:rPr lang="zh-TW" altLang="en-US" dirty="0">
                <a:hlinkClick r:id="rId3"/>
              </a:rPr>
              <a:t>函數的極小值</a:t>
            </a:r>
            <a:r>
              <a:rPr lang="zh-TW" altLang="en-US" dirty="0"/>
              <a:t>」</a:t>
            </a:r>
            <a:endParaRPr lang="en-US" altLang="zh-TW" dirty="0"/>
          </a:p>
          <a:p>
            <a:pPr lvl="1"/>
            <a:r>
              <a:rPr lang="en-US" altLang="zh-TW" dirty="0"/>
              <a:t>For more options, try the following toolboxes</a:t>
            </a:r>
          </a:p>
          <a:p>
            <a:pPr lvl="2"/>
            <a:r>
              <a:rPr lang="en-US" altLang="zh-TW" dirty="0"/>
              <a:t>Optimization Toolbox, Global Optimization Toolbox</a:t>
            </a:r>
          </a:p>
          <a:p>
            <a:r>
              <a:rPr lang="en-US" altLang="zh-TW" dirty="0"/>
              <a:t>Python</a:t>
            </a:r>
          </a:p>
          <a:p>
            <a:pPr lvl="1"/>
            <a:r>
              <a:rPr lang="en-US" altLang="zh-TW" dirty="0"/>
              <a:t>Functions</a:t>
            </a:r>
          </a:p>
          <a:p>
            <a:pPr lvl="2"/>
            <a:r>
              <a:rPr lang="en-US" altLang="zh-TW" dirty="0" err="1"/>
              <a:t>scipy.optimize.fmin</a:t>
            </a: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Functions for Optimization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54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Summary of DSS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sz="2800" dirty="0"/>
              <a:t>About DSS</a:t>
            </a:r>
          </a:p>
          <a:p>
            <a:pPr lvl="1"/>
            <a:r>
              <a:rPr lang="en-US" altLang="zh-TW" sz="2400" dirty="0"/>
              <a:t>Strengths</a:t>
            </a:r>
          </a:p>
          <a:p>
            <a:pPr lvl="2"/>
            <a:r>
              <a:rPr lang="en-US" altLang="zh-TW" sz="2000" dirty="0"/>
              <a:t>Intuitive concept</a:t>
            </a:r>
          </a:p>
          <a:p>
            <a:pPr lvl="2"/>
            <a:r>
              <a:rPr lang="en-US" altLang="zh-TW" sz="2000" dirty="0"/>
              <a:t>Easy to implement</a:t>
            </a:r>
          </a:p>
          <a:p>
            <a:pPr lvl="2"/>
            <a:r>
              <a:rPr lang="en-US" altLang="zh-TW" sz="2000" dirty="0"/>
              <a:t>No gradient or derivative needed</a:t>
            </a:r>
          </a:p>
          <a:p>
            <a:pPr lvl="2"/>
            <a:r>
              <a:rPr lang="en-US" altLang="zh-TW" sz="2000" dirty="0"/>
              <a:t>Does not care about smoothness of the objective function</a:t>
            </a:r>
          </a:p>
          <a:p>
            <a:pPr lvl="2"/>
            <a:r>
              <a:rPr lang="en-US" altLang="zh-TW" sz="2000" dirty="0"/>
              <a:t>Can be easily modified for various tasks </a:t>
            </a:r>
          </a:p>
          <a:p>
            <a:pPr lvl="1"/>
            <a:r>
              <a:rPr lang="en-US" altLang="zh-TW" sz="2400" dirty="0"/>
              <a:t>Weaknesses</a:t>
            </a:r>
          </a:p>
          <a:p>
            <a:pPr lvl="2"/>
            <a:r>
              <a:rPr lang="en-US" altLang="zh-TW" sz="2000" dirty="0"/>
              <a:t>Slow</a:t>
            </a:r>
          </a:p>
          <a:p>
            <a:pPr lvl="2"/>
            <a:r>
              <a:rPr lang="en-US" altLang="zh-TW" sz="2000" dirty="0"/>
              <a:t>Could be trapped in local minima</a:t>
            </a:r>
            <a:endParaRPr lang="en-US" altLang="zh-TW" dirty="0"/>
          </a:p>
          <a:p>
            <a:r>
              <a:rPr lang="en-US" altLang="zh-TW" dirty="0"/>
              <a:t>Hints</a:t>
            </a:r>
          </a:p>
          <a:p>
            <a:pPr lvl="1"/>
            <a:r>
              <a:rPr lang="en-US" altLang="zh-TW" dirty="0"/>
              <a:t>Start with various initial guesses to avoid local minima.</a:t>
            </a:r>
          </a:p>
          <a:p>
            <a:pPr lvl="1"/>
            <a:r>
              <a:rPr lang="en-US" altLang="zh-TW" dirty="0"/>
              <a:t>Improvise your own version of DSS.</a:t>
            </a:r>
          </a:p>
          <a:p>
            <a:pPr lvl="1"/>
            <a:endParaRPr lang="en-US" altLang="zh-TW" dirty="0"/>
          </a:p>
        </p:txBody>
      </p:sp>
      <p:sp>
        <p:nvSpPr>
          <p:cNvPr id="4" name="圓角矩形圖說文字 3"/>
          <p:cNvSpPr/>
          <p:nvPr/>
        </p:nvSpPr>
        <p:spPr>
          <a:xfrm>
            <a:off x="2908151" y="1772816"/>
            <a:ext cx="655737" cy="374571"/>
          </a:xfrm>
          <a:prstGeom prst="wedgeRoundRectCallout">
            <a:avLst>
              <a:gd name="adj1" fmla="val 22164"/>
              <a:gd name="adj2" fmla="val -554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600" dirty="0">
                <a:solidFill>
                  <a:srgbClr val="FF0000"/>
                </a:solidFill>
              </a:rPr>
              <a:t>Quiz!</a:t>
            </a:r>
            <a:endParaRPr lang="zh-TW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DSS in Wikipedia</a:t>
            </a:r>
            <a:endParaRPr lang="en-US" altLang="zh-TW" dirty="0"/>
          </a:p>
          <a:p>
            <a:pPr lvl="1"/>
            <a:r>
              <a:rPr lang="en-US" altLang="zh-TW" dirty="0"/>
              <a:t>Many variants!</a:t>
            </a:r>
          </a:p>
          <a:p>
            <a:r>
              <a:rPr lang="en-US" altLang="zh-TW" dirty="0"/>
              <a:t>Some of our slides come from</a:t>
            </a:r>
          </a:p>
          <a:p>
            <a:pPr lvl="1"/>
            <a:r>
              <a:rPr lang="en-US" altLang="zh-TW" dirty="0">
                <a:hlinkClick r:id="rId3"/>
              </a:rPr>
              <a:t>http://physics.ujep.cz/~mmaly/vyuka/MPVT_II/Heuristiky/NelderMead.ppt</a:t>
            </a:r>
            <a:endParaRPr lang="en-US" altLang="zh-TW" dirty="0"/>
          </a:p>
          <a:p>
            <a:pPr lvl="1"/>
            <a:r>
              <a:rPr lang="en-US" altLang="zh-TW" dirty="0">
                <a:hlinkClick r:id="rId4"/>
              </a:rPr>
              <a:t>http://www.cs.princeton.edu/courses/archive/spr06/cos323/notes/lecture03_optimization/cos323_s06_lecture03_optimization.ppt</a:t>
            </a:r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References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065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DSS: A heuristic search method that tries to find the minimizing point in a function of several variables</a:t>
            </a:r>
          </a:p>
          <a:p>
            <a:pPr lvl="1"/>
            <a:r>
              <a:rPr lang="en-US" altLang="zh-TW" dirty="0"/>
              <a:t>Proposed by John </a:t>
            </a:r>
            <a:r>
              <a:rPr lang="en-US" altLang="zh-TW" dirty="0" err="1"/>
              <a:t>Nelder</a:t>
            </a:r>
            <a:r>
              <a:rPr lang="en-US" altLang="zh-TW" dirty="0"/>
              <a:t> &amp; Roger Mead in 1965</a:t>
            </a:r>
          </a:p>
          <a:p>
            <a:pPr lvl="1"/>
            <a:r>
              <a:rPr lang="en-US" altLang="zh-TW" dirty="0"/>
              <a:t>AKA amoeba method, </a:t>
            </a:r>
            <a:r>
              <a:rPr lang="en-US" altLang="zh-TW" dirty="0" err="1"/>
              <a:t>Nelder</a:t>
            </a:r>
            <a:r>
              <a:rPr lang="en-US" altLang="zh-TW" dirty="0"/>
              <a:t>-Mead method</a:t>
            </a:r>
          </a:p>
          <a:p>
            <a:r>
              <a:rPr lang="en-US" altLang="zh-TW" dirty="0"/>
              <a:t>Concept</a:t>
            </a:r>
          </a:p>
          <a:p>
            <a:pPr lvl="1"/>
            <a:r>
              <a:rPr lang="en-US" altLang="zh-TW" dirty="0"/>
              <a:t>Use a simplex of n+1 points to explore the objective function with n inputs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Simplex</a:t>
            </a:r>
            <a:r>
              <a:rPr lang="en-US" altLang="zh-TW" dirty="0"/>
              <a:t>: interval in 1D, triangle in 2D, tetrahedron in 3D, etc.</a:t>
            </a:r>
          </a:p>
          <a:p>
            <a:pPr lvl="1"/>
            <a:r>
              <a:rPr lang="en-US" altLang="zh-TW" dirty="0"/>
              <a:t>Operations for a Simplex to approach and pinpoint the minimum: reflection, expansion, contraction, shrink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Downhill Simplex Search (DSS)</a:t>
            </a:r>
            <a:endParaRPr lang="zh-TW" altLang="en-US" dirty="0"/>
          </a:p>
        </p:txBody>
      </p:sp>
      <p:sp>
        <p:nvSpPr>
          <p:cNvPr id="4" name="圓角矩形圖說文字 3"/>
          <p:cNvSpPr/>
          <p:nvPr/>
        </p:nvSpPr>
        <p:spPr>
          <a:xfrm>
            <a:off x="8028384" y="4149080"/>
            <a:ext cx="655737" cy="374571"/>
          </a:xfrm>
          <a:prstGeom prst="wedgeRoundRectCallout">
            <a:avLst>
              <a:gd name="adj1" fmla="val -91649"/>
              <a:gd name="adj2" fmla="val 4830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600" dirty="0">
                <a:solidFill>
                  <a:srgbClr val="FF0000"/>
                </a:solidFill>
              </a:rPr>
              <a:t>Quiz!</a:t>
            </a:r>
            <a:endParaRPr lang="zh-TW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91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Reflection toward downhill direction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Basic Operation: Reflection</a:t>
            </a:r>
            <a:endParaRPr lang="zh-TW" altLang="en-US" dirty="0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H="1">
            <a:off x="4220467" y="2941712"/>
            <a:ext cx="2057400" cy="15240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flipH="1" flipV="1">
            <a:off x="4220467" y="2713112"/>
            <a:ext cx="2057400" cy="2286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" name="Oval 16" descr="Light upward diagonal"/>
          <p:cNvSpPr>
            <a:spLocks noChangeArrowheads="1"/>
          </p:cNvSpPr>
          <p:nvPr/>
        </p:nvSpPr>
        <p:spPr bwMode="auto">
          <a:xfrm flipH="1" flipV="1">
            <a:off x="6201667" y="2865512"/>
            <a:ext cx="152400" cy="152400"/>
          </a:xfrm>
          <a:prstGeom prst="ellipse">
            <a:avLst/>
          </a:prstGeom>
          <a:pattFill prst="ltUpDiag">
            <a:fgClr>
              <a:schemeClr val="tx2"/>
            </a:fgClr>
            <a:bgClr>
              <a:schemeClr val="bg2"/>
            </a:bgClr>
          </a:pattFill>
          <a:ln w="9525">
            <a:solidFill>
              <a:schemeClr val="bg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rot="10800000" wrap="none" anchor="ctr"/>
          <a:lstStyle/>
          <a:p>
            <a:endParaRPr lang="zh-TW" altLang="zh-TW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4" name="Group 10"/>
          <p:cNvGrpSpPr>
            <a:grpSpLocks/>
          </p:cNvGrpSpPr>
          <p:nvPr/>
        </p:nvGrpSpPr>
        <p:grpSpPr bwMode="auto">
          <a:xfrm>
            <a:off x="2086867" y="2636912"/>
            <a:ext cx="2209800" cy="1905000"/>
            <a:chOff x="1248" y="2112"/>
            <a:chExt cx="1392" cy="1200"/>
          </a:xfrm>
        </p:grpSpPr>
        <p:sp>
          <p:nvSpPr>
            <p:cNvPr id="15" name="Line 4"/>
            <p:cNvSpPr>
              <a:spLocks noChangeShapeType="1"/>
            </p:cNvSpPr>
            <p:nvPr/>
          </p:nvSpPr>
          <p:spPr bwMode="auto">
            <a:xfrm flipV="1">
              <a:off x="1296" y="2160"/>
              <a:ext cx="1296" cy="9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1296" y="3120"/>
              <a:ext cx="1296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7" name="Line 6"/>
            <p:cNvSpPr>
              <a:spLocks noChangeShapeType="1"/>
            </p:cNvSpPr>
            <p:nvPr/>
          </p:nvSpPr>
          <p:spPr bwMode="auto">
            <a:xfrm flipV="1">
              <a:off x="2592" y="2160"/>
              <a:ext cx="0" cy="11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544" y="321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248" y="30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" name="Oval 9"/>
            <p:cNvSpPr>
              <a:spLocks noChangeArrowheads="1"/>
            </p:cNvSpPr>
            <p:nvPr/>
          </p:nvSpPr>
          <p:spPr bwMode="auto">
            <a:xfrm>
              <a:off x="254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334267" y="5075312"/>
            <a:ext cx="31559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worst point</a:t>
            </a:r>
            <a:b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</a:br>
            <a: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(highest function value)</a:t>
            </a:r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V="1">
            <a:off x="1782067" y="4389512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lg"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6277867" y="3871987"/>
            <a:ext cx="26146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location probed by</a:t>
            </a:r>
            <a:b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</a:br>
            <a:r>
              <a:rPr lang="en-US" altLang="zh-TW" u="sng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reflection</a:t>
            </a:r>
            <a: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 step</a:t>
            </a: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 flipH="1" flipV="1">
            <a:off x="6430267" y="3246512"/>
            <a:ext cx="304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lg"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Try an expansion if reflection resulted in the lowest value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Basic Operation: Expansion</a:t>
            </a:r>
            <a:endParaRPr lang="zh-TW" altLang="en-US" dirty="0"/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 flipH="1">
            <a:off x="3249216" y="2743200"/>
            <a:ext cx="4114800" cy="21336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3249216" y="2743200"/>
            <a:ext cx="4114800" cy="3810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" name="Oval 4" descr="Light upward diagonal"/>
          <p:cNvSpPr>
            <a:spLocks noChangeArrowheads="1"/>
          </p:cNvSpPr>
          <p:nvPr/>
        </p:nvSpPr>
        <p:spPr bwMode="auto">
          <a:xfrm flipH="1" flipV="1">
            <a:off x="5230416" y="3276600"/>
            <a:ext cx="152400" cy="152400"/>
          </a:xfrm>
          <a:prstGeom prst="ellipse">
            <a:avLst/>
          </a:prstGeom>
          <a:pattFill prst="ltUpDiag">
            <a:fgClr>
              <a:schemeClr val="tx2"/>
            </a:fgClr>
            <a:bgClr>
              <a:schemeClr val="bg2"/>
            </a:bgClr>
          </a:pattFill>
          <a:ln w="9525">
            <a:solidFill>
              <a:schemeClr val="bg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rot="10800000" wrap="none" anchor="ctr"/>
          <a:lstStyle/>
          <a:p>
            <a:endParaRPr lang="zh-TW" altLang="zh-TW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1115616" y="3048000"/>
            <a:ext cx="2209800" cy="1905000"/>
            <a:chOff x="1248" y="2112"/>
            <a:chExt cx="1392" cy="1200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6" y="2160"/>
              <a:ext cx="1296" cy="9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1296" y="3120"/>
              <a:ext cx="1296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2592" y="2160"/>
              <a:ext cx="0" cy="11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2544" y="321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2" name="Oval 12"/>
            <p:cNvSpPr>
              <a:spLocks noChangeArrowheads="1"/>
            </p:cNvSpPr>
            <p:nvPr/>
          </p:nvSpPr>
          <p:spPr bwMode="auto">
            <a:xfrm>
              <a:off x="1248" y="30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" name="Oval 13"/>
            <p:cNvSpPr>
              <a:spLocks noChangeArrowheads="1"/>
            </p:cNvSpPr>
            <p:nvPr/>
          </p:nvSpPr>
          <p:spPr bwMode="auto">
            <a:xfrm>
              <a:off x="254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5511404" y="3810000"/>
            <a:ext cx="26146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location probed by</a:t>
            </a:r>
            <a:b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</a:br>
            <a:r>
              <a:rPr lang="en-US" altLang="zh-TW" u="sng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expansion</a:t>
            </a:r>
            <a: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 step</a:t>
            </a: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V="1">
            <a:off x="6983016" y="3124200"/>
            <a:ext cx="228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lg"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" name="Oval 20" descr="Light upward diagonal"/>
          <p:cNvSpPr>
            <a:spLocks noChangeArrowheads="1"/>
          </p:cNvSpPr>
          <p:nvPr/>
        </p:nvSpPr>
        <p:spPr bwMode="auto">
          <a:xfrm flipH="1" flipV="1">
            <a:off x="7211616" y="2667000"/>
            <a:ext cx="152400" cy="152400"/>
          </a:xfrm>
          <a:prstGeom prst="ellipse">
            <a:avLst/>
          </a:prstGeom>
          <a:pattFill prst="ltUpDiag">
            <a:fgClr>
              <a:schemeClr val="tx2"/>
            </a:fgClr>
            <a:bgClr>
              <a:schemeClr val="bg2"/>
            </a:bgClr>
          </a:pattFill>
          <a:ln w="9525">
            <a:solidFill>
              <a:schemeClr val="bg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rot="10800000" wrap="none" anchor="ctr"/>
          <a:lstStyle/>
          <a:p>
            <a:endParaRPr lang="zh-TW" altLang="zh-TW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344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715200" cy="4759464"/>
          </a:xfrm>
        </p:spPr>
        <p:txBody>
          <a:bodyPr>
            <a:normAutofit/>
          </a:bodyPr>
          <a:lstStyle/>
          <a:p>
            <a:r>
              <a:rPr lang="en-US" altLang="zh-TW" dirty="0"/>
              <a:t>Try a contraction if reflection resulted in the highest value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Basic Operation: Contraction</a:t>
            </a:r>
            <a:endParaRPr lang="zh-TW" altLang="en-US" dirty="0"/>
          </a:p>
        </p:txBody>
      </p:sp>
      <p:sp>
        <p:nvSpPr>
          <p:cNvPr id="17" name="Line 2"/>
          <p:cNvSpPr>
            <a:spLocks noChangeShapeType="1"/>
          </p:cNvSpPr>
          <p:nvPr/>
        </p:nvSpPr>
        <p:spPr bwMode="auto">
          <a:xfrm>
            <a:off x="4237856" y="3707904"/>
            <a:ext cx="762000" cy="6858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" name="Line 3"/>
          <p:cNvSpPr>
            <a:spLocks noChangeShapeType="1"/>
          </p:cNvSpPr>
          <p:nvPr/>
        </p:nvSpPr>
        <p:spPr bwMode="auto">
          <a:xfrm flipV="1">
            <a:off x="4237856" y="2641104"/>
            <a:ext cx="762000" cy="10668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" name="Oval 4" descr="Light upward diagonal"/>
          <p:cNvSpPr>
            <a:spLocks noChangeArrowheads="1"/>
          </p:cNvSpPr>
          <p:nvPr/>
        </p:nvSpPr>
        <p:spPr bwMode="auto">
          <a:xfrm flipH="1" flipV="1">
            <a:off x="4161656" y="3631704"/>
            <a:ext cx="152400" cy="152400"/>
          </a:xfrm>
          <a:prstGeom prst="ellipse">
            <a:avLst/>
          </a:prstGeom>
          <a:pattFill prst="ltUpDiag">
            <a:fgClr>
              <a:schemeClr val="tx2"/>
            </a:fgClr>
            <a:bgClr>
              <a:schemeClr val="bg2"/>
            </a:bgClr>
          </a:pattFill>
          <a:ln w="9525">
            <a:solidFill>
              <a:schemeClr val="bg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rot="10800000" wrap="none" anchor="ctr"/>
          <a:lstStyle/>
          <a:p>
            <a:endParaRPr lang="zh-TW" altLang="zh-TW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0" name="Group 7"/>
          <p:cNvGrpSpPr>
            <a:grpSpLocks/>
          </p:cNvGrpSpPr>
          <p:nvPr/>
        </p:nvGrpSpPr>
        <p:grpSpPr bwMode="auto">
          <a:xfrm>
            <a:off x="2866256" y="2564904"/>
            <a:ext cx="2209800" cy="1905000"/>
            <a:chOff x="1248" y="2112"/>
            <a:chExt cx="1392" cy="1200"/>
          </a:xfrm>
        </p:grpSpPr>
        <p:sp>
          <p:nvSpPr>
            <p:cNvPr id="21" name="Line 8"/>
            <p:cNvSpPr>
              <a:spLocks noChangeShapeType="1"/>
            </p:cNvSpPr>
            <p:nvPr/>
          </p:nvSpPr>
          <p:spPr bwMode="auto">
            <a:xfrm flipV="1">
              <a:off x="1296" y="2160"/>
              <a:ext cx="1296" cy="9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2" name="Line 9"/>
            <p:cNvSpPr>
              <a:spLocks noChangeShapeType="1"/>
            </p:cNvSpPr>
            <p:nvPr/>
          </p:nvSpPr>
          <p:spPr bwMode="auto">
            <a:xfrm>
              <a:off x="1296" y="3120"/>
              <a:ext cx="1296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3" name="Line 10"/>
            <p:cNvSpPr>
              <a:spLocks noChangeShapeType="1"/>
            </p:cNvSpPr>
            <p:nvPr/>
          </p:nvSpPr>
          <p:spPr bwMode="auto">
            <a:xfrm flipV="1">
              <a:off x="2592" y="2160"/>
              <a:ext cx="0" cy="11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4" name="Oval 11"/>
            <p:cNvSpPr>
              <a:spLocks noChangeArrowheads="1"/>
            </p:cNvSpPr>
            <p:nvPr/>
          </p:nvSpPr>
          <p:spPr bwMode="auto">
            <a:xfrm>
              <a:off x="2544" y="321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" name="Oval 12"/>
            <p:cNvSpPr>
              <a:spLocks noChangeArrowheads="1"/>
            </p:cNvSpPr>
            <p:nvPr/>
          </p:nvSpPr>
          <p:spPr bwMode="auto">
            <a:xfrm>
              <a:off x="1248" y="30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" name="Oval 13"/>
            <p:cNvSpPr>
              <a:spLocks noChangeArrowheads="1"/>
            </p:cNvSpPr>
            <p:nvPr/>
          </p:nvSpPr>
          <p:spPr bwMode="auto">
            <a:xfrm>
              <a:off x="254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2256656" y="5095379"/>
            <a:ext cx="26146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location probed by</a:t>
            </a:r>
            <a:b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</a:br>
            <a:r>
              <a:rPr lang="en-US" altLang="zh-TW" u="sng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contration</a:t>
            </a:r>
            <a:r>
              <a:rPr lang="en-US" altLang="zh-TW">
                <a:effectLst>
                  <a:outerShdw blurRad="38100" dist="38100" dir="2700000" algn="tl">
                    <a:srgbClr val="000000"/>
                  </a:outerShdw>
                </a:effectLst>
                <a:ea typeface="新細明體" panose="02020500000000000000" pitchFamily="18" charset="-120"/>
              </a:rPr>
              <a:t> step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3780656" y="4393704"/>
            <a:ext cx="2286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lg"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819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Shrink the simplex around the best point if all else fails.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Basic Operation: Shrink</a:t>
            </a:r>
            <a:endParaRPr lang="zh-TW" altLang="en-US" dirty="0"/>
          </a:p>
        </p:txBody>
      </p:sp>
      <p:sp>
        <p:nvSpPr>
          <p:cNvPr id="16" name="Line 2"/>
          <p:cNvSpPr>
            <a:spLocks noChangeShapeType="1"/>
          </p:cNvSpPr>
          <p:nvPr/>
        </p:nvSpPr>
        <p:spPr bwMode="auto">
          <a:xfrm flipH="1">
            <a:off x="3865240" y="4038600"/>
            <a:ext cx="990600" cy="76200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2722240" y="3048000"/>
            <a:ext cx="2209800" cy="1905000"/>
            <a:chOff x="1248" y="2112"/>
            <a:chExt cx="1392" cy="1200"/>
          </a:xfrm>
        </p:grpSpPr>
        <p:sp>
          <p:nvSpPr>
            <p:cNvPr id="30" name="Line 8"/>
            <p:cNvSpPr>
              <a:spLocks noChangeShapeType="1"/>
            </p:cNvSpPr>
            <p:nvPr/>
          </p:nvSpPr>
          <p:spPr bwMode="auto">
            <a:xfrm flipV="1">
              <a:off x="1296" y="2160"/>
              <a:ext cx="1296" cy="9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>
              <a:off x="1296" y="3120"/>
              <a:ext cx="1296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V="1">
              <a:off x="2592" y="2160"/>
              <a:ext cx="0" cy="11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" name="Oval 11"/>
            <p:cNvSpPr>
              <a:spLocks noChangeArrowheads="1"/>
            </p:cNvSpPr>
            <p:nvPr/>
          </p:nvSpPr>
          <p:spPr bwMode="auto">
            <a:xfrm>
              <a:off x="2544" y="321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4" name="Oval 12"/>
            <p:cNvSpPr>
              <a:spLocks noChangeArrowheads="1"/>
            </p:cNvSpPr>
            <p:nvPr/>
          </p:nvSpPr>
          <p:spPr bwMode="auto">
            <a:xfrm>
              <a:off x="1248" y="30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5" name="Oval 13"/>
            <p:cNvSpPr>
              <a:spLocks noChangeArrowheads="1"/>
            </p:cNvSpPr>
            <p:nvPr/>
          </p:nvSpPr>
          <p:spPr bwMode="auto">
            <a:xfrm>
              <a:off x="254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zh-TW" altLang="zh-TW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36" name="Oval 4" descr="Light upward diagonal"/>
          <p:cNvSpPr>
            <a:spLocks noChangeArrowheads="1"/>
          </p:cNvSpPr>
          <p:nvPr/>
        </p:nvSpPr>
        <p:spPr bwMode="auto">
          <a:xfrm flipH="1" flipV="1">
            <a:off x="3789040" y="4699000"/>
            <a:ext cx="152400" cy="152400"/>
          </a:xfrm>
          <a:prstGeom prst="ellipse">
            <a:avLst/>
          </a:prstGeom>
          <a:pattFill prst="ltUpDiag">
            <a:fgClr>
              <a:schemeClr val="tx2"/>
            </a:fgClr>
            <a:bgClr>
              <a:schemeClr val="bg2"/>
            </a:bgClr>
          </a:pattFill>
          <a:ln w="9525">
            <a:solidFill>
              <a:schemeClr val="bg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rot="10800000" wrap="none" anchor="ctr"/>
          <a:lstStyle/>
          <a:p>
            <a:endParaRPr lang="zh-TW" altLang="zh-TW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" name="Oval 16" descr="Light upward diagonal"/>
          <p:cNvSpPr>
            <a:spLocks noChangeArrowheads="1"/>
          </p:cNvSpPr>
          <p:nvPr/>
        </p:nvSpPr>
        <p:spPr bwMode="auto">
          <a:xfrm flipH="1" flipV="1">
            <a:off x="4779640" y="3962400"/>
            <a:ext cx="152400" cy="152400"/>
          </a:xfrm>
          <a:prstGeom prst="ellipse">
            <a:avLst/>
          </a:prstGeom>
          <a:pattFill prst="ltUpDiag">
            <a:fgClr>
              <a:schemeClr val="tx2"/>
            </a:fgClr>
            <a:bgClr>
              <a:schemeClr val="bg2"/>
            </a:bgClr>
          </a:pattFill>
          <a:ln w="9525">
            <a:solidFill>
              <a:schemeClr val="bg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rot="10800000" wrap="none" anchor="ctr"/>
          <a:lstStyle/>
          <a:p>
            <a:endParaRPr lang="zh-TW" altLang="zh-TW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430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Parameters for DSS</a:t>
            </a:r>
          </a:p>
          <a:p>
            <a:pPr lvl="1"/>
            <a:r>
              <a:rPr lang="en-US" altLang="zh-TW" dirty="0"/>
              <a:t>R=1 (reflection)</a:t>
            </a:r>
          </a:p>
          <a:p>
            <a:pPr lvl="1"/>
            <a:r>
              <a:rPr lang="en-US" altLang="zh-TW" dirty="0"/>
              <a:t>E=2 (expansion)</a:t>
            </a:r>
          </a:p>
          <a:p>
            <a:pPr lvl="1"/>
            <a:r>
              <a:rPr lang="en-US" altLang="zh-TW" dirty="0"/>
              <a:t>K=0.5 (contraction)</a:t>
            </a:r>
          </a:p>
          <a:p>
            <a:pPr lvl="1"/>
            <a:r>
              <a:rPr lang="en-US" altLang="zh-TW" dirty="0"/>
              <a:t>S=0.5 (shrinkage)</a:t>
            </a:r>
          </a:p>
          <a:p>
            <a:pPr lvl="1"/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DSS</a:t>
            </a:r>
            <a:endParaRPr lang="zh-TW" altLang="en-US" dirty="0"/>
          </a:p>
        </p:txBody>
      </p:sp>
      <p:pic>
        <p:nvPicPr>
          <p:cNvPr id="4" name="Picture 4" descr="Triangle1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429000"/>
            <a:ext cx="29210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56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zh-TW" dirty="0"/>
              <a:t>Sort by function value: Order the vertices to satisfy f</a:t>
            </a:r>
            <a:r>
              <a:rPr lang="en-US" altLang="zh-TW" baseline="-25000" dirty="0"/>
              <a:t>1</a:t>
            </a:r>
            <a:r>
              <a:rPr lang="en-US" altLang="zh-TW" dirty="0"/>
              <a:t> &lt; f</a:t>
            </a:r>
            <a:r>
              <a:rPr lang="en-US" altLang="zh-TW" baseline="-25000" dirty="0"/>
              <a:t>2</a:t>
            </a:r>
            <a:r>
              <a:rPr lang="en-US" altLang="zh-TW" dirty="0"/>
              <a:t> &lt; … &lt; f</a:t>
            </a:r>
            <a:r>
              <a:rPr lang="en-US" altLang="zh-TW" baseline="-25000" dirty="0"/>
              <a:t>n+1</a:t>
            </a:r>
            <a:r>
              <a:rPr lang="en-US" altLang="zh-TW" dirty="0"/>
              <a:t> 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zh-TW" dirty="0"/>
              <a:t>Let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m</a:t>
            </a:r>
            <a:r>
              <a:rPr lang="en-US" altLang="zh-TW" dirty="0"/>
              <a:t> = the average of the points x</a:t>
            </a:r>
            <a:r>
              <a:rPr lang="en-US" altLang="zh-TW" baseline="-25000" dirty="0"/>
              <a:t>1 </a:t>
            </a:r>
            <a:r>
              <a:rPr lang="en-US" altLang="zh-TW" dirty="0"/>
              <a:t>to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n</a:t>
            </a:r>
            <a:r>
              <a:rPr lang="en-US" altLang="zh-TW" baseline="-25000" dirty="0"/>
              <a:t>.</a:t>
            </a:r>
            <a:endParaRPr lang="en-US" altLang="zh-TW" dirty="0"/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zh-TW" b="1" dirty="0"/>
              <a:t>Reflection</a:t>
            </a:r>
            <a:r>
              <a:rPr lang="en-US" altLang="zh-TW" dirty="0"/>
              <a:t>. Compute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r</a:t>
            </a:r>
            <a:r>
              <a:rPr lang="en-US" altLang="zh-TW" dirty="0"/>
              <a:t> =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m</a:t>
            </a:r>
            <a:r>
              <a:rPr lang="en-US" altLang="zh-TW" dirty="0"/>
              <a:t> + R(x</a:t>
            </a:r>
            <a:r>
              <a:rPr lang="en-US" altLang="zh-TW" baseline="-25000" dirty="0"/>
              <a:t>m</a:t>
            </a:r>
            <a:r>
              <a:rPr lang="en-US" altLang="zh-TW" dirty="0"/>
              <a:t>-x</a:t>
            </a:r>
            <a:r>
              <a:rPr lang="en-US" altLang="zh-TW" baseline="-25000" dirty="0"/>
              <a:t>n+1</a:t>
            </a:r>
            <a:r>
              <a:rPr lang="en-US" altLang="zh-TW" dirty="0"/>
              <a:t>) and evaluate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r</a:t>
            </a:r>
            <a:r>
              <a:rPr lang="en-US" altLang="zh-TW" baseline="-25000" dirty="0"/>
              <a:t> </a:t>
            </a:r>
            <a:r>
              <a:rPr lang="en-US" altLang="zh-TW" dirty="0"/>
              <a:t>=f(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r</a:t>
            </a:r>
            <a:r>
              <a:rPr lang="en-US" altLang="zh-TW" dirty="0"/>
              <a:t>). If f</a:t>
            </a:r>
            <a:r>
              <a:rPr lang="en-US" altLang="zh-TW" baseline="-25000" dirty="0"/>
              <a:t>1 </a:t>
            </a:r>
            <a:r>
              <a:rPr lang="en-US" altLang="zh-TW" dirty="0"/>
              <a:t>&lt;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r</a:t>
            </a:r>
            <a:r>
              <a:rPr lang="en-US" altLang="zh-TW" baseline="-25000" dirty="0"/>
              <a:t> </a:t>
            </a:r>
            <a:r>
              <a:rPr lang="en-US" altLang="zh-TW" dirty="0"/>
              <a:t>&lt;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n</a:t>
            </a:r>
            <a:r>
              <a:rPr lang="en-US" altLang="zh-TW" dirty="0"/>
              <a:t> , accept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r</a:t>
            </a:r>
            <a:r>
              <a:rPr lang="en-US" altLang="zh-TW" dirty="0"/>
              <a:t> and terminate the iteration.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Steps in DSS (1/4)</a:t>
            </a:r>
            <a:endParaRPr lang="zh-TW" altLang="en-US" dirty="0"/>
          </a:p>
        </p:txBody>
      </p:sp>
      <p:pic>
        <p:nvPicPr>
          <p:cNvPr id="4" name="Picture 6" descr="Reflect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944949"/>
            <a:ext cx="1987550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1106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 startAt="4"/>
            </a:pPr>
            <a:r>
              <a:rPr lang="en-US" altLang="zh-TW" b="1" dirty="0"/>
              <a:t>Expansion</a:t>
            </a:r>
            <a:r>
              <a:rPr lang="en-US" altLang="zh-TW" dirty="0"/>
              <a:t>. If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r</a:t>
            </a:r>
            <a:r>
              <a:rPr lang="en-US" altLang="zh-TW" baseline="-25000" dirty="0"/>
              <a:t> </a:t>
            </a:r>
            <a:r>
              <a:rPr lang="en-US" altLang="zh-TW" dirty="0"/>
              <a:t>&lt; f</a:t>
            </a:r>
            <a:r>
              <a:rPr lang="en-US" altLang="zh-TW" baseline="-25000" dirty="0"/>
              <a:t>1</a:t>
            </a:r>
            <a:r>
              <a:rPr lang="en-US" altLang="zh-TW" dirty="0"/>
              <a:t> calculate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e</a:t>
            </a:r>
            <a:r>
              <a:rPr lang="en-US" altLang="zh-TW" dirty="0"/>
              <a:t> =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m</a:t>
            </a:r>
            <a:r>
              <a:rPr lang="en-US" altLang="zh-TW" dirty="0"/>
              <a:t>+ E(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r</a:t>
            </a:r>
            <a:r>
              <a:rPr lang="en-US" altLang="zh-TW" baseline="-25000" dirty="0"/>
              <a:t> </a:t>
            </a:r>
            <a:r>
              <a:rPr lang="en-US" altLang="zh-TW" dirty="0"/>
              <a:t>-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m</a:t>
            </a:r>
            <a:r>
              <a:rPr lang="en-US" altLang="zh-TW" dirty="0"/>
              <a:t>) and evaluate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e</a:t>
            </a:r>
            <a:r>
              <a:rPr lang="en-US" altLang="zh-TW" baseline="-25000" dirty="0"/>
              <a:t> </a:t>
            </a:r>
            <a:r>
              <a:rPr lang="en-US" altLang="zh-TW" dirty="0"/>
              <a:t>=f(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e</a:t>
            </a:r>
            <a:r>
              <a:rPr lang="en-US" altLang="zh-TW" dirty="0"/>
              <a:t>). If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e</a:t>
            </a:r>
            <a:r>
              <a:rPr lang="en-US" altLang="zh-TW" baseline="-25000" dirty="0"/>
              <a:t> </a:t>
            </a:r>
            <a:r>
              <a:rPr lang="en-US" altLang="zh-TW" dirty="0"/>
              <a:t>&lt; </a:t>
            </a:r>
            <a:r>
              <a:rPr lang="en-US" altLang="zh-TW" dirty="0" err="1"/>
              <a:t>f</a:t>
            </a:r>
            <a:r>
              <a:rPr lang="en-US" altLang="zh-TW" baseline="-25000" dirty="0" err="1"/>
              <a:t>r</a:t>
            </a:r>
            <a:r>
              <a:rPr lang="en-US" altLang="zh-TW" dirty="0"/>
              <a:t> , accept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e</a:t>
            </a:r>
            <a:r>
              <a:rPr lang="en-US" altLang="zh-TW" baseline="-25000" dirty="0"/>
              <a:t> </a:t>
            </a:r>
            <a:r>
              <a:rPr lang="en-US" altLang="zh-TW" dirty="0"/>
              <a:t>; otherwise accept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r</a:t>
            </a:r>
            <a:r>
              <a:rPr lang="en-US" altLang="zh-TW" dirty="0"/>
              <a:t>. Terminate the iteration.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Steps in DSS (2/4)</a:t>
            </a:r>
            <a:endParaRPr lang="zh-TW" altLang="en-US" dirty="0"/>
          </a:p>
        </p:txBody>
      </p:sp>
      <p:pic>
        <p:nvPicPr>
          <p:cNvPr id="4" name="Picture 5" descr="Expansion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186" y="3053804"/>
            <a:ext cx="2647950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048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9788</TotalTime>
  <Words>751</Words>
  <Application>Microsoft Office PowerPoint</Application>
  <PresentationFormat>如螢幕大小 (4:3)</PresentationFormat>
  <Paragraphs>99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5" baseType="lpstr">
      <vt:lpstr>新細明體</vt:lpstr>
      <vt:lpstr>標楷體</vt:lpstr>
      <vt:lpstr>Arial</vt:lpstr>
      <vt:lpstr>Calibri</vt:lpstr>
      <vt:lpstr>Cambria Math</vt:lpstr>
      <vt:lpstr>Wingdings</vt:lpstr>
      <vt:lpstr>Wingdings 2</vt:lpstr>
      <vt:lpstr>壁窗</vt:lpstr>
      <vt:lpstr>Downhill Simplex Search (Nelder-Mead Method)</vt:lpstr>
      <vt:lpstr>Downhill Simplex Search (DSS)</vt:lpstr>
      <vt:lpstr>Basic Operation: Reflection</vt:lpstr>
      <vt:lpstr>Basic Operation: Expansion</vt:lpstr>
      <vt:lpstr>Basic Operation: Contraction</vt:lpstr>
      <vt:lpstr>Basic Operation: Shrink</vt:lpstr>
      <vt:lpstr>DSS</vt:lpstr>
      <vt:lpstr>Steps in DSS (1/4)</vt:lpstr>
      <vt:lpstr>Steps in DSS (2/4)</vt:lpstr>
      <vt:lpstr>Steps in DSS (3/4)</vt:lpstr>
      <vt:lpstr>Steps in DSS (4/4)</vt:lpstr>
      <vt:lpstr>List of DSS Moves in 2D</vt:lpstr>
      <vt:lpstr>Example of DSS (1/2)</vt:lpstr>
      <vt:lpstr>Example of DSS (2/2)</vt:lpstr>
      <vt:lpstr>Functions for Optimization</vt:lpstr>
      <vt:lpstr>Summary of DSS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user</cp:lastModifiedBy>
  <cp:revision>722</cp:revision>
  <dcterms:created xsi:type="dcterms:W3CDTF">2008-11-09T17:03:56Z</dcterms:created>
  <dcterms:modified xsi:type="dcterms:W3CDTF">2021-07-04T05:57:07Z</dcterms:modified>
</cp:coreProperties>
</file>