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337" r:id="rId3"/>
    <p:sldId id="342" r:id="rId4"/>
    <p:sldId id="343" r:id="rId5"/>
    <p:sldId id="341" r:id="rId6"/>
    <p:sldId id="312" r:id="rId7"/>
    <p:sldId id="344" r:id="rId8"/>
    <p:sldId id="347" r:id="rId9"/>
    <p:sldId id="348" r:id="rId10"/>
    <p:sldId id="345" r:id="rId11"/>
    <p:sldId id="339" r:id="rId12"/>
    <p:sldId id="346" r:id="rId13"/>
    <p:sldId id="340" r:id="rId14"/>
    <p:sldId id="381" r:id="rId15"/>
    <p:sldId id="349" r:id="rId16"/>
    <p:sldId id="350" r:id="rId1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8546" autoAdjust="0"/>
  </p:normalViewPr>
  <p:slideViewPr>
    <p:cSldViewPr>
      <p:cViewPr varScale="1">
        <p:scale>
          <a:sx n="88" d="100"/>
          <a:sy n="88" d="100"/>
        </p:scale>
        <p:origin x="106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05"/>
    </p:cViewPr>
  </p:sorterViewPr>
  <p:notesViewPr>
    <p:cSldViewPr>
      <p:cViewPr varScale="1">
        <p:scale>
          <a:sx n="41" d="100"/>
          <a:sy n="41" d="100"/>
        </p:scale>
        <p:origin x="-2395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EDB1DD08-76D4-4347-90B1-9F31E288DE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73CFCEE-F8CA-466A-8638-6C6DF2A464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04002BB-E331-45BC-8660-8374427D94AC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7573AC-2EFF-49DB-BE1E-D514BF21E9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C47306C-3637-4A68-8B8D-A79682DC83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1282986-90C0-4551-9DAE-AEFF679A66F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41475078-EE21-43C3-871E-9C74C50336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A236205-5E46-4888-BE54-195B0DD935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56D7DA3-8427-48CC-90FA-1E2D06F39CEB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4" name="投影片圖像版面配置區 3">
            <a:extLst>
              <a:ext uri="{FF2B5EF4-FFF2-40B4-BE49-F238E27FC236}">
                <a16:creationId xmlns:a16="http://schemas.microsoft.com/office/drawing/2014/main" id="{85F745B9-5239-4DB7-B8BB-439E134216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>
            <a:extLst>
              <a:ext uri="{FF2B5EF4-FFF2-40B4-BE49-F238E27FC236}">
                <a16:creationId xmlns:a16="http://schemas.microsoft.com/office/drawing/2014/main" id="{9BF8EDF8-2ED4-4CC6-BEB6-03B24EEE9C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88A5118-17F7-4C04-B259-00DA496380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2C21845-6374-4ABA-9BA2-E47392E9D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06B8555-4401-444A-BB64-94546D331E0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AF8C85D-4AE9-4E55-BF79-15DC0DDE0134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1CE6744-158C-45E8-AF8B-28B11568D6D9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3DBC21C-F886-430B-9646-8FE8236361C9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489746D-6E8C-4AB0-9ABD-B7615AFC2E1F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直線接點 9">
            <a:extLst>
              <a:ext uri="{FF2B5EF4-FFF2-40B4-BE49-F238E27FC236}">
                <a16:creationId xmlns:a16="http://schemas.microsoft.com/office/drawing/2014/main" id="{5F662718-C29C-43B7-B0CF-43205D1DD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1" name="直線接點 10">
            <a:extLst>
              <a:ext uri="{FF2B5EF4-FFF2-40B4-BE49-F238E27FC236}">
                <a16:creationId xmlns:a16="http://schemas.microsoft.com/office/drawing/2014/main" id="{AA135ADE-599D-462E-9BA6-F04F8FFDC55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直線接點 11">
            <a:extLst>
              <a:ext uri="{FF2B5EF4-FFF2-40B4-BE49-F238E27FC236}">
                <a16:creationId xmlns:a16="http://schemas.microsoft.com/office/drawing/2014/main" id="{E4561E16-B1A4-4931-8D13-9421CD28087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3" name="直線接點 12">
            <a:extLst>
              <a:ext uri="{FF2B5EF4-FFF2-40B4-BE49-F238E27FC236}">
                <a16:creationId xmlns:a16="http://schemas.microsoft.com/office/drawing/2014/main" id="{5F611F6C-FDFA-4FBA-9ED9-9AA7F84971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4" name="直線接點 13">
            <a:extLst>
              <a:ext uri="{FF2B5EF4-FFF2-40B4-BE49-F238E27FC236}">
                <a16:creationId xmlns:a16="http://schemas.microsoft.com/office/drawing/2014/main" id="{559258C9-FF6F-4F0D-B18F-B152AA5C7A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5" name="直線接點 14">
            <a:extLst>
              <a:ext uri="{FF2B5EF4-FFF2-40B4-BE49-F238E27FC236}">
                <a16:creationId xmlns:a16="http://schemas.microsoft.com/office/drawing/2014/main" id="{57BCE5C3-A930-4240-B9E3-B93BEBB08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64CDEB42-12A9-42BE-8EA1-2DBEC6CF8739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橢圓 16">
            <a:extLst>
              <a:ext uri="{FF2B5EF4-FFF2-40B4-BE49-F238E27FC236}">
                <a16:creationId xmlns:a16="http://schemas.microsoft.com/office/drawing/2014/main" id="{2E552C6B-F6F3-406C-A547-7AB308B5A729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DCC8C2A4-85A2-4228-A6AB-D156DB5C1D99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橢圓 18">
            <a:extLst>
              <a:ext uri="{FF2B5EF4-FFF2-40B4-BE49-F238E27FC236}">
                <a16:creationId xmlns:a16="http://schemas.microsoft.com/office/drawing/2014/main" id="{7C4F1217-7779-43FC-A6E2-CA0C4E642F29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橢圓 19">
            <a:extLst>
              <a:ext uri="{FF2B5EF4-FFF2-40B4-BE49-F238E27FC236}">
                <a16:creationId xmlns:a16="http://schemas.microsoft.com/office/drawing/2014/main" id="{34601FE6-9CE3-4B2D-A979-3423F5A327E5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橢圓 20">
            <a:extLst>
              <a:ext uri="{FF2B5EF4-FFF2-40B4-BE49-F238E27FC236}">
                <a16:creationId xmlns:a16="http://schemas.microsoft.com/office/drawing/2014/main" id="{6D1CA723-CDEF-4972-84C9-C39F1530CF0F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22" name="圖片 34" descr="mir_logo.gif">
            <a:extLst>
              <a:ext uri="{FF2B5EF4-FFF2-40B4-BE49-F238E27FC236}">
                <a16:creationId xmlns:a16="http://schemas.microsoft.com/office/drawing/2014/main" id="{30E63599-60DE-43A9-B090-E496C751D3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277813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sz="35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dirty="0"/>
              <a:t>按一下以編輯母片副標題樣式</a:t>
            </a:r>
            <a:endParaRPr lang="en-US" dirty="0"/>
          </a:p>
        </p:txBody>
      </p:sp>
      <p:sp>
        <p:nvSpPr>
          <p:cNvPr id="23" name="日期版面配置區 27">
            <a:extLst>
              <a:ext uri="{FF2B5EF4-FFF2-40B4-BE49-F238E27FC236}">
                <a16:creationId xmlns:a16="http://schemas.microsoft.com/office/drawing/2014/main" id="{5F3CF6CF-DAE1-4786-9076-AED1CEE2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ACB839F-7F4E-47DB-814B-E59C23666550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24" name="頁尾版面配置區 16">
            <a:extLst>
              <a:ext uri="{FF2B5EF4-FFF2-40B4-BE49-F238E27FC236}">
                <a16:creationId xmlns:a16="http://schemas.microsoft.com/office/drawing/2014/main" id="{5DE867AF-C299-4048-A94A-853245AC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5" name="投影片編號版面配置區 28">
            <a:extLst>
              <a:ext uri="{FF2B5EF4-FFF2-40B4-BE49-F238E27FC236}">
                <a16:creationId xmlns:a16="http://schemas.microsoft.com/office/drawing/2014/main" id="{B115C3C9-6707-492D-982F-49F5919A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0E2575B-42A3-4DE3-8320-BF7E08F963E4}" type="slidenum">
              <a:rPr lang="zh-TW" altLang="en-US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7417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9BEF71-AFE5-4800-931F-CDE4B675E8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1B3DCFD-7D27-4122-AD75-E7D7E3C7258C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6E4BF8A-2CCE-435A-91B9-96F0F89A0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ED7D39E-ECE0-4D1E-A58C-D2D7F4D6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8FDEE77-4C70-4E7B-A6A2-3B7B0C759C9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38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5270A0-C979-4008-8AC0-12876AF18B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A90AF5F-7679-4C4D-8263-22BDDD6589E9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9AD17E-91C0-4328-AFE9-DF08D2D7B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89D649-91D7-417D-98F5-76FEE5D73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EB375FA-334D-45BC-A401-1D921B68642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804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16" descr="mir_logo.gif">
            <a:extLst>
              <a:ext uri="{FF2B5EF4-FFF2-40B4-BE49-F238E27FC236}">
                <a16:creationId xmlns:a16="http://schemas.microsoft.com/office/drawing/2014/main" id="{D48E484D-336E-4383-8CBC-079F285019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134938"/>
            <a:ext cx="1295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/>
          <a:lstStyle>
            <a:lvl1pPr>
              <a:defRPr sz="3100" b="0" i="0" cap="none" baseline="0">
                <a:latin typeface="+mj-lt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714488"/>
            <a:ext cx="7467600" cy="4759464"/>
          </a:xfrm>
        </p:spPr>
        <p:txBody>
          <a:bodyPr/>
          <a:lstStyle>
            <a:lvl1pPr>
              <a:defRPr>
                <a:latin typeface="+mn-lt"/>
                <a:ea typeface="標楷體" pitchFamily="65" charset="-120"/>
              </a:defRPr>
            </a:lvl1pPr>
            <a:lvl2pPr>
              <a:defRPr>
                <a:latin typeface="+mn-lt"/>
                <a:ea typeface="標楷體" pitchFamily="65" charset="-120"/>
              </a:defRPr>
            </a:lvl2pPr>
            <a:lvl3pPr>
              <a:defRPr sz="1900">
                <a:latin typeface="+mn-lt"/>
                <a:ea typeface="標楷體" pitchFamily="65" charset="-120"/>
              </a:defRPr>
            </a:lvl3pPr>
            <a:lvl4pPr>
              <a:defRPr>
                <a:latin typeface="+mn-lt"/>
                <a:ea typeface="標楷體" pitchFamily="65" charset="-120"/>
              </a:defRPr>
            </a:lvl4pPr>
            <a:lvl5pPr>
              <a:defRPr>
                <a:latin typeface="+mn-lt"/>
                <a:ea typeface="標楷體" pitchFamily="65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日期版面配置區 6">
            <a:extLst>
              <a:ext uri="{FF2B5EF4-FFF2-40B4-BE49-F238E27FC236}">
                <a16:creationId xmlns:a16="http://schemas.microsoft.com/office/drawing/2014/main" id="{C595F418-27BD-4EBE-9C4C-941D4177B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F41765E-41AE-4147-ABE1-D87A754614C1}" type="datetimeFigureOut">
              <a:rPr lang="zh-TW" altLang="en-US"/>
              <a:pPr>
                <a:defRPr/>
              </a:pPr>
              <a:t>2024/3/12</a:t>
            </a:fld>
            <a:endParaRPr lang="zh-TW" altLang="en-US" dirty="0"/>
          </a:p>
        </p:txBody>
      </p:sp>
      <p:sp>
        <p:nvSpPr>
          <p:cNvPr id="6" name="頁尾版面配置區 9">
            <a:extLst>
              <a:ext uri="{FF2B5EF4-FFF2-40B4-BE49-F238E27FC236}">
                <a16:creationId xmlns:a16="http://schemas.microsoft.com/office/drawing/2014/main" id="{F13F42D1-51DD-4A1C-AFA6-CE709D332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277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0F3A986-A928-43D5-B4B0-DBB6A46606C0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659347D-DC61-42AD-84BB-6D51D5FB114A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5555132-987D-4FBA-B040-884AEC02C96F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5E66699-F8F5-4583-A9AF-75F1971C64AE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直線接點 7">
            <a:extLst>
              <a:ext uri="{FF2B5EF4-FFF2-40B4-BE49-F238E27FC236}">
                <a16:creationId xmlns:a16="http://schemas.microsoft.com/office/drawing/2014/main" id="{847ADFAA-EF52-47A1-8598-6816E08ED9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9" name="直線接點 8">
            <a:extLst>
              <a:ext uri="{FF2B5EF4-FFF2-40B4-BE49-F238E27FC236}">
                <a16:creationId xmlns:a16="http://schemas.microsoft.com/office/drawing/2014/main" id="{58378208-B5A2-4622-9CAE-9FD6CFBBC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" name="直線接點 9">
            <a:extLst>
              <a:ext uri="{FF2B5EF4-FFF2-40B4-BE49-F238E27FC236}">
                <a16:creationId xmlns:a16="http://schemas.microsoft.com/office/drawing/2014/main" id="{911ED610-96E7-4EB1-A46E-CD6EA850D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1" name="直線接點 10">
            <a:extLst>
              <a:ext uri="{FF2B5EF4-FFF2-40B4-BE49-F238E27FC236}">
                <a16:creationId xmlns:a16="http://schemas.microsoft.com/office/drawing/2014/main" id="{0EDB8A82-3852-44D3-AD88-DB51D5073F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2" name="直線接點 11">
            <a:extLst>
              <a:ext uri="{FF2B5EF4-FFF2-40B4-BE49-F238E27FC236}">
                <a16:creationId xmlns:a16="http://schemas.microsoft.com/office/drawing/2014/main" id="{8EC973D7-1B97-4465-9383-D536B6B3E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DDDEDB9-E51E-48ED-98E7-C20F8C150CAF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B7DB558C-3A1D-4D4D-8497-3E56DEF77ED0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0DEBBEC6-B6AB-4112-9DDB-10A90C8A1C53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橢圓 15">
            <a:extLst>
              <a:ext uri="{FF2B5EF4-FFF2-40B4-BE49-F238E27FC236}">
                <a16:creationId xmlns:a16="http://schemas.microsoft.com/office/drawing/2014/main" id="{E6E739F5-71B5-4EA2-9688-E4778A4B1464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橢圓 16">
            <a:extLst>
              <a:ext uri="{FF2B5EF4-FFF2-40B4-BE49-F238E27FC236}">
                <a16:creationId xmlns:a16="http://schemas.microsoft.com/office/drawing/2014/main" id="{7FD66E70-38E4-4A2D-99D6-55AB497BEBC8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橢圓 17">
            <a:extLst>
              <a:ext uri="{FF2B5EF4-FFF2-40B4-BE49-F238E27FC236}">
                <a16:creationId xmlns:a16="http://schemas.microsoft.com/office/drawing/2014/main" id="{0A931850-F32C-44E5-BF44-126D0BBB5283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直線接點 18">
            <a:extLst>
              <a:ext uri="{FF2B5EF4-FFF2-40B4-BE49-F238E27FC236}">
                <a16:creationId xmlns:a16="http://schemas.microsoft.com/office/drawing/2014/main" id="{48D0F586-F6BD-4A8C-83CD-AC3957F3B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20" name="日期版面配置區 3">
            <a:extLst>
              <a:ext uri="{FF2B5EF4-FFF2-40B4-BE49-F238E27FC236}">
                <a16:creationId xmlns:a16="http://schemas.microsoft.com/office/drawing/2014/main" id="{86552B54-64F4-4586-9CBC-0E2AF996A42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088458F-43FF-41E5-A4B7-918AB6A66FA9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21" name="頁尾版面配置區 4">
            <a:extLst>
              <a:ext uri="{FF2B5EF4-FFF2-40B4-BE49-F238E27FC236}">
                <a16:creationId xmlns:a16="http://schemas.microsoft.com/office/drawing/2014/main" id="{A839E943-0BDD-4948-A401-A581CAE56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22" name="投影片編號版面配置區 5">
            <a:extLst>
              <a:ext uri="{FF2B5EF4-FFF2-40B4-BE49-F238E27FC236}">
                <a16:creationId xmlns:a16="http://schemas.microsoft.com/office/drawing/2014/main" id="{23E2FCF5-446C-4A29-8A49-FA5BEA5F8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BEFE24-BC0E-4035-871F-E04AD9541F8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3691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3A18034-85F5-41B3-9C6D-6924C4C89B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109A7BC-2BD8-4571-8B58-BD6065184CBC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2E58CB5-57C6-4766-B250-81E32D04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9CADCD3-4636-4972-A2BC-EFAFDAA63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75904B0-9F4D-4CFB-B8EF-0ED76E5DB1E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853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066AD6B-EA99-4F01-AC06-BE71E42E1F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E9746C5-A959-40A8-9432-4B253C7BAEA2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3807517-7F14-4521-B2DA-F797BDDFC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4EE286B-19AF-4A65-90A4-AC27F83D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D5C373F-BADF-47F1-86C7-F7B52DE81DF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81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5">
            <a:extLst>
              <a:ext uri="{FF2B5EF4-FFF2-40B4-BE49-F238E27FC236}">
                <a16:creationId xmlns:a16="http://schemas.microsoft.com/office/drawing/2014/main" id="{0F6006F5-AE50-489F-A6B9-BD4898D6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A1047D6-7633-42A2-8C4C-C8FFFCE5908F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4" name="投影片編號版面配置區 6">
            <a:extLst>
              <a:ext uri="{FF2B5EF4-FFF2-40B4-BE49-F238E27FC236}">
                <a16:creationId xmlns:a16="http://schemas.microsoft.com/office/drawing/2014/main" id="{0732645B-AEBB-4EFD-9272-7544F425D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2EF5257-7B11-4143-99F0-FFE12698972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5" name="頁尾版面配置區 7">
            <a:extLst>
              <a:ext uri="{FF2B5EF4-FFF2-40B4-BE49-F238E27FC236}">
                <a16:creationId xmlns:a16="http://schemas.microsoft.com/office/drawing/2014/main" id="{5DACB347-4AAF-4285-9092-C634B042B6E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92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45B7E4F-AD73-41F1-B473-2CE6A15E1C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0B361AD-7D93-4EDC-9A64-8FEC838816E3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9A69C38-1525-4C1B-A530-276F3F22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699F8FF-F380-4E02-9766-9D44F03EB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3837B35-E3D6-4678-B2FC-07DFC2D6CA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97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接點 4">
            <a:extLst>
              <a:ext uri="{FF2B5EF4-FFF2-40B4-BE49-F238E27FC236}">
                <a16:creationId xmlns:a16="http://schemas.microsoft.com/office/drawing/2014/main" id="{21DC1A95-AF76-44AD-8F93-AF8A8F7E2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6" name="直線接點 5">
            <a:extLst>
              <a:ext uri="{FF2B5EF4-FFF2-40B4-BE49-F238E27FC236}">
                <a16:creationId xmlns:a16="http://schemas.microsoft.com/office/drawing/2014/main" id="{7C326387-4D97-4B40-BFD9-9E976D2526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7" name="直線接點 19">
            <a:extLst>
              <a:ext uri="{FF2B5EF4-FFF2-40B4-BE49-F238E27FC236}">
                <a16:creationId xmlns:a16="http://schemas.microsoft.com/office/drawing/2014/main" id="{F4517E8E-9F1A-4058-AE79-DAEBBD5096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" name="直線接點 20">
            <a:extLst>
              <a:ext uri="{FF2B5EF4-FFF2-40B4-BE49-F238E27FC236}">
                <a16:creationId xmlns:a16="http://schemas.microsoft.com/office/drawing/2014/main" id="{EEA1330C-7DC4-400B-8D2D-E3E38EB3B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A28F2B2-4243-4ED6-8026-F8356D95262F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直線接點 23">
            <a:extLst>
              <a:ext uri="{FF2B5EF4-FFF2-40B4-BE49-F238E27FC236}">
                <a16:creationId xmlns:a16="http://schemas.microsoft.com/office/drawing/2014/main" id="{26743171-4AE6-4CA7-9FB7-02F8AC8F2D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" name="橢圓 10">
            <a:extLst>
              <a:ext uri="{FF2B5EF4-FFF2-40B4-BE49-F238E27FC236}">
                <a16:creationId xmlns:a16="http://schemas.microsoft.com/office/drawing/2014/main" id="{A3271E36-BA0F-4DAB-BC94-A7A664AB00ED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12" name="日期版面配置區 20">
            <a:extLst>
              <a:ext uri="{FF2B5EF4-FFF2-40B4-BE49-F238E27FC236}">
                <a16:creationId xmlns:a16="http://schemas.microsoft.com/office/drawing/2014/main" id="{86305C0B-2115-43E4-BF71-AA49AE70D2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42E04DA-5990-46DB-A181-5ED2E9BB1A6A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13" name="投影片編號版面配置區 21">
            <a:extLst>
              <a:ext uri="{FF2B5EF4-FFF2-40B4-BE49-F238E27FC236}">
                <a16:creationId xmlns:a16="http://schemas.microsoft.com/office/drawing/2014/main" id="{ED58FC6F-6A61-4654-BE2C-8D1A6BF31F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6AC9EF7-333F-46AD-B328-C2DB2B565DA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4" name="頁尾版面配置區 22">
            <a:extLst>
              <a:ext uri="{FF2B5EF4-FFF2-40B4-BE49-F238E27FC236}">
                <a16:creationId xmlns:a16="http://schemas.microsoft.com/office/drawing/2014/main" id="{E3A4CE2C-DD40-4AE9-9C7E-0EC1517AB82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67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直線接點 4">
            <a:extLst>
              <a:ext uri="{FF2B5EF4-FFF2-40B4-BE49-F238E27FC236}">
                <a16:creationId xmlns:a16="http://schemas.microsoft.com/office/drawing/2014/main" id="{1B4C7A59-8840-464E-A7C6-6B5A06644D8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0728F82B-A87A-4EFB-A796-6532E807B629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直線接點 19">
            <a:extLst>
              <a:ext uri="{FF2B5EF4-FFF2-40B4-BE49-F238E27FC236}">
                <a16:creationId xmlns:a16="http://schemas.microsoft.com/office/drawing/2014/main" id="{B3260600-F415-4879-9150-EAD378046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1EE4A0B-FB30-4AE9-9141-A3D24CF7C415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直線接點 22">
            <a:extLst>
              <a:ext uri="{FF2B5EF4-FFF2-40B4-BE49-F238E27FC236}">
                <a16:creationId xmlns:a16="http://schemas.microsoft.com/office/drawing/2014/main" id="{E1700193-BA57-4F62-A47B-39C621B80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直線接點 9">
            <a:extLst>
              <a:ext uri="{FF2B5EF4-FFF2-40B4-BE49-F238E27FC236}">
                <a16:creationId xmlns:a16="http://schemas.microsoft.com/office/drawing/2014/main" id="{74D9943F-9559-46DD-9863-728271337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11" name="直線接點 24">
            <a:extLst>
              <a:ext uri="{FF2B5EF4-FFF2-40B4-BE49-F238E27FC236}">
                <a16:creationId xmlns:a16="http://schemas.microsoft.com/office/drawing/2014/main" id="{4AA13C0D-0C79-437A-A601-51D2FF86D3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12" name="日期版面配置區 16">
            <a:extLst>
              <a:ext uri="{FF2B5EF4-FFF2-40B4-BE49-F238E27FC236}">
                <a16:creationId xmlns:a16="http://schemas.microsoft.com/office/drawing/2014/main" id="{1EBA5B9A-661B-41DC-8444-0444784F9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8FC690-26A5-4CA5-B8FD-1C3E39AD3308}" type="datetimeFigureOut">
              <a:rPr lang="zh-TW" altLang="en-US"/>
              <a:pPr>
                <a:defRPr/>
              </a:pPr>
              <a:t>2024/3/12</a:t>
            </a:fld>
            <a:endParaRPr lang="zh-TW" altLang="en-US"/>
          </a:p>
        </p:txBody>
      </p:sp>
      <p:sp>
        <p:nvSpPr>
          <p:cNvPr id="13" name="投影片編號版面配置區 17">
            <a:extLst>
              <a:ext uri="{FF2B5EF4-FFF2-40B4-BE49-F238E27FC236}">
                <a16:creationId xmlns:a16="http://schemas.microsoft.com/office/drawing/2014/main" id="{89A71C1E-C525-4DEF-A2BE-5BABF48611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243BB23-B205-4322-9427-2740D03D577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14" name="頁尾版面配置區 20">
            <a:extLst>
              <a:ext uri="{FF2B5EF4-FFF2-40B4-BE49-F238E27FC236}">
                <a16:creationId xmlns:a16="http://schemas.microsoft.com/office/drawing/2014/main" id="{FE48D956-2A39-41B8-A0C1-7363658F7F9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rtlCol="0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219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>
            <a:extLst>
              <a:ext uri="{FF2B5EF4-FFF2-40B4-BE49-F238E27FC236}">
                <a16:creationId xmlns:a16="http://schemas.microsoft.com/office/drawing/2014/main" id="{3758C141-8056-474C-893B-35B3763A1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22" name="標題版面配置區 21">
            <a:extLst>
              <a:ext uri="{FF2B5EF4-FFF2-40B4-BE49-F238E27FC236}">
                <a16:creationId xmlns:a16="http://schemas.microsoft.com/office/drawing/2014/main" id="{4134DBC0-B2EA-4FAE-B5BF-83640AF53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1028" name="文字版面配置區 12">
            <a:extLst>
              <a:ext uri="{FF2B5EF4-FFF2-40B4-BE49-F238E27FC236}">
                <a16:creationId xmlns:a16="http://schemas.microsoft.com/office/drawing/2014/main" id="{D76018D9-EC00-4E5F-BB0A-25E73E6117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altLang="zh-TW" dirty="0"/>
          </a:p>
        </p:txBody>
      </p:sp>
      <p:sp>
        <p:nvSpPr>
          <p:cNvPr id="7" name="直線接點 6">
            <a:extLst>
              <a:ext uri="{FF2B5EF4-FFF2-40B4-BE49-F238E27FC236}">
                <a16:creationId xmlns:a16="http://schemas.microsoft.com/office/drawing/2014/main" id="{8E1AB64C-02CA-4DF5-AEDA-67F50042C7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1030" name="直線接點 8">
            <a:extLst>
              <a:ext uri="{FF2B5EF4-FFF2-40B4-BE49-F238E27FC236}">
                <a16:creationId xmlns:a16="http://schemas.microsoft.com/office/drawing/2014/main" id="{0D665D73-79D4-4388-8F88-C9376F45B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1AD7661-4CEA-4042-B4BB-F3E5F14F00B8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直線接點 10">
            <a:extLst>
              <a:ext uri="{FF2B5EF4-FFF2-40B4-BE49-F238E27FC236}">
                <a16:creationId xmlns:a16="http://schemas.microsoft.com/office/drawing/2014/main" id="{A340E90B-88C7-4885-970B-227C0EDBC1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C9E387FB-327D-4280-9CF1-106E9E27710F}"/>
              </a:ext>
            </a:extLst>
          </p:cNvPr>
          <p:cNvCxnSpPr/>
          <p:nvPr userDrawn="1"/>
        </p:nvCxnSpPr>
        <p:spPr>
          <a:xfrm>
            <a:off x="214313" y="1500188"/>
            <a:ext cx="8429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0BD570FA-820F-4412-904D-50812F74A828}"/>
              </a:ext>
            </a:extLst>
          </p:cNvPr>
          <p:cNvCxnSpPr/>
          <p:nvPr userDrawn="1"/>
        </p:nvCxnSpPr>
        <p:spPr>
          <a:xfrm>
            <a:off x="214282" y="1571612"/>
            <a:ext cx="8429684" cy="158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橢圓 11">
            <a:extLst>
              <a:ext uri="{FF2B5EF4-FFF2-40B4-BE49-F238E27FC236}">
                <a16:creationId xmlns:a16="http://schemas.microsoft.com/office/drawing/2014/main" id="{85F80076-B530-4CCF-A0DE-27CF1927E889}"/>
              </a:ext>
            </a:extLst>
          </p:cNvPr>
          <p:cNvSpPr/>
          <p:nvPr userDrawn="1"/>
        </p:nvSpPr>
        <p:spPr>
          <a:xfrm>
            <a:off x="8636000" y="62865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6" name="矩形 13">
            <a:extLst>
              <a:ext uri="{FF2B5EF4-FFF2-40B4-BE49-F238E27FC236}">
                <a16:creationId xmlns:a16="http://schemas.microsoft.com/office/drawing/2014/main" id="{423852A0-6AF6-4444-BAC8-44D14D08BAB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460432" y="6286500"/>
            <a:ext cx="7809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9205AC99-E388-4849-A446-7D78C7A2821A}" type="slidenum">
              <a:rPr lang="zh-TW" altLang="en-US" smtClean="0">
                <a:solidFill>
                  <a:srgbClr val="862110"/>
                </a:solidFill>
              </a:rPr>
              <a:pPr algn="ctr" eaLnBrk="1" hangingPunct="1">
                <a:defRPr/>
              </a:pPr>
              <a:t>‹#›</a:t>
            </a:fld>
            <a:r>
              <a:rPr lang="en-US" altLang="zh-TW" dirty="0">
                <a:solidFill>
                  <a:srgbClr val="862110"/>
                </a:solidFill>
              </a:rPr>
              <a:t>/15</a:t>
            </a:r>
            <a:endParaRPr lang="zh-TW" altLang="en-US" dirty="0">
              <a:solidFill>
                <a:srgbClr val="86211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100" b="0" kern="1200" cap="small">
          <a:solidFill>
            <a:schemeClr val="tx2"/>
          </a:solidFill>
          <a:latin typeface="Calibri" panose="020F0502020204030204" pitchFamily="34" charset="0"/>
          <a:ea typeface="標楷體" pitchFamily="65" charset="-120"/>
          <a:cs typeface="Calibri" panose="020F050202020403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3100" b="1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19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  <a:cs typeface="Calibri" panose="020F0502020204030204" pitchFamily="34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hyperlink" Target="http://mirlab.org/jang/books/dcpr/doc/mleFor1dGaussian.pdf" TargetMode="External"/><Relationship Id="rId7" Type="http://schemas.openxmlformats.org/officeDocument/2006/relationships/image" Target="../media/image17.wmf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3.bin"/><Relationship Id="rId5" Type="http://schemas.openxmlformats.org/officeDocument/2006/relationships/image" Target="../media/image6.wmf"/><Relationship Id="rId10" Type="http://schemas.openxmlformats.org/officeDocument/2006/relationships/image" Target="../media/image20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oleObject" Target="../embeddings/oleObject18.bin"/><Relationship Id="rId3" Type="http://schemas.openxmlformats.org/officeDocument/2006/relationships/hyperlink" Target="http://mirlab.org/jang/books/dcpr/doc/mleForNdGaussian.pdf" TargetMode="External"/><Relationship Id="rId7" Type="http://schemas.openxmlformats.org/officeDocument/2006/relationships/image" Target="../media/image22.wmf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3.wmf"/><Relationship Id="rId1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equality_of_arithmetic_and_geometric_means" TargetMode="Externa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E8zsia64ceM" TargetMode="External"/><Relationship Id="rId3" Type="http://schemas.openxmlformats.org/officeDocument/2006/relationships/oleObject" Target="../embeddings/oleObject6.bin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4.emf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1F84CC-6D95-4963-9681-7DBB371BB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0313" y="1857375"/>
            <a:ext cx="6172200" cy="257175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zh-TW" sz="3100" cap="none" dirty="0">
                <a:latin typeface="+mj-lt"/>
              </a:rPr>
              <a:t>Maximum Likelihood Estimate</a:t>
            </a:r>
            <a:endParaRPr lang="zh-TW" altLang="en-US" sz="3100" cap="none" dirty="0">
              <a:latin typeface="+mj-lt"/>
            </a:endParaRPr>
          </a:p>
        </p:txBody>
      </p:sp>
      <p:sp>
        <p:nvSpPr>
          <p:cNvPr id="15363" name="副標題 2">
            <a:extLst>
              <a:ext uri="{FF2B5EF4-FFF2-40B4-BE49-F238E27FC236}">
                <a16:creationId xmlns:a16="http://schemas.microsoft.com/office/drawing/2014/main" id="{1434BE1F-C40B-4E9B-A828-17339335505D}"/>
              </a:ext>
            </a:extLst>
          </p:cNvPr>
          <p:cNvSpPr txBox="1">
            <a:spLocks/>
          </p:cNvSpPr>
          <p:nvPr/>
        </p:nvSpPr>
        <p:spPr bwMode="auto">
          <a:xfrm>
            <a:off x="2484438" y="4437063"/>
            <a:ext cx="6172200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zh-TW" sz="2000">
                <a:solidFill>
                  <a:schemeClr val="tx2"/>
                </a:solidFill>
                <a:ea typeface="標楷體" panose="03000509000000000000" pitchFamily="65" charset="-120"/>
              </a:rPr>
              <a:t>Jyh-Shing Roger Jang (</a:t>
            </a:r>
            <a:r>
              <a:rPr lang="zh-TW" altLang="en-US" sz="2000">
                <a:solidFill>
                  <a:schemeClr val="tx2"/>
                </a:solidFill>
                <a:ea typeface="標楷體" panose="03000509000000000000" pitchFamily="65" charset="-120"/>
              </a:rPr>
              <a:t>張智星</a:t>
            </a:r>
            <a:r>
              <a:rPr lang="en-US" altLang="zh-TW" sz="2000">
                <a:solidFill>
                  <a:schemeClr val="tx2"/>
                </a:solidFill>
                <a:ea typeface="標楷體" panose="03000509000000000000" pitchFamily="65" charset="-120"/>
              </a:rPr>
              <a:t>)</a:t>
            </a:r>
          </a:p>
          <a:p>
            <a:pPr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zh-TW" sz="2000">
                <a:solidFill>
                  <a:schemeClr val="tx2"/>
                </a:solidFill>
                <a:ea typeface="標楷體" panose="03000509000000000000" pitchFamily="65" charset="-120"/>
              </a:rPr>
              <a:t>CSIE Dept, National Taiwan University</a:t>
            </a:r>
          </a:p>
          <a:p>
            <a:pPr algn="ctr" eaLnBrk="1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endParaRPr lang="zh-TW" altLang="en-US" sz="2000">
              <a:solidFill>
                <a:schemeClr val="tx2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BCC6E7-4AE6-4D84-B9BF-AE1DA81B9E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859338" y="5291138"/>
            <a:ext cx="1301750" cy="369887"/>
          </a:xfrm>
        </p:spPr>
        <p:txBody>
          <a:bodyPr wrap="none">
            <a:spAutoFit/>
          </a:bodyPr>
          <a:lstStyle/>
          <a:p>
            <a:pPr algn="ctr">
              <a:defRPr/>
            </a:pPr>
            <a:fld id="{1B5DD0A4-5EC4-420C-89F5-FF49BBA59529}" type="datetime1">
              <a:rPr lang="zh-TW" altLang="en-US" smtClean="0"/>
              <a:pPr algn="ctr">
                <a:defRPr/>
              </a:pPr>
              <a:t>2024/3/12</a:t>
            </a:fld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D29CB7-106B-4094-84ED-C235EA7A1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Probability Functions for Discrete Variables</a:t>
            </a:r>
            <a:endParaRPr lang="zh-TW" altLang="en-US" dirty="0"/>
          </a:p>
        </p:txBody>
      </p:sp>
      <p:sp>
        <p:nvSpPr>
          <p:cNvPr id="24579" name="內容版面配置區 2">
            <a:extLst>
              <a:ext uri="{FF2B5EF4-FFF2-40B4-BE49-F238E27FC236}">
                <a16:creationId xmlns:a16="http://schemas.microsoft.com/office/drawing/2014/main" id="{2DE50F95-F512-403E-9A35-C61901E51C6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467600" cy="4759325"/>
          </a:xfrm>
        </p:spPr>
        <p:txBody>
          <a:bodyPr/>
          <a:lstStyle/>
          <a:p>
            <a:pPr eaLnBrk="1" hangingPunct="1"/>
            <a:r>
              <a:rPr lang="en-US" altLang="zh-TW"/>
              <a:t>Toss a 3-side die for many times and obtain n</a:t>
            </a:r>
            <a:r>
              <a:rPr lang="en-US" altLang="zh-TW" baseline="-25000"/>
              <a:t>1</a:t>
            </a:r>
            <a:r>
              <a:rPr lang="en-US" altLang="zh-TW"/>
              <a:t> of side 1, n</a:t>
            </a:r>
            <a:r>
              <a:rPr lang="en-US" altLang="zh-TW" baseline="-25000"/>
              <a:t>2</a:t>
            </a:r>
            <a:r>
              <a:rPr lang="en-US" altLang="zh-TW"/>
              <a:t> of side 2, and n</a:t>
            </a:r>
            <a:r>
              <a:rPr lang="en-US" altLang="zh-TW" baseline="-25000"/>
              <a:t>3</a:t>
            </a:r>
            <a:r>
              <a:rPr lang="en-US" altLang="zh-TW"/>
              <a:t> of side 3, then what is the most likely probabilities for sides 1, 2, and 3, respectively?</a:t>
            </a:r>
          </a:p>
          <a:p>
            <a:pPr lvl="1" eaLnBrk="1" hangingPunct="1"/>
            <a:r>
              <a:rPr lang="en-US" altLang="zh-TW"/>
              <a:t>Our intuition…</a:t>
            </a:r>
          </a:p>
          <a:p>
            <a:pPr lvl="1" eaLnBrk="1" hangingPunct="1"/>
            <a:r>
              <a:rPr lang="en-US" altLang="zh-TW"/>
              <a:t>By MLE…</a:t>
            </a:r>
          </a:p>
        </p:txBody>
      </p:sp>
      <p:graphicFrame>
        <p:nvGraphicFramePr>
          <p:cNvPr id="24580" name="物件 4">
            <a:extLst>
              <a:ext uri="{FF2B5EF4-FFF2-40B4-BE49-F238E27FC236}">
                <a16:creationId xmlns:a16="http://schemas.microsoft.com/office/drawing/2014/main" id="{E88755D7-701A-4F64-A7C4-7581A06757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6525" y="3740150"/>
          <a:ext cx="61896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方程式" r:id="rId3" imgW="3479800" imgH="228600" progId="Equation.3">
                  <p:embed/>
                </p:oleObj>
              </mc:Choice>
              <mc:Fallback>
                <p:oleObj name="方程式" r:id="rId3" imgW="3479800" imgH="22860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525" y="3740150"/>
                        <a:ext cx="618966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圓角矩形圖說文字 4">
            <a:extLst>
              <a:ext uri="{FF2B5EF4-FFF2-40B4-BE49-F238E27FC236}">
                <a16:creationId xmlns:a16="http://schemas.microsoft.com/office/drawing/2014/main" id="{5EC8EA76-D9E8-4D6F-BF5D-CDA8441C761D}"/>
              </a:ext>
            </a:extLst>
          </p:cNvPr>
          <p:cNvSpPr/>
          <p:nvPr/>
        </p:nvSpPr>
        <p:spPr>
          <a:xfrm>
            <a:off x="7889875" y="3667125"/>
            <a:ext cx="714375" cy="409575"/>
          </a:xfrm>
          <a:prstGeom prst="wedgeRoundRectCallout">
            <a:avLst>
              <a:gd name="adj1" fmla="val -28075"/>
              <a:gd name="adj2" fmla="val -674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ED370A-F005-4F1B-978E-C5C66FBC9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MLE for PDF of Continuous Variables in 1D</a:t>
            </a:r>
            <a:endParaRPr lang="zh-TW" altLang="en-US" dirty="0"/>
          </a:p>
        </p:txBody>
      </p:sp>
      <p:sp>
        <p:nvSpPr>
          <p:cNvPr id="25603" name="內容版面配置區 2">
            <a:extLst>
              <a:ext uri="{FF2B5EF4-FFF2-40B4-BE49-F238E27FC236}">
                <a16:creationId xmlns:a16="http://schemas.microsoft.com/office/drawing/2014/main" id="{0CC59C08-FBE6-4A6B-90CD-8A75CEEC78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00213"/>
            <a:ext cx="7467600" cy="4759325"/>
          </a:xfrm>
        </p:spPr>
        <p:txBody>
          <a:bodyPr/>
          <a:lstStyle/>
          <a:p>
            <a:pPr eaLnBrk="1" hangingPunct="1"/>
            <a:r>
              <a:rPr lang="en-US" altLang="zh-TW">
                <a:hlinkClick r:id="rId3"/>
              </a:rPr>
              <a:t>Detailed coverage</a:t>
            </a:r>
            <a:endParaRPr lang="en-US" altLang="zh-TW"/>
          </a:p>
        </p:txBody>
      </p:sp>
      <p:graphicFrame>
        <p:nvGraphicFramePr>
          <p:cNvPr id="25604" name="物件 5">
            <a:extLst>
              <a:ext uri="{FF2B5EF4-FFF2-40B4-BE49-F238E27FC236}">
                <a16:creationId xmlns:a16="http://schemas.microsoft.com/office/drawing/2014/main" id="{11958352-43C7-44E3-AF4C-49E680DB0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2319338"/>
          <a:ext cx="2489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2" r:id="rId4" imgW="2489200" imgH="533400" progId="Equation.3">
                  <p:embed/>
                </p:oleObj>
              </mc:Choice>
              <mc:Fallback>
                <p:oleObj r:id="rId4" imgW="2489200" imgH="533400" progId="Equation.3">
                  <p:embed/>
                  <p:pic>
                    <p:nvPicPr>
                      <p:cNvPr id="0" name="物件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319338"/>
                        <a:ext cx="2489200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11">
            <a:extLst>
              <a:ext uri="{FF2B5EF4-FFF2-40B4-BE49-F238E27FC236}">
                <a16:creationId xmlns:a16="http://schemas.microsoft.com/office/drawing/2014/main" id="{07229D57-59DD-40C4-A4CD-B131A3067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5606" name="Rectangle 13">
            <a:extLst>
              <a:ext uri="{FF2B5EF4-FFF2-40B4-BE49-F238E27FC236}">
                <a16:creationId xmlns:a16="http://schemas.microsoft.com/office/drawing/2014/main" id="{83D68367-A415-4EBD-B392-0C0E13017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3933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25607" name="物件 11">
            <a:extLst>
              <a:ext uri="{FF2B5EF4-FFF2-40B4-BE49-F238E27FC236}">
                <a16:creationId xmlns:a16="http://schemas.microsoft.com/office/drawing/2014/main" id="{FB5BAEC1-7922-4C59-B729-2176D5931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4002088"/>
          <a:ext cx="29337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3" r:id="rId6" imgW="2933700" imgH="2235200" progId="Equation.3">
                  <p:embed/>
                </p:oleObj>
              </mc:Choice>
              <mc:Fallback>
                <p:oleObj r:id="rId6" imgW="2933700" imgH="2235200" progId="Equation.3">
                  <p:embed/>
                  <p:pic>
                    <p:nvPicPr>
                      <p:cNvPr id="0" name="物件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002088"/>
                        <a:ext cx="2933700" cy="2235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15">
            <a:extLst>
              <a:ext uri="{FF2B5EF4-FFF2-40B4-BE49-F238E27FC236}">
                <a16:creationId xmlns:a16="http://schemas.microsoft.com/office/drawing/2014/main" id="{FC8B360F-A1A4-41F0-8B26-406751309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4818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25609" name="物件 13">
            <a:extLst>
              <a:ext uri="{FF2B5EF4-FFF2-40B4-BE49-F238E27FC236}">
                <a16:creationId xmlns:a16="http://schemas.microsoft.com/office/drawing/2014/main" id="{C46CC7AB-C039-4694-B4DA-EB33DB8B22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2613" y="5251450"/>
          <a:ext cx="4140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4" r:id="rId8" imgW="4140200" imgH="914400" progId="Equation.3">
                  <p:embed/>
                </p:oleObj>
              </mc:Choice>
              <mc:Fallback>
                <p:oleObj r:id="rId8" imgW="4140200" imgH="914400" progId="Equation.3">
                  <p:embed/>
                  <p:pic>
                    <p:nvPicPr>
                      <p:cNvPr id="0" name="物件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3" y="5251450"/>
                        <a:ext cx="4140200" cy="914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圓角矩形圖說文字 15">
            <a:extLst>
              <a:ext uri="{FF2B5EF4-FFF2-40B4-BE49-F238E27FC236}">
                <a16:creationId xmlns:a16="http://schemas.microsoft.com/office/drawing/2014/main" id="{E57DBCC2-4A5F-4F88-AAE2-67571F5D5DB2}"/>
              </a:ext>
            </a:extLst>
          </p:cNvPr>
          <p:cNvSpPr/>
          <p:nvPr/>
        </p:nvSpPr>
        <p:spPr>
          <a:xfrm>
            <a:off x="3625850" y="2205038"/>
            <a:ext cx="588963" cy="407987"/>
          </a:xfrm>
          <a:prstGeom prst="wedgeRoundRectCallout">
            <a:avLst>
              <a:gd name="adj1" fmla="val -91649"/>
              <a:gd name="adj2" fmla="val 4830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PDF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7" name="圓角矩形圖說文字 16">
            <a:extLst>
              <a:ext uri="{FF2B5EF4-FFF2-40B4-BE49-F238E27FC236}">
                <a16:creationId xmlns:a16="http://schemas.microsoft.com/office/drawing/2014/main" id="{45722F60-1197-4FE2-830B-E7A65F99CCB9}"/>
              </a:ext>
            </a:extLst>
          </p:cNvPr>
          <p:cNvSpPr/>
          <p:nvPr/>
        </p:nvSpPr>
        <p:spPr>
          <a:xfrm>
            <a:off x="3371850" y="2781300"/>
            <a:ext cx="1416050" cy="714375"/>
          </a:xfrm>
          <a:prstGeom prst="wedgeRoundRectCallout">
            <a:avLst>
              <a:gd name="adj1" fmla="val -88866"/>
              <a:gd name="adj2" fmla="val 39480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Overall PDF,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or likelihood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8" name="圓角矩形圖說文字 17">
            <a:extLst>
              <a:ext uri="{FF2B5EF4-FFF2-40B4-BE49-F238E27FC236}">
                <a16:creationId xmlns:a16="http://schemas.microsoft.com/office/drawing/2014/main" id="{B42A8031-543D-40E7-B204-D585B01D7A42}"/>
              </a:ext>
            </a:extLst>
          </p:cNvPr>
          <p:cNvSpPr/>
          <p:nvPr/>
        </p:nvSpPr>
        <p:spPr>
          <a:xfrm>
            <a:off x="3921125" y="4538663"/>
            <a:ext cx="1504950" cy="407987"/>
          </a:xfrm>
          <a:prstGeom prst="wedgeRoundRectCallout">
            <a:avLst>
              <a:gd name="adj1" fmla="val -57079"/>
              <a:gd name="adj2" fmla="val -71483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Log likelihood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9" name="圓角矩形圖說文字 18">
            <a:extLst>
              <a:ext uri="{FF2B5EF4-FFF2-40B4-BE49-F238E27FC236}">
                <a16:creationId xmlns:a16="http://schemas.microsoft.com/office/drawing/2014/main" id="{AABAF2A5-65BC-492B-BC3E-2A18EB98DA2A}"/>
              </a:ext>
            </a:extLst>
          </p:cNvPr>
          <p:cNvSpPr/>
          <p:nvPr/>
        </p:nvSpPr>
        <p:spPr>
          <a:xfrm>
            <a:off x="7507288" y="4581525"/>
            <a:ext cx="704850" cy="407988"/>
          </a:xfrm>
          <a:prstGeom prst="wedgeRoundRectCallout">
            <a:avLst>
              <a:gd name="adj1" fmla="val -68410"/>
              <a:gd name="adj2" fmla="val 11634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MLE!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5614" name="Picture 21" descr="http://localhost/jang/books/dcpr/example/output/mle4gaussian01.png">
            <a:extLst>
              <a:ext uri="{FF2B5EF4-FFF2-40B4-BE49-F238E27FC236}">
                <a16:creationId xmlns:a16="http://schemas.microsoft.com/office/drawing/2014/main" id="{F2C98209-3CA6-4E1D-88E6-0CF192F68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903413"/>
            <a:ext cx="3376612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5" name="Rectangle 23">
            <a:extLst>
              <a:ext uri="{FF2B5EF4-FFF2-40B4-BE49-F238E27FC236}">
                <a16:creationId xmlns:a16="http://schemas.microsoft.com/office/drawing/2014/main" id="{2941E039-6D94-4210-972A-70D2865A5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2984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25616" name="物件 19">
            <a:extLst>
              <a:ext uri="{FF2B5EF4-FFF2-40B4-BE49-F238E27FC236}">
                <a16:creationId xmlns:a16="http://schemas.microsoft.com/office/drawing/2014/main" id="{2604DFDF-910C-4E05-B53A-2F3B8964F6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7088" y="3055938"/>
          <a:ext cx="1955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5" name="方程式" r:id="rId11" imgW="1955800" imgH="660400" progId="Equation.3">
                  <p:embed/>
                </p:oleObj>
              </mc:Choice>
              <mc:Fallback>
                <p:oleObj name="方程式" r:id="rId11" imgW="1955800" imgH="660400" progId="Equation.3">
                  <p:embed/>
                  <p:pic>
                    <p:nvPicPr>
                      <p:cNvPr id="0" name="物件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055938"/>
                        <a:ext cx="1955800" cy="660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圓角矩形圖說文字 19">
            <a:extLst>
              <a:ext uri="{FF2B5EF4-FFF2-40B4-BE49-F238E27FC236}">
                <a16:creationId xmlns:a16="http://schemas.microsoft.com/office/drawing/2014/main" id="{BAC188DA-A49E-49DE-865A-22C9EDFFCD5C}"/>
              </a:ext>
            </a:extLst>
          </p:cNvPr>
          <p:cNvSpPr/>
          <p:nvPr/>
        </p:nvSpPr>
        <p:spPr>
          <a:xfrm>
            <a:off x="7673975" y="6259513"/>
            <a:ext cx="714375" cy="409575"/>
          </a:xfrm>
          <a:prstGeom prst="wedgeRoundRectCallout">
            <a:avLst>
              <a:gd name="adj1" fmla="val -86012"/>
              <a:gd name="adj2" fmla="val -4669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E1A9D0-0B59-45F9-A8E3-9DFFD951B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MLE for PDF of Continuous Variables of ND</a:t>
            </a:r>
            <a:endParaRPr lang="zh-TW" altLang="en-US" dirty="0"/>
          </a:p>
        </p:txBody>
      </p:sp>
      <p:sp>
        <p:nvSpPr>
          <p:cNvPr id="26627" name="內容版面配置區 2">
            <a:extLst>
              <a:ext uri="{FF2B5EF4-FFF2-40B4-BE49-F238E27FC236}">
                <a16:creationId xmlns:a16="http://schemas.microsoft.com/office/drawing/2014/main" id="{CC715A5A-C97C-4D65-91FF-132A59D33B1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838325"/>
            <a:ext cx="7467600" cy="4759325"/>
          </a:xfrm>
        </p:spPr>
        <p:txBody>
          <a:bodyPr/>
          <a:lstStyle/>
          <a:p>
            <a:pPr eaLnBrk="1" hangingPunct="1"/>
            <a:r>
              <a:rPr lang="en-US" altLang="zh-TW">
                <a:hlinkClick r:id="rId3"/>
              </a:rPr>
              <a:t>Detailed coverage</a:t>
            </a:r>
            <a:endParaRPr lang="en-US" altLang="zh-TW"/>
          </a:p>
        </p:txBody>
      </p:sp>
      <p:sp>
        <p:nvSpPr>
          <p:cNvPr id="26628" name="Rectangle 7">
            <a:extLst>
              <a:ext uri="{FF2B5EF4-FFF2-40B4-BE49-F238E27FC236}">
                <a16:creationId xmlns:a16="http://schemas.microsoft.com/office/drawing/2014/main" id="{BD42C68C-D39D-4B0B-A97A-DE7A19860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420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6629" name="Rectangle 11">
            <a:extLst>
              <a:ext uri="{FF2B5EF4-FFF2-40B4-BE49-F238E27FC236}">
                <a16:creationId xmlns:a16="http://schemas.microsoft.com/office/drawing/2014/main" id="{8A23EE9F-C34F-48C2-A761-9F4E0A3E1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13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6630" name="Rectangle 13">
            <a:extLst>
              <a:ext uri="{FF2B5EF4-FFF2-40B4-BE49-F238E27FC236}">
                <a16:creationId xmlns:a16="http://schemas.microsoft.com/office/drawing/2014/main" id="{4C9B7818-61AB-427A-A55E-839995650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3933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6631" name="Rectangle 15">
            <a:extLst>
              <a:ext uri="{FF2B5EF4-FFF2-40B4-BE49-F238E27FC236}">
                <a16:creationId xmlns:a16="http://schemas.microsoft.com/office/drawing/2014/main" id="{42F5A724-472A-4463-8F85-2F8296243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4818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6632" name="Rectangle 2">
            <a:extLst>
              <a:ext uri="{FF2B5EF4-FFF2-40B4-BE49-F238E27FC236}">
                <a16:creationId xmlns:a16="http://schemas.microsoft.com/office/drawing/2014/main" id="{797C35C3-B650-411A-B512-548B214E1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8" y="2332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26633" name="物件 3">
            <a:extLst>
              <a:ext uri="{FF2B5EF4-FFF2-40B4-BE49-F238E27FC236}">
                <a16:creationId xmlns:a16="http://schemas.microsoft.com/office/drawing/2014/main" id="{6E47A913-DBB8-489F-9B6B-8B14C922C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538" y="2489200"/>
          <a:ext cx="3162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2" name="方程式" r:id="rId4" imgW="3162300" imgH="508000" progId="Equation.3">
                  <p:embed/>
                </p:oleObj>
              </mc:Choice>
              <mc:Fallback>
                <p:oleObj name="方程式" r:id="rId4" imgW="3162300" imgH="508000" progId="Equation.3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2489200"/>
                        <a:ext cx="3162300" cy="508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4" name="Rectangle 6">
            <a:extLst>
              <a:ext uri="{FF2B5EF4-FFF2-40B4-BE49-F238E27FC236}">
                <a16:creationId xmlns:a16="http://schemas.microsoft.com/office/drawing/2014/main" id="{C0DF323B-FB34-44D7-B905-2DE930727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3068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26635" name="Rectangle 8">
            <a:extLst>
              <a:ext uri="{FF2B5EF4-FFF2-40B4-BE49-F238E27FC236}">
                <a16:creationId xmlns:a16="http://schemas.microsoft.com/office/drawing/2014/main" id="{8C04BF3B-DFBA-43FA-8776-0CBD7378B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38" y="3860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26636" name="物件 17">
            <a:extLst>
              <a:ext uri="{FF2B5EF4-FFF2-40B4-BE49-F238E27FC236}">
                <a16:creationId xmlns:a16="http://schemas.microsoft.com/office/drawing/2014/main" id="{AD318EC6-A4A1-4650-AC9C-462A385808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4492625"/>
          <a:ext cx="35306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3" name="方程式" r:id="rId6" imgW="3530600" imgH="1828800" progId="Equation.3">
                  <p:embed/>
                </p:oleObj>
              </mc:Choice>
              <mc:Fallback>
                <p:oleObj name="方程式" r:id="rId6" imgW="3530600" imgH="1828800" progId="Equation.3">
                  <p:embed/>
                  <p:pic>
                    <p:nvPicPr>
                      <p:cNvPr id="0" name="物件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2625"/>
                        <a:ext cx="3530600" cy="18288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7" name="Rectangle 10">
            <a:extLst>
              <a:ext uri="{FF2B5EF4-FFF2-40B4-BE49-F238E27FC236}">
                <a16:creationId xmlns:a16="http://schemas.microsoft.com/office/drawing/2014/main" id="{9D9842F3-2370-4705-B58A-07C930D9D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3959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26638" name="物件 19">
            <a:extLst>
              <a:ext uri="{FF2B5EF4-FFF2-40B4-BE49-F238E27FC236}">
                <a16:creationId xmlns:a16="http://schemas.microsoft.com/office/drawing/2014/main" id="{DB9867E7-DD32-4DD8-A54E-66B120C90C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6825" y="4400550"/>
          <a:ext cx="2133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4" name="方程式" r:id="rId8" imgW="2133600" imgH="1295400" progId="Equation.3">
                  <p:embed/>
                </p:oleObj>
              </mc:Choice>
              <mc:Fallback>
                <p:oleObj name="方程式" r:id="rId8" imgW="2133600" imgH="1295400" progId="Equation.3">
                  <p:embed/>
                  <p:pic>
                    <p:nvPicPr>
                      <p:cNvPr id="0" name="物件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4400550"/>
                        <a:ext cx="2133600" cy="1295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9" name="物件 23">
            <a:extLst>
              <a:ext uri="{FF2B5EF4-FFF2-40B4-BE49-F238E27FC236}">
                <a16:creationId xmlns:a16="http://schemas.microsoft.com/office/drawing/2014/main" id="{1CA5DEC5-9A94-4B85-914F-7DE93EB328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5780088"/>
          <a:ext cx="1689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5" name="方程式" r:id="rId10" imgW="1689100" imgH="457200" progId="Equation.3">
                  <p:embed/>
                </p:oleObj>
              </mc:Choice>
              <mc:Fallback>
                <p:oleObj name="方程式" r:id="rId10" imgW="1689100" imgH="457200" progId="Equation.3">
                  <p:embed/>
                  <p:pic>
                    <p:nvPicPr>
                      <p:cNvPr id="0" name="物件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5780088"/>
                        <a:ext cx="1689100" cy="457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40" name="Picture 16" descr="http://localhost/jang/books/dcpr/example/output/mle4gaussian02.png">
            <a:extLst>
              <a:ext uri="{FF2B5EF4-FFF2-40B4-BE49-F238E27FC236}">
                <a16:creationId xmlns:a16="http://schemas.microsoft.com/office/drawing/2014/main" id="{BD4C7A95-07F5-40C5-8C0A-CD9312D0E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973263"/>
            <a:ext cx="3187700" cy="239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圓角矩形圖說文字 26">
            <a:extLst>
              <a:ext uri="{FF2B5EF4-FFF2-40B4-BE49-F238E27FC236}">
                <a16:creationId xmlns:a16="http://schemas.microsoft.com/office/drawing/2014/main" id="{F4F13145-551A-4784-8C5E-60DC9D827A83}"/>
              </a:ext>
            </a:extLst>
          </p:cNvPr>
          <p:cNvSpPr/>
          <p:nvPr/>
        </p:nvSpPr>
        <p:spPr>
          <a:xfrm>
            <a:off x="4054475" y="2227263"/>
            <a:ext cx="588963" cy="409575"/>
          </a:xfrm>
          <a:prstGeom prst="wedgeRoundRectCallout">
            <a:avLst>
              <a:gd name="adj1" fmla="val -91649"/>
              <a:gd name="adj2" fmla="val 4830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PDF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8" name="圓角矩形圖說文字 27">
            <a:extLst>
              <a:ext uri="{FF2B5EF4-FFF2-40B4-BE49-F238E27FC236}">
                <a16:creationId xmlns:a16="http://schemas.microsoft.com/office/drawing/2014/main" id="{9AA42365-7E49-48CE-A9D7-6B9A76BC89B4}"/>
              </a:ext>
            </a:extLst>
          </p:cNvPr>
          <p:cNvSpPr/>
          <p:nvPr/>
        </p:nvSpPr>
        <p:spPr>
          <a:xfrm>
            <a:off x="2987675" y="3068638"/>
            <a:ext cx="1416050" cy="714375"/>
          </a:xfrm>
          <a:prstGeom prst="wedgeRoundRectCallout">
            <a:avLst>
              <a:gd name="adj1" fmla="val -84412"/>
              <a:gd name="adj2" fmla="val 2623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Overall PDF,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or likelihood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9" name="圓角矩形圖說文字 28">
            <a:extLst>
              <a:ext uri="{FF2B5EF4-FFF2-40B4-BE49-F238E27FC236}">
                <a16:creationId xmlns:a16="http://schemas.microsoft.com/office/drawing/2014/main" id="{320DE674-D236-41B6-9460-3EF40B7C4502}"/>
              </a:ext>
            </a:extLst>
          </p:cNvPr>
          <p:cNvSpPr/>
          <p:nvPr/>
        </p:nvSpPr>
        <p:spPr>
          <a:xfrm>
            <a:off x="2921000" y="3933825"/>
            <a:ext cx="1506538" cy="409575"/>
          </a:xfrm>
          <a:prstGeom prst="wedgeRoundRectCallout">
            <a:avLst>
              <a:gd name="adj1" fmla="val -47931"/>
              <a:gd name="adj2" fmla="val 75521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Log likelihood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30" name="圓角矩形圖說文字 29">
            <a:extLst>
              <a:ext uri="{FF2B5EF4-FFF2-40B4-BE49-F238E27FC236}">
                <a16:creationId xmlns:a16="http://schemas.microsoft.com/office/drawing/2014/main" id="{FF8C5C49-7533-4A8A-91CF-88EE30C077C1}"/>
              </a:ext>
            </a:extLst>
          </p:cNvPr>
          <p:cNvSpPr/>
          <p:nvPr/>
        </p:nvSpPr>
        <p:spPr>
          <a:xfrm>
            <a:off x="7466013" y="5516563"/>
            <a:ext cx="706437" cy="409575"/>
          </a:xfrm>
          <a:prstGeom prst="wedgeRoundRectCallout">
            <a:avLst>
              <a:gd name="adj1" fmla="val -16862"/>
              <a:gd name="adj2" fmla="val 1627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MLE!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6645" name="Rectangle 18">
            <a:extLst>
              <a:ext uri="{FF2B5EF4-FFF2-40B4-BE49-F238E27FC236}">
                <a16:creationId xmlns:a16="http://schemas.microsoft.com/office/drawing/2014/main" id="{36F51E22-505B-4F57-933B-BF0A4823D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984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26646" name="物件 25">
            <a:extLst>
              <a:ext uri="{FF2B5EF4-FFF2-40B4-BE49-F238E27FC236}">
                <a16:creationId xmlns:a16="http://schemas.microsoft.com/office/drawing/2014/main" id="{14F944E8-E12E-4C6B-83B5-3E38D211D7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3357563"/>
          <a:ext cx="1854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6" name="方程式" r:id="rId13" imgW="1854200" imgH="660400" progId="Equation.3">
                  <p:embed/>
                </p:oleObj>
              </mc:Choice>
              <mc:Fallback>
                <p:oleObj name="方程式" r:id="rId13" imgW="1854200" imgH="660400" progId="Equation.3">
                  <p:embed/>
                  <p:pic>
                    <p:nvPicPr>
                      <p:cNvPr id="0" name="物件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357563"/>
                        <a:ext cx="1854200" cy="660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BF2577-9CD4-4F97-8F44-D2B8F8040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Q &amp; A</a:t>
            </a:r>
            <a:endParaRPr lang="zh-TW" altLang="en-US" dirty="0"/>
          </a:p>
        </p:txBody>
      </p:sp>
      <p:sp>
        <p:nvSpPr>
          <p:cNvPr id="27651" name="內容版面配置區 2">
            <a:extLst>
              <a:ext uri="{FF2B5EF4-FFF2-40B4-BE49-F238E27FC236}">
                <a16:creationId xmlns:a16="http://schemas.microsoft.com/office/drawing/2014/main" id="{DA828BA2-06D5-4D35-8A6F-0CF51EEBA9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467600" cy="4759325"/>
          </a:xfrm>
        </p:spPr>
        <p:txBody>
          <a:bodyPr/>
          <a:lstStyle/>
          <a:p>
            <a:pPr eaLnBrk="1" hangingPunct="1"/>
            <a:r>
              <a:rPr lang="en-US" altLang="zh-TW" dirty="0"/>
              <a:t>Questions</a:t>
            </a:r>
          </a:p>
          <a:p>
            <a:pPr lvl="1" eaLnBrk="1" hangingPunct="1"/>
            <a:r>
              <a:rPr lang="en-US" altLang="zh-TW" dirty="0">
                <a:sym typeface="Wingdings" panose="05000000000000000000" pitchFamily="2" charset="2"/>
              </a:rPr>
              <a:t>Can we choose other PDFs instead of Gaussian/normal distributions?  Yes!</a:t>
            </a:r>
          </a:p>
          <a:p>
            <a:pPr lvl="1" eaLnBrk="1" hangingPunct="1"/>
            <a:r>
              <a:rPr lang="en-US" altLang="zh-TW" dirty="0">
                <a:sym typeface="Wingdings" panose="05000000000000000000" pitchFamily="2" charset="2"/>
              </a:rPr>
              <a:t>What are the other available PDFs?</a:t>
            </a:r>
          </a:p>
          <a:p>
            <a:pPr lvl="2" eaLnBrk="1" hangingPunct="1"/>
            <a:r>
              <a:rPr lang="en-US" altLang="zh-TW" dirty="0">
                <a:sym typeface="Wingdings" panose="05000000000000000000" pitchFamily="2" charset="2"/>
              </a:rPr>
              <a:t>Uniform distribution</a:t>
            </a:r>
          </a:p>
          <a:p>
            <a:pPr lvl="2" eaLnBrk="1" hangingPunct="1"/>
            <a:r>
              <a:rPr lang="en-US" altLang="zh-TW" dirty="0">
                <a:sym typeface="Wingdings" panose="05000000000000000000" pitchFamily="2" charset="2"/>
              </a:rPr>
              <a:t>Poisson distribution</a:t>
            </a:r>
          </a:p>
          <a:p>
            <a:pPr lvl="2" eaLnBrk="1" hangingPunct="1"/>
            <a:r>
              <a:rPr lang="en-US" altLang="zh-TW" dirty="0">
                <a:sym typeface="Wingdings" panose="05000000000000000000" pitchFamily="2" charset="2"/>
              </a:rPr>
              <a:t>…</a:t>
            </a:r>
          </a:p>
          <a:p>
            <a:pPr lvl="1" eaLnBrk="1" hangingPunct="1"/>
            <a:r>
              <a:rPr lang="en-US" altLang="zh-TW" dirty="0">
                <a:sym typeface="Wingdings" panose="05000000000000000000" pitchFamily="2" charset="2"/>
              </a:rPr>
              <a:t>How do I know the selected PDF is appropriate?</a:t>
            </a:r>
          </a:p>
        </p:txBody>
      </p:sp>
      <p:sp>
        <p:nvSpPr>
          <p:cNvPr id="4" name="圓角矩形圖說文字 19">
            <a:extLst>
              <a:ext uri="{FF2B5EF4-FFF2-40B4-BE49-F238E27FC236}">
                <a16:creationId xmlns:a16="http://schemas.microsoft.com/office/drawing/2014/main" id="{3400E6A4-F41F-4295-B39C-0A3ACA94FC48}"/>
              </a:ext>
            </a:extLst>
          </p:cNvPr>
          <p:cNvSpPr/>
          <p:nvPr/>
        </p:nvSpPr>
        <p:spPr>
          <a:xfrm>
            <a:off x="2627784" y="980728"/>
            <a:ext cx="714375" cy="409575"/>
          </a:xfrm>
          <a:prstGeom prst="wedgeRoundRectCallout">
            <a:avLst>
              <a:gd name="adj1" fmla="val -3993"/>
              <a:gd name="adj2" fmla="val 532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15483D1F-2487-4996-9500-70BB4DCF2EC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Find the covariance matrix of two random variables with </a:t>
            </a:r>
            <a:r>
              <a:rPr lang="en-US" altLang="zh-TW"/>
              <a:t>sample values </a:t>
            </a:r>
            <a:r>
              <a:rPr lang="en-US" altLang="zh-TW" dirty="0"/>
              <a:t>as follows: X=[1 4 3 2 0], Y=[3 1 1 2 3].</a:t>
            </a:r>
          </a:p>
          <a:p>
            <a:r>
              <a:rPr lang="en-US" altLang="zh-TW" dirty="0"/>
              <a:t>Solution:</a:t>
            </a:r>
          </a:p>
          <a:p>
            <a:pPr lvl="1"/>
            <a:r>
              <a:rPr lang="en-US" altLang="zh-TW" dirty="0"/>
              <a:t>mean(X)=2, mean(Y)=2</a:t>
            </a:r>
          </a:p>
          <a:p>
            <a:pPr lvl="1"/>
            <a:r>
              <a:rPr lang="en-US" altLang="zh-TW" dirty="0"/>
              <a:t>X2=X-mean(X)=[-1 2 1 0 -2], Y2=Y-mean(Y)=[1 -1 -1 0 1]</a:t>
            </a:r>
          </a:p>
          <a:p>
            <a:pPr lvl="1"/>
            <a:r>
              <a:rPr lang="en-US" altLang="zh-TW" dirty="0"/>
              <a:t>A=[X2; Y2] (X2 on top of Y2, with a dim of 2X5)</a:t>
            </a:r>
          </a:p>
          <a:p>
            <a:pPr lvl="1"/>
            <a:r>
              <a:rPr lang="en-US" altLang="zh-TW" dirty="0"/>
              <a:t>Covariance matrix = (A*A</a:t>
            </a:r>
            <a:r>
              <a:rPr lang="en-US" altLang="zh-TW" baseline="30000" dirty="0"/>
              <a:t>T</a:t>
            </a:r>
            <a:r>
              <a:rPr lang="en-US" altLang="zh-TW" dirty="0"/>
              <a:t>)/4=</a:t>
            </a:r>
            <a:endParaRPr lang="zh-TW" altLang="en-US" dirty="0"/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E509DA62-2361-409B-A173-EE9A6CE99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How to Compute Covariance Matrix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0933C8F-6D6F-41FB-A95F-C03B8F524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4008" y="4149080"/>
            <a:ext cx="2886322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95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29245E-E0CD-41CE-A84F-10F6E93C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MLE for Poisson Distribution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B32CED-7807-43FE-AED0-98E7B89D0E2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sym typeface="Wingdings" panose="05000000000000000000" pitchFamily="2" charset="2"/>
              </a:rPr>
              <a:t>Derive MLE for the Poisson distribution:</a:t>
            </a:r>
          </a:p>
          <a:p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C086B93-AAE5-4794-8DE7-ADBAB888E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2204864"/>
            <a:ext cx="1800200" cy="75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438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29245E-E0CD-41CE-A84F-10F6E93C7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Exercise: MLE for Uniform Distribution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5B32CED-7807-43FE-AED0-98E7B89D0E2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sym typeface="Wingdings" panose="05000000000000000000" pitchFamily="2" charset="2"/>
              </a:rPr>
              <a:t>Derive MLE for the uniform distribution:</a:t>
            </a:r>
          </a:p>
          <a:p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7C5F98C-2C5F-4103-8123-92EDE54F2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2229619"/>
            <a:ext cx="3479802" cy="91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059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8339AC-25F9-46D5-9BF4-F04C569FE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Intro. to Maximum Likelihood Estimate</a:t>
            </a:r>
            <a:endParaRPr lang="zh-TW" altLang="en-US" dirty="0"/>
          </a:p>
        </p:txBody>
      </p:sp>
      <p:sp>
        <p:nvSpPr>
          <p:cNvPr id="16387" name="內容版面配置區 2">
            <a:extLst>
              <a:ext uri="{FF2B5EF4-FFF2-40B4-BE49-F238E27FC236}">
                <a16:creationId xmlns:a16="http://schemas.microsoft.com/office/drawing/2014/main" id="{9589F696-AFA5-4719-BF62-6D19CF06C42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900988" cy="4759325"/>
          </a:xfrm>
        </p:spPr>
        <p:txBody>
          <a:bodyPr/>
          <a:lstStyle/>
          <a:p>
            <a:pPr eaLnBrk="1" hangingPunct="1"/>
            <a:r>
              <a:rPr lang="en-US" altLang="zh-TW"/>
              <a:t>MLE</a:t>
            </a:r>
          </a:p>
          <a:p>
            <a:pPr lvl="1" eaLnBrk="1" hangingPunct="1"/>
            <a:r>
              <a:rPr lang="en-US" altLang="zh-TW"/>
              <a:t>Maximum likelihood estimate</a:t>
            </a:r>
          </a:p>
          <a:p>
            <a:pPr eaLnBrk="1" hangingPunct="1"/>
            <a:r>
              <a:rPr lang="en-US" altLang="zh-TW"/>
              <a:t>Goal:</a:t>
            </a:r>
          </a:p>
          <a:p>
            <a:pPr lvl="1" eaLnBrk="1" hangingPunct="1"/>
            <a:r>
              <a:rPr lang="en-US" altLang="zh-TW"/>
              <a:t>Given a dataset with no labels, how can we find the best </a:t>
            </a:r>
            <a:r>
              <a:rPr lang="en-US" altLang="zh-TW">
                <a:solidFill>
                  <a:srgbClr val="FF0000"/>
                </a:solidFill>
              </a:rPr>
              <a:t>statistical model </a:t>
            </a:r>
            <a:r>
              <a:rPr lang="en-US" altLang="zh-TW"/>
              <a:t>with the optimum parameters to describe the data?</a:t>
            </a:r>
          </a:p>
          <a:p>
            <a:pPr eaLnBrk="1" hangingPunct="1"/>
            <a:r>
              <a:rPr lang="en-US" altLang="zh-TW"/>
              <a:t>Applications</a:t>
            </a:r>
          </a:p>
          <a:p>
            <a:pPr lvl="1" eaLnBrk="1" hangingPunct="1"/>
            <a:r>
              <a:rPr lang="en-US" altLang="zh-TW"/>
              <a:t>Prediction</a:t>
            </a:r>
          </a:p>
          <a:p>
            <a:pPr lvl="1" eaLnBrk="1" hangingPunct="1"/>
            <a:r>
              <a:rPr lang="en-US" altLang="zh-TW"/>
              <a:t>Analysis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FB103C-2B8B-420D-A933-B518C0BB6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What Are Statistical Models?</a:t>
            </a:r>
            <a:endParaRPr lang="zh-TW" altLang="en-US" dirty="0"/>
          </a:p>
        </p:txBody>
      </p:sp>
      <p:sp>
        <p:nvSpPr>
          <p:cNvPr id="17411" name="內容版面配置區 2">
            <a:extLst>
              <a:ext uri="{FF2B5EF4-FFF2-40B4-BE49-F238E27FC236}">
                <a16:creationId xmlns:a16="http://schemas.microsoft.com/office/drawing/2014/main" id="{DA24FB47-4FAE-4D97-9A7F-0FFB7D4592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467600" cy="4759325"/>
          </a:xfrm>
        </p:spPr>
        <p:txBody>
          <a:bodyPr/>
          <a:lstStyle/>
          <a:p>
            <a:r>
              <a:rPr lang="en-US" altLang="zh-TW"/>
              <a:t>Statistical models are used to describe the probabilities of random variables</a:t>
            </a:r>
          </a:p>
          <a:p>
            <a:pPr lvl="1"/>
            <a:r>
              <a:rPr lang="en-US" altLang="zh-TW"/>
              <a:t>Discrete variables </a:t>
            </a:r>
            <a:r>
              <a:rPr lang="en-US" altLang="zh-TW">
                <a:sym typeface="Wingdings" panose="05000000000000000000" pitchFamily="2" charset="2"/>
              </a:rPr>
              <a:t> Probability functions</a:t>
            </a:r>
          </a:p>
          <a:p>
            <a:pPr lvl="1"/>
            <a:r>
              <a:rPr lang="en-US" altLang="zh-TW">
                <a:sym typeface="Wingdings" panose="05000000000000000000" pitchFamily="2" charset="2"/>
              </a:rPr>
              <a:t>Continuous variables  Probability density functions (PDF)</a:t>
            </a:r>
          </a:p>
          <a:p>
            <a:r>
              <a:rPr lang="en-US" altLang="zh-TW">
                <a:sym typeface="Wingdings" panose="05000000000000000000" pitchFamily="2" charset="2"/>
              </a:rPr>
              <a:t>Examples</a:t>
            </a:r>
          </a:p>
          <a:p>
            <a:pPr lvl="1"/>
            <a:r>
              <a:rPr lang="en-US" altLang="zh-TW">
                <a:sym typeface="Wingdings" panose="05000000000000000000" pitchFamily="2" charset="2"/>
              </a:rPr>
              <a:t>Discrete variables</a:t>
            </a:r>
          </a:p>
          <a:p>
            <a:pPr lvl="2"/>
            <a:r>
              <a:rPr lang="en-US" altLang="zh-TW">
                <a:sym typeface="Wingdings" panose="05000000000000000000" pitchFamily="2" charset="2"/>
              </a:rPr>
              <a:t>The outcome of tossing a coin or a dice</a:t>
            </a:r>
          </a:p>
          <a:p>
            <a:pPr lvl="1"/>
            <a:r>
              <a:rPr lang="en-US" altLang="zh-TW">
                <a:sym typeface="Wingdings" panose="05000000000000000000" pitchFamily="2" charset="2"/>
              </a:rPr>
              <a:t>Continuous variables</a:t>
            </a:r>
          </a:p>
          <a:p>
            <a:pPr lvl="2"/>
            <a:r>
              <a:rPr lang="en-US" altLang="zh-TW">
                <a:sym typeface="Wingdings" panose="05000000000000000000" pitchFamily="2" charset="2"/>
              </a:rPr>
              <a:t>The distance to the bull eye when throwing a dart</a:t>
            </a:r>
          </a:p>
          <a:p>
            <a:pPr lvl="2"/>
            <a:r>
              <a:rPr lang="en-US" altLang="zh-TW">
                <a:sym typeface="Wingdings" panose="05000000000000000000" pitchFamily="2" charset="2"/>
              </a:rPr>
              <a:t>The time needed to run 100-m dash</a:t>
            </a:r>
          </a:p>
          <a:p>
            <a:pPr lvl="2"/>
            <a:r>
              <a:rPr lang="en-US" altLang="zh-TW">
                <a:sym typeface="Wingdings" panose="05000000000000000000" pitchFamily="2" charset="2"/>
              </a:rPr>
              <a:t>The heights of second-grade students</a:t>
            </a:r>
          </a:p>
          <a:p>
            <a:pPr lvl="2"/>
            <a:endParaRPr lang="en-US" altLang="zh-TW">
              <a:sym typeface="Wingdings" panose="05000000000000000000" pitchFamily="2" charset="2"/>
            </a:endParaRPr>
          </a:p>
          <a:p>
            <a:pPr lvl="2"/>
            <a:endParaRPr lang="en-US" altLang="zh-TW">
              <a:sym typeface="Wingdings" panose="05000000000000000000" pitchFamily="2" charset="2"/>
            </a:endParaRPr>
          </a:p>
          <a:p>
            <a:pPr lvl="1"/>
            <a:endParaRPr lang="zh-TW" altLang="en-US"/>
          </a:p>
        </p:txBody>
      </p:sp>
      <p:pic>
        <p:nvPicPr>
          <p:cNvPr id="17412" name="Picture 9" descr="http://academic.kellogg.edu/mckayg/buad112/web/pres/coin%20flip.jpg">
            <a:extLst>
              <a:ext uri="{FF2B5EF4-FFF2-40B4-BE49-F238E27FC236}">
                <a16:creationId xmlns:a16="http://schemas.microsoft.com/office/drawing/2014/main" id="{7E2E5BA3-BEE0-422C-B4A3-D90D807D8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594100"/>
            <a:ext cx="917575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1" descr="http://www.broadwayamusementssanantoniotx.com/files/12947/1076813.jpg">
            <a:extLst>
              <a:ext uri="{FF2B5EF4-FFF2-40B4-BE49-F238E27FC236}">
                <a16:creationId xmlns:a16="http://schemas.microsoft.com/office/drawing/2014/main" id="{579D3417-894E-4532-AA39-772F6D749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5300663"/>
            <a:ext cx="1452563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DC20BCA6-3DE3-40A2-8DE2-13AB7188954A}"/>
              </a:ext>
            </a:extLst>
          </p:cNvPr>
          <p:cNvSpPr/>
          <p:nvPr/>
        </p:nvSpPr>
        <p:spPr>
          <a:xfrm>
            <a:off x="6804025" y="4591050"/>
            <a:ext cx="1895475" cy="407988"/>
          </a:xfrm>
          <a:prstGeom prst="wedgeRoundRectCallout">
            <a:avLst>
              <a:gd name="adj1" fmla="val -69261"/>
              <a:gd name="adj2" fmla="val 5389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Personalized PDF</a:t>
            </a:r>
            <a:r>
              <a:rPr lang="en-US" altLang="zh-TW" dirty="0">
                <a:solidFill>
                  <a:schemeClr val="tx1"/>
                </a:solidFill>
                <a:sym typeface="Wingdings" panose="05000000000000000000" pitchFamily="2" charset="2"/>
              </a:rPr>
              <a:t>!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7415" name="Picture 2" descr="http://www.dragonartz.net/wp-content/uploads/2009/12/Vector-Arrow-Bullseye-03-by-DragonArt.jpg">
            <a:extLst>
              <a:ext uri="{FF2B5EF4-FFF2-40B4-BE49-F238E27FC236}">
                <a16:creationId xmlns:a16="http://schemas.microsoft.com/office/drawing/2014/main" id="{C18AE0A1-9E56-4114-8C6A-52E48FBEF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300663"/>
            <a:ext cx="1008063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536C16A-11A1-473D-A036-4720BF6F4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More about Models</a:t>
            </a:r>
            <a:endParaRPr lang="zh-TW" altLang="en-US" dirty="0"/>
          </a:p>
        </p:txBody>
      </p:sp>
      <p:sp>
        <p:nvSpPr>
          <p:cNvPr id="18435" name="內容版面配置區 2">
            <a:extLst>
              <a:ext uri="{FF2B5EF4-FFF2-40B4-BE49-F238E27FC236}">
                <a16:creationId xmlns:a16="http://schemas.microsoft.com/office/drawing/2014/main" id="{E2082D39-DB56-4D6C-8774-0F5EBF7F59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6994525" cy="4759325"/>
          </a:xfrm>
        </p:spPr>
        <p:txBody>
          <a:bodyPr/>
          <a:lstStyle/>
          <a:p>
            <a:r>
              <a:rPr lang="en-US" altLang="zh-TW"/>
              <a:t>Discrete variables</a:t>
            </a:r>
          </a:p>
          <a:p>
            <a:pPr lvl="1"/>
            <a:r>
              <a:rPr lang="en-US" altLang="zh-TW"/>
              <a:t>Outcome of tossing a coin </a:t>
            </a:r>
            <a:r>
              <a:rPr lang="en-US" altLang="zh-TW">
                <a:sym typeface="Wingdings" panose="05000000000000000000" pitchFamily="2" charset="2"/>
              </a:rPr>
              <a:t> Pr{head}=Pr{tail}=1/2</a:t>
            </a:r>
          </a:p>
          <a:p>
            <a:pPr lvl="1"/>
            <a:r>
              <a:rPr lang="en-US" altLang="zh-TW">
                <a:sym typeface="Wingdings" panose="05000000000000000000" pitchFamily="2" charset="2"/>
              </a:rPr>
              <a:t>Outcome of tossing a dice  Pr{1}=Pr{2}= … =Pr{6}=1/6</a:t>
            </a:r>
          </a:p>
          <a:p>
            <a:r>
              <a:rPr lang="en-US" altLang="zh-TW">
                <a:sym typeface="Wingdings" panose="05000000000000000000" pitchFamily="2" charset="2"/>
              </a:rPr>
              <a:t>Continuous variables</a:t>
            </a:r>
          </a:p>
          <a:p>
            <a:pPr lvl="1"/>
            <a:r>
              <a:rPr lang="en-US" altLang="zh-TW">
                <a:sym typeface="Wingdings" panose="05000000000000000000" pitchFamily="2" charset="2"/>
              </a:rPr>
              <a:t>Temperatures during the summer  A PDF of Gaussian or normal distribution</a:t>
            </a:r>
            <a:endParaRPr lang="zh-TW" altLang="en-US"/>
          </a:p>
        </p:txBody>
      </p:sp>
      <p:pic>
        <p:nvPicPr>
          <p:cNvPr id="18436" name="Picture 4" descr="https://upload.wikimedia.org/wikipedia/commons/a/a9/Empirical_Rule.PNG">
            <a:extLst>
              <a:ext uri="{FF2B5EF4-FFF2-40B4-BE49-F238E27FC236}">
                <a16:creationId xmlns:a16="http://schemas.microsoft.com/office/drawing/2014/main" id="{A2D69472-32D0-46FE-B52C-9DD1293D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149725"/>
            <a:ext cx="2811462" cy="203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8">
            <a:extLst>
              <a:ext uri="{FF2B5EF4-FFF2-40B4-BE49-F238E27FC236}">
                <a16:creationId xmlns:a16="http://schemas.microsoft.com/office/drawing/2014/main" id="{BAF669A8-FD92-4157-863E-CAFDAF29B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5416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graphicFrame>
        <p:nvGraphicFramePr>
          <p:cNvPr id="18438" name="物件 6">
            <a:extLst>
              <a:ext uri="{FF2B5EF4-FFF2-40B4-BE49-F238E27FC236}">
                <a16:creationId xmlns:a16="http://schemas.microsoft.com/office/drawing/2014/main" id="{375045DF-F0AE-42D8-9F80-32FAE2372E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7175" y="4246563"/>
          <a:ext cx="403383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4" r:id="rId4" imgW="2489200" imgH="533400" progId="Equation.3">
                  <p:embed/>
                </p:oleObj>
              </mc:Choice>
              <mc:Fallback>
                <p:oleObj r:id="rId4" imgW="2489200" imgH="533400" progId="Equation.3">
                  <p:embed/>
                  <p:pic>
                    <p:nvPicPr>
                      <p:cNvPr id="0" name="物件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4246563"/>
                        <a:ext cx="4033838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圓角矩形圖說文字 9">
            <a:extLst>
              <a:ext uri="{FF2B5EF4-FFF2-40B4-BE49-F238E27FC236}">
                <a16:creationId xmlns:a16="http://schemas.microsoft.com/office/drawing/2014/main" id="{96F948B1-15CF-4DE7-9029-06B9B3E215A5}"/>
              </a:ext>
            </a:extLst>
          </p:cNvPr>
          <p:cNvSpPr/>
          <p:nvPr/>
        </p:nvSpPr>
        <p:spPr>
          <a:xfrm>
            <a:off x="7956550" y="5133975"/>
            <a:ext cx="714375" cy="407988"/>
          </a:xfrm>
          <a:prstGeom prst="wedgeRoundRectCallout">
            <a:avLst>
              <a:gd name="adj1" fmla="val -79498"/>
              <a:gd name="adj2" fmla="val -49045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Quiz!</a:t>
            </a:r>
            <a:endParaRPr lang="zh-TW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8440" name="物件 7">
            <a:extLst>
              <a:ext uri="{FF2B5EF4-FFF2-40B4-BE49-F238E27FC236}">
                <a16:creationId xmlns:a16="http://schemas.microsoft.com/office/drawing/2014/main" id="{AF3F99FB-C1C1-4D6A-94AB-EEF812277C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4188" y="5300663"/>
          <a:ext cx="2935287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5" name="方程式" r:id="rId6" imgW="1866900" imgH="330200" progId="Equation.3">
                  <p:embed/>
                </p:oleObj>
              </mc:Choice>
              <mc:Fallback>
                <p:oleObj name="方程式" r:id="rId6" imgW="1866900" imgH="330200" progId="Equation.3">
                  <p:embed/>
                  <p:pic>
                    <p:nvPicPr>
                      <p:cNvPr id="0" name="物件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5300663"/>
                        <a:ext cx="2935287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圓角矩形圖說文字 11">
            <a:extLst>
              <a:ext uri="{FF2B5EF4-FFF2-40B4-BE49-F238E27FC236}">
                <a16:creationId xmlns:a16="http://schemas.microsoft.com/office/drawing/2014/main" id="{85CD2D3E-E52E-4CC1-B3AD-560B6ED2A9F0}"/>
              </a:ext>
            </a:extLst>
          </p:cNvPr>
          <p:cNvSpPr/>
          <p:nvPr/>
        </p:nvSpPr>
        <p:spPr>
          <a:xfrm>
            <a:off x="5065713" y="5972175"/>
            <a:ext cx="2382837" cy="409575"/>
          </a:xfrm>
          <a:prstGeom prst="wedgeRoundRectCallout">
            <a:avLst>
              <a:gd name="adj1" fmla="val -48023"/>
              <a:gd name="adj2" fmla="val -9827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Probability of x in [4, 6]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8D4782-F31E-425C-B349-2E45A3977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Basic Steps in MLE</a:t>
            </a:r>
            <a:endParaRPr lang="zh-TW" altLang="en-US" dirty="0"/>
          </a:p>
        </p:txBody>
      </p:sp>
      <p:sp>
        <p:nvSpPr>
          <p:cNvPr id="16387" name="內容版面配置區 2">
            <a:extLst>
              <a:ext uri="{FF2B5EF4-FFF2-40B4-BE49-F238E27FC236}">
                <a16:creationId xmlns:a16="http://schemas.microsoft.com/office/drawing/2014/main" id="{994C3195-649F-4037-A46E-AC2CCA0557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467600" cy="47593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/>
              <a:t>Steps</a:t>
            </a:r>
          </a:p>
          <a:p>
            <a:pPr marL="823913" lvl="1" indent="-457200" eaLnBrk="1" hangingPunct="1">
              <a:buFont typeface="+mj-lt"/>
              <a:buAutoNum type="arabicPeriod"/>
              <a:defRPr/>
            </a:pPr>
            <a:r>
              <a:rPr lang="en-US" altLang="zh-TW" dirty="0"/>
              <a:t>Perform a certain experiment to collect the data.</a:t>
            </a:r>
          </a:p>
          <a:p>
            <a:pPr marL="823913" lvl="1" indent="-457200" eaLnBrk="1" hangingPunct="1">
              <a:buFont typeface="+mj-lt"/>
              <a:buAutoNum type="arabicPeriod"/>
              <a:defRPr/>
            </a:pPr>
            <a:r>
              <a:rPr lang="en-US" altLang="zh-TW" dirty="0"/>
              <a:t>Choose a parametric model of the data, with certain modifiable parameters.</a:t>
            </a:r>
          </a:p>
          <a:p>
            <a:pPr marL="823913" lvl="1" indent="-457200" eaLnBrk="1" hangingPunct="1">
              <a:buFont typeface="+mj-lt"/>
              <a:buAutoNum type="arabicPeriod"/>
              <a:defRPr/>
            </a:pPr>
            <a:r>
              <a:rPr lang="en-US" altLang="zh-TW" dirty="0"/>
              <a:t>Formulate the likelihood as an objective function to be maximized.</a:t>
            </a:r>
          </a:p>
          <a:p>
            <a:pPr marL="823913" lvl="1" indent="-457200" eaLnBrk="1" hangingPunct="1">
              <a:buFont typeface="+mj-lt"/>
              <a:buAutoNum type="arabicPeriod"/>
              <a:defRPr/>
            </a:pPr>
            <a:r>
              <a:rPr lang="en-US" altLang="zh-TW" dirty="0"/>
              <a:t>Maximize the objective function and derive the parameters of the model.</a:t>
            </a:r>
          </a:p>
          <a:p>
            <a:pPr eaLnBrk="1" hangingPunct="1">
              <a:defRPr/>
            </a:pPr>
            <a:r>
              <a:rPr lang="en-US" altLang="zh-TW" dirty="0"/>
              <a:t>Examples</a:t>
            </a:r>
          </a:p>
          <a:p>
            <a:pPr lvl="1" eaLnBrk="1" hangingPunct="1">
              <a:defRPr/>
            </a:pPr>
            <a:r>
              <a:rPr lang="en-US" altLang="zh-TW" dirty="0"/>
              <a:t>Flip a coin </a:t>
            </a:r>
            <a:r>
              <a:rPr lang="en-US" altLang="zh-TW" dirty="0">
                <a:sym typeface="Wingdings" panose="05000000000000000000" pitchFamily="2" charset="2"/>
              </a:rPr>
              <a:t> To find the probabilities of head and tail</a:t>
            </a:r>
          </a:p>
          <a:p>
            <a:pPr lvl="1" eaLnBrk="1" hangingPunct="1">
              <a:defRPr/>
            </a:pPr>
            <a:r>
              <a:rPr lang="en-US" altLang="zh-TW" dirty="0">
                <a:sym typeface="Wingdings" panose="05000000000000000000" pitchFamily="2" charset="2"/>
              </a:rPr>
              <a:t>Throw a dart  To find your PDF of distance to the bull eye</a:t>
            </a:r>
            <a:endParaRPr lang="en-US" altLang="zh-TW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A91B6E-4208-455A-9999-4214BE3D2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Probability Functions for Discrete Variables</a:t>
            </a:r>
            <a:endParaRPr lang="zh-TW" altLang="en-US" dirty="0"/>
          </a:p>
        </p:txBody>
      </p:sp>
      <p:sp>
        <p:nvSpPr>
          <p:cNvPr id="20483" name="內容版面配置區 2">
            <a:extLst>
              <a:ext uri="{FF2B5EF4-FFF2-40B4-BE49-F238E27FC236}">
                <a16:creationId xmlns:a16="http://schemas.microsoft.com/office/drawing/2014/main" id="{E36F03B1-79EC-4FD6-9EFD-17CF97C0B87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467600" cy="4759325"/>
          </a:xfrm>
        </p:spPr>
        <p:txBody>
          <a:bodyPr/>
          <a:lstStyle/>
          <a:p>
            <a:pPr eaLnBrk="1" hangingPunct="1"/>
            <a:r>
              <a:rPr lang="en-US" altLang="zh-TW"/>
              <a:t>Flip an unfair coin 5 times to get 3 heads and 2 tails</a:t>
            </a:r>
          </a:p>
          <a:p>
            <a:pPr lvl="1" eaLnBrk="1" hangingPunct="1"/>
            <a:r>
              <a:rPr lang="en-US" altLang="zh-TW"/>
              <a:t>By intuition: Pr{head}=3/5, Pr{tail}=2/5</a:t>
            </a:r>
          </a:p>
          <a:p>
            <a:pPr lvl="1" eaLnBrk="1" hangingPunct="1"/>
            <a:r>
              <a:rPr lang="en-US" altLang="zh-TW"/>
              <a:t>By MLE</a:t>
            </a:r>
          </a:p>
          <a:p>
            <a:pPr lvl="2" eaLnBrk="1" hangingPunct="1"/>
            <a:r>
              <a:rPr lang="en-US" altLang="zh-TW"/>
              <a:t>Assume these 5 tosses are independent events to have the overall probability</a:t>
            </a:r>
          </a:p>
        </p:txBody>
      </p:sp>
      <p:graphicFrame>
        <p:nvGraphicFramePr>
          <p:cNvPr id="20484" name="物件 4">
            <a:extLst>
              <a:ext uri="{FF2B5EF4-FFF2-40B4-BE49-F238E27FC236}">
                <a16:creationId xmlns:a16="http://schemas.microsoft.com/office/drawing/2014/main" id="{1CB87109-A4C2-45E0-BF0B-CE53F415F8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4638" y="3719513"/>
          <a:ext cx="4540250" cy="208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方程式" r:id="rId3" imgW="2552700" imgH="1168400" progId="Equation.3">
                  <p:embed/>
                </p:oleObj>
              </mc:Choice>
              <mc:Fallback>
                <p:oleObj name="方程式" r:id="rId3" imgW="2552700" imgH="116840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8" y="3719513"/>
                        <a:ext cx="4540250" cy="208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BB4610-0519-4828-A516-E2D0ED683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/>
              <a:t>Inequality of Arithmetic and Geometric Means</a:t>
            </a:r>
            <a:endParaRPr lang="zh-TW" altLang="en-US" dirty="0"/>
          </a:p>
        </p:txBody>
      </p:sp>
      <p:sp>
        <p:nvSpPr>
          <p:cNvPr id="21507" name="內容版面配置區 2">
            <a:extLst>
              <a:ext uri="{FF2B5EF4-FFF2-40B4-BE49-F238E27FC236}">
                <a16:creationId xmlns:a16="http://schemas.microsoft.com/office/drawing/2014/main" id="{5BC5B6AE-DDF9-41F4-84F9-5B4C7F3A5B5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467600" cy="4759325"/>
          </a:xfrm>
        </p:spPr>
        <p:txBody>
          <a:bodyPr/>
          <a:lstStyle/>
          <a:p>
            <a:pPr eaLnBrk="1" hangingPunct="1"/>
            <a:r>
              <a:rPr lang="en-US" altLang="zh-TW"/>
              <a:t>AM-GM inequality</a:t>
            </a:r>
          </a:p>
          <a:p>
            <a:pPr eaLnBrk="1" hangingPunct="1"/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Proof of this inequality</a:t>
            </a:r>
          </a:p>
          <a:p>
            <a:pPr lvl="1" eaLnBrk="1" hangingPunct="1"/>
            <a:r>
              <a:rPr lang="en-US" altLang="zh-TW">
                <a:hlinkClick r:id="rId3"/>
              </a:rPr>
              <a:t>Wikipedia</a:t>
            </a:r>
            <a:endParaRPr lang="en-US" altLang="zh-TW"/>
          </a:p>
          <a:p>
            <a:pPr eaLnBrk="1" hangingPunct="1"/>
            <a:r>
              <a:rPr lang="en-US" altLang="zh-TW"/>
              <a:t>How to use the inequality to solve MLE problem?</a:t>
            </a:r>
          </a:p>
        </p:txBody>
      </p:sp>
      <p:graphicFrame>
        <p:nvGraphicFramePr>
          <p:cNvPr id="21508" name="物件 4">
            <a:extLst>
              <a:ext uri="{FF2B5EF4-FFF2-40B4-BE49-F238E27FC236}">
                <a16:creationId xmlns:a16="http://schemas.microsoft.com/office/drawing/2014/main" id="{91506DAF-9C07-474E-A7AC-FA65828499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3625" y="2344738"/>
          <a:ext cx="5081588" cy="158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方程式" r:id="rId4" imgW="2857500" imgH="889000" progId="Equation.3">
                  <p:embed/>
                </p:oleObj>
              </mc:Choice>
              <mc:Fallback>
                <p:oleObj name="方程式" r:id="rId4" imgW="2857500" imgH="88900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2344738"/>
                        <a:ext cx="5081588" cy="158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圓角矩形圖說文字 5">
            <a:extLst>
              <a:ext uri="{FF2B5EF4-FFF2-40B4-BE49-F238E27FC236}">
                <a16:creationId xmlns:a16="http://schemas.microsoft.com/office/drawing/2014/main" id="{540B790E-10B5-4E09-A341-017963CADEBC}"/>
              </a:ext>
            </a:extLst>
          </p:cNvPr>
          <p:cNvSpPr/>
          <p:nvPr/>
        </p:nvSpPr>
        <p:spPr>
          <a:xfrm>
            <a:off x="5054600" y="3087688"/>
            <a:ext cx="596900" cy="341312"/>
          </a:xfrm>
          <a:prstGeom prst="wedgeRoundRectCallout">
            <a:avLst>
              <a:gd name="adj1" fmla="val -83012"/>
              <a:gd name="adj2" fmla="val -3791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400" dirty="0">
                <a:solidFill>
                  <a:schemeClr val="tx1"/>
                </a:solidFill>
              </a:rPr>
              <a:t>Quiz!</a:t>
            </a:r>
            <a:endParaRPr lang="zh-TW" alt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21510" name="物件 4">
            <a:extLst>
              <a:ext uri="{FF2B5EF4-FFF2-40B4-BE49-F238E27FC236}">
                <a16:creationId xmlns:a16="http://schemas.microsoft.com/office/drawing/2014/main" id="{CBFF5650-CD76-424D-8A3C-99466E000F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36638" y="5195888"/>
          <a:ext cx="5551487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4" name="方程式" r:id="rId6" imgW="3594100" imgH="1041400" progId="Equation.3">
                  <p:embed/>
                </p:oleObj>
              </mc:Choice>
              <mc:Fallback>
                <p:oleObj name="方程式" r:id="rId6" imgW="3594100" imgH="104140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8" y="5195888"/>
                        <a:ext cx="5551487" cy="161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2C994F-3F5A-4C73-99D8-51BED09C6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How to Prove AM-GM Inequality?</a:t>
            </a:r>
            <a:endParaRPr lang="zh-TW" altLang="en-US" dirty="0"/>
          </a:p>
        </p:txBody>
      </p:sp>
      <p:sp>
        <p:nvSpPr>
          <p:cNvPr id="22531" name="內容版面配置區 2">
            <a:extLst>
              <a:ext uri="{FF2B5EF4-FFF2-40B4-BE49-F238E27FC236}">
                <a16:creationId xmlns:a16="http://schemas.microsoft.com/office/drawing/2014/main" id="{5AB5125F-AD31-4867-809A-8CCF2A27914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714500"/>
            <a:ext cx="7467600" cy="4759325"/>
          </a:xfrm>
        </p:spPr>
        <p:txBody>
          <a:bodyPr/>
          <a:lstStyle/>
          <a:p>
            <a:r>
              <a:rPr lang="en-US" altLang="zh-TW"/>
              <a:t>Jensen’s inequality</a:t>
            </a:r>
          </a:p>
          <a:p>
            <a:endParaRPr lang="en-US" altLang="zh-TW"/>
          </a:p>
          <a:p>
            <a:endParaRPr lang="en-US" altLang="zh-TW"/>
          </a:p>
          <a:p>
            <a:endParaRPr lang="en-US" altLang="zh-TW"/>
          </a:p>
          <a:p>
            <a:r>
              <a:rPr lang="en-US" altLang="zh-TW"/>
              <a:t>Proof by induction</a:t>
            </a:r>
            <a:endParaRPr lang="zh-TW" altLang="en-US"/>
          </a:p>
        </p:txBody>
      </p:sp>
      <p:graphicFrame>
        <p:nvGraphicFramePr>
          <p:cNvPr id="22532" name="物件 4">
            <a:extLst>
              <a:ext uri="{FF2B5EF4-FFF2-40B4-BE49-F238E27FC236}">
                <a16:creationId xmlns:a16="http://schemas.microsoft.com/office/drawing/2014/main" id="{C9819E3C-789C-442E-B144-D41A05FD50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4225" y="2205038"/>
          <a:ext cx="52847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方程式" r:id="rId3" imgW="2971800" imgH="660400" progId="Equation.3">
                  <p:embed/>
                </p:oleObj>
              </mc:Choice>
              <mc:Fallback>
                <p:oleObj name="方程式" r:id="rId3" imgW="2971800" imgH="66040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2205038"/>
                        <a:ext cx="528478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33" name="圖片 2">
            <a:extLst>
              <a:ext uri="{FF2B5EF4-FFF2-40B4-BE49-F238E27FC236}">
                <a16:creationId xmlns:a16="http://schemas.microsoft.com/office/drawing/2014/main" id="{2A8B6235-46DB-4529-B269-B85025FE97C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1744663"/>
            <a:ext cx="417671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34" name="物件 4">
            <a:extLst>
              <a:ext uri="{FF2B5EF4-FFF2-40B4-BE49-F238E27FC236}">
                <a16:creationId xmlns:a16="http://schemas.microsoft.com/office/drawing/2014/main" id="{FDBF7D04-A987-4C6D-96D6-E7657CD5A2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4076700"/>
          <a:ext cx="4156075" cy="154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9" name="方程式" r:id="rId6" imgW="2336800" imgH="863600" progId="Equation.3">
                  <p:embed/>
                </p:oleObj>
              </mc:Choice>
              <mc:Fallback>
                <p:oleObj name="方程式" r:id="rId6" imgW="2336800" imgH="86360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076700"/>
                        <a:ext cx="4156075" cy="154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圓角矩形圖說文字 6">
            <a:extLst>
              <a:ext uri="{FF2B5EF4-FFF2-40B4-BE49-F238E27FC236}">
                <a16:creationId xmlns:a16="http://schemas.microsoft.com/office/drawing/2014/main" id="{DD84127D-FA72-4FFD-9DC4-368012FBC567}"/>
              </a:ext>
            </a:extLst>
          </p:cNvPr>
          <p:cNvSpPr/>
          <p:nvPr/>
        </p:nvSpPr>
        <p:spPr>
          <a:xfrm>
            <a:off x="3586163" y="1690688"/>
            <a:ext cx="1778000" cy="409575"/>
          </a:xfrm>
          <a:prstGeom prst="wedgeRoundRectCallout">
            <a:avLst>
              <a:gd name="adj1" fmla="val -64972"/>
              <a:gd name="adj2" fmla="val 2742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How to prove it?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" name="圓角矩形圖說文字 6">
            <a:extLst>
              <a:ext uri="{FF2B5EF4-FFF2-40B4-BE49-F238E27FC236}">
                <a16:creationId xmlns:a16="http://schemas.microsoft.com/office/drawing/2014/main" id="{7CFA1BE3-6B13-42F2-8711-8B774152106B}"/>
              </a:ext>
            </a:extLst>
          </p:cNvPr>
          <p:cNvSpPr/>
          <p:nvPr/>
        </p:nvSpPr>
        <p:spPr>
          <a:xfrm>
            <a:off x="1755261" y="5882263"/>
            <a:ext cx="5769067" cy="715089"/>
          </a:xfrm>
          <a:prstGeom prst="wedgeRoundRectCallout">
            <a:avLst>
              <a:gd name="adj1" fmla="val -8051"/>
              <a:gd name="adj2" fmla="val 2742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Please refer to my detailed coverage of </a:t>
            </a:r>
            <a:r>
              <a:rPr lang="en-US" altLang="zh-TW" dirty="0">
                <a:hlinkClick r:id="rId8"/>
              </a:rPr>
              <a:t>Jensen's inequality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  <a:hlinkClick r:id="rId8"/>
              </a:rPr>
              <a:t>https://www.youtube.com/watch?v=E8zsia64ceM</a:t>
            </a:r>
            <a:r>
              <a:rPr lang="en-US" altLang="zh-TW" dirty="0">
                <a:solidFill>
                  <a:schemeClr val="tx1"/>
                </a:solidFill>
              </a:rPr>
              <a:t> 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E799B5-34D6-4A2B-9142-A3E3950A5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900988" cy="1143000"/>
          </a:xfrm>
        </p:spPr>
        <p:txBody>
          <a:bodyPr/>
          <a:lstStyle/>
          <a:p>
            <a:pPr>
              <a:defRPr/>
            </a:pPr>
            <a:r>
              <a:rPr lang="en-US" altLang="zh-TW" dirty="0"/>
              <a:t>Proof by Induction</a:t>
            </a:r>
            <a:endParaRPr lang="zh-TW" altLang="en-US" dirty="0"/>
          </a:p>
        </p:txBody>
      </p:sp>
      <p:graphicFrame>
        <p:nvGraphicFramePr>
          <p:cNvPr id="23555" name="物件 4">
            <a:extLst>
              <a:ext uri="{FF2B5EF4-FFF2-40B4-BE49-F238E27FC236}">
                <a16:creationId xmlns:a16="http://schemas.microsoft.com/office/drawing/2014/main" id="{B214C915-69B1-40FD-AB82-0F0BE9B882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275" y="1700213"/>
          <a:ext cx="8027988" cy="499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方程式" r:id="rId3" imgW="6311900" imgH="3898900" progId="Equation.3">
                  <p:embed/>
                </p:oleObj>
              </mc:Choice>
              <mc:Fallback>
                <p:oleObj name="方程式" r:id="rId3" imgW="6311900" imgH="389890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1700213"/>
                        <a:ext cx="8027988" cy="499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文字方塊 2">
            <a:extLst>
              <a:ext uri="{FF2B5EF4-FFF2-40B4-BE49-F238E27FC236}">
                <a16:creationId xmlns:a16="http://schemas.microsoft.com/office/drawing/2014/main" id="{DE080EC8-6513-4CDC-ADCA-75223832A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138" y="1997075"/>
            <a:ext cx="2619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/>
              <a:t>2</a:t>
            </a:r>
            <a:endParaRPr lang="zh-TW" altLang="en-US" sz="12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壁窗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6793</TotalTime>
  <Words>654</Words>
  <Application>Microsoft Office PowerPoint</Application>
  <PresentationFormat>如螢幕大小 (4:3)</PresentationFormat>
  <Paragraphs>108</Paragraphs>
  <Slides>16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16</vt:i4>
      </vt:variant>
    </vt:vector>
  </HeadingPairs>
  <TitlesOfParts>
    <vt:vector size="24" baseType="lpstr">
      <vt:lpstr>新細明體</vt:lpstr>
      <vt:lpstr>標楷體</vt:lpstr>
      <vt:lpstr>Calibri</vt:lpstr>
      <vt:lpstr>Wingdings</vt:lpstr>
      <vt:lpstr>Wingdings 2</vt:lpstr>
      <vt:lpstr>壁窗</vt:lpstr>
      <vt:lpstr>Equation.3</vt:lpstr>
      <vt:lpstr>方程式</vt:lpstr>
      <vt:lpstr>Maximum Likelihood Estimate</vt:lpstr>
      <vt:lpstr>Intro. to Maximum Likelihood Estimate</vt:lpstr>
      <vt:lpstr>What Are Statistical Models?</vt:lpstr>
      <vt:lpstr>More about Models</vt:lpstr>
      <vt:lpstr>Basic Steps in MLE</vt:lpstr>
      <vt:lpstr>Probability Functions for Discrete Variables</vt:lpstr>
      <vt:lpstr>Inequality of Arithmetic and Geometric Means</vt:lpstr>
      <vt:lpstr>How to Prove AM-GM Inequality?</vt:lpstr>
      <vt:lpstr>Proof by Induction</vt:lpstr>
      <vt:lpstr>Probability Functions for Discrete Variables</vt:lpstr>
      <vt:lpstr>MLE for PDF of Continuous Variables in 1D</vt:lpstr>
      <vt:lpstr>MLE for PDF of Continuous Variables of ND</vt:lpstr>
      <vt:lpstr>Q &amp; A</vt:lpstr>
      <vt:lpstr>Exercise: How to Compute Covariance Matrix</vt:lpstr>
      <vt:lpstr>Exercise: MLE for Poisson Distribution</vt:lpstr>
      <vt:lpstr>Exercise: MLE for Uniform Distribution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使用 HTS 進行中文語音合成之研究</dc:title>
  <dc:creator>heycat</dc:creator>
  <cp:lastModifiedBy>Roger Jang</cp:lastModifiedBy>
  <cp:revision>550</cp:revision>
  <dcterms:created xsi:type="dcterms:W3CDTF">2008-11-09T17:03:56Z</dcterms:created>
  <dcterms:modified xsi:type="dcterms:W3CDTF">2024-03-12T09:17:49Z</dcterms:modified>
</cp:coreProperties>
</file>