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7"/>
  </p:notesMasterIdLst>
  <p:handoutMasterIdLst>
    <p:handoutMasterId r:id="rId18"/>
  </p:handoutMasterIdLst>
  <p:sldIdLst>
    <p:sldId id="347" r:id="rId2"/>
    <p:sldId id="348" r:id="rId3"/>
    <p:sldId id="367" r:id="rId4"/>
    <p:sldId id="368" r:id="rId5"/>
    <p:sldId id="366" r:id="rId6"/>
    <p:sldId id="349" r:id="rId7"/>
    <p:sldId id="362" r:id="rId8"/>
    <p:sldId id="363" r:id="rId9"/>
    <p:sldId id="364" r:id="rId10"/>
    <p:sldId id="360" r:id="rId11"/>
    <p:sldId id="351" r:id="rId12"/>
    <p:sldId id="365" r:id="rId13"/>
    <p:sldId id="369" r:id="rId14"/>
    <p:sldId id="356" r:id="rId15"/>
    <p:sldId id="352" r:id="rId16"/>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021"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淺色樣式 3 - 輔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76" autoAdjust="0"/>
    <p:restoredTop sz="94125" autoAdjust="0"/>
  </p:normalViewPr>
  <p:slideViewPr>
    <p:cSldViewPr>
      <p:cViewPr varScale="1">
        <p:scale>
          <a:sx n="153" d="100"/>
          <a:sy n="153" d="100"/>
        </p:scale>
        <p:origin x="924" y="144"/>
      </p:cViewPr>
      <p:guideLst>
        <p:guide orient="horz" pos="2160"/>
        <p:guide pos="4021"/>
      </p:guideLst>
    </p:cSldViewPr>
  </p:slideViewPr>
  <p:outlineViewPr>
    <p:cViewPr>
      <p:scale>
        <a:sx n="33" d="100"/>
        <a:sy n="33" d="100"/>
      </p:scale>
      <p:origin x="0" y="6178"/>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101" d="100"/>
          <a:sy n="101" d="100"/>
        </p:scale>
        <p:origin x="355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4BF13AC-F7EB-4777-9E49-581A4904525B}" type="datetimeFigureOut">
              <a:rPr lang="zh-TW" altLang="en-US" smtClean="0"/>
              <a:pPr/>
              <a:t>2024/3/6</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BA66C95-0D41-448E-A332-327BB5F29A4B}" type="slidenum">
              <a:rPr lang="zh-TW" altLang="en-US" smtClean="0"/>
              <a:pPr/>
              <a:t>‹#›</a:t>
            </a:fld>
            <a:endParaRPr lang="zh-TW" altLang="en-US"/>
          </a:p>
        </p:txBody>
      </p:sp>
    </p:spTree>
    <p:extLst>
      <p:ext uri="{BB962C8B-B14F-4D97-AF65-F5344CB8AC3E}">
        <p14:creationId xmlns:p14="http://schemas.microsoft.com/office/powerpoint/2010/main" val="128109841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1D7637-36C6-481B-974F-5F218DAE9B6A}" type="datetimeFigureOut">
              <a:rPr lang="zh-TW" altLang="en-US" smtClean="0"/>
              <a:pPr/>
              <a:t>2024/3/6</a:t>
            </a:fld>
            <a:endParaRPr lang="zh-TW" altLang="en-US"/>
          </a:p>
        </p:txBody>
      </p:sp>
      <p:sp>
        <p:nvSpPr>
          <p:cNvPr id="4" name="投影片圖像版面配置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62C572-1BA5-477C-B07B-B3E31F0FDA36}" type="slidenum">
              <a:rPr lang="zh-TW" altLang="en-US" smtClean="0"/>
              <a:pPr/>
              <a:t>‹#›</a:t>
            </a:fld>
            <a:endParaRPr lang="zh-TW" altLang="en-US"/>
          </a:p>
        </p:txBody>
      </p:sp>
    </p:spTree>
    <p:extLst>
      <p:ext uri="{BB962C8B-B14F-4D97-AF65-F5344CB8AC3E}">
        <p14:creationId xmlns:p14="http://schemas.microsoft.com/office/powerpoint/2010/main" val="419929108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1A8B7A44-EC3C-451A-8F12-B622B9A297BA}" type="datetime1">
              <a:rPr lang="zh-TW" altLang="en-US"/>
              <a:pPr/>
              <a:t>2024/3/6</a:t>
            </a:fld>
            <a:endParaRPr lang="en-US" altLang="zh-TW"/>
          </a:p>
        </p:txBody>
      </p:sp>
      <p:sp>
        <p:nvSpPr>
          <p:cNvPr id="7" name="Rectangle 5"/>
          <p:cNvSpPr>
            <a:spLocks noGrp="1" noChangeArrowheads="1"/>
          </p:cNvSpPr>
          <p:nvPr>
            <p:ph type="sldNum" sz="quarter" idx="5"/>
          </p:nvPr>
        </p:nvSpPr>
        <p:spPr>
          <a:ln/>
        </p:spPr>
        <p:txBody>
          <a:bodyPr/>
          <a:lstStyle/>
          <a:p>
            <a:fld id="{35606BE5-04C8-4AD7-AC92-80528CB62836}" type="slidenum">
              <a:rPr lang="en-US" altLang="zh-TW"/>
              <a:pPr/>
              <a:t>8</a:t>
            </a:fld>
            <a:endParaRPr lang="en-US" altLang="zh-TW"/>
          </a:p>
        </p:txBody>
      </p:sp>
      <p:sp>
        <p:nvSpPr>
          <p:cNvPr id="34818" name="Rectangle 2"/>
          <p:cNvSpPr>
            <a:spLocks noGrp="1" noChangeArrowheads="1"/>
          </p:cNvSpPr>
          <p:nvPr>
            <p:ph type="body" idx="1"/>
          </p:nvPr>
        </p:nvSpPr>
        <p:spPr>
          <a:noFill/>
          <a:ln/>
        </p:spPr>
        <p:txBody>
          <a:bodyPr/>
          <a:lstStyle/>
          <a:p>
            <a:r>
              <a:rPr lang="en-US" altLang="zh-TW"/>
              <a:t>Given an input condition, it very easy to derive the overall output. However, our task is more than that. What we want to do is to construct an appropriate fuzzy inference system that can match a desired input/output data set of a unknown target system. This is called fuzzy modeling and it a branch of nonlinear system identification. In general, fuzzy modeling involves two step. The first step is structure identification, where we have to find suitable numbers of fuzzy rules and membership functions. In FLT, this is accomplished by subtractive clustering proposed by Steve Chiu in Rockwell Science Research Center. The second step is parameter identification, where we have to find the optimal parameters for membership functions as well as output linear equations. In the FLT, this is done by ANFIS, which was proposed by me back in 1991. Since ANFIS uses some neural network training techniques, it is also classified as one of the neuro-fuzzy modeling approaches.</a:t>
            </a:r>
          </a:p>
        </p:txBody>
      </p:sp>
      <p:sp>
        <p:nvSpPr>
          <p:cNvPr id="34819" name="Rectangle 3"/>
          <p:cNvSpPr>
            <a:spLocks noGrp="1" noRot="1" noChangeAspect="1" noChangeArrowheads="1" noTextEdit="1"/>
          </p:cNvSpPr>
          <p:nvPr>
            <p:ph type="sldImg"/>
          </p:nvPr>
        </p:nvSpPr>
        <p:spPr>
          <a:xfrm>
            <a:off x="368300" y="690563"/>
            <a:ext cx="6121400" cy="3444875"/>
          </a:xfrm>
          <a:ln cap="flat"/>
        </p:spPr>
      </p:sp>
    </p:spTree>
    <p:extLst>
      <p:ext uri="{BB962C8B-B14F-4D97-AF65-F5344CB8AC3E}">
        <p14:creationId xmlns:p14="http://schemas.microsoft.com/office/powerpoint/2010/main" val="1694983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1A8B7A44-EC3C-451A-8F12-B622B9A297BA}" type="datetime1">
              <a:rPr lang="zh-TW" altLang="en-US"/>
              <a:pPr/>
              <a:t>2024/3/6</a:t>
            </a:fld>
            <a:endParaRPr lang="en-US" altLang="zh-TW"/>
          </a:p>
        </p:txBody>
      </p:sp>
      <p:sp>
        <p:nvSpPr>
          <p:cNvPr id="7" name="Rectangle 5"/>
          <p:cNvSpPr>
            <a:spLocks noGrp="1" noChangeArrowheads="1"/>
          </p:cNvSpPr>
          <p:nvPr>
            <p:ph type="sldNum" sz="quarter" idx="5"/>
          </p:nvPr>
        </p:nvSpPr>
        <p:spPr>
          <a:ln/>
        </p:spPr>
        <p:txBody>
          <a:bodyPr/>
          <a:lstStyle/>
          <a:p>
            <a:fld id="{35606BE5-04C8-4AD7-AC92-80528CB62836}" type="slidenum">
              <a:rPr lang="en-US" altLang="zh-TW"/>
              <a:pPr/>
              <a:t>9</a:t>
            </a:fld>
            <a:endParaRPr lang="en-US" altLang="zh-TW"/>
          </a:p>
        </p:txBody>
      </p:sp>
      <p:sp>
        <p:nvSpPr>
          <p:cNvPr id="34818" name="Rectangle 2"/>
          <p:cNvSpPr>
            <a:spLocks noGrp="1" noChangeArrowheads="1"/>
          </p:cNvSpPr>
          <p:nvPr>
            <p:ph type="body" idx="1"/>
          </p:nvPr>
        </p:nvSpPr>
        <p:spPr>
          <a:noFill/>
          <a:ln/>
        </p:spPr>
        <p:txBody>
          <a:bodyPr/>
          <a:lstStyle/>
          <a:p>
            <a:r>
              <a:rPr lang="en-US" altLang="zh-TW"/>
              <a:t>Given an input condition, it very easy to derive the overall output. However, our task is more than that. What we want to do is to construct an appropriate fuzzy inference system that can match a desired input/output data set of a unknown target system. This is called fuzzy modeling and it a branch of nonlinear system identification. In general, fuzzy modeling involves two step. The first step is structure identification, where we have to find suitable numbers of fuzzy rules and membership functions. In FLT, this is accomplished by subtractive clustering proposed by Steve Chiu in Rockwell Science Research Center. The second step is parameter identification, where we have to find the optimal parameters for membership functions as well as output linear equations. In the FLT, this is done by ANFIS, which was proposed by me back in 1991. Since ANFIS uses some neural network training techniques, it is also classified as one of the neuro-fuzzy modeling approaches.</a:t>
            </a:r>
          </a:p>
        </p:txBody>
      </p:sp>
      <p:sp>
        <p:nvSpPr>
          <p:cNvPr id="34819" name="Rectangle 3"/>
          <p:cNvSpPr>
            <a:spLocks noGrp="1" noRot="1" noChangeAspect="1" noChangeArrowheads="1" noTextEdit="1"/>
          </p:cNvSpPr>
          <p:nvPr>
            <p:ph type="sldImg"/>
          </p:nvPr>
        </p:nvSpPr>
        <p:spPr>
          <a:xfrm>
            <a:off x="368300" y="690563"/>
            <a:ext cx="6121400" cy="3444875"/>
          </a:xfrm>
          <a:ln cap="flat"/>
        </p:spPr>
      </p:sp>
    </p:spTree>
    <p:extLst>
      <p:ext uri="{BB962C8B-B14F-4D97-AF65-F5344CB8AC3E}">
        <p14:creationId xmlns:p14="http://schemas.microsoft.com/office/powerpoint/2010/main" val="3789235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1000" y="685800"/>
            <a:ext cx="6096000" cy="3429000"/>
          </a:xfrm>
        </p:spPr>
      </p:sp>
      <p:sp>
        <p:nvSpPr>
          <p:cNvPr id="3" name="備忘稿版面配置區 2"/>
          <p:cNvSpPr>
            <a:spLocks noGrp="1"/>
          </p:cNvSpPr>
          <p:nvPr>
            <p:ph type="body" idx="1"/>
          </p:nvPr>
        </p:nvSpPr>
        <p:spPr/>
        <p:txBody>
          <a:bodyPr/>
          <a:lstStyle/>
          <a:p>
            <a:endParaRPr lang="zh-TW" altLang="en-US" dirty="0"/>
          </a:p>
        </p:txBody>
      </p:sp>
    </p:spTree>
    <p:extLst>
      <p:ext uri="{BB962C8B-B14F-4D97-AF65-F5344CB8AC3E}">
        <p14:creationId xmlns:p14="http://schemas.microsoft.com/office/powerpoint/2010/main" val="13613368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1"/>
      </p:bgRef>
    </p:bg>
    <p:spTree>
      <p:nvGrpSpPr>
        <p:cNvPr id="1" name=""/>
        <p:cNvGrpSpPr/>
        <p:nvPr/>
      </p:nvGrpSpPr>
      <p:grpSpPr>
        <a:xfrm>
          <a:off x="0" y="0"/>
          <a:ext cx="0" cy="0"/>
          <a:chOff x="0" y="0"/>
          <a:chExt cx="0" cy="0"/>
        </a:xfrm>
      </p:grpSpPr>
      <p:sp>
        <p:nvSpPr>
          <p:cNvPr id="8" name="標題 7"/>
          <p:cNvSpPr>
            <a:spLocks noGrp="1"/>
          </p:cNvSpPr>
          <p:nvPr>
            <p:ph type="ctrTitle"/>
          </p:nvPr>
        </p:nvSpPr>
        <p:spPr>
          <a:xfrm>
            <a:off x="3048000" y="1340768"/>
            <a:ext cx="8229600" cy="1894362"/>
          </a:xfrm>
        </p:spPr>
        <p:txBody>
          <a:bodyPr>
            <a:normAutofit/>
          </a:bodyPr>
          <a:lstStyle>
            <a:lvl1pPr algn="ctr">
              <a:defRPr sz="3500" b="0" i="0"/>
            </a:lvl1pPr>
          </a:lstStyle>
          <a:p>
            <a:r>
              <a:rPr kumimoji="0" lang="zh-TW" altLang="en-US" dirty="0"/>
              <a:t>按一下以編輯母片標題樣式</a:t>
            </a:r>
            <a:endParaRPr kumimoji="0" lang="en-US" dirty="0"/>
          </a:p>
        </p:txBody>
      </p:sp>
      <p:sp>
        <p:nvSpPr>
          <p:cNvPr id="9" name="副標題 8"/>
          <p:cNvSpPr>
            <a:spLocks noGrp="1"/>
          </p:cNvSpPr>
          <p:nvPr>
            <p:ph type="subTitle" idx="1"/>
          </p:nvPr>
        </p:nvSpPr>
        <p:spPr>
          <a:xfrm>
            <a:off x="3048000" y="3933056"/>
            <a:ext cx="8229600" cy="1371600"/>
          </a:xfrm>
        </p:spPr>
        <p:txBody>
          <a:bodyPr/>
          <a:lstStyle>
            <a:lvl1pPr marL="0" indent="0" algn="ctr">
              <a:buNone/>
              <a:defRPr sz="1800" b="0">
                <a:solidFill>
                  <a:schemeClr val="tx2"/>
                </a:solidFill>
                <a:latin typeface="標楷體" panose="03000509000000000000" pitchFamily="65" charset="-120"/>
                <a:ea typeface="標楷體" panose="03000509000000000000" pitchFamily="65" charset="-12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dirty="0"/>
              <a:t>按一下以編輯母片副標題樣式</a:t>
            </a:r>
            <a:endParaRPr kumimoji="0" lang="en-US" dirty="0"/>
          </a:p>
        </p:txBody>
      </p:sp>
      <p:sp>
        <p:nvSpPr>
          <p:cNvPr id="28" name="日期版面配置區 27"/>
          <p:cNvSpPr>
            <a:spLocks noGrp="1"/>
          </p:cNvSpPr>
          <p:nvPr>
            <p:ph type="dt" sz="half" idx="10"/>
          </p:nvPr>
        </p:nvSpPr>
        <p:spPr bwMode="auto">
          <a:xfrm rot="5400000">
            <a:off x="10733828" y="1110597"/>
            <a:ext cx="2286000" cy="508000"/>
          </a:xfrm>
          <a:prstGeom prst="rect">
            <a:avLst/>
          </a:prstGeom>
        </p:spPr>
        <p:txBody>
          <a:bodyPr/>
          <a:lstStyle/>
          <a:p>
            <a:fld id="{EC2AF713-F6D1-4B03-802B-E6472EF385F8}" type="datetimeFigureOut">
              <a:rPr lang="zh-TW" altLang="en-US" smtClean="0"/>
              <a:pPr/>
              <a:t>2024/3/6</a:t>
            </a:fld>
            <a:endParaRPr lang="zh-TW" altLang="en-US"/>
          </a:p>
        </p:txBody>
      </p:sp>
      <p:sp>
        <p:nvSpPr>
          <p:cNvPr id="17" name="頁尾版面配置區 16"/>
          <p:cNvSpPr>
            <a:spLocks noGrp="1"/>
          </p:cNvSpPr>
          <p:nvPr>
            <p:ph type="ftr" sz="quarter" idx="11"/>
          </p:nvPr>
        </p:nvSpPr>
        <p:spPr bwMode="auto">
          <a:xfrm rot="5400000">
            <a:off x="10045959" y="4117661"/>
            <a:ext cx="3657600" cy="512064"/>
          </a:xfrm>
          <a:prstGeom prst="rect">
            <a:avLst/>
          </a:prstGeom>
        </p:spPr>
        <p:txBody>
          <a:bodyPr/>
          <a:lstStyle/>
          <a:p>
            <a:endParaRPr lang="zh-TW" altLang="en-US"/>
          </a:p>
        </p:txBody>
      </p:sp>
      <p:sp>
        <p:nvSpPr>
          <p:cNvPr id="10" name="矩形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矩形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矩形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矩形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直線接點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直線接點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0" name="直線接點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直線接點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直線接點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2" name="直線接點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7" name="矩形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橢圓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橢圓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橢圓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橢圓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橢圓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投影片編號版面配置區 28"/>
          <p:cNvSpPr>
            <a:spLocks noGrp="1"/>
          </p:cNvSpPr>
          <p:nvPr>
            <p:ph type="sldNum" sz="quarter" idx="12"/>
          </p:nvPr>
        </p:nvSpPr>
        <p:spPr bwMode="auto">
          <a:xfrm>
            <a:off x="1767392" y="4928702"/>
            <a:ext cx="812800" cy="517524"/>
          </a:xfrm>
          <a:prstGeom prst="rect">
            <a:avLst/>
          </a:prstGeom>
        </p:spPr>
        <p:txBody>
          <a:bodyPr/>
          <a:lstStyle/>
          <a:p>
            <a:fld id="{93BD6009-2A66-4F07-812F-9E9F9B397B69}" type="slidenum">
              <a:rPr lang="zh-TW" altLang="en-US" smtClean="0"/>
              <a:pPr/>
              <a:t>‹#›</a:t>
            </a:fld>
            <a:endParaRPr lang="zh-TW" altLang="en-US" dirty="0"/>
          </a:p>
        </p:txBody>
      </p:sp>
      <p:pic>
        <p:nvPicPr>
          <p:cNvPr id="30" name="圖片 29" descr="mir_logo.gif"/>
          <p:cNvPicPr>
            <a:picLocks noChangeAspect="1"/>
          </p:cNvPicPr>
          <p:nvPr userDrawn="1"/>
        </p:nvPicPr>
        <p:blipFill>
          <a:blip r:embed="rId2"/>
          <a:stretch>
            <a:fillRect/>
          </a:stretch>
        </p:blipFill>
        <p:spPr>
          <a:xfrm>
            <a:off x="9988589" y="278112"/>
            <a:ext cx="1727200" cy="579120"/>
          </a:xfrm>
          <a:prstGeom prst="rect">
            <a:avLst/>
          </a:prstGeom>
        </p:spPr>
      </p:pic>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8" name="內容版面配置區 7"/>
          <p:cNvSpPr>
            <a:spLocks noGrp="1"/>
          </p:cNvSpPr>
          <p:nvPr>
            <p:ph sz="quarter" idx="1"/>
          </p:nvPr>
        </p:nvSpPr>
        <p:spPr>
          <a:xfrm>
            <a:off x="609600" y="1714488"/>
            <a:ext cx="9956800" cy="4759464"/>
          </a:xfrm>
        </p:spPr>
        <p:txBody>
          <a:bodyPr/>
          <a:lstStyle>
            <a:lvl1pPr>
              <a:defRPr baseline="0">
                <a:latin typeface="Calibri" panose="020F0502020204030204" pitchFamily="34" charset="0"/>
                <a:ea typeface="標楷體" pitchFamily="65" charset="-120"/>
                <a:cs typeface="Calibri" panose="020F0502020204030204" pitchFamily="34" charset="0"/>
              </a:defRPr>
            </a:lvl1pPr>
            <a:lvl2pPr>
              <a:defRPr baseline="0">
                <a:latin typeface="Calibri" panose="020F0502020204030204" pitchFamily="34" charset="0"/>
                <a:ea typeface="標楷體" pitchFamily="65" charset="-120"/>
                <a:cs typeface="Calibri" panose="020F0502020204030204" pitchFamily="34" charset="0"/>
              </a:defRPr>
            </a:lvl2pPr>
            <a:lvl3pPr>
              <a:defRPr sz="1900" baseline="0">
                <a:latin typeface="Calibri" panose="020F0502020204030204" pitchFamily="34" charset="0"/>
                <a:ea typeface="標楷體" pitchFamily="65" charset="-120"/>
                <a:cs typeface="Calibri" panose="020F0502020204030204" pitchFamily="34" charset="0"/>
              </a:defRPr>
            </a:lvl3pPr>
            <a:lvl4pPr>
              <a:defRPr baseline="0">
                <a:latin typeface="Calibri" panose="020F0502020204030204" pitchFamily="34" charset="0"/>
                <a:ea typeface="標楷體" pitchFamily="65" charset="-120"/>
                <a:cs typeface="Calibri" panose="020F0502020204030204" pitchFamily="34" charset="0"/>
              </a:defRPr>
            </a:lvl4pPr>
            <a:lvl5pPr>
              <a:defRPr baseline="0">
                <a:latin typeface="Calibri" panose="020F0502020204030204" pitchFamily="34" charset="0"/>
                <a:ea typeface="標楷體" pitchFamily="65" charset="-120"/>
                <a:cs typeface="Calibri" panose="020F0502020204030204" pitchFamily="34" charset="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7" name="日期版面配置區 6"/>
          <p:cNvSpPr>
            <a:spLocks noGrp="1"/>
          </p:cNvSpPr>
          <p:nvPr>
            <p:ph type="dt" sz="half" idx="14"/>
          </p:nvPr>
        </p:nvSpPr>
        <p:spPr>
          <a:xfrm rot="5400000">
            <a:off x="10454640" y="1017843"/>
            <a:ext cx="2011680" cy="512064"/>
          </a:xfrm>
          <a:prstGeom prst="rect">
            <a:avLst/>
          </a:prstGeom>
        </p:spPr>
        <p:txBody>
          <a:bodyPr rtlCol="0"/>
          <a:lstStyle/>
          <a:p>
            <a:fld id="{EC2AF713-F6D1-4B03-802B-E6472EF385F8}" type="datetimeFigureOut">
              <a:rPr lang="zh-TW" altLang="en-US" smtClean="0"/>
              <a:pPr/>
              <a:t>2024/3/6</a:t>
            </a:fld>
            <a:endParaRPr lang="zh-TW" altLang="en-US" dirty="0"/>
          </a:p>
        </p:txBody>
      </p:sp>
      <p:sp>
        <p:nvSpPr>
          <p:cNvPr id="10" name="頁尾版面配置區 9"/>
          <p:cNvSpPr>
            <a:spLocks noGrp="1"/>
          </p:cNvSpPr>
          <p:nvPr>
            <p:ph type="ftr" sz="quarter" idx="16"/>
          </p:nvPr>
        </p:nvSpPr>
        <p:spPr>
          <a:xfrm rot="5400000">
            <a:off x="9853648" y="3676280"/>
            <a:ext cx="3200400" cy="487680"/>
          </a:xfrm>
          <a:prstGeom prst="rect">
            <a:avLst/>
          </a:prstGeom>
        </p:spPr>
        <p:txBody>
          <a:bodyPr rtlCol="0"/>
          <a:lstStyle/>
          <a:p>
            <a:endParaRPr lang="zh-TW" altLang="en-US" dirty="0"/>
          </a:p>
        </p:txBody>
      </p:sp>
      <p:pic>
        <p:nvPicPr>
          <p:cNvPr id="6" name="圖片 5" descr="mir_logo.gif"/>
          <p:cNvPicPr>
            <a:picLocks noChangeAspect="1"/>
          </p:cNvPicPr>
          <p:nvPr userDrawn="1"/>
        </p:nvPicPr>
        <p:blipFill>
          <a:blip r:embed="rId2"/>
          <a:stretch>
            <a:fillRect/>
          </a:stretch>
        </p:blipFill>
        <p:spPr>
          <a:xfrm>
            <a:off x="9715525" y="135236"/>
            <a:ext cx="1727200" cy="579120"/>
          </a:xfrm>
          <a:prstGeom prst="rect">
            <a:avLst/>
          </a:prstGeom>
        </p:spPr>
      </p:pic>
      <p:sp>
        <p:nvSpPr>
          <p:cNvPr id="4" name="標題 3"/>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zh-TW" altLang="en-US" dirty="0"/>
              <a:t>按一下以編輯母片標題樣式</a:t>
            </a: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3048000" y="2895600"/>
            <a:ext cx="8229600" cy="2053590"/>
          </a:xfrm>
        </p:spPr>
        <p:txBody>
          <a:bodyPr/>
          <a:lstStyle>
            <a:lvl1pPr algn="l">
              <a:buNone/>
              <a:defRPr sz="3000" b="1" cap="small" baseline="0"/>
            </a:lvl1pPr>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a:t>按一下以編輯母片文字樣式</a:t>
            </a:r>
          </a:p>
        </p:txBody>
      </p:sp>
      <p:sp>
        <p:nvSpPr>
          <p:cNvPr id="4" name="日期版面配置區 3"/>
          <p:cNvSpPr>
            <a:spLocks noGrp="1"/>
          </p:cNvSpPr>
          <p:nvPr>
            <p:ph type="dt" sz="half" idx="10"/>
          </p:nvPr>
        </p:nvSpPr>
        <p:spPr bwMode="auto">
          <a:xfrm rot="5400000">
            <a:off x="10732008" y="1106932"/>
            <a:ext cx="2286000" cy="508000"/>
          </a:xfrm>
          <a:prstGeom prst="rect">
            <a:avLst/>
          </a:prstGeom>
        </p:spPr>
        <p:txBody>
          <a:bodyPr/>
          <a:lstStyle/>
          <a:p>
            <a:fld id="{EC2AF713-F6D1-4B03-802B-E6472EF385F8}" type="datetimeFigureOut">
              <a:rPr lang="zh-TW" altLang="en-US" smtClean="0"/>
              <a:pPr/>
              <a:t>2024/3/6</a:t>
            </a:fld>
            <a:endParaRPr lang="zh-TW" altLang="en-US"/>
          </a:p>
        </p:txBody>
      </p:sp>
      <p:sp>
        <p:nvSpPr>
          <p:cNvPr id="5" name="頁尾版面配置區 4"/>
          <p:cNvSpPr>
            <a:spLocks noGrp="1"/>
          </p:cNvSpPr>
          <p:nvPr>
            <p:ph type="ftr" sz="quarter" idx="11"/>
          </p:nvPr>
        </p:nvSpPr>
        <p:spPr bwMode="auto">
          <a:xfrm rot="5400000">
            <a:off x="10046208" y="4114800"/>
            <a:ext cx="3657600" cy="512064"/>
          </a:xfrm>
          <a:prstGeom prst="rect">
            <a:avLst/>
          </a:prstGeom>
        </p:spPr>
        <p:txBody>
          <a:bodyPr/>
          <a:lstStyle/>
          <a:p>
            <a:endParaRPr lang="zh-TW" altLang="en-US"/>
          </a:p>
        </p:txBody>
      </p:sp>
      <p:sp>
        <p:nvSpPr>
          <p:cNvPr id="9" name="矩形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矩形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矩形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矩形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直線接點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直線接點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直線接點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直線接點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7" name="直線接點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矩形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9" name="橢圓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0" name="橢圓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橢圓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橢圓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橢圓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直線接點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投影片編號版面配置區 5"/>
          <p:cNvSpPr>
            <a:spLocks noGrp="1"/>
          </p:cNvSpPr>
          <p:nvPr>
            <p:ph type="sldNum" sz="quarter" idx="12"/>
          </p:nvPr>
        </p:nvSpPr>
        <p:spPr bwMode="auto">
          <a:xfrm>
            <a:off x="1787488" y="4928702"/>
            <a:ext cx="812800" cy="517524"/>
          </a:xfrm>
          <a:prstGeom prst="rect">
            <a:avLst/>
          </a:prstGeom>
        </p:spPr>
        <p:txBody>
          <a:bodyPr/>
          <a:lstStyle/>
          <a:p>
            <a:fld id="{93BD6009-2A66-4F07-812F-9E9F9B397B6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0" cap="none" baseline="0">
                <a:latin typeface="Calibri" panose="020F0502020204030204" pitchFamily="34" charset="0"/>
                <a:cs typeface="Calibri" panose="020F0502020204030204" pitchFamily="34" charset="0"/>
              </a:defRPr>
            </a:lvl1pPr>
          </a:lstStyle>
          <a:p>
            <a:r>
              <a:rPr kumimoji="0" lang="zh-TW" altLang="en-US" dirty="0"/>
              <a:t>按一下以編輯母片標題樣式</a:t>
            </a:r>
            <a:endParaRPr kumimoji="0" lang="en-US" dirty="0"/>
          </a:p>
        </p:txBody>
      </p:sp>
      <p:sp>
        <p:nvSpPr>
          <p:cNvPr id="5" name="日期版面配置區 4"/>
          <p:cNvSpPr>
            <a:spLocks noGrp="1"/>
          </p:cNvSpPr>
          <p:nvPr>
            <p:ph type="dt" sz="half" idx="10"/>
          </p:nvPr>
        </p:nvSpPr>
        <p:spPr>
          <a:xfrm rot="5400000">
            <a:off x="10454640" y="1017843"/>
            <a:ext cx="2011680" cy="512064"/>
          </a:xfrm>
          <a:prstGeom prst="rect">
            <a:avLst/>
          </a:prstGeom>
        </p:spPr>
        <p:txBody>
          <a:bodyPr/>
          <a:lstStyle/>
          <a:p>
            <a:fld id="{EC2AF713-F6D1-4B03-802B-E6472EF385F8}" type="datetimeFigureOut">
              <a:rPr lang="zh-TW" altLang="en-US" smtClean="0"/>
              <a:pPr/>
              <a:t>2024/3/6</a:t>
            </a:fld>
            <a:endParaRPr lang="zh-TW" altLang="en-US"/>
          </a:p>
        </p:txBody>
      </p:sp>
      <p:sp>
        <p:nvSpPr>
          <p:cNvPr id="6" name="頁尾版面配置區 5"/>
          <p:cNvSpPr>
            <a:spLocks noGrp="1"/>
          </p:cNvSpPr>
          <p:nvPr>
            <p:ph type="ftr" sz="quarter" idx="11"/>
          </p:nvPr>
        </p:nvSpPr>
        <p:spPr>
          <a:xfrm rot="5400000">
            <a:off x="9853648" y="3676280"/>
            <a:ext cx="3200400" cy="487680"/>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10838688" y="5734050"/>
            <a:ext cx="812800" cy="521208"/>
          </a:xfrm>
          <a:prstGeom prst="rect">
            <a:avLst/>
          </a:prstGeom>
        </p:spPr>
        <p:txBody>
          <a:bodyPr/>
          <a:lstStyle/>
          <a:p>
            <a:fld id="{93BD6009-2A66-4F07-812F-9E9F9B397B69}" type="slidenum">
              <a:rPr lang="zh-TW" altLang="en-US" smtClean="0"/>
              <a:pPr/>
              <a:t>‹#›</a:t>
            </a:fld>
            <a:endParaRPr lang="zh-TW" altLang="en-US"/>
          </a:p>
        </p:txBody>
      </p:sp>
      <p:sp>
        <p:nvSpPr>
          <p:cNvPr id="9" name="內容版面配置區 8"/>
          <p:cNvSpPr>
            <a:spLocks noGrp="1"/>
          </p:cNvSpPr>
          <p:nvPr>
            <p:ph sz="quarter" idx="1"/>
          </p:nvPr>
        </p:nvSpPr>
        <p:spPr>
          <a:xfrm>
            <a:off x="609600" y="1600200"/>
            <a:ext cx="4876800" cy="4572000"/>
          </a:xfrm>
        </p:spPr>
        <p:txBody>
          <a:bodyPr/>
          <a:lstStyle>
            <a:lvl1pPr>
              <a:defRPr>
                <a:latin typeface="Calibri" panose="020F0502020204030204" pitchFamily="34" charset="0"/>
                <a:ea typeface="標楷體" panose="03000509000000000000" pitchFamily="65" charset="-120"/>
                <a:cs typeface="Calibri" panose="020F0502020204030204" pitchFamily="34" charset="0"/>
              </a:defRPr>
            </a:lvl1pPr>
            <a:lvl2pPr>
              <a:defRPr>
                <a:latin typeface="Calibri" panose="020F0502020204030204" pitchFamily="34" charset="0"/>
                <a:ea typeface="標楷體" panose="03000509000000000000" pitchFamily="65" charset="-120"/>
                <a:cs typeface="Calibri" panose="020F0502020204030204" pitchFamily="34" charset="0"/>
              </a:defRPr>
            </a:lvl2pPr>
            <a:lvl3pPr>
              <a:defRPr>
                <a:latin typeface="Calibri" panose="020F0502020204030204" pitchFamily="34" charset="0"/>
                <a:ea typeface="標楷體" panose="03000509000000000000" pitchFamily="65" charset="-120"/>
                <a:cs typeface="Calibri" panose="020F0502020204030204" pitchFamily="34" charset="0"/>
              </a:defRPr>
            </a:lvl3pPr>
            <a:lvl4pPr>
              <a:defRPr>
                <a:latin typeface="Calibri" panose="020F0502020204030204" pitchFamily="34" charset="0"/>
                <a:ea typeface="標楷體" panose="03000509000000000000" pitchFamily="65" charset="-120"/>
                <a:cs typeface="Calibri" panose="020F0502020204030204" pitchFamily="34" charset="0"/>
              </a:defRPr>
            </a:lvl4pPr>
            <a:lvl5pPr>
              <a:defRPr>
                <a:latin typeface="Calibri" panose="020F0502020204030204" pitchFamily="34" charset="0"/>
                <a:ea typeface="標楷體" panose="03000509000000000000" pitchFamily="65" charset="-120"/>
                <a:cs typeface="Calibri" panose="020F0502020204030204" pitchFamily="34" charset="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1" name="內容版面配置區 10"/>
          <p:cNvSpPr>
            <a:spLocks noGrp="1"/>
          </p:cNvSpPr>
          <p:nvPr>
            <p:ph sz="quarter" idx="2"/>
          </p:nvPr>
        </p:nvSpPr>
        <p:spPr>
          <a:xfrm>
            <a:off x="5693664" y="1600200"/>
            <a:ext cx="4876800" cy="4572000"/>
          </a:xfrm>
        </p:spPr>
        <p:txBody>
          <a:bodyPr/>
          <a:lstStyle>
            <a:lvl1pPr>
              <a:defRPr>
                <a:latin typeface="Calibri" panose="020F0502020204030204" pitchFamily="34" charset="0"/>
                <a:ea typeface="標楷體" panose="03000509000000000000" pitchFamily="65" charset="-120"/>
                <a:cs typeface="Calibri" panose="020F0502020204030204" pitchFamily="34" charset="0"/>
              </a:defRPr>
            </a:lvl1pPr>
            <a:lvl2pPr>
              <a:defRPr>
                <a:latin typeface="Calibri" panose="020F0502020204030204" pitchFamily="34" charset="0"/>
                <a:ea typeface="標楷體" panose="03000509000000000000" pitchFamily="65" charset="-120"/>
                <a:cs typeface="Calibri" panose="020F0502020204030204" pitchFamily="34" charset="0"/>
              </a:defRPr>
            </a:lvl2pPr>
            <a:lvl3pPr>
              <a:defRPr>
                <a:latin typeface="Calibri" panose="020F0502020204030204" pitchFamily="34" charset="0"/>
                <a:ea typeface="標楷體" panose="03000509000000000000" pitchFamily="65" charset="-120"/>
                <a:cs typeface="Calibri" panose="020F0502020204030204" pitchFamily="34" charset="0"/>
              </a:defRPr>
            </a:lvl3pPr>
            <a:lvl4pPr>
              <a:defRPr>
                <a:latin typeface="Calibri" panose="020F0502020204030204" pitchFamily="34" charset="0"/>
                <a:ea typeface="標楷體" panose="03000509000000000000" pitchFamily="65" charset="-120"/>
                <a:cs typeface="Calibri" panose="020F0502020204030204" pitchFamily="34" charset="0"/>
              </a:defRPr>
            </a:lvl4pPr>
            <a:lvl5pPr>
              <a:defRPr>
                <a:latin typeface="Calibri" panose="020F0502020204030204" pitchFamily="34" charset="0"/>
                <a:ea typeface="標楷體" panose="03000509000000000000" pitchFamily="65" charset="-120"/>
                <a:cs typeface="Calibri" panose="020F0502020204030204" pitchFamily="34" charset="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09600" y="273050"/>
            <a:ext cx="10058400" cy="1143000"/>
          </a:xfrm>
        </p:spPr>
        <p:txBody>
          <a:bodyPr anchor="b"/>
          <a:lstStyle>
            <a:lvl1pPr>
              <a:defRPr b="0" cap="none" baseline="0"/>
            </a:lvl1pPr>
          </a:lstStyle>
          <a:p>
            <a:r>
              <a:rPr kumimoji="0" lang="zh-TW" altLang="en-US" dirty="0"/>
              <a:t>按一下以編輯母片標題樣式</a:t>
            </a:r>
            <a:endParaRPr kumimoji="0" lang="en-US" dirty="0"/>
          </a:p>
        </p:txBody>
      </p:sp>
      <p:sp>
        <p:nvSpPr>
          <p:cNvPr id="7" name="日期版面配置區 6"/>
          <p:cNvSpPr>
            <a:spLocks noGrp="1"/>
          </p:cNvSpPr>
          <p:nvPr>
            <p:ph type="dt" sz="half" idx="10"/>
          </p:nvPr>
        </p:nvSpPr>
        <p:spPr>
          <a:xfrm rot="5400000">
            <a:off x="10454640" y="1017843"/>
            <a:ext cx="2011680" cy="512064"/>
          </a:xfrm>
          <a:prstGeom prst="rect">
            <a:avLst/>
          </a:prstGeom>
        </p:spPr>
        <p:txBody>
          <a:bodyPr/>
          <a:lstStyle/>
          <a:p>
            <a:fld id="{EC2AF713-F6D1-4B03-802B-E6472EF385F8}" type="datetimeFigureOut">
              <a:rPr lang="zh-TW" altLang="en-US" smtClean="0"/>
              <a:pPr/>
              <a:t>2024/3/6</a:t>
            </a:fld>
            <a:endParaRPr lang="zh-TW" altLang="en-US"/>
          </a:p>
        </p:txBody>
      </p:sp>
      <p:sp>
        <p:nvSpPr>
          <p:cNvPr id="8" name="頁尾版面配置區 7"/>
          <p:cNvSpPr>
            <a:spLocks noGrp="1"/>
          </p:cNvSpPr>
          <p:nvPr>
            <p:ph type="ftr" sz="quarter" idx="11"/>
          </p:nvPr>
        </p:nvSpPr>
        <p:spPr>
          <a:xfrm rot="5400000">
            <a:off x="9853648" y="3676280"/>
            <a:ext cx="3200400" cy="487680"/>
          </a:xfrm>
          <a:prstGeom prst="rect">
            <a:avLst/>
          </a:prstGeom>
        </p:spPr>
        <p:txBody>
          <a:bodyPr/>
          <a:lstStyle/>
          <a:p>
            <a:endParaRPr lang="zh-TW" altLang="en-US"/>
          </a:p>
        </p:txBody>
      </p:sp>
      <p:sp>
        <p:nvSpPr>
          <p:cNvPr id="9" name="投影片編號版面配置區 8"/>
          <p:cNvSpPr>
            <a:spLocks noGrp="1"/>
          </p:cNvSpPr>
          <p:nvPr>
            <p:ph type="sldNum" sz="quarter" idx="12"/>
          </p:nvPr>
        </p:nvSpPr>
        <p:spPr>
          <a:xfrm>
            <a:off x="10838688" y="5734050"/>
            <a:ext cx="812800" cy="521208"/>
          </a:xfrm>
          <a:prstGeom prst="rect">
            <a:avLst/>
          </a:prstGeom>
        </p:spPr>
        <p:txBody>
          <a:bodyPr/>
          <a:lstStyle/>
          <a:p>
            <a:fld id="{93BD6009-2A66-4F07-812F-9E9F9B397B69}" type="slidenum">
              <a:rPr lang="zh-TW" altLang="en-US" smtClean="0"/>
              <a:pPr/>
              <a:t>‹#›</a:t>
            </a:fld>
            <a:endParaRPr lang="zh-TW" altLang="en-US"/>
          </a:p>
        </p:txBody>
      </p:sp>
      <p:sp>
        <p:nvSpPr>
          <p:cNvPr id="11" name="內容版面配置區 10"/>
          <p:cNvSpPr>
            <a:spLocks noGrp="1"/>
          </p:cNvSpPr>
          <p:nvPr>
            <p:ph sz="quarter" idx="2"/>
          </p:nvPr>
        </p:nvSpPr>
        <p:spPr>
          <a:xfrm>
            <a:off x="609600" y="2362200"/>
            <a:ext cx="4876800" cy="3886200"/>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3" name="內容版面配置區 12"/>
          <p:cNvSpPr>
            <a:spLocks noGrp="1"/>
          </p:cNvSpPr>
          <p:nvPr>
            <p:ph sz="quarter" idx="4"/>
          </p:nvPr>
        </p:nvSpPr>
        <p:spPr>
          <a:xfrm>
            <a:off x="5829300" y="2362200"/>
            <a:ext cx="4876800" cy="3886200"/>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2" name="文字版面配置區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0">
                <a:solidFill>
                  <a:srgbClr val="FFFFFF"/>
                </a:solidFill>
                <a:latin typeface="標楷體" panose="03000509000000000000" pitchFamily="65" charset="-120"/>
                <a:ea typeface="標楷體" panose="03000509000000000000" pitchFamily="65" charset="-120"/>
              </a:defRPr>
            </a:lvl1pPr>
          </a:lstStyle>
          <a:p>
            <a:pPr lvl="0" eaLnBrk="1" latinLnBrk="0" hangingPunct="1"/>
            <a:r>
              <a:rPr kumimoji="0" lang="zh-TW" altLang="en-US" dirty="0"/>
              <a:t>按一下以編輯母片文字樣式</a:t>
            </a:r>
          </a:p>
        </p:txBody>
      </p:sp>
      <p:sp>
        <p:nvSpPr>
          <p:cNvPr id="14" name="文字版面配置區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0">
                <a:solidFill>
                  <a:srgbClr val="FFFFFF"/>
                </a:solidFill>
                <a:latin typeface="標楷體" panose="03000509000000000000" pitchFamily="65" charset="-120"/>
                <a:ea typeface="標楷體" panose="03000509000000000000" pitchFamily="65" charset="-120"/>
              </a:defRPr>
            </a:lvl1pPr>
          </a:lstStyle>
          <a:p>
            <a:pPr lvl="0" eaLnBrk="1" latinLnBrk="0" hangingPunct="1"/>
            <a:r>
              <a:rPr kumimoji="0" lang="zh-TW" altLang="en-US" dirty="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 name="標題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zh-TW" altLang="en-US"/>
              <a:t>按一下以編輯母片標題樣式</a:t>
            </a:r>
            <a:endParaRPr kumimoji="0" lang="en-US"/>
          </a:p>
        </p:txBody>
      </p:sp>
      <p:sp>
        <p:nvSpPr>
          <p:cNvPr id="3" name="文字版面配置區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TW" altLang="en-US"/>
              <a:t>按一下以編輯母片文字樣式</a:t>
            </a:r>
          </a:p>
        </p:txBody>
      </p:sp>
      <p:sp>
        <p:nvSpPr>
          <p:cNvPr id="8" name="直線接點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直線接點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1" name="直線接點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矩形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直線接點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橢圓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內容版面配置區 17"/>
          <p:cNvSpPr>
            <a:spLocks noGrp="1"/>
          </p:cNvSpPr>
          <p:nvPr>
            <p:ph sz="quarter" idx="1"/>
          </p:nvPr>
        </p:nvSpPr>
        <p:spPr>
          <a:xfrm>
            <a:off x="406400" y="274320"/>
            <a:ext cx="7518400" cy="6327648"/>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21" name="日期版面配置區 20"/>
          <p:cNvSpPr>
            <a:spLocks noGrp="1"/>
          </p:cNvSpPr>
          <p:nvPr>
            <p:ph type="dt" sz="half" idx="14"/>
          </p:nvPr>
        </p:nvSpPr>
        <p:spPr>
          <a:xfrm rot="5400000">
            <a:off x="10454640" y="1017843"/>
            <a:ext cx="2011680" cy="512064"/>
          </a:xfrm>
          <a:prstGeom prst="rect">
            <a:avLst/>
          </a:prstGeom>
        </p:spPr>
        <p:txBody>
          <a:bodyPr rtlCol="0"/>
          <a:lstStyle/>
          <a:p>
            <a:fld id="{EC2AF713-F6D1-4B03-802B-E6472EF385F8}" type="datetimeFigureOut">
              <a:rPr lang="zh-TW" altLang="en-US" smtClean="0"/>
              <a:pPr/>
              <a:t>2024/3/6</a:t>
            </a:fld>
            <a:endParaRPr lang="zh-TW" altLang="en-US"/>
          </a:p>
        </p:txBody>
      </p:sp>
      <p:sp>
        <p:nvSpPr>
          <p:cNvPr id="22" name="投影片編號版面配置區 21"/>
          <p:cNvSpPr>
            <a:spLocks noGrp="1"/>
          </p:cNvSpPr>
          <p:nvPr>
            <p:ph type="sldNum" sz="quarter" idx="15"/>
          </p:nvPr>
        </p:nvSpPr>
        <p:spPr>
          <a:xfrm>
            <a:off x="10838688" y="5734050"/>
            <a:ext cx="812800" cy="521208"/>
          </a:xfrm>
          <a:prstGeom prst="rect">
            <a:avLst/>
          </a:prstGeom>
        </p:spPr>
        <p:txBody>
          <a:bodyPr rtlCol="0"/>
          <a:lstStyle/>
          <a:p>
            <a:fld id="{93BD6009-2A66-4F07-812F-9E9F9B397B69}" type="slidenum">
              <a:rPr lang="zh-TW" altLang="en-US" smtClean="0"/>
              <a:pPr/>
              <a:t>‹#›</a:t>
            </a:fld>
            <a:endParaRPr lang="zh-TW" altLang="en-US"/>
          </a:p>
        </p:txBody>
      </p:sp>
      <p:sp>
        <p:nvSpPr>
          <p:cNvPr id="23" name="頁尾版面配置區 22"/>
          <p:cNvSpPr>
            <a:spLocks noGrp="1"/>
          </p:cNvSpPr>
          <p:nvPr>
            <p:ph type="ftr" sz="quarter" idx="16"/>
          </p:nvPr>
        </p:nvSpPr>
        <p:spPr>
          <a:xfrm rot="5400000">
            <a:off x="9853648" y="3676280"/>
            <a:ext cx="3200400" cy="487680"/>
          </a:xfrm>
          <a:prstGeom prst="rect">
            <a:avLst/>
          </a:prstGeom>
        </p:spPr>
        <p:txBody>
          <a:bodyPr rtlCol="0"/>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直線接點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橢圓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標題 1"/>
          <p:cNvSpPr>
            <a:spLocks noGrp="1"/>
          </p:cNvSpPr>
          <p:nvPr>
            <p:ph type="title"/>
          </p:nvPr>
        </p:nvSpPr>
        <p:spPr>
          <a:xfrm rot="5400000">
            <a:off x="5518404" y="3124200"/>
            <a:ext cx="6309360" cy="609600"/>
          </a:xfrm>
        </p:spPr>
        <p:txBody>
          <a:bodyPr anchor="b"/>
          <a:lstStyle>
            <a:lvl1pPr algn="l">
              <a:buNone/>
              <a:defRPr sz="2000" b="1"/>
            </a:lvl1pPr>
          </a:lstStyle>
          <a:p>
            <a:r>
              <a:rPr kumimoji="0" lang="zh-TW" altLang="en-US"/>
              <a:t>按一下以編輯母片標題樣式</a:t>
            </a:r>
            <a:endParaRPr kumimoji="0" lang="en-US"/>
          </a:p>
        </p:txBody>
      </p:sp>
      <p:sp>
        <p:nvSpPr>
          <p:cNvPr id="3" name="圖片版面配置區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TW" altLang="en-US"/>
              <a:t>按一下圖示以新增圖片</a:t>
            </a:r>
            <a:endParaRPr kumimoji="0" lang="en-US" dirty="0"/>
          </a:p>
        </p:txBody>
      </p:sp>
      <p:sp>
        <p:nvSpPr>
          <p:cNvPr id="4" name="文字版面配置區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TW" altLang="en-US"/>
              <a:t>按一下以編輯母片文字樣式</a:t>
            </a:r>
          </a:p>
        </p:txBody>
      </p:sp>
      <p:sp>
        <p:nvSpPr>
          <p:cNvPr id="10" name="直線接點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矩形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直線接點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9" name="直線接點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0" name="直線接點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7" name="日期版面配置區 16"/>
          <p:cNvSpPr>
            <a:spLocks noGrp="1"/>
          </p:cNvSpPr>
          <p:nvPr>
            <p:ph type="dt" sz="half" idx="10"/>
          </p:nvPr>
        </p:nvSpPr>
        <p:spPr>
          <a:xfrm rot="5400000">
            <a:off x="10454640" y="1017843"/>
            <a:ext cx="2011680" cy="512064"/>
          </a:xfrm>
          <a:prstGeom prst="rect">
            <a:avLst/>
          </a:prstGeom>
        </p:spPr>
        <p:txBody>
          <a:bodyPr rtlCol="0"/>
          <a:lstStyle/>
          <a:p>
            <a:fld id="{EC2AF713-F6D1-4B03-802B-E6472EF385F8}" type="datetimeFigureOut">
              <a:rPr lang="zh-TW" altLang="en-US" smtClean="0"/>
              <a:pPr/>
              <a:t>2024/3/6</a:t>
            </a:fld>
            <a:endParaRPr lang="zh-TW" altLang="en-US"/>
          </a:p>
        </p:txBody>
      </p:sp>
      <p:sp>
        <p:nvSpPr>
          <p:cNvPr id="18" name="投影片編號版面配置區 17"/>
          <p:cNvSpPr>
            <a:spLocks noGrp="1"/>
          </p:cNvSpPr>
          <p:nvPr>
            <p:ph type="sldNum" sz="quarter" idx="11"/>
          </p:nvPr>
        </p:nvSpPr>
        <p:spPr>
          <a:xfrm>
            <a:off x="10838688" y="5734050"/>
            <a:ext cx="812800" cy="521208"/>
          </a:xfrm>
          <a:prstGeom prst="rect">
            <a:avLst/>
          </a:prstGeom>
        </p:spPr>
        <p:txBody>
          <a:bodyPr rtlCol="0"/>
          <a:lstStyle/>
          <a:p>
            <a:fld id="{93BD6009-2A66-4F07-812F-9E9F9B397B69}" type="slidenum">
              <a:rPr lang="zh-TW" altLang="en-US" smtClean="0"/>
              <a:pPr/>
              <a:t>‹#›</a:t>
            </a:fld>
            <a:endParaRPr lang="zh-TW" altLang="en-US"/>
          </a:p>
        </p:txBody>
      </p:sp>
      <p:sp>
        <p:nvSpPr>
          <p:cNvPr id="21" name="頁尾版面配置區 20"/>
          <p:cNvSpPr>
            <a:spLocks noGrp="1"/>
          </p:cNvSpPr>
          <p:nvPr>
            <p:ph type="ftr" sz="quarter" idx="12"/>
          </p:nvPr>
        </p:nvSpPr>
        <p:spPr>
          <a:xfrm rot="5400000">
            <a:off x="9853648" y="3676280"/>
            <a:ext cx="3200400" cy="487680"/>
          </a:xfrm>
          <a:prstGeom prst="rect">
            <a:avLst/>
          </a:prstGeom>
        </p:spPr>
        <p:txBody>
          <a:bodyPr rtlCol="0"/>
          <a:lstStyle/>
          <a:p>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p:txBody>
          <a:bodyPr vert="eaVert"/>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4" name="日期版面配置區 3"/>
          <p:cNvSpPr>
            <a:spLocks noGrp="1"/>
          </p:cNvSpPr>
          <p:nvPr>
            <p:ph type="dt" sz="half" idx="10"/>
          </p:nvPr>
        </p:nvSpPr>
        <p:spPr>
          <a:xfrm rot="5400000">
            <a:off x="10454640" y="1017843"/>
            <a:ext cx="2011680" cy="512064"/>
          </a:xfrm>
          <a:prstGeom prst="rect">
            <a:avLst/>
          </a:prstGeom>
        </p:spPr>
        <p:txBody>
          <a:bodyPr/>
          <a:lstStyle/>
          <a:p>
            <a:fld id="{EC2AF713-F6D1-4B03-802B-E6472EF385F8}" type="datetimeFigureOut">
              <a:rPr lang="zh-TW" altLang="en-US" smtClean="0"/>
              <a:pPr/>
              <a:t>2024/3/6</a:t>
            </a:fld>
            <a:endParaRPr lang="zh-TW" altLang="en-US"/>
          </a:p>
        </p:txBody>
      </p:sp>
      <p:sp>
        <p:nvSpPr>
          <p:cNvPr id="5" name="頁尾版面配置區 4"/>
          <p:cNvSpPr>
            <a:spLocks noGrp="1"/>
          </p:cNvSpPr>
          <p:nvPr>
            <p:ph type="ftr" sz="quarter" idx="11"/>
          </p:nvPr>
        </p:nvSpPr>
        <p:spPr>
          <a:xfrm rot="5400000">
            <a:off x="9853648" y="3676280"/>
            <a:ext cx="3200400" cy="487680"/>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10838688" y="5734050"/>
            <a:ext cx="812800" cy="521208"/>
          </a:xfrm>
          <a:prstGeom prst="rect">
            <a:avLst/>
          </a:prstGeom>
        </p:spPr>
        <p:txBody>
          <a:bodyPr/>
          <a:lstStyle/>
          <a:p>
            <a:fld id="{93BD6009-2A66-4F07-812F-9E9F9B397B6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839200" y="274640"/>
            <a:ext cx="2235200" cy="5851525"/>
          </a:xfrm>
        </p:spPr>
        <p:txBody>
          <a:bodyPr vert="eaVert"/>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a:xfrm>
            <a:off x="609600" y="274639"/>
            <a:ext cx="8026400" cy="5851525"/>
          </a:xfrm>
        </p:spPr>
        <p:txBody>
          <a:bodyPr vert="eaVert"/>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4" name="日期版面配置區 3"/>
          <p:cNvSpPr>
            <a:spLocks noGrp="1"/>
          </p:cNvSpPr>
          <p:nvPr>
            <p:ph type="dt" sz="half" idx="10"/>
          </p:nvPr>
        </p:nvSpPr>
        <p:spPr>
          <a:xfrm rot="5400000">
            <a:off x="10454640" y="1017843"/>
            <a:ext cx="2011680" cy="512064"/>
          </a:xfrm>
          <a:prstGeom prst="rect">
            <a:avLst/>
          </a:prstGeom>
        </p:spPr>
        <p:txBody>
          <a:bodyPr/>
          <a:lstStyle/>
          <a:p>
            <a:fld id="{EC2AF713-F6D1-4B03-802B-E6472EF385F8}" type="datetimeFigureOut">
              <a:rPr lang="zh-TW" altLang="en-US" smtClean="0"/>
              <a:pPr/>
              <a:t>2024/3/6</a:t>
            </a:fld>
            <a:endParaRPr lang="zh-TW" altLang="en-US"/>
          </a:p>
        </p:txBody>
      </p:sp>
      <p:sp>
        <p:nvSpPr>
          <p:cNvPr id="5" name="頁尾版面配置區 4"/>
          <p:cNvSpPr>
            <a:spLocks noGrp="1"/>
          </p:cNvSpPr>
          <p:nvPr>
            <p:ph type="ftr" sz="quarter" idx="11"/>
          </p:nvPr>
        </p:nvSpPr>
        <p:spPr>
          <a:xfrm rot="5400000">
            <a:off x="9853648" y="3676280"/>
            <a:ext cx="3200400" cy="487680"/>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10838688" y="5734050"/>
            <a:ext cx="812800" cy="521208"/>
          </a:xfrm>
          <a:prstGeom prst="rect">
            <a:avLst/>
          </a:prstGeom>
        </p:spPr>
        <p:txBody>
          <a:bodyPr/>
          <a:lstStyle/>
          <a:p>
            <a:fld id="{93BD6009-2A66-4F07-812F-9E9F9B397B69}"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2" name="標題版面配置區 21"/>
          <p:cNvSpPr>
            <a:spLocks noGrp="1"/>
          </p:cNvSpPr>
          <p:nvPr>
            <p:ph type="title"/>
          </p:nvPr>
        </p:nvSpPr>
        <p:spPr>
          <a:xfrm>
            <a:off x="609600" y="274638"/>
            <a:ext cx="9956800" cy="1143000"/>
          </a:xfrm>
          <a:prstGeom prst="rect">
            <a:avLst/>
          </a:prstGeom>
        </p:spPr>
        <p:txBody>
          <a:bodyPr vert="horz" anchor="b">
            <a:normAutofit/>
          </a:bodyPr>
          <a:lstStyle/>
          <a:p>
            <a:r>
              <a:rPr kumimoji="0" lang="zh-TW" altLang="en-US" dirty="0"/>
              <a:t>按一下以編輯母片標題樣式</a:t>
            </a:r>
            <a:endParaRPr kumimoji="0" lang="en-US" dirty="0"/>
          </a:p>
        </p:txBody>
      </p:sp>
      <p:sp>
        <p:nvSpPr>
          <p:cNvPr id="13" name="文字版面配置區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zh-TW" altLang="en-US" dirty="0"/>
              <a:t>按一下以編輯母片文字樣式</a:t>
            </a:r>
          </a:p>
          <a:p>
            <a:pPr lvl="1" eaLnBrk="1" latinLnBrk="0" hangingPunct="1"/>
            <a:r>
              <a:rPr kumimoji="0" lang="zh-TW" altLang="en-US" dirty="0"/>
              <a:t>第二層</a:t>
            </a:r>
          </a:p>
          <a:p>
            <a:pPr lvl="2" eaLnBrk="1" latinLnBrk="0" hangingPunct="1"/>
            <a:r>
              <a:rPr kumimoji="0" lang="zh-TW" altLang="en-US" dirty="0"/>
              <a:t>第三層</a:t>
            </a:r>
          </a:p>
          <a:p>
            <a:pPr lvl="3" eaLnBrk="1" latinLnBrk="0" hangingPunct="1"/>
            <a:r>
              <a:rPr kumimoji="0" lang="zh-TW" altLang="en-US" dirty="0"/>
              <a:t>第四層</a:t>
            </a:r>
          </a:p>
          <a:p>
            <a:pPr lvl="4" eaLnBrk="1" latinLnBrk="0" hangingPunct="1"/>
            <a:r>
              <a:rPr kumimoji="0" lang="zh-TW" altLang="en-US" dirty="0"/>
              <a:t>第五層</a:t>
            </a:r>
            <a:endParaRPr kumimoji="0" lang="en-US" dirty="0"/>
          </a:p>
        </p:txBody>
      </p:sp>
      <p:sp>
        <p:nvSpPr>
          <p:cNvPr id="7" name="直線接點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直線接點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矩形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直線接點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cxnSp>
        <p:nvCxnSpPr>
          <p:cNvPr id="15" name="直線接點 14"/>
          <p:cNvCxnSpPr/>
          <p:nvPr userDrawn="1"/>
        </p:nvCxnSpPr>
        <p:spPr>
          <a:xfrm>
            <a:off x="285709" y="1500174"/>
            <a:ext cx="11239579"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接點 18"/>
          <p:cNvCxnSpPr/>
          <p:nvPr userDrawn="1"/>
        </p:nvCxnSpPr>
        <p:spPr>
          <a:xfrm>
            <a:off x="285709" y="1571612"/>
            <a:ext cx="11239579" cy="1588"/>
          </a:xfrm>
          <a:prstGeom prst="line">
            <a:avLst/>
          </a:prstGeom>
          <a:ln>
            <a:solidFill>
              <a:schemeClr val="accent1">
                <a:lumMod val="60000"/>
                <a:lumOff val="40000"/>
              </a:schemeClr>
            </a:solidFill>
          </a:ln>
          <a:effectLst>
            <a:glow rad="635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2" name="橢圓 11"/>
          <p:cNvSpPr/>
          <p:nvPr userDrawn="1"/>
        </p:nvSpPr>
        <p:spPr>
          <a:xfrm>
            <a:off x="11513861" y="628652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4" name="矩形 13"/>
          <p:cNvSpPr/>
          <p:nvPr userDrawn="1"/>
        </p:nvSpPr>
        <p:spPr>
          <a:xfrm>
            <a:off x="10969219" y="6287328"/>
            <a:ext cx="1103445" cy="369332"/>
          </a:xfrm>
          <a:prstGeom prst="rect">
            <a:avLst/>
          </a:prstGeom>
        </p:spPr>
        <p:txBody>
          <a:bodyPr wrap="square">
            <a:spAutoFit/>
          </a:bodyPr>
          <a:lstStyle/>
          <a:p>
            <a:pPr algn="r"/>
            <a:fld id="{93BD6009-2A66-4F07-812F-9E9F9B397B69}" type="slidenum">
              <a:rPr lang="zh-TW" altLang="en-US" sz="1800" smtClean="0">
                <a:solidFill>
                  <a:schemeClr val="accent3">
                    <a:lumMod val="75000"/>
                  </a:schemeClr>
                </a:solidFill>
              </a:rPr>
              <a:pPr algn="r"/>
              <a:t>‹#›</a:t>
            </a:fld>
            <a:r>
              <a:rPr lang="en-US" altLang="zh-TW" sz="1800" dirty="0">
                <a:solidFill>
                  <a:schemeClr val="accent3">
                    <a:lumMod val="75000"/>
                  </a:schemeClr>
                </a:solidFill>
              </a:rPr>
              <a:t>/13</a:t>
            </a:r>
            <a:endParaRPr lang="zh-TW" altLang="en-US" sz="1800" dirty="0">
              <a:solidFill>
                <a:schemeClr val="accent3">
                  <a:lumMod val="75000"/>
                </a:scheme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8" r:id="rId6"/>
    <p:sldLayoutId id="2147483669" r:id="rId7"/>
    <p:sldLayoutId id="2147483670" r:id="rId8"/>
    <p:sldLayoutId id="2147483671" r:id="rId9"/>
  </p:sldLayoutIdLst>
  <p:txStyles>
    <p:titleStyle>
      <a:lvl1pPr algn="l" rtl="0" eaLnBrk="1" latinLnBrk="0" hangingPunct="1">
        <a:spcBef>
          <a:spcPct val="0"/>
        </a:spcBef>
        <a:buNone/>
        <a:defRPr kumimoji="0" sz="3100" b="0" kern="1200" cap="none" baseline="0">
          <a:solidFill>
            <a:schemeClr val="tx2"/>
          </a:solidFill>
          <a:latin typeface="Calibri" panose="020F0502020204030204" pitchFamily="34" charset="0"/>
          <a:ea typeface="標楷體" pitchFamily="65" charset="-120"/>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標楷體" panose="03000509000000000000" pitchFamily="65" charset="-120"/>
          <a:ea typeface="標楷體" panose="03000509000000000000" pitchFamily="65" charset="-120"/>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標楷體" panose="03000509000000000000" pitchFamily="65" charset="-120"/>
          <a:ea typeface="標楷體" panose="03000509000000000000" pitchFamily="65" charset="-120"/>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900" kern="1200">
          <a:solidFill>
            <a:schemeClr val="tx1"/>
          </a:solidFill>
          <a:latin typeface="標楷體" panose="03000509000000000000" pitchFamily="65" charset="-120"/>
          <a:ea typeface="標楷體" panose="03000509000000000000" pitchFamily="65" charset="-120"/>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標楷體" panose="03000509000000000000" pitchFamily="65" charset="-120"/>
          <a:ea typeface="標楷體" panose="03000509000000000000" pitchFamily="65" charset="-120"/>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標楷體" panose="03000509000000000000" pitchFamily="65" charset="-120"/>
          <a:ea typeface="標楷體" panose="03000509000000000000" pitchFamily="65" charset="-120"/>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nthu.edu.tw/~jang" TargetMode="External"/><Relationship Id="rId2" Type="http://schemas.openxmlformats.org/officeDocument/2006/relationships/hyperlink" Target="mailto:jang@mirlab.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cloud.google.com/automl/" TargetMode="External"/><Relationship Id="rId2" Type="http://schemas.openxmlformats.org/officeDocument/2006/relationships/hyperlink" Target="http://www.ml4aad.org/automl/" TargetMode="External"/><Relationship Id="rId1" Type="http://schemas.openxmlformats.org/officeDocument/2006/relationships/slideLayout" Target="../slideLayouts/slideLayout2.xml"/><Relationship Id="rId4" Type="http://schemas.openxmlformats.org/officeDocument/2006/relationships/hyperlink" Target="https://www.ithome.com.tw/news/120776"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071664" y="1340768"/>
            <a:ext cx="7272808" cy="1894362"/>
          </a:xfrm>
        </p:spPr>
        <p:txBody>
          <a:bodyPr>
            <a:normAutofit/>
          </a:bodyPr>
          <a:lstStyle/>
          <a:p>
            <a:r>
              <a:rPr lang="en-US" altLang="zh-TW" sz="3600" dirty="0">
                <a:cs typeface="Calibri" panose="020F0502020204030204" pitchFamily="34" charset="0"/>
              </a:rPr>
              <a:t>SOP for Machine Learning</a:t>
            </a:r>
            <a:endParaRPr lang="zh-TW" altLang="en-US" dirty="0">
              <a:cs typeface="Calibri" panose="020F0502020204030204" pitchFamily="34" charset="0"/>
            </a:endParaRPr>
          </a:p>
        </p:txBody>
      </p:sp>
      <p:sp>
        <p:nvSpPr>
          <p:cNvPr id="3" name="副標題 2"/>
          <p:cNvSpPr>
            <a:spLocks noGrp="1"/>
          </p:cNvSpPr>
          <p:nvPr>
            <p:ph type="subTitle" idx="1"/>
          </p:nvPr>
        </p:nvSpPr>
        <p:spPr>
          <a:xfrm>
            <a:off x="3810000" y="3933056"/>
            <a:ext cx="6172200" cy="1944216"/>
          </a:xfrm>
        </p:spPr>
        <p:txBody>
          <a:bodyPr>
            <a:normAutofit/>
          </a:bodyPr>
          <a:lstStyle/>
          <a:p>
            <a:r>
              <a:rPr lang="en-US" altLang="zh-TW" dirty="0">
                <a:latin typeface="Arial" panose="020B0604020202020204" pitchFamily="34" charset="0"/>
              </a:rPr>
              <a:t>J.-S. Roger Jang (</a:t>
            </a:r>
            <a:r>
              <a:rPr lang="zh-TW" altLang="en-US" dirty="0"/>
              <a:t>張智星</a:t>
            </a:r>
            <a:r>
              <a:rPr lang="en-US" altLang="zh-TW" dirty="0">
                <a:latin typeface="Arial" panose="020B0604020202020204" pitchFamily="34" charset="0"/>
              </a:rPr>
              <a:t>)</a:t>
            </a:r>
          </a:p>
          <a:p>
            <a:r>
              <a:rPr lang="en-US" altLang="zh-TW" i="1" dirty="0">
                <a:latin typeface="Arial" panose="020B0604020202020204" pitchFamily="34" charset="0"/>
                <a:hlinkClick r:id="rId2"/>
              </a:rPr>
              <a:t>jang@mirlab.org</a:t>
            </a:r>
            <a:r>
              <a:rPr lang="en-US" altLang="zh-TW" i="1" dirty="0">
                <a:latin typeface="Arial" panose="020B0604020202020204" pitchFamily="34" charset="0"/>
              </a:rPr>
              <a:t>, </a:t>
            </a:r>
            <a:r>
              <a:rPr lang="en-US" altLang="zh-TW" i="1" dirty="0">
                <a:latin typeface="Arial" panose="020B0604020202020204" pitchFamily="34" charset="0"/>
                <a:hlinkClick r:id="rId3"/>
              </a:rPr>
              <a:t>http://mirlab.org/jang</a:t>
            </a:r>
            <a:endParaRPr lang="zh-TW" altLang="en-US" dirty="0">
              <a:latin typeface="Arial" panose="020B0604020202020204" pitchFamily="34" charset="0"/>
            </a:endParaRPr>
          </a:p>
          <a:p>
            <a:r>
              <a:rPr lang="en-US" altLang="zh-TW" dirty="0">
                <a:latin typeface="Arial" panose="020B0604020202020204" pitchFamily="34" charset="0"/>
              </a:rPr>
              <a:t>MIR Lab, CSIE Dept.</a:t>
            </a:r>
          </a:p>
          <a:p>
            <a:r>
              <a:rPr lang="en-US" altLang="zh-TW" dirty="0">
                <a:latin typeface="Arial" panose="020B0604020202020204" pitchFamily="34" charset="0"/>
              </a:rPr>
              <a:t>National Taiwan University</a:t>
            </a:r>
          </a:p>
          <a:p>
            <a:endParaRPr lang="zh-TW" altLang="en-US" dirty="0"/>
          </a:p>
        </p:txBody>
      </p:sp>
      <p:sp>
        <p:nvSpPr>
          <p:cNvPr id="4" name="日期版面配置區 3">
            <a:extLst>
              <a:ext uri="{FF2B5EF4-FFF2-40B4-BE49-F238E27FC236}">
                <a16:creationId xmlns:a16="http://schemas.microsoft.com/office/drawing/2014/main" id="{47F26078-21F8-4B63-8CD2-359BB839EDE8}"/>
              </a:ext>
            </a:extLst>
          </p:cNvPr>
          <p:cNvSpPr txBox="1">
            <a:spLocks/>
          </p:cNvSpPr>
          <p:nvPr/>
        </p:nvSpPr>
        <p:spPr>
          <a:xfrm>
            <a:off x="6294313" y="5795972"/>
            <a:ext cx="1183337" cy="369332"/>
          </a:xfrm>
          <a:prstGeom prst="rect">
            <a:avLst/>
          </a:prstGeom>
        </p:spPr>
        <p:txBody>
          <a:bodyPr wrap="none">
            <a:spAutoFit/>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B5DD0A4-5EC4-420C-89F5-FF49BBA59529}" type="datetime1">
              <a:rPr lang="zh-TW" altLang="en-US" smtClean="0"/>
              <a:pPr algn="ctr"/>
              <a:t>2024/3/6</a:t>
            </a:fld>
            <a:endParaRPr lang="zh-TW" altLang="en-US" dirty="0"/>
          </a:p>
        </p:txBody>
      </p:sp>
    </p:spTree>
    <p:extLst>
      <p:ext uri="{BB962C8B-B14F-4D97-AF65-F5344CB8AC3E}">
        <p14:creationId xmlns:p14="http://schemas.microsoft.com/office/powerpoint/2010/main" val="86147996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en-US" altLang="zh-TW" dirty="0"/>
              <a:t>Dimensionality reduction</a:t>
            </a:r>
          </a:p>
          <a:p>
            <a:pPr lvl="1"/>
            <a:r>
              <a:rPr lang="en-US" altLang="zh-TW" dirty="0"/>
              <a:t>Feature selection</a:t>
            </a:r>
          </a:p>
          <a:p>
            <a:pPr lvl="2"/>
            <a:r>
              <a:rPr lang="en-US" altLang="zh-TW" dirty="0"/>
              <a:t>Sequential forward selection</a:t>
            </a:r>
          </a:p>
          <a:p>
            <a:pPr lvl="2"/>
            <a:r>
              <a:rPr lang="en-US" altLang="zh-TW" dirty="0"/>
              <a:t>Exhaustive search</a:t>
            </a:r>
          </a:p>
          <a:p>
            <a:pPr lvl="1"/>
            <a:r>
              <a:rPr lang="en-US" altLang="zh-TW" dirty="0"/>
              <a:t>Feature transformation</a:t>
            </a:r>
          </a:p>
          <a:p>
            <a:pPr lvl="2"/>
            <a:r>
              <a:rPr lang="en-US" altLang="zh-TW" dirty="0"/>
              <a:t>Principal component analysis (PCA)</a:t>
            </a:r>
          </a:p>
          <a:p>
            <a:pPr lvl="2"/>
            <a:r>
              <a:rPr lang="en-US" altLang="zh-TW" dirty="0"/>
              <a:t>Linear discriminant analysis (LDA)</a:t>
            </a:r>
          </a:p>
          <a:p>
            <a:r>
              <a:rPr lang="en-US" altLang="zh-TW" dirty="0"/>
              <a:t>Data count reduction</a:t>
            </a:r>
          </a:p>
          <a:p>
            <a:pPr lvl="1"/>
            <a:r>
              <a:rPr lang="en-US" altLang="zh-TW" dirty="0"/>
              <a:t>Data condensing</a:t>
            </a:r>
          </a:p>
          <a:p>
            <a:pPr lvl="1"/>
            <a:r>
              <a:rPr lang="en-US" altLang="zh-TW" dirty="0"/>
              <a:t>Data editing</a:t>
            </a:r>
          </a:p>
          <a:p>
            <a:pPr lvl="1"/>
            <a:endParaRPr lang="en-US" altLang="zh-TW" dirty="0"/>
          </a:p>
          <a:p>
            <a:pPr lvl="1"/>
            <a:endParaRPr lang="en-US" altLang="zh-TW" dirty="0"/>
          </a:p>
          <a:p>
            <a:endParaRPr lang="en-US" altLang="zh-TW" dirty="0"/>
          </a:p>
        </p:txBody>
      </p:sp>
      <p:sp>
        <p:nvSpPr>
          <p:cNvPr id="3" name="標題 2"/>
          <p:cNvSpPr>
            <a:spLocks noGrp="1"/>
          </p:cNvSpPr>
          <p:nvPr>
            <p:ph type="title"/>
          </p:nvPr>
        </p:nvSpPr>
        <p:spPr/>
        <p:txBody>
          <a:bodyPr/>
          <a:lstStyle/>
          <a:p>
            <a:r>
              <a:rPr lang="en-US" altLang="zh-TW" dirty="0"/>
              <a:t>Data Reduction</a:t>
            </a:r>
            <a:endParaRPr lang="zh-TW" altLang="en-US" dirty="0"/>
          </a:p>
        </p:txBody>
      </p:sp>
      <p:sp>
        <p:nvSpPr>
          <p:cNvPr id="4" name="圓角矩形圖說文字 115">
            <a:extLst>
              <a:ext uri="{FF2B5EF4-FFF2-40B4-BE49-F238E27FC236}">
                <a16:creationId xmlns:a16="http://schemas.microsoft.com/office/drawing/2014/main" id="{A05031D7-2A09-4E9B-8073-97C62FB16FC8}"/>
              </a:ext>
            </a:extLst>
          </p:cNvPr>
          <p:cNvSpPr/>
          <p:nvPr/>
        </p:nvSpPr>
        <p:spPr>
          <a:xfrm>
            <a:off x="6384033" y="1844824"/>
            <a:ext cx="3698089" cy="1021556"/>
          </a:xfrm>
          <a:prstGeom prst="wedgeRoundRectCallout">
            <a:avLst>
              <a:gd name="adj1" fmla="val -79186"/>
              <a:gd name="adj2" fmla="val -1439"/>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a:defRPr/>
            </a:pPr>
            <a:r>
              <a:rPr lang="en-US" altLang="zh-TW" dirty="0">
                <a:solidFill>
                  <a:schemeClr val="tx1"/>
                </a:solidFill>
              </a:rPr>
              <a:t>Some models have built-in capability</a:t>
            </a:r>
          </a:p>
          <a:p>
            <a:pPr algn="ctr">
              <a:defRPr/>
            </a:pPr>
            <a:r>
              <a:rPr lang="en-US" altLang="zh-TW" dirty="0">
                <a:solidFill>
                  <a:schemeClr val="tx1"/>
                </a:solidFill>
              </a:rPr>
              <a:t>for feature selection, such as</a:t>
            </a:r>
          </a:p>
          <a:p>
            <a:pPr algn="ctr">
              <a:defRPr/>
            </a:pPr>
            <a:r>
              <a:rPr lang="en-US" altLang="zh-TW" dirty="0">
                <a:solidFill>
                  <a:schemeClr val="tx1"/>
                </a:solidFill>
              </a:rPr>
              <a:t>random forest and </a:t>
            </a:r>
            <a:r>
              <a:rPr lang="en-US" altLang="zh-TW" dirty="0" err="1">
                <a:solidFill>
                  <a:schemeClr val="tx1"/>
                </a:solidFill>
              </a:rPr>
              <a:t>XGBoost</a:t>
            </a:r>
            <a:r>
              <a:rPr lang="en-US" altLang="zh-TW" dirty="0">
                <a:solidFill>
                  <a:schemeClr val="tx1"/>
                </a:solidFill>
              </a:rPr>
              <a:t>.</a:t>
            </a:r>
            <a:endParaRPr lang="zh-TW" altLang="en-US" dirty="0">
              <a:solidFill>
                <a:schemeClr val="tx1"/>
              </a:solidFill>
            </a:endParaRPr>
          </a:p>
        </p:txBody>
      </p:sp>
    </p:spTree>
    <p:extLst>
      <p:ext uri="{BB962C8B-B14F-4D97-AF65-F5344CB8AC3E}">
        <p14:creationId xmlns:p14="http://schemas.microsoft.com/office/powerpoint/2010/main" val="156168487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3"/>
          <p:cNvSpPr>
            <a:spLocks noGrp="1"/>
          </p:cNvSpPr>
          <p:nvPr>
            <p:ph sz="quarter" idx="1"/>
          </p:nvPr>
        </p:nvSpPr>
        <p:spPr/>
        <p:txBody>
          <a:bodyPr>
            <a:normAutofit/>
          </a:bodyPr>
          <a:lstStyle/>
          <a:p>
            <a:r>
              <a:rPr lang="en-US" altLang="zh-TW" dirty="0"/>
              <a:t>Model structure identification (aka model complexity estimation)</a:t>
            </a:r>
          </a:p>
          <a:p>
            <a:pPr lvl="1"/>
            <a:r>
              <a:rPr lang="en-US" altLang="zh-TW" dirty="0"/>
              <a:t>No. of clusters in k-means clustering for KNNC</a:t>
            </a:r>
          </a:p>
          <a:p>
            <a:pPr lvl="1"/>
            <a:r>
              <a:rPr lang="en-US" altLang="zh-TW" dirty="0"/>
              <a:t>No. of mixtures in GMM</a:t>
            </a:r>
          </a:p>
          <a:p>
            <a:pPr lvl="1"/>
            <a:r>
              <a:rPr lang="en-US" altLang="zh-TW" dirty="0"/>
              <a:t>No. of hidden layers in NN</a:t>
            </a:r>
          </a:p>
          <a:p>
            <a:r>
              <a:rPr lang="en-US" altLang="zh-TW" dirty="0"/>
              <a:t>Regularization</a:t>
            </a:r>
          </a:p>
          <a:p>
            <a:pPr lvl="1"/>
            <a:r>
              <a:rPr lang="en-US" altLang="zh-TW" dirty="0"/>
              <a:t>Use regularization term in the objective function</a:t>
            </a:r>
          </a:p>
          <a:p>
            <a:pPr lvl="2"/>
            <a:r>
              <a:rPr lang="en-US" altLang="zh-TW" dirty="0"/>
              <a:t>For instance, L-2 norm of weights in NN</a:t>
            </a:r>
          </a:p>
          <a:p>
            <a:pPr lvl="1"/>
            <a:r>
              <a:rPr lang="en-US" altLang="zh-TW" dirty="0"/>
              <a:t>Drop-out in NN</a:t>
            </a:r>
          </a:p>
          <a:p>
            <a:pPr lvl="1"/>
            <a:endParaRPr lang="zh-TW" altLang="en-US" dirty="0"/>
          </a:p>
        </p:txBody>
      </p:sp>
      <p:sp>
        <p:nvSpPr>
          <p:cNvPr id="2" name="標題 1"/>
          <p:cNvSpPr>
            <a:spLocks noGrp="1"/>
          </p:cNvSpPr>
          <p:nvPr>
            <p:ph type="title"/>
          </p:nvPr>
        </p:nvSpPr>
        <p:spPr/>
        <p:txBody>
          <a:bodyPr/>
          <a:lstStyle/>
          <a:p>
            <a:r>
              <a:rPr lang="en-US" altLang="zh-TW" dirty="0"/>
              <a:t>Avoidance of Overfitting</a:t>
            </a:r>
            <a:endParaRPr lang="zh-TW" altLang="en-US" dirty="0"/>
          </a:p>
        </p:txBody>
      </p:sp>
      <p:pic>
        <p:nvPicPr>
          <p:cNvPr id="5" name="Picture 2" descr="overfit and underfit">
            <a:extLst>
              <a:ext uri="{FF2B5EF4-FFF2-40B4-BE49-F238E27FC236}">
                <a16:creationId xmlns:a16="http://schemas.microsoft.com/office/drawing/2014/main" id="{67873A14-FE2E-4DFA-AF7D-54A5752A9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59926" y="3134883"/>
            <a:ext cx="3700159" cy="933374"/>
          </a:xfrm>
          <a:prstGeom prst="rect">
            <a:avLst/>
          </a:prstGeom>
          <a:noFill/>
          <a:extLst>
            <a:ext uri="{909E8E84-426E-40DD-AFC4-6F175D3DCCD1}">
              <a14:hiddenFill xmlns:a14="http://schemas.microsoft.com/office/drawing/2010/main">
                <a:solidFill>
                  <a:srgbClr val="FFFFFF"/>
                </a:solidFill>
              </a14:hiddenFill>
            </a:ext>
          </a:extLst>
        </p:spPr>
      </p:pic>
      <p:grpSp>
        <p:nvGrpSpPr>
          <p:cNvPr id="7" name="群組 6">
            <a:extLst>
              <a:ext uri="{FF2B5EF4-FFF2-40B4-BE49-F238E27FC236}">
                <a16:creationId xmlns:a16="http://schemas.microsoft.com/office/drawing/2014/main" id="{84532127-3DCA-4D6F-98B9-367CDCC78E8A}"/>
              </a:ext>
            </a:extLst>
          </p:cNvPr>
          <p:cNvGrpSpPr/>
          <p:nvPr/>
        </p:nvGrpSpPr>
        <p:grpSpPr>
          <a:xfrm>
            <a:off x="6096001" y="5143512"/>
            <a:ext cx="3700159" cy="933374"/>
            <a:chOff x="2093937" y="4653136"/>
            <a:chExt cx="5286375" cy="1333501"/>
          </a:xfrm>
        </p:grpSpPr>
        <p:pic>
          <p:nvPicPr>
            <p:cNvPr id="8" name="Picture 2" descr="overfit and underfit">
              <a:extLst>
                <a:ext uri="{FF2B5EF4-FFF2-40B4-BE49-F238E27FC236}">
                  <a16:creationId xmlns:a16="http://schemas.microsoft.com/office/drawing/2014/main" id="{E3C23BBE-83EE-4B7E-9336-6C3C9128E1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3937" y="4653136"/>
              <a:ext cx="5286375" cy="1333501"/>
            </a:xfrm>
            <a:prstGeom prst="rect">
              <a:avLst/>
            </a:prstGeom>
            <a:noFill/>
            <a:extLst>
              <a:ext uri="{909E8E84-426E-40DD-AFC4-6F175D3DCCD1}">
                <a14:hiddenFill xmlns:a14="http://schemas.microsoft.com/office/drawing/2010/main">
                  <a:solidFill>
                    <a:srgbClr val="FFFFFF"/>
                  </a:solidFill>
                </a14:hiddenFill>
              </a:ext>
            </a:extLst>
          </p:spPr>
        </p:pic>
        <p:sp>
          <p:nvSpPr>
            <p:cNvPr id="9" name="橢圓 8">
              <a:extLst>
                <a:ext uri="{FF2B5EF4-FFF2-40B4-BE49-F238E27FC236}">
                  <a16:creationId xmlns:a16="http://schemas.microsoft.com/office/drawing/2014/main" id="{CDE737AF-8F0B-4CBA-A9BC-C3073D489BD4}"/>
                </a:ext>
              </a:extLst>
            </p:cNvPr>
            <p:cNvSpPr/>
            <p:nvPr/>
          </p:nvSpPr>
          <p:spPr>
            <a:xfrm>
              <a:off x="4100484" y="5091762"/>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橢圓 9">
              <a:extLst>
                <a:ext uri="{FF2B5EF4-FFF2-40B4-BE49-F238E27FC236}">
                  <a16:creationId xmlns:a16="http://schemas.microsoft.com/office/drawing/2014/main" id="{973C3043-548D-4BA6-AD5B-0F329AF32DBB}"/>
                </a:ext>
              </a:extLst>
            </p:cNvPr>
            <p:cNvSpPr/>
            <p:nvPr/>
          </p:nvSpPr>
          <p:spPr>
            <a:xfrm>
              <a:off x="4133374" y="5222622"/>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橢圓 10">
              <a:extLst>
                <a:ext uri="{FF2B5EF4-FFF2-40B4-BE49-F238E27FC236}">
                  <a16:creationId xmlns:a16="http://schemas.microsoft.com/office/drawing/2014/main" id="{05933EE0-81EA-4707-8DF7-A41263E657CC}"/>
                </a:ext>
              </a:extLst>
            </p:cNvPr>
            <p:cNvSpPr/>
            <p:nvPr/>
          </p:nvSpPr>
          <p:spPr>
            <a:xfrm>
              <a:off x="4283968" y="5229200"/>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 name="橢圓 11">
              <a:extLst>
                <a:ext uri="{FF2B5EF4-FFF2-40B4-BE49-F238E27FC236}">
                  <a16:creationId xmlns:a16="http://schemas.microsoft.com/office/drawing/2014/main" id="{0EBE0941-D8AB-49C7-AB93-2260FF0432D5}"/>
                </a:ext>
              </a:extLst>
            </p:cNvPr>
            <p:cNvSpPr/>
            <p:nvPr/>
          </p:nvSpPr>
          <p:spPr>
            <a:xfrm>
              <a:off x="4277390" y="5360060"/>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 name="橢圓 12">
              <a:extLst>
                <a:ext uri="{FF2B5EF4-FFF2-40B4-BE49-F238E27FC236}">
                  <a16:creationId xmlns:a16="http://schemas.microsoft.com/office/drawing/2014/main" id="{A645AB02-64C5-4F7B-9DEE-6AF3D1A2CC71}"/>
                </a:ext>
              </a:extLst>
            </p:cNvPr>
            <p:cNvSpPr/>
            <p:nvPr/>
          </p:nvSpPr>
          <p:spPr>
            <a:xfrm>
              <a:off x="4408250" y="5360060"/>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橢圓 13">
              <a:extLst>
                <a:ext uri="{FF2B5EF4-FFF2-40B4-BE49-F238E27FC236}">
                  <a16:creationId xmlns:a16="http://schemas.microsoft.com/office/drawing/2014/main" id="{E7C62A75-9B32-4210-8D7F-803DC8E10676}"/>
                </a:ext>
              </a:extLst>
            </p:cNvPr>
            <p:cNvSpPr/>
            <p:nvPr/>
          </p:nvSpPr>
          <p:spPr>
            <a:xfrm>
              <a:off x="4539460" y="5301208"/>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5" name="橢圓 14">
              <a:extLst>
                <a:ext uri="{FF2B5EF4-FFF2-40B4-BE49-F238E27FC236}">
                  <a16:creationId xmlns:a16="http://schemas.microsoft.com/office/drawing/2014/main" id="{0F4695A6-AECB-465B-965D-8FF48A443995}"/>
                </a:ext>
              </a:extLst>
            </p:cNvPr>
            <p:cNvSpPr/>
            <p:nvPr/>
          </p:nvSpPr>
          <p:spPr>
            <a:xfrm>
              <a:off x="4683476" y="5307786"/>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 name="橢圓 15">
              <a:extLst>
                <a:ext uri="{FF2B5EF4-FFF2-40B4-BE49-F238E27FC236}">
                  <a16:creationId xmlns:a16="http://schemas.microsoft.com/office/drawing/2014/main" id="{EF0EC76E-7CAB-43AF-AE0E-5481283FF690}"/>
                </a:ext>
              </a:extLst>
            </p:cNvPr>
            <p:cNvSpPr/>
            <p:nvPr/>
          </p:nvSpPr>
          <p:spPr>
            <a:xfrm>
              <a:off x="4801180" y="5235778"/>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7" name="橢圓 16">
              <a:extLst>
                <a:ext uri="{FF2B5EF4-FFF2-40B4-BE49-F238E27FC236}">
                  <a16:creationId xmlns:a16="http://schemas.microsoft.com/office/drawing/2014/main" id="{B5BA4327-960F-40BE-83E8-5F5C8591F6FF}"/>
                </a:ext>
              </a:extLst>
            </p:cNvPr>
            <p:cNvSpPr/>
            <p:nvPr/>
          </p:nvSpPr>
          <p:spPr>
            <a:xfrm>
              <a:off x="5278924" y="5019754"/>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8" name="橢圓 17">
              <a:extLst>
                <a:ext uri="{FF2B5EF4-FFF2-40B4-BE49-F238E27FC236}">
                  <a16:creationId xmlns:a16="http://schemas.microsoft.com/office/drawing/2014/main" id="{3E28D010-4EB5-43C5-B68D-72D33CE57870}"/>
                </a:ext>
              </a:extLst>
            </p:cNvPr>
            <p:cNvSpPr/>
            <p:nvPr/>
          </p:nvSpPr>
          <p:spPr>
            <a:xfrm>
              <a:off x="5174376" y="4941168"/>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9" name="橢圓 18">
              <a:extLst>
                <a:ext uri="{FF2B5EF4-FFF2-40B4-BE49-F238E27FC236}">
                  <a16:creationId xmlns:a16="http://schemas.microsoft.com/office/drawing/2014/main" id="{A6B57733-F421-423F-B8F8-70E10E676532}"/>
                </a:ext>
              </a:extLst>
            </p:cNvPr>
            <p:cNvSpPr/>
            <p:nvPr/>
          </p:nvSpPr>
          <p:spPr>
            <a:xfrm>
              <a:off x="5161220" y="5144036"/>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0" name="橢圓 19">
              <a:extLst>
                <a:ext uri="{FF2B5EF4-FFF2-40B4-BE49-F238E27FC236}">
                  <a16:creationId xmlns:a16="http://schemas.microsoft.com/office/drawing/2014/main" id="{835A1FCF-7106-41EC-9DCC-5AE3774B3BDD}"/>
                </a:ext>
              </a:extLst>
            </p:cNvPr>
            <p:cNvSpPr/>
            <p:nvPr/>
          </p:nvSpPr>
          <p:spPr>
            <a:xfrm>
              <a:off x="5050094" y="5144036"/>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 name="橢圓 20">
              <a:extLst>
                <a:ext uri="{FF2B5EF4-FFF2-40B4-BE49-F238E27FC236}">
                  <a16:creationId xmlns:a16="http://schemas.microsoft.com/office/drawing/2014/main" id="{2CD6FB6B-9FA3-41DD-B50A-2FAF73F065B4}"/>
                </a:ext>
              </a:extLst>
            </p:cNvPr>
            <p:cNvSpPr/>
            <p:nvPr/>
          </p:nvSpPr>
          <p:spPr>
            <a:xfrm>
              <a:off x="4912306" y="5216044"/>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2" name="橢圓 21">
              <a:extLst>
                <a:ext uri="{FF2B5EF4-FFF2-40B4-BE49-F238E27FC236}">
                  <a16:creationId xmlns:a16="http://schemas.microsoft.com/office/drawing/2014/main" id="{F8DCC00D-1E5E-4E32-ABCD-6B4C4A81FEC1}"/>
                </a:ext>
              </a:extLst>
            </p:cNvPr>
            <p:cNvSpPr/>
            <p:nvPr/>
          </p:nvSpPr>
          <p:spPr>
            <a:xfrm>
              <a:off x="2352908" y="5085184"/>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3" name="橢圓 22">
              <a:extLst>
                <a:ext uri="{FF2B5EF4-FFF2-40B4-BE49-F238E27FC236}">
                  <a16:creationId xmlns:a16="http://schemas.microsoft.com/office/drawing/2014/main" id="{251F9740-F680-4FA8-82CA-53AC76E81721}"/>
                </a:ext>
              </a:extLst>
            </p:cNvPr>
            <p:cNvSpPr/>
            <p:nvPr/>
          </p:nvSpPr>
          <p:spPr>
            <a:xfrm>
              <a:off x="2385798" y="5216044"/>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4" name="橢圓 23">
              <a:extLst>
                <a:ext uri="{FF2B5EF4-FFF2-40B4-BE49-F238E27FC236}">
                  <a16:creationId xmlns:a16="http://schemas.microsoft.com/office/drawing/2014/main" id="{7A34D970-9EFE-41ED-8082-F38430AB74B1}"/>
                </a:ext>
              </a:extLst>
            </p:cNvPr>
            <p:cNvSpPr/>
            <p:nvPr/>
          </p:nvSpPr>
          <p:spPr>
            <a:xfrm>
              <a:off x="2536392" y="5222622"/>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5" name="橢圓 24">
              <a:extLst>
                <a:ext uri="{FF2B5EF4-FFF2-40B4-BE49-F238E27FC236}">
                  <a16:creationId xmlns:a16="http://schemas.microsoft.com/office/drawing/2014/main" id="{83D143A8-D0D2-4046-BE67-0C130ABB5DDC}"/>
                </a:ext>
              </a:extLst>
            </p:cNvPr>
            <p:cNvSpPr/>
            <p:nvPr/>
          </p:nvSpPr>
          <p:spPr>
            <a:xfrm>
              <a:off x="2529814" y="5353482"/>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6" name="橢圓 25">
              <a:extLst>
                <a:ext uri="{FF2B5EF4-FFF2-40B4-BE49-F238E27FC236}">
                  <a16:creationId xmlns:a16="http://schemas.microsoft.com/office/drawing/2014/main" id="{06D9011E-EA77-43E4-9648-DF234F9D1B57}"/>
                </a:ext>
              </a:extLst>
            </p:cNvPr>
            <p:cNvSpPr/>
            <p:nvPr/>
          </p:nvSpPr>
          <p:spPr>
            <a:xfrm>
              <a:off x="2660674" y="5353482"/>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7" name="橢圓 26">
              <a:extLst>
                <a:ext uri="{FF2B5EF4-FFF2-40B4-BE49-F238E27FC236}">
                  <a16:creationId xmlns:a16="http://schemas.microsoft.com/office/drawing/2014/main" id="{47C30CF3-9256-4BE0-A740-ED97E61DE780}"/>
                </a:ext>
              </a:extLst>
            </p:cNvPr>
            <p:cNvSpPr/>
            <p:nvPr/>
          </p:nvSpPr>
          <p:spPr>
            <a:xfrm>
              <a:off x="2791884" y="5294630"/>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8" name="橢圓 27">
              <a:extLst>
                <a:ext uri="{FF2B5EF4-FFF2-40B4-BE49-F238E27FC236}">
                  <a16:creationId xmlns:a16="http://schemas.microsoft.com/office/drawing/2014/main" id="{482E4D73-E212-4684-A3C6-CC8FD49145F1}"/>
                </a:ext>
              </a:extLst>
            </p:cNvPr>
            <p:cNvSpPr/>
            <p:nvPr/>
          </p:nvSpPr>
          <p:spPr>
            <a:xfrm>
              <a:off x="2935900" y="5301208"/>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9" name="橢圓 28">
              <a:extLst>
                <a:ext uri="{FF2B5EF4-FFF2-40B4-BE49-F238E27FC236}">
                  <a16:creationId xmlns:a16="http://schemas.microsoft.com/office/drawing/2014/main" id="{B4F22625-B548-447E-847C-5C058CF82C97}"/>
                </a:ext>
              </a:extLst>
            </p:cNvPr>
            <p:cNvSpPr/>
            <p:nvPr/>
          </p:nvSpPr>
          <p:spPr>
            <a:xfrm>
              <a:off x="3053604" y="5229200"/>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0" name="橢圓 29">
              <a:extLst>
                <a:ext uri="{FF2B5EF4-FFF2-40B4-BE49-F238E27FC236}">
                  <a16:creationId xmlns:a16="http://schemas.microsoft.com/office/drawing/2014/main" id="{BF9673E0-5B04-4A6B-86BF-26EC4DB46D26}"/>
                </a:ext>
              </a:extLst>
            </p:cNvPr>
            <p:cNvSpPr/>
            <p:nvPr/>
          </p:nvSpPr>
          <p:spPr>
            <a:xfrm>
              <a:off x="3531348" y="5013176"/>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1" name="橢圓 30">
              <a:extLst>
                <a:ext uri="{FF2B5EF4-FFF2-40B4-BE49-F238E27FC236}">
                  <a16:creationId xmlns:a16="http://schemas.microsoft.com/office/drawing/2014/main" id="{D9B60789-139E-4B09-A6A0-96C4520B5F8A}"/>
                </a:ext>
              </a:extLst>
            </p:cNvPr>
            <p:cNvSpPr/>
            <p:nvPr/>
          </p:nvSpPr>
          <p:spPr>
            <a:xfrm>
              <a:off x="3426800" y="4934590"/>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2" name="橢圓 31">
              <a:extLst>
                <a:ext uri="{FF2B5EF4-FFF2-40B4-BE49-F238E27FC236}">
                  <a16:creationId xmlns:a16="http://schemas.microsoft.com/office/drawing/2014/main" id="{1E084CAE-C0B3-4E2D-966E-1AEF0B508EFB}"/>
                </a:ext>
              </a:extLst>
            </p:cNvPr>
            <p:cNvSpPr/>
            <p:nvPr/>
          </p:nvSpPr>
          <p:spPr>
            <a:xfrm>
              <a:off x="3413644" y="5137458"/>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3" name="橢圓 32">
              <a:extLst>
                <a:ext uri="{FF2B5EF4-FFF2-40B4-BE49-F238E27FC236}">
                  <a16:creationId xmlns:a16="http://schemas.microsoft.com/office/drawing/2014/main" id="{F401B4DD-AF5F-429A-889F-C5E6061B5343}"/>
                </a:ext>
              </a:extLst>
            </p:cNvPr>
            <p:cNvSpPr/>
            <p:nvPr/>
          </p:nvSpPr>
          <p:spPr>
            <a:xfrm>
              <a:off x="3302518" y="5137458"/>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4" name="橢圓 33">
              <a:extLst>
                <a:ext uri="{FF2B5EF4-FFF2-40B4-BE49-F238E27FC236}">
                  <a16:creationId xmlns:a16="http://schemas.microsoft.com/office/drawing/2014/main" id="{A7ABAF96-EE41-41AF-9BA2-E9102E1CC4C1}"/>
                </a:ext>
              </a:extLst>
            </p:cNvPr>
            <p:cNvSpPr/>
            <p:nvPr/>
          </p:nvSpPr>
          <p:spPr>
            <a:xfrm>
              <a:off x="3164730" y="5209466"/>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5" name="橢圓 34">
              <a:extLst>
                <a:ext uri="{FF2B5EF4-FFF2-40B4-BE49-F238E27FC236}">
                  <a16:creationId xmlns:a16="http://schemas.microsoft.com/office/drawing/2014/main" id="{544711DA-69B2-4705-8F8F-5744ED7C6116}"/>
                </a:ext>
              </a:extLst>
            </p:cNvPr>
            <p:cNvSpPr/>
            <p:nvPr/>
          </p:nvSpPr>
          <p:spPr>
            <a:xfrm>
              <a:off x="5933574" y="5091762"/>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6" name="橢圓 35">
              <a:extLst>
                <a:ext uri="{FF2B5EF4-FFF2-40B4-BE49-F238E27FC236}">
                  <a16:creationId xmlns:a16="http://schemas.microsoft.com/office/drawing/2014/main" id="{C7F73544-C7E4-42D6-BB6F-379470543E92}"/>
                </a:ext>
              </a:extLst>
            </p:cNvPr>
            <p:cNvSpPr/>
            <p:nvPr/>
          </p:nvSpPr>
          <p:spPr>
            <a:xfrm>
              <a:off x="5966464" y="5222622"/>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7" name="橢圓 36">
              <a:extLst>
                <a:ext uri="{FF2B5EF4-FFF2-40B4-BE49-F238E27FC236}">
                  <a16:creationId xmlns:a16="http://schemas.microsoft.com/office/drawing/2014/main" id="{E5DA54DE-1D96-43B9-990C-A522875B52DA}"/>
                </a:ext>
              </a:extLst>
            </p:cNvPr>
            <p:cNvSpPr/>
            <p:nvPr/>
          </p:nvSpPr>
          <p:spPr>
            <a:xfrm>
              <a:off x="6117058" y="5229200"/>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8" name="橢圓 37">
              <a:extLst>
                <a:ext uri="{FF2B5EF4-FFF2-40B4-BE49-F238E27FC236}">
                  <a16:creationId xmlns:a16="http://schemas.microsoft.com/office/drawing/2014/main" id="{4E3CB406-AA00-49D4-B629-62C5857C4574}"/>
                </a:ext>
              </a:extLst>
            </p:cNvPr>
            <p:cNvSpPr/>
            <p:nvPr/>
          </p:nvSpPr>
          <p:spPr>
            <a:xfrm>
              <a:off x="6110480" y="5360060"/>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9" name="橢圓 38">
              <a:extLst>
                <a:ext uri="{FF2B5EF4-FFF2-40B4-BE49-F238E27FC236}">
                  <a16:creationId xmlns:a16="http://schemas.microsoft.com/office/drawing/2014/main" id="{1F2E75E5-E47B-4B91-8A42-F59C6D4903CC}"/>
                </a:ext>
              </a:extLst>
            </p:cNvPr>
            <p:cNvSpPr/>
            <p:nvPr/>
          </p:nvSpPr>
          <p:spPr>
            <a:xfrm>
              <a:off x="6241340" y="5360060"/>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0" name="橢圓 39">
              <a:extLst>
                <a:ext uri="{FF2B5EF4-FFF2-40B4-BE49-F238E27FC236}">
                  <a16:creationId xmlns:a16="http://schemas.microsoft.com/office/drawing/2014/main" id="{C2898F4E-D35E-432B-A68C-031E90E97473}"/>
                </a:ext>
              </a:extLst>
            </p:cNvPr>
            <p:cNvSpPr/>
            <p:nvPr/>
          </p:nvSpPr>
          <p:spPr>
            <a:xfrm>
              <a:off x="6372550" y="5301208"/>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1" name="橢圓 40">
              <a:extLst>
                <a:ext uri="{FF2B5EF4-FFF2-40B4-BE49-F238E27FC236}">
                  <a16:creationId xmlns:a16="http://schemas.microsoft.com/office/drawing/2014/main" id="{D445CB87-1491-4552-940A-F2985715F4BA}"/>
                </a:ext>
              </a:extLst>
            </p:cNvPr>
            <p:cNvSpPr/>
            <p:nvPr/>
          </p:nvSpPr>
          <p:spPr>
            <a:xfrm>
              <a:off x="6516566" y="5307786"/>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2" name="橢圓 41">
              <a:extLst>
                <a:ext uri="{FF2B5EF4-FFF2-40B4-BE49-F238E27FC236}">
                  <a16:creationId xmlns:a16="http://schemas.microsoft.com/office/drawing/2014/main" id="{A8CAA42C-3C61-43CA-8B72-69C318406FA7}"/>
                </a:ext>
              </a:extLst>
            </p:cNvPr>
            <p:cNvSpPr/>
            <p:nvPr/>
          </p:nvSpPr>
          <p:spPr>
            <a:xfrm>
              <a:off x="6634270" y="5235778"/>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3" name="橢圓 42">
              <a:extLst>
                <a:ext uri="{FF2B5EF4-FFF2-40B4-BE49-F238E27FC236}">
                  <a16:creationId xmlns:a16="http://schemas.microsoft.com/office/drawing/2014/main" id="{F46888E1-4A02-4766-9217-532B4C48B319}"/>
                </a:ext>
              </a:extLst>
            </p:cNvPr>
            <p:cNvSpPr/>
            <p:nvPr/>
          </p:nvSpPr>
          <p:spPr>
            <a:xfrm>
              <a:off x="7112014" y="5019754"/>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4" name="橢圓 43">
              <a:extLst>
                <a:ext uri="{FF2B5EF4-FFF2-40B4-BE49-F238E27FC236}">
                  <a16:creationId xmlns:a16="http://schemas.microsoft.com/office/drawing/2014/main" id="{84F0FC85-3EB6-42DF-807F-8FFB8CA6184A}"/>
                </a:ext>
              </a:extLst>
            </p:cNvPr>
            <p:cNvSpPr/>
            <p:nvPr/>
          </p:nvSpPr>
          <p:spPr>
            <a:xfrm>
              <a:off x="7007466" y="4941168"/>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5" name="橢圓 44">
              <a:extLst>
                <a:ext uri="{FF2B5EF4-FFF2-40B4-BE49-F238E27FC236}">
                  <a16:creationId xmlns:a16="http://schemas.microsoft.com/office/drawing/2014/main" id="{5D8BF560-D136-4A29-A336-388DD40EEEE5}"/>
                </a:ext>
              </a:extLst>
            </p:cNvPr>
            <p:cNvSpPr/>
            <p:nvPr/>
          </p:nvSpPr>
          <p:spPr>
            <a:xfrm>
              <a:off x="6994310" y="5144036"/>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6" name="橢圓 45">
              <a:extLst>
                <a:ext uri="{FF2B5EF4-FFF2-40B4-BE49-F238E27FC236}">
                  <a16:creationId xmlns:a16="http://schemas.microsoft.com/office/drawing/2014/main" id="{2DB12AAC-3187-4296-842F-C7D21731C204}"/>
                </a:ext>
              </a:extLst>
            </p:cNvPr>
            <p:cNvSpPr/>
            <p:nvPr/>
          </p:nvSpPr>
          <p:spPr>
            <a:xfrm>
              <a:off x="6883184" y="5144036"/>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7" name="橢圓 46">
              <a:extLst>
                <a:ext uri="{FF2B5EF4-FFF2-40B4-BE49-F238E27FC236}">
                  <a16:creationId xmlns:a16="http://schemas.microsoft.com/office/drawing/2014/main" id="{9981A710-77A1-4CFA-AA69-8EA908FA5954}"/>
                </a:ext>
              </a:extLst>
            </p:cNvPr>
            <p:cNvSpPr/>
            <p:nvPr/>
          </p:nvSpPr>
          <p:spPr>
            <a:xfrm>
              <a:off x="6745396" y="5216044"/>
              <a:ext cx="72008" cy="7200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48" name="圓角矩形圖說文字 115">
            <a:extLst>
              <a:ext uri="{FF2B5EF4-FFF2-40B4-BE49-F238E27FC236}">
                <a16:creationId xmlns:a16="http://schemas.microsoft.com/office/drawing/2014/main" id="{95E3F1DF-3DBB-491E-B294-E41A9998EE04}"/>
              </a:ext>
            </a:extLst>
          </p:cNvPr>
          <p:cNvSpPr/>
          <p:nvPr/>
        </p:nvSpPr>
        <p:spPr>
          <a:xfrm>
            <a:off x="8810045" y="2658084"/>
            <a:ext cx="1004157" cy="340519"/>
          </a:xfrm>
          <a:prstGeom prst="wedgeRoundRectCallout">
            <a:avLst>
              <a:gd name="adj1" fmla="val -86619"/>
              <a:gd name="adj2" fmla="val 61583"/>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a:defRPr/>
            </a:pPr>
            <a:r>
              <a:rPr lang="en-US" altLang="zh-TW" sz="1400" dirty="0">
                <a:solidFill>
                  <a:srgbClr val="FF0000"/>
                </a:solidFill>
              </a:rPr>
              <a:t>Regression</a:t>
            </a:r>
            <a:endParaRPr lang="zh-TW" altLang="en-US" sz="1400" dirty="0">
              <a:solidFill>
                <a:srgbClr val="FF0000"/>
              </a:solidFill>
            </a:endParaRPr>
          </a:p>
        </p:txBody>
      </p:sp>
      <p:sp>
        <p:nvSpPr>
          <p:cNvPr id="49" name="圓角矩形圖說文字 115">
            <a:extLst>
              <a:ext uri="{FF2B5EF4-FFF2-40B4-BE49-F238E27FC236}">
                <a16:creationId xmlns:a16="http://schemas.microsoft.com/office/drawing/2014/main" id="{D933878E-5B26-46D5-9673-4DCE44B71940}"/>
              </a:ext>
            </a:extLst>
          </p:cNvPr>
          <p:cNvSpPr/>
          <p:nvPr/>
        </p:nvSpPr>
        <p:spPr>
          <a:xfrm>
            <a:off x="8682110" y="6256834"/>
            <a:ext cx="1160539" cy="340519"/>
          </a:xfrm>
          <a:prstGeom prst="wedgeRoundRectCallout">
            <a:avLst>
              <a:gd name="adj1" fmla="val -83831"/>
              <a:gd name="adj2" fmla="val -67202"/>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a:defRPr/>
            </a:pPr>
            <a:r>
              <a:rPr lang="en-US" altLang="zh-TW" sz="1400" dirty="0">
                <a:solidFill>
                  <a:srgbClr val="FF0000"/>
                </a:solidFill>
              </a:rPr>
              <a:t>Classification</a:t>
            </a:r>
            <a:endParaRPr lang="zh-TW" altLang="en-US" sz="1400" dirty="0">
              <a:solidFill>
                <a:srgbClr val="FF0000"/>
              </a:solidFill>
            </a:endParaRPr>
          </a:p>
        </p:txBody>
      </p:sp>
    </p:spTree>
    <p:extLst>
      <p:ext uri="{BB962C8B-B14F-4D97-AF65-F5344CB8AC3E}">
        <p14:creationId xmlns:p14="http://schemas.microsoft.com/office/powerpoint/2010/main" val="218719029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en-US" altLang="zh-TW" dirty="0">
                <a:latin typeface="Calibri" panose="020F0502020204030204" pitchFamily="34" charset="0"/>
                <a:cs typeface="Calibri" panose="020F0502020204030204" pitchFamily="34" charset="0"/>
              </a:rPr>
              <a:t>SOP of ML for structure data is possible, but</a:t>
            </a:r>
          </a:p>
          <a:p>
            <a:pPr lvl="1"/>
            <a:r>
              <a:rPr lang="en-US" altLang="zh-TW" dirty="0"/>
              <a:t>Domain knowhow is also important.</a:t>
            </a:r>
          </a:p>
          <a:p>
            <a:pPr lvl="2"/>
            <a:r>
              <a:rPr lang="en-US" altLang="zh-TW" dirty="0"/>
              <a:t>Manual feature selection</a:t>
            </a:r>
          </a:p>
          <a:p>
            <a:pPr lvl="3"/>
            <a:r>
              <a:rPr lang="en-US" altLang="zh-TW" dirty="0"/>
              <a:t>Medical data</a:t>
            </a:r>
          </a:p>
          <a:p>
            <a:pPr lvl="2"/>
            <a:r>
              <a:rPr lang="en-US" altLang="zh-TW" dirty="0"/>
              <a:t>Outlier detection &amp; handling</a:t>
            </a:r>
          </a:p>
          <a:p>
            <a:pPr lvl="1"/>
            <a:r>
              <a:rPr lang="en-US" altLang="zh-TW" dirty="0">
                <a:latin typeface="Calibri" panose="020F0502020204030204" pitchFamily="34" charset="0"/>
                <a:cs typeface="Calibri" panose="020F0502020204030204" pitchFamily="34" charset="0"/>
              </a:rPr>
              <a:t>Avoidance of overfitting</a:t>
            </a:r>
          </a:p>
          <a:p>
            <a:pPr lvl="2"/>
            <a:r>
              <a:rPr lang="en-US" altLang="zh-TW" dirty="0"/>
              <a:t>Data is always scarce, use it carefully.</a:t>
            </a:r>
          </a:p>
          <a:p>
            <a:r>
              <a:rPr lang="en-US" altLang="zh-TW" dirty="0">
                <a:latin typeface="Calibri" panose="020F0502020204030204" pitchFamily="34" charset="0"/>
                <a:cs typeface="Calibri" panose="020F0502020204030204" pitchFamily="34" charset="0"/>
              </a:rPr>
              <a:t>SOP of ML for unstructured data is harder, but also possible.</a:t>
            </a:r>
          </a:p>
        </p:txBody>
      </p:sp>
      <p:sp>
        <p:nvSpPr>
          <p:cNvPr id="3" name="標題 2"/>
          <p:cNvSpPr>
            <a:spLocks noGrp="1"/>
          </p:cNvSpPr>
          <p:nvPr>
            <p:ph type="title"/>
          </p:nvPr>
        </p:nvSpPr>
        <p:spPr/>
        <p:txBody>
          <a:bodyPr/>
          <a:lstStyle/>
          <a:p>
            <a:r>
              <a:rPr lang="en-US" altLang="zh-TW" dirty="0"/>
              <a:t>Summary: SOP for ML</a:t>
            </a:r>
            <a:endParaRPr lang="zh-TW" altLang="en-US" dirty="0"/>
          </a:p>
        </p:txBody>
      </p:sp>
    </p:spTree>
    <p:extLst>
      <p:ext uri="{BB962C8B-B14F-4D97-AF65-F5344CB8AC3E}">
        <p14:creationId xmlns:p14="http://schemas.microsoft.com/office/powerpoint/2010/main" val="129843830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FE668252-23FF-4112-B2C2-AAE30F71B3AD}"/>
              </a:ext>
            </a:extLst>
          </p:cNvPr>
          <p:cNvSpPr>
            <a:spLocks noGrp="1"/>
          </p:cNvSpPr>
          <p:nvPr>
            <p:ph sz="quarter" idx="1"/>
          </p:nvPr>
        </p:nvSpPr>
        <p:spPr/>
        <p:txBody>
          <a:bodyPr/>
          <a:lstStyle/>
          <a:p>
            <a:r>
              <a:rPr lang="en-US" altLang="zh-TW" dirty="0"/>
              <a:t>Thank you for your attention!</a:t>
            </a:r>
            <a:endParaRPr lang="zh-TW" altLang="en-US" dirty="0"/>
          </a:p>
        </p:txBody>
      </p:sp>
      <p:sp>
        <p:nvSpPr>
          <p:cNvPr id="3" name="標題 2">
            <a:extLst>
              <a:ext uri="{FF2B5EF4-FFF2-40B4-BE49-F238E27FC236}">
                <a16:creationId xmlns:a16="http://schemas.microsoft.com/office/drawing/2014/main" id="{F2F0C31B-3A53-4606-8936-30B24906017B}"/>
              </a:ext>
            </a:extLst>
          </p:cNvPr>
          <p:cNvSpPr>
            <a:spLocks noGrp="1"/>
          </p:cNvSpPr>
          <p:nvPr>
            <p:ph type="title"/>
          </p:nvPr>
        </p:nvSpPr>
        <p:spPr/>
        <p:txBody>
          <a:bodyPr/>
          <a:lstStyle/>
          <a:p>
            <a:endParaRPr lang="zh-TW" altLang="en-US"/>
          </a:p>
        </p:txBody>
      </p:sp>
    </p:spTree>
    <p:extLst>
      <p:ext uri="{BB962C8B-B14F-4D97-AF65-F5344CB8AC3E}">
        <p14:creationId xmlns:p14="http://schemas.microsoft.com/office/powerpoint/2010/main" val="1293308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lstStyle/>
          <a:p>
            <a:r>
              <a:rPr lang="en-US" altLang="zh-TW" dirty="0" err="1"/>
              <a:t>AutoML</a:t>
            </a:r>
            <a:endParaRPr lang="en-US" altLang="zh-TW" dirty="0"/>
          </a:p>
          <a:p>
            <a:pPr lvl="1"/>
            <a:r>
              <a:rPr lang="en-US" altLang="zh-TW" dirty="0"/>
              <a:t>Machine learning for automated algorithm design</a:t>
            </a:r>
          </a:p>
          <a:p>
            <a:r>
              <a:rPr lang="en-US" altLang="zh-TW" dirty="0"/>
              <a:t>Keys</a:t>
            </a:r>
          </a:p>
          <a:p>
            <a:pPr lvl="1"/>
            <a:r>
              <a:rPr lang="en-US" altLang="zh-TW" dirty="0"/>
              <a:t>Transfer learning</a:t>
            </a:r>
          </a:p>
          <a:p>
            <a:pPr lvl="1"/>
            <a:r>
              <a:rPr lang="en-US" altLang="zh-TW" dirty="0"/>
              <a:t>Learning to learn</a:t>
            </a:r>
          </a:p>
          <a:p>
            <a:pPr lvl="1"/>
            <a:r>
              <a:rPr lang="en-US" altLang="zh-TW" dirty="0"/>
              <a:t>Hyper-parameter tuning</a:t>
            </a:r>
          </a:p>
          <a:p>
            <a:r>
              <a:rPr lang="en-US" altLang="zh-TW" dirty="0"/>
              <a:t>Resources</a:t>
            </a:r>
          </a:p>
          <a:p>
            <a:pPr lvl="1"/>
            <a:r>
              <a:rPr lang="en-US" altLang="zh-TW" dirty="0">
                <a:hlinkClick r:id="rId2"/>
              </a:rPr>
              <a:t>ML4AAD</a:t>
            </a:r>
            <a:endParaRPr lang="en-US" altLang="zh-TW" dirty="0"/>
          </a:p>
          <a:p>
            <a:pPr lvl="1"/>
            <a:r>
              <a:rPr lang="en-US" altLang="zh-TW" dirty="0"/>
              <a:t>Google’s Cloud </a:t>
            </a:r>
            <a:r>
              <a:rPr lang="en-US" altLang="zh-TW" dirty="0" err="1"/>
              <a:t>AutoML</a:t>
            </a:r>
            <a:endParaRPr lang="en-US" altLang="zh-TW" dirty="0"/>
          </a:p>
          <a:p>
            <a:pPr lvl="2"/>
            <a:r>
              <a:rPr lang="en-US" altLang="zh-TW" dirty="0">
                <a:hlinkClick r:id="rId3"/>
              </a:rPr>
              <a:t>Official site</a:t>
            </a:r>
            <a:endParaRPr lang="en-US" altLang="zh-TW" dirty="0"/>
          </a:p>
          <a:p>
            <a:pPr lvl="2"/>
            <a:r>
              <a:rPr lang="en-US" altLang="zh-TW" dirty="0">
                <a:hlinkClick r:id="rId4"/>
              </a:rPr>
              <a:t>Media coverage</a:t>
            </a:r>
            <a:endParaRPr lang="zh-TW" altLang="en-US" dirty="0"/>
          </a:p>
        </p:txBody>
      </p:sp>
      <p:sp>
        <p:nvSpPr>
          <p:cNvPr id="3" name="標題 2"/>
          <p:cNvSpPr>
            <a:spLocks noGrp="1"/>
          </p:cNvSpPr>
          <p:nvPr>
            <p:ph type="title"/>
          </p:nvPr>
        </p:nvSpPr>
        <p:spPr/>
        <p:txBody>
          <a:bodyPr/>
          <a:lstStyle/>
          <a:p>
            <a:r>
              <a:rPr lang="en-US" altLang="zh-TW" dirty="0"/>
              <a:t>One Step Further </a:t>
            </a:r>
            <a:r>
              <a:rPr lang="en-US" altLang="zh-TW" dirty="0">
                <a:sym typeface="Wingdings" panose="05000000000000000000" pitchFamily="2" charset="2"/>
              </a:rPr>
              <a:t> </a:t>
            </a:r>
            <a:r>
              <a:rPr lang="en-US" altLang="zh-TW" dirty="0" err="1">
                <a:sym typeface="Wingdings" panose="05000000000000000000" pitchFamily="2" charset="2"/>
              </a:rPr>
              <a:t>AutoML</a:t>
            </a:r>
            <a:endParaRPr lang="zh-TW" altLang="en-US" dirty="0"/>
          </a:p>
        </p:txBody>
      </p:sp>
    </p:spTree>
    <p:extLst>
      <p:ext uri="{BB962C8B-B14F-4D97-AF65-F5344CB8AC3E}">
        <p14:creationId xmlns:p14="http://schemas.microsoft.com/office/powerpoint/2010/main" val="98231693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en-US" altLang="zh-TW" dirty="0"/>
              <a:t>Tasks using supervised learning</a:t>
            </a:r>
          </a:p>
          <a:p>
            <a:pPr lvl="1"/>
            <a:r>
              <a:rPr lang="en-US" altLang="zh-TW" dirty="0"/>
              <a:t>Classification? Regression? Ranking</a:t>
            </a:r>
          </a:p>
          <a:p>
            <a:pPr lvl="1"/>
            <a:r>
              <a:rPr lang="en-US" altLang="zh-TW" dirty="0"/>
              <a:t>Input? Output?</a:t>
            </a:r>
          </a:p>
          <a:p>
            <a:pPr lvl="1"/>
            <a:r>
              <a:rPr lang="en-US" altLang="zh-TW" dirty="0"/>
              <a:t>Datasets available?</a:t>
            </a:r>
          </a:p>
          <a:p>
            <a:pPr lvl="2"/>
            <a:r>
              <a:rPr lang="en-US" altLang="zh-TW" dirty="0"/>
              <a:t>How to collect, label, and validate them?</a:t>
            </a:r>
          </a:p>
          <a:p>
            <a:pPr lvl="2"/>
            <a:r>
              <a:rPr lang="en-US" altLang="zh-TW" dirty="0"/>
              <a:t>How to pipeline the process?</a:t>
            </a:r>
          </a:p>
          <a:p>
            <a:pPr lvl="1"/>
            <a:r>
              <a:rPr lang="en-US" altLang="zh-TW" dirty="0"/>
              <a:t>Objective functions</a:t>
            </a:r>
          </a:p>
          <a:p>
            <a:pPr lvl="2"/>
            <a:r>
              <a:rPr lang="en-US" altLang="zh-TW" dirty="0"/>
              <a:t>Recognition rate? RMSE? Overall cost?</a:t>
            </a:r>
          </a:p>
          <a:p>
            <a:pPr lvl="1"/>
            <a:r>
              <a:rPr lang="en-US" altLang="zh-TW" dirty="0"/>
              <a:t>Model screening</a:t>
            </a:r>
          </a:p>
          <a:p>
            <a:pPr lvl="2"/>
            <a:r>
              <a:rPr lang="en-US" altLang="zh-TW" dirty="0"/>
              <a:t>Fixed input dimension </a:t>
            </a:r>
            <a:r>
              <a:rPr lang="en-US" altLang="zh-TW" dirty="0">
                <a:sym typeface="Wingdings" panose="05000000000000000000" pitchFamily="2" charset="2"/>
              </a:rPr>
              <a:t> Static models</a:t>
            </a:r>
            <a:endParaRPr lang="en-US" altLang="zh-TW" dirty="0"/>
          </a:p>
          <a:p>
            <a:pPr lvl="2"/>
            <a:r>
              <a:rPr lang="en-US" altLang="zh-TW" dirty="0"/>
              <a:t>Variable input dimension </a:t>
            </a:r>
            <a:r>
              <a:rPr lang="en-US" altLang="zh-TW" dirty="0">
                <a:sym typeface="Wingdings" panose="05000000000000000000" pitchFamily="2" charset="2"/>
              </a:rPr>
              <a:t> Dynamic models</a:t>
            </a:r>
            <a:endParaRPr lang="en-US" altLang="zh-TW" dirty="0"/>
          </a:p>
        </p:txBody>
      </p:sp>
      <p:sp>
        <p:nvSpPr>
          <p:cNvPr id="3" name="標題 2"/>
          <p:cNvSpPr>
            <a:spLocks noGrp="1"/>
          </p:cNvSpPr>
          <p:nvPr>
            <p:ph type="title"/>
          </p:nvPr>
        </p:nvSpPr>
        <p:spPr/>
        <p:txBody>
          <a:bodyPr/>
          <a:lstStyle/>
          <a:p>
            <a:r>
              <a:rPr lang="en-US" altLang="zh-TW" dirty="0"/>
              <a:t>Task Definition</a:t>
            </a:r>
            <a:endParaRPr lang="zh-TW" altLang="en-US" dirty="0"/>
          </a:p>
        </p:txBody>
      </p:sp>
    </p:spTree>
    <p:extLst>
      <p:ext uri="{BB962C8B-B14F-4D97-AF65-F5344CB8AC3E}">
        <p14:creationId xmlns:p14="http://schemas.microsoft.com/office/powerpoint/2010/main" val="347945328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en-US" altLang="zh-TW" dirty="0"/>
              <a:t>Goals</a:t>
            </a:r>
          </a:p>
          <a:p>
            <a:pPr lvl="1"/>
            <a:r>
              <a:rPr lang="en-US" altLang="zh-TW" dirty="0"/>
              <a:t>Design an SOP for ML on structured data</a:t>
            </a:r>
          </a:p>
          <a:p>
            <a:pPr lvl="1"/>
            <a:r>
              <a:rPr lang="en-US" altLang="zh-TW" dirty="0"/>
              <a:t>Parameterize the above process to automate model construction</a:t>
            </a:r>
          </a:p>
          <a:p>
            <a:r>
              <a:rPr lang="en-US" altLang="zh-TW" dirty="0"/>
              <a:t>Constraints</a:t>
            </a:r>
          </a:p>
          <a:p>
            <a:pPr lvl="1"/>
            <a:r>
              <a:rPr lang="en-US" altLang="zh-TW" dirty="0"/>
              <a:t>For structured data only</a:t>
            </a:r>
          </a:p>
          <a:p>
            <a:endParaRPr lang="en-US" altLang="zh-TW" dirty="0"/>
          </a:p>
        </p:txBody>
      </p:sp>
      <p:sp>
        <p:nvSpPr>
          <p:cNvPr id="3" name="標題 2"/>
          <p:cNvSpPr>
            <a:spLocks noGrp="1"/>
          </p:cNvSpPr>
          <p:nvPr>
            <p:ph type="title"/>
          </p:nvPr>
        </p:nvSpPr>
        <p:spPr/>
        <p:txBody>
          <a:bodyPr/>
          <a:lstStyle/>
          <a:p>
            <a:r>
              <a:rPr lang="en-US" altLang="zh-TW" dirty="0"/>
              <a:t>SOP for ML</a:t>
            </a:r>
            <a:endParaRPr lang="zh-TW" altLang="en-US" dirty="0"/>
          </a:p>
        </p:txBody>
      </p:sp>
      <p:pic>
        <p:nvPicPr>
          <p:cNvPr id="4" name="圖片 3">
            <a:extLst>
              <a:ext uri="{FF2B5EF4-FFF2-40B4-BE49-F238E27FC236}">
                <a16:creationId xmlns:a16="http://schemas.microsoft.com/office/drawing/2014/main" id="{D60BF239-C9B0-4485-A9F6-63775CE50F74}"/>
              </a:ext>
            </a:extLst>
          </p:cNvPr>
          <p:cNvPicPr>
            <a:picLocks noChangeAspect="1"/>
          </p:cNvPicPr>
          <p:nvPr/>
        </p:nvPicPr>
        <p:blipFill>
          <a:blip r:embed="rId2"/>
          <a:stretch>
            <a:fillRect/>
          </a:stretch>
        </p:blipFill>
        <p:spPr>
          <a:xfrm>
            <a:off x="8688288" y="1714488"/>
            <a:ext cx="1296144" cy="1469465"/>
          </a:xfrm>
          <a:prstGeom prst="rect">
            <a:avLst/>
          </a:prstGeom>
        </p:spPr>
      </p:pic>
      <p:pic>
        <p:nvPicPr>
          <p:cNvPr id="5" name="圖片 4">
            <a:extLst>
              <a:ext uri="{FF2B5EF4-FFF2-40B4-BE49-F238E27FC236}">
                <a16:creationId xmlns:a16="http://schemas.microsoft.com/office/drawing/2014/main" id="{7B6021E1-D0A4-4590-8B6D-44904DBB87D4}"/>
              </a:ext>
            </a:extLst>
          </p:cNvPr>
          <p:cNvPicPr>
            <a:picLocks noChangeAspect="1"/>
          </p:cNvPicPr>
          <p:nvPr/>
        </p:nvPicPr>
        <p:blipFill>
          <a:blip r:embed="rId3"/>
          <a:stretch>
            <a:fillRect/>
          </a:stretch>
        </p:blipFill>
        <p:spPr>
          <a:xfrm>
            <a:off x="4367808" y="3068960"/>
            <a:ext cx="1296144" cy="1374225"/>
          </a:xfrm>
          <a:prstGeom prst="rect">
            <a:avLst/>
          </a:prstGeom>
        </p:spPr>
      </p:pic>
    </p:spTree>
    <p:extLst>
      <p:ext uri="{BB962C8B-B14F-4D97-AF65-F5344CB8AC3E}">
        <p14:creationId xmlns:p14="http://schemas.microsoft.com/office/powerpoint/2010/main" val="146692812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a:extLst>
              <a:ext uri="{FF2B5EF4-FFF2-40B4-BE49-F238E27FC236}">
                <a16:creationId xmlns:a16="http://schemas.microsoft.com/office/drawing/2014/main" id="{B7BD47B0-F940-4103-B00B-5C422B6C5BE1}"/>
              </a:ext>
            </a:extLst>
          </p:cNvPr>
          <p:cNvSpPr>
            <a:spLocks noGrp="1"/>
          </p:cNvSpPr>
          <p:nvPr>
            <p:ph type="title"/>
          </p:nvPr>
        </p:nvSpPr>
        <p:spPr/>
        <p:txBody>
          <a:bodyPr/>
          <a:lstStyle/>
          <a:p>
            <a:r>
              <a:rPr lang="en-US" altLang="zh-TW" dirty="0"/>
              <a:t>Complete SOP for ML</a:t>
            </a:r>
            <a:endParaRPr lang="zh-TW" altLang="en-US" dirty="0"/>
          </a:p>
        </p:txBody>
      </p:sp>
      <p:sp>
        <p:nvSpPr>
          <p:cNvPr id="2" name="內容版面配置區 1">
            <a:extLst>
              <a:ext uri="{FF2B5EF4-FFF2-40B4-BE49-F238E27FC236}">
                <a16:creationId xmlns:a16="http://schemas.microsoft.com/office/drawing/2014/main" id="{3A5801E3-EE0F-4E34-B88A-6E1E9CE24907}"/>
              </a:ext>
            </a:extLst>
          </p:cNvPr>
          <p:cNvSpPr>
            <a:spLocks noGrp="1"/>
          </p:cNvSpPr>
          <p:nvPr>
            <p:ph sz="quarter" idx="1"/>
          </p:nvPr>
        </p:nvSpPr>
        <p:spPr/>
        <p:txBody>
          <a:bodyPr>
            <a:normAutofit fontScale="85000" lnSpcReduction="20000"/>
          </a:bodyPr>
          <a:lstStyle/>
          <a:p>
            <a:r>
              <a:rPr lang="en-US" altLang="zh-TW" dirty="0"/>
              <a:t>Demand interview</a:t>
            </a:r>
          </a:p>
          <a:p>
            <a:pPr lvl="1"/>
            <a:r>
              <a:rPr lang="en-US" altLang="zh-TW" dirty="0"/>
              <a:t>Request from business units</a:t>
            </a:r>
          </a:p>
          <a:p>
            <a:pPr lvl="1"/>
            <a:r>
              <a:rPr lang="en-US" altLang="zh-TW" dirty="0"/>
              <a:t>Cost-benefit analysis</a:t>
            </a:r>
          </a:p>
          <a:p>
            <a:pPr lvl="2"/>
            <a:r>
              <a:rPr lang="en-US" altLang="zh-TW" dirty="0"/>
              <a:t>Tangible benefits</a:t>
            </a:r>
          </a:p>
          <a:p>
            <a:pPr lvl="2"/>
            <a:r>
              <a:rPr lang="en-US" altLang="zh-TW" dirty="0"/>
              <a:t>Intangible benefits</a:t>
            </a:r>
          </a:p>
          <a:p>
            <a:r>
              <a:rPr lang="en-US" altLang="zh-TW" dirty="0"/>
              <a:t>Data collection</a:t>
            </a:r>
          </a:p>
          <a:p>
            <a:pPr lvl="1"/>
            <a:r>
              <a:rPr lang="en-US" altLang="zh-TW" dirty="0"/>
              <a:t>Infrastructure for data collection</a:t>
            </a:r>
          </a:p>
          <a:p>
            <a:pPr lvl="1"/>
            <a:r>
              <a:rPr lang="en-US" altLang="zh-TW" dirty="0"/>
              <a:t>Model deployment</a:t>
            </a:r>
          </a:p>
          <a:p>
            <a:pPr lvl="2"/>
            <a:r>
              <a:rPr lang="en-US" altLang="zh-TW" dirty="0"/>
              <a:t>Feedback API</a:t>
            </a:r>
          </a:p>
          <a:p>
            <a:r>
              <a:rPr lang="en-US" altLang="zh-TW" dirty="0">
                <a:solidFill>
                  <a:srgbClr val="FF0000"/>
                </a:solidFill>
              </a:rPr>
              <a:t>Data cleansing</a:t>
            </a:r>
          </a:p>
          <a:p>
            <a:pPr lvl="1"/>
            <a:r>
              <a:rPr lang="en-US" altLang="zh-TW" dirty="0">
                <a:solidFill>
                  <a:srgbClr val="FF0000"/>
                </a:solidFill>
              </a:rPr>
              <a:t>Integrity check</a:t>
            </a:r>
          </a:p>
          <a:p>
            <a:pPr lvl="1"/>
            <a:r>
              <a:rPr lang="en-US" altLang="zh-TW" dirty="0">
                <a:solidFill>
                  <a:srgbClr val="FF0000"/>
                </a:solidFill>
              </a:rPr>
              <a:t>Outlier detection &amp; handling</a:t>
            </a:r>
          </a:p>
          <a:p>
            <a:pPr lvl="1"/>
            <a:r>
              <a:rPr lang="en-US" altLang="zh-TW" dirty="0">
                <a:solidFill>
                  <a:srgbClr val="FF0000"/>
                </a:solidFill>
              </a:rPr>
              <a:t>Missing data imputation</a:t>
            </a:r>
          </a:p>
          <a:p>
            <a:r>
              <a:rPr lang="en-US" altLang="zh-TW" dirty="0">
                <a:solidFill>
                  <a:srgbClr val="FF0000"/>
                </a:solidFill>
              </a:rPr>
              <a:t>Feature engineering</a:t>
            </a:r>
          </a:p>
          <a:p>
            <a:pPr lvl="1"/>
            <a:r>
              <a:rPr lang="en-US" altLang="zh-TW" dirty="0">
                <a:solidFill>
                  <a:srgbClr val="FF0000"/>
                </a:solidFill>
              </a:rPr>
              <a:t>Feature encoding</a:t>
            </a:r>
          </a:p>
          <a:p>
            <a:pPr lvl="1"/>
            <a:r>
              <a:rPr lang="en-US" altLang="zh-TW" dirty="0">
                <a:solidFill>
                  <a:srgbClr val="FF0000"/>
                </a:solidFill>
              </a:rPr>
              <a:t>Feature selection: Manual and automatic</a:t>
            </a:r>
          </a:p>
        </p:txBody>
      </p:sp>
      <p:sp>
        <p:nvSpPr>
          <p:cNvPr id="4" name="內容版面配置區 3">
            <a:extLst>
              <a:ext uri="{FF2B5EF4-FFF2-40B4-BE49-F238E27FC236}">
                <a16:creationId xmlns:a16="http://schemas.microsoft.com/office/drawing/2014/main" id="{42AD9EC1-B1F2-475A-8CED-9F0C669855E5}"/>
              </a:ext>
            </a:extLst>
          </p:cNvPr>
          <p:cNvSpPr>
            <a:spLocks noGrp="1"/>
          </p:cNvSpPr>
          <p:nvPr>
            <p:ph sz="quarter" idx="2"/>
          </p:nvPr>
        </p:nvSpPr>
        <p:spPr/>
        <p:txBody>
          <a:bodyPr>
            <a:normAutofit fontScale="85000" lnSpcReduction="20000"/>
          </a:bodyPr>
          <a:lstStyle/>
          <a:p>
            <a:r>
              <a:rPr lang="en-US" altLang="zh-TW" dirty="0">
                <a:solidFill>
                  <a:srgbClr val="FF0000"/>
                </a:solidFill>
              </a:rPr>
              <a:t>Data visualization</a:t>
            </a:r>
          </a:p>
          <a:p>
            <a:pPr lvl="1"/>
            <a:r>
              <a:rPr lang="en-US" altLang="zh-TW" dirty="0">
                <a:solidFill>
                  <a:srgbClr val="FF0000"/>
                </a:solidFill>
              </a:rPr>
              <a:t>Basic statistics</a:t>
            </a:r>
          </a:p>
          <a:p>
            <a:pPr lvl="1"/>
            <a:r>
              <a:rPr lang="en-US" altLang="zh-TW" dirty="0">
                <a:solidFill>
                  <a:srgbClr val="FF0000"/>
                </a:solidFill>
              </a:rPr>
              <a:t>Univariate analysis</a:t>
            </a:r>
          </a:p>
          <a:p>
            <a:pPr lvl="1"/>
            <a:r>
              <a:rPr lang="en-US" altLang="zh-TW" dirty="0">
                <a:solidFill>
                  <a:srgbClr val="FF0000"/>
                </a:solidFill>
              </a:rPr>
              <a:t>Bivariate analysis</a:t>
            </a:r>
          </a:p>
          <a:p>
            <a:pPr lvl="1"/>
            <a:r>
              <a:rPr lang="en-US" altLang="zh-TW" dirty="0">
                <a:solidFill>
                  <a:srgbClr val="FF0000"/>
                </a:solidFill>
              </a:rPr>
              <a:t>Multivariate analysis</a:t>
            </a:r>
          </a:p>
          <a:p>
            <a:r>
              <a:rPr lang="en-US" altLang="zh-TW" dirty="0">
                <a:solidFill>
                  <a:srgbClr val="FF0000"/>
                </a:solidFill>
              </a:rPr>
              <a:t>Model construction</a:t>
            </a:r>
          </a:p>
          <a:p>
            <a:pPr lvl="1"/>
            <a:r>
              <a:rPr lang="en-US" altLang="zh-TW" dirty="0">
                <a:solidFill>
                  <a:srgbClr val="FF0000"/>
                </a:solidFill>
              </a:rPr>
              <a:t>Model selection</a:t>
            </a:r>
          </a:p>
          <a:p>
            <a:pPr lvl="1"/>
            <a:r>
              <a:rPr lang="en-US" altLang="zh-TW" dirty="0">
                <a:solidFill>
                  <a:srgbClr val="FF0000"/>
                </a:solidFill>
              </a:rPr>
              <a:t>Data partition</a:t>
            </a:r>
          </a:p>
          <a:p>
            <a:pPr lvl="1"/>
            <a:r>
              <a:rPr lang="en-US" altLang="zh-TW" dirty="0">
                <a:solidFill>
                  <a:srgbClr val="FF0000"/>
                </a:solidFill>
              </a:rPr>
              <a:t>Loss functions</a:t>
            </a:r>
          </a:p>
          <a:p>
            <a:pPr lvl="1"/>
            <a:r>
              <a:rPr lang="en-US" altLang="zh-TW" dirty="0">
                <a:solidFill>
                  <a:srgbClr val="FF0000"/>
                </a:solidFill>
              </a:rPr>
              <a:t>Data reduction</a:t>
            </a:r>
          </a:p>
          <a:p>
            <a:pPr lvl="1"/>
            <a:r>
              <a:rPr lang="en-US" altLang="zh-TW" dirty="0">
                <a:solidFill>
                  <a:srgbClr val="FF0000"/>
                </a:solidFill>
              </a:rPr>
              <a:t>Performance evaluation</a:t>
            </a:r>
          </a:p>
          <a:p>
            <a:r>
              <a:rPr lang="en-US" altLang="zh-TW" dirty="0"/>
              <a:t>Model deployment</a:t>
            </a:r>
          </a:p>
          <a:p>
            <a:pPr lvl="1"/>
            <a:r>
              <a:rPr lang="en-US" altLang="zh-TW" dirty="0"/>
              <a:t>CI/CD (Continuous Integration/Continuous Delivery)</a:t>
            </a:r>
          </a:p>
          <a:p>
            <a:pPr lvl="1"/>
            <a:r>
              <a:rPr lang="en-US" altLang="zh-TW" dirty="0"/>
              <a:t>Anomaly detection</a:t>
            </a:r>
          </a:p>
          <a:p>
            <a:pPr lvl="2"/>
            <a:r>
              <a:rPr lang="en-US" altLang="zh-TW" dirty="0"/>
              <a:t>Automatic rollback</a:t>
            </a:r>
          </a:p>
          <a:p>
            <a:endParaRPr lang="zh-TW" altLang="en-US" dirty="0"/>
          </a:p>
        </p:txBody>
      </p:sp>
    </p:spTree>
    <p:extLst>
      <p:ext uri="{BB962C8B-B14F-4D97-AF65-F5344CB8AC3E}">
        <p14:creationId xmlns:p14="http://schemas.microsoft.com/office/powerpoint/2010/main" val="1046778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a:extLst>
              <a:ext uri="{FF2B5EF4-FFF2-40B4-BE49-F238E27FC236}">
                <a16:creationId xmlns:a16="http://schemas.microsoft.com/office/drawing/2014/main" id="{2BD7A4BC-9DE4-4DE0-995F-657D727AA0C0}"/>
              </a:ext>
            </a:extLst>
          </p:cNvPr>
          <p:cNvSpPr>
            <a:spLocks noGrp="1"/>
          </p:cNvSpPr>
          <p:nvPr>
            <p:ph type="title"/>
          </p:nvPr>
        </p:nvSpPr>
        <p:spPr/>
        <p:txBody>
          <a:bodyPr/>
          <a:lstStyle/>
          <a:p>
            <a:r>
              <a:rPr lang="en-US" altLang="zh-TW" dirty="0"/>
              <a:t>Basic Steps in EDA (Exploratory Data Analysis)</a:t>
            </a:r>
            <a:endParaRPr lang="zh-TW" altLang="en-US" dirty="0"/>
          </a:p>
        </p:txBody>
      </p:sp>
      <p:sp>
        <p:nvSpPr>
          <p:cNvPr id="4" name="內容版面配置區 3">
            <a:extLst>
              <a:ext uri="{FF2B5EF4-FFF2-40B4-BE49-F238E27FC236}">
                <a16:creationId xmlns:a16="http://schemas.microsoft.com/office/drawing/2014/main" id="{16519E68-03CF-4708-9D24-69F14EC28EEF}"/>
              </a:ext>
            </a:extLst>
          </p:cNvPr>
          <p:cNvSpPr>
            <a:spLocks noGrp="1"/>
          </p:cNvSpPr>
          <p:nvPr>
            <p:ph sz="quarter" idx="1"/>
          </p:nvPr>
        </p:nvSpPr>
        <p:spPr/>
        <p:txBody>
          <a:bodyPr/>
          <a:lstStyle/>
          <a:p>
            <a:r>
              <a:rPr lang="en-US" altLang="zh-TW" dirty="0"/>
              <a:t>Data cleansing</a:t>
            </a:r>
          </a:p>
          <a:p>
            <a:pPr lvl="1"/>
            <a:r>
              <a:rPr lang="en-US" altLang="zh-TW" dirty="0"/>
              <a:t>Integrity check</a:t>
            </a:r>
          </a:p>
          <a:p>
            <a:pPr lvl="2"/>
            <a:r>
              <a:rPr lang="en-US" altLang="zh-TW" dirty="0"/>
              <a:t>Feature-based, I/O-based</a:t>
            </a:r>
          </a:p>
          <a:p>
            <a:pPr lvl="1"/>
            <a:r>
              <a:rPr lang="en-US" altLang="zh-TW" dirty="0"/>
              <a:t>Outlier detection &amp; handling</a:t>
            </a:r>
          </a:p>
          <a:p>
            <a:pPr lvl="1"/>
            <a:r>
              <a:rPr lang="en-US" altLang="zh-TW" dirty="0"/>
              <a:t>Missing data imputation</a:t>
            </a:r>
          </a:p>
          <a:p>
            <a:r>
              <a:rPr lang="en-US" altLang="zh-TW" dirty="0"/>
              <a:t>Feature engineering</a:t>
            </a:r>
          </a:p>
          <a:p>
            <a:pPr lvl="1"/>
            <a:r>
              <a:rPr lang="en-US" altLang="zh-TW" dirty="0"/>
              <a:t>Feature encoding</a:t>
            </a:r>
          </a:p>
          <a:p>
            <a:pPr lvl="1"/>
            <a:r>
              <a:rPr lang="en-US" altLang="zh-TW" dirty="0"/>
              <a:t>Feature selection</a:t>
            </a:r>
          </a:p>
          <a:p>
            <a:pPr lvl="2"/>
            <a:r>
              <a:rPr lang="en-US" altLang="zh-TW" dirty="0"/>
              <a:t>Manual selection</a:t>
            </a:r>
          </a:p>
          <a:p>
            <a:pPr lvl="2"/>
            <a:r>
              <a:rPr lang="en-US" altLang="zh-TW" dirty="0"/>
              <a:t>Automatic selection</a:t>
            </a:r>
            <a:endParaRPr lang="zh-TW" altLang="en-US" dirty="0"/>
          </a:p>
        </p:txBody>
      </p:sp>
      <p:sp>
        <p:nvSpPr>
          <p:cNvPr id="5" name="內容版面配置區 4">
            <a:extLst>
              <a:ext uri="{FF2B5EF4-FFF2-40B4-BE49-F238E27FC236}">
                <a16:creationId xmlns:a16="http://schemas.microsoft.com/office/drawing/2014/main" id="{15446B7B-8BEC-4F1C-9586-1B39D54343A1}"/>
              </a:ext>
            </a:extLst>
          </p:cNvPr>
          <p:cNvSpPr>
            <a:spLocks noGrp="1"/>
          </p:cNvSpPr>
          <p:nvPr>
            <p:ph sz="quarter" idx="2"/>
          </p:nvPr>
        </p:nvSpPr>
        <p:spPr/>
        <p:txBody>
          <a:bodyPr/>
          <a:lstStyle/>
          <a:p>
            <a:r>
              <a:rPr lang="en-US" altLang="zh-TW" dirty="0"/>
              <a:t>Visualization</a:t>
            </a:r>
          </a:p>
          <a:p>
            <a:pPr lvl="1"/>
            <a:r>
              <a:rPr lang="en-US" altLang="zh-TW" dirty="0"/>
              <a:t>Basic statistics</a:t>
            </a:r>
          </a:p>
          <a:p>
            <a:pPr lvl="1"/>
            <a:r>
              <a:rPr lang="en-US" altLang="zh-TW" dirty="0"/>
              <a:t>Univariate analysis</a:t>
            </a:r>
          </a:p>
          <a:p>
            <a:pPr lvl="2"/>
            <a:r>
              <a:rPr lang="en-US" altLang="zh-TW" dirty="0"/>
              <a:t>Distribution analysis</a:t>
            </a:r>
          </a:p>
          <a:p>
            <a:pPr lvl="1"/>
            <a:r>
              <a:rPr lang="en-US" altLang="zh-TW" dirty="0"/>
              <a:t>Bivariate analysis</a:t>
            </a:r>
          </a:p>
          <a:p>
            <a:pPr lvl="2"/>
            <a:r>
              <a:rPr lang="en-US" altLang="zh-TW" dirty="0"/>
              <a:t>Distribution &amp; correlation analysis</a:t>
            </a:r>
          </a:p>
          <a:p>
            <a:pPr lvl="1"/>
            <a:r>
              <a:rPr lang="en-US" altLang="zh-TW" dirty="0"/>
              <a:t>Multivariate analysis</a:t>
            </a:r>
          </a:p>
        </p:txBody>
      </p:sp>
    </p:spTree>
    <p:extLst>
      <p:ext uri="{BB962C8B-B14F-4D97-AF65-F5344CB8AC3E}">
        <p14:creationId xmlns:p14="http://schemas.microsoft.com/office/powerpoint/2010/main" val="2447674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a:extLst>
              <a:ext uri="{FF2B5EF4-FFF2-40B4-BE49-F238E27FC236}">
                <a16:creationId xmlns:a16="http://schemas.microsoft.com/office/drawing/2014/main" id="{027277E1-678A-44E7-AB2A-8290D625E82E}"/>
              </a:ext>
            </a:extLst>
          </p:cNvPr>
          <p:cNvSpPr>
            <a:spLocks noGrp="1"/>
          </p:cNvSpPr>
          <p:nvPr>
            <p:ph type="title"/>
          </p:nvPr>
        </p:nvSpPr>
        <p:spPr/>
        <p:txBody>
          <a:bodyPr/>
          <a:lstStyle/>
          <a:p>
            <a:r>
              <a:rPr lang="en-US" altLang="zh-TW" dirty="0"/>
              <a:t>Model Construction</a:t>
            </a:r>
            <a:endParaRPr lang="zh-TW" altLang="en-US" dirty="0"/>
          </a:p>
        </p:txBody>
      </p:sp>
      <p:sp>
        <p:nvSpPr>
          <p:cNvPr id="2" name="內容版面配置區 1">
            <a:extLst>
              <a:ext uri="{FF2B5EF4-FFF2-40B4-BE49-F238E27FC236}">
                <a16:creationId xmlns:a16="http://schemas.microsoft.com/office/drawing/2014/main" id="{F5F9EC12-2728-48A5-AE6F-6EC1F3FB823C}"/>
              </a:ext>
            </a:extLst>
          </p:cNvPr>
          <p:cNvSpPr>
            <a:spLocks noGrp="1"/>
          </p:cNvSpPr>
          <p:nvPr>
            <p:ph sz="quarter" idx="1"/>
          </p:nvPr>
        </p:nvSpPr>
        <p:spPr/>
        <p:txBody>
          <a:bodyPr>
            <a:normAutofit fontScale="92500" lnSpcReduction="20000"/>
          </a:bodyPr>
          <a:lstStyle/>
          <a:p>
            <a:r>
              <a:rPr lang="en-US" altLang="zh-TW" dirty="0"/>
              <a:t>Model selection</a:t>
            </a:r>
          </a:p>
          <a:p>
            <a:pPr lvl="1"/>
            <a:r>
              <a:rPr lang="en-US" altLang="zh-TW" dirty="0"/>
              <a:t>Paradigms of learning</a:t>
            </a:r>
          </a:p>
          <a:p>
            <a:pPr lvl="2"/>
            <a:r>
              <a:rPr lang="en-US" altLang="zh-TW" dirty="0"/>
              <a:t>Supervised learning</a:t>
            </a:r>
          </a:p>
          <a:p>
            <a:pPr lvl="3"/>
            <a:r>
              <a:rPr lang="en-US" altLang="zh-TW" dirty="0"/>
              <a:t>Classification, regression, ranking…</a:t>
            </a:r>
          </a:p>
          <a:p>
            <a:pPr lvl="2"/>
            <a:r>
              <a:rPr lang="en-US" altLang="zh-TW" dirty="0"/>
              <a:t>Unsupervised learning</a:t>
            </a:r>
          </a:p>
          <a:p>
            <a:pPr lvl="3"/>
            <a:r>
              <a:rPr lang="en-US" altLang="zh-TW" dirty="0"/>
              <a:t>K-means clustering, hierarchical clustering…</a:t>
            </a:r>
          </a:p>
          <a:p>
            <a:pPr lvl="2"/>
            <a:r>
              <a:rPr lang="en-US" altLang="zh-TW" dirty="0"/>
              <a:t>Reinforcement learning</a:t>
            </a:r>
          </a:p>
          <a:p>
            <a:pPr lvl="2"/>
            <a:r>
              <a:rPr lang="en-US" altLang="zh-TW" dirty="0"/>
              <a:t>Self-supervised learning</a:t>
            </a:r>
          </a:p>
          <a:p>
            <a:pPr lvl="1"/>
            <a:r>
              <a:rPr lang="en-US" altLang="zh-TW" dirty="0"/>
              <a:t>Feature dimensions</a:t>
            </a:r>
          </a:p>
          <a:p>
            <a:pPr lvl="2"/>
            <a:r>
              <a:rPr lang="en-US" altLang="zh-TW" dirty="0"/>
              <a:t>Fixed or variable</a:t>
            </a:r>
          </a:p>
          <a:p>
            <a:endParaRPr lang="en-US" altLang="zh-TW" dirty="0"/>
          </a:p>
        </p:txBody>
      </p:sp>
      <p:sp>
        <p:nvSpPr>
          <p:cNvPr id="4" name="內容版面配置區 3">
            <a:extLst>
              <a:ext uri="{FF2B5EF4-FFF2-40B4-BE49-F238E27FC236}">
                <a16:creationId xmlns:a16="http://schemas.microsoft.com/office/drawing/2014/main" id="{B6EF6E7B-83B6-4E1D-A941-4BAD20A88B0B}"/>
              </a:ext>
            </a:extLst>
          </p:cNvPr>
          <p:cNvSpPr>
            <a:spLocks noGrp="1"/>
          </p:cNvSpPr>
          <p:nvPr>
            <p:ph sz="quarter" idx="2"/>
          </p:nvPr>
        </p:nvSpPr>
        <p:spPr/>
        <p:txBody>
          <a:bodyPr>
            <a:normAutofit fontScale="92500" lnSpcReduction="20000"/>
          </a:bodyPr>
          <a:lstStyle/>
          <a:p>
            <a:r>
              <a:rPr lang="en-US" altLang="zh-TW" dirty="0"/>
              <a:t>Data reduction</a:t>
            </a:r>
          </a:p>
          <a:p>
            <a:pPr lvl="1"/>
            <a:r>
              <a:rPr lang="en-US" altLang="zh-TW" dirty="0"/>
              <a:t>Feature reduction</a:t>
            </a:r>
          </a:p>
          <a:p>
            <a:pPr lvl="2"/>
            <a:r>
              <a:rPr lang="en-US" altLang="zh-TW" dirty="0"/>
              <a:t>Feature selection &amp; extraction</a:t>
            </a:r>
          </a:p>
          <a:p>
            <a:pPr lvl="1"/>
            <a:r>
              <a:rPr lang="en-US" altLang="zh-TW" dirty="0"/>
              <a:t>I/O pair reduction</a:t>
            </a:r>
          </a:p>
          <a:p>
            <a:pPr lvl="2"/>
            <a:r>
              <a:rPr lang="en-US" altLang="zh-TW" dirty="0"/>
              <a:t>Condensing &amp; editing </a:t>
            </a:r>
          </a:p>
          <a:p>
            <a:r>
              <a:rPr lang="en-US" altLang="zh-TW" dirty="0"/>
              <a:t>Model training</a:t>
            </a:r>
          </a:p>
          <a:p>
            <a:pPr lvl="1"/>
            <a:r>
              <a:rPr lang="en-US" altLang="zh-TW" dirty="0"/>
              <a:t>Data partition</a:t>
            </a:r>
          </a:p>
          <a:p>
            <a:pPr lvl="2"/>
            <a:r>
              <a:rPr lang="en-US" altLang="zh-TW" dirty="0"/>
              <a:t>Training, validation, test</a:t>
            </a:r>
          </a:p>
          <a:p>
            <a:pPr lvl="1"/>
            <a:r>
              <a:rPr lang="en-US" altLang="zh-TW" dirty="0"/>
              <a:t>Loss functions</a:t>
            </a:r>
          </a:p>
          <a:p>
            <a:pPr lvl="1"/>
            <a:r>
              <a:rPr lang="en-US" altLang="zh-TW" dirty="0"/>
              <a:t>Training methods</a:t>
            </a:r>
          </a:p>
          <a:p>
            <a:pPr lvl="2"/>
            <a:r>
              <a:rPr lang="en-US" altLang="zh-TW" dirty="0"/>
              <a:t>Structure and parameter ID</a:t>
            </a:r>
          </a:p>
          <a:p>
            <a:r>
              <a:rPr lang="en-US" altLang="zh-TW" dirty="0"/>
              <a:t>Performance evaluation</a:t>
            </a:r>
          </a:p>
          <a:p>
            <a:pPr lvl="1"/>
            <a:r>
              <a:rPr lang="en-US" altLang="zh-TW" dirty="0"/>
              <a:t>K-fold cross validation</a:t>
            </a:r>
          </a:p>
          <a:p>
            <a:pPr lvl="1"/>
            <a:r>
              <a:rPr lang="en-US" altLang="zh-TW" dirty="0"/>
              <a:t>Error analysis</a:t>
            </a:r>
          </a:p>
          <a:p>
            <a:endParaRPr lang="zh-TW" altLang="en-US" dirty="0"/>
          </a:p>
        </p:txBody>
      </p:sp>
    </p:spTree>
    <p:extLst>
      <p:ext uri="{BB962C8B-B14F-4D97-AF65-F5344CB8AC3E}">
        <p14:creationId xmlns:p14="http://schemas.microsoft.com/office/powerpoint/2010/main" val="3003090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r>
              <a:rPr lang="en-US" altLang="zh-TW" dirty="0"/>
              <a:t>ML Models</a:t>
            </a:r>
            <a:endParaRPr lang="zh-TW" altLang="en-US" dirty="0"/>
          </a:p>
        </p:txBody>
      </p:sp>
      <p:sp>
        <p:nvSpPr>
          <p:cNvPr id="2" name="內容版面配置區 1"/>
          <p:cNvSpPr>
            <a:spLocks noGrp="1"/>
          </p:cNvSpPr>
          <p:nvPr>
            <p:ph sz="quarter" idx="1"/>
          </p:nvPr>
        </p:nvSpPr>
        <p:spPr/>
        <p:txBody>
          <a:bodyPr>
            <a:normAutofit/>
          </a:bodyPr>
          <a:lstStyle/>
          <a:p>
            <a:r>
              <a:rPr lang="en-US" altLang="zh-TW" dirty="0"/>
              <a:t>Classical ML models</a:t>
            </a:r>
          </a:p>
          <a:p>
            <a:pPr lvl="1"/>
            <a:r>
              <a:rPr lang="en-US" altLang="zh-TW" dirty="0"/>
              <a:t>Fix-dim models</a:t>
            </a:r>
          </a:p>
          <a:p>
            <a:pPr lvl="2"/>
            <a:r>
              <a:rPr lang="en-US" altLang="zh-TW" dirty="0"/>
              <a:t>K-nearest-neighbor classifier</a:t>
            </a:r>
          </a:p>
          <a:p>
            <a:pPr lvl="2"/>
            <a:r>
              <a:rPr lang="en-US" altLang="zh-TW" dirty="0"/>
              <a:t>Naïve Bayes classifiers &amp; quadratic classifiers</a:t>
            </a:r>
          </a:p>
          <a:p>
            <a:pPr lvl="2"/>
            <a:r>
              <a:rPr lang="en-US" altLang="zh-TW" dirty="0"/>
              <a:t>MLP (</a:t>
            </a:r>
            <a:r>
              <a:rPr lang="en-US" altLang="zh-TW"/>
              <a:t>multilayer perceptron)</a:t>
            </a:r>
            <a:endParaRPr lang="en-US" altLang="zh-TW" dirty="0"/>
          </a:p>
          <a:p>
            <a:pPr lvl="2"/>
            <a:r>
              <a:rPr lang="en-US" altLang="zh-TW" dirty="0"/>
              <a:t>Support vector machine</a:t>
            </a:r>
          </a:p>
          <a:p>
            <a:pPr lvl="1"/>
            <a:r>
              <a:rPr lang="en-US" altLang="zh-TW" dirty="0"/>
              <a:t>Variable-dim models</a:t>
            </a:r>
          </a:p>
          <a:p>
            <a:pPr lvl="2"/>
            <a:r>
              <a:rPr lang="en-US" altLang="zh-TW" dirty="0"/>
              <a:t>HMM (hidden Markov models)</a:t>
            </a:r>
          </a:p>
          <a:p>
            <a:pPr lvl="2"/>
            <a:r>
              <a:rPr lang="en-US" altLang="zh-TW" dirty="0"/>
              <a:t>RNN (recurrent neural networks)</a:t>
            </a:r>
          </a:p>
        </p:txBody>
      </p:sp>
      <p:sp>
        <p:nvSpPr>
          <p:cNvPr id="4" name="內容版面配置區 3">
            <a:extLst>
              <a:ext uri="{FF2B5EF4-FFF2-40B4-BE49-F238E27FC236}">
                <a16:creationId xmlns:a16="http://schemas.microsoft.com/office/drawing/2014/main" id="{758EF7D5-ED41-4A7B-8EC2-1E0E951642F4}"/>
              </a:ext>
            </a:extLst>
          </p:cNvPr>
          <p:cNvSpPr>
            <a:spLocks noGrp="1"/>
          </p:cNvSpPr>
          <p:nvPr>
            <p:ph sz="quarter" idx="2"/>
          </p:nvPr>
        </p:nvSpPr>
        <p:spPr/>
        <p:txBody>
          <a:bodyPr/>
          <a:lstStyle/>
          <a:p>
            <a:r>
              <a:rPr lang="en-US" altLang="zh-TW" dirty="0"/>
              <a:t>Advanced ML models</a:t>
            </a:r>
          </a:p>
          <a:p>
            <a:pPr lvl="1"/>
            <a:r>
              <a:rPr lang="en-US" altLang="zh-TW" dirty="0"/>
              <a:t>Fix-dim models</a:t>
            </a:r>
          </a:p>
          <a:p>
            <a:pPr lvl="2"/>
            <a:r>
              <a:rPr lang="en-US" altLang="zh-TW" dirty="0"/>
              <a:t>Tree-based: random forests &amp; </a:t>
            </a:r>
            <a:r>
              <a:rPr lang="en-US" altLang="zh-TW" dirty="0" err="1"/>
              <a:t>XGBoost</a:t>
            </a:r>
            <a:r>
              <a:rPr lang="en-US" altLang="zh-TW" dirty="0"/>
              <a:t>, etc.</a:t>
            </a:r>
          </a:p>
          <a:p>
            <a:pPr lvl="2"/>
            <a:r>
              <a:rPr lang="en-US" altLang="zh-TW" dirty="0"/>
              <a:t>DNN-based</a:t>
            </a:r>
          </a:p>
          <a:p>
            <a:pPr lvl="1"/>
            <a:r>
              <a:rPr lang="en-US" altLang="zh-TW" dirty="0"/>
              <a:t>Variable-dim models</a:t>
            </a:r>
          </a:p>
          <a:p>
            <a:pPr lvl="2"/>
            <a:r>
              <a:rPr lang="en-US" altLang="zh-TW" dirty="0"/>
              <a:t>LSTM (long short-term memory)</a:t>
            </a:r>
          </a:p>
          <a:p>
            <a:pPr lvl="2"/>
            <a:r>
              <a:rPr lang="en-US" altLang="zh-TW" dirty="0"/>
              <a:t>Attention-based</a:t>
            </a:r>
          </a:p>
          <a:p>
            <a:pPr lvl="2"/>
            <a:r>
              <a:rPr lang="en-US" altLang="zh-TW" dirty="0"/>
              <a:t>Transformer</a:t>
            </a:r>
            <a:endParaRPr lang="zh-TW" altLang="en-US" dirty="0"/>
          </a:p>
        </p:txBody>
      </p:sp>
    </p:spTree>
    <p:extLst>
      <p:ext uri="{BB962C8B-B14F-4D97-AF65-F5344CB8AC3E}">
        <p14:creationId xmlns:p14="http://schemas.microsoft.com/office/powerpoint/2010/main" val="201457284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lnSpcReduction="10000"/>
          </a:bodyPr>
          <a:lstStyle/>
          <a:p>
            <a:r>
              <a:rPr lang="en-US" altLang="zh-TW" dirty="0"/>
              <a:t>Performance metrics (aka figure of merit)</a:t>
            </a:r>
          </a:p>
          <a:p>
            <a:pPr lvl="1"/>
            <a:r>
              <a:rPr lang="en-US" altLang="zh-TW" dirty="0"/>
              <a:t>Classification</a:t>
            </a:r>
          </a:p>
          <a:p>
            <a:pPr lvl="2"/>
            <a:r>
              <a:rPr lang="en-US" altLang="zh-TW" dirty="0"/>
              <a:t>Recognition rate</a:t>
            </a:r>
          </a:p>
          <a:p>
            <a:pPr lvl="2"/>
            <a:r>
              <a:rPr lang="en-US" altLang="zh-TW" dirty="0"/>
              <a:t>Precision, recall, and f-measure</a:t>
            </a:r>
          </a:p>
          <a:p>
            <a:pPr lvl="2"/>
            <a:r>
              <a:rPr lang="en-US" altLang="zh-TW" dirty="0"/>
              <a:t>AUC (area under curves, for binary classifier mostly)</a:t>
            </a:r>
          </a:p>
          <a:p>
            <a:pPr lvl="3"/>
            <a:r>
              <a:rPr lang="en-US" altLang="zh-TW" dirty="0"/>
              <a:t>ROC (receiver operating curve)</a:t>
            </a:r>
          </a:p>
          <a:p>
            <a:pPr lvl="3"/>
            <a:r>
              <a:rPr lang="en-US" altLang="zh-TW" dirty="0"/>
              <a:t>PRC (precision-recall curve)</a:t>
            </a:r>
          </a:p>
          <a:p>
            <a:pPr lvl="2"/>
            <a:r>
              <a:rPr lang="en-US" altLang="zh-TW" dirty="0"/>
              <a:t>Lift chart</a:t>
            </a:r>
          </a:p>
          <a:p>
            <a:pPr lvl="2"/>
            <a:r>
              <a:rPr lang="en-US" altLang="zh-TW" dirty="0"/>
              <a:t>…</a:t>
            </a:r>
          </a:p>
          <a:p>
            <a:pPr lvl="1"/>
            <a:r>
              <a:rPr lang="en-US" altLang="zh-TW" dirty="0"/>
              <a:t>Regression</a:t>
            </a:r>
          </a:p>
          <a:p>
            <a:pPr lvl="2"/>
            <a:r>
              <a:rPr lang="en-US" altLang="zh-TW" dirty="0"/>
              <a:t>RMSE (root mean square error)</a:t>
            </a:r>
          </a:p>
          <a:p>
            <a:pPr lvl="2"/>
            <a:r>
              <a:rPr lang="en-US" altLang="zh-TW" dirty="0"/>
              <a:t>SSE (sum of squared error)</a:t>
            </a:r>
          </a:p>
          <a:p>
            <a:pPr lvl="2"/>
            <a:r>
              <a:rPr lang="en-US" altLang="zh-TW" dirty="0"/>
              <a:t>R-squared</a:t>
            </a:r>
          </a:p>
          <a:p>
            <a:pPr lvl="2"/>
            <a:r>
              <a:rPr lang="en-US" altLang="zh-TW" dirty="0"/>
              <a:t>…</a:t>
            </a:r>
          </a:p>
          <a:p>
            <a:pPr lvl="1"/>
            <a:endParaRPr lang="en-US" altLang="zh-TW" dirty="0"/>
          </a:p>
          <a:p>
            <a:pPr lvl="1"/>
            <a:endParaRPr lang="en-US" altLang="zh-TW" dirty="0"/>
          </a:p>
          <a:p>
            <a:pPr lvl="1"/>
            <a:endParaRPr lang="en-US" altLang="zh-TW" dirty="0"/>
          </a:p>
          <a:p>
            <a:endParaRPr lang="en-US" altLang="zh-TW" dirty="0"/>
          </a:p>
        </p:txBody>
      </p:sp>
      <p:sp>
        <p:nvSpPr>
          <p:cNvPr id="3" name="標題 2"/>
          <p:cNvSpPr>
            <a:spLocks noGrp="1"/>
          </p:cNvSpPr>
          <p:nvPr>
            <p:ph type="title"/>
          </p:nvPr>
        </p:nvSpPr>
        <p:spPr/>
        <p:txBody>
          <a:bodyPr/>
          <a:lstStyle/>
          <a:p>
            <a:r>
              <a:rPr lang="en-US" altLang="zh-TW" dirty="0"/>
              <a:t>Performance Metrics</a:t>
            </a:r>
            <a:endParaRPr lang="zh-TW" altLang="en-US" dirty="0"/>
          </a:p>
        </p:txBody>
      </p:sp>
    </p:spTree>
    <p:extLst>
      <p:ext uri="{BB962C8B-B14F-4D97-AF65-F5344CB8AC3E}">
        <p14:creationId xmlns:p14="http://schemas.microsoft.com/office/powerpoint/2010/main" val="232116439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en-US" altLang="zh-TW" dirty="0"/>
              <a:t>Data partitioning for k-fold cross validation</a:t>
            </a:r>
          </a:p>
          <a:p>
            <a:pPr lvl="1"/>
            <a:r>
              <a:rPr lang="en-US" altLang="zh-TW" dirty="0"/>
              <a:t>Training data</a:t>
            </a:r>
          </a:p>
          <a:p>
            <a:pPr lvl="1"/>
            <a:r>
              <a:rPr lang="en-US" altLang="zh-TW" dirty="0"/>
              <a:t>Validation data</a:t>
            </a:r>
          </a:p>
          <a:p>
            <a:pPr lvl="1"/>
            <a:r>
              <a:rPr lang="en-US" altLang="zh-TW" dirty="0"/>
              <a:t>Test data</a:t>
            </a:r>
          </a:p>
          <a:p>
            <a:pPr marL="0" indent="0">
              <a:buNone/>
            </a:pPr>
            <a:endParaRPr lang="en-US" altLang="zh-TW" dirty="0"/>
          </a:p>
          <a:p>
            <a:endParaRPr lang="en-US" altLang="zh-TW" dirty="0"/>
          </a:p>
          <a:p>
            <a:endParaRPr lang="en-US" altLang="zh-TW" dirty="0"/>
          </a:p>
          <a:p>
            <a:endParaRPr lang="zh-TW" altLang="en-US" dirty="0"/>
          </a:p>
        </p:txBody>
      </p:sp>
      <p:sp>
        <p:nvSpPr>
          <p:cNvPr id="33796" name="Rectangle 4"/>
          <p:cNvSpPr>
            <a:spLocks noGrp="1" noChangeArrowheads="1"/>
          </p:cNvSpPr>
          <p:nvPr>
            <p:ph type="title"/>
          </p:nvPr>
        </p:nvSpPr>
        <p:spPr>
          <a:noFill/>
          <a:ln/>
        </p:spPr>
        <p:txBody>
          <a:bodyPr/>
          <a:lstStyle/>
          <a:p>
            <a:r>
              <a:rPr lang="en-US" altLang="zh-TW" dirty="0"/>
              <a:t>Data Partitioning</a:t>
            </a:r>
          </a:p>
        </p:txBody>
      </p:sp>
      <p:sp>
        <p:nvSpPr>
          <p:cNvPr id="5" name="圓角矩形 4">
            <a:extLst>
              <a:ext uri="{FF2B5EF4-FFF2-40B4-BE49-F238E27FC236}">
                <a16:creationId xmlns:a16="http://schemas.microsoft.com/office/drawing/2014/main" id="{2A8175F5-E7CC-4A47-AC9A-80AD672B3FA9}"/>
              </a:ext>
            </a:extLst>
          </p:cNvPr>
          <p:cNvSpPr/>
          <p:nvPr/>
        </p:nvSpPr>
        <p:spPr>
          <a:xfrm>
            <a:off x="6009043" y="3356992"/>
            <a:ext cx="1736820" cy="44267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en-US" altLang="zh-TW" sz="2000" dirty="0">
                <a:solidFill>
                  <a:schemeClr val="tx1"/>
                </a:solidFill>
              </a:rPr>
              <a:t>Whole dataset</a:t>
            </a:r>
            <a:endParaRPr lang="zh-TW" altLang="en-US" sz="2000" dirty="0">
              <a:solidFill>
                <a:schemeClr val="tx1"/>
              </a:solidFill>
            </a:endParaRPr>
          </a:p>
        </p:txBody>
      </p:sp>
      <p:sp>
        <p:nvSpPr>
          <p:cNvPr id="6" name="圓角矩形 6">
            <a:extLst>
              <a:ext uri="{FF2B5EF4-FFF2-40B4-BE49-F238E27FC236}">
                <a16:creationId xmlns:a16="http://schemas.microsoft.com/office/drawing/2014/main" id="{136A7232-3DD7-47D7-9240-9CF295B86162}"/>
              </a:ext>
            </a:extLst>
          </p:cNvPr>
          <p:cNvSpPr/>
          <p:nvPr/>
        </p:nvSpPr>
        <p:spPr>
          <a:xfrm>
            <a:off x="6960097" y="4046381"/>
            <a:ext cx="1009599" cy="44267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en-US" altLang="zh-TW" sz="2000" dirty="0">
                <a:solidFill>
                  <a:schemeClr val="tx1"/>
                </a:solidFill>
              </a:rPr>
              <a:t>Test set</a:t>
            </a:r>
            <a:endParaRPr lang="zh-TW" altLang="en-US" sz="2000" dirty="0">
              <a:solidFill>
                <a:schemeClr val="tx1"/>
              </a:solidFill>
            </a:endParaRPr>
          </a:p>
        </p:txBody>
      </p:sp>
      <p:cxnSp>
        <p:nvCxnSpPr>
          <p:cNvPr id="7" name="直線單箭頭接點 6">
            <a:extLst>
              <a:ext uri="{FF2B5EF4-FFF2-40B4-BE49-F238E27FC236}">
                <a16:creationId xmlns:a16="http://schemas.microsoft.com/office/drawing/2014/main" id="{66A934A3-4999-4732-AC85-B180B328A717}"/>
              </a:ext>
            </a:extLst>
          </p:cNvPr>
          <p:cNvCxnSpPr>
            <a:stCxn id="5" idx="2"/>
            <a:endCxn id="6" idx="0"/>
          </p:cNvCxnSpPr>
          <p:nvPr/>
        </p:nvCxnSpPr>
        <p:spPr>
          <a:xfrm>
            <a:off x="6877454" y="3799667"/>
            <a:ext cx="587443" cy="246715"/>
          </a:xfrm>
          <a:prstGeom prst="straightConnector1">
            <a:avLst/>
          </a:prstGeom>
          <a:ln>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8" name="圓角矩形 14">
            <a:extLst>
              <a:ext uri="{FF2B5EF4-FFF2-40B4-BE49-F238E27FC236}">
                <a16:creationId xmlns:a16="http://schemas.microsoft.com/office/drawing/2014/main" id="{CE0F5337-C373-4B3E-9B97-FEBFE41E6D16}"/>
              </a:ext>
            </a:extLst>
          </p:cNvPr>
          <p:cNvSpPr/>
          <p:nvPr/>
        </p:nvSpPr>
        <p:spPr>
          <a:xfrm>
            <a:off x="3647729" y="4046381"/>
            <a:ext cx="1422143" cy="44267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en-US" altLang="zh-TW" sz="2000" dirty="0">
                <a:solidFill>
                  <a:schemeClr val="tx1"/>
                </a:solidFill>
              </a:rPr>
              <a:t>Training set</a:t>
            </a:r>
            <a:endParaRPr lang="zh-TW" altLang="en-US" sz="2000" dirty="0">
              <a:solidFill>
                <a:schemeClr val="tx1"/>
              </a:solidFill>
            </a:endParaRPr>
          </a:p>
        </p:txBody>
      </p:sp>
      <p:sp>
        <p:nvSpPr>
          <p:cNvPr id="9" name="圓角矩形 15">
            <a:extLst>
              <a:ext uri="{FF2B5EF4-FFF2-40B4-BE49-F238E27FC236}">
                <a16:creationId xmlns:a16="http://schemas.microsoft.com/office/drawing/2014/main" id="{A70CE86E-8384-4DE8-9B62-65B0C98E5C8B}"/>
              </a:ext>
            </a:extLst>
          </p:cNvPr>
          <p:cNvSpPr/>
          <p:nvPr/>
        </p:nvSpPr>
        <p:spPr>
          <a:xfrm>
            <a:off x="5159897" y="4046381"/>
            <a:ext cx="1632309" cy="44267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lang="en-US" altLang="zh-TW" sz="2000" dirty="0">
                <a:solidFill>
                  <a:schemeClr val="tx1"/>
                </a:solidFill>
              </a:rPr>
              <a:t>Validation set</a:t>
            </a:r>
            <a:endParaRPr lang="zh-TW" altLang="en-US" sz="2000" dirty="0">
              <a:solidFill>
                <a:schemeClr val="tx1"/>
              </a:solidFill>
            </a:endParaRPr>
          </a:p>
        </p:txBody>
      </p:sp>
      <p:cxnSp>
        <p:nvCxnSpPr>
          <p:cNvPr id="10" name="直線單箭頭接點 9">
            <a:extLst>
              <a:ext uri="{FF2B5EF4-FFF2-40B4-BE49-F238E27FC236}">
                <a16:creationId xmlns:a16="http://schemas.microsoft.com/office/drawing/2014/main" id="{2D030610-00A2-4F11-BCEB-BDDA07B4C1F0}"/>
              </a:ext>
            </a:extLst>
          </p:cNvPr>
          <p:cNvCxnSpPr>
            <a:stCxn id="5" idx="2"/>
            <a:endCxn id="8" idx="0"/>
          </p:cNvCxnSpPr>
          <p:nvPr/>
        </p:nvCxnSpPr>
        <p:spPr>
          <a:xfrm flipH="1">
            <a:off x="4358801" y="3799667"/>
            <a:ext cx="2518653" cy="246715"/>
          </a:xfrm>
          <a:prstGeom prst="straightConnector1">
            <a:avLst/>
          </a:prstGeom>
          <a:ln>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單箭頭接點 10">
            <a:extLst>
              <a:ext uri="{FF2B5EF4-FFF2-40B4-BE49-F238E27FC236}">
                <a16:creationId xmlns:a16="http://schemas.microsoft.com/office/drawing/2014/main" id="{ADEE0435-1FCB-40D5-BC21-DC3F33DC3F8E}"/>
              </a:ext>
            </a:extLst>
          </p:cNvPr>
          <p:cNvCxnSpPr>
            <a:stCxn id="5" idx="2"/>
            <a:endCxn id="9" idx="0"/>
          </p:cNvCxnSpPr>
          <p:nvPr/>
        </p:nvCxnSpPr>
        <p:spPr>
          <a:xfrm flipH="1">
            <a:off x="5976051" y="3799667"/>
            <a:ext cx="901402" cy="246715"/>
          </a:xfrm>
          <a:prstGeom prst="straightConnector1">
            <a:avLst/>
          </a:prstGeom>
          <a:ln>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2" name="圓角矩形圖說文字 34">
            <a:extLst>
              <a:ext uri="{FF2B5EF4-FFF2-40B4-BE49-F238E27FC236}">
                <a16:creationId xmlns:a16="http://schemas.microsoft.com/office/drawing/2014/main" id="{DC44B280-CB17-455F-AFF1-065AD9F104A6}"/>
              </a:ext>
            </a:extLst>
          </p:cNvPr>
          <p:cNvSpPr/>
          <p:nvPr/>
        </p:nvSpPr>
        <p:spPr>
          <a:xfrm>
            <a:off x="7818292" y="4627437"/>
            <a:ext cx="1662085" cy="715089"/>
          </a:xfrm>
          <a:prstGeom prst="wedgeRoundRectCallout">
            <a:avLst>
              <a:gd name="adj1" fmla="val -67220"/>
              <a:gd name="adj2" fmla="val -48708"/>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a:defRPr/>
            </a:pPr>
            <a:r>
              <a:rPr lang="en-US" altLang="zh-TW" dirty="0">
                <a:solidFill>
                  <a:schemeClr val="tx1"/>
                </a:solidFill>
              </a:rPr>
              <a:t>For final model</a:t>
            </a:r>
          </a:p>
          <a:p>
            <a:pPr algn="ctr">
              <a:defRPr/>
            </a:pPr>
            <a:r>
              <a:rPr lang="en-US" altLang="zh-TW" dirty="0">
                <a:solidFill>
                  <a:schemeClr val="tx1"/>
                </a:solidFill>
              </a:rPr>
              <a:t>evaluation</a:t>
            </a:r>
            <a:endParaRPr lang="zh-TW" altLang="en-US" dirty="0">
              <a:solidFill>
                <a:schemeClr val="tx1"/>
              </a:solidFill>
            </a:endParaRPr>
          </a:p>
        </p:txBody>
      </p:sp>
      <p:sp>
        <p:nvSpPr>
          <p:cNvPr id="13" name="圓角矩形圖說文字 36">
            <a:extLst>
              <a:ext uri="{FF2B5EF4-FFF2-40B4-BE49-F238E27FC236}">
                <a16:creationId xmlns:a16="http://schemas.microsoft.com/office/drawing/2014/main" id="{731820F5-98F4-434E-86AC-A9A75BF1B85F}"/>
              </a:ext>
            </a:extLst>
          </p:cNvPr>
          <p:cNvSpPr/>
          <p:nvPr/>
        </p:nvSpPr>
        <p:spPr>
          <a:xfrm>
            <a:off x="2207568" y="4581128"/>
            <a:ext cx="1427432" cy="715089"/>
          </a:xfrm>
          <a:prstGeom prst="wedgeRoundRectCallout">
            <a:avLst>
              <a:gd name="adj1" fmla="val 64753"/>
              <a:gd name="adj2" fmla="val -53357"/>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a:defRPr/>
            </a:pPr>
            <a:r>
              <a:rPr lang="en-US" altLang="zh-TW" dirty="0">
                <a:solidFill>
                  <a:schemeClr val="tx1"/>
                </a:solidFill>
              </a:rPr>
              <a:t>For model</a:t>
            </a:r>
          </a:p>
          <a:p>
            <a:pPr algn="ctr">
              <a:defRPr/>
            </a:pPr>
            <a:r>
              <a:rPr lang="en-US" altLang="zh-TW" dirty="0">
                <a:solidFill>
                  <a:schemeClr val="tx1"/>
                </a:solidFill>
              </a:rPr>
              <a:t>construction</a:t>
            </a:r>
            <a:endParaRPr lang="zh-TW" altLang="en-US" dirty="0">
              <a:solidFill>
                <a:schemeClr val="tx1"/>
              </a:solidFill>
            </a:endParaRPr>
          </a:p>
        </p:txBody>
      </p:sp>
      <p:sp>
        <p:nvSpPr>
          <p:cNvPr id="14" name="圓角矩形圖說文字 37">
            <a:extLst>
              <a:ext uri="{FF2B5EF4-FFF2-40B4-BE49-F238E27FC236}">
                <a16:creationId xmlns:a16="http://schemas.microsoft.com/office/drawing/2014/main" id="{EB771F4A-5E9E-4CBF-B333-A0694306BF7D}"/>
              </a:ext>
            </a:extLst>
          </p:cNvPr>
          <p:cNvSpPr/>
          <p:nvPr/>
        </p:nvSpPr>
        <p:spPr>
          <a:xfrm>
            <a:off x="4007769" y="4627437"/>
            <a:ext cx="2333069" cy="715089"/>
          </a:xfrm>
          <a:prstGeom prst="wedgeRoundRectCallout">
            <a:avLst>
              <a:gd name="adj1" fmla="val 57600"/>
              <a:gd name="adj2" fmla="val -52675"/>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a:defRPr/>
            </a:pPr>
            <a:r>
              <a:rPr lang="en-US" altLang="zh-TW" dirty="0">
                <a:solidFill>
                  <a:schemeClr val="tx1"/>
                </a:solidFill>
              </a:rPr>
              <a:t>For model</a:t>
            </a:r>
          </a:p>
          <a:p>
            <a:pPr algn="ctr">
              <a:defRPr/>
            </a:pPr>
            <a:r>
              <a:rPr lang="en-US" altLang="zh-TW" dirty="0">
                <a:solidFill>
                  <a:schemeClr val="tx1"/>
                </a:solidFill>
              </a:rPr>
              <a:t>Evaluation &amp; selection</a:t>
            </a:r>
            <a:endParaRPr lang="zh-TW" altLang="en-US" dirty="0">
              <a:solidFill>
                <a:schemeClr val="tx1"/>
              </a:solidFill>
            </a:endParaRPr>
          </a:p>
        </p:txBody>
      </p:sp>
      <p:cxnSp>
        <p:nvCxnSpPr>
          <p:cNvPr id="15" name="直線接點 14">
            <a:extLst>
              <a:ext uri="{FF2B5EF4-FFF2-40B4-BE49-F238E27FC236}">
                <a16:creationId xmlns:a16="http://schemas.microsoft.com/office/drawing/2014/main" id="{D3DD5590-F868-4773-A7BC-90B011462515}"/>
              </a:ext>
            </a:extLst>
          </p:cNvPr>
          <p:cNvCxnSpPr/>
          <p:nvPr/>
        </p:nvCxnSpPr>
        <p:spPr>
          <a:xfrm>
            <a:off x="6877453" y="3830358"/>
            <a:ext cx="0" cy="1507177"/>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文字方塊 15">
            <a:extLst>
              <a:ext uri="{FF2B5EF4-FFF2-40B4-BE49-F238E27FC236}">
                <a16:creationId xmlns:a16="http://schemas.microsoft.com/office/drawing/2014/main" id="{A0175C1E-09E8-4155-94D5-5421F535EA1E}"/>
              </a:ext>
            </a:extLst>
          </p:cNvPr>
          <p:cNvSpPr txBox="1"/>
          <p:nvPr/>
        </p:nvSpPr>
        <p:spPr>
          <a:xfrm>
            <a:off x="6420916" y="5270517"/>
            <a:ext cx="971228" cy="369332"/>
          </a:xfrm>
          <a:prstGeom prst="rect">
            <a:avLst/>
          </a:prstGeom>
          <a:noFill/>
        </p:spPr>
        <p:txBody>
          <a:bodyPr wrap="none" rtlCol="0">
            <a:spAutoFit/>
          </a:bodyPr>
          <a:lstStyle/>
          <a:p>
            <a:r>
              <a:rPr lang="en-US" altLang="zh-TW" dirty="0"/>
              <a:t>Disjoint!</a:t>
            </a:r>
            <a:endParaRPr lang="zh-TW" altLang="en-US" dirty="0"/>
          </a:p>
        </p:txBody>
      </p:sp>
    </p:spTree>
    <p:extLst>
      <p:ext uri="{BB962C8B-B14F-4D97-AF65-F5344CB8AC3E}">
        <p14:creationId xmlns:p14="http://schemas.microsoft.com/office/powerpoint/2010/main" val="215989056"/>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en-US" altLang="zh-TW" dirty="0"/>
              <a:t>Criteria</a:t>
            </a:r>
          </a:p>
          <a:p>
            <a:pPr lvl="1"/>
            <a:r>
              <a:rPr lang="en-US" altLang="zh-TW" dirty="0"/>
              <a:t>Stratified k-fold cross validation</a:t>
            </a:r>
          </a:p>
          <a:p>
            <a:pPr lvl="1"/>
            <a:r>
              <a:rPr lang="en-US" altLang="zh-TW" dirty="0"/>
              <a:t>Reasonable data in a fold for k-fold cross validation</a:t>
            </a:r>
          </a:p>
          <a:p>
            <a:pPr lvl="2"/>
            <a:r>
              <a:rPr lang="en-US" altLang="zh-TW" dirty="0"/>
              <a:t>For example, leave-one-person-out CV for written digit recognition</a:t>
            </a:r>
          </a:p>
          <a:p>
            <a:pPr lvl="1"/>
            <a:r>
              <a:rPr lang="en-US" altLang="zh-TW" dirty="0"/>
              <a:t>Strictly disjoint between training/validation set and test set </a:t>
            </a:r>
          </a:p>
          <a:p>
            <a:pPr lvl="1"/>
            <a:r>
              <a:rPr lang="en-US" altLang="zh-TW" dirty="0"/>
              <a:t>Temporal order: Use sliding/expanding windows in time series</a:t>
            </a:r>
          </a:p>
          <a:p>
            <a:endParaRPr lang="en-US" altLang="zh-TW" dirty="0"/>
          </a:p>
          <a:p>
            <a:endParaRPr lang="en-US" altLang="zh-TW" dirty="0"/>
          </a:p>
          <a:p>
            <a:endParaRPr lang="zh-TW" altLang="en-US" dirty="0"/>
          </a:p>
        </p:txBody>
      </p:sp>
      <p:sp>
        <p:nvSpPr>
          <p:cNvPr id="33796" name="Rectangle 4"/>
          <p:cNvSpPr>
            <a:spLocks noGrp="1" noChangeArrowheads="1"/>
          </p:cNvSpPr>
          <p:nvPr>
            <p:ph type="title"/>
          </p:nvPr>
        </p:nvSpPr>
        <p:spPr>
          <a:noFill/>
          <a:ln/>
        </p:spPr>
        <p:txBody>
          <a:bodyPr/>
          <a:lstStyle/>
          <a:p>
            <a:r>
              <a:rPr lang="en-US" altLang="zh-TW" dirty="0"/>
              <a:t>Criteria for Data Partitioning</a:t>
            </a:r>
          </a:p>
        </p:txBody>
      </p:sp>
      <p:pic>
        <p:nvPicPr>
          <p:cNvPr id="1026" name="Picture 2" descr="http://1fykyq3mdn5r21tpna3wkdyi-wpengine.netdna-ssl.com/wp-content/uploads/2018/09/image6-e1536165830511.png">
            <a:extLst>
              <a:ext uri="{FF2B5EF4-FFF2-40B4-BE49-F238E27FC236}">
                <a16:creationId xmlns:a16="http://schemas.microsoft.com/office/drawing/2014/main" id="{C3011516-12E5-4096-A15D-64FFC3E3C6D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35561" y="4221088"/>
            <a:ext cx="7892529"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0587172"/>
      </p:ext>
    </p:extLst>
  </p:cSld>
  <p:clrMapOvr>
    <a:masterClrMapping/>
  </p:clrMapOvr>
  <p:transition>
    <p:zoom/>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15716</TotalTime>
  <Words>1095</Words>
  <Application>Microsoft Office PowerPoint</Application>
  <PresentationFormat>寬螢幕</PresentationFormat>
  <Paragraphs>214</Paragraphs>
  <Slides>15</Slides>
  <Notes>3</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15</vt:i4>
      </vt:variant>
    </vt:vector>
  </HeadingPairs>
  <TitlesOfParts>
    <vt:vector size="22" baseType="lpstr">
      <vt:lpstr>新細明體</vt:lpstr>
      <vt:lpstr>標楷體</vt:lpstr>
      <vt:lpstr>Arial</vt:lpstr>
      <vt:lpstr>Calibri</vt:lpstr>
      <vt:lpstr>Wingdings</vt:lpstr>
      <vt:lpstr>Wingdings 2</vt:lpstr>
      <vt:lpstr>壁窗</vt:lpstr>
      <vt:lpstr>SOP for Machine Learning</vt:lpstr>
      <vt:lpstr>SOP for ML</vt:lpstr>
      <vt:lpstr>Complete SOP for ML</vt:lpstr>
      <vt:lpstr>Basic Steps in EDA (Exploratory Data Analysis)</vt:lpstr>
      <vt:lpstr>Model Construction</vt:lpstr>
      <vt:lpstr>ML Models</vt:lpstr>
      <vt:lpstr>Performance Metrics</vt:lpstr>
      <vt:lpstr>Data Partitioning</vt:lpstr>
      <vt:lpstr>Criteria for Data Partitioning</vt:lpstr>
      <vt:lpstr>Data Reduction</vt:lpstr>
      <vt:lpstr>Avoidance of Overfitting</vt:lpstr>
      <vt:lpstr>Summary: SOP for ML</vt:lpstr>
      <vt:lpstr>PowerPoint 簡報</vt:lpstr>
      <vt:lpstr>One Step Further  AutoML</vt:lpstr>
      <vt:lpstr>Task Definition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使用 HTS 進行中文語音合成之研究</dc:title>
  <dc:creator>heycat</dc:creator>
  <cp:lastModifiedBy>Roger Jang</cp:lastModifiedBy>
  <cp:revision>858</cp:revision>
  <dcterms:created xsi:type="dcterms:W3CDTF">2008-11-09T17:03:56Z</dcterms:created>
  <dcterms:modified xsi:type="dcterms:W3CDTF">2024-03-06T00:45:09Z</dcterms:modified>
</cp:coreProperties>
</file>