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347" r:id="rId2"/>
    <p:sldId id="370" r:id="rId3"/>
    <p:sldId id="445" r:id="rId4"/>
    <p:sldId id="384" r:id="rId5"/>
    <p:sldId id="449" r:id="rId6"/>
    <p:sldId id="392" r:id="rId7"/>
    <p:sldId id="368" r:id="rId8"/>
    <p:sldId id="372" r:id="rId9"/>
    <p:sldId id="447" r:id="rId10"/>
    <p:sldId id="453" r:id="rId11"/>
    <p:sldId id="456" r:id="rId12"/>
    <p:sldId id="454" r:id="rId13"/>
    <p:sldId id="455" r:id="rId14"/>
    <p:sldId id="457" r:id="rId15"/>
    <p:sldId id="459" r:id="rId16"/>
    <p:sldId id="460" r:id="rId17"/>
    <p:sldId id="458" r:id="rId18"/>
    <p:sldId id="461" r:id="rId19"/>
    <p:sldId id="463" r:id="rId20"/>
    <p:sldId id="462" r:id="rId21"/>
  </p:sldIdLst>
  <p:sldSz cx="9144000" cy="6858000" type="screen4x3"/>
  <p:notesSz cx="6858000" cy="9144000"/>
  <p:embeddedFontLst>
    <p:embeddedFont>
      <p:font typeface="標楷體" panose="02010601000101010101" pitchFamily="2" charset="-12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MingLiU" panose="02020500000000000000" pitchFamily="18" charset="-120"/>
      <p:regular r:id="rId32"/>
    </p:embeddedFont>
    <p:embeddedFont>
      <p:font typeface="Wingdings 2" pitchFamily="2" charset="2"/>
      <p:regular r:id="rId3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 autoAdjust="0"/>
    <p:restoredTop sz="91802" autoAdjust="0"/>
  </p:normalViewPr>
  <p:slideViewPr>
    <p:cSldViewPr>
      <p:cViewPr varScale="1">
        <p:scale>
          <a:sx n="117" d="100"/>
          <a:sy n="117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9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AUROC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No</c:v>
                </c:pt>
                <c:pt idx="1">
                  <c:v>20 layers</c:v>
                </c:pt>
                <c:pt idx="2">
                  <c:v>40 layers</c:v>
                </c:pt>
                <c:pt idx="3">
                  <c:v>60 layers</c:v>
                </c:pt>
                <c:pt idx="4">
                  <c:v>80 layers</c:v>
                </c:pt>
                <c:pt idx="5">
                  <c:v>All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86</c:v>
                </c:pt>
                <c:pt idx="1">
                  <c:v>78</c:v>
                </c:pt>
                <c:pt idx="2">
                  <c:v>78</c:v>
                </c:pt>
                <c:pt idx="3">
                  <c:v>86</c:v>
                </c:pt>
                <c:pt idx="4">
                  <c:v>92</c:v>
                </c:pt>
                <c:pt idx="5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8-2E47-86E0-D4026E5D2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1590367"/>
        <c:axId val="1775131695"/>
      </c:barChart>
      <c:catAx>
        <c:axId val="1761590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</a:t>
                </a:r>
                <a:r>
                  <a:rPr lang="en-US" baseline="0" dirty="0"/>
                  <a:t> f</a:t>
                </a:r>
                <a:r>
                  <a:rPr lang="en-US" dirty="0"/>
                  <a:t>inetune layers</a:t>
                </a:r>
              </a:p>
            </c:rich>
          </c:tx>
          <c:layout>
            <c:manualLayout>
              <c:xMode val="edge"/>
              <c:yMode val="edge"/>
              <c:x val="0.35550309224900939"/>
              <c:y val="0.885751720316398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W"/>
          </a:p>
        </c:txPr>
        <c:crossAx val="1775131695"/>
        <c:crosses val="autoZero"/>
        <c:auto val="1"/>
        <c:lblAlgn val="ctr"/>
        <c:lblOffset val="100"/>
        <c:noMultiLvlLbl val="0"/>
      </c:catAx>
      <c:valAx>
        <c:axId val="1775131695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AUROC,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W"/>
          </a:p>
        </c:txPr>
        <c:crossAx val="176159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13AC-F7EB-4777-9E49-581A4904525B}" type="datetimeFigureOut">
              <a:rPr lang="zh-TW" altLang="en-US" smtClean="0"/>
              <a:pPr/>
              <a:t>2020/2/20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66C95-0D41-448E-A332-327BB5F29A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98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7637-36C6-481B-974F-5F218DAE9B6A}" type="datetimeFigureOut">
              <a:rPr lang="zh-TW" altLang="en-US" smtClean="0"/>
              <a:pPr/>
              <a:t>2020/2/20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2C572-1BA5-477C-B07B-B3E31F0FDA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2910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1340768"/>
            <a:ext cx="6172200" cy="1894362"/>
          </a:xfrm>
        </p:spPr>
        <p:txBody>
          <a:bodyPr>
            <a:normAutofit/>
          </a:bodyPr>
          <a:lstStyle>
            <a:lvl1pPr algn="ctr">
              <a:defRPr sz="3500" b="0" i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3933056"/>
            <a:ext cx="6172200" cy="1371600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/>
              <a:t>Click to edit Master subtitle style</a:t>
            </a:r>
            <a:endParaRPr kumimoji="0"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0" name="圖片 29" descr="mir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  <p:pic>
        <p:nvPicPr>
          <p:cNvPr id="28" name="圖片 29" descr="mir_logo.gif">
            <a:extLst>
              <a:ext uri="{FF2B5EF4-FFF2-40B4-BE49-F238E27FC236}">
                <a16:creationId xmlns:a16="http://schemas.microsoft.com/office/drawing/2014/main" id="{1E95FB60-40D4-BE48-8AA3-9707FA35E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D7DB5B5E-FF57-4331-BF13-D94DFA61630B}" type="datetime1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56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4F57289B-949A-43FD-AF7D-692786BD340A}" type="datetime1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268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baseline="0">
                <a:latin typeface="+mj-lt"/>
                <a:ea typeface="標楷體" pitchFamily="65" charset="-120"/>
              </a:defRPr>
            </a:lvl1pPr>
            <a:lvl2pPr>
              <a:defRPr baseline="0">
                <a:latin typeface="+mj-lt"/>
                <a:ea typeface="標楷體" pitchFamily="65" charset="-120"/>
              </a:defRPr>
            </a:lvl2pPr>
            <a:lvl3pPr>
              <a:defRPr sz="1900" baseline="0">
                <a:latin typeface="+mj-lt"/>
                <a:ea typeface="標楷體" pitchFamily="65" charset="-120"/>
              </a:defRPr>
            </a:lvl3pPr>
            <a:lvl4pPr>
              <a:defRPr baseline="0">
                <a:latin typeface="+mj-lt"/>
                <a:ea typeface="標楷體" pitchFamily="65" charset="-120"/>
              </a:defRPr>
            </a:lvl4pPr>
            <a:lvl5pPr>
              <a:defRPr baseline="0">
                <a:latin typeface="+mj-lt"/>
                <a:ea typeface="標楷體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57E169D1-FD8F-4286-9D28-09B5A7788756}" type="datetime1">
              <a:rPr lang="zh-TW" altLang="en-US" smtClean="0"/>
              <a:t>2020/2/20</a:t>
            </a:fld>
            <a:endParaRPr lang="zh-TW" alt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直線接點 15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8" name="直線接點 6"/>
          <p:cNvSpPr/>
          <p:nvPr/>
        </p:nvSpPr>
        <p:spPr>
          <a:xfrm flipH="1">
            <a:off x="76199" y="0"/>
            <a:ext cx="2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直線接點 8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矩形 9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直線接點 10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直線接點 14"/>
          <p:cNvSpPr/>
          <p:nvPr/>
        </p:nvSpPr>
        <p:spPr>
          <a:xfrm>
            <a:off x="214282" y="1500174"/>
            <a:ext cx="8429685" cy="1589"/>
          </a:xfrm>
          <a:prstGeom prst="line">
            <a:avLst/>
          </a:prstGeom>
          <a:ln w="12700">
            <a:solidFill>
              <a:srgbClr val="FF6A0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3" name="直線接點 18"/>
          <p:cNvSpPr/>
          <p:nvPr/>
        </p:nvSpPr>
        <p:spPr>
          <a:xfrm>
            <a:off x="214282" y="1571612"/>
            <a:ext cx="8429685" cy="1589"/>
          </a:xfrm>
          <a:prstGeom prst="line">
            <a:avLst/>
          </a:prstGeom>
          <a:ln w="12700">
            <a:solidFill>
              <a:srgbClr val="FEB68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橢圓 11"/>
          <p:cNvSpPr/>
          <p:nvPr/>
        </p:nvSpPr>
        <p:spPr>
          <a:xfrm>
            <a:off x="8635396" y="6286520"/>
            <a:ext cx="365761" cy="36576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56833" y="6282949"/>
            <a:ext cx="688648" cy="3693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457200" y="273049"/>
            <a:ext cx="7965936" cy="12255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2076226"/>
            <a:ext cx="7965946" cy="4172174"/>
          </a:xfrm>
          <a:prstGeom prst="rect">
            <a:avLst/>
          </a:prstGeom>
        </p:spPr>
        <p:txBody>
          <a:bodyPr/>
          <a:lstStyle>
            <a:lvl1pPr>
              <a:defRPr>
                <a:latin typeface="標楷體"/>
                <a:ea typeface="標楷體"/>
                <a:cs typeface="標楷體"/>
                <a:sym typeface="標楷體"/>
              </a:defRPr>
            </a:lvl1pPr>
            <a:lvl2pPr>
              <a:defRPr>
                <a:latin typeface="標楷體"/>
                <a:ea typeface="標楷體"/>
                <a:cs typeface="標楷體"/>
                <a:sym typeface="標楷體"/>
              </a:defRPr>
            </a:lvl2pPr>
            <a:lvl3pPr>
              <a:defRPr>
                <a:latin typeface="標楷體"/>
                <a:ea typeface="標楷體"/>
                <a:cs typeface="標楷體"/>
                <a:sym typeface="標楷體"/>
              </a:defRPr>
            </a:lvl3pPr>
            <a:lvl4pPr>
              <a:defRPr>
                <a:latin typeface="標楷體"/>
                <a:ea typeface="標楷體"/>
                <a:cs typeface="標楷體"/>
                <a:sym typeface="標楷體"/>
              </a:defRPr>
            </a:lvl4pPr>
            <a:lvl5pPr>
              <a:defRPr>
                <a:latin typeface="標楷體"/>
                <a:ea typeface="標楷體"/>
                <a:cs typeface="標楷體"/>
                <a:sym typeface="標楷體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52585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baseline="0">
                <a:latin typeface="+mj-lt"/>
                <a:ea typeface="標楷體" pitchFamily="65" charset="-120"/>
              </a:defRPr>
            </a:lvl1pPr>
            <a:lvl2pPr>
              <a:defRPr baseline="0">
                <a:latin typeface="+mj-lt"/>
                <a:ea typeface="標楷體" pitchFamily="65" charset="-120"/>
              </a:defRPr>
            </a:lvl2pPr>
            <a:lvl3pPr>
              <a:defRPr sz="1900" baseline="0">
                <a:latin typeface="+mj-lt"/>
                <a:ea typeface="標楷體" pitchFamily="65" charset="-120"/>
              </a:defRPr>
            </a:lvl3pPr>
            <a:lvl4pPr>
              <a:defRPr baseline="0">
                <a:latin typeface="+mj-lt"/>
                <a:ea typeface="標楷體" pitchFamily="65" charset="-120"/>
              </a:defRPr>
            </a:lvl4pPr>
            <a:lvl5pPr>
              <a:defRPr baseline="0">
                <a:latin typeface="+mj-lt"/>
                <a:ea typeface="標楷體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pic>
        <p:nvPicPr>
          <p:cNvPr id="7" name="圖片 5" descr="mir_logo.gif">
            <a:extLst>
              <a:ext uri="{FF2B5EF4-FFF2-40B4-BE49-F238E27FC236}">
                <a16:creationId xmlns:a16="http://schemas.microsoft.com/office/drawing/2014/main" id="{026C2C9F-E518-4449-A2C1-D5C1446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7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8616078C-AD99-4571-B0DA-C628EF72A2E7}" type="datetime1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61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baseline="0">
                <a:latin typeface="+mj-lt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pic>
        <p:nvPicPr>
          <p:cNvPr id="10" name="圖片 29" descr="mir_logo.gif">
            <a:extLst>
              <a:ext uri="{FF2B5EF4-FFF2-40B4-BE49-F238E27FC236}">
                <a16:creationId xmlns:a16="http://schemas.microsoft.com/office/drawing/2014/main" id="{0E1658A1-1FA8-5C4A-865D-C48863246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142" y="267018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 b="0" cap="none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50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22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2DAB0838-BF4F-407C-A6A6-1B3CDC37E013}" type="datetime1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40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altLang="zh-TW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B0D89BC2-FD14-44D8-A12F-F0ED792A0BC1}" type="datetime1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60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4275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 userDrawn="1"/>
        </p:nvSpPr>
        <p:spPr>
          <a:xfrm>
            <a:off x="8532461" y="6244756"/>
            <a:ext cx="468696" cy="45839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7" name="直線接點 14">
            <a:extLst>
              <a:ext uri="{FF2B5EF4-FFF2-40B4-BE49-F238E27FC236}">
                <a16:creationId xmlns:a16="http://schemas.microsoft.com/office/drawing/2014/main" id="{C2252912-E517-4842-AB33-E0DA46F0C14D}"/>
              </a:ext>
            </a:extLst>
          </p:cNvPr>
          <p:cNvCxnSpPr/>
          <p:nvPr userDrawn="1"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8">
            <a:extLst>
              <a:ext uri="{FF2B5EF4-FFF2-40B4-BE49-F238E27FC236}">
                <a16:creationId xmlns:a16="http://schemas.microsoft.com/office/drawing/2014/main" id="{DA17944E-AE58-FC43-84F4-4216544E9E62}"/>
              </a:ext>
            </a:extLst>
          </p:cNvPr>
          <p:cNvCxnSpPr/>
          <p:nvPr userDrawn="1"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13">
            <a:extLst>
              <a:ext uri="{FF2B5EF4-FFF2-40B4-BE49-F238E27FC236}">
                <a16:creationId xmlns:a16="http://schemas.microsoft.com/office/drawing/2014/main" id="{110CBE17-1A68-9A43-89E4-537BD1F092AD}"/>
              </a:ext>
            </a:extLst>
          </p:cNvPr>
          <p:cNvSpPr/>
          <p:nvPr userDrawn="1"/>
        </p:nvSpPr>
        <p:spPr>
          <a:xfrm>
            <a:off x="8349208" y="6289286"/>
            <a:ext cx="827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93BD6009-2A66-4F07-812F-9E9F9B397B69}" type="slidenum">
              <a:rPr lang="zh-TW" altLang="en-US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3823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2" r:id="rId12"/>
    <p:sldLayoutId id="2147483684" r:id="rId13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3100" b="0" kern="1200" cap="none" baseline="0">
          <a:solidFill>
            <a:schemeClr val="tx2"/>
          </a:solidFill>
          <a:latin typeface="Calibri" panose="020F0502020204030204" pitchFamily="34" charset="0"/>
          <a:ea typeface="標楷體" pitchFamily="65" charset="-120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eo.lim@mirlab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600" b="1" dirty="0">
                <a:latin typeface="+mj-ea"/>
              </a:rPr>
              <a:t>臺大醫神</a:t>
            </a:r>
            <a:br>
              <a:rPr lang="zh-TW" altLang="en-US" sz="3600" b="1" dirty="0">
                <a:latin typeface="+mj-ea"/>
              </a:rPr>
            </a:br>
            <a:r>
              <a:rPr lang="en-US" altLang="zh-TW" sz="3600" b="1" dirty="0">
                <a:latin typeface="+mj-ea"/>
              </a:rPr>
              <a:t>MIRLAB Progress Report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>
                <a:latin typeface="Arial" panose="020B0604020202020204" pitchFamily="34" charset="0"/>
              </a:rPr>
              <a:t>Lim Wee Shin (</a:t>
            </a:r>
            <a:r>
              <a:rPr lang="zh-TW" altLang="en-US" dirty="0">
                <a:latin typeface="Arial" panose="020B0604020202020204" pitchFamily="34" charset="0"/>
              </a:rPr>
              <a:t>林偉莘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Advisor: J.-S. Roger Jang (</a:t>
            </a:r>
            <a:r>
              <a:rPr lang="zh-TW" altLang="en-US" dirty="0"/>
              <a:t>張智星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MIR Lab, CSIE Dept.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National Taiwan University</a:t>
            </a:r>
          </a:p>
          <a:p>
            <a:r>
              <a:rPr lang="en-US" altLang="zh-TW" i="1" dirty="0">
                <a:latin typeface="Arial" panose="020B0604020202020204" pitchFamily="34" charset="0"/>
                <a:hlinkClick r:id="rId2"/>
              </a:rPr>
              <a:t>leo.lim@mirlab.org</a:t>
            </a:r>
            <a:endParaRPr lang="en-US" altLang="zh-TW" i="1" dirty="0">
              <a:latin typeface="Arial" panose="020B0604020202020204" pitchFamily="34" charset="0"/>
            </a:endParaRPr>
          </a:p>
          <a:p>
            <a:endParaRPr lang="zh-TW" altLang="en-US" dirty="0"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4294967295"/>
          </p:nvPr>
        </p:nvSpPr>
        <p:spPr>
          <a:xfrm>
            <a:off x="4722019" y="5623755"/>
            <a:ext cx="13001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B5DD0A4-5EC4-420C-89F5-FF49BBA59529}" type="datetime1">
              <a:rPr lang="zh-TW" altLang="en-US" smtClean="0"/>
              <a:pPr algn="ctr"/>
              <a:t>2020/2/20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47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3BBC75-BAD0-7A42-B8E5-05E99438CE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/>
          <a:p>
            <a:r>
              <a:rPr lang="en-US" dirty="0"/>
              <a:t>False Negative</a:t>
            </a:r>
          </a:p>
          <a:p>
            <a:pPr lvl="1"/>
            <a:r>
              <a:rPr lang="zh-CN" altLang="en-US" dirty="0"/>
              <a:t>多數為白内障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False Positive</a:t>
            </a:r>
          </a:p>
          <a:p>
            <a:pPr lvl="1"/>
            <a:r>
              <a:rPr lang="zh-CN" altLang="en-US" dirty="0"/>
              <a:t>多數為高度近視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2AA42-6F2D-BB4A-AB80-7E2AB45A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EB066-1F36-4146-B7E8-141B6ACBB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17493"/>
          <a:stretch/>
        </p:blipFill>
        <p:spPr>
          <a:xfrm>
            <a:off x="1372813" y="2595214"/>
            <a:ext cx="1612458" cy="1653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67EE5-3022-174A-A309-5C7409BE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18501"/>
          <a:stretch/>
        </p:blipFill>
        <p:spPr>
          <a:xfrm>
            <a:off x="2985271" y="2595213"/>
            <a:ext cx="1566830" cy="1653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62E43-7A2F-5E4C-A15D-3C0158DDDA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18333"/>
          <a:stretch/>
        </p:blipFill>
        <p:spPr>
          <a:xfrm>
            <a:off x="4519718" y="2595213"/>
            <a:ext cx="1566830" cy="1653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29BFB4-6138-1842-A37B-B5305CB39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76" y="5132034"/>
            <a:ext cx="1566830" cy="1566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6FB8B1-869B-1143-A498-AA875990B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06" y="5129596"/>
            <a:ext cx="1566831" cy="1566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9BA7C4-0006-854A-90E9-D070B8766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36" y="5127159"/>
            <a:ext cx="1566830" cy="15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8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E8C93A-271E-F049-B969-E8DC986821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355160" cy="3946760"/>
          </a:xfrm>
        </p:spPr>
        <p:txBody>
          <a:bodyPr/>
          <a:lstStyle/>
          <a:p>
            <a:r>
              <a:rPr lang="en-US" dirty="0"/>
              <a:t>We generate rings shape to mask out the color fundus from outer circumference toward inner center</a:t>
            </a:r>
          </a:p>
          <a:p>
            <a:r>
              <a:rPr lang="en-US" dirty="0"/>
              <a:t>This method might be more suitable for circle shape objects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DB9D01-3B5E-42C2-AA9C-D1A2322B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Inward Circle Heatmap</a:t>
            </a:r>
          </a:p>
        </p:txBody>
      </p:sp>
      <p:pic>
        <p:nvPicPr>
          <p:cNvPr id="3" name="Online Media 2" descr="occlusion heatmap">
            <a:hlinkClick r:id="" action="ppaction://media"/>
            <a:extLst>
              <a:ext uri="{FF2B5EF4-FFF2-40B4-BE49-F238E27FC236}">
                <a16:creationId xmlns:a16="http://schemas.microsoft.com/office/drawing/2014/main" id="{E8385AED-DC13-E249-9428-32DF3C001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823" y="3946811"/>
            <a:ext cx="3902224" cy="2601483"/>
          </a:xfrm>
          <a:prstGeom prst="rect">
            <a:avLst/>
          </a:prstGeom>
        </p:spPr>
      </p:pic>
      <p:pic>
        <p:nvPicPr>
          <p:cNvPr id="4" name="Online Media 3" descr="occlusion_heatmap_result">
            <a:hlinkClick r:id="" action="ppaction://media"/>
            <a:extLst>
              <a:ext uri="{FF2B5EF4-FFF2-40B4-BE49-F238E27FC236}">
                <a16:creationId xmlns:a16="http://schemas.microsoft.com/office/drawing/2014/main" id="{EF9BBE02-D3E6-A34E-B232-87655147B9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9031" y="3933056"/>
            <a:ext cx="3902224" cy="2601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ECCF2A-A577-6B4D-8CEC-838EC2A8EF6F}"/>
              </a:ext>
            </a:extLst>
          </p:cNvPr>
          <p:cNvSpPr txBox="1"/>
          <p:nvPr/>
        </p:nvSpPr>
        <p:spPr>
          <a:xfrm>
            <a:off x="1393351" y="38748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Occlusion heatmap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CFA53-5538-194B-B986-5767F499B03D}"/>
              </a:ext>
            </a:extLst>
          </p:cNvPr>
          <p:cNvSpPr txBox="1"/>
          <p:nvPr/>
        </p:nvSpPr>
        <p:spPr>
          <a:xfrm>
            <a:off x="4976263" y="3861048"/>
            <a:ext cx="289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Heatmap result</a:t>
            </a:r>
          </a:p>
        </p:txBody>
      </p:sp>
    </p:spTree>
    <p:extLst>
      <p:ext uri="{BB962C8B-B14F-4D97-AF65-F5344CB8AC3E}">
        <p14:creationId xmlns:p14="http://schemas.microsoft.com/office/powerpoint/2010/main" val="10342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A53BE8-06DA-4904-84C6-D1F362CD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Inward Circle Heatmap – RP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6B39A-DC25-A847-A42E-8953888B7D7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648" y="1907798"/>
            <a:ext cx="36576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Dr. Chen’s comments</a:t>
            </a:r>
          </a:p>
          <a:p>
            <a:r>
              <a:rPr lang="en-US" dirty="0"/>
              <a:t>RP pattern was detected within the heatmap’s area</a:t>
            </a:r>
          </a:p>
          <a:p>
            <a:r>
              <a:rPr lang="en-US" dirty="0"/>
              <a:t>Focus on the outer part of the color fundus images</a:t>
            </a:r>
          </a:p>
          <a:p>
            <a:r>
              <a:rPr lang="en-US" dirty="0"/>
              <a:t>Limitation </a:t>
            </a:r>
          </a:p>
          <a:p>
            <a:pPr lvl="1"/>
            <a:r>
              <a:rPr lang="en-US" dirty="0"/>
              <a:t>Can’t differentiate which part of the circle was more important</a:t>
            </a:r>
          </a:p>
          <a:p>
            <a:pPr lvl="1"/>
            <a:r>
              <a:rPr lang="en-US" dirty="0"/>
              <a:t>No all the optical disc is located at the center</a:t>
            </a:r>
          </a:p>
          <a:p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CAEEAB-EEE4-4A02-94BE-4BC28D516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36875" r="9396" b="35235"/>
          <a:stretch/>
        </p:blipFill>
        <p:spPr>
          <a:xfrm>
            <a:off x="3779912" y="2188953"/>
            <a:ext cx="4608512" cy="12241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88A1B4-367B-4770-B3FB-E7F6DF1F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36875" r="9396" b="35235"/>
          <a:stretch/>
        </p:blipFill>
        <p:spPr>
          <a:xfrm>
            <a:off x="3779912" y="4487537"/>
            <a:ext cx="4608512" cy="12241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C3FCC8-13CC-4B78-B01F-29DC39ECE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36875" r="9396" b="35235"/>
          <a:stretch/>
        </p:blipFill>
        <p:spPr>
          <a:xfrm>
            <a:off x="3779912" y="3320934"/>
            <a:ext cx="4608512" cy="12241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83042D3-324E-4EA7-9C1B-7AF9A3590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36875" r="9218" b="35235"/>
          <a:stretch/>
        </p:blipFill>
        <p:spPr>
          <a:xfrm>
            <a:off x="3779912" y="5657587"/>
            <a:ext cx="4608512" cy="1224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5DE69-64C3-F04F-B2B3-FFCF7F57C04C}"/>
              </a:ext>
            </a:extLst>
          </p:cNvPr>
          <p:cNvSpPr txBox="1"/>
          <p:nvPr/>
        </p:nvSpPr>
        <p:spPr>
          <a:xfrm>
            <a:off x="3989192" y="187715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28AC8-B4E9-C844-8703-4C804E84B796}"/>
              </a:ext>
            </a:extLst>
          </p:cNvPr>
          <p:cNvSpPr txBox="1"/>
          <p:nvPr/>
        </p:nvSpPr>
        <p:spPr>
          <a:xfrm>
            <a:off x="5328084" y="164541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Heatmap result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5DC73-08CE-7049-9273-C53F27A671E7}"/>
              </a:ext>
            </a:extLst>
          </p:cNvPr>
          <p:cNvSpPr txBox="1"/>
          <p:nvPr/>
        </p:nvSpPr>
        <p:spPr>
          <a:xfrm>
            <a:off x="6925594" y="18345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360286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60EE58-1DF3-4FBA-B2E0-1143B0122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Inward Circle Heatmap – Normal Images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4E29B09-375C-4FAF-AB07-B391170FE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37734" r="9214" b="36224"/>
          <a:stretch/>
        </p:blipFill>
        <p:spPr>
          <a:xfrm>
            <a:off x="3781022" y="2249064"/>
            <a:ext cx="4654444" cy="1143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39BECBF-A7D0-4A3E-B19A-87FD0DF0A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37734" r="8610" b="36224"/>
          <a:stretch/>
        </p:blipFill>
        <p:spPr>
          <a:xfrm>
            <a:off x="3783318" y="4549904"/>
            <a:ext cx="4654444" cy="1143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AA5C711-F21B-4E8A-BF0F-815519F6A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37942" r="9039" b="36017"/>
          <a:stretch/>
        </p:blipFill>
        <p:spPr>
          <a:xfrm>
            <a:off x="3783286" y="3406904"/>
            <a:ext cx="4654444" cy="1143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6CE497B-B418-432B-9443-9164358F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37417" r="9301" b="36541"/>
          <a:stretch/>
        </p:blipFill>
        <p:spPr>
          <a:xfrm>
            <a:off x="3719926" y="5738133"/>
            <a:ext cx="4654444" cy="114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A3D14-1DA0-394F-80CE-44646BD3F6F4}"/>
              </a:ext>
            </a:extLst>
          </p:cNvPr>
          <p:cNvSpPr txBox="1"/>
          <p:nvPr/>
        </p:nvSpPr>
        <p:spPr>
          <a:xfrm>
            <a:off x="3989192" y="187715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4F437F-3D72-714A-A647-59F36EF241A7}"/>
              </a:ext>
            </a:extLst>
          </p:cNvPr>
          <p:cNvSpPr txBox="1"/>
          <p:nvPr/>
        </p:nvSpPr>
        <p:spPr>
          <a:xfrm>
            <a:off x="5328084" y="164541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Heatmap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5E2A3-A70F-334A-A712-C17FEAB6C548}"/>
              </a:ext>
            </a:extLst>
          </p:cNvPr>
          <p:cNvSpPr txBox="1"/>
          <p:nvPr/>
        </p:nvSpPr>
        <p:spPr>
          <a:xfrm>
            <a:off x="6925594" y="18345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Merge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C3EFBF7-BC79-6D4B-8738-E23B6D80C2EC}"/>
              </a:ext>
            </a:extLst>
          </p:cNvPr>
          <p:cNvSpPr txBox="1">
            <a:spLocks/>
          </p:cNvSpPr>
          <p:nvPr/>
        </p:nvSpPr>
        <p:spPr>
          <a:xfrm>
            <a:off x="180560" y="2019259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 of the color fundus center area have high values</a:t>
            </a:r>
          </a:p>
          <a:p>
            <a:r>
              <a:rPr lang="en-US" dirty="0"/>
              <a:t>Differentiate normal from RP </a:t>
            </a:r>
          </a:p>
          <a:p>
            <a:pPr lvl="1"/>
            <a:r>
              <a:rPr lang="en-US" dirty="0"/>
              <a:t>With more orange color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9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DB9D01-3B5E-42C2-AA9C-D1A2322B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methods</a:t>
            </a:r>
          </a:p>
        </p:txBody>
      </p:sp>
      <p:pic>
        <p:nvPicPr>
          <p:cNvPr id="3" name="Online Media 2" descr="occlusion_heatmap_v2">
            <a:hlinkClick r:id="" action="ppaction://media"/>
            <a:extLst>
              <a:ext uri="{FF2B5EF4-FFF2-40B4-BE49-F238E27FC236}">
                <a16:creationId xmlns:a16="http://schemas.microsoft.com/office/drawing/2014/main" id="{8327822D-6FFA-9A4F-BCEA-5F2201078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6290" y="4399562"/>
            <a:ext cx="3575246" cy="2383497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FE5865D-90C6-5A41-86B7-69E524517539}"/>
              </a:ext>
            </a:extLst>
          </p:cNvPr>
          <p:cNvSpPr txBox="1">
            <a:spLocks/>
          </p:cNvSpPr>
          <p:nvPr/>
        </p:nvSpPr>
        <p:spPr>
          <a:xfrm>
            <a:off x="290978" y="1979415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Inward circle occlusion could not specifically map  area of degenerated area.</a:t>
            </a:r>
          </a:p>
          <a:p>
            <a:r>
              <a:rPr lang="en-US" dirty="0"/>
              <a:t>Alternative method for  inward circle occlusion</a:t>
            </a:r>
          </a:p>
        </p:txBody>
      </p:sp>
      <p:pic>
        <p:nvPicPr>
          <p:cNvPr id="5" name="圖片 9">
            <a:extLst>
              <a:ext uri="{FF2B5EF4-FFF2-40B4-BE49-F238E27FC236}">
                <a16:creationId xmlns:a16="http://schemas.microsoft.com/office/drawing/2014/main" id="{4A8CD5CD-8B06-C346-B6C6-9345F4727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36875" r="35550" b="35235"/>
          <a:stretch/>
        </p:blipFill>
        <p:spPr>
          <a:xfrm>
            <a:off x="3948578" y="2255500"/>
            <a:ext cx="4617664" cy="1842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0E082-5CE5-1F4A-BE47-2241D12F20DC}"/>
              </a:ext>
            </a:extLst>
          </p:cNvPr>
          <p:cNvSpPr txBox="1"/>
          <p:nvPr/>
        </p:nvSpPr>
        <p:spPr>
          <a:xfrm>
            <a:off x="4492754" y="19317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3C2A2-5CC8-0D4D-9C16-46E1D36FBB2F}"/>
              </a:ext>
            </a:extLst>
          </p:cNvPr>
          <p:cNvSpPr txBox="1"/>
          <p:nvPr/>
        </p:nvSpPr>
        <p:spPr>
          <a:xfrm>
            <a:off x="6664031" y="171070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Heatmap result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C7D1C1-5C62-6F43-9800-290A07B719F8}"/>
              </a:ext>
            </a:extLst>
          </p:cNvPr>
          <p:cNvSpPr/>
          <p:nvPr/>
        </p:nvSpPr>
        <p:spPr>
          <a:xfrm>
            <a:off x="5147900" y="4098238"/>
            <a:ext cx="2012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Alternative method</a:t>
            </a:r>
          </a:p>
        </p:txBody>
      </p:sp>
    </p:spTree>
    <p:extLst>
      <p:ext uri="{BB962C8B-B14F-4D97-AF65-F5344CB8AC3E}">
        <p14:creationId xmlns:p14="http://schemas.microsoft.com/office/powerpoint/2010/main" val="19860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988E8-99A7-034F-B625-8244C4B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Inward Circle Occlusion – RP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FCE8BB-4F66-2D45-A258-957293A3DBF5}"/>
              </a:ext>
            </a:extLst>
          </p:cNvPr>
          <p:cNvGrpSpPr/>
          <p:nvPr/>
        </p:nvGrpSpPr>
        <p:grpSpPr>
          <a:xfrm>
            <a:off x="5015207" y="1505833"/>
            <a:ext cx="3537095" cy="5352167"/>
            <a:chOff x="4644008" y="1627443"/>
            <a:chExt cx="3537095" cy="53521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11539D-9D60-754C-8073-DF34B92F4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36177" r="34387" b="34284"/>
            <a:stretch/>
          </p:blipFill>
          <p:spPr>
            <a:xfrm>
              <a:off x="4695244" y="1938266"/>
              <a:ext cx="3329905" cy="13602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5A86F2-59AA-F344-962D-F2C3ACF72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7" t="36853" r="35209" b="33608"/>
            <a:stretch/>
          </p:blipFill>
          <p:spPr>
            <a:xfrm>
              <a:off x="4644008" y="5619331"/>
              <a:ext cx="3329906" cy="13602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563490-699A-0F46-AE5C-6567D67C97AA}"/>
                </a:ext>
              </a:extLst>
            </p:cNvPr>
            <p:cNvSpPr txBox="1"/>
            <p:nvPr/>
          </p:nvSpPr>
          <p:spPr>
            <a:xfrm>
              <a:off x="4996331" y="16779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3CDFD4-51DE-244A-BBD2-5439D30BCA54}"/>
                </a:ext>
              </a:extLst>
            </p:cNvPr>
            <p:cNvSpPr txBox="1"/>
            <p:nvPr/>
          </p:nvSpPr>
          <p:spPr>
            <a:xfrm>
              <a:off x="5848490" y="1627443"/>
              <a:ext cx="2332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Heatmap result</a:t>
              </a:r>
            </a:p>
          </p:txBody>
        </p: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D7B21731-DC0E-874D-8C5B-B471297ED3FD}"/>
              </a:ext>
            </a:extLst>
          </p:cNvPr>
          <p:cNvSpPr txBox="1">
            <a:spLocks/>
          </p:cNvSpPr>
          <p:nvPr/>
        </p:nvSpPr>
        <p:spPr>
          <a:xfrm>
            <a:off x="407595" y="2011362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Heat map pattern was not clear</a:t>
            </a:r>
          </a:p>
          <a:p>
            <a:r>
              <a:rPr lang="en-US" dirty="0"/>
              <a:t>Generate black box in most of the area did not alter the prediction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AD4626-F837-5943-96C4-4C7437C49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36853" r="36574" b="35209"/>
          <a:stretch/>
        </p:blipFill>
        <p:spPr>
          <a:xfrm>
            <a:off x="5064146" y="4354410"/>
            <a:ext cx="3239666" cy="13146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ED44FA6-45E2-8C4A-B01B-1218784D6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36882" r="35961" b="35179"/>
          <a:stretch/>
        </p:blipFill>
        <p:spPr>
          <a:xfrm>
            <a:off x="5015207" y="3039762"/>
            <a:ext cx="3325287" cy="13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55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988E8-99A7-034F-B625-8244C4B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Inward Circle Occlusion – RP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CD129E-52A2-2E46-8DB7-07EC15E46E2D}"/>
              </a:ext>
            </a:extLst>
          </p:cNvPr>
          <p:cNvGrpSpPr/>
          <p:nvPr/>
        </p:nvGrpSpPr>
        <p:grpSpPr>
          <a:xfrm>
            <a:off x="4863759" y="1534933"/>
            <a:ext cx="3624283" cy="5353623"/>
            <a:chOff x="4836149" y="1678487"/>
            <a:chExt cx="3672071" cy="544795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563490-699A-0F46-AE5C-6567D67C97AA}"/>
                </a:ext>
              </a:extLst>
            </p:cNvPr>
            <p:cNvSpPr txBox="1"/>
            <p:nvPr/>
          </p:nvSpPr>
          <p:spPr>
            <a:xfrm>
              <a:off x="5148064" y="1678487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3CDFD4-51DE-244A-BBD2-5439D30BCA54}"/>
                </a:ext>
              </a:extLst>
            </p:cNvPr>
            <p:cNvSpPr txBox="1"/>
            <p:nvPr/>
          </p:nvSpPr>
          <p:spPr>
            <a:xfrm>
              <a:off x="6175607" y="1679711"/>
              <a:ext cx="2332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Heatmap result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89DC94-B154-C94D-A862-4C24BA17A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1" t="36479" r="35923" b="35583"/>
            <a:stretch/>
          </p:blipFill>
          <p:spPr>
            <a:xfrm>
              <a:off x="4861054" y="1988840"/>
              <a:ext cx="3346802" cy="13320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03C2C2-CE89-C745-BF96-CD8A02158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36445" r="36442" b="35616"/>
            <a:stretch/>
          </p:blipFill>
          <p:spPr>
            <a:xfrm>
              <a:off x="4836149" y="3285837"/>
              <a:ext cx="3346802" cy="13320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19E5E5-2B06-3D42-A4F4-575D31429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0" t="36852" r="34332" b="35209"/>
            <a:stretch/>
          </p:blipFill>
          <p:spPr>
            <a:xfrm>
              <a:off x="4901805" y="4556330"/>
              <a:ext cx="3425162" cy="133209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C84855-1E1D-F44A-9709-875EC2106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4" t="37068" r="34968" b="34993"/>
            <a:stretch/>
          </p:blipFill>
          <p:spPr>
            <a:xfrm>
              <a:off x="4861054" y="5794348"/>
              <a:ext cx="3425162" cy="1332091"/>
            </a:xfrm>
            <a:prstGeom prst="rect">
              <a:avLst/>
            </a:prstGeom>
          </p:spPr>
        </p:pic>
      </p:grp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0CC94BE9-1B69-DC43-ACFE-9829ADF2290B}"/>
              </a:ext>
            </a:extLst>
          </p:cNvPr>
          <p:cNvSpPr txBox="1">
            <a:spLocks/>
          </p:cNvSpPr>
          <p:nvPr/>
        </p:nvSpPr>
        <p:spPr>
          <a:xfrm>
            <a:off x="407595" y="2011362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 areas are important for classifying normal image</a:t>
            </a:r>
          </a:p>
          <a:p>
            <a:r>
              <a:rPr lang="en-US" dirty="0"/>
              <a:t>Might due to</a:t>
            </a:r>
          </a:p>
          <a:p>
            <a:pPr lvl="1"/>
            <a:r>
              <a:rPr lang="en-US" dirty="0"/>
              <a:t>Generate single black box was easy to fool the model to predict image as RP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0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4D8C-C8BC-6A49-B04C-A89EE3EE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Gradient-CAM </a:t>
            </a:r>
            <a:br>
              <a:rPr lang="en-US" dirty="0"/>
            </a:br>
            <a:r>
              <a:rPr lang="en-US" dirty="0"/>
              <a:t>RP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08652-D1E6-5E46-B6F2-5B4720D19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96" b="25273"/>
          <a:stretch/>
        </p:blipFill>
        <p:spPr>
          <a:xfrm>
            <a:off x="5305508" y="4446799"/>
            <a:ext cx="2893748" cy="1240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44147-0C6C-8143-8796-4FA777A44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 t="76473" r="-661" b="16796"/>
          <a:stretch/>
        </p:blipFill>
        <p:spPr>
          <a:xfrm>
            <a:off x="5305508" y="5547861"/>
            <a:ext cx="2893748" cy="1240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B885D-2D5D-A640-9E10-7DC5FC588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16" b="33853"/>
          <a:stretch/>
        </p:blipFill>
        <p:spPr>
          <a:xfrm>
            <a:off x="5292080" y="3325286"/>
            <a:ext cx="2893748" cy="1240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D432-B3F9-DC4D-8D35-7519EE927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0" t="51027" r="550" b="42242"/>
          <a:stretch/>
        </p:blipFill>
        <p:spPr>
          <a:xfrm>
            <a:off x="5246928" y="2251535"/>
            <a:ext cx="2893748" cy="124017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CF8DAF0-E71B-2449-B9E1-929953D396C8}"/>
              </a:ext>
            </a:extLst>
          </p:cNvPr>
          <p:cNvSpPr txBox="1">
            <a:spLocks/>
          </p:cNvSpPr>
          <p:nvPr/>
        </p:nvSpPr>
        <p:spPr>
          <a:xfrm>
            <a:off x="533400" y="1844824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Activation map pattern </a:t>
            </a:r>
          </a:p>
          <a:p>
            <a:pPr lvl="1"/>
            <a:r>
              <a:rPr lang="en-US" dirty="0"/>
              <a:t>Focus more on the outer part of the color fundus</a:t>
            </a:r>
          </a:p>
          <a:p>
            <a:pPr lvl="1"/>
            <a:r>
              <a:rPr lang="en-US" dirty="0"/>
              <a:t>Focus more on the orange color area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96022-2BB7-5E41-92F9-C8D9E3BFF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42" b="8027"/>
          <a:stretch/>
        </p:blipFill>
        <p:spPr>
          <a:xfrm>
            <a:off x="1115616" y="5380962"/>
            <a:ext cx="2893748" cy="12401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86307-D93A-C649-940D-BC662065C5E5}"/>
              </a:ext>
            </a:extLst>
          </p:cNvPr>
          <p:cNvSpPr txBox="1"/>
          <p:nvPr/>
        </p:nvSpPr>
        <p:spPr>
          <a:xfrm>
            <a:off x="5469443" y="19672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4B7ED-AE39-804F-BB1D-32011EBAF467}"/>
              </a:ext>
            </a:extLst>
          </p:cNvPr>
          <p:cNvSpPr txBox="1"/>
          <p:nvPr/>
        </p:nvSpPr>
        <p:spPr>
          <a:xfrm>
            <a:off x="6993423" y="19672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41084-85D3-4543-9DAB-61DAA5B51D52}"/>
              </a:ext>
            </a:extLst>
          </p:cNvPr>
          <p:cNvSpPr txBox="1"/>
          <p:nvPr/>
        </p:nvSpPr>
        <p:spPr>
          <a:xfrm>
            <a:off x="5912779" y="1612557"/>
            <a:ext cx="165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Positive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463F91-F74A-9C45-BF39-D3BF7E8B4C31}"/>
              </a:ext>
            </a:extLst>
          </p:cNvPr>
          <p:cNvSpPr txBox="1"/>
          <p:nvPr/>
        </p:nvSpPr>
        <p:spPr>
          <a:xfrm>
            <a:off x="1835696" y="4953776"/>
            <a:ext cx="165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387652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4D8C-C8BC-6A49-B04C-A89EE3EE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5643"/>
            <a:ext cx="7467600" cy="1143000"/>
          </a:xfrm>
        </p:spPr>
        <p:txBody>
          <a:bodyPr/>
          <a:lstStyle/>
          <a:p>
            <a:r>
              <a:rPr lang="en-US" dirty="0"/>
              <a:t>Gradient Class Activation Map</a:t>
            </a:r>
            <a:br>
              <a:rPr lang="en-US" dirty="0"/>
            </a:br>
            <a:r>
              <a:rPr lang="en-US" dirty="0"/>
              <a:t>Normal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6001A-1D9D-2E4D-9AC9-EFB5FA9C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" t="25401" r="-440" b="67868"/>
          <a:stretch/>
        </p:blipFill>
        <p:spPr>
          <a:xfrm>
            <a:off x="5261212" y="3333817"/>
            <a:ext cx="2839180" cy="1216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5D83B-2D53-C14B-8911-402FC16E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" t="33592" r="-114" b="59677"/>
          <a:stretch/>
        </p:blipFill>
        <p:spPr>
          <a:xfrm>
            <a:off x="5261212" y="4444751"/>
            <a:ext cx="2839180" cy="1216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FFA0A-0A9E-464F-A317-E19D979A3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69" b="50800"/>
          <a:stretch/>
        </p:blipFill>
        <p:spPr>
          <a:xfrm>
            <a:off x="5245066" y="5631717"/>
            <a:ext cx="2839180" cy="1216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C7B6D-C0CF-E142-9725-DD162CA16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97" t="16815" r="897" b="76454"/>
          <a:stretch/>
        </p:blipFill>
        <p:spPr>
          <a:xfrm>
            <a:off x="5220072" y="2212209"/>
            <a:ext cx="2839180" cy="1216791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3B55839-CCEA-294E-A55F-998F5E7ECF8D}"/>
              </a:ext>
            </a:extLst>
          </p:cNvPr>
          <p:cNvSpPr txBox="1">
            <a:spLocks/>
          </p:cNvSpPr>
          <p:nvPr/>
        </p:nvSpPr>
        <p:spPr>
          <a:xfrm>
            <a:off x="471736" y="1853551"/>
            <a:ext cx="3657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Activation map pattern </a:t>
            </a:r>
          </a:p>
          <a:p>
            <a:pPr lvl="1"/>
            <a:r>
              <a:rPr lang="en-US" dirty="0"/>
              <a:t>Focus more on the outer part of the color fundus</a:t>
            </a:r>
          </a:p>
          <a:p>
            <a:pPr lvl="1"/>
            <a:r>
              <a:rPr lang="en-US" dirty="0"/>
              <a:t>Predict normal with more orange area in the images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00B03C-00DB-1E4A-BBEB-5F699C4E5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64" b="93633"/>
          <a:stretch/>
        </p:blipFill>
        <p:spPr>
          <a:xfrm>
            <a:off x="899592" y="5340283"/>
            <a:ext cx="3111066" cy="1333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7678F-ABC5-CC48-B25F-003EEEB20C1A}"/>
              </a:ext>
            </a:extLst>
          </p:cNvPr>
          <p:cNvSpPr txBox="1"/>
          <p:nvPr/>
        </p:nvSpPr>
        <p:spPr>
          <a:xfrm>
            <a:off x="5436096" y="18428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DE005-3E2A-C543-9CFD-2810689E72CD}"/>
              </a:ext>
            </a:extLst>
          </p:cNvPr>
          <p:cNvSpPr txBox="1"/>
          <p:nvPr/>
        </p:nvSpPr>
        <p:spPr>
          <a:xfrm>
            <a:off x="6911873" y="185355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A73FD-EFF0-5048-9DC6-370E727F297B}"/>
              </a:ext>
            </a:extLst>
          </p:cNvPr>
          <p:cNvSpPr txBox="1"/>
          <p:nvPr/>
        </p:nvSpPr>
        <p:spPr>
          <a:xfrm>
            <a:off x="5904148" y="1585423"/>
            <a:ext cx="165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negative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867B-0284-CA47-B45A-C61DFC17DB84}"/>
              </a:ext>
            </a:extLst>
          </p:cNvPr>
          <p:cNvSpPr txBox="1"/>
          <p:nvPr/>
        </p:nvSpPr>
        <p:spPr>
          <a:xfrm>
            <a:off x="1628950" y="4960449"/>
            <a:ext cx="165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 positive</a:t>
            </a:r>
          </a:p>
        </p:txBody>
      </p:sp>
    </p:spTree>
    <p:extLst>
      <p:ext uri="{BB962C8B-B14F-4D97-AF65-F5344CB8AC3E}">
        <p14:creationId xmlns:p14="http://schemas.microsoft.com/office/powerpoint/2010/main" val="3833535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E66F49-B3BF-4344-BB1B-844A672984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Integrated-gradient heatmap</a:t>
            </a:r>
          </a:p>
          <a:p>
            <a:pPr lvl="1"/>
            <a:r>
              <a:rPr lang="en-US" dirty="0"/>
              <a:t>Can not detect RP features </a:t>
            </a:r>
          </a:p>
          <a:p>
            <a:pPr lvl="1"/>
            <a:r>
              <a:rPr lang="en-US" dirty="0"/>
              <a:t>Noisy</a:t>
            </a:r>
          </a:p>
          <a:p>
            <a:r>
              <a:rPr lang="en-US" dirty="0"/>
              <a:t>Occlusion heatmap</a:t>
            </a:r>
          </a:p>
          <a:p>
            <a:pPr lvl="1"/>
            <a:r>
              <a:rPr lang="en-US" dirty="0"/>
              <a:t>Inward circle occlusion </a:t>
            </a:r>
          </a:p>
          <a:p>
            <a:pPr lvl="2"/>
            <a:r>
              <a:rPr lang="en-US" dirty="0"/>
              <a:t>Can detect parts of the RP pattern</a:t>
            </a:r>
          </a:p>
          <a:p>
            <a:pPr lvl="2"/>
            <a:r>
              <a:rPr lang="en-US" dirty="0"/>
              <a:t>Can’t differentiate which part was more important</a:t>
            </a:r>
          </a:p>
          <a:p>
            <a:pPr lvl="1"/>
            <a:r>
              <a:rPr lang="en-US" dirty="0"/>
              <a:t>Generated black box might not have impact on RP images</a:t>
            </a:r>
          </a:p>
          <a:p>
            <a:r>
              <a:rPr lang="en-US" dirty="0"/>
              <a:t>Grad-CAM</a:t>
            </a:r>
          </a:p>
          <a:p>
            <a:pPr lvl="1"/>
            <a:r>
              <a:rPr lang="en-US" dirty="0"/>
              <a:t>Model differentiate RP from normal</a:t>
            </a:r>
          </a:p>
          <a:p>
            <a:pPr lvl="2"/>
            <a:r>
              <a:rPr lang="en-US" dirty="0"/>
              <a:t>Orangish area in the images</a:t>
            </a:r>
          </a:p>
          <a:p>
            <a:pPr lvl="2"/>
            <a:r>
              <a:rPr lang="en-US" dirty="0"/>
              <a:t>Focus more on the outer part of the color fundus</a:t>
            </a:r>
          </a:p>
          <a:p>
            <a:pPr lvl="1"/>
            <a:r>
              <a:rPr lang="en-US" dirty="0"/>
              <a:t>Dr Chen prefer</a:t>
            </a:r>
            <a:r>
              <a:rPr lang="zh-TW" altLang="en-US" dirty="0"/>
              <a:t> </a:t>
            </a:r>
            <a:r>
              <a:rPr lang="en-US" altLang="zh-TW" dirty="0"/>
              <a:t>using</a:t>
            </a:r>
            <a:r>
              <a:rPr lang="en-US" dirty="0"/>
              <a:t> this method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E1BC67-A126-B044-9EF7-294EA41A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Heatmap Conclusion</a:t>
            </a:r>
          </a:p>
        </p:txBody>
      </p:sp>
    </p:spTree>
    <p:extLst>
      <p:ext uri="{BB962C8B-B14F-4D97-AF65-F5344CB8AC3E}">
        <p14:creationId xmlns:p14="http://schemas.microsoft.com/office/powerpoint/2010/main" val="157106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D5D02-BDBA-4C93-8BF1-F67CB4FDDA9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Inheritance Retina Disease (</a:t>
            </a:r>
            <a:r>
              <a:rPr lang="zh-TW" altLang="en-US" dirty="0"/>
              <a:t>陳達慶醫師</a:t>
            </a:r>
            <a:r>
              <a:rPr lang="en-US" altLang="zh-TW" dirty="0"/>
              <a:t>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Dataset</a:t>
            </a:r>
            <a:endParaRPr lang="en-US" altLang="zh-TW" dirty="0">
              <a:cs typeface="Times New Roman" panose="02020603050405020304" pitchFamily="18" charset="0"/>
            </a:endParaRPr>
          </a:p>
          <a:p>
            <a:pPr lvl="1"/>
            <a:r>
              <a:rPr lang="en-US" dirty="0"/>
              <a:t>Hardware specs</a:t>
            </a:r>
            <a:endParaRPr lang="en-US" altLang="zh-TW" dirty="0"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R</a:t>
            </a:r>
            <a:r>
              <a:rPr lang="en-US" dirty="0"/>
              <a:t>etinitis pigmentosa</a:t>
            </a:r>
            <a:r>
              <a:rPr lang="en-US" altLang="zh-TW" dirty="0">
                <a:cs typeface="Times New Roman" panose="02020603050405020304" pitchFamily="18" charset="0"/>
              </a:rPr>
              <a:t> (RP) dataset</a:t>
            </a:r>
          </a:p>
          <a:p>
            <a:pPr lvl="1"/>
            <a:r>
              <a:rPr lang="en-US" altLang="zh-TW" dirty="0">
                <a:cs typeface="Times New Roman" panose="02020603050405020304" pitchFamily="18" charset="0"/>
              </a:rPr>
              <a:t>Training and evaluation models</a:t>
            </a:r>
          </a:p>
          <a:p>
            <a:pPr lvl="1"/>
            <a:r>
              <a:rPr lang="en-US" dirty="0"/>
              <a:t>Comparing finetune layers results</a:t>
            </a:r>
          </a:p>
          <a:p>
            <a:pPr lvl="2"/>
            <a:r>
              <a:rPr lang="en-US" dirty="0"/>
              <a:t>Training dataset results</a:t>
            </a:r>
          </a:p>
          <a:p>
            <a:pPr lvl="2"/>
            <a:r>
              <a:rPr lang="en-US" dirty="0"/>
              <a:t>Test dataset results</a:t>
            </a:r>
          </a:p>
          <a:p>
            <a:pPr lvl="1"/>
            <a:r>
              <a:rPr lang="en-US" dirty="0"/>
              <a:t>Error analysis</a:t>
            </a:r>
          </a:p>
          <a:p>
            <a:pPr lvl="1"/>
            <a:r>
              <a:rPr lang="en-US" dirty="0"/>
              <a:t>Heatmap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7CAB20-7B5B-6846-B212-C7C99B7F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47038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2D77B0-EF4C-BD47-BF5B-D3749316708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RP</a:t>
            </a:r>
          </a:p>
          <a:p>
            <a:pPr lvl="1"/>
            <a:r>
              <a:rPr lang="en-US" dirty="0"/>
              <a:t>Finalize our work and publish paper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0E304-96DC-6D42-BC38-B4F95FC5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90245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1F9BF-F914-EB46-BE99-693D7DA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lang="en-US" dirty="0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F4E5321C-229C-4758-BB7C-28B192B5B6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4094" y="1906411"/>
            <a:ext cx="3316583" cy="4401576"/>
          </a:xfrm>
        </p:spPr>
        <p:txBody>
          <a:bodyPr/>
          <a:lstStyle/>
          <a:p>
            <a:r>
              <a:rPr lang="en-US" dirty="0"/>
              <a:t>Normal</a:t>
            </a:r>
          </a:p>
          <a:p>
            <a:pPr lvl="1"/>
            <a:r>
              <a:rPr lang="en-US" dirty="0"/>
              <a:t>521 number of images</a:t>
            </a:r>
          </a:p>
          <a:p>
            <a:r>
              <a:rPr lang="en-US" dirty="0"/>
              <a:t>Retinitis Pigmentosa (RP) </a:t>
            </a:r>
          </a:p>
          <a:p>
            <a:pPr lvl="1"/>
            <a:r>
              <a:rPr lang="en-US" dirty="0"/>
              <a:t>Major subtype of IRD</a:t>
            </a:r>
          </a:p>
          <a:p>
            <a:pPr lvl="1"/>
            <a:r>
              <a:rPr lang="en-US" dirty="0"/>
              <a:t>1,153 number of images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3A45FB2-9AA7-4D37-8E36-4494E6AD3F86}"/>
              </a:ext>
            </a:extLst>
          </p:cNvPr>
          <p:cNvGrpSpPr/>
          <p:nvPr/>
        </p:nvGrpSpPr>
        <p:grpSpPr>
          <a:xfrm>
            <a:off x="3621411" y="1878078"/>
            <a:ext cx="4897535" cy="4322672"/>
            <a:chOff x="3648698" y="1810076"/>
            <a:chExt cx="4897535" cy="43226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EF9C0B-8F35-7C43-AC14-61969C223184}"/>
                </a:ext>
              </a:extLst>
            </p:cNvPr>
            <p:cNvSpPr/>
            <p:nvPr/>
          </p:nvSpPr>
          <p:spPr>
            <a:xfrm>
              <a:off x="3663183" y="2220029"/>
              <a:ext cx="4883050" cy="3900429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50800" dist="20000" dir="5400000" rotWithShape="0">
                <a:srgbClr val="000000">
                  <a:alpha val="42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D3793F-F8E8-D948-A492-2F101D212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80"/>
            <a:stretch/>
          </p:blipFill>
          <p:spPr>
            <a:xfrm>
              <a:off x="6317469" y="2415720"/>
              <a:ext cx="2127093" cy="17086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850474-0BF6-B441-AA61-4DBB3BB3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552" y="4339719"/>
              <a:ext cx="2284681" cy="162529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7FE43F-FEE0-B54B-8D56-7876F384E1CB}"/>
                </a:ext>
              </a:extLst>
            </p:cNvPr>
            <p:cNvSpPr/>
            <p:nvPr/>
          </p:nvSpPr>
          <p:spPr>
            <a:xfrm>
              <a:off x="3667873" y="1810076"/>
              <a:ext cx="4878360" cy="432267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50800" dist="20000" dir="5400000" rotWithShape="0">
                <a:srgbClr val="000000">
                  <a:alpha val="42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92E224-8348-A44A-9BD9-BD306423566E}"/>
                </a:ext>
              </a:extLst>
            </p:cNvPr>
            <p:cNvSpPr txBox="1"/>
            <p:nvPr/>
          </p:nvSpPr>
          <p:spPr>
            <a:xfrm>
              <a:off x="5109255" y="1838409"/>
              <a:ext cx="204607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Color Fundus Images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E7A63E-D79E-6F40-BF64-5E2A1EAA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252" y="4309680"/>
              <a:ext cx="2284681" cy="1625293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AA667E1-F3F9-4262-AC0B-EF592CB42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0310" y="2502394"/>
              <a:ext cx="1710631" cy="1710631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C264789-5260-481E-9E5E-FF4243EA6B9E}"/>
                </a:ext>
              </a:extLst>
            </p:cNvPr>
            <p:cNvSpPr txBox="1"/>
            <p:nvPr/>
          </p:nvSpPr>
          <p:spPr>
            <a:xfrm>
              <a:off x="3663183" y="2259481"/>
              <a:ext cx="908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Normal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A21851F-FE94-4006-9BA6-1074D92E375D}"/>
                </a:ext>
              </a:extLst>
            </p:cNvPr>
            <p:cNvSpPr txBox="1"/>
            <p:nvPr/>
          </p:nvSpPr>
          <p:spPr>
            <a:xfrm>
              <a:off x="6188664" y="2230697"/>
              <a:ext cx="908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IRD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3CC84AC-8BC9-421F-82DC-B204746A6B2D}"/>
                </a:ext>
              </a:extLst>
            </p:cNvPr>
            <p:cNvSpPr txBox="1"/>
            <p:nvPr/>
          </p:nvSpPr>
          <p:spPr>
            <a:xfrm>
              <a:off x="6175850" y="4157829"/>
              <a:ext cx="908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IRD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4B60C595-C9F7-484F-9966-7C350154A148}"/>
                </a:ext>
              </a:extLst>
            </p:cNvPr>
            <p:cNvSpPr txBox="1"/>
            <p:nvPr/>
          </p:nvSpPr>
          <p:spPr>
            <a:xfrm>
              <a:off x="3648698" y="4153798"/>
              <a:ext cx="1065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IRD (RP)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8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B6DEF9C-3D96-481B-8E6F-D751A4EF8F4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Hardware specs for our training machine</a:t>
            </a:r>
          </a:p>
          <a:p>
            <a:pPr lvl="1"/>
            <a:r>
              <a:rPr lang="en-US" altLang="zh-TW" dirty="0"/>
              <a:t>OS: Ubuntu</a:t>
            </a:r>
            <a:endParaRPr lang="en-US" dirty="0"/>
          </a:p>
          <a:p>
            <a:pPr lvl="1"/>
            <a:r>
              <a:rPr lang="en-US" dirty="0"/>
              <a:t>Processor: Intel(R) Core(TM) i7-7740X CPU @ 4.30GHz</a:t>
            </a:r>
          </a:p>
          <a:p>
            <a:pPr lvl="1"/>
            <a:r>
              <a:rPr lang="en-US" dirty="0"/>
              <a:t>Memory: 62GiB System memory</a:t>
            </a:r>
          </a:p>
          <a:p>
            <a:pPr lvl="1"/>
            <a:r>
              <a:rPr lang="en-US" dirty="0"/>
              <a:t>GPUs: GeForce GTX 1080 </a:t>
            </a:r>
            <a:r>
              <a:rPr lang="en-US" dirty="0" err="1"/>
              <a:t>Ti</a:t>
            </a:r>
            <a:r>
              <a:rPr lang="en-US" dirty="0"/>
              <a:t> (x2)</a:t>
            </a:r>
          </a:p>
          <a:p>
            <a:pPr lvl="1"/>
            <a:r>
              <a:rPr lang="en-US" dirty="0"/>
              <a:t>Storage: 2TB</a:t>
            </a:r>
          </a:p>
          <a:p>
            <a:endParaRPr 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C607B8-4384-4F4F-B81A-56D7FB33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specs</a:t>
            </a:r>
          </a:p>
        </p:txBody>
      </p:sp>
    </p:spTree>
    <p:extLst>
      <p:ext uri="{BB962C8B-B14F-4D97-AF65-F5344CB8AC3E}">
        <p14:creationId xmlns:p14="http://schemas.microsoft.com/office/powerpoint/2010/main" val="80965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4D1EFF-36E6-074B-A331-F4DC2203306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Training dataset</a:t>
            </a:r>
          </a:p>
          <a:p>
            <a:pPr lvl="1"/>
            <a:r>
              <a:rPr lang="en-US" dirty="0"/>
              <a:t>Normal: 324</a:t>
            </a:r>
          </a:p>
          <a:p>
            <a:pPr lvl="1"/>
            <a:r>
              <a:rPr lang="en-US" dirty="0"/>
              <a:t>RP images: 960</a:t>
            </a:r>
          </a:p>
          <a:p>
            <a:r>
              <a:rPr lang="en-US" dirty="0"/>
              <a:t>Test dataset</a:t>
            </a:r>
          </a:p>
          <a:p>
            <a:pPr lvl="1"/>
            <a:r>
              <a:rPr lang="en-US" sz="2000" dirty="0"/>
              <a:t>Normal: 19</a:t>
            </a:r>
            <a:r>
              <a:rPr lang="en-US" altLang="zh-TW" sz="2000" dirty="0"/>
              <a:t>7</a:t>
            </a:r>
            <a:r>
              <a:rPr lang="en-US" sz="2000" dirty="0"/>
              <a:t> (Glaucoma Normal)</a:t>
            </a:r>
          </a:p>
          <a:p>
            <a:pPr lvl="1"/>
            <a:r>
              <a:rPr lang="en-US" sz="2000" dirty="0"/>
              <a:t>RP images: 193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F2FF3-6004-0E4C-8A3D-B6629CC2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RP study</a:t>
            </a:r>
          </a:p>
        </p:txBody>
      </p:sp>
    </p:spTree>
    <p:extLst>
      <p:ext uri="{BB962C8B-B14F-4D97-AF65-F5344CB8AC3E}">
        <p14:creationId xmlns:p14="http://schemas.microsoft.com/office/powerpoint/2010/main" val="353344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DA6AD-4F99-4E45-B2AE-7DE4159FA3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823898"/>
            <a:ext cx="7467600" cy="47594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CNN models</a:t>
            </a:r>
          </a:p>
          <a:p>
            <a:pPr lvl="1"/>
            <a:r>
              <a:rPr lang="en-US" dirty="0" err="1"/>
              <a:t>Xception</a:t>
            </a:r>
            <a:r>
              <a:rPr lang="en-US" dirty="0"/>
              <a:t>, Inception v3, Inception Resnet v2</a:t>
            </a:r>
          </a:p>
          <a:p>
            <a:r>
              <a:rPr lang="en-US" dirty="0"/>
              <a:t>Training hyperparameters</a:t>
            </a:r>
          </a:p>
          <a:p>
            <a:pPr lvl="1"/>
            <a:r>
              <a:rPr lang="en-US" dirty="0"/>
              <a:t>Number of finetune layers: 0, 20, 40, 80, all</a:t>
            </a:r>
          </a:p>
          <a:p>
            <a:pPr lvl="1"/>
            <a:r>
              <a:rPr lang="en-US" dirty="0"/>
              <a:t>Optimizer: Adam (learning rate: 0.0001, decay: 0.001)</a:t>
            </a:r>
          </a:p>
          <a:p>
            <a:pPr lvl="1"/>
            <a:r>
              <a:rPr lang="en-US" dirty="0"/>
              <a:t>Input size: 300, 375, 3</a:t>
            </a:r>
          </a:p>
          <a:p>
            <a:pPr lvl="1"/>
            <a:r>
              <a:rPr lang="en-US" dirty="0"/>
              <a:t>Epoch: 80</a:t>
            </a:r>
          </a:p>
          <a:p>
            <a:pPr lvl="1"/>
            <a:r>
              <a:rPr lang="en-US" dirty="0"/>
              <a:t>Batch size: 30</a:t>
            </a:r>
          </a:p>
          <a:p>
            <a:pPr lvl="1"/>
            <a:r>
              <a:rPr lang="en-US" dirty="0"/>
              <a:t>Loss: binary cross-entropy </a:t>
            </a:r>
          </a:p>
          <a:p>
            <a:r>
              <a:rPr lang="en-US" dirty="0"/>
              <a:t>Data argumentations</a:t>
            </a:r>
          </a:p>
          <a:p>
            <a:pPr lvl="1"/>
            <a:r>
              <a:rPr lang="en-US" dirty="0"/>
              <a:t>Rotation</a:t>
            </a:r>
          </a:p>
          <a:p>
            <a:pPr lvl="1"/>
            <a:r>
              <a:rPr lang="en-US" dirty="0"/>
              <a:t>Vertical and horizontal flip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4CAE50-31F9-6846-B4AB-F2F4B34B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Setting (RP)</a:t>
            </a:r>
          </a:p>
        </p:txBody>
      </p:sp>
    </p:spTree>
    <p:extLst>
      <p:ext uri="{BB962C8B-B14F-4D97-AF65-F5344CB8AC3E}">
        <p14:creationId xmlns:p14="http://schemas.microsoft.com/office/powerpoint/2010/main" val="190311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7FB5D-8601-6A40-BBB8-E8C0254462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3396275" cy="4759464"/>
          </a:xfrm>
        </p:spPr>
        <p:txBody>
          <a:bodyPr/>
          <a:lstStyle/>
          <a:p>
            <a:r>
              <a:rPr lang="en-US" dirty="0"/>
              <a:t>960 RP images </a:t>
            </a:r>
          </a:p>
          <a:p>
            <a:r>
              <a:rPr lang="en-US" dirty="0"/>
              <a:t>324 normal images</a:t>
            </a:r>
          </a:p>
          <a:p>
            <a:r>
              <a:rPr lang="en-US" dirty="0"/>
              <a:t>Best model</a:t>
            </a:r>
          </a:p>
          <a:p>
            <a:pPr lvl="1"/>
            <a:r>
              <a:rPr lang="en-US" dirty="0" err="1"/>
              <a:t>Xception</a:t>
            </a:r>
            <a:r>
              <a:rPr lang="en-US" dirty="0"/>
              <a:t> 80 </a:t>
            </a:r>
            <a:r>
              <a:rPr lang="en-US" altLang="zh-CN" dirty="0"/>
              <a:t>%</a:t>
            </a:r>
            <a:r>
              <a:rPr lang="en-US" dirty="0"/>
              <a:t> AUROC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8839C-79FF-AC49-AFCD-16B5D2D5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Retinitis pigmentosa (RP) dataset ROC </a:t>
            </a:r>
            <a:r>
              <a:rPr lang="en-US" dirty="0" err="1"/>
              <a:t>cruve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DEF7B-731D-E444-8A42-169E06A68D0C}"/>
              </a:ext>
            </a:extLst>
          </p:cNvPr>
          <p:cNvGrpSpPr/>
          <p:nvPr/>
        </p:nvGrpSpPr>
        <p:grpSpPr>
          <a:xfrm>
            <a:off x="3635896" y="1663134"/>
            <a:ext cx="4864968" cy="4920228"/>
            <a:chOff x="3707904" y="1715886"/>
            <a:chExt cx="4864968" cy="49202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1A3E73-630B-4847-AC0C-85B85B65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7904" y="1771146"/>
              <a:ext cx="4864968" cy="486496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39BB72-F832-8141-98A1-E8FEDBEEF965}"/>
                </a:ext>
              </a:extLst>
            </p:cNvPr>
            <p:cNvSpPr/>
            <p:nvPr/>
          </p:nvSpPr>
          <p:spPr>
            <a:xfrm>
              <a:off x="5580112" y="1715886"/>
              <a:ext cx="1368152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6231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60BC5-8CF4-AF49-9E42-846673634C0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/>
          <a:p>
            <a:r>
              <a:rPr lang="en-US" sz="2000" dirty="0"/>
              <a:t>Fine-tuning 20 to 40 layers: AUROC decreased from 85% to 78%</a:t>
            </a:r>
          </a:p>
          <a:p>
            <a:r>
              <a:rPr lang="en-US" sz="2000" dirty="0"/>
              <a:t>Fine-tuning more than 60 layers: bounce back and increase to 99%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DF7282-2B2E-3240-981E-BB4B5DEF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Finetuning and without Finetuning 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1BCA86-7903-BB4D-A3F2-BA137070A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514907"/>
              </p:ext>
            </p:extLst>
          </p:nvPr>
        </p:nvGraphicFramePr>
        <p:xfrm>
          <a:off x="205415" y="3320879"/>
          <a:ext cx="6418571" cy="3269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30EC0A-5BFF-6A4E-9E9E-666BC174AB8F}"/>
              </a:ext>
            </a:extLst>
          </p:cNvPr>
          <p:cNvSpPr txBox="1"/>
          <p:nvPr/>
        </p:nvSpPr>
        <p:spPr>
          <a:xfrm>
            <a:off x="6228184" y="2852936"/>
            <a:ext cx="2314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5-fold cross validation</a:t>
            </a:r>
          </a:p>
          <a:p>
            <a:r>
              <a:rPr lang="en-US" dirty="0"/>
              <a:t>Compute time: 6hrs</a:t>
            </a:r>
          </a:p>
        </p:txBody>
      </p:sp>
    </p:spTree>
    <p:extLst>
      <p:ext uri="{BB962C8B-B14F-4D97-AF65-F5344CB8AC3E}">
        <p14:creationId xmlns:p14="http://schemas.microsoft.com/office/powerpoint/2010/main" val="375320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831C48-B59F-C849-982E-1B0A15FA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 Test Dataset Results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431078-E280-6B40-8FCA-FF90EF0F6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46"/>
              </p:ext>
            </p:extLst>
          </p:nvPr>
        </p:nvGraphicFramePr>
        <p:xfrm>
          <a:off x="4929572" y="4786855"/>
          <a:ext cx="3136776" cy="1450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600">
                  <a:extLst>
                    <a:ext uri="{9D8B030D-6E8A-4147-A177-3AD203B41FA5}">
                      <a16:colId xmlns:a16="http://schemas.microsoft.com/office/drawing/2014/main" val="854590748"/>
                    </a:ext>
                  </a:extLst>
                </a:gridCol>
                <a:gridCol w="1046088">
                  <a:extLst>
                    <a:ext uri="{9D8B030D-6E8A-4147-A177-3AD203B41FA5}">
                      <a16:colId xmlns:a16="http://schemas.microsoft.com/office/drawing/2014/main" val="2503834372"/>
                    </a:ext>
                  </a:extLst>
                </a:gridCol>
                <a:gridCol w="1046088">
                  <a:extLst>
                    <a:ext uri="{9D8B030D-6E8A-4147-A177-3AD203B41FA5}">
                      <a16:colId xmlns:a16="http://schemas.microsoft.com/office/drawing/2014/main" val="1536443287"/>
                    </a:ext>
                  </a:extLst>
                </a:gridCol>
              </a:tblGrid>
              <a:tr h="471834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dataset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095699"/>
                  </a:ext>
                </a:extLst>
              </a:tr>
              <a:tr h="489532"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775592"/>
                  </a:ext>
                </a:extLst>
              </a:tr>
              <a:tr h="489532">
                <a:tc>
                  <a:txBody>
                    <a:bodyPr/>
                    <a:lstStyle/>
                    <a:p>
                      <a:r>
                        <a:rPr lang="en-US" dirty="0"/>
                        <a:t>90 %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25118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594DA529-AC28-4049-8246-E5CCB20C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4"/>
          <a:stretch/>
        </p:blipFill>
        <p:spPr>
          <a:xfrm>
            <a:off x="288035" y="2297087"/>
            <a:ext cx="4283965" cy="41661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AE8B806-A5E9-44D7-9A20-B1D3108B70EF}"/>
              </a:ext>
            </a:extLst>
          </p:cNvPr>
          <p:cNvSpPr/>
          <p:nvPr/>
        </p:nvSpPr>
        <p:spPr>
          <a:xfrm>
            <a:off x="1151620" y="1793032"/>
            <a:ext cx="28083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ROC Curve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DA7C78E-E52D-40E5-B23D-CA9CC5D33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33112"/>
              </p:ext>
            </p:extLst>
          </p:nvPr>
        </p:nvGraphicFramePr>
        <p:xfrm>
          <a:off x="5361100" y="2498908"/>
          <a:ext cx="2432484" cy="208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861">
                  <a:extLst>
                    <a:ext uri="{9D8B030D-6E8A-4147-A177-3AD203B41FA5}">
                      <a16:colId xmlns:a16="http://schemas.microsoft.com/office/drawing/2014/main" val="561486035"/>
                    </a:ext>
                  </a:extLst>
                </a:gridCol>
                <a:gridCol w="995511">
                  <a:extLst>
                    <a:ext uri="{9D8B030D-6E8A-4147-A177-3AD203B41FA5}">
                      <a16:colId xmlns:a16="http://schemas.microsoft.com/office/drawing/2014/main" val="209984702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73905253"/>
                    </a:ext>
                  </a:extLst>
                </a:gridCol>
              </a:tblGrid>
              <a:tr h="39081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960620"/>
                  </a:ext>
                </a:extLst>
              </a:tr>
              <a:tr h="8458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5993"/>
                  </a:ext>
                </a:extLst>
              </a:tr>
              <a:tr h="8458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42657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754EA31B-731F-4CB5-97D6-019299F895AF}"/>
              </a:ext>
            </a:extLst>
          </p:cNvPr>
          <p:cNvSpPr txBox="1"/>
          <p:nvPr/>
        </p:nvSpPr>
        <p:spPr>
          <a:xfrm rot="10800000">
            <a:off x="4920048" y="3141293"/>
            <a:ext cx="461665" cy="100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Predicted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64ADD6-9BCC-440C-A43A-620CAD34437B}"/>
              </a:ext>
            </a:extLst>
          </p:cNvPr>
          <p:cNvSpPr txBox="1"/>
          <p:nvPr/>
        </p:nvSpPr>
        <p:spPr>
          <a:xfrm rot="16200000">
            <a:off x="6495952" y="1813803"/>
            <a:ext cx="461665" cy="100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dirty="0"/>
              <a:t>True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023366A-6AB9-4669-ACAC-379D141E19CB}"/>
              </a:ext>
            </a:extLst>
          </p:cNvPr>
          <p:cNvSpPr txBox="1"/>
          <p:nvPr/>
        </p:nvSpPr>
        <p:spPr>
          <a:xfrm>
            <a:off x="4920047" y="1823120"/>
            <a:ext cx="313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dataset confusion matrix</a:t>
            </a:r>
          </a:p>
        </p:txBody>
      </p:sp>
    </p:spTree>
    <p:extLst>
      <p:ext uri="{BB962C8B-B14F-4D97-AF65-F5344CB8AC3E}">
        <p14:creationId xmlns:p14="http://schemas.microsoft.com/office/powerpoint/2010/main" val="3744072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template4mir01</Template>
  <TotalTime>27946</TotalTime>
  <Words>705</Words>
  <Application>Microsoft Macintosh PowerPoint</Application>
  <PresentationFormat>On-screen Show (4:3)</PresentationFormat>
  <Paragraphs>178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標楷體</vt:lpstr>
      <vt:lpstr>Times New Roman</vt:lpstr>
      <vt:lpstr>Calibri</vt:lpstr>
      <vt:lpstr>Arial</vt:lpstr>
      <vt:lpstr>Wingdings 2</vt:lpstr>
      <vt:lpstr>Wingdings</vt:lpstr>
      <vt:lpstr>PMingLiU</vt:lpstr>
      <vt:lpstr>壁窗</vt:lpstr>
      <vt:lpstr>臺大醫神 MIRLAB Progress Report</vt:lpstr>
      <vt:lpstr>Outline</vt:lpstr>
      <vt:lpstr>Dataset</vt:lpstr>
      <vt:lpstr>Hardware specs</vt:lpstr>
      <vt:lpstr>Focus on RP study</vt:lpstr>
      <vt:lpstr>Training Setting (RP)</vt:lpstr>
      <vt:lpstr>Retinitis pigmentosa (RP) dataset ROC cruve</vt:lpstr>
      <vt:lpstr>Comparing Finetuning and without Finetuning Results</vt:lpstr>
      <vt:lpstr>RP Test Dataset Results</vt:lpstr>
      <vt:lpstr>Error Analysis</vt:lpstr>
      <vt:lpstr>Inward Circle Heatmap</vt:lpstr>
      <vt:lpstr>Inward Circle Heatmap – RP images</vt:lpstr>
      <vt:lpstr>Inward Circle Heatmap – Normal Images</vt:lpstr>
      <vt:lpstr>Other methods</vt:lpstr>
      <vt:lpstr>Alternative Inward Circle Occlusion – RP</vt:lpstr>
      <vt:lpstr>Alternative Inward Circle Occlusion – RP</vt:lpstr>
      <vt:lpstr>Gradient-CAM  RP</vt:lpstr>
      <vt:lpstr>Gradient Class Activation Map Normal</vt:lpstr>
      <vt:lpstr>Heatmap Conclusion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 HTS 進行中文語音合成之研究</dc:title>
  <dc:creator>heycat</dc:creator>
  <cp:lastModifiedBy>Wee Shin Lim</cp:lastModifiedBy>
  <cp:revision>955</cp:revision>
  <cp:lastPrinted>2019-10-04T07:39:54Z</cp:lastPrinted>
  <dcterms:created xsi:type="dcterms:W3CDTF">2008-11-09T17:03:56Z</dcterms:created>
  <dcterms:modified xsi:type="dcterms:W3CDTF">2020-02-20T06:14:30Z</dcterms:modified>
</cp:coreProperties>
</file>