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347" r:id="rId2"/>
    <p:sldId id="594" r:id="rId3"/>
    <p:sldId id="513" r:id="rId4"/>
    <p:sldId id="585" r:id="rId5"/>
    <p:sldId id="587" r:id="rId6"/>
    <p:sldId id="593" r:id="rId7"/>
    <p:sldId id="531" r:id="rId8"/>
    <p:sldId id="588" r:id="rId9"/>
    <p:sldId id="586" r:id="rId10"/>
    <p:sldId id="592" r:id="rId11"/>
    <p:sldId id="590" r:id="rId12"/>
    <p:sldId id="595" r:id="rId13"/>
    <p:sldId id="591" r:id="rId14"/>
    <p:sldId id="569" r:id="rId15"/>
    <p:sldId id="544" r:id="rId16"/>
    <p:sldId id="584" r:id="rId17"/>
    <p:sldId id="517" r:id="rId18"/>
    <p:sldId id="534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600"/>
    <a:srgbClr val="59FEFA"/>
    <a:srgbClr val="3373B8"/>
    <a:srgbClr val="538DD5"/>
    <a:srgbClr val="003300"/>
    <a:srgbClr val="DCE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6" autoAdjust="0"/>
    <p:restoredTop sz="79630" autoAdjust="0"/>
  </p:normalViewPr>
  <p:slideViewPr>
    <p:cSldViewPr>
      <p:cViewPr varScale="1">
        <p:scale>
          <a:sx n="127" d="100"/>
          <a:sy n="127" d="100"/>
        </p:scale>
        <p:origin x="36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95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13AC-F7EB-4777-9E49-581A4904525B}" type="datetimeFigureOut">
              <a:rPr lang="zh-TW" altLang="en-US" smtClean="0"/>
              <a:pPr/>
              <a:t>2021/4/8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66C95-0D41-448E-A332-327BB5F29A4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098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D7637-36C6-481B-974F-5F218DAE9B6A}" type="datetimeFigureOut">
              <a:rPr lang="zh-TW" altLang="en-US" smtClean="0"/>
              <a:pPr/>
              <a:t>2021/4/8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2C572-1BA5-477C-B07B-B3E31F0FDA3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2910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525619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75244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26588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1340768"/>
            <a:ext cx="6172200" cy="1894362"/>
          </a:xfrm>
        </p:spPr>
        <p:txBody>
          <a:bodyPr>
            <a:normAutofit/>
          </a:bodyPr>
          <a:lstStyle>
            <a:lvl1pPr algn="ctr">
              <a:defRPr sz="3500" b="0" i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3933056"/>
            <a:ext cx="6172200" cy="1371600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zh-TW"/>
              <a:t>Click to edit Master subtitle style</a:t>
            </a:r>
            <a:endParaRPr kumimoji="0" lang="en-US" dirty="0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30" name="圖片 29" descr="mir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  <p:pic>
        <p:nvPicPr>
          <p:cNvPr id="28" name="圖片 29" descr="mir_logo.gif">
            <a:extLst>
              <a:ext uri="{FF2B5EF4-FFF2-40B4-BE49-F238E27FC236}">
                <a16:creationId xmlns:a16="http://schemas.microsoft.com/office/drawing/2014/main" id="{1E95FB60-40D4-BE48-8AA3-9707FA35E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91442" y="278112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D7DB5B5E-FF57-4331-BF13-D94DFA61630B}" type="datetime1">
              <a:rPr lang="zh-TW" altLang="en-US" smtClean="0"/>
              <a:t>2021/4/8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56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4F57289B-949A-43FD-AF7D-692786BD340A}" type="datetime1">
              <a:rPr lang="zh-TW" altLang="en-US" smtClean="0"/>
              <a:t>2021/4/8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268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2pPr>
            <a:lvl3pPr>
              <a:defRPr sz="19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3pPr>
            <a:lvl4pPr>
              <a:defRPr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4pPr>
            <a:lvl5pPr>
              <a:defRPr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5pPr>
          </a:lstStyle>
          <a:p>
            <a:pPr lvl="0" eaLnBrk="1" latinLnBrk="0" hangingPunct="1"/>
            <a:r>
              <a:rPr lang="zh-TW" altLang="en-US" dirty="0"/>
              <a:t>按一下以編輯母片文字樣式</a:t>
            </a:r>
          </a:p>
          <a:p>
            <a:pPr lvl="1" eaLnBrk="1" latinLnBrk="0" hangingPunct="1"/>
            <a:r>
              <a:rPr lang="zh-TW" altLang="en-US" dirty="0"/>
              <a:t>第二層</a:t>
            </a:r>
          </a:p>
          <a:p>
            <a:pPr lvl="2" eaLnBrk="1" latinLnBrk="0" hangingPunct="1"/>
            <a:r>
              <a:rPr lang="zh-TW" altLang="en-US" dirty="0"/>
              <a:t>第三層</a:t>
            </a:r>
          </a:p>
          <a:p>
            <a:pPr lvl="3" eaLnBrk="1" latinLnBrk="0" hangingPunct="1"/>
            <a:r>
              <a:rPr lang="zh-TW" altLang="en-US" dirty="0"/>
              <a:t>第四層</a:t>
            </a:r>
          </a:p>
          <a:p>
            <a:pPr lvl="4" eaLnBrk="1" latinLnBrk="0" hangingPunct="1"/>
            <a:r>
              <a:rPr lang="zh-TW" altLang="en-US" dirty="0"/>
              <a:t>第五層</a:t>
            </a:r>
            <a:endParaRPr kumimoji="0" 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7467600" cy="4759464"/>
          </a:xfrm>
        </p:spPr>
        <p:txBody>
          <a:bodyPr/>
          <a:lstStyle>
            <a:lvl1pPr>
              <a:defRPr sz="20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1pPr>
            <a:lvl2pPr>
              <a:defRPr sz="18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2pPr>
            <a:lvl3pPr>
              <a:defRPr sz="16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3pPr>
            <a:lvl4pPr>
              <a:defRPr sz="16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4pPr>
            <a:lvl5pPr>
              <a:defRPr sz="1600" baseline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defRPr>
            </a:lvl5pPr>
          </a:lstStyle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</p:txBody>
      </p:sp>
      <p:pic>
        <p:nvPicPr>
          <p:cNvPr id="6" name="圖片 5" descr="mir_log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zh-TW" altLang="en-US" dirty="0"/>
          </a:p>
        </p:txBody>
      </p:sp>
      <p:pic>
        <p:nvPicPr>
          <p:cNvPr id="7" name="圖片 5" descr="mir_logo.gif">
            <a:extLst>
              <a:ext uri="{FF2B5EF4-FFF2-40B4-BE49-F238E27FC236}">
                <a16:creationId xmlns:a16="http://schemas.microsoft.com/office/drawing/2014/main" id="{026C2C9F-E518-4449-A2C1-D5C14468DC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6644" y="135236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7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8616078C-AD99-4571-B0DA-C628EF72A2E7}" type="datetime1">
              <a:rPr lang="zh-TW" altLang="en-US" smtClean="0"/>
              <a:t>2021/4/8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61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0" cap="none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0" lang="en-US" altLang="zh-TW" dirty="0"/>
              <a:t>Click to edit Master title style</a:t>
            </a:r>
            <a:endParaRPr kumimoji="0" 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>
            <a:lvl1pPr>
              <a:defRPr sz="20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 sz="1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</a:lstStyle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>
            <a:lvl1pPr>
              <a:defRPr sz="20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1pPr>
            <a:lvl2pPr>
              <a:defRPr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 sz="1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</a:lstStyle>
          <a:p>
            <a:pPr lvl="0" eaLnBrk="1" latinLnBrk="0" hangingPunct="1"/>
            <a:r>
              <a:rPr lang="en-US" altLang="zh-TW" dirty="0"/>
              <a:t>Click to edit Master text styles</a:t>
            </a:r>
          </a:p>
          <a:p>
            <a:pPr lvl="1" eaLnBrk="1" latinLnBrk="0" hangingPunct="1"/>
            <a:r>
              <a:rPr lang="en-US" altLang="zh-TW" dirty="0"/>
              <a:t>Second level</a:t>
            </a:r>
          </a:p>
          <a:p>
            <a:pPr lvl="2" eaLnBrk="1" latinLnBrk="0" hangingPunct="1"/>
            <a:r>
              <a:rPr lang="en-US" altLang="zh-TW" dirty="0"/>
              <a:t>Third level</a:t>
            </a:r>
          </a:p>
          <a:p>
            <a:pPr lvl="3" eaLnBrk="1" latinLnBrk="0" hangingPunct="1"/>
            <a:r>
              <a:rPr lang="en-US" altLang="zh-TW" dirty="0"/>
              <a:t>Fourth level</a:t>
            </a:r>
          </a:p>
          <a:p>
            <a:pPr lvl="4" eaLnBrk="1" latinLnBrk="0" hangingPunct="1"/>
            <a:r>
              <a:rPr lang="en-US" altLang="zh-TW" dirty="0"/>
              <a:t>Fifth level</a:t>
            </a:r>
            <a:endParaRPr kumimoji="0" lang="en-US" dirty="0"/>
          </a:p>
        </p:txBody>
      </p:sp>
      <p:pic>
        <p:nvPicPr>
          <p:cNvPr id="10" name="圖片 29" descr="mir_logo.gif">
            <a:extLst>
              <a:ext uri="{FF2B5EF4-FFF2-40B4-BE49-F238E27FC236}">
                <a16:creationId xmlns:a16="http://schemas.microsoft.com/office/drawing/2014/main" id="{0E1658A1-1FA8-5C4A-865D-C48863246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8142" y="267018"/>
            <a:ext cx="129540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 b="0" cap="none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6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0" lang="en-US" altLang="zh-TW"/>
              <a:t>Click to edit Master title style</a:t>
            </a:r>
            <a:endParaRPr kumimoji="0"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50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22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 eaLnBrk="1" latinLnBrk="0" hangingPunct="1"/>
            <a:r>
              <a:rPr lang="en-US" altLang="zh-TW"/>
              <a:t>Click to edit Master text styles</a:t>
            </a:r>
          </a:p>
          <a:p>
            <a:pPr lvl="1" eaLnBrk="1" latinLnBrk="0" hangingPunct="1"/>
            <a:r>
              <a:rPr lang="en-US" altLang="zh-TW"/>
              <a:t>Second level</a:t>
            </a:r>
          </a:p>
          <a:p>
            <a:pPr lvl="2" eaLnBrk="1" latinLnBrk="0" hangingPunct="1"/>
            <a:r>
              <a:rPr lang="en-US" altLang="zh-TW"/>
              <a:t>Third level</a:t>
            </a:r>
          </a:p>
          <a:p>
            <a:pPr lvl="3" eaLnBrk="1" latinLnBrk="0" hangingPunct="1"/>
            <a:r>
              <a:rPr lang="en-US" altLang="zh-TW"/>
              <a:t>Fourth level</a:t>
            </a:r>
          </a:p>
          <a:p>
            <a:pPr lvl="4" eaLnBrk="1" latinLnBrk="0" hangingPunct="1"/>
            <a:r>
              <a:rPr lang="en-US" altLang="zh-TW"/>
              <a:t>Fifth level</a:t>
            </a:r>
            <a:endParaRPr kumimoji="0" lang="en-US" dirty="0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2DAB0838-BF4F-407C-A6A6-1B3CDC37E013}" type="datetime1">
              <a:rPr lang="zh-TW" altLang="en-US" smtClean="0"/>
              <a:t>2021/4/8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40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altLang="zh-TW"/>
              <a:t>Click to edit Master title style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altLang="zh-TW"/>
              <a:t>Click icon to add picture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zh-TW"/>
              <a:t>Click to edit Master text styles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B0D89BC2-FD14-44D8-A12F-F0ED792A0BC1}" type="datetime1">
              <a:rPr lang="zh-TW" altLang="en-US" smtClean="0"/>
              <a:t>2021/4/8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rtlCol="0"/>
          <a:lstStyle/>
          <a:p>
            <a:fld id="{93BD6009-2A66-4F07-812F-9E9F9B397B6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60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dirty="0"/>
              <a:t>按一下以編輯母片標題樣式</a:t>
            </a:r>
            <a:endParaRPr kumimoji="0" 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/>
              <a:t>第二層</a:t>
            </a:r>
          </a:p>
          <a:p>
            <a:pPr lvl="2" eaLnBrk="1" latinLnBrk="0" hangingPunct="1"/>
            <a:r>
              <a:rPr kumimoji="0" lang="zh-TW" altLang="en-US" dirty="0"/>
              <a:t>第三層</a:t>
            </a:r>
          </a:p>
          <a:p>
            <a:pPr lvl="3" eaLnBrk="1" latinLnBrk="0" hangingPunct="1"/>
            <a:r>
              <a:rPr kumimoji="0" lang="zh-TW" altLang="en-US" dirty="0"/>
              <a:t>第四層</a:t>
            </a:r>
          </a:p>
          <a:p>
            <a:pPr lvl="4" eaLnBrk="1" latinLnBrk="0" hangingPunct="1"/>
            <a:r>
              <a:rPr kumimoji="0" lang="zh-TW" altLang="en-US" dirty="0"/>
              <a:t>第五層</a:t>
            </a:r>
            <a:endParaRPr kumimoji="0" lang="en-US" dirty="0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4275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橢圓 11"/>
          <p:cNvSpPr/>
          <p:nvPr userDrawn="1"/>
        </p:nvSpPr>
        <p:spPr>
          <a:xfrm>
            <a:off x="8532461" y="6244756"/>
            <a:ext cx="468696" cy="458392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7" name="直線接點 14">
            <a:extLst>
              <a:ext uri="{FF2B5EF4-FFF2-40B4-BE49-F238E27FC236}">
                <a16:creationId xmlns:a16="http://schemas.microsoft.com/office/drawing/2014/main" id="{C2252912-E517-4842-AB33-E0DA46F0C14D}"/>
              </a:ext>
            </a:extLst>
          </p:cNvPr>
          <p:cNvCxnSpPr/>
          <p:nvPr userDrawn="1"/>
        </p:nvCxnSpPr>
        <p:spPr>
          <a:xfrm>
            <a:off x="214282" y="1500174"/>
            <a:ext cx="842968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8">
            <a:extLst>
              <a:ext uri="{FF2B5EF4-FFF2-40B4-BE49-F238E27FC236}">
                <a16:creationId xmlns:a16="http://schemas.microsoft.com/office/drawing/2014/main" id="{DA17944E-AE58-FC43-84F4-4216544E9E62}"/>
              </a:ext>
            </a:extLst>
          </p:cNvPr>
          <p:cNvCxnSpPr/>
          <p:nvPr userDrawn="1"/>
        </p:nvCxnSpPr>
        <p:spPr>
          <a:xfrm>
            <a:off x="214282" y="1571612"/>
            <a:ext cx="8429684" cy="158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13">
            <a:extLst>
              <a:ext uri="{FF2B5EF4-FFF2-40B4-BE49-F238E27FC236}">
                <a16:creationId xmlns:a16="http://schemas.microsoft.com/office/drawing/2014/main" id="{110CBE17-1A68-9A43-89E4-537BD1F092AD}"/>
              </a:ext>
            </a:extLst>
          </p:cNvPr>
          <p:cNvSpPr/>
          <p:nvPr userDrawn="1"/>
        </p:nvSpPr>
        <p:spPr>
          <a:xfrm>
            <a:off x="8349208" y="6289286"/>
            <a:ext cx="827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93BD6009-2A66-4F07-812F-9E9F9B397B69}" type="slidenum">
              <a:rPr lang="zh-TW" altLang="en-US" smtClean="0">
                <a:solidFill>
                  <a:schemeClr val="accent3">
                    <a:lumMod val="75000"/>
                  </a:schemeClr>
                </a:solidFill>
              </a:rPr>
              <a:pPr algn="ctr"/>
              <a:t>‹#›</a:t>
            </a:fld>
            <a:r>
              <a:rPr lang="en-US" altLang="zh-TW" dirty="0">
                <a:solidFill>
                  <a:schemeClr val="accent3">
                    <a:lumMod val="75000"/>
                  </a:schemeClr>
                </a:solidFill>
              </a:rPr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3823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2" r:id="rId12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3100" b="0" kern="1200" cap="none" baseline="0">
          <a:solidFill>
            <a:schemeClr val="tx2"/>
          </a:solidFill>
          <a:latin typeface="Calibri" panose="020F0502020204030204" pitchFamily="34" charset="0"/>
          <a:ea typeface="標楷體" pitchFamily="65" charset="-120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irlab.org/users/shui.chi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140.112.91.59:9000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6000" y="1412776"/>
            <a:ext cx="6172200" cy="1894362"/>
          </a:xfrm>
        </p:spPr>
        <p:txBody>
          <a:bodyPr/>
          <a:lstStyle/>
          <a:p>
            <a:r>
              <a:rPr lang="zh-TW" altLang="en-US" sz="3600" b="1" dirty="0">
                <a:latin typeface="+mj-ea"/>
              </a:rPr>
              <a:t>臺大醫神</a:t>
            </a:r>
            <a:r>
              <a:rPr lang="en-US" altLang="zh-TW" sz="3600" b="1" dirty="0">
                <a:latin typeface="+mj-ea"/>
              </a:rPr>
              <a:t> </a:t>
            </a:r>
            <a:br>
              <a:rPr lang="en-US" altLang="zh-TW" sz="3600" b="1" dirty="0">
                <a:latin typeface="+mj-ea"/>
              </a:rPr>
            </a:br>
            <a:r>
              <a:rPr lang="en-US" altLang="zh-TW" sz="3600" b="1" dirty="0">
                <a:latin typeface="+mj-ea"/>
              </a:rPr>
              <a:t>MIRLAB</a:t>
            </a:r>
            <a:r>
              <a:rPr lang="zh-TW" altLang="en-US" sz="3600" b="1" dirty="0">
                <a:latin typeface="+mj-ea"/>
              </a:rPr>
              <a:t> </a:t>
            </a:r>
            <a:br>
              <a:rPr lang="en-US" altLang="zh-TW" sz="3600" b="1" dirty="0">
                <a:latin typeface="+mj-ea"/>
              </a:rPr>
            </a:br>
            <a:r>
              <a:rPr lang="en-US" altLang="zh-TW" sz="3600" b="1" dirty="0">
                <a:latin typeface="+mj-ea"/>
              </a:rPr>
              <a:t>Glaucoma</a:t>
            </a:r>
            <a:r>
              <a:rPr lang="zh-TW" altLang="en-US" sz="3600" b="1" dirty="0">
                <a:latin typeface="+mj-ea"/>
              </a:rPr>
              <a:t> </a:t>
            </a:r>
            <a:r>
              <a:rPr lang="en-US" altLang="zh-TW" sz="3600" b="1" dirty="0">
                <a:latin typeface="+mj-ea"/>
              </a:rPr>
              <a:t>Report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dirty="0">
                <a:latin typeface="Arial" panose="020B0604020202020204" pitchFamily="34" charset="0"/>
              </a:rPr>
              <a:t>Speaker: Lim Wee Shin (</a:t>
            </a:r>
            <a:r>
              <a:rPr lang="zh-TW" altLang="en-US" dirty="0">
                <a:latin typeface="Arial" panose="020B0604020202020204" pitchFamily="34" charset="0"/>
              </a:rPr>
              <a:t>林偉莘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Advisor: J.-S. Roger Jang (</a:t>
            </a:r>
            <a:r>
              <a:rPr lang="zh-TW" altLang="en-US" dirty="0"/>
              <a:t>張智星</a:t>
            </a:r>
            <a:r>
              <a:rPr lang="en-US" altLang="zh-TW" dirty="0">
                <a:latin typeface="Arial" panose="020B0604020202020204" pitchFamily="34" charset="0"/>
              </a:rPr>
              <a:t>)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MIR Lab, CSIE Dept.</a:t>
            </a:r>
          </a:p>
          <a:p>
            <a:r>
              <a:rPr lang="en-US" altLang="zh-TW" dirty="0">
                <a:latin typeface="Arial" panose="020B0604020202020204" pitchFamily="34" charset="0"/>
              </a:rPr>
              <a:t>National Taiwan University</a:t>
            </a:r>
          </a:p>
          <a:p>
            <a:r>
              <a:rPr lang="en-US" altLang="zh-TW" dirty="0">
                <a:hlinkClick r:id="rId2"/>
              </a:rPr>
              <a:t>http://mirlab.org/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4294967295"/>
          </p:nvPr>
        </p:nvSpPr>
        <p:spPr>
          <a:xfrm>
            <a:off x="4722019" y="5623755"/>
            <a:ext cx="13001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B5DD0A4-5EC4-420C-89F5-FF49BBA59529}" type="datetime1">
              <a:rPr lang="zh-TW" altLang="en-US" smtClean="0"/>
              <a:pPr algn="ctr"/>
              <a:t>2021/4/8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47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DD0203-D645-8E4F-A7A4-2795BEE4BEA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395287" cy="47385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905EAC-CF94-9645-82D3-46F96F8A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 4 :Result of Multimodal Model on Three-groups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8180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1A4EBA4-DDDA-A741-B8C4-AC9E6142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 5: Multimodal Models Results (Binary-groups)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85C184-C739-074A-8522-A6D566CA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629"/>
          <a:stretch/>
        </p:blipFill>
        <p:spPr>
          <a:xfrm>
            <a:off x="611560" y="1700808"/>
            <a:ext cx="7467600" cy="47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5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A1A4EBA4-DDDA-A741-B8C4-AC9E6142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 5: Multimodal Models Results (Binary-groups)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85C184-C739-074A-8522-A6D566CA3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11" b="-3682"/>
          <a:stretch/>
        </p:blipFill>
        <p:spPr>
          <a:xfrm>
            <a:off x="611560" y="1988840"/>
            <a:ext cx="7467600" cy="47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7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A9D258-55F6-7F45-ADE3-038577D46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Table 3: All Models Comparisons after Collapsing Three-groups into Binary-groups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DC8B7-2710-AD4B-98D1-BD4A501DD1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73313" y="1700808"/>
            <a:ext cx="7182660" cy="5040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D3F4A3-D8F0-384F-A9DA-E83081F9AA68}"/>
              </a:ext>
            </a:extLst>
          </p:cNvPr>
          <p:cNvSpPr/>
          <p:nvPr/>
        </p:nvSpPr>
        <p:spPr>
          <a:xfrm>
            <a:off x="3923928" y="2420888"/>
            <a:ext cx="440715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5284F1-4A7B-374E-B47A-D7724941DE0F}"/>
              </a:ext>
            </a:extLst>
          </p:cNvPr>
          <p:cNvSpPr/>
          <p:nvPr/>
        </p:nvSpPr>
        <p:spPr>
          <a:xfrm>
            <a:off x="2987824" y="2564904"/>
            <a:ext cx="440715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29BD06-3738-2042-A4D5-E0A1341449C1}"/>
              </a:ext>
            </a:extLst>
          </p:cNvPr>
          <p:cNvSpPr/>
          <p:nvPr/>
        </p:nvSpPr>
        <p:spPr>
          <a:xfrm>
            <a:off x="2979157" y="3501008"/>
            <a:ext cx="440715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A5A72-7A96-E74C-A518-E6652F442A7D}"/>
              </a:ext>
            </a:extLst>
          </p:cNvPr>
          <p:cNvSpPr/>
          <p:nvPr/>
        </p:nvSpPr>
        <p:spPr>
          <a:xfrm>
            <a:off x="3888459" y="3284984"/>
            <a:ext cx="440715" cy="925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80CF03-B4B4-A140-864E-98AAF619B753}"/>
              </a:ext>
            </a:extLst>
          </p:cNvPr>
          <p:cNvSpPr/>
          <p:nvPr/>
        </p:nvSpPr>
        <p:spPr>
          <a:xfrm>
            <a:off x="7092280" y="4231479"/>
            <a:ext cx="440715" cy="925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FA164-6980-184A-A433-1B81EA9FF2E2}"/>
              </a:ext>
            </a:extLst>
          </p:cNvPr>
          <p:cNvSpPr/>
          <p:nvPr/>
        </p:nvSpPr>
        <p:spPr>
          <a:xfrm>
            <a:off x="6651565" y="5157192"/>
            <a:ext cx="440715" cy="925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74826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F54033-FD1A-8549-8E5B-24491707F9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714488"/>
            <a:ext cx="8147248" cy="4759464"/>
          </a:xfrm>
        </p:spPr>
        <p:txBody>
          <a:bodyPr/>
          <a:lstStyle/>
          <a:p>
            <a:r>
              <a:rPr lang="en-TW" dirty="0"/>
              <a:t>Important features on the images</a:t>
            </a:r>
          </a:p>
          <a:p>
            <a:pPr lvl="1"/>
            <a:r>
              <a:rPr lang="en-TW" dirty="0"/>
              <a:t>Disc</a:t>
            </a:r>
            <a:r>
              <a:rPr lang="zh-TW" altLang="en-US" dirty="0"/>
              <a:t> </a:t>
            </a:r>
            <a:r>
              <a:rPr lang="en-US" altLang="zh-TW" dirty="0"/>
              <a:t>area</a:t>
            </a:r>
            <a:r>
              <a:rPr lang="en-TW" dirty="0"/>
              <a:t>,</a:t>
            </a:r>
            <a:r>
              <a:rPr lang="zh-TW" altLang="en-US" dirty="0"/>
              <a:t> </a:t>
            </a:r>
            <a:r>
              <a:rPr lang="en-US" altLang="zh-TW" dirty="0"/>
              <a:t>cup vertical line, disc vertical line,</a:t>
            </a:r>
            <a:r>
              <a:rPr lang="en-TW" dirty="0"/>
              <a:t> fovea, RNFL defect</a:t>
            </a:r>
          </a:p>
          <a:p>
            <a:r>
              <a:rPr lang="en-TW" dirty="0"/>
              <a:t>Tool: LabelMe</a:t>
            </a:r>
          </a:p>
          <a:p>
            <a:r>
              <a:rPr lang="en-TW" dirty="0"/>
              <a:t>Workers (student: 2, part-time: 2)</a:t>
            </a:r>
          </a:p>
          <a:p>
            <a:r>
              <a:rPr lang="en-US" dirty="0"/>
              <a:t>Labeled data can provide more option for AI model design</a:t>
            </a:r>
            <a:endParaRPr lang="en-TW" dirty="0"/>
          </a:p>
          <a:p>
            <a:pPr lvl="1"/>
            <a:r>
              <a:rPr lang="en-US" dirty="0"/>
              <a:t>D</a:t>
            </a:r>
            <a:r>
              <a:rPr lang="en-TW" dirty="0"/>
              <a:t>etection of RNFL defect</a:t>
            </a:r>
          </a:p>
          <a:p>
            <a:pPr lvl="1"/>
            <a:r>
              <a:rPr lang="en-TW" dirty="0"/>
              <a:t>Include fovea area for classification (GCC area)</a:t>
            </a:r>
          </a:p>
          <a:p>
            <a:pPr lvl="1"/>
            <a:r>
              <a:rPr lang="en-US" dirty="0"/>
              <a:t>I</a:t>
            </a:r>
            <a:r>
              <a:rPr lang="en-TW" dirty="0"/>
              <a:t>mage segmentation</a:t>
            </a:r>
          </a:p>
          <a:p>
            <a:pPr marL="0" indent="0">
              <a:buNone/>
            </a:pPr>
            <a:endParaRPr lang="en-TW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1290F2-9518-9F4D-992E-009D055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 dirty="0"/>
              <a:t>Supplymentaly results: Glaucoma </a:t>
            </a:r>
            <a:r>
              <a:rPr lang="en-US" dirty="0"/>
              <a:t>Color Fundus Image </a:t>
            </a:r>
            <a:br>
              <a:rPr lang="en-US" dirty="0"/>
            </a:br>
            <a:r>
              <a:rPr lang="en-US" dirty="0"/>
              <a:t>Features Labeling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146975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885A51-71E3-BB44-A300-4155FC6E3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S1: Labeling Important Features in Glaucoma Color Fundus Images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A03A6A-0A51-B045-8FD3-CA63A5CEB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154" y="1700808"/>
            <a:ext cx="645369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11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60A38-A5C8-B044-8AE9-53511112F86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TW" dirty="0"/>
              <a:t>Glaucoma AI webpage </a:t>
            </a:r>
          </a:p>
          <a:p>
            <a:pPr lvl="1"/>
            <a:r>
              <a:rPr lang="en-TW" dirty="0"/>
              <a:t>demo webpage on MIRLab server </a:t>
            </a:r>
            <a:r>
              <a:rPr lang="en-US" dirty="0">
                <a:hlinkClick r:id="rId2"/>
              </a:rPr>
              <a:t>http://140.112.91.59:9000/</a:t>
            </a:r>
            <a:endParaRPr lang="en-TW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100CFA-D3A3-304A-BA3A-5334786A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Glaucoma AI webpage </a:t>
            </a:r>
          </a:p>
        </p:txBody>
      </p:sp>
    </p:spTree>
    <p:extLst>
      <p:ext uri="{BB962C8B-B14F-4D97-AF65-F5344CB8AC3E}">
        <p14:creationId xmlns:p14="http://schemas.microsoft.com/office/powerpoint/2010/main" val="488847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E58DB-C77B-F64B-9D06-F8CF485D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24" y="251261"/>
            <a:ext cx="7719160" cy="1143000"/>
          </a:xfrm>
        </p:spPr>
        <p:txBody>
          <a:bodyPr/>
          <a:lstStyle/>
          <a:p>
            <a:r>
              <a:rPr lang="en-TW" dirty="0"/>
              <a:t>Features of Glaucoma</a:t>
            </a:r>
            <a:r>
              <a:rPr lang="en-US" dirty="0"/>
              <a:t> in</a:t>
            </a:r>
            <a:r>
              <a:rPr lang="en-TW" dirty="0"/>
              <a:t> Color Fundus Images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2EA05B-75C8-474F-82B9-D9F2B7ABDD4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31430"/>
            <a:ext cx="3657600" cy="4572000"/>
          </a:xfrm>
        </p:spPr>
        <p:txBody>
          <a:bodyPr/>
          <a:lstStyle/>
          <a:p>
            <a:r>
              <a:rPr lang="en-TW" dirty="0"/>
              <a:t>Normal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50263BC-676D-7F4E-B63F-133BD41E692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267200" y="1658912"/>
            <a:ext cx="3657600" cy="4572000"/>
          </a:xfrm>
        </p:spPr>
        <p:txBody>
          <a:bodyPr/>
          <a:lstStyle/>
          <a:p>
            <a:r>
              <a:rPr lang="en-TW" dirty="0"/>
              <a:t>Glaucoma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C840A-B976-BE45-8BBF-F40309FE0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492896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1478C-EF79-BB43-AED9-7907B7DD7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492896"/>
            <a:ext cx="3429000" cy="3429000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5DAF5A65-22B3-42FA-ABB7-C63738EBC33B}"/>
              </a:ext>
            </a:extLst>
          </p:cNvPr>
          <p:cNvCxnSpPr>
            <a:cxnSpLocks/>
          </p:cNvCxnSpPr>
          <p:nvPr/>
        </p:nvCxnSpPr>
        <p:spPr>
          <a:xfrm flipH="1">
            <a:off x="5220072" y="4319093"/>
            <a:ext cx="1008112" cy="19902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FE11B60-B141-4498-B428-18284F8580F5}"/>
              </a:ext>
            </a:extLst>
          </p:cNvPr>
          <p:cNvSpPr txBox="1"/>
          <p:nvPr/>
        </p:nvSpPr>
        <p:spPr>
          <a:xfrm>
            <a:off x="4875628" y="623740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Change of </a:t>
            </a:r>
            <a:r>
              <a:rPr lang="zh-TW" altLang="en-US" dirty="0"/>
              <a:t> </a:t>
            </a:r>
            <a:r>
              <a:rPr lang="en-US" altLang="zh-TW" dirty="0"/>
              <a:t>Cup/Disk ratio</a:t>
            </a:r>
            <a:endParaRPr 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E853740-62BF-4327-9F4E-B4F777CC2924}"/>
              </a:ext>
            </a:extLst>
          </p:cNvPr>
          <p:cNvSpPr txBox="1"/>
          <p:nvPr/>
        </p:nvSpPr>
        <p:spPr>
          <a:xfrm>
            <a:off x="6814672" y="4186331"/>
            <a:ext cx="159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Nerve fiber defect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A17213A-D8DB-4C8E-8644-956A149497FE}"/>
              </a:ext>
            </a:extLst>
          </p:cNvPr>
          <p:cNvCxnSpPr>
            <a:cxnSpLocks/>
          </p:cNvCxnSpPr>
          <p:nvPr/>
        </p:nvCxnSpPr>
        <p:spPr>
          <a:xfrm>
            <a:off x="2605375" y="4444181"/>
            <a:ext cx="657635" cy="0"/>
          </a:xfrm>
          <a:prstGeom prst="straightConnector1">
            <a:avLst/>
          </a:prstGeom>
          <a:ln>
            <a:solidFill>
              <a:srgbClr val="3373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DCD62DD-0119-4643-B879-20889FC03054}"/>
              </a:ext>
            </a:extLst>
          </p:cNvPr>
          <p:cNvSpPr txBox="1"/>
          <p:nvPr/>
        </p:nvSpPr>
        <p:spPr>
          <a:xfrm>
            <a:off x="3203930" y="416240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 Disk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CD8BD61-67A8-4B3B-B2C3-B979F9C76350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1755487" y="4188536"/>
            <a:ext cx="557008" cy="7475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C32791C-466D-46A3-A073-99C61B15FA69}"/>
              </a:ext>
            </a:extLst>
          </p:cNvPr>
          <p:cNvSpPr txBox="1"/>
          <p:nvPr/>
        </p:nvSpPr>
        <p:spPr>
          <a:xfrm>
            <a:off x="1225669" y="39540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Cup</a:t>
            </a: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F53737B-1638-43C9-B39C-7FCB078E1DBA}"/>
              </a:ext>
            </a:extLst>
          </p:cNvPr>
          <p:cNvCxnSpPr>
            <a:cxnSpLocks/>
          </p:cNvCxnSpPr>
          <p:nvPr/>
        </p:nvCxnSpPr>
        <p:spPr>
          <a:xfrm flipH="1" flipV="1">
            <a:off x="6876256" y="3969101"/>
            <a:ext cx="72006" cy="1447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8D30C779-4874-4B75-9507-676C1D9CA588}"/>
              </a:ext>
            </a:extLst>
          </p:cNvPr>
          <p:cNvCxnSpPr>
            <a:cxnSpLocks/>
          </p:cNvCxnSpPr>
          <p:nvPr/>
        </p:nvCxnSpPr>
        <p:spPr>
          <a:xfrm flipH="1" flipV="1">
            <a:off x="6692047" y="3991302"/>
            <a:ext cx="72006" cy="1447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2C14A9D-F90D-4C3A-84CC-7F5D1C277F91}"/>
              </a:ext>
            </a:extLst>
          </p:cNvPr>
          <p:cNvCxnSpPr>
            <a:cxnSpLocks/>
          </p:cNvCxnSpPr>
          <p:nvPr/>
        </p:nvCxnSpPr>
        <p:spPr>
          <a:xfrm flipH="1" flipV="1">
            <a:off x="6714908" y="4437110"/>
            <a:ext cx="72006" cy="1447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6" name="左中括弧 35">
            <a:extLst>
              <a:ext uri="{FF2B5EF4-FFF2-40B4-BE49-F238E27FC236}">
                <a16:creationId xmlns:a16="http://schemas.microsoft.com/office/drawing/2014/main" id="{80F149BE-EE1A-4360-9946-A43FC65A5ECD}"/>
              </a:ext>
            </a:extLst>
          </p:cNvPr>
          <p:cNvSpPr/>
          <p:nvPr/>
        </p:nvSpPr>
        <p:spPr>
          <a:xfrm rot="12209431">
            <a:off x="2357180" y="4143340"/>
            <a:ext cx="271845" cy="438112"/>
          </a:xfrm>
          <a:prstGeom prst="lef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左中括弧 39">
            <a:extLst>
              <a:ext uri="{FF2B5EF4-FFF2-40B4-BE49-F238E27FC236}">
                <a16:creationId xmlns:a16="http://schemas.microsoft.com/office/drawing/2014/main" id="{43157BCA-B213-4E85-914E-0F238E865E82}"/>
              </a:ext>
            </a:extLst>
          </p:cNvPr>
          <p:cNvSpPr/>
          <p:nvPr/>
        </p:nvSpPr>
        <p:spPr>
          <a:xfrm rot="1321450">
            <a:off x="2309868" y="4197935"/>
            <a:ext cx="72008" cy="157708"/>
          </a:xfrm>
          <a:prstGeom prst="leftBracket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6DA6AD-4F99-4E45-B2AE-7DE4159FA3A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823898"/>
            <a:ext cx="7467600" cy="4759464"/>
          </a:xfrm>
        </p:spPr>
        <p:txBody>
          <a:bodyPr>
            <a:normAutofit/>
          </a:bodyPr>
          <a:lstStyle/>
          <a:p>
            <a:r>
              <a:rPr lang="en-US" dirty="0"/>
              <a:t>Transfer learning model</a:t>
            </a:r>
          </a:p>
          <a:p>
            <a:pPr lvl="1"/>
            <a:r>
              <a:rPr lang="en-US" dirty="0" err="1"/>
              <a:t>Xception</a:t>
            </a:r>
            <a:r>
              <a:rPr lang="en-US" dirty="0"/>
              <a:t>,  Inception Resnet V2, Inception V3</a:t>
            </a:r>
          </a:p>
          <a:p>
            <a:r>
              <a:rPr lang="en-US" dirty="0"/>
              <a:t>Training hyperparameters</a:t>
            </a:r>
          </a:p>
          <a:p>
            <a:pPr lvl="1"/>
            <a:r>
              <a:rPr lang="en-US" dirty="0"/>
              <a:t>Number of finetune layers: all</a:t>
            </a:r>
          </a:p>
          <a:p>
            <a:pPr lvl="1"/>
            <a:r>
              <a:rPr lang="en-US" dirty="0"/>
              <a:t>Optimizer: Adam (learning rate: 0.0001, decay: 0.001)</a:t>
            </a:r>
          </a:p>
          <a:p>
            <a:pPr lvl="1"/>
            <a:r>
              <a:rPr lang="en-US" dirty="0"/>
              <a:t>Input size: 299, 299, 3</a:t>
            </a:r>
          </a:p>
          <a:p>
            <a:pPr lvl="1"/>
            <a:r>
              <a:rPr lang="en-US" dirty="0"/>
              <a:t>Epoch: 50</a:t>
            </a:r>
          </a:p>
          <a:p>
            <a:pPr lvl="1"/>
            <a:r>
              <a:rPr lang="en-US" dirty="0"/>
              <a:t>Batch size: 1</a:t>
            </a:r>
            <a:r>
              <a:rPr lang="en-US" altLang="zh-CN" dirty="0"/>
              <a:t>5</a:t>
            </a:r>
            <a:endParaRPr lang="en-US" dirty="0"/>
          </a:p>
          <a:p>
            <a:pPr lvl="1"/>
            <a:r>
              <a:rPr lang="en-US" dirty="0"/>
              <a:t>Loss: categorical cross-entropy</a:t>
            </a:r>
          </a:p>
          <a:p>
            <a:r>
              <a:rPr lang="en-US" dirty="0"/>
              <a:t>Data argumentations</a:t>
            </a:r>
          </a:p>
          <a:p>
            <a:pPr lvl="1"/>
            <a:r>
              <a:rPr lang="en-US" dirty="0"/>
              <a:t>Rotation</a:t>
            </a:r>
          </a:p>
          <a:p>
            <a:pPr lvl="1"/>
            <a:r>
              <a:rPr lang="en-US" dirty="0"/>
              <a:t>Vertical and horizontal flip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4CAE50-31F9-6846-B4AB-F2F4B34B7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Classification Training Setting</a:t>
            </a:r>
          </a:p>
        </p:txBody>
      </p:sp>
    </p:spTree>
    <p:extLst>
      <p:ext uri="{BB962C8B-B14F-4D97-AF65-F5344CB8AC3E}">
        <p14:creationId xmlns:p14="http://schemas.microsoft.com/office/powerpoint/2010/main" val="373995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895B1-86DC-E44B-82ED-ADBA5631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Study Aims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F4264BE-BF29-2247-B1AB-C6D06F193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52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TW" altLang="en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TW" altLang="en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52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TW" altLang="en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TW" altLang="en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C70CE7-FAC9-184E-83FE-3CEF55EED3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Aims</a:t>
            </a:r>
          </a:p>
          <a:p>
            <a:pPr lvl="1"/>
            <a:r>
              <a:rPr lang="en-US" b="1" dirty="0"/>
              <a:t>To grade the dataset with accurate glaucoma detection, </a:t>
            </a:r>
            <a:r>
              <a:rPr lang="en-US" dirty="0"/>
              <a:t>based on the combination of clinical examinations and various tests for structural and functional optic nerve head damage, including fundus photography, a VF test, optical coherence tomography (OCT), and optical coherence tomography angiography (OCTA).</a:t>
            </a:r>
          </a:p>
          <a:p>
            <a:pPr lvl="1"/>
            <a:r>
              <a:rPr lang="en-US" b="1" dirty="0"/>
              <a:t>To provide a tool</a:t>
            </a:r>
            <a:r>
              <a:rPr lang="en-US" dirty="0"/>
              <a:t> that can help </a:t>
            </a:r>
            <a:r>
              <a:rPr lang="en-US" b="1" dirty="0"/>
              <a:t>diagnose glaucoma </a:t>
            </a:r>
            <a:r>
              <a:rPr lang="en-US" dirty="0"/>
              <a:t>by using </a:t>
            </a:r>
            <a:r>
              <a:rPr lang="en-US" b="1" dirty="0"/>
              <a:t>color fundus images</a:t>
            </a:r>
          </a:p>
          <a:p>
            <a:pPr lvl="1"/>
            <a:r>
              <a:rPr lang="en-US" b="1" dirty="0"/>
              <a:t>Can be applied </a:t>
            </a:r>
            <a:r>
              <a:rPr lang="en-US" dirty="0"/>
              <a:t>in </a:t>
            </a:r>
            <a:r>
              <a:rPr lang="en-US" b="1" dirty="0"/>
              <a:t>areas with a low level of medical resources</a:t>
            </a:r>
            <a:r>
              <a:rPr lang="en-US" dirty="0"/>
              <a:t> or </a:t>
            </a:r>
            <a:r>
              <a:rPr lang="en-US" b="1" dirty="0"/>
              <a:t>areas where many people have myopia.</a:t>
            </a:r>
            <a:endParaRPr lang="en-US" dirty="0"/>
          </a:p>
          <a:p>
            <a:pPr marL="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310579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1694570-48B3-4EAF-924E-D046E741DF8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5535" y="1640027"/>
            <a:ext cx="7467600" cy="4759464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 g</a:t>
            </a:r>
            <a:r>
              <a:rPr lang="en-US" sz="2000" dirty="0"/>
              <a:t>laucoma dataset </a:t>
            </a:r>
            <a:r>
              <a:rPr lang="en-US" altLang="zh-CN" sz="2000" dirty="0"/>
              <a:t>was </a:t>
            </a:r>
            <a:r>
              <a:rPr lang="en-US" sz="2000" dirty="0"/>
              <a:t>collect</a:t>
            </a:r>
            <a:r>
              <a:rPr lang="en-US" altLang="zh-CN" sz="2000" dirty="0"/>
              <a:t>ed</a:t>
            </a:r>
            <a:r>
              <a:rPr lang="en-US" sz="2000" dirty="0"/>
              <a:t> and grad</a:t>
            </a:r>
            <a:r>
              <a:rPr lang="en-US" altLang="zh-CN" sz="2000" dirty="0"/>
              <a:t>ed</a:t>
            </a:r>
            <a:r>
              <a:rPr lang="en-US" sz="2000" dirty="0"/>
              <a:t> by Dr. Mei-Lan Ko team in NTU Hospital</a:t>
            </a:r>
          </a:p>
          <a:p>
            <a:r>
              <a:rPr lang="en-US" dirty="0"/>
              <a:t>Color</a:t>
            </a:r>
            <a:r>
              <a:rPr lang="zh-TW" altLang="en-US" dirty="0"/>
              <a:t> </a:t>
            </a:r>
            <a:r>
              <a:rPr lang="en-US" altLang="zh-TW" dirty="0"/>
              <a:t>fundus, optical coherence tomography angiography (OCTA), patients’ demographical data</a:t>
            </a:r>
            <a:endParaRPr lang="en-US" sz="2000" dirty="0"/>
          </a:p>
          <a:p>
            <a:r>
              <a:rPr lang="en-US" sz="2000" dirty="0"/>
              <a:t>Total number of patients: 667 (eyes: </a:t>
            </a:r>
            <a:r>
              <a:rPr lang="en-TW" dirty="0"/>
              <a:t>1,155</a:t>
            </a:r>
            <a:r>
              <a:rPr lang="en-US" sz="2000" dirty="0"/>
              <a:t>)</a:t>
            </a:r>
          </a:p>
          <a:p>
            <a:r>
              <a:rPr lang="en-US" sz="2000" dirty="0"/>
              <a:t>Grading</a:t>
            </a:r>
          </a:p>
          <a:p>
            <a:pPr lvl="1"/>
            <a:r>
              <a:rPr lang="en-US" dirty="0"/>
              <a:t>Glaucoma (G)</a:t>
            </a:r>
            <a:endParaRPr lang="en-US" sz="2000" dirty="0"/>
          </a:p>
          <a:p>
            <a:pPr lvl="1"/>
            <a:r>
              <a:rPr lang="en-US" sz="1800" dirty="0"/>
              <a:t>Pre-perimetric glaucoma (PPG) </a:t>
            </a:r>
          </a:p>
          <a:p>
            <a:pPr lvl="1"/>
            <a:r>
              <a:rPr lang="en-US" dirty="0"/>
              <a:t>Normal (N)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E442624-F1E3-45AA-9A28-805314AD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Glaucoma Color Fundus Images Dataset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20F99-F8CA-E246-AC33-85D388B1F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989" y="4425895"/>
            <a:ext cx="1866365" cy="1866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7B9D2-4612-A840-A501-1EBB740C1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01" y="4431203"/>
            <a:ext cx="1866365" cy="1866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59CE51-993C-8C45-906A-455005E527A4}"/>
              </a:ext>
            </a:extLst>
          </p:cNvPr>
          <p:cNvSpPr/>
          <p:nvPr/>
        </p:nvSpPr>
        <p:spPr>
          <a:xfrm>
            <a:off x="5017147" y="4037643"/>
            <a:ext cx="111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Disc view </a:t>
            </a:r>
            <a:endParaRPr lang="en-TW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5FFDC-C50F-224A-9AD3-B4EC6D92EB93}"/>
              </a:ext>
            </a:extLst>
          </p:cNvPr>
          <p:cNvSpPr/>
          <p:nvPr/>
        </p:nvSpPr>
        <p:spPr>
          <a:xfrm>
            <a:off x="6803545" y="4053932"/>
            <a:ext cx="1445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Macular view</a:t>
            </a:r>
            <a:endParaRPr lang="en-TW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6E5FEE-CC18-BD42-8429-8F085AFDE574}"/>
              </a:ext>
            </a:extLst>
          </p:cNvPr>
          <p:cNvSpPr txBox="1"/>
          <p:nvPr/>
        </p:nvSpPr>
        <p:spPr>
          <a:xfrm>
            <a:off x="4950872" y="6495846"/>
            <a:ext cx="1174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/>
              <a:t>Optic Disc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090BA4F-F3A0-8E42-AE52-671131751CA4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4950872" y="5450480"/>
            <a:ext cx="555023" cy="1230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EC15AD2-B453-F14A-8742-AF46476121EF}"/>
              </a:ext>
            </a:extLst>
          </p:cNvPr>
          <p:cNvSpPr/>
          <p:nvPr/>
        </p:nvSpPr>
        <p:spPr>
          <a:xfrm>
            <a:off x="7233482" y="6477627"/>
            <a:ext cx="955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Macular</a:t>
            </a:r>
            <a:endParaRPr lang="en-TW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97643C-1DD7-3746-83C4-91BBA70EEAB3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7233482" y="5492173"/>
            <a:ext cx="258449" cy="11701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C32638EB-EDD2-8840-A505-665FDD4BEF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919091"/>
              </p:ext>
            </p:extLst>
          </p:nvPr>
        </p:nvGraphicFramePr>
        <p:xfrm>
          <a:off x="333785" y="5217973"/>
          <a:ext cx="4064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7833265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465549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Groups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No. of eyes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78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596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062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PPG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85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TW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W" dirty="0"/>
                        <a:t>493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16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62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7E442624-F1E3-45AA-9A28-805314AD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Fig1A: Glaucoma Study Flow Chart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909118-A954-1D41-AD00-1C675F123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756" y="1688501"/>
            <a:ext cx="4392488" cy="516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33F36F-5D44-F547-AD6F-2C615D00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Fig2: Three Groups Difference in Image Classification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94C136-F8DE-7840-A59E-5DBFA42F399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282309" cy="4759325"/>
          </a:xfrm>
        </p:spPr>
      </p:pic>
    </p:spTree>
    <p:extLst>
      <p:ext uri="{BB962C8B-B14F-4D97-AF65-F5344CB8AC3E}">
        <p14:creationId xmlns:p14="http://schemas.microsoft.com/office/powerpoint/2010/main" val="256565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610D03C-97DE-5947-B7F6-3C3FFF059C7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79075141"/>
              </p:ext>
            </p:extLst>
          </p:nvPr>
        </p:nvGraphicFramePr>
        <p:xfrm>
          <a:off x="1043608" y="1988840"/>
          <a:ext cx="6696742" cy="4032445"/>
        </p:xfrm>
        <a:graphic>
          <a:graphicData uri="http://schemas.openxmlformats.org/drawingml/2006/table">
            <a:tbl>
              <a:tblPr/>
              <a:tblGrid>
                <a:gridCol w="1253630">
                  <a:extLst>
                    <a:ext uri="{9D8B030D-6E8A-4147-A177-3AD203B41FA5}">
                      <a16:colId xmlns:a16="http://schemas.microsoft.com/office/drawing/2014/main" val="3144424600"/>
                    </a:ext>
                  </a:extLst>
                </a:gridCol>
                <a:gridCol w="1360778">
                  <a:extLst>
                    <a:ext uri="{9D8B030D-6E8A-4147-A177-3AD203B41FA5}">
                      <a16:colId xmlns:a16="http://schemas.microsoft.com/office/drawing/2014/main" val="1207575328"/>
                    </a:ext>
                  </a:extLst>
                </a:gridCol>
                <a:gridCol w="1360778">
                  <a:extLst>
                    <a:ext uri="{9D8B030D-6E8A-4147-A177-3AD203B41FA5}">
                      <a16:colId xmlns:a16="http://schemas.microsoft.com/office/drawing/2014/main" val="1628196755"/>
                    </a:ext>
                  </a:extLst>
                </a:gridCol>
                <a:gridCol w="1360778">
                  <a:extLst>
                    <a:ext uri="{9D8B030D-6E8A-4147-A177-3AD203B41FA5}">
                      <a16:colId xmlns:a16="http://schemas.microsoft.com/office/drawing/2014/main" val="2308507267"/>
                    </a:ext>
                  </a:extLst>
                </a:gridCol>
                <a:gridCol w="1360778">
                  <a:extLst>
                    <a:ext uri="{9D8B030D-6E8A-4147-A177-3AD203B41FA5}">
                      <a16:colId xmlns:a16="http://schemas.microsoft.com/office/drawing/2014/main" val="579404046"/>
                    </a:ext>
                  </a:extLst>
                </a:gridCol>
              </a:tblGrid>
              <a:tr h="425663">
                <a:tc gridSpan="5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Table 2. Binary classification results after collapsed three groups into binary groups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691428"/>
                  </a:ext>
                </a:extLst>
              </a:tr>
              <a:tr h="306477"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Metrics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Validation data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Test data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218109"/>
                  </a:ext>
                </a:extLst>
              </a:tr>
              <a:tr h="496607">
                <a:tc v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(N, PPG+G)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(N+PPG, G)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(N, PPG+G)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(N+PPG, G)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72471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AUROC,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95.91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96.42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95.45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95.24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46534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Accuracy,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89.96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90.57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88.88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 dirty="0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86.11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89480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Sensitivity,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89.93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90.54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88.63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86.77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69504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Specificity,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89.99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90.59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89.17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85.49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011607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Precision,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87.92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94.13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96.53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95.46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619349"/>
                  </a:ext>
                </a:extLst>
              </a:tr>
              <a:tr h="306477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F3, %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89.73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89.80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88.77</a:t>
                      </a:r>
                      <a:r>
                        <a:rPr lang="en-US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TW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86.56</a:t>
                      </a:r>
                      <a:endParaRPr lang="en-TW">
                        <a:effectLst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99225"/>
                  </a:ext>
                </a:extLst>
              </a:tr>
              <a:tr h="964836">
                <a:tc gridSpan="5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G: glaucoma, N: normal, PPG: pre-perimetrical glaucoma, AUROC: area under the receiver operator characteristic curve, 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best metrics value in the validation set, </a:t>
                      </a:r>
                      <a:r>
                        <a:rPr lang="en-US" sz="12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best metrics value in the test set.</a:t>
                      </a:r>
                      <a:endParaRPr lang="en-US" dirty="0">
                        <a:effectLst/>
                      </a:endParaRPr>
                    </a:p>
                  </a:txBody>
                  <a:tcPr marL="73025" marR="730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0853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F2BF450-98D4-C143-87EE-2921C632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Table 2: Collapsed Three Groups into Binary Groups in Images Classification Model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56EDD95-5744-5C43-97B4-915F79B0D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TW" altLang="en-TW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TW" altLang="en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TW" altLang="en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41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EEADB3-D2E6-C844-A940-419B0329435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TW" dirty="0"/>
              <a:t>Segmented images:</a:t>
            </a:r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endParaRPr lang="en-TW" dirty="0"/>
          </a:p>
          <a:p>
            <a:r>
              <a:rPr lang="en-TW" dirty="0"/>
              <a:t>Predict values (</a:t>
            </a:r>
            <a:r>
              <a:rPr lang="en-US" dirty="0"/>
              <a:t>t</a:t>
            </a:r>
            <a:r>
              <a:rPr lang="en-TW" dirty="0"/>
              <a:t>hese values are from OCTA images):</a:t>
            </a:r>
          </a:p>
          <a:p>
            <a:pPr lvl="1"/>
            <a:r>
              <a:rPr lang="en-US" altLang="zh-CN" dirty="0"/>
              <a:t>Cup/Disk ratio (</a:t>
            </a:r>
            <a:r>
              <a:rPr lang="en-TW" dirty="0"/>
              <a:t>CD v ratio (%)</a:t>
            </a:r>
            <a:r>
              <a:rPr lang="en-US" altLang="zh-CN" dirty="0"/>
              <a:t>)</a:t>
            </a:r>
            <a:endParaRPr lang="en-TW" dirty="0"/>
          </a:p>
          <a:p>
            <a:pPr lvl="1"/>
            <a:r>
              <a:rPr lang="en-TW" dirty="0"/>
              <a:t>Average R</a:t>
            </a:r>
            <a:r>
              <a:rPr lang="en-US" altLang="zh-CN" dirty="0"/>
              <a:t>e</a:t>
            </a:r>
            <a:r>
              <a:rPr lang="en-TW" dirty="0"/>
              <a:t>tinal Nerve Fiber Layer (RNFL)</a:t>
            </a:r>
          </a:p>
          <a:p>
            <a:pPr lvl="2"/>
            <a:r>
              <a:rPr lang="en-US" dirty="0"/>
              <a:t>M</a:t>
            </a:r>
            <a:r>
              <a:rPr lang="en-TW" dirty="0"/>
              <a:t>ean value of RNFL inferior and RNFL superior</a:t>
            </a:r>
          </a:p>
          <a:p>
            <a:r>
              <a:rPr lang="en-TW" sz="1000" dirty="0"/>
              <a:t>Ref: </a:t>
            </a:r>
            <a:r>
              <a:rPr lang="en-US" sz="1100" dirty="0"/>
              <a:t>Medeiros, F. A., </a:t>
            </a:r>
            <a:r>
              <a:rPr lang="en-US" sz="1100" dirty="0" err="1"/>
              <a:t>Jammal</a:t>
            </a:r>
            <a:r>
              <a:rPr lang="en-US" sz="1100" dirty="0"/>
              <a:t>, A. A., &amp; Thompson, A. C. (2019). From machine to machine: an OCT-trained deep learning algorithm for objective quantification of glaucomatous damage in fundus photographs. </a:t>
            </a:r>
            <a:r>
              <a:rPr lang="en-US" sz="1100" i="1" dirty="0"/>
              <a:t>Ophthalmology</a:t>
            </a:r>
            <a:r>
              <a:rPr lang="en-US" sz="1100" dirty="0"/>
              <a:t>, </a:t>
            </a:r>
            <a:r>
              <a:rPr lang="en-US" sz="1100" i="1" dirty="0"/>
              <a:t>126</a:t>
            </a:r>
            <a:r>
              <a:rPr lang="en-US" sz="1100" dirty="0"/>
              <a:t>(4), 513-521.</a:t>
            </a:r>
            <a:endParaRPr lang="en-TW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023C07-A578-6647-A72F-512C7A2D1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03" y="237848"/>
            <a:ext cx="7139136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Segmented </a:t>
            </a:r>
            <a:r>
              <a:rPr lang="en-TW" dirty="0"/>
              <a:t>Optic Head</a:t>
            </a:r>
            <a:r>
              <a:rPr lang="en-US" dirty="0"/>
              <a:t> </a:t>
            </a:r>
            <a:r>
              <a:rPr lang="en-TW" dirty="0"/>
              <a:t>Images</a:t>
            </a:r>
            <a:r>
              <a:rPr lang="en-US" dirty="0"/>
              <a:t> </a:t>
            </a:r>
            <a:r>
              <a:rPr lang="en-US" altLang="zh-CN" dirty="0"/>
              <a:t>and Regression Model</a:t>
            </a:r>
            <a:endParaRPr lang="en-TW" dirty="0"/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9B43F970-74F1-8E44-AA54-82E6BCD6EA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91" y="2190207"/>
            <a:ext cx="2160240" cy="216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DAB5D-AFA2-5C42-963B-3FB45FFAA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391" y="2852936"/>
            <a:ext cx="834782" cy="834782"/>
          </a:xfrm>
          <a:prstGeom prst="rect">
            <a:avLst/>
          </a:prstGeom>
          <a:ln w="31750">
            <a:noFill/>
          </a:ln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A0619768-21A8-5E41-B666-CCF26B39E042}"/>
              </a:ext>
            </a:extLst>
          </p:cNvPr>
          <p:cNvSpPr/>
          <p:nvPr/>
        </p:nvSpPr>
        <p:spPr>
          <a:xfrm rot="16200000">
            <a:off x="3944587" y="2897742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A2D33-A858-9846-9AAC-79EF7D4A9E6D}"/>
              </a:ext>
            </a:extLst>
          </p:cNvPr>
          <p:cNvSpPr txBox="1"/>
          <p:nvPr/>
        </p:nvSpPr>
        <p:spPr>
          <a:xfrm>
            <a:off x="4716016" y="216442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TW" dirty="0"/>
              <a:t>ixel</a:t>
            </a:r>
          </a:p>
          <a:p>
            <a:r>
              <a:rPr lang="en-TW" dirty="0"/>
              <a:t>(1500 x 1500)</a:t>
            </a:r>
          </a:p>
        </p:txBody>
      </p:sp>
    </p:spTree>
    <p:extLst>
      <p:ext uri="{BB962C8B-B14F-4D97-AF65-F5344CB8AC3E}">
        <p14:creationId xmlns:p14="http://schemas.microsoft.com/office/powerpoint/2010/main" val="191419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8908F1-FC5D-F948-B8B6-ED4C5E4FD8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470" y="1596172"/>
            <a:ext cx="4120076" cy="521505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5E1586-E4C5-9A4C-8C7F-552EA67D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 3: Regression Model Results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FFDA8470-C0EF-3D4C-9C1A-DD76D06C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21" r="82522" b="15251"/>
          <a:stretch/>
        </p:blipFill>
        <p:spPr>
          <a:xfrm>
            <a:off x="1043608" y="2141077"/>
            <a:ext cx="1728192" cy="41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2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04F22D-0223-9F4D-9DF2-10DC0EFC559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70186"/>
            <a:ext cx="8318433" cy="501317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D5A79A-5BD8-E049-AAE0-554CE683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Fig 1B: Multimodal Model Structure</a:t>
            </a:r>
          </a:p>
        </p:txBody>
      </p:sp>
    </p:spTree>
    <p:extLst>
      <p:ext uri="{BB962C8B-B14F-4D97-AF65-F5344CB8AC3E}">
        <p14:creationId xmlns:p14="http://schemas.microsoft.com/office/powerpoint/2010/main" val="3434212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template4mir01</Template>
  <TotalTime>55817</TotalTime>
  <Words>710</Words>
  <Application>Microsoft Macintosh PowerPoint</Application>
  <PresentationFormat>On-screen Show (4:3)</PresentationFormat>
  <Paragraphs>131</Paragraphs>
  <Slides>18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標楷體</vt:lpstr>
      <vt:lpstr>新細明體</vt:lpstr>
      <vt:lpstr>Arial</vt:lpstr>
      <vt:lpstr>Calibri</vt:lpstr>
      <vt:lpstr>Times New Roman</vt:lpstr>
      <vt:lpstr>Wingdings</vt:lpstr>
      <vt:lpstr>Wingdings 2</vt:lpstr>
      <vt:lpstr>壁窗</vt:lpstr>
      <vt:lpstr>臺大醫神  MIRLAB  Glaucoma Report</vt:lpstr>
      <vt:lpstr>Study Aims</vt:lpstr>
      <vt:lpstr>Glaucoma Color Fundus Images Dataset</vt:lpstr>
      <vt:lpstr>Fig1A: Glaucoma Study Flow Chart</vt:lpstr>
      <vt:lpstr>Fig2: Three Groups Difference in Image Classification Model</vt:lpstr>
      <vt:lpstr>Table 2: Collapsed Three Groups into Binary Groups in Images Classification Model</vt:lpstr>
      <vt:lpstr>Segmented Optic Head Images and Regression Model</vt:lpstr>
      <vt:lpstr>Fig 3: Regression Model Results</vt:lpstr>
      <vt:lpstr>Fig 1B: Multimodal Model Structure</vt:lpstr>
      <vt:lpstr>Fig 4 :Result of Multimodal Model on Three-groups Classification</vt:lpstr>
      <vt:lpstr>Fig 5: Multimodal Models Results (Binary-groups)</vt:lpstr>
      <vt:lpstr>Fig 5: Multimodal Models Results (Binary-groups)</vt:lpstr>
      <vt:lpstr>Table 3: All Models Comparisons after Collapsing Three-groups into Binary-groups</vt:lpstr>
      <vt:lpstr>Supplymentaly results: Glaucoma Color Fundus Image  Features Labeling</vt:lpstr>
      <vt:lpstr>S1: Labeling Important Features in Glaucoma Color Fundus Images</vt:lpstr>
      <vt:lpstr>Glaucoma AI webpage </vt:lpstr>
      <vt:lpstr>Features of Glaucoma in Color Fundus Images</vt:lpstr>
      <vt:lpstr>Images Classification Training Setting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使用 HTS 進行中文語音合成之研究</dc:title>
  <dc:creator>heycat</dc:creator>
  <cp:lastModifiedBy>Wee Shin Lim</cp:lastModifiedBy>
  <cp:revision>1442</cp:revision>
  <cp:lastPrinted>2019-10-04T07:39:54Z</cp:lastPrinted>
  <dcterms:created xsi:type="dcterms:W3CDTF">2008-11-09T17:03:56Z</dcterms:created>
  <dcterms:modified xsi:type="dcterms:W3CDTF">2021-04-08T09:53:41Z</dcterms:modified>
</cp:coreProperties>
</file>