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Lst>
  <p:notesMasterIdLst>
    <p:notesMasterId r:id="rId31"/>
  </p:notesMasterIdLst>
  <p:handoutMasterIdLst>
    <p:handoutMasterId r:id="rId32"/>
  </p:handoutMasterIdLst>
  <p:sldIdLst>
    <p:sldId id="347" r:id="rId2"/>
    <p:sldId id="464" r:id="rId3"/>
    <p:sldId id="383" r:id="rId4"/>
    <p:sldId id="460" r:id="rId5"/>
    <p:sldId id="384" r:id="rId6"/>
    <p:sldId id="387" r:id="rId7"/>
    <p:sldId id="457" r:id="rId8"/>
    <p:sldId id="472" r:id="rId9"/>
    <p:sldId id="463" r:id="rId10"/>
    <p:sldId id="466" r:id="rId11"/>
    <p:sldId id="488" r:id="rId12"/>
    <p:sldId id="467" r:id="rId13"/>
    <p:sldId id="468" r:id="rId14"/>
    <p:sldId id="454" r:id="rId15"/>
    <p:sldId id="476" r:id="rId16"/>
    <p:sldId id="475" r:id="rId17"/>
    <p:sldId id="469" r:id="rId18"/>
    <p:sldId id="487" r:id="rId19"/>
    <p:sldId id="480" r:id="rId20"/>
    <p:sldId id="477" r:id="rId21"/>
    <p:sldId id="491" r:id="rId22"/>
    <p:sldId id="462" r:id="rId23"/>
    <p:sldId id="482" r:id="rId24"/>
    <p:sldId id="483" r:id="rId25"/>
    <p:sldId id="484" r:id="rId26"/>
    <p:sldId id="446" r:id="rId27"/>
    <p:sldId id="478" r:id="rId28"/>
    <p:sldId id="479" r:id="rId29"/>
    <p:sldId id="455" r:id="rId3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74292" autoAdjust="0"/>
  </p:normalViewPr>
  <p:slideViewPr>
    <p:cSldViewPr>
      <p:cViewPr>
        <p:scale>
          <a:sx n="123" d="100"/>
          <a:sy n="123" d="100"/>
        </p:scale>
        <p:origin x="2168" y="8"/>
      </p:cViewPr>
      <p:guideLst>
        <p:guide orient="horz" pos="2160"/>
        <p:guide pos="2880"/>
      </p:guideLst>
    </p:cSldViewPr>
  </p:slideViewPr>
  <p:outlineViewPr>
    <p:cViewPr>
      <p:scale>
        <a:sx n="33" d="100"/>
        <a:sy n="33" d="100"/>
      </p:scale>
      <p:origin x="0" y="617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1" d="100"/>
          <a:sy n="41" d="100"/>
        </p:scale>
        <p:origin x="-2395"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leo/Documents/Leo_2018/Ophthalmology/Gluacoma_cm_te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eo/Documents/Leo_2018/Ophthalmology/Gluacoma_cm_tes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Sheet1!$O$1</c:f>
              <c:strCache>
                <c:ptCount val="1"/>
                <c:pt idx="0">
                  <c:v>RGB</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Sheet1!$M$2:$N$7</c:f>
              <c:multiLvlStrCache>
                <c:ptCount val="6"/>
                <c:lvl>
                  <c:pt idx="0">
                    <c:v>Training (10-fold)</c:v>
                  </c:pt>
                  <c:pt idx="1">
                    <c:v>Test</c:v>
                  </c:pt>
                  <c:pt idx="2">
                    <c:v>Training (10-fold)</c:v>
                  </c:pt>
                  <c:pt idx="3">
                    <c:v>Test</c:v>
                  </c:pt>
                  <c:pt idx="4">
                    <c:v>Training (10-fold)</c:v>
                  </c:pt>
                  <c:pt idx="5">
                    <c:v>Test</c:v>
                  </c:pt>
                </c:lvl>
                <c:lvl>
                  <c:pt idx="0">
                    <c:v>0</c:v>
                  </c:pt>
                  <c:pt idx="1">
                    <c:v>0</c:v>
                  </c:pt>
                  <c:pt idx="2">
                    <c:v>1, 1+2, 2</c:v>
                  </c:pt>
                  <c:pt idx="3">
                    <c:v>1, 1+2, 2</c:v>
                  </c:pt>
                  <c:pt idx="4">
                    <c:v>3, 4, 5</c:v>
                  </c:pt>
                  <c:pt idx="5">
                    <c:v>3, 4, 5</c:v>
                  </c:pt>
                </c:lvl>
              </c:multiLvlStrCache>
            </c:multiLvlStrRef>
          </c:cat>
          <c:val>
            <c:numRef>
              <c:f>Sheet1!$O$2:$O$7</c:f>
              <c:numCache>
                <c:formatCode>0.00</c:formatCode>
                <c:ptCount val="6"/>
                <c:pt idx="0" formatCode="0.0">
                  <c:v>92.293407613741905</c:v>
                </c:pt>
                <c:pt idx="1">
                  <c:v>87.5</c:v>
                </c:pt>
                <c:pt idx="2" formatCode="0.0">
                  <c:v>33.027522935779821</c:v>
                </c:pt>
                <c:pt idx="3">
                  <c:v>33.333333333333329</c:v>
                </c:pt>
                <c:pt idx="4" formatCode="0.0">
                  <c:v>87.910643889618925</c:v>
                </c:pt>
                <c:pt idx="5">
                  <c:v>83.88429752066115</c:v>
                </c:pt>
              </c:numCache>
            </c:numRef>
          </c:val>
          <c:extLst>
            <c:ext xmlns:c16="http://schemas.microsoft.com/office/drawing/2014/chart" uri="{C3380CC4-5D6E-409C-BE32-E72D297353CC}">
              <c16:uniqueId val="{00000000-2944-5B44-9E8D-4517244DCD87}"/>
            </c:ext>
          </c:extLst>
        </c:ser>
        <c:ser>
          <c:idx val="1"/>
          <c:order val="1"/>
          <c:tx>
            <c:strRef>
              <c:f>Sheet1!$P$1</c:f>
              <c:strCache>
                <c:ptCount val="1"/>
                <c:pt idx="0">
                  <c:v>Green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Sheet1!$M$2:$N$7</c:f>
              <c:multiLvlStrCache>
                <c:ptCount val="6"/>
                <c:lvl>
                  <c:pt idx="0">
                    <c:v>Training (10-fold)</c:v>
                  </c:pt>
                  <c:pt idx="1">
                    <c:v>Test</c:v>
                  </c:pt>
                  <c:pt idx="2">
                    <c:v>Training (10-fold)</c:v>
                  </c:pt>
                  <c:pt idx="3">
                    <c:v>Test</c:v>
                  </c:pt>
                  <c:pt idx="4">
                    <c:v>Training (10-fold)</c:v>
                  </c:pt>
                  <c:pt idx="5">
                    <c:v>Test</c:v>
                  </c:pt>
                </c:lvl>
                <c:lvl>
                  <c:pt idx="0">
                    <c:v>0</c:v>
                  </c:pt>
                  <c:pt idx="1">
                    <c:v>0</c:v>
                  </c:pt>
                  <c:pt idx="2">
                    <c:v>1, 1+2, 2</c:v>
                  </c:pt>
                  <c:pt idx="3">
                    <c:v>1, 1+2, 2</c:v>
                  </c:pt>
                  <c:pt idx="4">
                    <c:v>3, 4, 5</c:v>
                  </c:pt>
                  <c:pt idx="5">
                    <c:v>3, 4, 5</c:v>
                  </c:pt>
                </c:lvl>
              </c:multiLvlStrCache>
            </c:multiLvlStrRef>
          </c:cat>
          <c:val>
            <c:numRef>
              <c:f>Sheet1!$P$2:$P$7</c:f>
              <c:numCache>
                <c:formatCode>0.00</c:formatCode>
                <c:ptCount val="6"/>
                <c:pt idx="0" formatCode="0.0">
                  <c:v>91.179201485608175</c:v>
                </c:pt>
                <c:pt idx="1">
                  <c:v>89.166666666666671</c:v>
                </c:pt>
                <c:pt idx="2" formatCode="0.0">
                  <c:v>28.440366972477065</c:v>
                </c:pt>
                <c:pt idx="3">
                  <c:v>8.3333333333333321</c:v>
                </c:pt>
                <c:pt idx="4" formatCode="0.0">
                  <c:v>87.647831800262807</c:v>
                </c:pt>
                <c:pt idx="5">
                  <c:v>81.40495867768594</c:v>
                </c:pt>
              </c:numCache>
            </c:numRef>
          </c:val>
          <c:extLst>
            <c:ext xmlns:c16="http://schemas.microsoft.com/office/drawing/2014/chart" uri="{C3380CC4-5D6E-409C-BE32-E72D297353CC}">
              <c16:uniqueId val="{00000001-2944-5B44-9E8D-4517244DCD87}"/>
            </c:ext>
          </c:extLst>
        </c:ser>
        <c:ser>
          <c:idx val="2"/>
          <c:order val="2"/>
          <c:tx>
            <c:strRef>
              <c:f>Sheet1!$Q$1</c:f>
              <c:strCache>
                <c:ptCount val="1"/>
                <c:pt idx="0">
                  <c:v>Voting (Min)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Sheet1!$M$2:$N$7</c:f>
              <c:multiLvlStrCache>
                <c:ptCount val="6"/>
                <c:lvl>
                  <c:pt idx="0">
                    <c:v>Training (10-fold)</c:v>
                  </c:pt>
                  <c:pt idx="1">
                    <c:v>Test</c:v>
                  </c:pt>
                  <c:pt idx="2">
                    <c:v>Training (10-fold)</c:v>
                  </c:pt>
                  <c:pt idx="3">
                    <c:v>Test</c:v>
                  </c:pt>
                  <c:pt idx="4">
                    <c:v>Training (10-fold)</c:v>
                  </c:pt>
                  <c:pt idx="5">
                    <c:v>Test</c:v>
                  </c:pt>
                </c:lvl>
                <c:lvl>
                  <c:pt idx="0">
                    <c:v>0</c:v>
                  </c:pt>
                  <c:pt idx="1">
                    <c:v>0</c:v>
                  </c:pt>
                  <c:pt idx="2">
                    <c:v>1, 1+2, 2</c:v>
                  </c:pt>
                  <c:pt idx="3">
                    <c:v>1, 1+2, 2</c:v>
                  </c:pt>
                  <c:pt idx="4">
                    <c:v>3, 4, 5</c:v>
                  </c:pt>
                  <c:pt idx="5">
                    <c:v>3, 4, 5</c:v>
                  </c:pt>
                </c:lvl>
              </c:multiLvlStrCache>
            </c:multiLvlStrRef>
          </c:cat>
          <c:val>
            <c:numRef>
              <c:f>Sheet1!$Q$2:$Q$7</c:f>
              <c:numCache>
                <c:formatCode>0.00</c:formatCode>
                <c:ptCount val="6"/>
                <c:pt idx="0" formatCode="0.0">
                  <c:v>96.564531104921087</c:v>
                </c:pt>
                <c:pt idx="1">
                  <c:v>95</c:v>
                </c:pt>
                <c:pt idx="2" formatCode="0.0">
                  <c:v>29.357798165137616</c:v>
                </c:pt>
                <c:pt idx="3">
                  <c:v>20.833333333333336</c:v>
                </c:pt>
                <c:pt idx="4" formatCode="0.0">
                  <c:v>81.997371879106439</c:v>
                </c:pt>
                <c:pt idx="5">
                  <c:v>74.380165289256198</c:v>
                </c:pt>
              </c:numCache>
            </c:numRef>
          </c:val>
          <c:extLst>
            <c:ext xmlns:c16="http://schemas.microsoft.com/office/drawing/2014/chart" uri="{C3380CC4-5D6E-409C-BE32-E72D297353CC}">
              <c16:uniqueId val="{00000002-2944-5B44-9E8D-4517244DCD87}"/>
            </c:ext>
          </c:extLst>
        </c:ser>
        <c:ser>
          <c:idx val="3"/>
          <c:order val="3"/>
          <c:tx>
            <c:strRef>
              <c:f>Sheet1!$R$1</c:f>
              <c:strCache>
                <c:ptCount val="1"/>
                <c:pt idx="0">
                  <c:v>Voting (Max)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Sheet1!$M$2:$N$7</c:f>
              <c:multiLvlStrCache>
                <c:ptCount val="6"/>
                <c:lvl>
                  <c:pt idx="0">
                    <c:v>Training (10-fold)</c:v>
                  </c:pt>
                  <c:pt idx="1">
                    <c:v>Test</c:v>
                  </c:pt>
                  <c:pt idx="2">
                    <c:v>Training (10-fold)</c:v>
                  </c:pt>
                  <c:pt idx="3">
                    <c:v>Test</c:v>
                  </c:pt>
                  <c:pt idx="4">
                    <c:v>Training (10-fold)</c:v>
                  </c:pt>
                  <c:pt idx="5">
                    <c:v>Test</c:v>
                  </c:pt>
                </c:lvl>
                <c:lvl>
                  <c:pt idx="0">
                    <c:v>0</c:v>
                  </c:pt>
                  <c:pt idx="1">
                    <c:v>0</c:v>
                  </c:pt>
                  <c:pt idx="2">
                    <c:v>1, 1+2, 2</c:v>
                  </c:pt>
                  <c:pt idx="3">
                    <c:v>1, 1+2, 2</c:v>
                  </c:pt>
                  <c:pt idx="4">
                    <c:v>3, 4, 5</c:v>
                  </c:pt>
                  <c:pt idx="5">
                    <c:v>3, 4, 5</c:v>
                  </c:pt>
                </c:lvl>
              </c:multiLvlStrCache>
            </c:multiLvlStrRef>
          </c:cat>
          <c:val>
            <c:numRef>
              <c:f>Sheet1!$R$2:$R$7</c:f>
              <c:numCache>
                <c:formatCode>0.00</c:formatCode>
                <c:ptCount val="6"/>
                <c:pt idx="0" formatCode="0.0">
                  <c:v>86.908077994428965</c:v>
                </c:pt>
                <c:pt idx="1">
                  <c:v>81.666666666666671</c:v>
                </c:pt>
                <c:pt idx="2" formatCode="0.0">
                  <c:v>32.11009174311927</c:v>
                </c:pt>
                <c:pt idx="3">
                  <c:v>20.833333333333336</c:v>
                </c:pt>
                <c:pt idx="4" formatCode="0.0">
                  <c:v>93.561103810775293</c:v>
                </c:pt>
                <c:pt idx="5">
                  <c:v>90.909090909090907</c:v>
                </c:pt>
              </c:numCache>
            </c:numRef>
          </c:val>
          <c:extLst>
            <c:ext xmlns:c16="http://schemas.microsoft.com/office/drawing/2014/chart" uri="{C3380CC4-5D6E-409C-BE32-E72D297353CC}">
              <c16:uniqueId val="{00000003-2944-5B44-9E8D-4517244DCD87}"/>
            </c:ext>
          </c:extLst>
        </c:ser>
        <c:ser>
          <c:idx val="4"/>
          <c:order val="4"/>
          <c:tx>
            <c:strRef>
              <c:f>Sheet1!$S$1</c:f>
              <c:strCache>
                <c:ptCount val="1"/>
                <c:pt idx="0">
                  <c:v>Average Weight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Sheet1!$M$2:$N$7</c:f>
              <c:multiLvlStrCache>
                <c:ptCount val="6"/>
                <c:lvl>
                  <c:pt idx="0">
                    <c:v>Training (10-fold)</c:v>
                  </c:pt>
                  <c:pt idx="1">
                    <c:v>Test</c:v>
                  </c:pt>
                  <c:pt idx="2">
                    <c:v>Training (10-fold)</c:v>
                  </c:pt>
                  <c:pt idx="3">
                    <c:v>Test</c:v>
                  </c:pt>
                  <c:pt idx="4">
                    <c:v>Training (10-fold)</c:v>
                  </c:pt>
                  <c:pt idx="5">
                    <c:v>Test</c:v>
                  </c:pt>
                </c:lvl>
                <c:lvl>
                  <c:pt idx="0">
                    <c:v>0</c:v>
                  </c:pt>
                  <c:pt idx="1">
                    <c:v>0</c:v>
                  </c:pt>
                  <c:pt idx="2">
                    <c:v>1, 1+2, 2</c:v>
                  </c:pt>
                  <c:pt idx="3">
                    <c:v>1, 1+2, 2</c:v>
                  </c:pt>
                  <c:pt idx="4">
                    <c:v>3, 4, 5</c:v>
                  </c:pt>
                  <c:pt idx="5">
                    <c:v>3, 4, 5</c:v>
                  </c:pt>
                </c:lvl>
              </c:multiLvlStrCache>
            </c:multiLvlStrRef>
          </c:cat>
          <c:val>
            <c:numRef>
              <c:f>Sheet1!$S$2:$S$7</c:f>
              <c:numCache>
                <c:formatCode>0.00</c:formatCode>
                <c:ptCount val="6"/>
                <c:pt idx="0" formatCode="0.0">
                  <c:v>94.243268337975863</c:v>
                </c:pt>
                <c:pt idx="1">
                  <c:v>89.583333333333343</c:v>
                </c:pt>
                <c:pt idx="2" formatCode="0.0">
                  <c:v>35.779816513761467</c:v>
                </c:pt>
                <c:pt idx="3">
                  <c:v>25</c:v>
                </c:pt>
                <c:pt idx="4" formatCode="0.0">
                  <c:v>89.356110381077528</c:v>
                </c:pt>
                <c:pt idx="5">
                  <c:v>84.710743801652882</c:v>
                </c:pt>
              </c:numCache>
            </c:numRef>
          </c:val>
          <c:extLst>
            <c:ext xmlns:c16="http://schemas.microsoft.com/office/drawing/2014/chart" uri="{C3380CC4-5D6E-409C-BE32-E72D297353CC}">
              <c16:uniqueId val="{00000004-2944-5B44-9E8D-4517244DCD87}"/>
            </c:ext>
          </c:extLst>
        </c:ser>
        <c:dLbls>
          <c:dLblPos val="outEnd"/>
          <c:showLegendKey val="0"/>
          <c:showVal val="1"/>
          <c:showCatName val="0"/>
          <c:showSerName val="0"/>
          <c:showPercent val="0"/>
          <c:showBubbleSize val="0"/>
        </c:dLbls>
        <c:gapWidth val="219"/>
        <c:overlap val="-27"/>
        <c:axId val="2008896351"/>
        <c:axId val="2008897983"/>
      </c:barChart>
      <c:catAx>
        <c:axId val="200889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crossAx val="2008897983"/>
        <c:crosses val="autoZero"/>
        <c:auto val="1"/>
        <c:lblAlgn val="ctr"/>
        <c:lblOffset val="100"/>
        <c:noMultiLvlLbl val="0"/>
      </c:catAx>
      <c:valAx>
        <c:axId val="200889798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crossAx val="2008896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Sheet1!$F$23</c:f>
              <c:strCache>
                <c:ptCount val="1"/>
                <c:pt idx="0">
                  <c:v>Training (10-fold)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Sheet1!$G$22:$K$22</c:f>
              <c:strCache>
                <c:ptCount val="5"/>
                <c:pt idx="0">
                  <c:v>RGB</c:v>
                </c:pt>
                <c:pt idx="1">
                  <c:v>Green</c:v>
                </c:pt>
                <c:pt idx="2">
                  <c:v>Voting (Min)</c:v>
                </c:pt>
                <c:pt idx="3">
                  <c:v>Voting (Max)</c:v>
                </c:pt>
                <c:pt idx="4">
                  <c:v>Average Weight</c:v>
                </c:pt>
              </c:strCache>
            </c:strRef>
          </c:cat>
          <c:val>
            <c:numRef>
              <c:f>Sheet1!$G$23:$K$23</c:f>
              <c:numCache>
                <c:formatCode>0.0</c:formatCode>
                <c:ptCount val="5"/>
                <c:pt idx="0">
                  <c:v>87.262455059065218</c:v>
                </c:pt>
                <c:pt idx="1">
                  <c:v>86.286594761171031</c:v>
                </c:pt>
                <c:pt idx="2">
                  <c:v>87.108371854134575</c:v>
                </c:pt>
                <c:pt idx="3">
                  <c:v>86.440677966101703</c:v>
                </c:pt>
                <c:pt idx="4">
                  <c:v>89.060092449922962</c:v>
                </c:pt>
              </c:numCache>
            </c:numRef>
          </c:val>
          <c:extLst>
            <c:ext xmlns:c16="http://schemas.microsoft.com/office/drawing/2014/chart" uri="{C3380CC4-5D6E-409C-BE32-E72D297353CC}">
              <c16:uniqueId val="{00000000-392D-CF4A-B83F-47B1D4FD0E92}"/>
            </c:ext>
          </c:extLst>
        </c:ser>
        <c:ser>
          <c:idx val="1"/>
          <c:order val="1"/>
          <c:tx>
            <c:strRef>
              <c:f>Sheet1!$F$24</c:f>
              <c:strCache>
                <c:ptCount val="1"/>
                <c:pt idx="0">
                  <c:v>Test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Sheet1!$G$22:$K$22</c:f>
              <c:strCache>
                <c:ptCount val="5"/>
                <c:pt idx="0">
                  <c:v>RGB</c:v>
                </c:pt>
                <c:pt idx="1">
                  <c:v>Green</c:v>
                </c:pt>
                <c:pt idx="2">
                  <c:v>Voting (Min)</c:v>
                </c:pt>
                <c:pt idx="3">
                  <c:v>Voting (Max)</c:v>
                </c:pt>
                <c:pt idx="4">
                  <c:v>Average Weight</c:v>
                </c:pt>
              </c:strCache>
            </c:strRef>
          </c:cat>
          <c:val>
            <c:numRef>
              <c:f>Sheet1!$G$24:$K$24</c:f>
              <c:numCache>
                <c:formatCode>0.0</c:formatCode>
                <c:ptCount val="5"/>
                <c:pt idx="0">
                  <c:v>83.201581027667984</c:v>
                </c:pt>
                <c:pt idx="1">
                  <c:v>81.620553359683782</c:v>
                </c:pt>
                <c:pt idx="2">
                  <c:v>81.620553359683782</c:v>
                </c:pt>
                <c:pt idx="3">
                  <c:v>83.201581027667984</c:v>
                </c:pt>
                <c:pt idx="4">
                  <c:v>84.189723320158109</c:v>
                </c:pt>
              </c:numCache>
            </c:numRef>
          </c:val>
          <c:extLst>
            <c:ext xmlns:c16="http://schemas.microsoft.com/office/drawing/2014/chart" uri="{C3380CC4-5D6E-409C-BE32-E72D297353CC}">
              <c16:uniqueId val="{00000001-392D-CF4A-B83F-47B1D4FD0E92}"/>
            </c:ext>
          </c:extLst>
        </c:ser>
        <c:dLbls>
          <c:dLblPos val="outEnd"/>
          <c:showLegendKey val="0"/>
          <c:showVal val="1"/>
          <c:showCatName val="0"/>
          <c:showSerName val="0"/>
          <c:showPercent val="0"/>
          <c:showBubbleSize val="0"/>
        </c:dLbls>
        <c:gapWidth val="219"/>
        <c:overlap val="-27"/>
        <c:axId val="818716559"/>
        <c:axId val="816759535"/>
      </c:barChart>
      <c:catAx>
        <c:axId val="81871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crossAx val="816759535"/>
        <c:crosses val="autoZero"/>
        <c:auto val="1"/>
        <c:lblAlgn val="ctr"/>
        <c:lblOffset val="100"/>
        <c:noMultiLvlLbl val="0"/>
      </c:catAx>
      <c:valAx>
        <c:axId val="816759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crossAx val="818716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BF13AC-F7EB-4777-9E49-581A4904525B}" type="datetimeFigureOut">
              <a:rPr lang="zh-TW" altLang="en-US" smtClean="0"/>
              <a:pPr/>
              <a:t>2020/2/6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A66C95-0D41-448E-A332-327BB5F29A4B}" type="slidenum">
              <a:rPr lang="zh-TW" altLang="en-US" smtClean="0"/>
              <a:pPr/>
              <a:t>‹#›</a:t>
            </a:fld>
            <a:endParaRPr lang="zh-TW" altLang="en-US"/>
          </a:p>
        </p:txBody>
      </p:sp>
    </p:spTree>
    <p:extLst>
      <p:ext uri="{BB962C8B-B14F-4D97-AF65-F5344CB8AC3E}">
        <p14:creationId xmlns:p14="http://schemas.microsoft.com/office/powerpoint/2010/main" val="12810984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D7637-36C6-481B-974F-5F218DAE9B6A}" type="datetimeFigureOut">
              <a:rPr lang="zh-TW" altLang="en-US" smtClean="0"/>
              <a:pPr/>
              <a:t>2020/2/6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2C572-1BA5-477C-B07B-B3E31F0FDA36}" type="slidenum">
              <a:rPr lang="zh-TW" altLang="en-US" smtClean="0"/>
              <a:pPr/>
              <a:t>‹#›</a:t>
            </a:fld>
            <a:endParaRPr lang="zh-TW" altLang="en-US"/>
          </a:p>
        </p:txBody>
      </p:sp>
    </p:spTree>
    <p:extLst>
      <p:ext uri="{BB962C8B-B14F-4D97-AF65-F5344CB8AC3E}">
        <p14:creationId xmlns:p14="http://schemas.microsoft.com/office/powerpoint/2010/main" val="41992910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這跟上次報告的一樣沒變</a:t>
            </a:r>
            <a:r>
              <a:rPr lang="en-US" altLang="zh-CN" dirty="0"/>
              <a:t> </a:t>
            </a:r>
          </a:p>
          <a:p>
            <a:r>
              <a:rPr lang="zh-TW" altLang="en-US" dirty="0"/>
              <a:t>多了 </a:t>
            </a:r>
            <a:r>
              <a:rPr lang="en-US" altLang="zh-TW" dirty="0"/>
              <a:t>missing</a:t>
            </a:r>
            <a:r>
              <a:rPr lang="zh-TW" altLang="en-US" dirty="0"/>
              <a:t> </a:t>
            </a:r>
            <a:r>
              <a:rPr lang="en-US" altLang="zh-TW" dirty="0"/>
              <a:t>data</a:t>
            </a:r>
            <a:r>
              <a:rPr lang="zh-TW" altLang="en-US" dirty="0"/>
              <a:t> 目前有</a:t>
            </a:r>
            <a:r>
              <a:rPr lang="en-US" altLang="zh-TW" dirty="0"/>
              <a:t>9</a:t>
            </a:r>
            <a:r>
              <a:rPr lang="zh-TW" altLang="en-US" dirty="0"/>
              <a:t> 張</a:t>
            </a:r>
            <a:r>
              <a:rPr lang="en-US" altLang="zh-TW" dirty="0"/>
              <a:t>RGB</a:t>
            </a:r>
            <a:r>
              <a:rPr lang="zh-TW" altLang="en-US" dirty="0"/>
              <a:t> ， </a:t>
            </a:r>
            <a:r>
              <a:rPr lang="en-US" altLang="zh-TW" dirty="0"/>
              <a:t>6</a:t>
            </a:r>
            <a:r>
              <a:rPr lang="zh-TW" altLang="en-US" dirty="0"/>
              <a:t>張 </a:t>
            </a:r>
            <a:r>
              <a:rPr lang="en-US" altLang="zh-TW" dirty="0"/>
              <a:t>Green</a:t>
            </a:r>
            <a:r>
              <a:rPr lang="zh-TW" altLang="en-US" dirty="0"/>
              <a:t> 的資料不在我的資料夾中</a:t>
            </a:r>
            <a:endParaRPr lang="en-US" altLang="zh-CN" dirty="0"/>
          </a:p>
          <a:p>
            <a:endParaRPr lang="en-US" dirty="0"/>
          </a:p>
          <a:p>
            <a:r>
              <a:rPr lang="zh-CN" altLang="en-US" dirty="0"/>
              <a:t>（這投影片要説明我們的訓練電腦的資料有那些， 以及未來要用於測試的資料有哪些。 目前只有使用 </a:t>
            </a:r>
            <a:r>
              <a:rPr lang="en-US" altLang="zh-CN" dirty="0"/>
              <a:t>Color fundus </a:t>
            </a:r>
            <a:r>
              <a:rPr lang="zh-CN" altLang="en-US" dirty="0"/>
              <a:t>的資料。下面的圖只是影像數量的統計。</a:t>
            </a:r>
            <a:endParaRPr lang="en-US" altLang="zh-CN" dirty="0"/>
          </a:p>
          <a:p>
            <a:r>
              <a:rPr lang="zh-CN" altLang="en-US" dirty="0"/>
              <a:t>這裏原本設計是用 </a:t>
            </a:r>
            <a:r>
              <a:rPr lang="en-US" altLang="zh-CN" dirty="0"/>
              <a:t>9</a:t>
            </a:r>
            <a:r>
              <a:rPr lang="zh-CN" altLang="en-US" dirty="0"/>
              <a:t>月份的資料來當測試資料但是資料太少， 也沒有 </a:t>
            </a:r>
            <a:r>
              <a:rPr lang="en-US" altLang="zh-CN" dirty="0"/>
              <a:t>label 1 </a:t>
            </a:r>
            <a:r>
              <a:rPr lang="zh-CN" altLang="en-US" dirty="0"/>
              <a:t>的資料，所以後來改成用最後兩個禮拜的資料 ）</a:t>
            </a:r>
            <a:endParaRPr lang="en-US" dirty="0"/>
          </a:p>
          <a:p>
            <a:endParaRPr lang="en-US" dirty="0"/>
          </a:p>
        </p:txBody>
      </p:sp>
    </p:spTree>
    <p:extLst>
      <p:ext uri="{BB962C8B-B14F-4D97-AF65-F5344CB8AC3E}">
        <p14:creationId xmlns:p14="http://schemas.microsoft.com/office/powerpoint/2010/main" val="352017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這裏的資料 跟</a:t>
            </a:r>
            <a:r>
              <a:rPr lang="zh-TW" altLang="en-US" dirty="0"/>
              <a:t>上一張</a:t>
            </a:r>
            <a:r>
              <a:rPr lang="zh-CN" altLang="en-US" dirty="0"/>
              <a:t>是相似的 只是這裏我們用的影像是 </a:t>
            </a:r>
            <a:r>
              <a:rPr lang="en-US" altLang="zh-CN" dirty="0"/>
              <a:t>Green Channel </a:t>
            </a:r>
            <a:r>
              <a:rPr lang="zh-CN" altLang="en-US" dirty="0"/>
              <a:t>的黑白影像，和只用 </a:t>
            </a:r>
            <a:r>
              <a:rPr lang="en-US" altLang="zh-CN" dirty="0" err="1"/>
              <a:t>Xception</a:t>
            </a:r>
            <a:r>
              <a:rPr lang="en-US" altLang="zh-CN" dirty="0"/>
              <a:t> </a:t>
            </a:r>
            <a:r>
              <a:rPr lang="zh-CN" altLang="en-US" dirty="0"/>
              <a:t>模型</a:t>
            </a:r>
            <a:endParaRPr lang="en-US" altLang="zh-CN" dirty="0"/>
          </a:p>
          <a:p>
            <a:r>
              <a:rPr lang="zh-CN" altLang="en-US" dirty="0"/>
              <a:t>這裏的差異是 </a:t>
            </a:r>
            <a:r>
              <a:rPr lang="en-US" altLang="zh-CN" dirty="0"/>
              <a:t>Overall Accuracy </a:t>
            </a:r>
            <a:r>
              <a:rPr lang="zh-CN" altLang="en-US" dirty="0"/>
              <a:t>掉了 </a:t>
            </a:r>
            <a:r>
              <a:rPr lang="en-US" altLang="zh-TW" dirty="0"/>
              <a:t>1.75</a:t>
            </a:r>
            <a:r>
              <a:rPr lang="en-US" altLang="zh-CN" dirty="0"/>
              <a:t> %</a:t>
            </a:r>
          </a:p>
          <a:p>
            <a:endParaRPr lang="en-US" altLang="zh-CN" dirty="0"/>
          </a:p>
        </p:txBody>
      </p:sp>
    </p:spTree>
    <p:extLst>
      <p:ext uri="{BB962C8B-B14F-4D97-AF65-F5344CB8AC3E}">
        <p14:creationId xmlns:p14="http://schemas.microsoft.com/office/powerpoint/2010/main" val="191399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跟上一張投影片是相似的</a:t>
            </a:r>
            <a:endParaRPr lang="en-US" altLang="zh-TW" dirty="0"/>
          </a:p>
          <a:p>
            <a:endParaRPr lang="en-US" altLang="zh-CN" dirty="0"/>
          </a:p>
          <a:p>
            <a:r>
              <a:rPr lang="zh-TW" altLang="en-US" dirty="0"/>
              <a:t>用黑白片可以得到以下結論</a:t>
            </a:r>
            <a:endParaRPr lang="en-US" altLang="zh-TW" dirty="0"/>
          </a:p>
          <a:p>
            <a:r>
              <a:rPr lang="en-US" altLang="zh-TW" dirty="0"/>
              <a:t>overall</a:t>
            </a:r>
            <a:r>
              <a:rPr lang="zh-TW" altLang="en-US" dirty="0"/>
              <a:t> </a:t>
            </a:r>
            <a:r>
              <a:rPr lang="en-US" altLang="zh-TW" dirty="0"/>
              <a:t>accuracy</a:t>
            </a:r>
            <a:r>
              <a:rPr lang="zh-TW" altLang="en-US" dirty="0"/>
              <a:t> 下降 了 </a:t>
            </a:r>
            <a:r>
              <a:rPr lang="en-US" altLang="zh-TW" dirty="0"/>
              <a:t>2.9</a:t>
            </a:r>
            <a:r>
              <a:rPr lang="zh-TW" altLang="en-US" dirty="0"/>
              <a:t> </a:t>
            </a:r>
            <a:r>
              <a:rPr lang="en-US" altLang="zh-TW" dirty="0"/>
              <a:t>%</a:t>
            </a:r>
          </a:p>
          <a:p>
            <a:r>
              <a:rPr lang="en-US" altLang="zh-CN" dirty="0"/>
              <a:t>Normal </a:t>
            </a:r>
            <a:r>
              <a:rPr lang="zh-CN" altLang="en-US" dirty="0"/>
              <a:t>（</a:t>
            </a:r>
            <a:r>
              <a:rPr lang="en-US" altLang="zh-CN" dirty="0"/>
              <a:t>0</a:t>
            </a:r>
            <a:r>
              <a:rPr lang="zh-CN" altLang="en-US" dirty="0"/>
              <a:t>） </a:t>
            </a:r>
            <a:r>
              <a:rPr lang="en-US" altLang="zh-CN" dirty="0"/>
              <a:t>Accuracy </a:t>
            </a:r>
            <a:r>
              <a:rPr lang="zh-CN" altLang="en-US" dirty="0"/>
              <a:t>下降為 </a:t>
            </a:r>
            <a:r>
              <a:rPr lang="en-US" altLang="zh-CN" dirty="0"/>
              <a:t>87.5 </a:t>
            </a:r>
            <a:r>
              <a:rPr lang="zh-CN" altLang="en-US" dirty="0"/>
              <a:t>（</a:t>
            </a:r>
            <a:r>
              <a:rPr lang="en-US" altLang="zh-CN" dirty="0"/>
              <a:t>RGB 93.5</a:t>
            </a:r>
            <a:r>
              <a:rPr lang="zh-CN" altLang="en-US" dirty="0"/>
              <a:t>）</a:t>
            </a:r>
            <a:endParaRPr lang="en-US" altLang="zh-CN" dirty="0"/>
          </a:p>
          <a:p>
            <a:r>
              <a:rPr lang="en-US" altLang="zh-CN" dirty="0"/>
              <a:t>3</a:t>
            </a:r>
            <a:r>
              <a:rPr lang="zh-CN" altLang="en-US" dirty="0"/>
              <a:t>，</a:t>
            </a:r>
            <a:r>
              <a:rPr lang="en-US" altLang="zh-CN" dirty="0"/>
              <a:t>4</a:t>
            </a:r>
            <a:r>
              <a:rPr lang="zh-CN" altLang="en-US" dirty="0"/>
              <a:t>，</a:t>
            </a:r>
            <a:r>
              <a:rPr lang="en-US" altLang="zh-CN" dirty="0"/>
              <a:t>5 labels </a:t>
            </a:r>
            <a:r>
              <a:rPr lang="zh-CN" altLang="en-US" dirty="0"/>
              <a:t>的 </a:t>
            </a:r>
            <a:r>
              <a:rPr lang="en-US" altLang="zh-CN" dirty="0"/>
              <a:t>Accuracy </a:t>
            </a:r>
            <a:r>
              <a:rPr lang="zh-CN" altLang="en-US" dirty="0"/>
              <a:t>也下降了 </a:t>
            </a:r>
            <a:r>
              <a:rPr lang="en-US" altLang="zh-CN" dirty="0"/>
              <a:t>2.7% </a:t>
            </a:r>
            <a:r>
              <a:rPr lang="zh-CN" altLang="en-US" dirty="0"/>
              <a:t>成 </a:t>
            </a:r>
            <a:r>
              <a:rPr lang="en-US" altLang="zh-CN" dirty="0"/>
              <a:t>85.4% </a:t>
            </a:r>
          </a:p>
          <a:p>
            <a:r>
              <a:rPr lang="zh-CN" altLang="en-US" dirty="0"/>
              <a:t>但是 </a:t>
            </a:r>
            <a:r>
              <a:rPr lang="en-US" altLang="zh-CN" dirty="0"/>
              <a:t>labels 1</a:t>
            </a:r>
            <a:r>
              <a:rPr lang="zh-CN" altLang="en-US" dirty="0"/>
              <a:t>，</a:t>
            </a:r>
            <a:r>
              <a:rPr lang="en-US" altLang="zh-CN" dirty="0"/>
              <a:t>1+2</a:t>
            </a:r>
            <a:r>
              <a:rPr lang="zh-CN" altLang="en-US" dirty="0"/>
              <a:t>，</a:t>
            </a:r>
            <a:r>
              <a:rPr lang="en-US" altLang="zh-CN" dirty="0"/>
              <a:t>2 </a:t>
            </a:r>
            <a:r>
              <a:rPr lang="zh-CN" altLang="en-US" dirty="0"/>
              <a:t>的數值</a:t>
            </a:r>
            <a:r>
              <a:rPr lang="en-US" altLang="zh-CN" dirty="0"/>
              <a:t> 38.1 % </a:t>
            </a:r>
            <a:r>
              <a:rPr lang="zh-CN" altLang="en-US" dirty="0"/>
              <a:t>上升了 </a:t>
            </a:r>
            <a:r>
              <a:rPr lang="en-US" altLang="zh-CN" dirty="0"/>
              <a:t>7.9% </a:t>
            </a:r>
          </a:p>
          <a:p>
            <a:endParaRPr lang="en-US" altLang="zh-CN" dirty="0"/>
          </a:p>
          <a:p>
            <a:endParaRPr lang="en-US" dirty="0"/>
          </a:p>
        </p:txBody>
      </p:sp>
    </p:spTree>
    <p:extLst>
      <p:ext uri="{BB962C8B-B14F-4D97-AF65-F5344CB8AC3E}">
        <p14:creationId xmlns:p14="http://schemas.microsoft.com/office/powerpoint/2010/main" val="13005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主要描述在初始階段我們會用到那些資料來訓練電腦， </a:t>
            </a:r>
            <a:endParaRPr lang="en-US" altLang="zh-CN" dirty="0"/>
          </a:p>
          <a:p>
            <a:r>
              <a:rPr lang="zh-CN" altLang="en-US" dirty="0"/>
              <a:t>和醫師討論之後，會用眼底攝影 </a:t>
            </a:r>
            <a:r>
              <a:rPr lang="en-US" altLang="zh-CN" dirty="0"/>
              <a:t>RBG </a:t>
            </a:r>
            <a:r>
              <a:rPr lang="zh-CN" altLang="en-US" dirty="0"/>
              <a:t>和 綠色灰階影像，還有一些數值資料 例如： 年齡 ， 性別， 眼軸長， 視野圖數值</a:t>
            </a:r>
            <a:endParaRPr lang="en-US" dirty="0"/>
          </a:p>
        </p:txBody>
      </p:sp>
    </p:spTree>
    <p:extLst>
      <p:ext uri="{BB962C8B-B14F-4D97-AF65-F5344CB8AC3E}">
        <p14:creationId xmlns:p14="http://schemas.microsoft.com/office/powerpoint/2010/main" val="68811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3593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如果直接使用 </a:t>
            </a:r>
            <a:r>
              <a:rPr lang="en-US" altLang="zh-CN" dirty="0"/>
              <a:t>Deep Learning </a:t>
            </a:r>
            <a:r>
              <a:rPr lang="zh-CN" altLang="en-US" dirty="0"/>
              <a:t>的方法做組合模型，就會有點類似 </a:t>
            </a:r>
            <a:r>
              <a:rPr lang="en-US" altLang="zh-CN" dirty="0"/>
              <a:t>Stacking </a:t>
            </a:r>
            <a:r>
              <a:rPr lang="zh-CN" altLang="en-US" dirty="0"/>
              <a:t>的方法</a:t>
            </a:r>
            <a:endParaRPr lang="en-US" altLang="zh-CN" dirty="0"/>
          </a:p>
          <a:p>
            <a:r>
              <a:rPr lang="zh-CN" altLang="en-US" dirty="0"/>
              <a:t>我們先用 </a:t>
            </a:r>
            <a:r>
              <a:rPr lang="en-US" altLang="zh-CN" dirty="0"/>
              <a:t>Transfer Learning </a:t>
            </a:r>
            <a:r>
              <a:rPr lang="zh-CN" altLang="en-US" dirty="0"/>
              <a:t>的方法 訓練兩個模型（</a:t>
            </a:r>
            <a:r>
              <a:rPr lang="en-US" altLang="zh-CN" dirty="0"/>
              <a:t>color </a:t>
            </a:r>
            <a:r>
              <a:rPr lang="zh-CN" altLang="en-US" dirty="0"/>
              <a:t>和 黑白） 當作取重要的</a:t>
            </a:r>
            <a:r>
              <a:rPr lang="en-US" altLang="zh-CN" dirty="0"/>
              <a:t>features </a:t>
            </a:r>
          </a:p>
          <a:p>
            <a:r>
              <a:rPr lang="zh-CN" altLang="en-US" dirty="0"/>
              <a:t>另外一邊有可以加上 數值資料 用 </a:t>
            </a:r>
            <a:r>
              <a:rPr lang="en-US" altLang="zh-CN" dirty="0"/>
              <a:t>LSTM </a:t>
            </a:r>
            <a:r>
              <a:rPr lang="zh-CN" altLang="en-US" dirty="0"/>
              <a:t>訓練 </a:t>
            </a:r>
            <a:endParaRPr lang="en-US" altLang="zh-CN" dirty="0"/>
          </a:p>
          <a:p>
            <a:r>
              <a:rPr lang="zh-CN" altLang="en-US" dirty="0"/>
              <a:t>最後再把 所有的 </a:t>
            </a:r>
            <a:r>
              <a:rPr lang="en-US" altLang="zh-CN" dirty="0"/>
              <a:t>features </a:t>
            </a:r>
            <a:r>
              <a:rPr lang="zh-CN" altLang="en-US" dirty="0"/>
              <a:t>組合起來訓練出一個 </a:t>
            </a:r>
            <a:r>
              <a:rPr lang="en-US" altLang="zh-CN" dirty="0"/>
              <a:t>output</a:t>
            </a:r>
          </a:p>
          <a:p>
            <a:endParaRPr lang="en-US" altLang="zh-CN" dirty="0"/>
          </a:p>
        </p:txBody>
      </p:sp>
    </p:spTree>
    <p:extLst>
      <p:ext uri="{BB962C8B-B14F-4D97-AF65-F5344CB8AC3E}">
        <p14:creationId xmlns:p14="http://schemas.microsoft.com/office/powerpoint/2010/main" val="363620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主要描述在初始階段我們會用到那些資料來訓練電腦， </a:t>
            </a:r>
            <a:endParaRPr lang="en-US" altLang="zh-CN" dirty="0"/>
          </a:p>
          <a:p>
            <a:r>
              <a:rPr lang="zh-CN" altLang="en-US" dirty="0"/>
              <a:t>和醫師討論之後，會用眼底攝影 </a:t>
            </a:r>
            <a:r>
              <a:rPr lang="en-US" altLang="zh-CN" dirty="0"/>
              <a:t>RBG </a:t>
            </a:r>
            <a:r>
              <a:rPr lang="zh-CN" altLang="en-US" dirty="0"/>
              <a:t>和 綠色灰階影像，還有一些數值資料 例如： 年齡 ， 性別， 眼軸長， 視野圖數值</a:t>
            </a:r>
            <a:endParaRPr lang="en-US" dirty="0"/>
          </a:p>
        </p:txBody>
      </p:sp>
    </p:spTree>
    <p:extLst>
      <p:ext uri="{BB962C8B-B14F-4D97-AF65-F5344CB8AC3E}">
        <p14:creationId xmlns:p14="http://schemas.microsoft.com/office/powerpoint/2010/main" val="233278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endParaRPr lang="en-US" dirty="0"/>
          </a:p>
          <a:p>
            <a:endParaRPr lang="en-US" dirty="0"/>
          </a:p>
          <a:p>
            <a:r>
              <a:rPr lang="zh-CN" altLang="en-US" sz="1200" dirty="0"/>
              <a:t>深度學習訓練資料的設定， 我們用的 </a:t>
            </a:r>
            <a:r>
              <a:rPr lang="en-US" altLang="zh-CN" sz="1200" dirty="0"/>
              <a:t>Transfer learning </a:t>
            </a:r>
            <a:r>
              <a:rPr lang="zh-CN" altLang="en-US" sz="1200" dirty="0"/>
              <a:t>模型 有 </a:t>
            </a:r>
            <a:r>
              <a:rPr lang="en-US" altLang="zh-CN" sz="1200" dirty="0" err="1"/>
              <a:t>Xception</a:t>
            </a:r>
            <a:r>
              <a:rPr lang="en-US" altLang="zh-CN" sz="1200" dirty="0"/>
              <a:t> </a:t>
            </a:r>
            <a:r>
              <a:rPr lang="zh-CN" altLang="en-US" sz="1200" dirty="0"/>
              <a:t>， </a:t>
            </a:r>
            <a:r>
              <a:rPr lang="en-US" altLang="zh-CN" sz="1200" dirty="0"/>
              <a:t>Inception V3</a:t>
            </a:r>
            <a:r>
              <a:rPr lang="zh-CN" altLang="en-US" sz="1200" dirty="0"/>
              <a:t>， </a:t>
            </a:r>
            <a:r>
              <a:rPr lang="en-US" altLang="zh-CN" sz="1200" dirty="0"/>
              <a:t>Inception Resnet V2</a:t>
            </a:r>
            <a:r>
              <a:rPr lang="zh-CN" altLang="en-US" sz="1200" dirty="0"/>
              <a:t>。</a:t>
            </a:r>
            <a:endParaRPr lang="en-US" altLang="zh-CN" sz="1200" dirty="0"/>
          </a:p>
          <a:p>
            <a:r>
              <a:rPr lang="zh-CN" altLang="en-US" sz="1200" dirty="0"/>
              <a:t>模型需要設定一些參數這些 參數有</a:t>
            </a:r>
            <a:endParaRPr lang="en-US" altLang="zh-CN" sz="1200" dirty="0"/>
          </a:p>
          <a:p>
            <a:r>
              <a:rPr lang="en-US" altLang="zh-CN" sz="1200" dirty="0"/>
              <a:t>Fine-tuning layers</a:t>
            </a:r>
            <a:r>
              <a:rPr lang="zh-CN" altLang="en-US" sz="1200" dirty="0"/>
              <a:t>： 哪些層數的神經網路需要在我們訓練中學習，及調整參數。（我們使用的是全部層數都要在訓練中調整）</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Loss Function </a:t>
            </a:r>
            <a:r>
              <a:rPr lang="zh-CN" altLang="en-US" sz="1200" dirty="0"/>
              <a:t>損失函數：模型在訓練時會去計算模型預測數值與實際數值的差距并且給予一個損失數值 （</a:t>
            </a:r>
            <a:r>
              <a:rPr lang="en-US" altLang="zh-CN" sz="1200" dirty="0"/>
              <a:t>Glaucoma </a:t>
            </a:r>
            <a:r>
              <a:rPr lang="zh-CN" altLang="en-US" sz="1200" dirty="0"/>
              <a:t>是多類型分類問題 所以我們使用 </a:t>
            </a:r>
            <a:r>
              <a:rPr lang="en-US" sz="1200" dirty="0"/>
              <a:t>categorical cross-entropy </a:t>
            </a:r>
            <a:r>
              <a:rPr lang="zh-CN" altLang="en-US" sz="1200" dirty="0"/>
              <a:t>去計算）</a:t>
            </a:r>
            <a:endParaRPr lang="en-US" altLang="zh-CN" sz="1200" dirty="0"/>
          </a:p>
          <a:p>
            <a:r>
              <a:rPr lang="en-US" altLang="zh-CN" sz="1200" dirty="0"/>
              <a:t>Optimizer</a:t>
            </a:r>
            <a:r>
              <a:rPr lang="zh-CN" altLang="en-US" sz="1200" dirty="0"/>
              <a:t>： 訓練模型時尋找最小損失函數的演算法。（我們使用是 </a:t>
            </a:r>
            <a:r>
              <a:rPr lang="en-US" altLang="zh-CN" sz="1200" dirty="0"/>
              <a:t>ADAM </a:t>
            </a:r>
            <a:r>
              <a:rPr lang="zh-CN" altLang="en-US" sz="1200" dirty="0"/>
              <a:t>演算法）</a:t>
            </a:r>
            <a:endParaRPr lang="en-US" altLang="zh-CN" sz="1200" dirty="0"/>
          </a:p>
          <a:p>
            <a:r>
              <a:rPr lang="en-US" altLang="zh-CN" sz="1200" dirty="0"/>
              <a:t>Input size</a:t>
            </a:r>
            <a:r>
              <a:rPr lang="zh-CN" altLang="en-US" sz="1200" dirty="0"/>
              <a:t>： 輸入影像的大小 （</a:t>
            </a:r>
            <a:r>
              <a:rPr lang="en-US" altLang="zh-CN" sz="1200" dirty="0"/>
              <a:t>300x3</a:t>
            </a:r>
            <a:r>
              <a:rPr lang="en-US" altLang="zh-TW" sz="1200" dirty="0"/>
              <a:t>00</a:t>
            </a:r>
            <a:r>
              <a:rPr lang="zh-CN" altLang="en-US" sz="1200" dirty="0"/>
              <a:t>， </a:t>
            </a:r>
            <a:r>
              <a:rPr lang="en-US" altLang="zh-CN" sz="1200" dirty="0"/>
              <a:t>RGB </a:t>
            </a:r>
            <a:r>
              <a:rPr lang="zh-CN" altLang="en-US" sz="1200" dirty="0"/>
              <a:t>三通道）</a:t>
            </a:r>
            <a:endParaRPr lang="en-US" altLang="zh-CN" sz="1200" dirty="0"/>
          </a:p>
          <a:p>
            <a:r>
              <a:rPr lang="en-US" altLang="zh-CN" sz="1200" dirty="0"/>
              <a:t>Batch size</a:t>
            </a:r>
            <a:r>
              <a:rPr lang="zh-CN" altLang="en-US" sz="1200" dirty="0"/>
              <a:t>：  在訓練時把訓練資料分成一組</a:t>
            </a:r>
            <a:r>
              <a:rPr lang="en-US" altLang="zh-TW" sz="1200" dirty="0"/>
              <a:t>15</a:t>
            </a:r>
            <a:r>
              <a:rPr lang="zh-CN" altLang="en-US" sz="1200" dirty="0"/>
              <a:t>張下去訓練 （</a:t>
            </a:r>
            <a:r>
              <a:rPr lang="en-US" altLang="zh-CN" sz="1200" dirty="0" err="1"/>
              <a:t>eg</a:t>
            </a:r>
            <a:r>
              <a:rPr lang="zh-CN" altLang="en-US" sz="1200" dirty="0"/>
              <a:t>， 我有 </a:t>
            </a:r>
            <a:r>
              <a:rPr lang="en-US" altLang="zh-CN" sz="1200" dirty="0"/>
              <a:t>3000 </a:t>
            </a:r>
            <a:r>
              <a:rPr lang="zh-CN" altLang="en-US" sz="1200" dirty="0"/>
              <a:t>張訓練影像 分成 </a:t>
            </a:r>
            <a:r>
              <a:rPr lang="en-US" altLang="zh-CN" sz="1200" dirty="0"/>
              <a:t>100 </a:t>
            </a:r>
            <a:r>
              <a:rPr lang="zh-CN" altLang="en-US" sz="1200" dirty="0"/>
              <a:t>組 一組</a:t>
            </a:r>
            <a:r>
              <a:rPr lang="en-US" altLang="zh-CN" sz="1200" dirty="0"/>
              <a:t>30</a:t>
            </a:r>
            <a:r>
              <a:rPr lang="zh-CN" altLang="en-US" sz="1200" dirty="0"/>
              <a:t>張）</a:t>
            </a:r>
            <a:endParaRPr lang="en-US" altLang="zh-CN" sz="1200" dirty="0"/>
          </a:p>
          <a:p>
            <a:r>
              <a:rPr lang="en-US" altLang="zh-CN" sz="1200" dirty="0"/>
              <a:t>Epoch</a:t>
            </a:r>
            <a:r>
              <a:rPr lang="zh-CN" altLang="en-US" sz="1200" dirty="0"/>
              <a:t>： 把所有資料訓練完為一個 </a:t>
            </a:r>
            <a:r>
              <a:rPr lang="en-US" altLang="zh-CN" sz="1200" dirty="0"/>
              <a:t>epoch</a:t>
            </a:r>
            <a:r>
              <a:rPr lang="zh-CN" altLang="en-US" sz="1200" dirty="0"/>
              <a:t> （</a:t>
            </a:r>
            <a:r>
              <a:rPr lang="en-US" altLang="zh-CN" sz="1200" dirty="0" err="1"/>
              <a:t>eg</a:t>
            </a:r>
            <a:r>
              <a:rPr lang="en-US" altLang="zh-CN" sz="1200" dirty="0"/>
              <a:t> </a:t>
            </a:r>
            <a:r>
              <a:rPr lang="zh-CN" altLang="en-US" sz="1200" dirty="0"/>
              <a:t>我有 </a:t>
            </a:r>
            <a:r>
              <a:rPr lang="en-US" altLang="zh-CN" sz="1200" dirty="0"/>
              <a:t>3000 </a:t>
            </a:r>
            <a:r>
              <a:rPr lang="zh-CN" altLang="en-US" sz="1200" dirty="0"/>
              <a:t>張訓練影像 分成 </a:t>
            </a:r>
            <a:r>
              <a:rPr lang="en-US" altLang="zh-CN" sz="1200" dirty="0"/>
              <a:t>100 </a:t>
            </a:r>
            <a:r>
              <a:rPr lang="zh-CN" altLang="en-US" sz="1200" dirty="0"/>
              <a:t>組 一組</a:t>
            </a:r>
            <a:r>
              <a:rPr lang="en-US" altLang="zh-CN" sz="1200" dirty="0"/>
              <a:t>30</a:t>
            </a:r>
            <a:r>
              <a:rPr lang="zh-CN" altLang="en-US" sz="1200" dirty="0"/>
              <a:t>張 ，電腦訓練完</a:t>
            </a:r>
            <a:r>
              <a:rPr lang="en-US" altLang="zh-CN" sz="1200" dirty="0"/>
              <a:t>3000</a:t>
            </a:r>
            <a:r>
              <a:rPr lang="zh-CN" altLang="en-US" sz="1200" dirty="0"/>
              <a:t>張影像為一個 </a:t>
            </a:r>
            <a:r>
              <a:rPr lang="en-US" altLang="zh-CN" sz="1200" dirty="0"/>
              <a:t>Epoch</a:t>
            </a:r>
            <a:r>
              <a:rPr lang="zh-CN" altLang="en-US" sz="1200" dirty="0"/>
              <a:t>）， 但是只有一次 </a:t>
            </a:r>
            <a:r>
              <a:rPr lang="en-US" altLang="zh-CN" sz="1200" dirty="0"/>
              <a:t>Epoch </a:t>
            </a:r>
            <a:r>
              <a:rPr lang="zh-CN" altLang="en-US" sz="1200" dirty="0"/>
              <a:t>電腦學不到東西， </a:t>
            </a:r>
            <a:endParaRPr lang="en-US" altLang="zh-CN" sz="1200" dirty="0"/>
          </a:p>
          <a:p>
            <a:r>
              <a:rPr lang="zh-CN" altLang="en-US" sz="1200" dirty="0"/>
              <a:t>我們需要跑更多次讓電腦依照當次的損失數值調整參數。最終可以找到最小的損失數值 （預測的數值就會最接近真實數值）。</a:t>
            </a:r>
            <a:endParaRPr lang="en-US" altLang="zh-CN" sz="1200" dirty="0"/>
          </a:p>
          <a:p>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argumentations </a:t>
            </a:r>
            <a:r>
              <a:rPr lang="zh-CN" altLang="en-US" sz="1200" dirty="0"/>
              <a:t>影像資料調整：產生經過旋轉和上下左右反轉的影像加入訓練中，讓電腦可以看到更多不同角度及面相）</a:t>
            </a:r>
            <a:endParaRPr lang="en-US" altLang="zh-CN" sz="1200" dirty="0"/>
          </a:p>
        </p:txBody>
      </p:sp>
    </p:spTree>
    <p:extLst>
      <p:ext uri="{BB962C8B-B14F-4D97-AF65-F5344CB8AC3E}">
        <p14:creationId xmlns:p14="http://schemas.microsoft.com/office/powerpoint/2010/main" val="33247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左</a:t>
            </a:r>
            <a:r>
              <a:rPr lang="zh-TW" altLang="en-US" dirty="0"/>
              <a:t>邊</a:t>
            </a:r>
            <a:r>
              <a:rPr lang="zh-CN" altLang="en-US" dirty="0"/>
              <a:t>是 </a:t>
            </a:r>
            <a:r>
              <a:rPr lang="en-US" altLang="zh-CN" dirty="0"/>
              <a:t>ROC </a:t>
            </a:r>
            <a:r>
              <a:rPr lang="zh-CN" altLang="en-US" dirty="0"/>
              <a:t>結果 目前</a:t>
            </a:r>
            <a:r>
              <a:rPr lang="en-US" altLang="zh-CN" dirty="0"/>
              <a:t>3</a:t>
            </a:r>
            <a:r>
              <a:rPr lang="zh-CN" altLang="en-US" dirty="0"/>
              <a:t>個 模型的表現都差不多 </a:t>
            </a:r>
            <a:r>
              <a:rPr lang="en-US" altLang="zh-CN" dirty="0"/>
              <a:t>0.9</a:t>
            </a:r>
            <a:r>
              <a:rPr lang="en-US" altLang="zh-TW" dirty="0"/>
              <a:t>7</a:t>
            </a:r>
            <a:r>
              <a:rPr lang="zh-CN" altLang="en-US" dirty="0"/>
              <a:t>。</a:t>
            </a:r>
            <a:endParaRPr lang="en-US" altLang="zh-CN" dirty="0"/>
          </a:p>
          <a:p>
            <a:r>
              <a:rPr lang="zh-CN" altLang="en-US" dirty="0"/>
              <a:t>右</a:t>
            </a:r>
            <a:r>
              <a:rPr lang="zh-TW" altLang="en-US" dirty="0"/>
              <a:t>邊</a:t>
            </a:r>
            <a:r>
              <a:rPr lang="zh-CN" altLang="en-US" dirty="0"/>
              <a:t>是 </a:t>
            </a:r>
            <a:r>
              <a:rPr lang="en-US" altLang="zh-CN" dirty="0"/>
              <a:t>confusion matrix </a:t>
            </a:r>
            <a:r>
              <a:rPr lang="zh-CN" altLang="en-US" dirty="0"/>
              <a:t>這裏的 </a:t>
            </a:r>
            <a:r>
              <a:rPr lang="en-US" altLang="zh-CN" dirty="0"/>
              <a:t>True positive </a:t>
            </a:r>
            <a:r>
              <a:rPr lang="zh-CN" altLang="en-US" dirty="0"/>
              <a:t>會在對角綫上。</a:t>
            </a:r>
            <a:endParaRPr lang="en-US" altLang="zh-CN" dirty="0"/>
          </a:p>
          <a:p>
            <a:r>
              <a:rPr lang="zh-TW" altLang="en-US" dirty="0"/>
              <a:t>右上</a:t>
            </a:r>
            <a:r>
              <a:rPr lang="zh-CN" altLang="en-US" dirty="0"/>
              <a:t>是 用</a:t>
            </a:r>
            <a:r>
              <a:rPr lang="en-US" altLang="zh-TW" dirty="0"/>
              <a:t>10</a:t>
            </a:r>
            <a:r>
              <a:rPr lang="en-US" altLang="zh-CN" dirty="0"/>
              <a:t>-fold cross validation </a:t>
            </a:r>
            <a:r>
              <a:rPr lang="zh-CN" altLang="en-US" dirty="0"/>
              <a:t>， 計算時間 </a:t>
            </a:r>
            <a:r>
              <a:rPr lang="en-US" altLang="zh-CN" dirty="0"/>
              <a:t>5hrs</a:t>
            </a:r>
            <a:r>
              <a:rPr lang="zh-CN" altLang="en-US" dirty="0"/>
              <a:t>， </a:t>
            </a:r>
            <a:r>
              <a:rPr lang="en-US" altLang="zh-CN" dirty="0"/>
              <a:t>Overall </a:t>
            </a:r>
            <a:r>
              <a:rPr lang="zh-CN" altLang="en-US" dirty="0"/>
              <a:t>的精確率是 </a:t>
            </a:r>
            <a:r>
              <a:rPr lang="en-US" altLang="zh-CN" dirty="0"/>
              <a:t>84%</a:t>
            </a:r>
          </a:p>
        </p:txBody>
      </p:sp>
    </p:spTree>
    <p:extLst>
      <p:ext uri="{BB962C8B-B14F-4D97-AF65-F5344CB8AC3E}">
        <p14:creationId xmlns:p14="http://schemas.microsoft.com/office/powerpoint/2010/main" val="57603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我們把 原本</a:t>
            </a:r>
            <a:r>
              <a:rPr lang="en-US" altLang="zh-TW" dirty="0"/>
              <a:t>7</a:t>
            </a:r>
            <a:r>
              <a:rPr lang="zh-TW" altLang="en-US" dirty="0"/>
              <a:t>組 </a:t>
            </a:r>
            <a:r>
              <a:rPr lang="en-US" altLang="zh-TW" dirty="0"/>
              <a:t>labels </a:t>
            </a:r>
            <a:r>
              <a:rPr lang="zh-TW" altLang="en-US" dirty="0"/>
              <a:t>的</a:t>
            </a:r>
            <a:r>
              <a:rPr lang="en-US" altLang="zh-TW" dirty="0"/>
              <a:t>confusion</a:t>
            </a:r>
            <a:r>
              <a:rPr lang="zh-TW" altLang="en-US" dirty="0"/>
              <a:t> </a:t>
            </a:r>
            <a:r>
              <a:rPr lang="en-US" altLang="zh-TW" dirty="0"/>
              <a:t>matrix</a:t>
            </a:r>
            <a:r>
              <a:rPr lang="zh-TW" altLang="en-US" dirty="0"/>
              <a:t> 歸納成 </a:t>
            </a:r>
            <a:r>
              <a:rPr lang="en-US" altLang="zh-TW" dirty="0"/>
              <a:t>3</a:t>
            </a:r>
            <a:r>
              <a:rPr lang="zh-TW" altLang="en-US" dirty="0"/>
              <a:t>組 </a:t>
            </a:r>
            <a:r>
              <a:rPr lang="en-US" altLang="zh-TW" dirty="0"/>
              <a:t>0, (1, 1+2, 2), (3, 4, 5)</a:t>
            </a:r>
          </a:p>
          <a:p>
            <a:r>
              <a:rPr lang="zh-TW" altLang="en-US" dirty="0"/>
              <a:t>原本</a:t>
            </a:r>
            <a:r>
              <a:rPr lang="en-US" altLang="zh-TW" dirty="0"/>
              <a:t>7</a:t>
            </a:r>
            <a:r>
              <a:rPr lang="zh-TW" altLang="en-US" dirty="0"/>
              <a:t>組的 </a:t>
            </a:r>
            <a:r>
              <a:rPr lang="en-US" altLang="zh-TW" dirty="0"/>
              <a:t>Confusion</a:t>
            </a:r>
            <a:r>
              <a:rPr lang="zh-TW" altLang="en-US" dirty="0"/>
              <a:t> </a:t>
            </a:r>
            <a:r>
              <a:rPr lang="en-US" altLang="zh-TW" dirty="0"/>
              <a:t>matrix</a:t>
            </a:r>
            <a:r>
              <a:rPr lang="zh-TW" altLang="en-US" dirty="0"/>
              <a:t> 裡的橘色格子裡相加就會得到 右邊的 </a:t>
            </a:r>
            <a:r>
              <a:rPr lang="en-US" altLang="zh-TW" dirty="0"/>
              <a:t>3</a:t>
            </a:r>
            <a:r>
              <a:rPr lang="zh-TW" altLang="en-US" dirty="0"/>
              <a:t>個 </a:t>
            </a:r>
            <a:r>
              <a:rPr lang="en-US" altLang="zh-TW" dirty="0"/>
              <a:t>groups</a:t>
            </a:r>
            <a:r>
              <a:rPr lang="zh-TW" altLang="en-US" dirty="0"/>
              <a:t> 的 </a:t>
            </a:r>
            <a:r>
              <a:rPr lang="en-US" altLang="zh-TW" dirty="0"/>
              <a:t>Confusion</a:t>
            </a:r>
            <a:r>
              <a:rPr lang="zh-TW" altLang="en-US" dirty="0"/>
              <a:t> </a:t>
            </a:r>
            <a:r>
              <a:rPr lang="en-US" altLang="zh-TW" dirty="0"/>
              <a:t>matrix</a:t>
            </a:r>
          </a:p>
          <a:p>
            <a:r>
              <a:rPr lang="zh-TW" altLang="en-US" dirty="0"/>
              <a:t>下面是對每個 </a:t>
            </a:r>
            <a:r>
              <a:rPr lang="en-US" altLang="zh-TW" dirty="0"/>
              <a:t>groups</a:t>
            </a:r>
            <a:r>
              <a:rPr lang="zh-TW" altLang="en-US" dirty="0"/>
              <a:t> 計算精確率， 以及 </a:t>
            </a:r>
            <a:r>
              <a:rPr lang="en-US" altLang="zh-TW" dirty="0"/>
              <a:t>overall</a:t>
            </a:r>
            <a:r>
              <a:rPr lang="zh-TW" altLang="en-US" dirty="0"/>
              <a:t> 的 精確率</a:t>
            </a:r>
            <a:endParaRPr lang="en-US" altLang="zh-TW" dirty="0"/>
          </a:p>
          <a:p>
            <a:endParaRPr lang="en-US" dirty="0"/>
          </a:p>
        </p:txBody>
      </p:sp>
    </p:spTree>
    <p:extLst>
      <p:ext uri="{BB962C8B-B14F-4D97-AF65-F5344CB8AC3E}">
        <p14:creationId xmlns:p14="http://schemas.microsoft.com/office/powerpoint/2010/main" val="425719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這裏的資料 跟</a:t>
            </a:r>
            <a:r>
              <a:rPr lang="zh-TW" altLang="en-US" dirty="0"/>
              <a:t>上一張</a:t>
            </a:r>
            <a:r>
              <a:rPr lang="zh-CN" altLang="en-US" dirty="0"/>
              <a:t>是相似的 只是這裏我們用的影像是 </a:t>
            </a:r>
            <a:r>
              <a:rPr lang="en-US" altLang="zh-CN" dirty="0"/>
              <a:t>Green Channel </a:t>
            </a:r>
            <a:r>
              <a:rPr lang="zh-CN" altLang="en-US" dirty="0"/>
              <a:t>的黑白影像，和只用 </a:t>
            </a:r>
            <a:r>
              <a:rPr lang="en-US" altLang="zh-CN" dirty="0" err="1"/>
              <a:t>Xception</a:t>
            </a:r>
            <a:r>
              <a:rPr lang="en-US" altLang="zh-CN" dirty="0"/>
              <a:t> </a:t>
            </a:r>
            <a:r>
              <a:rPr lang="zh-CN" altLang="en-US" dirty="0"/>
              <a:t>模型</a:t>
            </a:r>
            <a:endParaRPr lang="en-US" altLang="zh-CN" dirty="0"/>
          </a:p>
          <a:p>
            <a:r>
              <a:rPr lang="zh-CN" altLang="en-US" dirty="0"/>
              <a:t>這裏的差異是 </a:t>
            </a:r>
            <a:r>
              <a:rPr lang="en-US" altLang="zh-CN" dirty="0"/>
              <a:t>Overall Accuracy </a:t>
            </a:r>
            <a:r>
              <a:rPr lang="zh-CN" altLang="en-US" dirty="0"/>
              <a:t>掉了 </a:t>
            </a:r>
            <a:r>
              <a:rPr lang="en-US" altLang="zh-TW" dirty="0"/>
              <a:t>1.75</a:t>
            </a:r>
            <a:r>
              <a:rPr lang="en-US" altLang="zh-CN" dirty="0"/>
              <a:t> %</a:t>
            </a:r>
          </a:p>
          <a:p>
            <a:endParaRPr lang="en-US" altLang="zh-CN" dirty="0"/>
          </a:p>
        </p:txBody>
      </p:sp>
    </p:spTree>
    <p:extLst>
      <p:ext uri="{BB962C8B-B14F-4D97-AF65-F5344CB8AC3E}">
        <p14:creationId xmlns:p14="http://schemas.microsoft.com/office/powerpoint/2010/main" val="94148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跟上一張投影片是相似的</a:t>
            </a:r>
            <a:endParaRPr lang="en-US" altLang="zh-TW" dirty="0"/>
          </a:p>
          <a:p>
            <a:endParaRPr lang="en-US" altLang="zh-CN" dirty="0"/>
          </a:p>
          <a:p>
            <a:r>
              <a:rPr lang="zh-TW" altLang="en-US" dirty="0"/>
              <a:t>用黑白片可以得到以下結論</a:t>
            </a:r>
            <a:endParaRPr lang="en-US" altLang="zh-TW" dirty="0"/>
          </a:p>
          <a:p>
            <a:r>
              <a:rPr lang="en-US" altLang="zh-TW" dirty="0"/>
              <a:t>overall</a:t>
            </a:r>
            <a:r>
              <a:rPr lang="zh-TW" altLang="en-US" dirty="0"/>
              <a:t> </a:t>
            </a:r>
            <a:r>
              <a:rPr lang="en-US" altLang="zh-TW" dirty="0"/>
              <a:t>accuracy</a:t>
            </a:r>
            <a:r>
              <a:rPr lang="zh-TW" altLang="en-US" dirty="0"/>
              <a:t> 下降 了 </a:t>
            </a:r>
            <a:r>
              <a:rPr lang="en-US" altLang="zh-TW" dirty="0"/>
              <a:t>2.9</a:t>
            </a:r>
            <a:r>
              <a:rPr lang="zh-TW" altLang="en-US" dirty="0"/>
              <a:t> </a:t>
            </a:r>
            <a:r>
              <a:rPr lang="en-US" altLang="zh-TW" dirty="0"/>
              <a:t>%</a:t>
            </a:r>
          </a:p>
          <a:p>
            <a:r>
              <a:rPr lang="en-US" altLang="zh-CN" dirty="0"/>
              <a:t>Normal </a:t>
            </a:r>
            <a:r>
              <a:rPr lang="zh-CN" altLang="en-US" dirty="0"/>
              <a:t>（</a:t>
            </a:r>
            <a:r>
              <a:rPr lang="en-US" altLang="zh-CN" dirty="0"/>
              <a:t>0</a:t>
            </a:r>
            <a:r>
              <a:rPr lang="zh-CN" altLang="en-US" dirty="0"/>
              <a:t>） </a:t>
            </a:r>
            <a:r>
              <a:rPr lang="en-US" altLang="zh-CN" dirty="0"/>
              <a:t>Accuracy </a:t>
            </a:r>
            <a:r>
              <a:rPr lang="zh-CN" altLang="en-US" dirty="0"/>
              <a:t>下降為 </a:t>
            </a:r>
            <a:r>
              <a:rPr lang="en-US" altLang="zh-CN" dirty="0"/>
              <a:t>87.5 </a:t>
            </a:r>
            <a:r>
              <a:rPr lang="zh-CN" altLang="en-US" dirty="0"/>
              <a:t>（</a:t>
            </a:r>
            <a:r>
              <a:rPr lang="en-US" altLang="zh-CN" dirty="0"/>
              <a:t>RGB 93.5</a:t>
            </a:r>
            <a:r>
              <a:rPr lang="zh-CN" altLang="en-US" dirty="0"/>
              <a:t>）</a:t>
            </a:r>
            <a:endParaRPr lang="en-US" altLang="zh-CN" dirty="0"/>
          </a:p>
          <a:p>
            <a:r>
              <a:rPr lang="en-US" altLang="zh-CN" dirty="0"/>
              <a:t>3</a:t>
            </a:r>
            <a:r>
              <a:rPr lang="zh-CN" altLang="en-US" dirty="0"/>
              <a:t>，</a:t>
            </a:r>
            <a:r>
              <a:rPr lang="en-US" altLang="zh-CN" dirty="0"/>
              <a:t>4</a:t>
            </a:r>
            <a:r>
              <a:rPr lang="zh-CN" altLang="en-US" dirty="0"/>
              <a:t>，</a:t>
            </a:r>
            <a:r>
              <a:rPr lang="en-US" altLang="zh-CN" dirty="0"/>
              <a:t>5 labels </a:t>
            </a:r>
            <a:r>
              <a:rPr lang="zh-CN" altLang="en-US" dirty="0"/>
              <a:t>的 </a:t>
            </a:r>
            <a:r>
              <a:rPr lang="en-US" altLang="zh-CN" dirty="0"/>
              <a:t>Accuracy </a:t>
            </a:r>
            <a:r>
              <a:rPr lang="zh-CN" altLang="en-US" dirty="0"/>
              <a:t>也下降了 </a:t>
            </a:r>
            <a:r>
              <a:rPr lang="en-US" altLang="zh-CN" dirty="0"/>
              <a:t>2.7% </a:t>
            </a:r>
            <a:r>
              <a:rPr lang="zh-CN" altLang="en-US" dirty="0"/>
              <a:t>成 </a:t>
            </a:r>
            <a:r>
              <a:rPr lang="en-US" altLang="zh-CN" dirty="0"/>
              <a:t>85.4% </a:t>
            </a:r>
          </a:p>
          <a:p>
            <a:r>
              <a:rPr lang="zh-CN" altLang="en-US" dirty="0"/>
              <a:t>但是 </a:t>
            </a:r>
            <a:r>
              <a:rPr lang="en-US" altLang="zh-CN" dirty="0"/>
              <a:t>labels 1</a:t>
            </a:r>
            <a:r>
              <a:rPr lang="zh-CN" altLang="en-US" dirty="0"/>
              <a:t>，</a:t>
            </a:r>
            <a:r>
              <a:rPr lang="en-US" altLang="zh-CN" dirty="0"/>
              <a:t>1+2</a:t>
            </a:r>
            <a:r>
              <a:rPr lang="zh-CN" altLang="en-US" dirty="0"/>
              <a:t>，</a:t>
            </a:r>
            <a:r>
              <a:rPr lang="en-US" altLang="zh-CN" dirty="0"/>
              <a:t>2 </a:t>
            </a:r>
            <a:r>
              <a:rPr lang="zh-CN" altLang="en-US" dirty="0"/>
              <a:t>的數值</a:t>
            </a:r>
            <a:r>
              <a:rPr lang="en-US" altLang="zh-CN" dirty="0"/>
              <a:t> 38.1 % </a:t>
            </a:r>
            <a:r>
              <a:rPr lang="zh-CN" altLang="en-US" dirty="0"/>
              <a:t>上升了 </a:t>
            </a:r>
            <a:r>
              <a:rPr lang="en-US" altLang="zh-CN" dirty="0"/>
              <a:t>7.9% </a:t>
            </a:r>
          </a:p>
          <a:p>
            <a:endParaRPr lang="en-US" altLang="zh-CN" dirty="0"/>
          </a:p>
          <a:p>
            <a:endParaRPr lang="en-US" dirty="0"/>
          </a:p>
        </p:txBody>
      </p:sp>
    </p:spTree>
    <p:extLst>
      <p:ext uri="{BB962C8B-B14F-4D97-AF65-F5344CB8AC3E}">
        <p14:creationId xmlns:p14="http://schemas.microsoft.com/office/powerpoint/2010/main" val="15103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這跟上次報告的一樣沒變</a:t>
            </a:r>
            <a:r>
              <a:rPr lang="en-US" altLang="zh-CN" dirty="0"/>
              <a:t> </a:t>
            </a:r>
          </a:p>
          <a:p>
            <a:r>
              <a:rPr lang="zh-TW" altLang="en-US" dirty="0"/>
              <a:t>多了 </a:t>
            </a:r>
            <a:r>
              <a:rPr lang="en-US" altLang="zh-TW" dirty="0"/>
              <a:t>missing</a:t>
            </a:r>
            <a:r>
              <a:rPr lang="zh-TW" altLang="en-US" dirty="0"/>
              <a:t> </a:t>
            </a:r>
            <a:r>
              <a:rPr lang="en-US" altLang="zh-TW" dirty="0"/>
              <a:t>data</a:t>
            </a:r>
            <a:r>
              <a:rPr lang="zh-TW" altLang="en-US" dirty="0"/>
              <a:t> 目前有</a:t>
            </a:r>
            <a:r>
              <a:rPr lang="en-US" altLang="zh-TW" dirty="0"/>
              <a:t>9</a:t>
            </a:r>
            <a:r>
              <a:rPr lang="zh-TW" altLang="en-US" dirty="0"/>
              <a:t> 張</a:t>
            </a:r>
            <a:r>
              <a:rPr lang="en-US" altLang="zh-TW" dirty="0"/>
              <a:t>RGB</a:t>
            </a:r>
            <a:r>
              <a:rPr lang="zh-TW" altLang="en-US" dirty="0"/>
              <a:t> ， </a:t>
            </a:r>
            <a:r>
              <a:rPr lang="en-US" altLang="zh-TW" dirty="0"/>
              <a:t>6</a:t>
            </a:r>
            <a:r>
              <a:rPr lang="zh-TW" altLang="en-US" dirty="0"/>
              <a:t>張 </a:t>
            </a:r>
            <a:r>
              <a:rPr lang="en-US" altLang="zh-TW" dirty="0"/>
              <a:t>Green</a:t>
            </a:r>
            <a:r>
              <a:rPr lang="zh-TW" altLang="en-US" dirty="0"/>
              <a:t> 的資料不在我的資料夾中</a:t>
            </a:r>
            <a:endParaRPr lang="en-US" altLang="zh-CN" dirty="0"/>
          </a:p>
          <a:p>
            <a:endParaRPr lang="en-US" dirty="0"/>
          </a:p>
          <a:p>
            <a:r>
              <a:rPr lang="zh-CN" altLang="en-US" dirty="0"/>
              <a:t>（這投影片要説明我們的訓練電腦的資料有那些， 以及未來要用於測試的資料有哪些。 目前只有使用 </a:t>
            </a:r>
            <a:r>
              <a:rPr lang="en-US" altLang="zh-CN" dirty="0"/>
              <a:t>Color fundus </a:t>
            </a:r>
            <a:r>
              <a:rPr lang="zh-CN" altLang="en-US" dirty="0"/>
              <a:t>的資料。下面的圖只是影像數量的統計。</a:t>
            </a:r>
            <a:endParaRPr lang="en-US" altLang="zh-CN" dirty="0"/>
          </a:p>
          <a:p>
            <a:r>
              <a:rPr lang="zh-CN" altLang="en-US" dirty="0"/>
              <a:t>這裏原本設計是用 </a:t>
            </a:r>
            <a:r>
              <a:rPr lang="en-US" altLang="zh-CN" dirty="0"/>
              <a:t>9</a:t>
            </a:r>
            <a:r>
              <a:rPr lang="zh-CN" altLang="en-US" dirty="0"/>
              <a:t>月份的資料來當測試資料但是資料太少， 也沒有 </a:t>
            </a:r>
            <a:r>
              <a:rPr lang="en-US" altLang="zh-CN" dirty="0"/>
              <a:t>label 1 </a:t>
            </a:r>
            <a:r>
              <a:rPr lang="zh-CN" altLang="en-US" dirty="0"/>
              <a:t>的資料，所以後來改成用最後兩個禮拜的資料 ）</a:t>
            </a:r>
            <a:endParaRPr lang="en-US" dirty="0"/>
          </a:p>
          <a:p>
            <a:endParaRPr lang="en-US" dirty="0"/>
          </a:p>
        </p:txBody>
      </p:sp>
    </p:spTree>
    <p:extLst>
      <p:ext uri="{BB962C8B-B14F-4D97-AF65-F5344CB8AC3E}">
        <p14:creationId xmlns:p14="http://schemas.microsoft.com/office/powerpoint/2010/main" val="372185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這頭影片 主要敘述接下來要提高 </a:t>
            </a:r>
            <a:r>
              <a:rPr lang="en-US" altLang="zh-CN" dirty="0"/>
              <a:t>Accuracy</a:t>
            </a:r>
            <a:r>
              <a:rPr lang="zh-CN" altLang="en-US" dirty="0"/>
              <a:t>。</a:t>
            </a:r>
            <a:endParaRPr lang="en-US" altLang="zh-CN" dirty="0"/>
          </a:p>
          <a:p>
            <a:r>
              <a:rPr lang="zh-CN" altLang="en-US" dirty="0"/>
              <a:t>我們想把 不同的影像 加入到模型裏訓練</a:t>
            </a:r>
            <a:endParaRPr lang="en-US" altLang="zh-CN" dirty="0"/>
          </a:p>
          <a:p>
            <a:r>
              <a:rPr lang="zh-CN" altLang="en-US" dirty="0"/>
              <a:t>在機器學習中可以使用 組合模型（</a:t>
            </a:r>
            <a:r>
              <a:rPr lang="en-US" altLang="zh-CN" dirty="0"/>
              <a:t>ensemble model</a:t>
            </a:r>
            <a:r>
              <a:rPr lang="zh-CN" altLang="en-US" dirty="0"/>
              <a:t>） </a:t>
            </a:r>
            <a:endParaRPr lang="en-US" altLang="zh-CN" dirty="0"/>
          </a:p>
          <a:p>
            <a:r>
              <a:rPr lang="zh-CN" altLang="en-US" dirty="0"/>
              <a:t>主要目標是 把有相關的影像訓練的結果做整合</a:t>
            </a:r>
            <a:endParaRPr lang="en-US" altLang="zh-CN" dirty="0"/>
          </a:p>
          <a:p>
            <a:r>
              <a:rPr lang="zh-CN" altLang="en-US" dirty="0"/>
              <a:t>整合的方法有 </a:t>
            </a:r>
            <a:endParaRPr lang="en-US" altLang="zh-CN" dirty="0"/>
          </a:p>
          <a:p>
            <a:r>
              <a:rPr lang="en-US" altLang="zh-CN" dirty="0"/>
              <a:t>Voting</a:t>
            </a:r>
            <a:r>
              <a:rPr lang="zh-CN" altLang="en-US" dirty="0"/>
              <a:t>：讓模型投票 最典型的方法就是取衆數</a:t>
            </a:r>
            <a:endParaRPr lang="en-US" altLang="zh-CN" dirty="0"/>
          </a:p>
          <a:p>
            <a:r>
              <a:rPr lang="en-US" altLang="zh-CN" dirty="0"/>
              <a:t>Weighted Sum</a:t>
            </a:r>
            <a:r>
              <a:rPr lang="zh-CN" altLang="en-US" dirty="0"/>
              <a:t>：把每個模型的結果（連續數值）給不同的權重相加得到一個數值為結果</a:t>
            </a:r>
            <a:endParaRPr lang="en-US" altLang="zh-CN" dirty="0"/>
          </a:p>
          <a:p>
            <a:r>
              <a:rPr lang="en-US" altLang="zh-CN" dirty="0"/>
              <a:t>Stacking</a:t>
            </a:r>
            <a:r>
              <a:rPr lang="zh-CN" altLang="en-US" dirty="0"/>
              <a:t>：把不同模型的結果再放進一個模型訓練（通常是 </a:t>
            </a:r>
            <a:r>
              <a:rPr lang="en-US" altLang="zh-CN" dirty="0"/>
              <a:t>logistic regression</a:t>
            </a:r>
            <a:r>
              <a:rPr lang="zh-CN" altLang="en-US" dirty="0"/>
              <a:t>）</a:t>
            </a:r>
            <a:endParaRPr lang="en-US" altLang="zh-CN" dirty="0"/>
          </a:p>
        </p:txBody>
      </p:sp>
    </p:spTree>
    <p:extLst>
      <p:ext uri="{BB962C8B-B14F-4D97-AF65-F5344CB8AC3E}">
        <p14:creationId xmlns:p14="http://schemas.microsoft.com/office/powerpoint/2010/main" val="165413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1340768"/>
            <a:ext cx="6172200" cy="1894362"/>
          </a:xfrm>
        </p:spPr>
        <p:txBody>
          <a:bodyPr>
            <a:normAutofit/>
          </a:bodyPr>
          <a:lstStyle>
            <a:lvl1pPr algn="ctr">
              <a:defRPr sz="3500" b="0" i="0"/>
            </a:lvl1pPr>
          </a:lstStyle>
          <a:p>
            <a:r>
              <a:rPr kumimoji="0" lang="en-US" altLang="zh-TW"/>
              <a:t>Click to edit Master title style</a:t>
            </a:r>
            <a:endParaRPr kumimoji="0" lang="en-US" dirty="0"/>
          </a:p>
        </p:txBody>
      </p:sp>
      <p:sp>
        <p:nvSpPr>
          <p:cNvPr id="9" name="副標題 8"/>
          <p:cNvSpPr>
            <a:spLocks noGrp="1"/>
          </p:cNvSpPr>
          <p:nvPr>
            <p:ph type="subTitle" idx="1"/>
          </p:nvPr>
        </p:nvSpPr>
        <p:spPr>
          <a:xfrm>
            <a:off x="2286000" y="3933056"/>
            <a:ext cx="6172200" cy="1371600"/>
          </a:xfrm>
        </p:spPr>
        <p:txBody>
          <a:bodyPr/>
          <a:lstStyle>
            <a:lvl1pPr marL="0" indent="0" algn="ctr">
              <a:buNone/>
              <a:defRPr sz="1800" b="0">
                <a:solidFill>
                  <a:schemeClr val="tx2"/>
                </a:solidFill>
                <a:latin typeface="標楷體" panose="03000509000000000000" pitchFamily="65" charset="-120"/>
                <a:ea typeface="標楷體" panose="03000509000000000000" pitchFamily="65" charset="-12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TW"/>
              <a:t>Click to edit Master subtitle style</a:t>
            </a:r>
            <a:endParaRPr kumimoji="0" lang="en-US" dirty="0"/>
          </a:p>
        </p:txBody>
      </p:sp>
      <p:sp>
        <p:nvSpPr>
          <p:cNvPr id="17" name="頁尾版面配置區 16"/>
          <p:cNvSpPr>
            <a:spLocks noGrp="1"/>
          </p:cNvSpPr>
          <p:nvPr>
            <p:ph type="ftr" sz="quarter" idx="11"/>
          </p:nvPr>
        </p:nvSpPr>
        <p:spPr bwMode="auto">
          <a:xfrm rot="5400000">
            <a:off x="7077269" y="4181669"/>
            <a:ext cx="3657600" cy="384048"/>
          </a:xfrm>
          <a:prstGeom prst="rect">
            <a:avLst/>
          </a:prstGeo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a:prstGeom prst="rect">
            <a:avLst/>
          </a:prstGeom>
        </p:spPr>
        <p:txBody>
          <a:bodyPr/>
          <a:lstStyle/>
          <a:p>
            <a:fld id="{93BD6009-2A66-4F07-812F-9E9F9B397B69}" type="slidenum">
              <a:rPr lang="zh-TW" altLang="en-US" smtClean="0"/>
              <a:pPr/>
              <a:t>‹#›</a:t>
            </a:fld>
            <a:endParaRPr lang="zh-TW" altLang="en-US" dirty="0"/>
          </a:p>
        </p:txBody>
      </p:sp>
      <p:pic>
        <p:nvPicPr>
          <p:cNvPr id="30" name="圖片 29" descr="mir_logo.gif"/>
          <p:cNvPicPr>
            <a:picLocks noChangeAspect="1"/>
          </p:cNvPicPr>
          <p:nvPr/>
        </p:nvPicPr>
        <p:blipFill>
          <a:blip r:embed="rId2"/>
          <a:stretch>
            <a:fillRect/>
          </a:stretch>
        </p:blipFill>
        <p:spPr>
          <a:xfrm>
            <a:off x="7491442" y="278112"/>
            <a:ext cx="1295400" cy="579120"/>
          </a:xfrm>
          <a:prstGeom prst="rect">
            <a:avLst/>
          </a:prstGeom>
        </p:spPr>
      </p:pic>
      <p:pic>
        <p:nvPicPr>
          <p:cNvPr id="28" name="圖片 29" descr="mir_logo.gif">
            <a:extLst>
              <a:ext uri="{FF2B5EF4-FFF2-40B4-BE49-F238E27FC236}">
                <a16:creationId xmlns:a16="http://schemas.microsoft.com/office/drawing/2014/main" id="{1E95FB60-40D4-BE48-8AA3-9707FA35E6A5}"/>
              </a:ext>
            </a:extLst>
          </p:cNvPr>
          <p:cNvPicPr>
            <a:picLocks noChangeAspect="1"/>
          </p:cNvPicPr>
          <p:nvPr userDrawn="1"/>
        </p:nvPicPr>
        <p:blipFill>
          <a:blip r:embed="rId2"/>
          <a:stretch>
            <a:fillRect/>
          </a:stretch>
        </p:blipFill>
        <p:spPr>
          <a:xfrm>
            <a:off x="7491442" y="278112"/>
            <a:ext cx="1295400" cy="579120"/>
          </a:xfrm>
          <a:prstGeom prst="rect">
            <a:avLst/>
          </a:prstGeom>
        </p:spPr>
      </p:pic>
    </p:spTree>
    <p:extLst>
      <p:ext uri="{BB962C8B-B14F-4D97-AF65-F5344CB8AC3E}">
        <p14:creationId xmlns:p14="http://schemas.microsoft.com/office/powerpoint/2010/main" val="29914407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en-US" altLang="zh-TW"/>
              <a:t>Click to edit Master title style</a:t>
            </a:r>
            <a:endParaRPr kumimoji="0" lang="en-US"/>
          </a:p>
        </p:txBody>
      </p:sp>
      <p:sp>
        <p:nvSpPr>
          <p:cNvPr id="3" name="直排文字版面配置區 2"/>
          <p:cNvSpPr>
            <a:spLocks noGrp="1"/>
          </p:cNvSpPr>
          <p:nvPr>
            <p:ph type="body" orient="vert" idx="1"/>
          </p:nvPr>
        </p:nvSpPr>
        <p:spPr/>
        <p:txBody>
          <a:bodyPr vert="eaVert"/>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4" name="日期版面配置區 3"/>
          <p:cNvSpPr>
            <a:spLocks noGrp="1"/>
          </p:cNvSpPr>
          <p:nvPr>
            <p:ph type="dt" sz="half" idx="10"/>
          </p:nvPr>
        </p:nvSpPr>
        <p:spPr>
          <a:xfrm rot="5400000">
            <a:off x="7589520" y="1081851"/>
            <a:ext cx="2011680" cy="384048"/>
          </a:xfrm>
          <a:prstGeom prst="rect">
            <a:avLst/>
          </a:prstGeom>
        </p:spPr>
        <p:txBody>
          <a:bodyPr/>
          <a:lstStyle/>
          <a:p>
            <a:fld id="{D7DB5B5E-FF57-4331-BF13-D94DFA61630B}" type="datetime1">
              <a:rPr lang="zh-TW" altLang="en-US" smtClean="0"/>
              <a:t>2020/2/6</a:t>
            </a:fld>
            <a:endParaRPr lang="zh-TW" altLang="en-US"/>
          </a:p>
        </p:txBody>
      </p:sp>
      <p:sp>
        <p:nvSpPr>
          <p:cNvPr id="5" name="頁尾版面配置區 4"/>
          <p:cNvSpPr>
            <a:spLocks noGrp="1"/>
          </p:cNvSpPr>
          <p:nvPr>
            <p:ph type="ftr" sz="quarter" idx="11"/>
          </p:nvPr>
        </p:nvSpPr>
        <p:spPr>
          <a:xfrm rot="5400000">
            <a:off x="6990186" y="3737240"/>
            <a:ext cx="3200400" cy="365760"/>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8129016" y="5734050"/>
            <a:ext cx="609600" cy="521208"/>
          </a:xfrm>
          <a:prstGeom prst="rect">
            <a:avLst/>
          </a:prstGeom>
        </p:spPr>
        <p:txBody>
          <a:bodyPr/>
          <a:lstStyle/>
          <a:p>
            <a:fld id="{93BD6009-2A66-4F07-812F-9E9F9B397B69}" type="slidenum">
              <a:rPr lang="zh-TW" altLang="en-US" smtClean="0"/>
              <a:pPr/>
              <a:t>‹#›</a:t>
            </a:fld>
            <a:endParaRPr lang="zh-TW" altLang="en-US"/>
          </a:p>
        </p:txBody>
      </p:sp>
    </p:spTree>
    <p:extLst>
      <p:ext uri="{BB962C8B-B14F-4D97-AF65-F5344CB8AC3E}">
        <p14:creationId xmlns:p14="http://schemas.microsoft.com/office/powerpoint/2010/main" val="278756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en-US" altLang="zh-TW"/>
              <a:t>Click to edit Master title style</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4" name="日期版面配置區 3"/>
          <p:cNvSpPr>
            <a:spLocks noGrp="1"/>
          </p:cNvSpPr>
          <p:nvPr>
            <p:ph type="dt" sz="half" idx="10"/>
          </p:nvPr>
        </p:nvSpPr>
        <p:spPr>
          <a:xfrm rot="5400000">
            <a:off x="7589520" y="1081851"/>
            <a:ext cx="2011680" cy="384048"/>
          </a:xfrm>
          <a:prstGeom prst="rect">
            <a:avLst/>
          </a:prstGeom>
        </p:spPr>
        <p:txBody>
          <a:bodyPr/>
          <a:lstStyle/>
          <a:p>
            <a:fld id="{4F57289B-949A-43FD-AF7D-692786BD340A}" type="datetime1">
              <a:rPr lang="zh-TW" altLang="en-US" smtClean="0"/>
              <a:t>2020/2/6</a:t>
            </a:fld>
            <a:endParaRPr lang="zh-TW" altLang="en-US"/>
          </a:p>
        </p:txBody>
      </p:sp>
      <p:sp>
        <p:nvSpPr>
          <p:cNvPr id="5" name="頁尾版面配置區 4"/>
          <p:cNvSpPr>
            <a:spLocks noGrp="1"/>
          </p:cNvSpPr>
          <p:nvPr>
            <p:ph type="ftr" sz="quarter" idx="11"/>
          </p:nvPr>
        </p:nvSpPr>
        <p:spPr>
          <a:xfrm rot="5400000">
            <a:off x="6990186" y="3737240"/>
            <a:ext cx="3200400" cy="365760"/>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8129016" y="5734050"/>
            <a:ext cx="609600" cy="521208"/>
          </a:xfrm>
          <a:prstGeom prst="rect">
            <a:avLst/>
          </a:prstGeom>
        </p:spPr>
        <p:txBody>
          <a:bodyPr/>
          <a:lstStyle/>
          <a:p>
            <a:fld id="{93BD6009-2A66-4F07-812F-9E9F9B397B69}" type="slidenum">
              <a:rPr lang="zh-TW" altLang="en-US" smtClean="0"/>
              <a:pPr/>
              <a:t>‹#›</a:t>
            </a:fld>
            <a:endParaRPr lang="zh-TW" altLang="en-US"/>
          </a:p>
        </p:txBody>
      </p:sp>
    </p:spTree>
    <p:extLst>
      <p:ext uri="{BB962C8B-B14F-4D97-AF65-F5344CB8AC3E}">
        <p14:creationId xmlns:p14="http://schemas.microsoft.com/office/powerpoint/2010/main" val="949268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8" name="內容版面配置區 7"/>
          <p:cNvSpPr>
            <a:spLocks noGrp="1"/>
          </p:cNvSpPr>
          <p:nvPr>
            <p:ph sz="quarter" idx="1"/>
          </p:nvPr>
        </p:nvSpPr>
        <p:spPr>
          <a:xfrm>
            <a:off x="457200" y="1714488"/>
            <a:ext cx="7467600" cy="4759464"/>
          </a:xfrm>
        </p:spPr>
        <p:txBody>
          <a:bodyPr/>
          <a:lstStyle>
            <a:lvl1pPr>
              <a:defRPr baseline="0">
                <a:latin typeface="+mj-lt"/>
                <a:ea typeface="標楷體" pitchFamily="65" charset="-120"/>
              </a:defRPr>
            </a:lvl1pPr>
            <a:lvl2pPr>
              <a:defRPr baseline="0">
                <a:latin typeface="+mj-lt"/>
                <a:ea typeface="標楷體" pitchFamily="65" charset="-120"/>
              </a:defRPr>
            </a:lvl2pPr>
            <a:lvl3pPr>
              <a:defRPr sz="1900" baseline="0">
                <a:latin typeface="+mj-lt"/>
                <a:ea typeface="標楷體" pitchFamily="65" charset="-120"/>
              </a:defRPr>
            </a:lvl3pPr>
            <a:lvl4pPr>
              <a:defRPr baseline="0">
                <a:latin typeface="+mj-lt"/>
                <a:ea typeface="標楷體" pitchFamily="65" charset="-120"/>
              </a:defRPr>
            </a:lvl4pPr>
            <a:lvl5pPr>
              <a:defRPr baseline="0">
                <a:latin typeface="+mj-lt"/>
                <a:ea typeface="標楷體" pitchFamily="65" charset="-120"/>
              </a:defRPr>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日期版面配置區 6"/>
          <p:cNvSpPr>
            <a:spLocks noGrp="1"/>
          </p:cNvSpPr>
          <p:nvPr>
            <p:ph type="dt" sz="half" idx="14"/>
          </p:nvPr>
        </p:nvSpPr>
        <p:spPr>
          <a:xfrm rot="5400000">
            <a:off x="7589520" y="1081851"/>
            <a:ext cx="2011680" cy="384048"/>
          </a:xfrm>
          <a:prstGeom prst="rect">
            <a:avLst/>
          </a:prstGeom>
        </p:spPr>
        <p:txBody>
          <a:bodyPr rtlCol="0"/>
          <a:lstStyle/>
          <a:p>
            <a:fld id="{57E169D1-FD8F-4286-9D28-09B5A7788756}" type="datetime1">
              <a:rPr lang="zh-TW" altLang="en-US" smtClean="0"/>
              <a:t>2020/2/6</a:t>
            </a:fld>
            <a:endParaRPr lang="zh-TW" altLang="en-US" dirty="0"/>
          </a:p>
        </p:txBody>
      </p:sp>
      <p:sp>
        <p:nvSpPr>
          <p:cNvPr id="10" name="頁尾版面配置區 9"/>
          <p:cNvSpPr>
            <a:spLocks noGrp="1"/>
          </p:cNvSpPr>
          <p:nvPr>
            <p:ph type="ftr" sz="quarter" idx="16"/>
          </p:nvPr>
        </p:nvSpPr>
        <p:spPr>
          <a:xfrm rot="5400000">
            <a:off x="6990186" y="3737240"/>
            <a:ext cx="3200400" cy="365760"/>
          </a:xfrm>
          <a:prstGeom prst="rect">
            <a:avLst/>
          </a:prstGeom>
        </p:spPr>
        <p:txBody>
          <a:bodyPr rtlCol="0"/>
          <a:lstStyle/>
          <a:p>
            <a:endParaRPr lang="zh-TW" altLang="en-US" dirty="0"/>
          </a:p>
        </p:txBody>
      </p:sp>
      <p:pic>
        <p:nvPicPr>
          <p:cNvPr id="6" name="圖片 5" descr="mir_logo.gif"/>
          <p:cNvPicPr>
            <a:picLocks noChangeAspect="1"/>
          </p:cNvPicPr>
          <p:nvPr userDrawn="1"/>
        </p:nvPicPr>
        <p:blipFill>
          <a:blip r:embed="rId2"/>
          <a:stretch>
            <a:fillRect/>
          </a:stretch>
        </p:blipFill>
        <p:spPr>
          <a:xfrm>
            <a:off x="7286644" y="135236"/>
            <a:ext cx="1295400" cy="579120"/>
          </a:xfrm>
          <a:prstGeom prst="rect">
            <a:avLst/>
          </a:prstGeom>
        </p:spPr>
      </p:pic>
      <p:sp>
        <p:nvSpPr>
          <p:cNvPr id="4" name="標題 3"/>
          <p:cNvSpPr>
            <a:spLocks noGrp="1"/>
          </p:cNvSpPr>
          <p:nvPr>
            <p:ph type="title"/>
          </p:nvPr>
        </p:nvSpPr>
        <p:spPr/>
        <p:txBody>
          <a:bodyPr/>
          <a:lstStyle/>
          <a:p>
            <a:r>
              <a:rPr lang="zh-TW" altLang="en-US" dirty="0"/>
              <a:t>按一下以編輯母片標題樣式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8" name="內容版面配置區 7"/>
          <p:cNvSpPr>
            <a:spLocks noGrp="1"/>
          </p:cNvSpPr>
          <p:nvPr>
            <p:ph sz="quarter" idx="1"/>
          </p:nvPr>
        </p:nvSpPr>
        <p:spPr>
          <a:xfrm>
            <a:off x="457200" y="1714488"/>
            <a:ext cx="7467600" cy="4759464"/>
          </a:xfrm>
        </p:spPr>
        <p:txBody>
          <a:bodyPr/>
          <a:lstStyle>
            <a:lvl1pPr>
              <a:defRPr baseline="0">
                <a:latin typeface="+mj-lt"/>
                <a:ea typeface="標楷體" pitchFamily="65" charset="-120"/>
              </a:defRPr>
            </a:lvl1pPr>
            <a:lvl2pPr>
              <a:defRPr baseline="0">
                <a:latin typeface="+mj-lt"/>
                <a:ea typeface="標楷體" pitchFamily="65" charset="-120"/>
              </a:defRPr>
            </a:lvl2pPr>
            <a:lvl3pPr>
              <a:defRPr sz="1900" baseline="0">
                <a:latin typeface="+mj-lt"/>
                <a:ea typeface="標楷體" pitchFamily="65" charset="-120"/>
              </a:defRPr>
            </a:lvl3pPr>
            <a:lvl4pPr>
              <a:defRPr baseline="0">
                <a:latin typeface="+mj-lt"/>
                <a:ea typeface="標楷體" pitchFamily="65" charset="-120"/>
              </a:defRPr>
            </a:lvl4pPr>
            <a:lvl5pPr>
              <a:defRPr baseline="0">
                <a:latin typeface="+mj-lt"/>
                <a:ea typeface="標楷體"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10" name="頁尾版面配置區 9"/>
          <p:cNvSpPr>
            <a:spLocks noGrp="1"/>
          </p:cNvSpPr>
          <p:nvPr>
            <p:ph type="ftr" sz="quarter" idx="16"/>
          </p:nvPr>
        </p:nvSpPr>
        <p:spPr>
          <a:xfrm rot="5400000">
            <a:off x="6990186" y="3737240"/>
            <a:ext cx="3200400" cy="365760"/>
          </a:xfrm>
          <a:prstGeom prst="rect">
            <a:avLst/>
          </a:prstGeom>
        </p:spPr>
        <p:txBody>
          <a:bodyPr rtlCol="0"/>
          <a:lstStyle/>
          <a:p>
            <a:endParaRPr lang="zh-TW" altLang="en-US" dirty="0"/>
          </a:p>
        </p:txBody>
      </p:sp>
      <p:pic>
        <p:nvPicPr>
          <p:cNvPr id="6" name="圖片 5" descr="mir_logo.gif"/>
          <p:cNvPicPr>
            <a:picLocks noChangeAspect="1"/>
          </p:cNvPicPr>
          <p:nvPr/>
        </p:nvPicPr>
        <p:blipFill>
          <a:blip r:embed="rId2"/>
          <a:stretch>
            <a:fillRect/>
          </a:stretch>
        </p:blipFill>
        <p:spPr>
          <a:xfrm>
            <a:off x="7286644" y="135236"/>
            <a:ext cx="1295400" cy="579120"/>
          </a:xfrm>
          <a:prstGeom prst="rect">
            <a:avLst/>
          </a:prstGeom>
        </p:spPr>
      </p:pic>
      <p:sp>
        <p:nvSpPr>
          <p:cNvPr id="4" name="標題 3"/>
          <p:cNvSpPr>
            <a:spLocks noGrp="1"/>
          </p:cNvSpPr>
          <p:nvPr>
            <p:ph type="title"/>
          </p:nvPr>
        </p:nvSpPr>
        <p:spPr/>
        <p:txBody>
          <a:bodyPr/>
          <a:lstStyle/>
          <a:p>
            <a:r>
              <a:rPr lang="en-US" altLang="zh-TW"/>
              <a:t>Click to edit Master title style</a:t>
            </a:r>
            <a:endParaRPr lang="zh-TW" altLang="en-US" dirty="0"/>
          </a:p>
        </p:txBody>
      </p:sp>
      <p:pic>
        <p:nvPicPr>
          <p:cNvPr id="7" name="圖片 5" descr="mir_logo.gif">
            <a:extLst>
              <a:ext uri="{FF2B5EF4-FFF2-40B4-BE49-F238E27FC236}">
                <a16:creationId xmlns:a16="http://schemas.microsoft.com/office/drawing/2014/main" id="{026C2C9F-E518-4449-A2C1-D5C14468DCB3}"/>
              </a:ext>
            </a:extLst>
          </p:cNvPr>
          <p:cNvPicPr>
            <a:picLocks noChangeAspect="1"/>
          </p:cNvPicPr>
          <p:nvPr userDrawn="1"/>
        </p:nvPicPr>
        <p:blipFill>
          <a:blip r:embed="rId2"/>
          <a:stretch>
            <a:fillRect/>
          </a:stretch>
        </p:blipFill>
        <p:spPr>
          <a:xfrm>
            <a:off x="7286644" y="135236"/>
            <a:ext cx="1295400" cy="579120"/>
          </a:xfrm>
          <a:prstGeom prst="rect">
            <a:avLst/>
          </a:prstGeom>
        </p:spPr>
      </p:pic>
    </p:spTree>
    <p:extLst>
      <p:ext uri="{BB962C8B-B14F-4D97-AF65-F5344CB8AC3E}">
        <p14:creationId xmlns:p14="http://schemas.microsoft.com/office/powerpoint/2010/main" val="407977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en-US" altLang="zh-TW"/>
              <a:t>Click to edit Master title style</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TW"/>
              <a:t>Click to edit Master text styles</a:t>
            </a:r>
          </a:p>
        </p:txBody>
      </p:sp>
      <p:sp>
        <p:nvSpPr>
          <p:cNvPr id="4" name="日期版面配置區 3"/>
          <p:cNvSpPr>
            <a:spLocks noGrp="1"/>
          </p:cNvSpPr>
          <p:nvPr>
            <p:ph type="dt" sz="half" idx="10"/>
          </p:nvPr>
        </p:nvSpPr>
        <p:spPr bwMode="auto">
          <a:xfrm rot="5400000">
            <a:off x="7763256" y="1170432"/>
            <a:ext cx="2286000" cy="381000"/>
          </a:xfrm>
          <a:prstGeom prst="rect">
            <a:avLst/>
          </a:prstGeom>
        </p:spPr>
        <p:txBody>
          <a:bodyPr/>
          <a:lstStyle/>
          <a:p>
            <a:fld id="{8616078C-AD99-4571-B0DA-C628EF72A2E7}" type="datetime1">
              <a:rPr lang="zh-TW" altLang="en-US" smtClean="0"/>
              <a:t>2020/2/6</a:t>
            </a:fld>
            <a:endParaRPr lang="zh-TW" altLang="en-US"/>
          </a:p>
        </p:txBody>
      </p:sp>
      <p:sp>
        <p:nvSpPr>
          <p:cNvPr id="5" name="頁尾版面配置區 4"/>
          <p:cNvSpPr>
            <a:spLocks noGrp="1"/>
          </p:cNvSpPr>
          <p:nvPr>
            <p:ph type="ftr" sz="quarter" idx="11"/>
          </p:nvPr>
        </p:nvSpPr>
        <p:spPr bwMode="auto">
          <a:xfrm rot="5400000">
            <a:off x="7077456" y="4178808"/>
            <a:ext cx="3657600" cy="384048"/>
          </a:xfrm>
          <a:prstGeom prst="rect">
            <a:avLst/>
          </a:prstGeo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a:prstGeom prst="rect">
            <a:avLst/>
          </a:prstGeom>
        </p:spPr>
        <p:txBody>
          <a:bodyPr/>
          <a:lstStyle/>
          <a:p>
            <a:fld id="{93BD6009-2A66-4F07-812F-9E9F9B397B69}" type="slidenum">
              <a:rPr lang="zh-TW" altLang="en-US" smtClean="0"/>
              <a:pPr/>
              <a:t>‹#›</a:t>
            </a:fld>
            <a:endParaRPr lang="zh-TW" altLang="en-US"/>
          </a:p>
        </p:txBody>
      </p:sp>
    </p:spTree>
    <p:extLst>
      <p:ext uri="{BB962C8B-B14F-4D97-AF65-F5344CB8AC3E}">
        <p14:creationId xmlns:p14="http://schemas.microsoft.com/office/powerpoint/2010/main" val="11776134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0" cap="none" baseline="0">
                <a:latin typeface="+mj-lt"/>
              </a:defRPr>
            </a:lvl1pPr>
          </a:lstStyle>
          <a:p>
            <a:r>
              <a:rPr kumimoji="0" lang="en-US" altLang="zh-TW"/>
              <a:t>Click to edit Master title style</a:t>
            </a:r>
            <a:endParaRPr kumimoji="0" lang="en-US" dirty="0"/>
          </a:p>
        </p:txBody>
      </p:sp>
      <p:sp>
        <p:nvSpPr>
          <p:cNvPr id="6" name="頁尾版面配置區 5"/>
          <p:cNvSpPr>
            <a:spLocks noGrp="1"/>
          </p:cNvSpPr>
          <p:nvPr>
            <p:ph type="ftr" sz="quarter" idx="11"/>
          </p:nvPr>
        </p:nvSpPr>
        <p:spPr>
          <a:xfrm rot="5400000">
            <a:off x="6990186" y="3737240"/>
            <a:ext cx="3200400" cy="365760"/>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8129016" y="5734050"/>
            <a:ext cx="609600" cy="521208"/>
          </a:xfrm>
          <a:prstGeom prst="rect">
            <a:avLst/>
          </a:prstGeom>
        </p:spPr>
        <p:txBody>
          <a:bodyPr/>
          <a:lstStyle/>
          <a:p>
            <a:fld id="{93BD6009-2A66-4F07-812F-9E9F9B397B69}"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11" name="內容版面配置區 10"/>
          <p:cNvSpPr>
            <a:spLocks noGrp="1"/>
          </p:cNvSpPr>
          <p:nvPr>
            <p:ph sz="quarter" idx="2"/>
          </p:nvPr>
        </p:nvSpPr>
        <p:spPr>
          <a:xfrm>
            <a:off x="4270248" y="1600200"/>
            <a:ext cx="3657600" cy="4572000"/>
          </a:xfrm>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pic>
        <p:nvPicPr>
          <p:cNvPr id="10" name="圖片 29" descr="mir_logo.gif">
            <a:extLst>
              <a:ext uri="{FF2B5EF4-FFF2-40B4-BE49-F238E27FC236}">
                <a16:creationId xmlns:a16="http://schemas.microsoft.com/office/drawing/2014/main" id="{0E1658A1-1FA8-5C4A-865D-C48863246527}"/>
              </a:ext>
            </a:extLst>
          </p:cNvPr>
          <p:cNvPicPr>
            <a:picLocks noChangeAspect="1"/>
          </p:cNvPicPr>
          <p:nvPr userDrawn="1"/>
        </p:nvPicPr>
        <p:blipFill>
          <a:blip r:embed="rId2"/>
          <a:stretch>
            <a:fillRect/>
          </a:stretch>
        </p:blipFill>
        <p:spPr>
          <a:xfrm>
            <a:off x="7318142" y="267018"/>
            <a:ext cx="1295400" cy="579120"/>
          </a:xfrm>
          <a:prstGeom prst="rect">
            <a:avLst/>
          </a:prstGeom>
        </p:spPr>
      </p:pic>
    </p:spTree>
    <p:extLst>
      <p:ext uri="{BB962C8B-B14F-4D97-AF65-F5344CB8AC3E}">
        <p14:creationId xmlns:p14="http://schemas.microsoft.com/office/powerpoint/2010/main" val="3872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b="0" cap="none" baseline="0"/>
            </a:lvl1pPr>
          </a:lstStyle>
          <a:p>
            <a:r>
              <a:rPr kumimoji="0" lang="en-US" altLang="zh-TW"/>
              <a:t>Click to edit Master title style</a:t>
            </a:r>
            <a:endParaRPr kumimoji="0" lang="en-US" dirty="0"/>
          </a:p>
        </p:txBody>
      </p:sp>
      <p:sp>
        <p:nvSpPr>
          <p:cNvPr id="8" name="頁尾版面配置區 7"/>
          <p:cNvSpPr>
            <a:spLocks noGrp="1"/>
          </p:cNvSpPr>
          <p:nvPr>
            <p:ph type="ftr" sz="quarter" idx="11"/>
          </p:nvPr>
        </p:nvSpPr>
        <p:spPr>
          <a:xfrm rot="5400000">
            <a:off x="6990186" y="3737240"/>
            <a:ext cx="3200400" cy="365760"/>
          </a:xfrm>
          <a:prstGeom prst="rect">
            <a:avLst/>
          </a:prstGeom>
        </p:spPr>
        <p:txBody>
          <a:bodyPr/>
          <a:lstStyle/>
          <a:p>
            <a:endParaRPr lang="zh-TW" altLang="en-US"/>
          </a:p>
        </p:txBody>
      </p:sp>
      <p:sp>
        <p:nvSpPr>
          <p:cNvPr id="9" name="投影片編號版面配置區 8"/>
          <p:cNvSpPr>
            <a:spLocks noGrp="1"/>
          </p:cNvSpPr>
          <p:nvPr>
            <p:ph type="sldNum" sz="quarter" idx="12"/>
          </p:nvPr>
        </p:nvSpPr>
        <p:spPr>
          <a:xfrm>
            <a:off x="8129016" y="5734050"/>
            <a:ext cx="609600" cy="521208"/>
          </a:xfrm>
          <a:prstGeom prst="rect">
            <a:avLst/>
          </a:prstGeom>
        </p:spPr>
        <p:txBody>
          <a:bodyPr/>
          <a:lstStyle/>
          <a:p>
            <a:fld id="{93BD6009-2A66-4F07-812F-9E9F9B397B69}"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13" name="內容版面配置區 12"/>
          <p:cNvSpPr>
            <a:spLocks noGrp="1"/>
          </p:cNvSpPr>
          <p:nvPr>
            <p:ph sz="quarter" idx="4"/>
          </p:nvPr>
        </p:nvSpPr>
        <p:spPr>
          <a:xfrm>
            <a:off x="4371975" y="2362200"/>
            <a:ext cx="3657600" cy="3886200"/>
          </a:xfrm>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0">
                <a:solidFill>
                  <a:srgbClr val="FFFFFF"/>
                </a:solidFill>
                <a:latin typeface="標楷體" panose="03000509000000000000" pitchFamily="65" charset="-120"/>
                <a:ea typeface="標楷體" panose="03000509000000000000" pitchFamily="65" charset="-120"/>
              </a:defRPr>
            </a:lvl1pPr>
          </a:lstStyle>
          <a:p>
            <a:pPr lvl="0" eaLnBrk="1" latinLnBrk="0" hangingPunct="1"/>
            <a:r>
              <a:rPr kumimoji="0" lang="en-US" altLang="zh-TW"/>
              <a:t>Click to edit Master text styles</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0">
                <a:solidFill>
                  <a:srgbClr val="FFFFFF"/>
                </a:solidFill>
                <a:latin typeface="標楷體" panose="03000509000000000000" pitchFamily="65" charset="-120"/>
                <a:ea typeface="標楷體" panose="03000509000000000000" pitchFamily="65" charset="-120"/>
              </a:defRPr>
            </a:lvl1pPr>
          </a:lstStyle>
          <a:p>
            <a:pPr lvl="0" eaLnBrk="1" latinLnBrk="0" hangingPunct="1"/>
            <a:r>
              <a:rPr kumimoji="0" lang="en-US" altLang="zh-TW"/>
              <a:t>Click to edit Master text styles</a:t>
            </a:r>
          </a:p>
        </p:txBody>
      </p:sp>
    </p:spTree>
    <p:extLst>
      <p:ext uri="{BB962C8B-B14F-4D97-AF65-F5344CB8AC3E}">
        <p14:creationId xmlns:p14="http://schemas.microsoft.com/office/powerpoint/2010/main" val="826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0"/>
            </a:lvl1pPr>
          </a:lstStyle>
          <a:p>
            <a:r>
              <a:rPr kumimoji="0" lang="en-US" altLang="zh-TW"/>
              <a:t>Click to edit Master title style</a:t>
            </a:r>
            <a:endParaRPr kumimoji="0" lang="en-US" dirty="0"/>
          </a:p>
        </p:txBody>
      </p:sp>
      <p:sp>
        <p:nvSpPr>
          <p:cNvPr id="7" name="投影片編號版面配置區 6"/>
          <p:cNvSpPr>
            <a:spLocks noGrp="1"/>
          </p:cNvSpPr>
          <p:nvPr>
            <p:ph type="sldNum" sz="quarter" idx="11"/>
          </p:nvPr>
        </p:nvSpPr>
        <p:spPr>
          <a:xfrm>
            <a:off x="8129016" y="5734050"/>
            <a:ext cx="609600" cy="521208"/>
          </a:xfrm>
          <a:prstGeom prst="rect">
            <a:avLst/>
          </a:prstGeom>
        </p:spPr>
        <p:txBody>
          <a:bodyPr rtlCol="0"/>
          <a:lstStyle/>
          <a:p>
            <a:fld id="{93BD6009-2A66-4F07-812F-9E9F9B397B69}" type="slidenum">
              <a:rPr lang="zh-TW" altLang="en-US" smtClean="0"/>
              <a:pPr/>
              <a:t>‹#›</a:t>
            </a:fld>
            <a:endParaRPr lang="zh-TW" altLang="en-US"/>
          </a:p>
        </p:txBody>
      </p:sp>
      <p:sp>
        <p:nvSpPr>
          <p:cNvPr id="8" name="頁尾版面配置區 7"/>
          <p:cNvSpPr>
            <a:spLocks noGrp="1"/>
          </p:cNvSpPr>
          <p:nvPr>
            <p:ph type="ftr" sz="quarter" idx="12"/>
          </p:nvPr>
        </p:nvSpPr>
        <p:spPr>
          <a:xfrm rot="5400000">
            <a:off x="6990186" y="3737240"/>
            <a:ext cx="3200400" cy="365760"/>
          </a:xfrm>
          <a:prstGeom prst="rect">
            <a:avLst/>
          </a:prstGeom>
        </p:spPr>
        <p:txBody>
          <a:bodyPr rtlCol="0"/>
          <a:lstStyle/>
          <a:p>
            <a:endParaRPr lang="zh-TW" altLang="en-US"/>
          </a:p>
        </p:txBody>
      </p:sp>
    </p:spTree>
    <p:extLst>
      <p:ext uri="{BB962C8B-B14F-4D97-AF65-F5344CB8AC3E}">
        <p14:creationId xmlns:p14="http://schemas.microsoft.com/office/powerpoint/2010/main" val="50550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a:xfrm rot="5400000">
            <a:off x="6990186" y="3737240"/>
            <a:ext cx="3200400" cy="36576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129016" y="5734050"/>
            <a:ext cx="609600" cy="521208"/>
          </a:xfrm>
          <a:prstGeom prst="rect">
            <a:avLst/>
          </a:prstGeom>
        </p:spPr>
        <p:txBody>
          <a:bodyPr/>
          <a:lstStyle/>
          <a:p>
            <a:fld id="{93BD6009-2A66-4F07-812F-9E9F9B397B69}" type="slidenum">
              <a:rPr lang="zh-TW" altLang="en-US" smtClean="0"/>
              <a:pPr/>
              <a:t>‹#›</a:t>
            </a:fld>
            <a:endParaRPr lang="zh-TW" altLang="en-US"/>
          </a:p>
        </p:txBody>
      </p:sp>
    </p:spTree>
    <p:extLst>
      <p:ext uri="{BB962C8B-B14F-4D97-AF65-F5344CB8AC3E}">
        <p14:creationId xmlns:p14="http://schemas.microsoft.com/office/powerpoint/2010/main" val="262822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ltLang="zh-TW"/>
              <a:t>Click to edit Master title style</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ltLang="zh-TW"/>
              <a:t>Click to edit Master text styles</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eaLnBrk="1" latinLnBrk="0" hangingPunct="1"/>
            <a:r>
              <a:rPr lang="en-US" altLang="zh-TW"/>
              <a:t>Click to edit Master text styles</a:t>
            </a:r>
          </a:p>
          <a:p>
            <a:pPr lvl="1" eaLnBrk="1" latinLnBrk="0" hangingPunct="1"/>
            <a:r>
              <a:rPr lang="en-US" altLang="zh-TW"/>
              <a:t>Second level</a:t>
            </a:r>
          </a:p>
          <a:p>
            <a:pPr lvl="2" eaLnBrk="1" latinLnBrk="0" hangingPunct="1"/>
            <a:r>
              <a:rPr lang="en-US" altLang="zh-TW"/>
              <a:t>Third level</a:t>
            </a:r>
          </a:p>
          <a:p>
            <a:pPr lvl="3" eaLnBrk="1" latinLnBrk="0" hangingPunct="1"/>
            <a:r>
              <a:rPr lang="en-US" altLang="zh-TW"/>
              <a:t>Fourth level</a:t>
            </a:r>
          </a:p>
          <a:p>
            <a:pPr lvl="4" eaLnBrk="1" latinLnBrk="0" hangingPunct="1"/>
            <a:r>
              <a:rPr lang="en-US" altLang="zh-TW"/>
              <a:t>Fifth level</a:t>
            </a:r>
            <a:endParaRPr kumimoji="0" lang="en-US" dirty="0"/>
          </a:p>
        </p:txBody>
      </p:sp>
      <p:sp>
        <p:nvSpPr>
          <p:cNvPr id="21" name="日期版面配置區 20"/>
          <p:cNvSpPr>
            <a:spLocks noGrp="1"/>
          </p:cNvSpPr>
          <p:nvPr>
            <p:ph type="dt" sz="half" idx="14"/>
          </p:nvPr>
        </p:nvSpPr>
        <p:spPr>
          <a:xfrm rot="5400000">
            <a:off x="7589520" y="1081851"/>
            <a:ext cx="2011680" cy="384048"/>
          </a:xfrm>
          <a:prstGeom prst="rect">
            <a:avLst/>
          </a:prstGeom>
        </p:spPr>
        <p:txBody>
          <a:bodyPr rtlCol="0"/>
          <a:lstStyle/>
          <a:p>
            <a:fld id="{2DAB0838-BF4F-407C-A6A6-1B3CDC37E013}" type="datetime1">
              <a:rPr lang="zh-TW" altLang="en-US" smtClean="0"/>
              <a:t>2020/2/6</a:t>
            </a:fld>
            <a:endParaRPr lang="zh-TW" altLang="en-US"/>
          </a:p>
        </p:txBody>
      </p:sp>
      <p:sp>
        <p:nvSpPr>
          <p:cNvPr id="22" name="投影片編號版面配置區 21"/>
          <p:cNvSpPr>
            <a:spLocks noGrp="1"/>
          </p:cNvSpPr>
          <p:nvPr>
            <p:ph type="sldNum" sz="quarter" idx="15"/>
          </p:nvPr>
        </p:nvSpPr>
        <p:spPr>
          <a:xfrm>
            <a:off x="8129016" y="5734050"/>
            <a:ext cx="609600" cy="521208"/>
          </a:xfrm>
          <a:prstGeom prst="rect">
            <a:avLst/>
          </a:prstGeom>
        </p:spPr>
        <p:txBody>
          <a:bodyPr rtlCol="0"/>
          <a:lstStyle/>
          <a:p>
            <a:fld id="{93BD6009-2A66-4F07-812F-9E9F9B397B69}" type="slidenum">
              <a:rPr lang="zh-TW" altLang="en-US" smtClean="0"/>
              <a:pPr/>
              <a:t>‹#›</a:t>
            </a:fld>
            <a:endParaRPr lang="zh-TW" altLang="en-US"/>
          </a:p>
        </p:txBody>
      </p:sp>
      <p:sp>
        <p:nvSpPr>
          <p:cNvPr id="23" name="頁尾版面配置區 22"/>
          <p:cNvSpPr>
            <a:spLocks noGrp="1"/>
          </p:cNvSpPr>
          <p:nvPr>
            <p:ph type="ftr" sz="quarter" idx="16"/>
          </p:nvPr>
        </p:nvSpPr>
        <p:spPr>
          <a:xfrm rot="5400000">
            <a:off x="6990186" y="3737240"/>
            <a:ext cx="3200400" cy="365760"/>
          </a:xfrm>
          <a:prstGeom prst="rect">
            <a:avLst/>
          </a:prstGeom>
        </p:spPr>
        <p:txBody>
          <a:bodyPr rtlCol="0"/>
          <a:lstStyle/>
          <a:p>
            <a:endParaRPr lang="zh-TW" altLang="en-US"/>
          </a:p>
        </p:txBody>
      </p:sp>
    </p:spTree>
    <p:extLst>
      <p:ext uri="{BB962C8B-B14F-4D97-AF65-F5344CB8AC3E}">
        <p14:creationId xmlns:p14="http://schemas.microsoft.com/office/powerpoint/2010/main" val="5234099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en-US" altLang="zh-TW"/>
              <a:t>Click to edit Master title style</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ltLang="zh-TW"/>
              <a:t>Click icon to add picture</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ltLang="zh-TW"/>
              <a:t>Click to edit Master text styles</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a:xfrm rot="5400000">
            <a:off x="7589520" y="1081851"/>
            <a:ext cx="2011680" cy="384048"/>
          </a:xfrm>
          <a:prstGeom prst="rect">
            <a:avLst/>
          </a:prstGeom>
        </p:spPr>
        <p:txBody>
          <a:bodyPr rtlCol="0"/>
          <a:lstStyle/>
          <a:p>
            <a:fld id="{B0D89BC2-FD14-44D8-A12F-F0ED792A0BC1}" type="datetime1">
              <a:rPr lang="zh-TW" altLang="en-US" smtClean="0"/>
              <a:t>2020/2/6</a:t>
            </a:fld>
            <a:endParaRPr lang="zh-TW" altLang="en-US"/>
          </a:p>
        </p:txBody>
      </p:sp>
      <p:sp>
        <p:nvSpPr>
          <p:cNvPr id="18" name="投影片編號版面配置區 17"/>
          <p:cNvSpPr>
            <a:spLocks noGrp="1"/>
          </p:cNvSpPr>
          <p:nvPr>
            <p:ph type="sldNum" sz="quarter" idx="11"/>
          </p:nvPr>
        </p:nvSpPr>
        <p:spPr>
          <a:xfrm>
            <a:off x="8129016" y="5734050"/>
            <a:ext cx="609600" cy="521208"/>
          </a:xfrm>
          <a:prstGeom prst="rect">
            <a:avLst/>
          </a:prstGeom>
        </p:spPr>
        <p:txBody>
          <a:bodyPr rtlCol="0"/>
          <a:lstStyle/>
          <a:p>
            <a:fld id="{93BD6009-2A66-4F07-812F-9E9F9B397B69}" type="slidenum">
              <a:rPr lang="zh-TW" altLang="en-US" smtClean="0"/>
              <a:pPr/>
              <a:t>‹#›</a:t>
            </a:fld>
            <a:endParaRPr lang="zh-TW" altLang="en-US"/>
          </a:p>
        </p:txBody>
      </p:sp>
      <p:sp>
        <p:nvSpPr>
          <p:cNvPr id="21" name="頁尾版面配置區 20"/>
          <p:cNvSpPr>
            <a:spLocks noGrp="1"/>
          </p:cNvSpPr>
          <p:nvPr>
            <p:ph type="ftr" sz="quarter" idx="12"/>
          </p:nvPr>
        </p:nvSpPr>
        <p:spPr>
          <a:xfrm rot="5400000">
            <a:off x="6990186" y="3737240"/>
            <a:ext cx="3200400" cy="365760"/>
          </a:xfrm>
          <a:prstGeom prst="rect">
            <a:avLst/>
          </a:prstGeom>
        </p:spPr>
        <p:txBody>
          <a:bodyPr rtlCol="0"/>
          <a:lstStyle/>
          <a:p>
            <a:endParaRPr lang="zh-TW" altLang="en-US"/>
          </a:p>
        </p:txBody>
      </p:sp>
    </p:spTree>
    <p:extLst>
      <p:ext uri="{BB962C8B-B14F-4D97-AF65-F5344CB8AC3E}">
        <p14:creationId xmlns:p14="http://schemas.microsoft.com/office/powerpoint/2010/main" val="286560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dirty="0"/>
              <a:t>按一下以編輯母片標題樣式</a:t>
            </a:r>
            <a:endParaRPr kumimoji="0" lang="en-US" dirty="0"/>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42754"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cxnSp>
        <p:nvCxnSpPr>
          <p:cNvPr id="15" name="直線接點 14"/>
          <p:cNvCxnSpPr/>
          <p:nvPr/>
        </p:nvCxnSpPr>
        <p:spPr>
          <a:xfrm>
            <a:off x="214282" y="1500174"/>
            <a:ext cx="842968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14282" y="1571612"/>
            <a:ext cx="8429684" cy="1588"/>
          </a:xfrm>
          <a:prstGeom prst="line">
            <a:avLst/>
          </a:prstGeom>
          <a:ln>
            <a:solidFill>
              <a:schemeClr val="accent1">
                <a:lumMod val="60000"/>
                <a:lumOff val="40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橢圓 11"/>
          <p:cNvSpPr/>
          <p:nvPr userDrawn="1"/>
        </p:nvSpPr>
        <p:spPr>
          <a:xfrm>
            <a:off x="8532461" y="6244756"/>
            <a:ext cx="468696" cy="458392"/>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17" name="直線接點 14">
            <a:extLst>
              <a:ext uri="{FF2B5EF4-FFF2-40B4-BE49-F238E27FC236}">
                <a16:creationId xmlns:a16="http://schemas.microsoft.com/office/drawing/2014/main" id="{C2252912-E517-4842-AB33-E0DA46F0C14D}"/>
              </a:ext>
            </a:extLst>
          </p:cNvPr>
          <p:cNvCxnSpPr/>
          <p:nvPr userDrawn="1"/>
        </p:nvCxnSpPr>
        <p:spPr>
          <a:xfrm>
            <a:off x="214282" y="1500174"/>
            <a:ext cx="842968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接點 18">
            <a:extLst>
              <a:ext uri="{FF2B5EF4-FFF2-40B4-BE49-F238E27FC236}">
                <a16:creationId xmlns:a16="http://schemas.microsoft.com/office/drawing/2014/main" id="{DA17944E-AE58-FC43-84F4-4216544E9E62}"/>
              </a:ext>
            </a:extLst>
          </p:cNvPr>
          <p:cNvCxnSpPr/>
          <p:nvPr userDrawn="1"/>
        </p:nvCxnSpPr>
        <p:spPr>
          <a:xfrm>
            <a:off x="214282" y="1571612"/>
            <a:ext cx="8429684" cy="1588"/>
          </a:xfrm>
          <a:prstGeom prst="line">
            <a:avLst/>
          </a:prstGeom>
          <a:ln>
            <a:solidFill>
              <a:schemeClr val="accent1">
                <a:lumMod val="60000"/>
                <a:lumOff val="40000"/>
              </a:schemeClr>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矩形 13">
            <a:extLst>
              <a:ext uri="{FF2B5EF4-FFF2-40B4-BE49-F238E27FC236}">
                <a16:creationId xmlns:a16="http://schemas.microsoft.com/office/drawing/2014/main" id="{110CBE17-1A68-9A43-89E4-537BD1F092AD}"/>
              </a:ext>
            </a:extLst>
          </p:cNvPr>
          <p:cNvSpPr/>
          <p:nvPr userDrawn="1"/>
        </p:nvSpPr>
        <p:spPr>
          <a:xfrm>
            <a:off x="8349208" y="6289286"/>
            <a:ext cx="827584" cy="369332"/>
          </a:xfrm>
          <a:prstGeom prst="rect">
            <a:avLst/>
          </a:prstGeom>
        </p:spPr>
        <p:txBody>
          <a:bodyPr wrap="square">
            <a:spAutoFit/>
          </a:bodyPr>
          <a:lstStyle/>
          <a:p>
            <a:pPr algn="ctr"/>
            <a:fld id="{93BD6009-2A66-4F07-812F-9E9F9B397B69}" type="slidenum">
              <a:rPr lang="zh-TW" altLang="en-US" smtClean="0">
                <a:solidFill>
                  <a:schemeClr val="accent3">
                    <a:lumMod val="75000"/>
                  </a:schemeClr>
                </a:solidFill>
              </a:rPr>
              <a:pPr algn="ctr"/>
              <a:t>‹#›</a:t>
            </a:fld>
            <a:r>
              <a:rPr lang="en-US" altLang="zh-TW" dirty="0">
                <a:solidFill>
                  <a:schemeClr val="accent3">
                    <a:lumMod val="75000"/>
                  </a:schemeClr>
                </a:solidFill>
              </a:rPr>
              <a:t>/20</a:t>
            </a:r>
          </a:p>
        </p:txBody>
      </p:sp>
    </p:spTree>
    <p:extLst>
      <p:ext uri="{BB962C8B-B14F-4D97-AF65-F5344CB8AC3E}">
        <p14:creationId xmlns:p14="http://schemas.microsoft.com/office/powerpoint/2010/main" val="1382305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hf sldNum="0" hdr="0" ftr="0"/>
  <p:txStyles>
    <p:titleStyle>
      <a:lvl1pPr algn="l" rtl="0" eaLnBrk="1" latinLnBrk="0" hangingPunct="1">
        <a:spcBef>
          <a:spcPct val="0"/>
        </a:spcBef>
        <a:buNone/>
        <a:defRPr kumimoji="0" sz="3100" b="0" kern="1200" cap="none" baseline="0">
          <a:solidFill>
            <a:schemeClr val="tx2"/>
          </a:solidFill>
          <a:latin typeface="Calibri" panose="020F0502020204030204" pitchFamily="34" charset="0"/>
          <a:ea typeface="標楷體" pitchFamily="65" charset="-120"/>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9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mirlab.org/users/shui.chi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tif"/></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Relationships>
</file>

<file path=ppt/slides/_rels/slide8.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sz="3600" b="1" dirty="0">
                <a:latin typeface="+mj-ea"/>
              </a:rPr>
              <a:t>臺大醫神</a:t>
            </a:r>
            <a:r>
              <a:rPr lang="en-US" altLang="zh-TW" sz="3600" b="1" dirty="0">
                <a:latin typeface="+mj-ea"/>
              </a:rPr>
              <a:t> </a:t>
            </a:r>
            <a:br>
              <a:rPr lang="en-US" altLang="zh-TW" sz="3600" b="1" dirty="0">
                <a:latin typeface="+mj-ea"/>
              </a:rPr>
            </a:br>
            <a:r>
              <a:rPr lang="en-US" altLang="zh-TW" sz="3600" b="1" dirty="0">
                <a:latin typeface="+mj-ea"/>
              </a:rPr>
              <a:t>MIRLAB</a:t>
            </a:r>
            <a:br>
              <a:rPr lang="zh-TW" altLang="en-US" sz="3600" b="1" dirty="0">
                <a:latin typeface="+mj-ea"/>
              </a:rPr>
            </a:br>
            <a:r>
              <a:rPr lang="en-US" altLang="zh-TW" sz="3600" b="1" dirty="0">
                <a:latin typeface="+mj-ea"/>
              </a:rPr>
              <a:t>Glaucoma Report</a:t>
            </a:r>
            <a:endParaRPr lang="zh-TW" altLang="en-US" dirty="0"/>
          </a:p>
        </p:txBody>
      </p:sp>
      <p:sp>
        <p:nvSpPr>
          <p:cNvPr id="3" name="副標題 2"/>
          <p:cNvSpPr>
            <a:spLocks noGrp="1"/>
          </p:cNvSpPr>
          <p:nvPr>
            <p:ph type="subTitle" idx="1"/>
          </p:nvPr>
        </p:nvSpPr>
        <p:spPr/>
        <p:txBody>
          <a:bodyPr>
            <a:normAutofit fontScale="85000" lnSpcReduction="20000"/>
          </a:bodyPr>
          <a:lstStyle/>
          <a:p>
            <a:r>
              <a:rPr lang="en-US" altLang="zh-TW" dirty="0">
                <a:latin typeface="Arial" panose="020B0604020202020204" pitchFamily="34" charset="0"/>
              </a:rPr>
              <a:t>Speaker: Lim Wee Shin (</a:t>
            </a:r>
            <a:r>
              <a:rPr lang="zh-TW" altLang="en-US" dirty="0">
                <a:latin typeface="Arial" panose="020B0604020202020204" pitchFamily="34" charset="0"/>
              </a:rPr>
              <a:t>林偉莘</a:t>
            </a:r>
            <a:r>
              <a:rPr lang="en-US" altLang="zh-TW" dirty="0">
                <a:latin typeface="Arial" panose="020B0604020202020204" pitchFamily="34" charset="0"/>
              </a:rPr>
              <a:t>)</a:t>
            </a:r>
            <a:r>
              <a:rPr lang="zh-TW" altLang="en-US" dirty="0">
                <a:latin typeface="Arial" panose="020B0604020202020204" pitchFamily="34" charset="0"/>
              </a:rPr>
              <a:t>、</a:t>
            </a:r>
            <a:r>
              <a:rPr lang="en-US" altLang="zh-TW" dirty="0">
                <a:latin typeface="Arial" panose="020B0604020202020204" pitchFamily="34" charset="0"/>
              </a:rPr>
              <a:t>Shu-I Chiu (</a:t>
            </a:r>
            <a:r>
              <a:rPr lang="zh-TW" altLang="en-US" dirty="0">
                <a:latin typeface="Arial" panose="020B0604020202020204" pitchFamily="34" charset="0"/>
              </a:rPr>
              <a:t>邱淑怡</a:t>
            </a:r>
            <a:r>
              <a:rPr lang="en-US" altLang="zh-TW" dirty="0">
                <a:latin typeface="Arial" panose="020B0604020202020204" pitchFamily="34" charset="0"/>
              </a:rPr>
              <a:t>)</a:t>
            </a:r>
          </a:p>
          <a:p>
            <a:r>
              <a:rPr lang="en-US" altLang="zh-TW" dirty="0">
                <a:latin typeface="Arial" panose="020B0604020202020204" pitchFamily="34" charset="0"/>
              </a:rPr>
              <a:t>Advisor: J.-S. Roger Jang (</a:t>
            </a:r>
            <a:r>
              <a:rPr lang="zh-TW" altLang="en-US" dirty="0"/>
              <a:t>張智星</a:t>
            </a:r>
            <a:r>
              <a:rPr lang="en-US" altLang="zh-TW" dirty="0">
                <a:latin typeface="Arial" panose="020B0604020202020204" pitchFamily="34" charset="0"/>
              </a:rPr>
              <a:t>)</a:t>
            </a:r>
          </a:p>
          <a:p>
            <a:r>
              <a:rPr lang="en-US" altLang="zh-TW" dirty="0">
                <a:latin typeface="Arial" panose="020B0604020202020204" pitchFamily="34" charset="0"/>
              </a:rPr>
              <a:t>MIR Lab, CSIE Dept.</a:t>
            </a:r>
          </a:p>
          <a:p>
            <a:r>
              <a:rPr lang="en-US" altLang="zh-TW" dirty="0">
                <a:latin typeface="Arial" panose="020B0604020202020204" pitchFamily="34" charset="0"/>
              </a:rPr>
              <a:t>National Taiwan University</a:t>
            </a:r>
          </a:p>
          <a:p>
            <a:r>
              <a:rPr lang="en-US" altLang="zh-TW" dirty="0">
                <a:hlinkClick r:id="rId2"/>
              </a:rPr>
              <a:t>http://mirlab.org/</a:t>
            </a:r>
            <a:endParaRPr lang="zh-TW" altLang="en-US" dirty="0"/>
          </a:p>
        </p:txBody>
      </p:sp>
      <p:sp>
        <p:nvSpPr>
          <p:cNvPr id="4" name="日期版面配置區 3"/>
          <p:cNvSpPr>
            <a:spLocks noGrp="1"/>
          </p:cNvSpPr>
          <p:nvPr>
            <p:ph type="dt" sz="half" idx="4294967295"/>
          </p:nvPr>
        </p:nvSpPr>
        <p:spPr>
          <a:xfrm>
            <a:off x="4722019" y="5623755"/>
            <a:ext cx="1300162" cy="369887"/>
          </a:xfrm>
          <a:prstGeom prst="rect">
            <a:avLst/>
          </a:prstGeom>
        </p:spPr>
        <p:txBody>
          <a:bodyPr wrap="none">
            <a:spAutoFit/>
          </a:bodyPr>
          <a:lstStyle/>
          <a:p>
            <a:pPr algn="ctr"/>
            <a:fld id="{1B5DD0A4-5EC4-420C-89F5-FF49BBA59529}" type="datetime1">
              <a:rPr lang="zh-TW" altLang="en-US" smtClean="0"/>
              <a:pPr algn="ctr"/>
              <a:t>2020/2/7</a:t>
            </a:fld>
            <a:endParaRPr lang="zh-TW" altLang="en-US" dirty="0"/>
          </a:p>
        </p:txBody>
      </p:sp>
    </p:spTree>
    <p:extLst>
      <p:ext uri="{BB962C8B-B14F-4D97-AF65-F5344CB8AC3E}">
        <p14:creationId xmlns:p14="http://schemas.microsoft.com/office/powerpoint/2010/main" val="86147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70816-A24E-664B-9958-94A0B0874AAE}"/>
              </a:ext>
            </a:extLst>
          </p:cNvPr>
          <p:cNvSpPr>
            <a:spLocks noGrp="1"/>
          </p:cNvSpPr>
          <p:nvPr>
            <p:ph type="title"/>
          </p:nvPr>
        </p:nvSpPr>
        <p:spPr/>
        <p:txBody>
          <a:bodyPr/>
          <a:lstStyle/>
          <a:p>
            <a:r>
              <a:rPr lang="en-US" altLang="zh-TW" dirty="0"/>
              <a:t>Green</a:t>
            </a:r>
            <a:r>
              <a:rPr lang="zh-TW" altLang="en-US" dirty="0"/>
              <a:t> </a:t>
            </a:r>
            <a:r>
              <a:rPr lang="en-US" altLang="zh-TW" dirty="0"/>
              <a:t>Channel</a:t>
            </a:r>
            <a:r>
              <a:rPr lang="zh-TW" altLang="en-US" dirty="0"/>
              <a:t> </a:t>
            </a:r>
            <a:r>
              <a:rPr lang="en-US" altLang="zh-TW" dirty="0"/>
              <a:t>Images</a:t>
            </a:r>
            <a:r>
              <a:rPr lang="zh-TW" altLang="en-US" dirty="0"/>
              <a:t> </a:t>
            </a:r>
            <a:r>
              <a:rPr lang="en-US" altLang="zh-TW" dirty="0"/>
              <a:t>Confusion</a:t>
            </a:r>
            <a:r>
              <a:rPr lang="zh-TW" altLang="en-US" dirty="0"/>
              <a:t> </a:t>
            </a:r>
            <a:r>
              <a:rPr lang="en-US" altLang="zh-TW" dirty="0"/>
              <a:t>Matrix -</a:t>
            </a:r>
            <a:br>
              <a:rPr lang="en-US" altLang="zh-TW" dirty="0"/>
            </a:br>
            <a:r>
              <a:rPr lang="en-US" dirty="0"/>
              <a:t>Grouping</a:t>
            </a:r>
            <a:r>
              <a:rPr lang="zh-TW" altLang="en-US" dirty="0"/>
              <a:t> </a:t>
            </a:r>
            <a:r>
              <a:rPr lang="en-US" altLang="zh-TW" dirty="0"/>
              <a:t>7</a:t>
            </a:r>
            <a:r>
              <a:rPr lang="zh-TW" altLang="en-US" dirty="0"/>
              <a:t> </a:t>
            </a:r>
            <a:r>
              <a:rPr lang="en-US" altLang="zh-TW" dirty="0"/>
              <a:t>Labels</a:t>
            </a:r>
            <a:r>
              <a:rPr lang="zh-TW" altLang="en-US" dirty="0"/>
              <a:t> </a:t>
            </a:r>
            <a:r>
              <a:rPr lang="en-US" altLang="zh-TW" dirty="0"/>
              <a:t>into</a:t>
            </a:r>
            <a:r>
              <a:rPr lang="zh-TW" altLang="en-US" dirty="0"/>
              <a:t> </a:t>
            </a:r>
            <a:r>
              <a:rPr lang="en-US" altLang="zh-TW" dirty="0"/>
              <a:t>3</a:t>
            </a:r>
            <a:r>
              <a:rPr lang="zh-TW" altLang="en-US" dirty="0"/>
              <a:t> </a:t>
            </a:r>
            <a:r>
              <a:rPr lang="en-US" altLang="zh-TW" dirty="0"/>
              <a:t>Groups (validation)</a:t>
            </a:r>
            <a:endParaRPr lang="en-US" dirty="0"/>
          </a:p>
        </p:txBody>
      </p:sp>
      <p:sp>
        <p:nvSpPr>
          <p:cNvPr id="8" name="TextBox 7">
            <a:extLst>
              <a:ext uri="{FF2B5EF4-FFF2-40B4-BE49-F238E27FC236}">
                <a16:creationId xmlns:a16="http://schemas.microsoft.com/office/drawing/2014/main" id="{A9D49FC4-0956-8F4F-A9AA-EA03BDC0C5A9}"/>
              </a:ext>
            </a:extLst>
          </p:cNvPr>
          <p:cNvSpPr txBox="1"/>
          <p:nvPr/>
        </p:nvSpPr>
        <p:spPr>
          <a:xfrm>
            <a:off x="6228184" y="5805264"/>
            <a:ext cx="1800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Overall</a:t>
            </a:r>
            <a:r>
              <a:rPr lang="zh-TW" altLang="en-US" dirty="0"/>
              <a:t> </a:t>
            </a:r>
            <a:r>
              <a:rPr lang="en-US" altLang="zh-TW" dirty="0"/>
              <a:t>accuracy</a:t>
            </a:r>
          </a:p>
          <a:p>
            <a:r>
              <a:rPr lang="en-US" altLang="zh-TW" dirty="0"/>
              <a:t>86.3</a:t>
            </a:r>
            <a:r>
              <a:rPr lang="zh-TW" altLang="en-US" dirty="0"/>
              <a:t> </a:t>
            </a:r>
            <a:r>
              <a:rPr lang="en-US" altLang="zh-TW" dirty="0"/>
              <a:t>%</a:t>
            </a:r>
            <a:endParaRPr lang="en-US" dirty="0"/>
          </a:p>
        </p:txBody>
      </p:sp>
      <p:pic>
        <p:nvPicPr>
          <p:cNvPr id="17" name="Picture 16">
            <a:extLst>
              <a:ext uri="{FF2B5EF4-FFF2-40B4-BE49-F238E27FC236}">
                <a16:creationId xmlns:a16="http://schemas.microsoft.com/office/drawing/2014/main" id="{103C272F-D578-CF47-83A8-181BB01ED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772817"/>
            <a:ext cx="4896544" cy="3672408"/>
          </a:xfrm>
          <a:prstGeom prst="rect">
            <a:avLst/>
          </a:prstGeom>
        </p:spPr>
      </p:pic>
      <p:graphicFrame>
        <p:nvGraphicFramePr>
          <p:cNvPr id="9" name="Table 8">
            <a:extLst>
              <a:ext uri="{FF2B5EF4-FFF2-40B4-BE49-F238E27FC236}">
                <a16:creationId xmlns:a16="http://schemas.microsoft.com/office/drawing/2014/main" id="{C2E221DE-C903-264A-A8DD-70F9D956E374}"/>
              </a:ext>
            </a:extLst>
          </p:cNvPr>
          <p:cNvGraphicFramePr>
            <a:graphicFrameLocks noGrp="1"/>
          </p:cNvGraphicFramePr>
          <p:nvPr/>
        </p:nvGraphicFramePr>
        <p:xfrm>
          <a:off x="4556653" y="2010472"/>
          <a:ext cx="3816423" cy="3240362"/>
        </p:xfrm>
        <a:graphic>
          <a:graphicData uri="http://schemas.openxmlformats.org/drawingml/2006/table">
            <a:tbl>
              <a:tblPr/>
              <a:tblGrid>
                <a:gridCol w="424518">
                  <a:extLst>
                    <a:ext uri="{9D8B030D-6E8A-4147-A177-3AD203B41FA5}">
                      <a16:colId xmlns:a16="http://schemas.microsoft.com/office/drawing/2014/main" val="1364104192"/>
                    </a:ext>
                  </a:extLst>
                </a:gridCol>
                <a:gridCol w="679230">
                  <a:extLst>
                    <a:ext uri="{9D8B030D-6E8A-4147-A177-3AD203B41FA5}">
                      <a16:colId xmlns:a16="http://schemas.microsoft.com/office/drawing/2014/main" val="285767283"/>
                    </a:ext>
                  </a:extLst>
                </a:gridCol>
                <a:gridCol w="904225">
                  <a:extLst>
                    <a:ext uri="{9D8B030D-6E8A-4147-A177-3AD203B41FA5}">
                      <a16:colId xmlns:a16="http://schemas.microsoft.com/office/drawing/2014/main" val="1614654007"/>
                    </a:ext>
                  </a:extLst>
                </a:gridCol>
                <a:gridCol w="904225">
                  <a:extLst>
                    <a:ext uri="{9D8B030D-6E8A-4147-A177-3AD203B41FA5}">
                      <a16:colId xmlns:a16="http://schemas.microsoft.com/office/drawing/2014/main" val="78332357"/>
                    </a:ext>
                  </a:extLst>
                </a:gridCol>
                <a:gridCol w="904225">
                  <a:extLst>
                    <a:ext uri="{9D8B030D-6E8A-4147-A177-3AD203B41FA5}">
                      <a16:colId xmlns:a16="http://schemas.microsoft.com/office/drawing/2014/main" val="319894229"/>
                    </a:ext>
                  </a:extLst>
                </a:gridCol>
              </a:tblGrid>
              <a:tr h="735477">
                <a:tc rowSpan="3">
                  <a:txBody>
                    <a:bodyPr/>
                    <a:lstStyle/>
                    <a:p>
                      <a:pPr algn="ctr" fontAlgn="ctr"/>
                      <a:r>
                        <a:rPr lang="en-US" sz="1100" b="0" i="0" u="none" strike="noStrike">
                          <a:solidFill>
                            <a:srgbClr val="000000"/>
                          </a:solidFill>
                          <a:effectLst/>
                          <a:latin typeface="Calibri" panose="020F0502020204030204" pitchFamily="34" charset="0"/>
                        </a:rPr>
                        <a:t>Predicted Label</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400" b="0" i="0" u="none" strike="noStrike" dirty="0">
                          <a:solidFill>
                            <a:srgbClr val="000000"/>
                          </a:solidFill>
                          <a:effectLst/>
                          <a:latin typeface="Calibri" panose="020F0502020204030204" pitchFamily="34" charset="0"/>
                        </a:rPr>
                        <a:t>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214908333"/>
                  </a:ext>
                </a:extLst>
              </a:tr>
              <a:tr h="735477">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068081725"/>
                  </a:ext>
                </a:extLst>
              </a:tr>
              <a:tr h="735477">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667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48635655"/>
                  </a:ext>
                </a:extLst>
              </a:tr>
              <a:tr h="735477">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1,1+2,2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3,4,5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725642"/>
                  </a:ext>
                </a:extLst>
              </a:tr>
              <a:tr h="298454">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1100" b="0" i="0" u="none" strike="noStrike" dirty="0">
                          <a:solidFill>
                            <a:srgbClr val="000000"/>
                          </a:solidFill>
                          <a:effectLst/>
                          <a:latin typeface="Calibri" panose="020F0502020204030204" pitchFamily="34" charset="0"/>
                        </a:rPr>
                        <a:t>True Label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6391863"/>
                  </a:ext>
                </a:extLst>
              </a:tr>
            </a:tbl>
          </a:graphicData>
        </a:graphic>
      </p:graphicFrame>
      <p:graphicFrame>
        <p:nvGraphicFramePr>
          <p:cNvPr id="10" name="Table 9">
            <a:extLst>
              <a:ext uri="{FF2B5EF4-FFF2-40B4-BE49-F238E27FC236}">
                <a16:creationId xmlns:a16="http://schemas.microsoft.com/office/drawing/2014/main" id="{FEA8A2F2-48AD-5F46-9758-635801969D1A}"/>
              </a:ext>
            </a:extLst>
          </p:cNvPr>
          <p:cNvGraphicFramePr>
            <a:graphicFrameLocks noGrp="1"/>
          </p:cNvGraphicFramePr>
          <p:nvPr/>
        </p:nvGraphicFramePr>
        <p:xfrm>
          <a:off x="323528" y="5531528"/>
          <a:ext cx="5328592" cy="1209838"/>
        </p:xfrm>
        <a:graphic>
          <a:graphicData uri="http://schemas.openxmlformats.org/drawingml/2006/table">
            <a:tbl>
              <a:tblPr firstRow="1" bandRow="1">
                <a:tableStyleId>{5C22544A-7EE6-4342-B048-85BDC9FD1C3A}</a:tableStyleId>
              </a:tblPr>
              <a:tblGrid>
                <a:gridCol w="1021686">
                  <a:extLst>
                    <a:ext uri="{9D8B030D-6E8A-4147-A177-3AD203B41FA5}">
                      <a16:colId xmlns:a16="http://schemas.microsoft.com/office/drawing/2014/main" val="1704305554"/>
                    </a:ext>
                  </a:extLst>
                </a:gridCol>
                <a:gridCol w="1376008">
                  <a:extLst>
                    <a:ext uri="{9D8B030D-6E8A-4147-A177-3AD203B41FA5}">
                      <a16:colId xmlns:a16="http://schemas.microsoft.com/office/drawing/2014/main" val="1599842679"/>
                    </a:ext>
                  </a:extLst>
                </a:gridCol>
                <a:gridCol w="1403529">
                  <a:extLst>
                    <a:ext uri="{9D8B030D-6E8A-4147-A177-3AD203B41FA5}">
                      <a16:colId xmlns:a16="http://schemas.microsoft.com/office/drawing/2014/main" val="1858752276"/>
                    </a:ext>
                  </a:extLst>
                </a:gridCol>
                <a:gridCol w="1527369">
                  <a:extLst>
                    <a:ext uri="{9D8B030D-6E8A-4147-A177-3AD203B41FA5}">
                      <a16:colId xmlns:a16="http://schemas.microsoft.com/office/drawing/2014/main" val="3904630599"/>
                    </a:ext>
                  </a:extLst>
                </a:gridCol>
              </a:tblGrid>
              <a:tr h="296024">
                <a:tc>
                  <a:txBody>
                    <a:bodyPr/>
                    <a:lstStyle/>
                    <a:p>
                      <a:pPr algn="ctr" rtl="0" fontAlgn="ctr"/>
                      <a:r>
                        <a:rPr lang="en-US" sz="1600" u="none" strike="noStrike" dirty="0">
                          <a:effectLst/>
                        </a:rPr>
                        <a:t>Label</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True positive</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Total number</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Accuracy, %</a:t>
                      </a:r>
                      <a:endParaRPr lang="en-US" sz="16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13032529"/>
                  </a:ext>
                </a:extLst>
              </a:tr>
              <a:tr h="296024">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982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1077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91.2</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7979629"/>
                  </a:ext>
                </a:extLst>
              </a:tr>
              <a:tr h="308895">
                <a:tc>
                  <a:txBody>
                    <a:bodyPr/>
                    <a:lstStyle/>
                    <a:p>
                      <a:pPr algn="ctr" rtl="0" fontAlgn="ctr"/>
                      <a:r>
                        <a:rPr lang="en-US" sz="1600" u="none" strike="noStrike">
                          <a:effectLst/>
                        </a:rPr>
                        <a:t>1, 1+2, 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28.4</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86857255"/>
                  </a:ext>
                </a:extLst>
              </a:tr>
              <a:tr h="308895">
                <a:tc>
                  <a:txBody>
                    <a:bodyPr/>
                    <a:lstStyle/>
                    <a:p>
                      <a:pPr algn="ctr" rtl="0" fontAlgn="ctr"/>
                      <a:r>
                        <a:rPr lang="en-US" sz="1600" u="none" strike="noStrike">
                          <a:effectLst/>
                        </a:rPr>
                        <a:t>3, 4, 5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667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761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87.7</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877546"/>
                  </a:ext>
                </a:extLst>
              </a:tr>
            </a:tbl>
          </a:graphicData>
        </a:graphic>
      </p:graphicFrame>
    </p:spTree>
    <p:extLst>
      <p:ext uri="{BB962C8B-B14F-4D97-AF65-F5344CB8AC3E}">
        <p14:creationId xmlns:p14="http://schemas.microsoft.com/office/powerpoint/2010/main" val="163811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8745A-F514-8A44-99FD-A4784E72B83E}"/>
              </a:ext>
            </a:extLst>
          </p:cNvPr>
          <p:cNvSpPr>
            <a:spLocks noGrp="1"/>
          </p:cNvSpPr>
          <p:nvPr>
            <p:ph type="title"/>
          </p:nvPr>
        </p:nvSpPr>
        <p:spPr>
          <a:xfrm>
            <a:off x="251520" y="258307"/>
            <a:ext cx="7467600" cy="1143000"/>
          </a:xfrm>
        </p:spPr>
        <p:txBody>
          <a:bodyPr/>
          <a:lstStyle/>
          <a:p>
            <a:r>
              <a:rPr lang="en-US" dirty="0"/>
              <a:t>Glaucoma Test Dataset</a:t>
            </a:r>
          </a:p>
        </p:txBody>
      </p:sp>
      <p:sp>
        <p:nvSpPr>
          <p:cNvPr id="2" name="Content Placeholder 1">
            <a:extLst>
              <a:ext uri="{FF2B5EF4-FFF2-40B4-BE49-F238E27FC236}">
                <a16:creationId xmlns:a16="http://schemas.microsoft.com/office/drawing/2014/main" id="{A6750732-4D94-C147-9A4D-DA382D436815}"/>
              </a:ext>
            </a:extLst>
          </p:cNvPr>
          <p:cNvSpPr>
            <a:spLocks noGrp="1"/>
          </p:cNvSpPr>
          <p:nvPr>
            <p:ph sz="quarter" idx="1"/>
          </p:nvPr>
        </p:nvSpPr>
        <p:spPr>
          <a:xfrm>
            <a:off x="433733" y="1946422"/>
            <a:ext cx="3657600" cy="4572000"/>
          </a:xfrm>
        </p:spPr>
        <p:txBody>
          <a:bodyPr>
            <a:normAutofit/>
          </a:bodyPr>
          <a:lstStyle/>
          <a:p>
            <a:r>
              <a:rPr lang="en-US" dirty="0">
                <a:latin typeface="+mj-lt"/>
              </a:rPr>
              <a:t>Training and validation datasets:</a:t>
            </a:r>
          </a:p>
          <a:p>
            <a:pPr lvl="1"/>
            <a:r>
              <a:rPr lang="en-US" dirty="0">
                <a:latin typeface="+mj-lt"/>
              </a:rPr>
              <a:t>06/26/2019 – 08/22/2019</a:t>
            </a:r>
          </a:p>
          <a:p>
            <a:r>
              <a:rPr lang="en-US" b="1" u="sng" dirty="0"/>
              <a:t>Test dataset</a:t>
            </a:r>
            <a:r>
              <a:rPr lang="en-US" u="sng" dirty="0"/>
              <a:t>:</a:t>
            </a:r>
          </a:p>
          <a:p>
            <a:pPr lvl="1"/>
            <a:r>
              <a:rPr lang="en-US" dirty="0"/>
              <a:t>08/23/2019 – 09/06/2019 (two weeks)</a:t>
            </a:r>
          </a:p>
          <a:p>
            <a:r>
              <a:rPr lang="en-US" dirty="0"/>
              <a:t>Predict test dataset with pretrained model</a:t>
            </a:r>
          </a:p>
          <a:p>
            <a:endParaRPr lang="en-US" dirty="0"/>
          </a:p>
          <a:p>
            <a:pPr marL="0" indent="0">
              <a:buNone/>
            </a:pPr>
            <a:endParaRPr lang="en-US" dirty="0">
              <a:latin typeface="+mj-lt"/>
            </a:endParaRPr>
          </a:p>
          <a:p>
            <a:pPr marL="731520" lvl="2" indent="0">
              <a:buNone/>
            </a:pPr>
            <a:endParaRPr lang="en-US" dirty="0">
              <a:latin typeface="+mj-lt"/>
            </a:endParaRPr>
          </a:p>
          <a:p>
            <a:pPr lvl="1"/>
            <a:endParaRPr lang="en-US" dirty="0">
              <a:latin typeface="+mj-lt"/>
            </a:endParaRPr>
          </a:p>
          <a:p>
            <a:pPr marL="365760" lvl="1" indent="0">
              <a:buNone/>
            </a:pPr>
            <a:endParaRPr lang="en-US" dirty="0">
              <a:latin typeface="+mj-lt"/>
            </a:endParaRPr>
          </a:p>
        </p:txBody>
      </p:sp>
      <p:grpSp>
        <p:nvGrpSpPr>
          <p:cNvPr id="6" name="Group 5">
            <a:extLst>
              <a:ext uri="{FF2B5EF4-FFF2-40B4-BE49-F238E27FC236}">
                <a16:creationId xmlns:a16="http://schemas.microsoft.com/office/drawing/2014/main" id="{A836ECB7-9E02-764E-97EA-6B4998F801BF}"/>
              </a:ext>
            </a:extLst>
          </p:cNvPr>
          <p:cNvGrpSpPr/>
          <p:nvPr/>
        </p:nvGrpSpPr>
        <p:grpSpPr>
          <a:xfrm>
            <a:off x="4182290" y="2492896"/>
            <a:ext cx="4504510" cy="3479053"/>
            <a:chOff x="1309201" y="2960782"/>
            <a:chExt cx="6525598" cy="3614506"/>
          </a:xfrm>
        </p:grpSpPr>
        <p:pic>
          <p:nvPicPr>
            <p:cNvPr id="12" name="Picture 11">
              <a:extLst>
                <a:ext uri="{FF2B5EF4-FFF2-40B4-BE49-F238E27FC236}">
                  <a16:creationId xmlns:a16="http://schemas.microsoft.com/office/drawing/2014/main" id="{CC7A4EB8-82BE-1D41-A4B0-919C7673F7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9201" y="2960782"/>
              <a:ext cx="6525598" cy="3614506"/>
            </a:xfrm>
            <a:prstGeom prst="rect">
              <a:avLst/>
            </a:prstGeom>
          </p:spPr>
        </p:pic>
        <p:sp>
          <p:nvSpPr>
            <p:cNvPr id="7" name="Rectangle 6">
              <a:extLst>
                <a:ext uri="{FF2B5EF4-FFF2-40B4-BE49-F238E27FC236}">
                  <a16:creationId xmlns:a16="http://schemas.microsoft.com/office/drawing/2014/main" id="{5B85031F-523C-404A-8954-86747309EC72}"/>
                </a:ext>
              </a:extLst>
            </p:cNvPr>
            <p:cNvSpPr/>
            <p:nvPr/>
          </p:nvSpPr>
          <p:spPr>
            <a:xfrm>
              <a:off x="6844506" y="3519041"/>
              <a:ext cx="288032" cy="16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6205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CE154-6BCD-674E-9DB9-05C8079D03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504" y="1845421"/>
            <a:ext cx="4666656" cy="3499992"/>
          </a:xfrm>
          <a:prstGeom prst="rect">
            <a:avLst/>
          </a:prstGeom>
        </p:spPr>
      </p:pic>
      <p:sp>
        <p:nvSpPr>
          <p:cNvPr id="3" name="Title 2">
            <a:extLst>
              <a:ext uri="{FF2B5EF4-FFF2-40B4-BE49-F238E27FC236}">
                <a16:creationId xmlns:a16="http://schemas.microsoft.com/office/drawing/2014/main" id="{4B5FA3DB-A3CF-8842-A7F9-7423E4841F39}"/>
              </a:ext>
            </a:extLst>
          </p:cNvPr>
          <p:cNvSpPr>
            <a:spLocks noGrp="1"/>
          </p:cNvSpPr>
          <p:nvPr>
            <p:ph type="title"/>
          </p:nvPr>
        </p:nvSpPr>
        <p:spPr>
          <a:xfrm>
            <a:off x="323528" y="275679"/>
            <a:ext cx="7467600" cy="1143000"/>
          </a:xfrm>
        </p:spPr>
        <p:txBody>
          <a:bodyPr>
            <a:normAutofit/>
          </a:bodyPr>
          <a:lstStyle/>
          <a:p>
            <a:r>
              <a:rPr lang="en-US" dirty="0"/>
              <a:t>Evaluation of Color Fundus</a:t>
            </a:r>
            <a:br>
              <a:rPr lang="en-US" dirty="0"/>
            </a:br>
            <a:r>
              <a:rPr lang="en-US" dirty="0"/>
              <a:t>Test Dataset Prediction</a:t>
            </a:r>
          </a:p>
        </p:txBody>
      </p:sp>
      <p:graphicFrame>
        <p:nvGraphicFramePr>
          <p:cNvPr id="5" name="Table 4">
            <a:extLst>
              <a:ext uri="{FF2B5EF4-FFF2-40B4-BE49-F238E27FC236}">
                <a16:creationId xmlns:a16="http://schemas.microsoft.com/office/drawing/2014/main" id="{7E529985-7C9D-C54A-A46B-A8EAC7315763}"/>
              </a:ext>
            </a:extLst>
          </p:cNvPr>
          <p:cNvGraphicFramePr>
            <a:graphicFrameLocks noGrp="1"/>
          </p:cNvGraphicFramePr>
          <p:nvPr/>
        </p:nvGraphicFramePr>
        <p:xfrm>
          <a:off x="4499992" y="2060848"/>
          <a:ext cx="3744590" cy="3499993"/>
        </p:xfrm>
        <a:graphic>
          <a:graphicData uri="http://schemas.openxmlformats.org/drawingml/2006/table">
            <a:tbl>
              <a:tblPr/>
              <a:tblGrid>
                <a:gridCol w="416528">
                  <a:extLst>
                    <a:ext uri="{9D8B030D-6E8A-4147-A177-3AD203B41FA5}">
                      <a16:colId xmlns:a16="http://schemas.microsoft.com/office/drawing/2014/main" val="3019885062"/>
                    </a:ext>
                  </a:extLst>
                </a:gridCol>
                <a:gridCol w="666447">
                  <a:extLst>
                    <a:ext uri="{9D8B030D-6E8A-4147-A177-3AD203B41FA5}">
                      <a16:colId xmlns:a16="http://schemas.microsoft.com/office/drawing/2014/main" val="1868777963"/>
                    </a:ext>
                  </a:extLst>
                </a:gridCol>
                <a:gridCol w="887205">
                  <a:extLst>
                    <a:ext uri="{9D8B030D-6E8A-4147-A177-3AD203B41FA5}">
                      <a16:colId xmlns:a16="http://schemas.microsoft.com/office/drawing/2014/main" val="3662096990"/>
                    </a:ext>
                  </a:extLst>
                </a:gridCol>
                <a:gridCol w="887205">
                  <a:extLst>
                    <a:ext uri="{9D8B030D-6E8A-4147-A177-3AD203B41FA5}">
                      <a16:colId xmlns:a16="http://schemas.microsoft.com/office/drawing/2014/main" val="2328927983"/>
                    </a:ext>
                  </a:extLst>
                </a:gridCol>
                <a:gridCol w="887205">
                  <a:extLst>
                    <a:ext uri="{9D8B030D-6E8A-4147-A177-3AD203B41FA5}">
                      <a16:colId xmlns:a16="http://schemas.microsoft.com/office/drawing/2014/main" val="2437743288"/>
                    </a:ext>
                  </a:extLst>
                </a:gridCol>
              </a:tblGrid>
              <a:tr h="792088">
                <a:tc rowSpan="3">
                  <a:txBody>
                    <a:bodyPr/>
                    <a:lstStyle/>
                    <a:p>
                      <a:pPr algn="ctr" fontAlgn="ctr"/>
                      <a:r>
                        <a:rPr lang="en-US" sz="2000" b="0" i="0" u="none" strike="noStrike">
                          <a:solidFill>
                            <a:srgbClr val="000000"/>
                          </a:solidFill>
                          <a:effectLst/>
                          <a:latin typeface="Calibri" panose="020F0502020204030204" pitchFamily="34" charset="0"/>
                        </a:rPr>
                        <a:t>Predicted Label</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Calibri" panose="020F0502020204030204" pitchFamily="34" charset="0"/>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599547099"/>
                  </a:ext>
                </a:extLst>
              </a:tr>
              <a:tr h="738921">
                <a:tc vMerge="1">
                  <a:txBody>
                    <a:bodyPr/>
                    <a:lstStyle/>
                    <a:p>
                      <a:endParaRPr lang="en-US"/>
                    </a:p>
                  </a:txBody>
                  <a:tcPr/>
                </a:tc>
                <a:tc>
                  <a:txBody>
                    <a:bodyPr/>
                    <a:lstStyle/>
                    <a:p>
                      <a:pPr algn="ctr" fontAlgn="ctr"/>
                      <a:r>
                        <a:rPr lang="en-US" sz="2000" b="0" i="0" u="none" strike="noStrike">
                          <a:solidFill>
                            <a:srgbClr val="000000"/>
                          </a:solidFill>
                          <a:effectLst/>
                          <a:latin typeface="Calibri" panose="020F0502020204030204" pitchFamily="34" charset="0"/>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573697707"/>
                  </a:ext>
                </a:extLst>
              </a:tr>
              <a:tr h="738921">
                <a:tc vMerge="1">
                  <a:txBody>
                    <a:bodyPr/>
                    <a:lstStyle/>
                    <a:p>
                      <a:endParaRPr lang="en-US"/>
                    </a:p>
                  </a:txBody>
                  <a:tcPr/>
                </a:tc>
                <a:tc>
                  <a:txBody>
                    <a:bodyPr/>
                    <a:lstStyle/>
                    <a:p>
                      <a:pPr algn="ctr" fontAlgn="ctr"/>
                      <a:r>
                        <a:rPr lang="en-US" sz="2000" b="0" i="0" u="none" strike="noStrike">
                          <a:solidFill>
                            <a:srgbClr val="000000"/>
                          </a:solidFill>
                          <a:effectLst/>
                          <a:latin typeface="Calibri" panose="020F0502020204030204" pitchFamily="34" charset="0"/>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203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200444249"/>
                  </a:ext>
                </a:extLst>
              </a:tr>
              <a:tr h="73892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1,1+2,2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3,4,5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162742"/>
                  </a:ext>
                </a:extLst>
              </a:tr>
              <a:tr h="491142">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2000" b="0" i="0" u="none" strike="noStrike" dirty="0">
                          <a:solidFill>
                            <a:srgbClr val="000000"/>
                          </a:solidFill>
                          <a:effectLst/>
                          <a:latin typeface="Calibri" panose="020F0502020204030204" pitchFamily="34" charset="0"/>
                        </a:rPr>
                        <a:t>True Label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2825340"/>
                  </a:ext>
                </a:extLst>
              </a:tr>
            </a:tbl>
          </a:graphicData>
        </a:graphic>
      </p:graphicFrame>
      <p:graphicFrame>
        <p:nvGraphicFramePr>
          <p:cNvPr id="7" name="Table 6">
            <a:extLst>
              <a:ext uri="{FF2B5EF4-FFF2-40B4-BE49-F238E27FC236}">
                <a16:creationId xmlns:a16="http://schemas.microsoft.com/office/drawing/2014/main" id="{EA4E15BE-436C-E143-93B2-10A96E367A74}"/>
              </a:ext>
            </a:extLst>
          </p:cNvPr>
          <p:cNvGraphicFramePr>
            <a:graphicFrameLocks noGrp="1"/>
          </p:cNvGraphicFramePr>
          <p:nvPr/>
        </p:nvGraphicFramePr>
        <p:xfrm>
          <a:off x="1187624" y="5390682"/>
          <a:ext cx="4914900" cy="1193800"/>
        </p:xfrm>
        <a:graphic>
          <a:graphicData uri="http://schemas.openxmlformats.org/drawingml/2006/table">
            <a:tbl>
              <a:tblPr/>
              <a:tblGrid>
                <a:gridCol w="942366">
                  <a:extLst>
                    <a:ext uri="{9D8B030D-6E8A-4147-A177-3AD203B41FA5}">
                      <a16:colId xmlns:a16="http://schemas.microsoft.com/office/drawing/2014/main" val="1347312198"/>
                    </a:ext>
                  </a:extLst>
                </a:gridCol>
                <a:gridCol w="1269180">
                  <a:extLst>
                    <a:ext uri="{9D8B030D-6E8A-4147-A177-3AD203B41FA5}">
                      <a16:colId xmlns:a16="http://schemas.microsoft.com/office/drawing/2014/main" val="141015125"/>
                    </a:ext>
                  </a:extLst>
                </a:gridCol>
                <a:gridCol w="1294564">
                  <a:extLst>
                    <a:ext uri="{9D8B030D-6E8A-4147-A177-3AD203B41FA5}">
                      <a16:colId xmlns:a16="http://schemas.microsoft.com/office/drawing/2014/main" val="1580227975"/>
                    </a:ext>
                  </a:extLst>
                </a:gridCol>
                <a:gridCol w="1408790">
                  <a:extLst>
                    <a:ext uri="{9D8B030D-6E8A-4147-A177-3AD203B41FA5}">
                      <a16:colId xmlns:a16="http://schemas.microsoft.com/office/drawing/2014/main" val="810967901"/>
                    </a:ext>
                  </a:extLst>
                </a:gridCol>
              </a:tblGrid>
              <a:tr h="292100">
                <a:tc>
                  <a:txBody>
                    <a:bodyPr/>
                    <a:lstStyle/>
                    <a:p>
                      <a:pPr algn="l" rtl="0" fontAlgn="ctr"/>
                      <a:r>
                        <a:rPr lang="en-US" sz="1600" b="1" i="0" u="none" strike="noStrike">
                          <a:solidFill>
                            <a:srgbClr val="FFFFFF"/>
                          </a:solidFill>
                          <a:effectLst/>
                          <a:latin typeface="Calibri" panose="020F0502020204030204" pitchFamily="34" charset="0"/>
                        </a:rPr>
                        <a:t>Label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True positive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Total number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dirty="0">
                          <a:solidFill>
                            <a:srgbClr val="FFFFFF"/>
                          </a:solidFill>
                          <a:effectLst/>
                          <a:latin typeface="Calibri" panose="020F0502020204030204" pitchFamily="34" charset="0"/>
                        </a:rPr>
                        <a:t>Accuracy,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extLst>
                  <a:ext uri="{0D108BD9-81ED-4DB2-BD59-A6C34878D82A}">
                    <a16:rowId xmlns:a16="http://schemas.microsoft.com/office/drawing/2014/main" val="4032139823"/>
                  </a:ext>
                </a:extLst>
              </a:tr>
              <a:tr h="292100">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87.50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959260869"/>
                  </a:ext>
                </a:extLst>
              </a:tr>
              <a:tr h="304800">
                <a:tc>
                  <a:txBody>
                    <a:bodyPr/>
                    <a:lstStyle/>
                    <a:p>
                      <a:pPr algn="ctr" rtl="0" fontAlgn="ctr"/>
                      <a:r>
                        <a:rPr lang="en-US" sz="1600" b="0" i="0" u="none" strike="noStrike">
                          <a:solidFill>
                            <a:srgbClr val="000000"/>
                          </a:solidFill>
                          <a:effectLst/>
                          <a:latin typeface="Calibri" panose="020F0502020204030204" pitchFamily="34" charset="0"/>
                        </a:rPr>
                        <a:t>1, 1+2, 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dirty="0">
                          <a:solidFill>
                            <a:srgbClr val="000000"/>
                          </a:solidFill>
                          <a:effectLst/>
                          <a:latin typeface="Calibri" panose="020F0502020204030204" pitchFamily="34" charset="0"/>
                        </a:rPr>
                        <a:t>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33.33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2869611524"/>
                  </a:ext>
                </a:extLst>
              </a:tr>
              <a:tr h="304800">
                <a:tc>
                  <a:txBody>
                    <a:bodyPr/>
                    <a:lstStyle/>
                    <a:p>
                      <a:pPr algn="ctr" rtl="0" fontAlgn="ctr"/>
                      <a:r>
                        <a:rPr lang="en-US" sz="1600" b="0" i="0" u="none" strike="noStrike">
                          <a:solidFill>
                            <a:srgbClr val="000000"/>
                          </a:solidFill>
                          <a:effectLst/>
                          <a:latin typeface="Calibri" panose="020F0502020204030204" pitchFamily="34" charset="0"/>
                        </a:rPr>
                        <a:t>3, 4, 5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dirty="0">
                          <a:solidFill>
                            <a:srgbClr val="000000"/>
                          </a:solidFill>
                          <a:effectLst/>
                          <a:latin typeface="Calibri" panose="020F0502020204030204" pitchFamily="34" charset="0"/>
                        </a:rPr>
                        <a:t>83.88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478109272"/>
                  </a:ext>
                </a:extLst>
              </a:tr>
            </a:tbl>
          </a:graphicData>
        </a:graphic>
      </p:graphicFrame>
    </p:spTree>
    <p:extLst>
      <p:ext uri="{BB962C8B-B14F-4D97-AF65-F5344CB8AC3E}">
        <p14:creationId xmlns:p14="http://schemas.microsoft.com/office/powerpoint/2010/main" val="2860049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F9228C-63A8-7B4F-951D-D469EA3003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715970"/>
            <a:ext cx="4707299" cy="3530474"/>
          </a:xfrm>
          <a:prstGeom prst="rect">
            <a:avLst/>
          </a:prstGeom>
        </p:spPr>
      </p:pic>
      <p:sp>
        <p:nvSpPr>
          <p:cNvPr id="3" name="Title 2">
            <a:extLst>
              <a:ext uri="{FF2B5EF4-FFF2-40B4-BE49-F238E27FC236}">
                <a16:creationId xmlns:a16="http://schemas.microsoft.com/office/drawing/2014/main" id="{C9BD2462-C70A-7E46-9932-62793D4DCACE}"/>
              </a:ext>
            </a:extLst>
          </p:cNvPr>
          <p:cNvSpPr>
            <a:spLocks noGrp="1"/>
          </p:cNvSpPr>
          <p:nvPr>
            <p:ph type="title"/>
          </p:nvPr>
        </p:nvSpPr>
        <p:spPr>
          <a:xfrm>
            <a:off x="323528" y="268461"/>
            <a:ext cx="7467600" cy="1143000"/>
          </a:xfrm>
        </p:spPr>
        <p:txBody>
          <a:bodyPr/>
          <a:lstStyle/>
          <a:p>
            <a:r>
              <a:rPr lang="en-US" dirty="0"/>
              <a:t>Evaluation of Green Channel Images </a:t>
            </a:r>
            <a:br>
              <a:rPr lang="en-US" dirty="0"/>
            </a:br>
            <a:r>
              <a:rPr lang="en-US" dirty="0"/>
              <a:t>Test Dataset Prediction</a:t>
            </a:r>
          </a:p>
        </p:txBody>
      </p:sp>
      <p:graphicFrame>
        <p:nvGraphicFramePr>
          <p:cNvPr id="13" name="Content Placeholder 12">
            <a:extLst>
              <a:ext uri="{FF2B5EF4-FFF2-40B4-BE49-F238E27FC236}">
                <a16:creationId xmlns:a16="http://schemas.microsoft.com/office/drawing/2014/main" id="{4810687F-F8CE-A149-92C5-C2E796C225A0}"/>
              </a:ext>
            </a:extLst>
          </p:cNvPr>
          <p:cNvGraphicFramePr>
            <a:graphicFrameLocks noGrp="1"/>
          </p:cNvGraphicFramePr>
          <p:nvPr>
            <p:ph sz="quarter" idx="1"/>
          </p:nvPr>
        </p:nvGraphicFramePr>
        <p:xfrm>
          <a:off x="4670439" y="1868867"/>
          <a:ext cx="3816424" cy="3530474"/>
        </p:xfrm>
        <a:graphic>
          <a:graphicData uri="http://schemas.openxmlformats.org/drawingml/2006/table">
            <a:tbl>
              <a:tblPr/>
              <a:tblGrid>
                <a:gridCol w="424519">
                  <a:extLst>
                    <a:ext uri="{9D8B030D-6E8A-4147-A177-3AD203B41FA5}">
                      <a16:colId xmlns:a16="http://schemas.microsoft.com/office/drawing/2014/main" val="685881353"/>
                    </a:ext>
                  </a:extLst>
                </a:gridCol>
                <a:gridCol w="679230">
                  <a:extLst>
                    <a:ext uri="{9D8B030D-6E8A-4147-A177-3AD203B41FA5}">
                      <a16:colId xmlns:a16="http://schemas.microsoft.com/office/drawing/2014/main" val="261368624"/>
                    </a:ext>
                  </a:extLst>
                </a:gridCol>
                <a:gridCol w="904225">
                  <a:extLst>
                    <a:ext uri="{9D8B030D-6E8A-4147-A177-3AD203B41FA5}">
                      <a16:colId xmlns:a16="http://schemas.microsoft.com/office/drawing/2014/main" val="4040993516"/>
                    </a:ext>
                  </a:extLst>
                </a:gridCol>
                <a:gridCol w="904225">
                  <a:extLst>
                    <a:ext uri="{9D8B030D-6E8A-4147-A177-3AD203B41FA5}">
                      <a16:colId xmlns:a16="http://schemas.microsoft.com/office/drawing/2014/main" val="1054506059"/>
                    </a:ext>
                  </a:extLst>
                </a:gridCol>
                <a:gridCol w="904225">
                  <a:extLst>
                    <a:ext uri="{9D8B030D-6E8A-4147-A177-3AD203B41FA5}">
                      <a16:colId xmlns:a16="http://schemas.microsoft.com/office/drawing/2014/main" val="3056518080"/>
                    </a:ext>
                  </a:extLst>
                </a:gridCol>
              </a:tblGrid>
              <a:tr h="811537">
                <a:tc rowSpan="3">
                  <a:txBody>
                    <a:bodyPr/>
                    <a:lstStyle/>
                    <a:p>
                      <a:pPr algn="ctr" fontAlgn="ctr"/>
                      <a:r>
                        <a:rPr lang="en-US" sz="2000" b="0" i="0" u="none" strike="noStrike">
                          <a:solidFill>
                            <a:srgbClr val="000000"/>
                          </a:solidFill>
                          <a:effectLst/>
                          <a:latin typeface="Calibri" panose="020F0502020204030204" pitchFamily="34" charset="0"/>
                        </a:rPr>
                        <a:t>Predicted Label</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Calibri" panose="020F0502020204030204" pitchFamily="34" charset="0"/>
                        </a:rPr>
                        <a:t>214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3253969"/>
                  </a:ext>
                </a:extLst>
              </a:tr>
              <a:tr h="681282">
                <a:tc vMerge="1">
                  <a:txBody>
                    <a:bodyPr/>
                    <a:lstStyle/>
                    <a:p>
                      <a:endParaRPr lang="en-US"/>
                    </a:p>
                  </a:txBody>
                  <a:tcPr/>
                </a:tc>
                <a:tc>
                  <a:txBody>
                    <a:bodyPr/>
                    <a:lstStyle/>
                    <a:p>
                      <a:pPr algn="ctr" fontAlgn="ctr"/>
                      <a:r>
                        <a:rPr lang="en-US" sz="2000" b="0" i="0" u="none" strike="noStrike">
                          <a:solidFill>
                            <a:srgbClr val="000000"/>
                          </a:solidFill>
                          <a:effectLst/>
                          <a:latin typeface="Calibri" panose="020F0502020204030204" pitchFamily="34" charset="0"/>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399123466"/>
                  </a:ext>
                </a:extLst>
              </a:tr>
              <a:tr h="811437">
                <a:tc vMerge="1">
                  <a:txBody>
                    <a:bodyPr/>
                    <a:lstStyle/>
                    <a:p>
                      <a:endParaRPr lang="en-US"/>
                    </a:p>
                  </a:txBody>
                  <a:tcPr/>
                </a:tc>
                <a:tc>
                  <a:txBody>
                    <a:bodyPr/>
                    <a:lstStyle/>
                    <a:p>
                      <a:pPr algn="ctr" fontAlgn="ctr"/>
                      <a:r>
                        <a:rPr lang="en-US" sz="2000" b="0" i="0" u="none" strike="noStrike">
                          <a:solidFill>
                            <a:srgbClr val="000000"/>
                          </a:solidFill>
                          <a:effectLst/>
                          <a:latin typeface="Calibri" panose="020F0502020204030204" pitchFamily="34" charset="0"/>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197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853651517"/>
                  </a:ext>
                </a:extLst>
              </a:tr>
              <a:tr h="59333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1,1+2,2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3,4,5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151041"/>
                  </a:ext>
                </a:extLst>
              </a:tr>
              <a:tr h="632887">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2000" b="0" i="0" u="none" strike="noStrike" dirty="0">
                          <a:solidFill>
                            <a:srgbClr val="000000"/>
                          </a:solidFill>
                          <a:effectLst/>
                          <a:latin typeface="Calibri" panose="020F0502020204030204" pitchFamily="34" charset="0"/>
                        </a:rPr>
                        <a:t>True Label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8183239"/>
                  </a:ext>
                </a:extLst>
              </a:tr>
            </a:tbl>
          </a:graphicData>
        </a:graphic>
      </p:graphicFrame>
      <p:graphicFrame>
        <p:nvGraphicFramePr>
          <p:cNvPr id="15" name="Table 14">
            <a:extLst>
              <a:ext uri="{FF2B5EF4-FFF2-40B4-BE49-F238E27FC236}">
                <a16:creationId xmlns:a16="http://schemas.microsoft.com/office/drawing/2014/main" id="{A8CC9B58-89FC-4749-828D-9AA415C979BC}"/>
              </a:ext>
            </a:extLst>
          </p:cNvPr>
          <p:cNvGraphicFramePr>
            <a:graphicFrameLocks noGrp="1"/>
          </p:cNvGraphicFramePr>
          <p:nvPr/>
        </p:nvGraphicFramePr>
        <p:xfrm>
          <a:off x="1403648" y="5395739"/>
          <a:ext cx="4914900" cy="1193800"/>
        </p:xfrm>
        <a:graphic>
          <a:graphicData uri="http://schemas.openxmlformats.org/drawingml/2006/table">
            <a:tbl>
              <a:tblPr/>
              <a:tblGrid>
                <a:gridCol w="942366">
                  <a:extLst>
                    <a:ext uri="{9D8B030D-6E8A-4147-A177-3AD203B41FA5}">
                      <a16:colId xmlns:a16="http://schemas.microsoft.com/office/drawing/2014/main" val="1414760332"/>
                    </a:ext>
                  </a:extLst>
                </a:gridCol>
                <a:gridCol w="1269180">
                  <a:extLst>
                    <a:ext uri="{9D8B030D-6E8A-4147-A177-3AD203B41FA5}">
                      <a16:colId xmlns:a16="http://schemas.microsoft.com/office/drawing/2014/main" val="1956646808"/>
                    </a:ext>
                  </a:extLst>
                </a:gridCol>
                <a:gridCol w="1294564">
                  <a:extLst>
                    <a:ext uri="{9D8B030D-6E8A-4147-A177-3AD203B41FA5}">
                      <a16:colId xmlns:a16="http://schemas.microsoft.com/office/drawing/2014/main" val="3236686338"/>
                    </a:ext>
                  </a:extLst>
                </a:gridCol>
                <a:gridCol w="1408790">
                  <a:extLst>
                    <a:ext uri="{9D8B030D-6E8A-4147-A177-3AD203B41FA5}">
                      <a16:colId xmlns:a16="http://schemas.microsoft.com/office/drawing/2014/main" val="3463725329"/>
                    </a:ext>
                  </a:extLst>
                </a:gridCol>
              </a:tblGrid>
              <a:tr h="292100">
                <a:tc>
                  <a:txBody>
                    <a:bodyPr/>
                    <a:lstStyle/>
                    <a:p>
                      <a:pPr algn="l" rtl="0" fontAlgn="ctr"/>
                      <a:r>
                        <a:rPr lang="en-US" sz="1600" b="1" i="0" u="none" strike="noStrike">
                          <a:solidFill>
                            <a:srgbClr val="FFFFFF"/>
                          </a:solidFill>
                          <a:effectLst/>
                          <a:latin typeface="Calibri" panose="020F0502020204030204" pitchFamily="34" charset="0"/>
                        </a:rPr>
                        <a:t>Label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True positive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Total number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Accuracy,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extLst>
                  <a:ext uri="{0D108BD9-81ED-4DB2-BD59-A6C34878D82A}">
                    <a16:rowId xmlns:a16="http://schemas.microsoft.com/office/drawing/2014/main" val="1158357678"/>
                  </a:ext>
                </a:extLst>
              </a:tr>
              <a:tr h="292100">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dirty="0">
                          <a:solidFill>
                            <a:srgbClr val="000000"/>
                          </a:solidFill>
                          <a:effectLst/>
                          <a:latin typeface="Calibri" panose="020F0502020204030204" pitchFamily="34" charset="0"/>
                        </a:rPr>
                        <a:t>214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89.17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115272510"/>
                  </a:ext>
                </a:extLst>
              </a:tr>
              <a:tr h="304800">
                <a:tc>
                  <a:txBody>
                    <a:bodyPr/>
                    <a:lstStyle/>
                    <a:p>
                      <a:pPr algn="ctr" rtl="0" fontAlgn="ctr"/>
                      <a:r>
                        <a:rPr lang="en-US" sz="1600" b="0" i="0" u="none" strike="noStrike">
                          <a:solidFill>
                            <a:srgbClr val="000000"/>
                          </a:solidFill>
                          <a:effectLst/>
                          <a:latin typeface="Calibri" panose="020F0502020204030204" pitchFamily="34" charset="0"/>
                        </a:rPr>
                        <a:t>1, 1+2, 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8.33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890772532"/>
                  </a:ext>
                </a:extLst>
              </a:tr>
              <a:tr h="304800">
                <a:tc>
                  <a:txBody>
                    <a:bodyPr/>
                    <a:lstStyle/>
                    <a:p>
                      <a:pPr algn="ctr" rtl="0" fontAlgn="ctr"/>
                      <a:r>
                        <a:rPr lang="en-US" sz="1600" b="0" i="0" u="none" strike="noStrike">
                          <a:solidFill>
                            <a:srgbClr val="000000"/>
                          </a:solidFill>
                          <a:effectLst/>
                          <a:latin typeface="Calibri" panose="020F0502020204030204" pitchFamily="34" charset="0"/>
                        </a:rPr>
                        <a:t>3, 4, 5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197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242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dirty="0">
                          <a:solidFill>
                            <a:srgbClr val="000000"/>
                          </a:solidFill>
                          <a:effectLst/>
                          <a:latin typeface="Calibri" panose="020F0502020204030204" pitchFamily="34" charset="0"/>
                        </a:rPr>
                        <a:t>81.40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757465622"/>
                  </a:ext>
                </a:extLst>
              </a:tr>
            </a:tbl>
          </a:graphicData>
        </a:graphic>
      </p:graphicFrame>
    </p:spTree>
    <p:extLst>
      <p:ext uri="{BB962C8B-B14F-4D97-AF65-F5344CB8AC3E}">
        <p14:creationId xmlns:p14="http://schemas.microsoft.com/office/powerpoint/2010/main" val="354462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A5050-3148-CF45-B540-651FCAEBFEDA}"/>
              </a:ext>
            </a:extLst>
          </p:cNvPr>
          <p:cNvSpPr>
            <a:spLocks noGrp="1"/>
          </p:cNvSpPr>
          <p:nvPr>
            <p:ph type="title"/>
          </p:nvPr>
        </p:nvSpPr>
        <p:spPr/>
        <p:txBody>
          <a:bodyPr/>
          <a:lstStyle/>
          <a:p>
            <a:r>
              <a:rPr lang="en-US" dirty="0"/>
              <a:t>Ensemble Model</a:t>
            </a:r>
          </a:p>
        </p:txBody>
      </p:sp>
      <p:sp>
        <p:nvSpPr>
          <p:cNvPr id="30" name="Content Placeholder 29">
            <a:extLst>
              <a:ext uri="{FF2B5EF4-FFF2-40B4-BE49-F238E27FC236}">
                <a16:creationId xmlns:a16="http://schemas.microsoft.com/office/drawing/2014/main" id="{69A7D939-DCFE-5449-BDF9-9D621683AFBF}"/>
              </a:ext>
            </a:extLst>
          </p:cNvPr>
          <p:cNvSpPr>
            <a:spLocks noGrp="1"/>
          </p:cNvSpPr>
          <p:nvPr>
            <p:ph sz="quarter" idx="1"/>
          </p:nvPr>
        </p:nvSpPr>
        <p:spPr>
          <a:xfrm>
            <a:off x="457200" y="1823464"/>
            <a:ext cx="3657600" cy="4572000"/>
          </a:xfrm>
        </p:spPr>
        <p:txBody>
          <a:bodyPr/>
          <a:lstStyle/>
          <a:p>
            <a:r>
              <a:rPr lang="en-US" dirty="0"/>
              <a:t>Ensemble Model</a:t>
            </a:r>
          </a:p>
          <a:p>
            <a:pPr lvl="1"/>
            <a:r>
              <a:rPr lang="en-US" dirty="0"/>
              <a:t>Multiple inputs/ models</a:t>
            </a:r>
          </a:p>
          <a:p>
            <a:pPr lvl="1"/>
            <a:r>
              <a:rPr lang="en-US" dirty="0"/>
              <a:t>Increase accuracy </a:t>
            </a:r>
          </a:p>
          <a:p>
            <a:r>
              <a:rPr lang="en-US" dirty="0"/>
              <a:t>Methods</a:t>
            </a:r>
          </a:p>
          <a:p>
            <a:pPr lvl="1"/>
            <a:r>
              <a:rPr lang="en-US" dirty="0"/>
              <a:t>Voting</a:t>
            </a:r>
          </a:p>
          <a:p>
            <a:pPr lvl="1"/>
            <a:r>
              <a:rPr lang="en-US" dirty="0"/>
              <a:t>Average weight</a:t>
            </a:r>
          </a:p>
          <a:p>
            <a:pPr lvl="1"/>
            <a:endParaRPr lang="en-US" dirty="0"/>
          </a:p>
          <a:p>
            <a:pPr lvl="1"/>
            <a:endParaRPr lang="en-US" dirty="0"/>
          </a:p>
        </p:txBody>
      </p:sp>
      <p:sp>
        <p:nvSpPr>
          <p:cNvPr id="6" name="Round Single Corner Rectangle 5">
            <a:extLst>
              <a:ext uri="{FF2B5EF4-FFF2-40B4-BE49-F238E27FC236}">
                <a16:creationId xmlns:a16="http://schemas.microsoft.com/office/drawing/2014/main" id="{24F28F0F-A33A-F041-8ADD-C65CB0D9B633}"/>
              </a:ext>
            </a:extLst>
          </p:cNvPr>
          <p:cNvSpPr/>
          <p:nvPr/>
        </p:nvSpPr>
        <p:spPr>
          <a:xfrm>
            <a:off x="4572000" y="2301166"/>
            <a:ext cx="1224136" cy="648072"/>
          </a:xfrm>
          <a:prstGeom prst="round1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 A</a:t>
            </a:r>
          </a:p>
        </p:txBody>
      </p:sp>
      <p:sp>
        <p:nvSpPr>
          <p:cNvPr id="7" name="Round Single Corner Rectangle 6">
            <a:extLst>
              <a:ext uri="{FF2B5EF4-FFF2-40B4-BE49-F238E27FC236}">
                <a16:creationId xmlns:a16="http://schemas.microsoft.com/office/drawing/2014/main" id="{F06E5AFA-489A-9D46-BA4A-89E77FC73490}"/>
              </a:ext>
            </a:extLst>
          </p:cNvPr>
          <p:cNvSpPr/>
          <p:nvPr/>
        </p:nvSpPr>
        <p:spPr>
          <a:xfrm>
            <a:off x="6213140" y="2301166"/>
            <a:ext cx="1224136" cy="64807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 B </a:t>
            </a:r>
          </a:p>
        </p:txBody>
      </p:sp>
      <p:sp>
        <p:nvSpPr>
          <p:cNvPr id="23" name="Rectangle 22">
            <a:extLst>
              <a:ext uri="{FF2B5EF4-FFF2-40B4-BE49-F238E27FC236}">
                <a16:creationId xmlns:a16="http://schemas.microsoft.com/office/drawing/2014/main" id="{E764B741-DF9D-9B43-83C9-9BD739EA37F8}"/>
              </a:ext>
            </a:extLst>
          </p:cNvPr>
          <p:cNvSpPr/>
          <p:nvPr/>
        </p:nvSpPr>
        <p:spPr>
          <a:xfrm>
            <a:off x="4572000" y="4109464"/>
            <a:ext cx="122413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 A</a:t>
            </a:r>
          </a:p>
        </p:txBody>
      </p:sp>
      <p:sp>
        <p:nvSpPr>
          <p:cNvPr id="26" name="Rectangle 25">
            <a:extLst>
              <a:ext uri="{FF2B5EF4-FFF2-40B4-BE49-F238E27FC236}">
                <a16:creationId xmlns:a16="http://schemas.microsoft.com/office/drawing/2014/main" id="{D793EDBE-F688-5E46-ACB0-95AF7D7DDC9B}"/>
              </a:ext>
            </a:extLst>
          </p:cNvPr>
          <p:cNvSpPr/>
          <p:nvPr/>
        </p:nvSpPr>
        <p:spPr>
          <a:xfrm>
            <a:off x="4572000" y="3206575"/>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A</a:t>
            </a:r>
          </a:p>
        </p:txBody>
      </p:sp>
      <p:sp>
        <p:nvSpPr>
          <p:cNvPr id="27" name="Rectangle 26">
            <a:extLst>
              <a:ext uri="{FF2B5EF4-FFF2-40B4-BE49-F238E27FC236}">
                <a16:creationId xmlns:a16="http://schemas.microsoft.com/office/drawing/2014/main" id="{AB325A22-E239-5147-B86E-82A3C647A638}"/>
              </a:ext>
            </a:extLst>
          </p:cNvPr>
          <p:cNvSpPr/>
          <p:nvPr/>
        </p:nvSpPr>
        <p:spPr>
          <a:xfrm>
            <a:off x="6213140" y="3206049"/>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B</a:t>
            </a:r>
          </a:p>
        </p:txBody>
      </p:sp>
      <p:sp>
        <p:nvSpPr>
          <p:cNvPr id="28" name="Rectangle 27">
            <a:extLst>
              <a:ext uri="{FF2B5EF4-FFF2-40B4-BE49-F238E27FC236}">
                <a16:creationId xmlns:a16="http://schemas.microsoft.com/office/drawing/2014/main" id="{A12258F6-9FFC-A84F-8BCF-A79945660170}"/>
              </a:ext>
            </a:extLst>
          </p:cNvPr>
          <p:cNvSpPr/>
          <p:nvPr/>
        </p:nvSpPr>
        <p:spPr>
          <a:xfrm>
            <a:off x="6213140" y="4109464"/>
            <a:ext cx="122413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Predict B</a:t>
            </a:r>
          </a:p>
        </p:txBody>
      </p:sp>
      <p:sp>
        <p:nvSpPr>
          <p:cNvPr id="29" name="Rectangle 28">
            <a:extLst>
              <a:ext uri="{FF2B5EF4-FFF2-40B4-BE49-F238E27FC236}">
                <a16:creationId xmlns:a16="http://schemas.microsoft.com/office/drawing/2014/main" id="{69496211-ED1E-CF43-AEC8-698B8111AB83}"/>
              </a:ext>
            </a:extLst>
          </p:cNvPr>
          <p:cNvSpPr/>
          <p:nvPr/>
        </p:nvSpPr>
        <p:spPr>
          <a:xfrm>
            <a:off x="4577542" y="4823801"/>
            <a:ext cx="28652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Ensemble methods</a:t>
            </a:r>
          </a:p>
        </p:txBody>
      </p:sp>
      <p:sp>
        <p:nvSpPr>
          <p:cNvPr id="32" name="Rectangle 31">
            <a:extLst>
              <a:ext uri="{FF2B5EF4-FFF2-40B4-BE49-F238E27FC236}">
                <a16:creationId xmlns:a16="http://schemas.microsoft.com/office/drawing/2014/main" id="{DC8AC658-A9B8-F64C-8B47-DF9741FA2741}"/>
              </a:ext>
            </a:extLst>
          </p:cNvPr>
          <p:cNvSpPr/>
          <p:nvPr/>
        </p:nvSpPr>
        <p:spPr>
          <a:xfrm>
            <a:off x="5254096" y="5476656"/>
            <a:ext cx="1512168"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Output</a:t>
            </a:r>
          </a:p>
        </p:txBody>
      </p:sp>
      <p:cxnSp>
        <p:nvCxnSpPr>
          <p:cNvPr id="34" name="Straight Arrow Connector 33">
            <a:extLst>
              <a:ext uri="{FF2B5EF4-FFF2-40B4-BE49-F238E27FC236}">
                <a16:creationId xmlns:a16="http://schemas.microsoft.com/office/drawing/2014/main" id="{40B6D726-C99F-0245-938C-557D4B7EB084}"/>
              </a:ext>
            </a:extLst>
          </p:cNvPr>
          <p:cNvCxnSpPr>
            <a:endCxn id="26" idx="0"/>
          </p:cNvCxnSpPr>
          <p:nvPr/>
        </p:nvCxnSpPr>
        <p:spPr>
          <a:xfrm>
            <a:off x="5184068" y="2949238"/>
            <a:ext cx="0" cy="25733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a:extLst>
              <a:ext uri="{FF2B5EF4-FFF2-40B4-BE49-F238E27FC236}">
                <a16:creationId xmlns:a16="http://schemas.microsoft.com/office/drawing/2014/main" id="{894E907E-D3B5-F94C-B39B-77BDA6E4C453}"/>
              </a:ext>
            </a:extLst>
          </p:cNvPr>
          <p:cNvCxnSpPr>
            <a:cxnSpLocks/>
            <a:endCxn id="27" idx="0"/>
          </p:cNvCxnSpPr>
          <p:nvPr/>
        </p:nvCxnSpPr>
        <p:spPr>
          <a:xfrm>
            <a:off x="6825208" y="2949238"/>
            <a:ext cx="0" cy="25681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a:extLst>
              <a:ext uri="{FF2B5EF4-FFF2-40B4-BE49-F238E27FC236}">
                <a16:creationId xmlns:a16="http://schemas.microsoft.com/office/drawing/2014/main" id="{E4C9D6AD-A92E-BC41-AF1F-69068EF8FEF9}"/>
              </a:ext>
            </a:extLst>
          </p:cNvPr>
          <p:cNvCxnSpPr>
            <a:cxnSpLocks/>
          </p:cNvCxnSpPr>
          <p:nvPr/>
        </p:nvCxnSpPr>
        <p:spPr>
          <a:xfrm>
            <a:off x="6806793" y="3854121"/>
            <a:ext cx="0" cy="25681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C96FC517-A628-C047-9F9E-8508E6A9F5B1}"/>
              </a:ext>
            </a:extLst>
          </p:cNvPr>
          <p:cNvCxnSpPr>
            <a:cxnSpLocks/>
          </p:cNvCxnSpPr>
          <p:nvPr/>
        </p:nvCxnSpPr>
        <p:spPr>
          <a:xfrm>
            <a:off x="5184068" y="3854121"/>
            <a:ext cx="0" cy="25681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a:extLst>
              <a:ext uri="{FF2B5EF4-FFF2-40B4-BE49-F238E27FC236}">
                <a16:creationId xmlns:a16="http://schemas.microsoft.com/office/drawing/2014/main" id="{3C463269-FFCB-C748-B8AD-DF1A202DA398}"/>
              </a:ext>
            </a:extLst>
          </p:cNvPr>
          <p:cNvCxnSpPr>
            <a:cxnSpLocks/>
            <a:stCxn id="23" idx="2"/>
            <a:endCxn id="29" idx="0"/>
          </p:cNvCxnSpPr>
          <p:nvPr/>
        </p:nvCxnSpPr>
        <p:spPr>
          <a:xfrm>
            <a:off x="5184068" y="4541512"/>
            <a:ext cx="826112" cy="28228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3" name="Straight Arrow Connector 42">
            <a:extLst>
              <a:ext uri="{FF2B5EF4-FFF2-40B4-BE49-F238E27FC236}">
                <a16:creationId xmlns:a16="http://schemas.microsoft.com/office/drawing/2014/main" id="{9E3A69F4-B4DA-6B45-8E09-E223E33E3586}"/>
              </a:ext>
            </a:extLst>
          </p:cNvPr>
          <p:cNvCxnSpPr>
            <a:cxnSpLocks/>
            <a:stCxn id="28" idx="2"/>
            <a:endCxn id="29" idx="0"/>
          </p:cNvCxnSpPr>
          <p:nvPr/>
        </p:nvCxnSpPr>
        <p:spPr>
          <a:xfrm flipH="1">
            <a:off x="6010180" y="4541512"/>
            <a:ext cx="815028" cy="28228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6" name="Straight Arrow Connector 45">
            <a:extLst>
              <a:ext uri="{FF2B5EF4-FFF2-40B4-BE49-F238E27FC236}">
                <a16:creationId xmlns:a16="http://schemas.microsoft.com/office/drawing/2014/main" id="{D980427E-07FA-484C-808A-8156B1F1ED8F}"/>
              </a:ext>
            </a:extLst>
          </p:cNvPr>
          <p:cNvCxnSpPr>
            <a:cxnSpLocks/>
            <a:stCxn id="29" idx="2"/>
            <a:endCxn id="32" idx="0"/>
          </p:cNvCxnSpPr>
          <p:nvPr/>
        </p:nvCxnSpPr>
        <p:spPr>
          <a:xfrm>
            <a:off x="6010180" y="5255849"/>
            <a:ext cx="0" cy="22080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35044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1CACD-DCD8-CB46-9665-BAC7FCDC1402}"/>
              </a:ext>
            </a:extLst>
          </p:cNvPr>
          <p:cNvPicPr>
            <a:picLocks noChangeAspect="1"/>
          </p:cNvPicPr>
          <p:nvPr/>
        </p:nvPicPr>
        <p:blipFill>
          <a:blip r:embed="rId3"/>
          <a:stretch>
            <a:fillRect/>
          </a:stretch>
        </p:blipFill>
        <p:spPr>
          <a:xfrm>
            <a:off x="3863413" y="1650286"/>
            <a:ext cx="5280587" cy="3960440"/>
          </a:xfrm>
          <a:prstGeom prst="rect">
            <a:avLst/>
          </a:prstGeom>
        </p:spPr>
      </p:pic>
      <p:sp>
        <p:nvSpPr>
          <p:cNvPr id="3" name="Title 2">
            <a:extLst>
              <a:ext uri="{FF2B5EF4-FFF2-40B4-BE49-F238E27FC236}">
                <a16:creationId xmlns:a16="http://schemas.microsoft.com/office/drawing/2014/main" id="{124B3C49-779A-9F45-8847-BBD35B2B1829}"/>
              </a:ext>
            </a:extLst>
          </p:cNvPr>
          <p:cNvSpPr>
            <a:spLocks noGrp="1"/>
          </p:cNvSpPr>
          <p:nvPr>
            <p:ph type="title"/>
          </p:nvPr>
        </p:nvSpPr>
        <p:spPr>
          <a:xfrm>
            <a:off x="323528" y="324401"/>
            <a:ext cx="7467600" cy="1143000"/>
          </a:xfrm>
        </p:spPr>
        <p:txBody>
          <a:bodyPr>
            <a:normAutofit/>
          </a:bodyPr>
          <a:lstStyle/>
          <a:p>
            <a:r>
              <a:rPr lang="en-US" dirty="0"/>
              <a:t>ROC and Confusion Matrix (validation) –</a:t>
            </a:r>
            <a:br>
              <a:rPr lang="en-US" dirty="0"/>
            </a:br>
            <a:r>
              <a:rPr lang="en-US" dirty="0"/>
              <a:t>Ensemble Learning Model (Average Weight)</a:t>
            </a:r>
          </a:p>
        </p:txBody>
      </p:sp>
      <p:sp>
        <p:nvSpPr>
          <p:cNvPr id="8" name="TextBox 3">
            <a:extLst>
              <a:ext uri="{FF2B5EF4-FFF2-40B4-BE49-F238E27FC236}">
                <a16:creationId xmlns:a16="http://schemas.microsoft.com/office/drawing/2014/main" id="{A4ACA5D2-421D-4762-8EE7-FF4A269E1DA9}"/>
              </a:ext>
            </a:extLst>
          </p:cNvPr>
          <p:cNvSpPr txBox="1"/>
          <p:nvPr/>
        </p:nvSpPr>
        <p:spPr>
          <a:xfrm>
            <a:off x="5174078" y="5610703"/>
            <a:ext cx="296102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10-fold cross validation</a:t>
            </a:r>
          </a:p>
          <a:p>
            <a:r>
              <a:rPr lang="en-US" dirty="0"/>
              <a:t>Compute time: 6hrs</a:t>
            </a:r>
          </a:p>
          <a:p>
            <a:r>
              <a:rPr lang="en-US" dirty="0"/>
              <a:t>Accuracy: 82.1 %</a:t>
            </a:r>
          </a:p>
          <a:p>
            <a:r>
              <a:rPr lang="en-US" dirty="0"/>
              <a:t>AUROC: 98 %</a:t>
            </a:r>
          </a:p>
        </p:txBody>
      </p:sp>
      <p:pic>
        <p:nvPicPr>
          <p:cNvPr id="14" name="Picture 13">
            <a:extLst>
              <a:ext uri="{FF2B5EF4-FFF2-40B4-BE49-F238E27FC236}">
                <a16:creationId xmlns:a16="http://schemas.microsoft.com/office/drawing/2014/main" id="{6A3A3DB9-0036-AA41-9A8F-7E5397D38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72" y="1938295"/>
            <a:ext cx="4287334" cy="4512983"/>
          </a:xfrm>
          <a:prstGeom prst="rect">
            <a:avLst/>
          </a:prstGeom>
        </p:spPr>
      </p:pic>
    </p:spTree>
    <p:extLst>
      <p:ext uri="{BB962C8B-B14F-4D97-AF65-F5344CB8AC3E}">
        <p14:creationId xmlns:p14="http://schemas.microsoft.com/office/powerpoint/2010/main" val="3108497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2B5D30-13AD-554F-8B17-5AB8A54F954F}"/>
              </a:ext>
            </a:extLst>
          </p:cNvPr>
          <p:cNvPicPr>
            <a:picLocks noChangeAspect="1"/>
          </p:cNvPicPr>
          <p:nvPr/>
        </p:nvPicPr>
        <p:blipFill>
          <a:blip r:embed="rId3"/>
          <a:stretch>
            <a:fillRect/>
          </a:stretch>
        </p:blipFill>
        <p:spPr>
          <a:xfrm>
            <a:off x="-540568" y="1650433"/>
            <a:ext cx="5280587" cy="3960440"/>
          </a:xfrm>
          <a:prstGeom prst="rect">
            <a:avLst/>
          </a:prstGeom>
        </p:spPr>
      </p:pic>
      <p:sp>
        <p:nvSpPr>
          <p:cNvPr id="3" name="Title 2">
            <a:extLst>
              <a:ext uri="{FF2B5EF4-FFF2-40B4-BE49-F238E27FC236}">
                <a16:creationId xmlns:a16="http://schemas.microsoft.com/office/drawing/2014/main" id="{BE470816-A24E-664B-9958-94A0B0874AAE}"/>
              </a:ext>
            </a:extLst>
          </p:cNvPr>
          <p:cNvSpPr>
            <a:spLocks noGrp="1"/>
          </p:cNvSpPr>
          <p:nvPr>
            <p:ph type="title"/>
          </p:nvPr>
        </p:nvSpPr>
        <p:spPr/>
        <p:txBody>
          <a:bodyPr>
            <a:normAutofit fontScale="90000"/>
          </a:bodyPr>
          <a:lstStyle/>
          <a:p>
            <a:r>
              <a:rPr lang="en-US" altLang="zh-TW" dirty="0"/>
              <a:t>Average Weight</a:t>
            </a:r>
            <a:r>
              <a:rPr lang="zh-TW" altLang="en-US" dirty="0"/>
              <a:t> </a:t>
            </a:r>
            <a:r>
              <a:rPr lang="en-US" altLang="zh-TW" dirty="0"/>
              <a:t>Confusion</a:t>
            </a:r>
            <a:r>
              <a:rPr lang="zh-TW" altLang="en-US" dirty="0"/>
              <a:t> </a:t>
            </a:r>
            <a:r>
              <a:rPr lang="en-US" altLang="zh-TW" dirty="0"/>
              <a:t>Matrix (validation) -</a:t>
            </a:r>
            <a:br>
              <a:rPr lang="en-US" altLang="zh-TW" dirty="0"/>
            </a:br>
            <a:r>
              <a:rPr lang="en-US" dirty="0"/>
              <a:t>Grouping</a:t>
            </a:r>
            <a:r>
              <a:rPr lang="zh-TW" altLang="en-US" dirty="0"/>
              <a:t> </a:t>
            </a:r>
            <a:r>
              <a:rPr lang="en-US" altLang="zh-TW" dirty="0"/>
              <a:t>7</a:t>
            </a:r>
            <a:r>
              <a:rPr lang="zh-TW" altLang="en-US" dirty="0"/>
              <a:t> </a:t>
            </a:r>
            <a:r>
              <a:rPr lang="en-US" altLang="zh-TW" dirty="0"/>
              <a:t>Labels</a:t>
            </a:r>
            <a:r>
              <a:rPr lang="zh-TW" altLang="en-US" dirty="0"/>
              <a:t> </a:t>
            </a:r>
            <a:r>
              <a:rPr lang="en-US" altLang="zh-TW" dirty="0"/>
              <a:t>into</a:t>
            </a:r>
            <a:r>
              <a:rPr lang="zh-TW" altLang="en-US" dirty="0"/>
              <a:t> </a:t>
            </a:r>
            <a:r>
              <a:rPr lang="en-US" altLang="zh-TW" dirty="0"/>
              <a:t>3</a:t>
            </a:r>
            <a:r>
              <a:rPr lang="zh-TW" altLang="en-US" dirty="0"/>
              <a:t> </a:t>
            </a:r>
            <a:r>
              <a:rPr lang="en-US" altLang="zh-TW" dirty="0"/>
              <a:t>Groups</a:t>
            </a:r>
            <a:endParaRPr lang="en-US" dirty="0"/>
          </a:p>
        </p:txBody>
      </p:sp>
      <p:sp>
        <p:nvSpPr>
          <p:cNvPr id="8" name="TextBox 7">
            <a:extLst>
              <a:ext uri="{FF2B5EF4-FFF2-40B4-BE49-F238E27FC236}">
                <a16:creationId xmlns:a16="http://schemas.microsoft.com/office/drawing/2014/main" id="{A9D49FC4-0956-8F4F-A9AA-EA03BDC0C5A9}"/>
              </a:ext>
            </a:extLst>
          </p:cNvPr>
          <p:cNvSpPr txBox="1"/>
          <p:nvPr/>
        </p:nvSpPr>
        <p:spPr>
          <a:xfrm>
            <a:off x="6228184" y="5805264"/>
            <a:ext cx="1800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Overall</a:t>
            </a:r>
            <a:r>
              <a:rPr lang="zh-TW" altLang="en-US" dirty="0"/>
              <a:t> </a:t>
            </a:r>
            <a:r>
              <a:rPr lang="en-US" altLang="zh-TW" dirty="0"/>
              <a:t>accuracy</a:t>
            </a:r>
          </a:p>
          <a:p>
            <a:r>
              <a:rPr lang="en-US" altLang="zh-TW" dirty="0"/>
              <a:t>89.1</a:t>
            </a:r>
            <a:r>
              <a:rPr lang="zh-TW" altLang="en-US" dirty="0"/>
              <a:t> </a:t>
            </a:r>
            <a:r>
              <a:rPr lang="en-US" altLang="zh-TW" dirty="0"/>
              <a:t>%</a:t>
            </a:r>
            <a:endParaRPr lang="en-US" dirty="0"/>
          </a:p>
        </p:txBody>
      </p:sp>
      <p:graphicFrame>
        <p:nvGraphicFramePr>
          <p:cNvPr id="4" name="Table 3">
            <a:extLst>
              <a:ext uri="{FF2B5EF4-FFF2-40B4-BE49-F238E27FC236}">
                <a16:creationId xmlns:a16="http://schemas.microsoft.com/office/drawing/2014/main" id="{C181D885-B217-4D49-A836-9047B340D18C}"/>
              </a:ext>
            </a:extLst>
          </p:cNvPr>
          <p:cNvGraphicFramePr>
            <a:graphicFrameLocks noGrp="1"/>
          </p:cNvGraphicFramePr>
          <p:nvPr/>
        </p:nvGraphicFramePr>
        <p:xfrm>
          <a:off x="4572000" y="2021340"/>
          <a:ext cx="3948441" cy="3282474"/>
        </p:xfrm>
        <a:graphic>
          <a:graphicData uri="http://schemas.openxmlformats.org/drawingml/2006/table">
            <a:tbl>
              <a:tblPr/>
              <a:tblGrid>
                <a:gridCol w="360040">
                  <a:extLst>
                    <a:ext uri="{9D8B030D-6E8A-4147-A177-3AD203B41FA5}">
                      <a16:colId xmlns:a16="http://schemas.microsoft.com/office/drawing/2014/main" val="952949561"/>
                    </a:ext>
                  </a:extLst>
                </a:gridCol>
                <a:gridCol w="788969">
                  <a:extLst>
                    <a:ext uri="{9D8B030D-6E8A-4147-A177-3AD203B41FA5}">
                      <a16:colId xmlns:a16="http://schemas.microsoft.com/office/drawing/2014/main" val="3802275706"/>
                    </a:ext>
                  </a:extLst>
                </a:gridCol>
                <a:gridCol w="933144">
                  <a:extLst>
                    <a:ext uri="{9D8B030D-6E8A-4147-A177-3AD203B41FA5}">
                      <a16:colId xmlns:a16="http://schemas.microsoft.com/office/drawing/2014/main" val="771227657"/>
                    </a:ext>
                  </a:extLst>
                </a:gridCol>
                <a:gridCol w="933144">
                  <a:extLst>
                    <a:ext uri="{9D8B030D-6E8A-4147-A177-3AD203B41FA5}">
                      <a16:colId xmlns:a16="http://schemas.microsoft.com/office/drawing/2014/main" val="4203360866"/>
                    </a:ext>
                  </a:extLst>
                </a:gridCol>
                <a:gridCol w="933144">
                  <a:extLst>
                    <a:ext uri="{9D8B030D-6E8A-4147-A177-3AD203B41FA5}">
                      <a16:colId xmlns:a16="http://schemas.microsoft.com/office/drawing/2014/main" val="107553735"/>
                    </a:ext>
                  </a:extLst>
                </a:gridCol>
              </a:tblGrid>
              <a:tr h="809162">
                <a:tc rowSpan="3">
                  <a:txBody>
                    <a:bodyPr/>
                    <a:lstStyle/>
                    <a:p>
                      <a:pPr algn="ctr" fontAlgn="ctr"/>
                      <a:r>
                        <a:rPr lang="en-US" sz="1800" b="0" i="0" u="none" strike="noStrike">
                          <a:solidFill>
                            <a:srgbClr val="000000"/>
                          </a:solidFill>
                          <a:effectLst/>
                          <a:latin typeface="Calibri" panose="020F0502020204030204" pitchFamily="34" charset="0"/>
                        </a:rPr>
                        <a:t>Predicted Label</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dirty="0">
                          <a:solidFill>
                            <a:srgbClr val="000000"/>
                          </a:solidFill>
                          <a:effectLst/>
                          <a:latin typeface="Calibri" panose="020F0502020204030204" pitchFamily="34" charset="0"/>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801233327"/>
                  </a:ext>
                </a:extLst>
              </a:tr>
              <a:tr h="809162">
                <a:tc vMerge="1">
                  <a:txBody>
                    <a:bodyPr/>
                    <a:lstStyle/>
                    <a:p>
                      <a:endParaRPr lang="en-US"/>
                    </a:p>
                  </a:txBody>
                  <a:tcPr/>
                </a:tc>
                <a:tc>
                  <a:txBody>
                    <a:bodyPr/>
                    <a:lstStyle/>
                    <a:p>
                      <a:pPr algn="ctr" fontAlgn="ctr"/>
                      <a:r>
                        <a:rPr lang="en-US" sz="1800" b="0" i="0" u="none" strike="noStrike">
                          <a:solidFill>
                            <a:srgbClr val="000000"/>
                          </a:solidFill>
                          <a:effectLst/>
                          <a:latin typeface="Calibri" panose="020F0502020204030204" pitchFamily="34" charset="0"/>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0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dirty="0">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001156700"/>
                  </a:ext>
                </a:extLst>
              </a:tr>
              <a:tr h="809162">
                <a:tc vMerge="1">
                  <a:txBody>
                    <a:bodyPr/>
                    <a:lstStyle/>
                    <a:p>
                      <a:endParaRPr lang="en-US"/>
                    </a:p>
                  </a:txBody>
                  <a:tcPr/>
                </a:tc>
                <a:tc>
                  <a:txBody>
                    <a:bodyPr/>
                    <a:lstStyle/>
                    <a:p>
                      <a:pPr algn="ctr" fontAlgn="ctr"/>
                      <a:r>
                        <a:rPr lang="en-US" sz="1800" b="0" i="0" u="none" strike="noStrike">
                          <a:solidFill>
                            <a:srgbClr val="000000"/>
                          </a:solidFill>
                          <a:effectLst/>
                          <a:latin typeface="Calibri" panose="020F0502020204030204" pitchFamily="34" charset="0"/>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0" i="0" u="none" strike="noStrike" dirty="0">
                          <a:solidFill>
                            <a:srgbClr val="000000"/>
                          </a:solidFill>
                          <a:effectLst/>
                          <a:latin typeface="Calibri" panose="020F0502020204030204" pitchFamily="34" charset="0"/>
                        </a:rPr>
                        <a:t>680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675918185"/>
                  </a:ext>
                </a:extLst>
              </a:tr>
              <a:tr h="522954">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1,1+2,2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3,4,5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193597"/>
                  </a:ext>
                </a:extLst>
              </a:tr>
              <a:tr h="332034">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1800" b="0" i="0" u="none" strike="noStrike" dirty="0">
                          <a:solidFill>
                            <a:srgbClr val="000000"/>
                          </a:solidFill>
                          <a:effectLst/>
                          <a:latin typeface="Calibri" panose="020F0502020204030204" pitchFamily="34" charset="0"/>
                        </a:rPr>
                        <a:t>True Label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9270486"/>
                  </a:ext>
                </a:extLst>
              </a:tr>
            </a:tbl>
          </a:graphicData>
        </a:graphic>
      </p:graphicFrame>
      <p:graphicFrame>
        <p:nvGraphicFramePr>
          <p:cNvPr id="6" name="Table 5">
            <a:extLst>
              <a:ext uri="{FF2B5EF4-FFF2-40B4-BE49-F238E27FC236}">
                <a16:creationId xmlns:a16="http://schemas.microsoft.com/office/drawing/2014/main" id="{86D62A71-5476-3D42-A9FD-E40502CA8CE3}"/>
              </a:ext>
            </a:extLst>
          </p:cNvPr>
          <p:cNvGraphicFramePr>
            <a:graphicFrameLocks noGrp="1"/>
          </p:cNvGraphicFramePr>
          <p:nvPr/>
        </p:nvGraphicFramePr>
        <p:xfrm>
          <a:off x="539552" y="5617675"/>
          <a:ext cx="4914900" cy="1193800"/>
        </p:xfrm>
        <a:graphic>
          <a:graphicData uri="http://schemas.openxmlformats.org/drawingml/2006/table">
            <a:tbl>
              <a:tblPr/>
              <a:tblGrid>
                <a:gridCol w="942366">
                  <a:extLst>
                    <a:ext uri="{9D8B030D-6E8A-4147-A177-3AD203B41FA5}">
                      <a16:colId xmlns:a16="http://schemas.microsoft.com/office/drawing/2014/main" val="3002645402"/>
                    </a:ext>
                  </a:extLst>
                </a:gridCol>
                <a:gridCol w="1269180">
                  <a:extLst>
                    <a:ext uri="{9D8B030D-6E8A-4147-A177-3AD203B41FA5}">
                      <a16:colId xmlns:a16="http://schemas.microsoft.com/office/drawing/2014/main" val="2674811003"/>
                    </a:ext>
                  </a:extLst>
                </a:gridCol>
                <a:gridCol w="1294564">
                  <a:extLst>
                    <a:ext uri="{9D8B030D-6E8A-4147-A177-3AD203B41FA5}">
                      <a16:colId xmlns:a16="http://schemas.microsoft.com/office/drawing/2014/main" val="3061287891"/>
                    </a:ext>
                  </a:extLst>
                </a:gridCol>
                <a:gridCol w="1408790">
                  <a:extLst>
                    <a:ext uri="{9D8B030D-6E8A-4147-A177-3AD203B41FA5}">
                      <a16:colId xmlns:a16="http://schemas.microsoft.com/office/drawing/2014/main" val="184363492"/>
                    </a:ext>
                  </a:extLst>
                </a:gridCol>
              </a:tblGrid>
              <a:tr h="292100">
                <a:tc>
                  <a:txBody>
                    <a:bodyPr/>
                    <a:lstStyle/>
                    <a:p>
                      <a:pPr algn="l" rtl="0" fontAlgn="ctr"/>
                      <a:r>
                        <a:rPr lang="en-US" sz="1600" b="1" i="0" u="none" strike="noStrike">
                          <a:solidFill>
                            <a:srgbClr val="FFFFFF"/>
                          </a:solidFill>
                          <a:effectLst/>
                          <a:latin typeface="Calibri" panose="020F0502020204030204" pitchFamily="34" charset="0"/>
                        </a:rPr>
                        <a:t>Label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True positive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Total number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tc>
                  <a:txBody>
                    <a:bodyPr/>
                    <a:lstStyle/>
                    <a:p>
                      <a:pPr algn="l" rtl="0" fontAlgn="ctr"/>
                      <a:r>
                        <a:rPr lang="en-US" sz="1600" b="1" i="0" u="none" strike="noStrike">
                          <a:solidFill>
                            <a:srgbClr val="FFFFFF"/>
                          </a:solidFill>
                          <a:effectLst/>
                          <a:latin typeface="Calibri" panose="020F0502020204030204" pitchFamily="34" charset="0"/>
                        </a:rPr>
                        <a:t>Accuracy,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E8637"/>
                    </a:solidFill>
                  </a:tcPr>
                </a:tc>
                <a:extLst>
                  <a:ext uri="{0D108BD9-81ED-4DB2-BD59-A6C34878D82A}">
                    <a16:rowId xmlns:a16="http://schemas.microsoft.com/office/drawing/2014/main" val="4180725998"/>
                  </a:ext>
                </a:extLst>
              </a:tr>
              <a:tr h="292100">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1015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1077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dirty="0">
                          <a:solidFill>
                            <a:srgbClr val="000000"/>
                          </a:solidFill>
                          <a:effectLst/>
                          <a:latin typeface="Calibri" panose="020F0502020204030204" pitchFamily="34" charset="0"/>
                        </a:rPr>
                        <a:t>94.2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313140743"/>
                  </a:ext>
                </a:extLst>
              </a:tr>
              <a:tr h="304800">
                <a:tc>
                  <a:txBody>
                    <a:bodyPr/>
                    <a:lstStyle/>
                    <a:p>
                      <a:pPr algn="ctr" rtl="0" fontAlgn="ctr"/>
                      <a:r>
                        <a:rPr lang="en-US" sz="1600" b="0" i="0" u="none" strike="noStrike">
                          <a:solidFill>
                            <a:srgbClr val="000000"/>
                          </a:solidFill>
                          <a:effectLst/>
                          <a:latin typeface="Calibri" panose="020F0502020204030204" pitchFamily="34" charset="0"/>
                        </a:rPr>
                        <a:t>1, 1+2, 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a:solidFill>
                            <a:srgbClr val="000000"/>
                          </a:solidFill>
                          <a:effectLst/>
                          <a:latin typeface="Calibri" panose="020F0502020204030204" pitchFamily="34" charset="0"/>
                        </a:rPr>
                        <a:t>109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DE8"/>
                    </a:solidFill>
                  </a:tcPr>
                </a:tc>
                <a:tc>
                  <a:txBody>
                    <a:bodyPr/>
                    <a:lstStyle/>
                    <a:p>
                      <a:pPr algn="ctr" rtl="0" fontAlgn="ctr"/>
                      <a:r>
                        <a:rPr lang="en-US" sz="1600" b="0" i="0" u="none" strike="noStrike" dirty="0">
                          <a:solidFill>
                            <a:srgbClr val="000000"/>
                          </a:solidFill>
                          <a:effectLst/>
                          <a:latin typeface="Calibri" panose="020F0502020204030204" pitchFamily="34" charset="0"/>
                        </a:rPr>
                        <a:t>35.8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3947080366"/>
                  </a:ext>
                </a:extLst>
              </a:tr>
              <a:tr h="304800">
                <a:tc>
                  <a:txBody>
                    <a:bodyPr/>
                    <a:lstStyle/>
                    <a:p>
                      <a:pPr algn="ctr" rtl="0" fontAlgn="ctr"/>
                      <a:r>
                        <a:rPr lang="en-US" sz="1600" b="0" i="0" u="none" strike="noStrike">
                          <a:solidFill>
                            <a:srgbClr val="000000"/>
                          </a:solidFill>
                          <a:effectLst/>
                          <a:latin typeface="Calibri" panose="020F0502020204030204" pitchFamily="34" charset="0"/>
                        </a:rPr>
                        <a:t>3, 4, 5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680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a:solidFill>
                            <a:srgbClr val="000000"/>
                          </a:solidFill>
                          <a:effectLst/>
                          <a:latin typeface="Calibri" panose="020F0502020204030204" pitchFamily="34" charset="0"/>
                        </a:rPr>
                        <a:t>761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tc>
                  <a:txBody>
                    <a:bodyPr/>
                    <a:lstStyle/>
                    <a:p>
                      <a:pPr algn="ctr" rtl="0" fontAlgn="ctr"/>
                      <a:r>
                        <a:rPr lang="en-US" sz="1600" b="0" i="0" u="none" strike="noStrike" dirty="0">
                          <a:solidFill>
                            <a:srgbClr val="000000"/>
                          </a:solidFill>
                          <a:effectLst/>
                          <a:latin typeface="Calibri" panose="020F0502020204030204" pitchFamily="34" charset="0"/>
                        </a:rPr>
                        <a:t>89.4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55373163"/>
                  </a:ext>
                </a:extLst>
              </a:tr>
            </a:tbl>
          </a:graphicData>
        </a:graphic>
      </p:graphicFrame>
    </p:spTree>
    <p:extLst>
      <p:ext uri="{BB962C8B-B14F-4D97-AF65-F5344CB8AC3E}">
        <p14:creationId xmlns:p14="http://schemas.microsoft.com/office/powerpoint/2010/main" val="366384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241EF7-5BB1-FB4D-8F51-B708D6136C40}"/>
              </a:ext>
            </a:extLst>
          </p:cNvPr>
          <p:cNvSpPr>
            <a:spLocks noGrp="1"/>
          </p:cNvSpPr>
          <p:nvPr>
            <p:ph type="title"/>
          </p:nvPr>
        </p:nvSpPr>
        <p:spPr/>
        <p:txBody>
          <a:bodyPr/>
          <a:lstStyle/>
          <a:p>
            <a:r>
              <a:rPr lang="en-US" dirty="0"/>
              <a:t>All Results Comparison (Sub-classes)</a:t>
            </a:r>
          </a:p>
        </p:txBody>
      </p:sp>
      <p:grpSp>
        <p:nvGrpSpPr>
          <p:cNvPr id="4" name="Group 3">
            <a:extLst>
              <a:ext uri="{FF2B5EF4-FFF2-40B4-BE49-F238E27FC236}">
                <a16:creationId xmlns:a16="http://schemas.microsoft.com/office/drawing/2014/main" id="{F35895E3-B647-3542-B633-3E41EA971A15}"/>
              </a:ext>
            </a:extLst>
          </p:cNvPr>
          <p:cNvGrpSpPr/>
          <p:nvPr/>
        </p:nvGrpSpPr>
        <p:grpSpPr>
          <a:xfrm>
            <a:off x="179512" y="2132856"/>
            <a:ext cx="8352928" cy="4608512"/>
            <a:chOff x="179512" y="2132856"/>
            <a:chExt cx="8352928" cy="4608512"/>
          </a:xfrm>
        </p:grpSpPr>
        <p:graphicFrame>
          <p:nvGraphicFramePr>
            <p:cNvPr id="5" name="Chart 4">
              <a:extLst>
                <a:ext uri="{FF2B5EF4-FFF2-40B4-BE49-F238E27FC236}">
                  <a16:creationId xmlns:a16="http://schemas.microsoft.com/office/drawing/2014/main" id="{9F7F69DF-F8FA-A643-BD70-BC8E0601468D}"/>
                </a:ext>
              </a:extLst>
            </p:cNvPr>
            <p:cNvGraphicFramePr>
              <a:graphicFrameLocks/>
            </p:cNvGraphicFramePr>
            <p:nvPr>
              <p:extLst>
                <p:ext uri="{D42A27DB-BD31-4B8C-83A1-F6EECF244321}">
                  <p14:modId xmlns:p14="http://schemas.microsoft.com/office/powerpoint/2010/main" val="3741269843"/>
                </p:ext>
              </p:extLst>
            </p:nvPr>
          </p:nvGraphicFramePr>
          <p:xfrm>
            <a:off x="179512" y="2132856"/>
            <a:ext cx="8352928"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4BADA7A-32D2-6E4D-B15E-6F5A8F7277DC}"/>
                </a:ext>
              </a:extLst>
            </p:cNvPr>
            <p:cNvSpPr txBox="1"/>
            <p:nvPr/>
          </p:nvSpPr>
          <p:spPr>
            <a:xfrm>
              <a:off x="755576" y="5805264"/>
              <a:ext cx="1224136" cy="246221"/>
            </a:xfrm>
            <a:prstGeom prst="rect">
              <a:avLst/>
            </a:prstGeom>
            <a:solidFill>
              <a:schemeClr val="bg1"/>
            </a:solidFill>
          </p:spPr>
          <p:txBody>
            <a:bodyPr wrap="square" rtlCol="0">
              <a:spAutoFit/>
            </a:bodyPr>
            <a:lstStyle/>
            <a:p>
              <a:pPr algn="ctr"/>
              <a:r>
                <a:rPr lang="en-US" sz="1000" dirty="0"/>
                <a:t>V</a:t>
              </a:r>
              <a:r>
                <a:rPr lang="en-TW" sz="1000" dirty="0"/>
                <a:t>alidation (10 fold)</a:t>
              </a:r>
            </a:p>
          </p:txBody>
        </p:sp>
        <p:sp>
          <p:nvSpPr>
            <p:cNvPr id="8" name="TextBox 7">
              <a:extLst>
                <a:ext uri="{FF2B5EF4-FFF2-40B4-BE49-F238E27FC236}">
                  <a16:creationId xmlns:a16="http://schemas.microsoft.com/office/drawing/2014/main" id="{99D5FD3D-2BFE-F949-BCB3-7C0391520316}"/>
                </a:ext>
              </a:extLst>
            </p:cNvPr>
            <p:cNvSpPr txBox="1"/>
            <p:nvPr/>
          </p:nvSpPr>
          <p:spPr>
            <a:xfrm>
              <a:off x="3325781" y="5805264"/>
              <a:ext cx="1224136" cy="246221"/>
            </a:xfrm>
            <a:prstGeom prst="rect">
              <a:avLst/>
            </a:prstGeom>
            <a:solidFill>
              <a:schemeClr val="bg1"/>
            </a:solidFill>
          </p:spPr>
          <p:txBody>
            <a:bodyPr wrap="square" rtlCol="0">
              <a:spAutoFit/>
            </a:bodyPr>
            <a:lstStyle/>
            <a:p>
              <a:pPr algn="ctr"/>
              <a:r>
                <a:rPr lang="en-US" sz="1000" dirty="0"/>
                <a:t>V</a:t>
              </a:r>
              <a:r>
                <a:rPr lang="en-TW" sz="1000" dirty="0"/>
                <a:t>alidation (10 fold)</a:t>
              </a:r>
            </a:p>
          </p:txBody>
        </p:sp>
        <p:sp>
          <p:nvSpPr>
            <p:cNvPr id="10" name="TextBox 9">
              <a:extLst>
                <a:ext uri="{FF2B5EF4-FFF2-40B4-BE49-F238E27FC236}">
                  <a16:creationId xmlns:a16="http://schemas.microsoft.com/office/drawing/2014/main" id="{6B6DE593-1180-D644-9769-9CBB27D64274}"/>
                </a:ext>
              </a:extLst>
            </p:cNvPr>
            <p:cNvSpPr txBox="1"/>
            <p:nvPr/>
          </p:nvSpPr>
          <p:spPr>
            <a:xfrm>
              <a:off x="5877451" y="5805264"/>
              <a:ext cx="1224136" cy="246221"/>
            </a:xfrm>
            <a:prstGeom prst="rect">
              <a:avLst/>
            </a:prstGeom>
            <a:solidFill>
              <a:schemeClr val="bg1"/>
            </a:solidFill>
          </p:spPr>
          <p:txBody>
            <a:bodyPr wrap="square" rtlCol="0">
              <a:spAutoFit/>
            </a:bodyPr>
            <a:lstStyle/>
            <a:p>
              <a:pPr algn="ctr"/>
              <a:r>
                <a:rPr lang="en-US" sz="1000" dirty="0"/>
                <a:t>V</a:t>
              </a:r>
              <a:r>
                <a:rPr lang="en-TW" sz="1000" dirty="0"/>
                <a:t>alidation (10 fold)</a:t>
              </a:r>
            </a:p>
          </p:txBody>
        </p:sp>
      </p:grpSp>
    </p:spTree>
    <p:extLst>
      <p:ext uri="{BB962C8B-B14F-4D97-AF65-F5344CB8AC3E}">
        <p14:creationId xmlns:p14="http://schemas.microsoft.com/office/powerpoint/2010/main" val="608714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D6D27-CA4D-1A4E-B141-66BA07A82E4E}"/>
              </a:ext>
            </a:extLst>
          </p:cNvPr>
          <p:cNvSpPr>
            <a:spLocks noGrp="1"/>
          </p:cNvSpPr>
          <p:nvPr>
            <p:ph type="title"/>
          </p:nvPr>
        </p:nvSpPr>
        <p:spPr/>
        <p:txBody>
          <a:bodyPr/>
          <a:lstStyle/>
          <a:p>
            <a:r>
              <a:rPr lang="en-US" dirty="0"/>
              <a:t>All Results Comparison (Overall Accuracy)</a:t>
            </a:r>
          </a:p>
        </p:txBody>
      </p:sp>
      <p:grpSp>
        <p:nvGrpSpPr>
          <p:cNvPr id="2" name="Group 1">
            <a:extLst>
              <a:ext uri="{FF2B5EF4-FFF2-40B4-BE49-F238E27FC236}">
                <a16:creationId xmlns:a16="http://schemas.microsoft.com/office/drawing/2014/main" id="{FEBFDC5D-74EE-F44F-AB0B-CBB8A60902FC}"/>
              </a:ext>
            </a:extLst>
          </p:cNvPr>
          <p:cNvGrpSpPr/>
          <p:nvPr/>
        </p:nvGrpSpPr>
        <p:grpSpPr>
          <a:xfrm>
            <a:off x="251520" y="2057400"/>
            <a:ext cx="8208912" cy="4323928"/>
            <a:chOff x="251520" y="2057400"/>
            <a:chExt cx="8208912" cy="4323928"/>
          </a:xfrm>
        </p:grpSpPr>
        <p:graphicFrame>
          <p:nvGraphicFramePr>
            <p:cNvPr id="5" name="Chart 4">
              <a:extLst>
                <a:ext uri="{FF2B5EF4-FFF2-40B4-BE49-F238E27FC236}">
                  <a16:creationId xmlns:a16="http://schemas.microsoft.com/office/drawing/2014/main" id="{DA770CF6-D5BA-DC4C-99D9-3D5E4131AF1F}"/>
                </a:ext>
              </a:extLst>
            </p:cNvPr>
            <p:cNvGraphicFramePr>
              <a:graphicFrameLocks/>
            </p:cNvGraphicFramePr>
            <p:nvPr>
              <p:extLst>
                <p:ext uri="{D42A27DB-BD31-4B8C-83A1-F6EECF244321}">
                  <p14:modId xmlns:p14="http://schemas.microsoft.com/office/powerpoint/2010/main" val="4259288921"/>
                </p:ext>
              </p:extLst>
            </p:nvPr>
          </p:nvGraphicFramePr>
          <p:xfrm>
            <a:off x="251520" y="2057400"/>
            <a:ext cx="8208912" cy="432392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469DE3F-1665-9A4E-BD4A-23A7442B6960}"/>
                </a:ext>
              </a:extLst>
            </p:cNvPr>
            <p:cNvSpPr txBox="1"/>
            <p:nvPr/>
          </p:nvSpPr>
          <p:spPr>
            <a:xfrm>
              <a:off x="3625458" y="6058837"/>
              <a:ext cx="1224136" cy="246221"/>
            </a:xfrm>
            <a:prstGeom prst="rect">
              <a:avLst/>
            </a:prstGeom>
            <a:solidFill>
              <a:schemeClr val="bg1"/>
            </a:solidFill>
          </p:spPr>
          <p:txBody>
            <a:bodyPr wrap="square" rtlCol="0">
              <a:spAutoFit/>
            </a:bodyPr>
            <a:lstStyle/>
            <a:p>
              <a:pPr algn="ctr"/>
              <a:r>
                <a:rPr lang="en-US" sz="1000" dirty="0"/>
                <a:t>V</a:t>
              </a:r>
              <a:r>
                <a:rPr lang="en-TW" sz="1000" dirty="0"/>
                <a:t>alidation (10 fold)</a:t>
              </a:r>
            </a:p>
          </p:txBody>
        </p:sp>
      </p:grpSp>
    </p:spTree>
    <p:extLst>
      <p:ext uri="{BB962C8B-B14F-4D97-AF65-F5344CB8AC3E}">
        <p14:creationId xmlns:p14="http://schemas.microsoft.com/office/powerpoint/2010/main" val="932452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4FBBF2-0CDE-694D-98A4-90055AB7E055}"/>
              </a:ext>
            </a:extLst>
          </p:cNvPr>
          <p:cNvSpPr>
            <a:spLocks noGrp="1"/>
          </p:cNvSpPr>
          <p:nvPr>
            <p:ph sz="quarter" idx="1"/>
          </p:nvPr>
        </p:nvSpPr>
        <p:spPr/>
        <p:txBody>
          <a:bodyPr>
            <a:normAutofit lnSpcReduction="10000"/>
          </a:bodyPr>
          <a:lstStyle/>
          <a:p>
            <a:r>
              <a:rPr lang="en-US" dirty="0"/>
              <a:t>38 features</a:t>
            </a:r>
          </a:p>
          <a:p>
            <a:r>
              <a:rPr lang="en-US" dirty="0"/>
              <a:t>Basic information (11):</a:t>
            </a:r>
          </a:p>
          <a:p>
            <a:pPr lvl="1"/>
            <a:r>
              <a:rPr lang="en-US" dirty="0"/>
              <a:t>Age, Sex, SBP, DBP, H/T, DM, HR, Bad sleep, </a:t>
            </a:r>
            <a:r>
              <a:rPr lang="ja-JP" altLang="en-US"/>
              <a:t>氣喘</a:t>
            </a:r>
            <a:r>
              <a:rPr lang="en-US" altLang="ja-JP" dirty="0"/>
              <a:t>, </a:t>
            </a:r>
            <a:r>
              <a:rPr lang="ja-JP" altLang="en-US"/>
              <a:t>腎臟病</a:t>
            </a:r>
            <a:r>
              <a:rPr lang="en-US" altLang="ja-JP" dirty="0"/>
              <a:t>, </a:t>
            </a:r>
            <a:r>
              <a:rPr lang="en-US" dirty="0"/>
              <a:t>CVA</a:t>
            </a:r>
          </a:p>
          <a:p>
            <a:r>
              <a:rPr lang="en-US" dirty="0"/>
              <a:t>Blood test result (9):</a:t>
            </a:r>
          </a:p>
          <a:p>
            <a:pPr lvl="1"/>
            <a:r>
              <a:rPr lang="en-US" dirty="0"/>
              <a:t>TG, HDL, LDL, AC sugar, HbA1C, ALT, </a:t>
            </a:r>
            <a:r>
              <a:rPr lang="en-US" dirty="0" err="1"/>
              <a:t>Cre</a:t>
            </a:r>
            <a:r>
              <a:rPr lang="en-US" dirty="0"/>
              <a:t>, GFR, UA</a:t>
            </a:r>
          </a:p>
          <a:p>
            <a:r>
              <a:rPr lang="en-US" dirty="0"/>
              <a:t>Optic result:</a:t>
            </a:r>
          </a:p>
          <a:p>
            <a:pPr lvl="1"/>
            <a:r>
              <a:rPr lang="en-US" dirty="0"/>
              <a:t>OD/OS, VA, AL, IOP, CCT, VF: mean defect (6)</a:t>
            </a:r>
          </a:p>
          <a:p>
            <a:pPr lvl="1"/>
            <a:r>
              <a:rPr lang="en-US" dirty="0"/>
              <a:t>OCT data (12):</a:t>
            </a:r>
          </a:p>
          <a:p>
            <a:pPr lvl="2"/>
            <a:r>
              <a:rPr lang="en-US" dirty="0"/>
              <a:t>Macular Superior, </a:t>
            </a:r>
            <a:r>
              <a:rPr lang="en-US" dirty="0" err="1"/>
              <a:t>Mucular</a:t>
            </a:r>
            <a:r>
              <a:rPr lang="en-US" dirty="0"/>
              <a:t> Center, Macular Inferior, Disc Superior, Disc Inferior, RNFL Superior, RNFL Inferior, GCC Superior, GCC Inferior, CD </a:t>
            </a:r>
            <a:r>
              <a:rPr lang="en-US" dirty="0" err="1"/>
              <a:t>V.Ratio</a:t>
            </a:r>
            <a:r>
              <a:rPr lang="en-US" dirty="0"/>
              <a:t>(%), Rim Area(0.01mm3), Disc Area(0.01mm2)</a:t>
            </a:r>
          </a:p>
          <a:p>
            <a:pPr lvl="1"/>
            <a:endParaRPr lang="en-US" dirty="0"/>
          </a:p>
        </p:txBody>
      </p:sp>
      <p:sp>
        <p:nvSpPr>
          <p:cNvPr id="3" name="Title 2">
            <a:extLst>
              <a:ext uri="{FF2B5EF4-FFF2-40B4-BE49-F238E27FC236}">
                <a16:creationId xmlns:a16="http://schemas.microsoft.com/office/drawing/2014/main" id="{85510C2F-FA0E-3E4B-AE7F-8B26EEC85EEF}"/>
              </a:ext>
            </a:extLst>
          </p:cNvPr>
          <p:cNvSpPr>
            <a:spLocks noGrp="1"/>
          </p:cNvSpPr>
          <p:nvPr>
            <p:ph type="title"/>
          </p:nvPr>
        </p:nvSpPr>
        <p:spPr/>
        <p:txBody>
          <a:bodyPr/>
          <a:lstStyle/>
          <a:p>
            <a:r>
              <a:rPr lang="en-US" dirty="0"/>
              <a:t>Glaucoma Numerical Dataset</a:t>
            </a:r>
          </a:p>
        </p:txBody>
      </p:sp>
    </p:spTree>
    <p:extLst>
      <p:ext uri="{BB962C8B-B14F-4D97-AF65-F5344CB8AC3E}">
        <p14:creationId xmlns:p14="http://schemas.microsoft.com/office/powerpoint/2010/main" val="224325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55149-0D63-E246-8F10-7597AA5BDD2F}"/>
              </a:ext>
            </a:extLst>
          </p:cNvPr>
          <p:cNvSpPr>
            <a:spLocks noGrp="1"/>
          </p:cNvSpPr>
          <p:nvPr>
            <p:ph sz="quarter" idx="1"/>
          </p:nvPr>
        </p:nvSpPr>
        <p:spPr/>
        <p:txBody>
          <a:bodyPr>
            <a:normAutofit fontScale="92500" lnSpcReduction="10000"/>
          </a:bodyPr>
          <a:lstStyle/>
          <a:p>
            <a:r>
              <a:rPr lang="en-US" dirty="0"/>
              <a:t>Glaucoma</a:t>
            </a:r>
          </a:p>
          <a:p>
            <a:pPr lvl="1"/>
            <a:r>
              <a:rPr lang="en-US" dirty="0"/>
              <a:t>Glaucoma dataset</a:t>
            </a:r>
          </a:p>
          <a:p>
            <a:pPr lvl="1"/>
            <a:r>
              <a:rPr lang="en-US" dirty="0"/>
              <a:t>Hardware specs</a:t>
            </a:r>
          </a:p>
          <a:p>
            <a:pPr lvl="1"/>
            <a:r>
              <a:rPr lang="en-US" dirty="0"/>
              <a:t>Color fundus image </a:t>
            </a:r>
          </a:p>
          <a:p>
            <a:pPr lvl="2"/>
            <a:r>
              <a:rPr lang="en-US" dirty="0"/>
              <a:t>training setting</a:t>
            </a:r>
          </a:p>
          <a:p>
            <a:pPr lvl="2"/>
            <a:r>
              <a:rPr lang="en-US" dirty="0"/>
              <a:t>Results</a:t>
            </a:r>
          </a:p>
          <a:p>
            <a:pPr lvl="3"/>
            <a:r>
              <a:rPr lang="en-US" dirty="0"/>
              <a:t>Color fundus images</a:t>
            </a:r>
          </a:p>
          <a:p>
            <a:pPr lvl="3"/>
            <a:r>
              <a:rPr lang="en-US" dirty="0"/>
              <a:t>Green channel images</a:t>
            </a:r>
          </a:p>
          <a:p>
            <a:pPr lvl="3"/>
            <a:r>
              <a:rPr lang="en-US" dirty="0"/>
              <a:t>Test images results</a:t>
            </a:r>
          </a:p>
          <a:p>
            <a:pPr lvl="3"/>
            <a:r>
              <a:rPr lang="en-US" dirty="0"/>
              <a:t>Ensemble learning models</a:t>
            </a:r>
          </a:p>
          <a:p>
            <a:pPr lvl="3"/>
            <a:r>
              <a:rPr lang="en-US" dirty="0"/>
              <a:t>All result comparison</a:t>
            </a:r>
          </a:p>
          <a:p>
            <a:pPr lvl="1"/>
            <a:r>
              <a:rPr lang="en-US" dirty="0"/>
              <a:t>Numerical data </a:t>
            </a:r>
          </a:p>
          <a:p>
            <a:pPr lvl="2"/>
            <a:r>
              <a:rPr lang="en-US" dirty="0"/>
              <a:t>Preprocessing and filling missing value</a:t>
            </a:r>
          </a:p>
          <a:p>
            <a:pPr lvl="2"/>
            <a:r>
              <a:rPr lang="en-US" dirty="0"/>
              <a:t>Numerical data results</a:t>
            </a:r>
          </a:p>
          <a:p>
            <a:r>
              <a:rPr lang="en-US" altLang="zh-TW" dirty="0"/>
              <a:t>Future work</a:t>
            </a:r>
            <a:endParaRPr lang="zh-TW" altLang="en-US" dirty="0"/>
          </a:p>
          <a:p>
            <a:endParaRPr lang="en-US" dirty="0"/>
          </a:p>
          <a:p>
            <a:pPr marL="731520" lvl="2" indent="0">
              <a:buNone/>
            </a:pPr>
            <a:endParaRPr lang="en-US" dirty="0"/>
          </a:p>
        </p:txBody>
      </p:sp>
      <p:sp>
        <p:nvSpPr>
          <p:cNvPr id="3" name="Title 2">
            <a:extLst>
              <a:ext uri="{FF2B5EF4-FFF2-40B4-BE49-F238E27FC236}">
                <a16:creationId xmlns:a16="http://schemas.microsoft.com/office/drawing/2014/main" id="{14CF2836-787D-6E4C-B360-D4826662A4D0}"/>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314162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0D6AFF2C-906A-4094-A3D3-11E8E751127F}"/>
              </a:ext>
            </a:extLst>
          </p:cNvPr>
          <p:cNvSpPr>
            <a:spLocks noGrp="1"/>
          </p:cNvSpPr>
          <p:nvPr>
            <p:ph type="title"/>
          </p:nvPr>
        </p:nvSpPr>
        <p:spPr/>
        <p:txBody>
          <a:bodyPr/>
          <a:lstStyle/>
          <a:p>
            <a:r>
              <a:rPr lang="en-US" dirty="0"/>
              <a:t>Workflow of Preprocessing Numerical Data</a:t>
            </a:r>
          </a:p>
        </p:txBody>
      </p:sp>
      <p:sp>
        <p:nvSpPr>
          <p:cNvPr id="4" name="矩形 3">
            <a:extLst>
              <a:ext uri="{FF2B5EF4-FFF2-40B4-BE49-F238E27FC236}">
                <a16:creationId xmlns:a16="http://schemas.microsoft.com/office/drawing/2014/main" id="{6A4D292B-EBC2-4F80-927E-C0644D16EA79}"/>
              </a:ext>
            </a:extLst>
          </p:cNvPr>
          <p:cNvSpPr/>
          <p:nvPr/>
        </p:nvSpPr>
        <p:spPr>
          <a:xfrm>
            <a:off x="2195736" y="2906263"/>
            <a:ext cx="216024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 feature missing ratio &gt; 0.7</a:t>
            </a:r>
          </a:p>
        </p:txBody>
      </p:sp>
      <p:cxnSp>
        <p:nvCxnSpPr>
          <p:cNvPr id="6" name="直線單箭頭接點 5">
            <a:extLst>
              <a:ext uri="{FF2B5EF4-FFF2-40B4-BE49-F238E27FC236}">
                <a16:creationId xmlns:a16="http://schemas.microsoft.com/office/drawing/2014/main" id="{6D16FB75-6A42-4C87-8EE7-1407D23DA86A}"/>
              </a:ext>
            </a:extLst>
          </p:cNvPr>
          <p:cNvCxnSpPr>
            <a:cxnSpLocks/>
            <a:stCxn id="4" idx="2"/>
            <a:endCxn id="7" idx="0"/>
          </p:cNvCxnSpPr>
          <p:nvPr/>
        </p:nvCxnSpPr>
        <p:spPr>
          <a:xfrm flipH="1">
            <a:off x="2696462" y="3410319"/>
            <a:ext cx="579394" cy="29685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AE5F553F-3FD0-4242-823C-EF73AFA83A50}"/>
              </a:ext>
            </a:extLst>
          </p:cNvPr>
          <p:cNvSpPr/>
          <p:nvPr/>
        </p:nvSpPr>
        <p:spPr>
          <a:xfrm>
            <a:off x="2084394" y="3707169"/>
            <a:ext cx="12241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Categorical</a:t>
            </a:r>
          </a:p>
        </p:txBody>
      </p:sp>
      <p:cxnSp>
        <p:nvCxnSpPr>
          <p:cNvPr id="8" name="直線單箭頭接點 7">
            <a:extLst>
              <a:ext uri="{FF2B5EF4-FFF2-40B4-BE49-F238E27FC236}">
                <a16:creationId xmlns:a16="http://schemas.microsoft.com/office/drawing/2014/main" id="{C726F818-6EFC-4CE4-AF7E-A06E155239B2}"/>
              </a:ext>
            </a:extLst>
          </p:cNvPr>
          <p:cNvCxnSpPr>
            <a:cxnSpLocks/>
            <a:stCxn id="4" idx="2"/>
            <a:endCxn id="10" idx="0"/>
          </p:cNvCxnSpPr>
          <p:nvPr/>
        </p:nvCxnSpPr>
        <p:spPr>
          <a:xfrm>
            <a:off x="3275856" y="3410319"/>
            <a:ext cx="814140" cy="99920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379E7F68-C279-47E0-B22B-9FF41E18F344}"/>
              </a:ext>
            </a:extLst>
          </p:cNvPr>
          <p:cNvSpPr/>
          <p:nvPr/>
        </p:nvSpPr>
        <p:spPr>
          <a:xfrm>
            <a:off x="3371581" y="4409525"/>
            <a:ext cx="1436829"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Continuous data</a:t>
            </a:r>
          </a:p>
        </p:txBody>
      </p:sp>
      <p:cxnSp>
        <p:nvCxnSpPr>
          <p:cNvPr id="18" name="直線單箭頭接點 17">
            <a:extLst>
              <a:ext uri="{FF2B5EF4-FFF2-40B4-BE49-F238E27FC236}">
                <a16:creationId xmlns:a16="http://schemas.microsoft.com/office/drawing/2014/main" id="{B44E559B-DC42-4B73-8078-B0D59DE53FC7}"/>
              </a:ext>
            </a:extLst>
          </p:cNvPr>
          <p:cNvCxnSpPr>
            <a:cxnSpLocks/>
            <a:stCxn id="32" idx="2"/>
            <a:endCxn id="48" idx="0"/>
          </p:cNvCxnSpPr>
          <p:nvPr/>
        </p:nvCxnSpPr>
        <p:spPr>
          <a:xfrm>
            <a:off x="2696462" y="4913581"/>
            <a:ext cx="633868" cy="19093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725D2F9B-3694-411F-9C0F-80C4F4C7EE9C}"/>
              </a:ext>
            </a:extLst>
          </p:cNvPr>
          <p:cNvSpPr/>
          <p:nvPr/>
        </p:nvSpPr>
        <p:spPr>
          <a:xfrm>
            <a:off x="2663788" y="2191840"/>
            <a:ext cx="12241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Excel data</a:t>
            </a:r>
          </a:p>
        </p:txBody>
      </p:sp>
      <p:sp>
        <p:nvSpPr>
          <p:cNvPr id="32" name="矩形 31">
            <a:extLst>
              <a:ext uri="{FF2B5EF4-FFF2-40B4-BE49-F238E27FC236}">
                <a16:creationId xmlns:a16="http://schemas.microsoft.com/office/drawing/2014/main" id="{952094A3-B7AA-4CC8-8477-431BF67C4EC9}"/>
              </a:ext>
            </a:extLst>
          </p:cNvPr>
          <p:cNvSpPr/>
          <p:nvPr/>
        </p:nvSpPr>
        <p:spPr>
          <a:xfrm>
            <a:off x="2084394" y="4409525"/>
            <a:ext cx="12241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Encode</a:t>
            </a:r>
          </a:p>
        </p:txBody>
      </p:sp>
      <p:cxnSp>
        <p:nvCxnSpPr>
          <p:cNvPr id="35" name="直線單箭頭接點 34">
            <a:extLst>
              <a:ext uri="{FF2B5EF4-FFF2-40B4-BE49-F238E27FC236}">
                <a16:creationId xmlns:a16="http://schemas.microsoft.com/office/drawing/2014/main" id="{B6E2BA6A-E825-4CC6-B2DB-BA6EEFABA314}"/>
              </a:ext>
            </a:extLst>
          </p:cNvPr>
          <p:cNvCxnSpPr>
            <a:cxnSpLocks/>
            <a:stCxn id="7" idx="2"/>
            <a:endCxn id="32" idx="0"/>
          </p:cNvCxnSpPr>
          <p:nvPr/>
        </p:nvCxnSpPr>
        <p:spPr>
          <a:xfrm>
            <a:off x="2696462" y="4211225"/>
            <a:ext cx="0" cy="19830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0CF1A175-5E52-4A20-A947-046A326611CF}"/>
              </a:ext>
            </a:extLst>
          </p:cNvPr>
          <p:cNvCxnSpPr>
            <a:cxnSpLocks/>
            <a:stCxn id="29" idx="2"/>
            <a:endCxn id="4" idx="0"/>
          </p:cNvCxnSpPr>
          <p:nvPr/>
        </p:nvCxnSpPr>
        <p:spPr>
          <a:xfrm>
            <a:off x="3275856" y="2695896"/>
            <a:ext cx="0" cy="21036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4B57751A-9FD5-4EB4-A66C-5C27EFC83D84}"/>
              </a:ext>
            </a:extLst>
          </p:cNvPr>
          <p:cNvCxnSpPr>
            <a:cxnSpLocks/>
            <a:stCxn id="10" idx="2"/>
            <a:endCxn id="48" idx="0"/>
          </p:cNvCxnSpPr>
          <p:nvPr/>
        </p:nvCxnSpPr>
        <p:spPr>
          <a:xfrm flipH="1">
            <a:off x="3330330" y="4913581"/>
            <a:ext cx="759666" cy="19093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6AAE24FE-0207-48C3-AE56-B56B00F38557}"/>
              </a:ext>
            </a:extLst>
          </p:cNvPr>
          <p:cNvSpPr/>
          <p:nvPr/>
        </p:nvSpPr>
        <p:spPr>
          <a:xfrm>
            <a:off x="2718262" y="5104517"/>
            <a:ext cx="12241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Merge</a:t>
            </a:r>
          </a:p>
        </p:txBody>
      </p:sp>
      <p:sp>
        <p:nvSpPr>
          <p:cNvPr id="54" name="矩形 53">
            <a:extLst>
              <a:ext uri="{FF2B5EF4-FFF2-40B4-BE49-F238E27FC236}">
                <a16:creationId xmlns:a16="http://schemas.microsoft.com/office/drawing/2014/main" id="{B34F0AC0-ACB4-4D61-AA40-2FF9F18544FF}"/>
              </a:ext>
            </a:extLst>
          </p:cNvPr>
          <p:cNvSpPr/>
          <p:nvPr/>
        </p:nvSpPr>
        <p:spPr>
          <a:xfrm>
            <a:off x="2511473" y="5847920"/>
            <a:ext cx="163771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Handling missing value</a:t>
            </a:r>
          </a:p>
        </p:txBody>
      </p:sp>
      <p:cxnSp>
        <p:nvCxnSpPr>
          <p:cNvPr id="55" name="直線單箭頭接點 54">
            <a:extLst>
              <a:ext uri="{FF2B5EF4-FFF2-40B4-BE49-F238E27FC236}">
                <a16:creationId xmlns:a16="http://schemas.microsoft.com/office/drawing/2014/main" id="{A309592D-4292-435C-8A43-9CFC1435006E}"/>
              </a:ext>
            </a:extLst>
          </p:cNvPr>
          <p:cNvCxnSpPr>
            <a:cxnSpLocks/>
            <a:stCxn id="48" idx="2"/>
            <a:endCxn id="54" idx="0"/>
          </p:cNvCxnSpPr>
          <p:nvPr/>
        </p:nvCxnSpPr>
        <p:spPr>
          <a:xfrm>
            <a:off x="3330330" y="5608573"/>
            <a:ext cx="0" cy="23934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7" name="矩形 66">
            <a:extLst>
              <a:ext uri="{FF2B5EF4-FFF2-40B4-BE49-F238E27FC236}">
                <a16:creationId xmlns:a16="http://schemas.microsoft.com/office/drawing/2014/main" id="{A8660028-DE94-426B-9850-F042E793A17E}"/>
              </a:ext>
            </a:extLst>
          </p:cNvPr>
          <p:cNvSpPr/>
          <p:nvPr/>
        </p:nvSpPr>
        <p:spPr>
          <a:xfrm>
            <a:off x="4355976" y="5171879"/>
            <a:ext cx="2552302" cy="369332"/>
          </a:xfrm>
          <a:prstGeom prst="rect">
            <a:avLst/>
          </a:prstGeom>
        </p:spPr>
        <p:txBody>
          <a:bodyPr wrap="none">
            <a:spAutoFit/>
          </a:bodyPr>
          <a:lstStyle/>
          <a:p>
            <a:r>
              <a:rPr lang="en-US" dirty="0"/>
              <a:t>1,252 eyes × 35 Features </a:t>
            </a:r>
          </a:p>
        </p:txBody>
      </p:sp>
      <p:sp>
        <p:nvSpPr>
          <p:cNvPr id="69" name="矩形 68">
            <a:extLst>
              <a:ext uri="{FF2B5EF4-FFF2-40B4-BE49-F238E27FC236}">
                <a16:creationId xmlns:a16="http://schemas.microsoft.com/office/drawing/2014/main" id="{5B16D1A2-3BED-41F8-92E3-E10CB14AE0A2}"/>
              </a:ext>
            </a:extLst>
          </p:cNvPr>
          <p:cNvSpPr/>
          <p:nvPr/>
        </p:nvSpPr>
        <p:spPr>
          <a:xfrm>
            <a:off x="4454155" y="2249185"/>
            <a:ext cx="2483372" cy="369332"/>
          </a:xfrm>
          <a:prstGeom prst="rect">
            <a:avLst/>
          </a:prstGeom>
        </p:spPr>
        <p:txBody>
          <a:bodyPr wrap="none">
            <a:spAutoFit/>
          </a:bodyPr>
          <a:lstStyle/>
          <a:p>
            <a:r>
              <a:rPr lang="en-US" dirty="0"/>
              <a:t>1,280 eyes x 38 Features</a:t>
            </a:r>
          </a:p>
        </p:txBody>
      </p:sp>
      <p:sp>
        <p:nvSpPr>
          <p:cNvPr id="73" name="矩形 72">
            <a:extLst>
              <a:ext uri="{FF2B5EF4-FFF2-40B4-BE49-F238E27FC236}">
                <a16:creationId xmlns:a16="http://schemas.microsoft.com/office/drawing/2014/main" id="{1E9ECB91-B658-4F0C-8D2A-330876F1B2B9}"/>
              </a:ext>
            </a:extLst>
          </p:cNvPr>
          <p:cNvSpPr/>
          <p:nvPr/>
        </p:nvSpPr>
        <p:spPr>
          <a:xfrm>
            <a:off x="4467318" y="2828855"/>
            <a:ext cx="2351683" cy="646331"/>
          </a:xfrm>
          <a:prstGeom prst="rect">
            <a:avLst/>
          </a:prstGeom>
        </p:spPr>
        <p:txBody>
          <a:bodyPr wrap="square">
            <a:spAutoFit/>
          </a:bodyPr>
          <a:lstStyle/>
          <a:p>
            <a:r>
              <a:rPr lang="en-US" dirty="0"/>
              <a:t>Dropped feature:</a:t>
            </a:r>
          </a:p>
          <a:p>
            <a:r>
              <a:rPr lang="en-US" dirty="0"/>
              <a:t>LDL, HbA1C, UA</a:t>
            </a:r>
          </a:p>
        </p:txBody>
      </p:sp>
      <p:sp>
        <p:nvSpPr>
          <p:cNvPr id="36" name="矩形 66">
            <a:extLst>
              <a:ext uri="{FF2B5EF4-FFF2-40B4-BE49-F238E27FC236}">
                <a16:creationId xmlns:a16="http://schemas.microsoft.com/office/drawing/2014/main" id="{713E88B2-1C35-544E-B80C-865328B059EE}"/>
              </a:ext>
            </a:extLst>
          </p:cNvPr>
          <p:cNvSpPr/>
          <p:nvPr/>
        </p:nvSpPr>
        <p:spPr>
          <a:xfrm>
            <a:off x="4355976" y="5949280"/>
            <a:ext cx="3088474" cy="369332"/>
          </a:xfrm>
          <a:prstGeom prst="rect">
            <a:avLst/>
          </a:prstGeom>
        </p:spPr>
        <p:txBody>
          <a:bodyPr wrap="none">
            <a:spAutoFit/>
          </a:bodyPr>
          <a:lstStyle/>
          <a:p>
            <a:r>
              <a:rPr lang="en-US" dirty="0"/>
              <a:t>Using MICE to fill missing value</a:t>
            </a:r>
          </a:p>
        </p:txBody>
      </p:sp>
    </p:spTree>
    <p:extLst>
      <p:ext uri="{BB962C8B-B14F-4D97-AF65-F5344CB8AC3E}">
        <p14:creationId xmlns:p14="http://schemas.microsoft.com/office/powerpoint/2010/main" val="1133541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CE36C0-998C-2C41-8DDB-F995BED26BED}"/>
              </a:ext>
            </a:extLst>
          </p:cNvPr>
          <p:cNvPicPr>
            <a:picLocks noChangeAspect="1"/>
          </p:cNvPicPr>
          <p:nvPr/>
        </p:nvPicPr>
        <p:blipFill>
          <a:blip r:embed="rId2"/>
          <a:stretch>
            <a:fillRect/>
          </a:stretch>
        </p:blipFill>
        <p:spPr>
          <a:xfrm>
            <a:off x="436944" y="2492896"/>
            <a:ext cx="8270112" cy="3760005"/>
          </a:xfrm>
          <a:prstGeom prst="rect">
            <a:avLst/>
          </a:prstGeom>
        </p:spPr>
      </p:pic>
      <p:sp>
        <p:nvSpPr>
          <p:cNvPr id="3" name="Title 2">
            <a:extLst>
              <a:ext uri="{FF2B5EF4-FFF2-40B4-BE49-F238E27FC236}">
                <a16:creationId xmlns:a16="http://schemas.microsoft.com/office/drawing/2014/main" id="{D8F9F64A-A683-DC4B-AD29-2835344C426C}"/>
              </a:ext>
            </a:extLst>
          </p:cNvPr>
          <p:cNvSpPr>
            <a:spLocks noGrp="1"/>
          </p:cNvSpPr>
          <p:nvPr>
            <p:ph type="title"/>
          </p:nvPr>
        </p:nvSpPr>
        <p:spPr/>
        <p:txBody>
          <a:bodyPr/>
          <a:lstStyle/>
          <a:p>
            <a:r>
              <a:rPr lang="en-TW" dirty="0"/>
              <a:t>Numerical data missing values</a:t>
            </a:r>
          </a:p>
        </p:txBody>
      </p:sp>
      <p:sp>
        <p:nvSpPr>
          <p:cNvPr id="5" name="TextBox 4">
            <a:extLst>
              <a:ext uri="{FF2B5EF4-FFF2-40B4-BE49-F238E27FC236}">
                <a16:creationId xmlns:a16="http://schemas.microsoft.com/office/drawing/2014/main" id="{EC624EFF-4720-474D-8260-02AEFCAAC4F0}"/>
              </a:ext>
            </a:extLst>
          </p:cNvPr>
          <p:cNvSpPr txBox="1"/>
          <p:nvPr/>
        </p:nvSpPr>
        <p:spPr>
          <a:xfrm rot="16200000">
            <a:off x="-965644" y="3244334"/>
            <a:ext cx="2520280" cy="369332"/>
          </a:xfrm>
          <a:prstGeom prst="rect">
            <a:avLst/>
          </a:prstGeom>
          <a:noFill/>
        </p:spPr>
        <p:txBody>
          <a:bodyPr wrap="square" rtlCol="0">
            <a:spAutoFit/>
          </a:bodyPr>
          <a:lstStyle/>
          <a:p>
            <a:r>
              <a:rPr lang="en-US" dirty="0"/>
              <a:t>M</a:t>
            </a:r>
            <a:r>
              <a:rPr lang="en-TW" dirty="0"/>
              <a:t>issing value %</a:t>
            </a:r>
          </a:p>
        </p:txBody>
      </p:sp>
      <p:cxnSp>
        <p:nvCxnSpPr>
          <p:cNvPr id="9" name="Straight Connector 8">
            <a:extLst>
              <a:ext uri="{FF2B5EF4-FFF2-40B4-BE49-F238E27FC236}">
                <a16:creationId xmlns:a16="http://schemas.microsoft.com/office/drawing/2014/main" id="{3ECB4BA1-BEC9-A74B-B581-F6AC1A30ACCD}"/>
              </a:ext>
            </a:extLst>
          </p:cNvPr>
          <p:cNvCxnSpPr>
            <a:cxnSpLocks/>
          </p:cNvCxnSpPr>
          <p:nvPr/>
        </p:nvCxnSpPr>
        <p:spPr>
          <a:xfrm>
            <a:off x="660958" y="3123383"/>
            <a:ext cx="80460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8E7FFC5-4A59-7B47-A9E9-3FFA0F30848D}"/>
              </a:ext>
            </a:extLst>
          </p:cNvPr>
          <p:cNvSpPr txBox="1"/>
          <p:nvPr/>
        </p:nvSpPr>
        <p:spPr>
          <a:xfrm>
            <a:off x="833135" y="2754051"/>
            <a:ext cx="1728192" cy="369332"/>
          </a:xfrm>
          <a:prstGeom prst="rect">
            <a:avLst/>
          </a:prstGeom>
          <a:noFill/>
        </p:spPr>
        <p:txBody>
          <a:bodyPr wrap="square" rtlCol="0">
            <a:spAutoFit/>
          </a:bodyPr>
          <a:lstStyle/>
          <a:p>
            <a:r>
              <a:rPr lang="en-TW" dirty="0">
                <a:solidFill>
                  <a:srgbClr val="FF0000"/>
                </a:solidFill>
              </a:rPr>
              <a:t>Drop features</a:t>
            </a:r>
          </a:p>
        </p:txBody>
      </p:sp>
    </p:spTree>
    <p:extLst>
      <p:ext uri="{BB962C8B-B14F-4D97-AF65-F5344CB8AC3E}">
        <p14:creationId xmlns:p14="http://schemas.microsoft.com/office/powerpoint/2010/main" val="3275985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CC80868-F3D5-D146-A5A1-BF7223BE49F7}"/>
              </a:ext>
            </a:extLst>
          </p:cNvPr>
          <p:cNvSpPr>
            <a:spLocks noGrp="1"/>
          </p:cNvSpPr>
          <p:nvPr>
            <p:ph sz="quarter" idx="1"/>
          </p:nvPr>
        </p:nvSpPr>
        <p:spPr/>
        <p:txBody>
          <a:bodyPr/>
          <a:lstStyle/>
          <a:p>
            <a:r>
              <a:rPr lang="en-US" dirty="0"/>
              <a:t>Training dataset: 06/26/2019 – 08/22/2019</a:t>
            </a:r>
          </a:p>
          <a:p>
            <a:r>
              <a:rPr lang="en-US" dirty="0"/>
              <a:t>Experiment designs</a:t>
            </a:r>
          </a:p>
          <a:p>
            <a:pPr lvl="1"/>
            <a:r>
              <a:rPr lang="en-US" dirty="0"/>
              <a:t>Experiment 1: Train all features</a:t>
            </a:r>
          </a:p>
          <a:p>
            <a:pPr lvl="1"/>
            <a:r>
              <a:rPr lang="en-US" dirty="0"/>
              <a:t>Experiment 2: Features without blood test and OCT data</a:t>
            </a:r>
          </a:p>
          <a:p>
            <a:r>
              <a:rPr lang="en-US" dirty="0"/>
              <a:t>Training setting</a:t>
            </a:r>
          </a:p>
          <a:p>
            <a:pPr lvl="1"/>
            <a:r>
              <a:rPr lang="en-US" dirty="0"/>
              <a:t>Classifiers: Ada-boost (Ada), random forest (RF), Naïve Bayes (NB), decision tree (C4.5), decision tree (CART) , logistic regression (</a:t>
            </a:r>
            <a:r>
              <a:rPr lang="en-US" dirty="0" err="1"/>
              <a:t>LogReg</a:t>
            </a:r>
            <a:r>
              <a:rPr lang="en-US" dirty="0"/>
              <a:t>)</a:t>
            </a:r>
          </a:p>
          <a:p>
            <a:pPr lvl="1"/>
            <a:r>
              <a:rPr lang="en-US" dirty="0"/>
              <a:t>10-fold cross validation</a:t>
            </a:r>
          </a:p>
          <a:p>
            <a:pPr lvl="1"/>
            <a:endParaRPr lang="en-US" dirty="0"/>
          </a:p>
          <a:p>
            <a:pPr marL="0" indent="0">
              <a:buNone/>
            </a:pPr>
            <a:endParaRPr lang="en-US" dirty="0"/>
          </a:p>
        </p:txBody>
      </p:sp>
      <p:sp>
        <p:nvSpPr>
          <p:cNvPr id="3" name="Title 2">
            <a:extLst>
              <a:ext uri="{FF2B5EF4-FFF2-40B4-BE49-F238E27FC236}">
                <a16:creationId xmlns:a16="http://schemas.microsoft.com/office/drawing/2014/main" id="{74019071-7F8D-4942-89D4-B2637289D035}"/>
              </a:ext>
            </a:extLst>
          </p:cNvPr>
          <p:cNvSpPr>
            <a:spLocks noGrp="1"/>
          </p:cNvSpPr>
          <p:nvPr>
            <p:ph type="title"/>
          </p:nvPr>
        </p:nvSpPr>
        <p:spPr/>
        <p:txBody>
          <a:bodyPr/>
          <a:lstStyle/>
          <a:p>
            <a:r>
              <a:rPr lang="en-US" dirty="0"/>
              <a:t>Glaucoma Numerical Data Training </a:t>
            </a:r>
          </a:p>
        </p:txBody>
      </p:sp>
    </p:spTree>
    <p:extLst>
      <p:ext uri="{BB962C8B-B14F-4D97-AF65-F5344CB8AC3E}">
        <p14:creationId xmlns:p14="http://schemas.microsoft.com/office/powerpoint/2010/main" val="2560081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19071-7F8D-4942-89D4-B2637289D035}"/>
              </a:ext>
            </a:extLst>
          </p:cNvPr>
          <p:cNvSpPr>
            <a:spLocks noGrp="1"/>
          </p:cNvSpPr>
          <p:nvPr>
            <p:ph type="title"/>
          </p:nvPr>
        </p:nvSpPr>
        <p:spPr/>
        <p:txBody>
          <a:bodyPr/>
          <a:lstStyle/>
          <a:p>
            <a:r>
              <a:rPr lang="en-US" dirty="0"/>
              <a:t>Experiment 1 Results (All Features)</a:t>
            </a:r>
          </a:p>
        </p:txBody>
      </p:sp>
      <p:grpSp>
        <p:nvGrpSpPr>
          <p:cNvPr id="16" name="Group 15">
            <a:extLst>
              <a:ext uri="{FF2B5EF4-FFF2-40B4-BE49-F238E27FC236}">
                <a16:creationId xmlns:a16="http://schemas.microsoft.com/office/drawing/2014/main" id="{FF691D6E-86AC-0148-BAB9-103A6ACB8DEB}"/>
              </a:ext>
            </a:extLst>
          </p:cNvPr>
          <p:cNvGrpSpPr/>
          <p:nvPr/>
        </p:nvGrpSpPr>
        <p:grpSpPr>
          <a:xfrm>
            <a:off x="147532" y="2046538"/>
            <a:ext cx="4424468" cy="4406797"/>
            <a:chOff x="174787" y="2097230"/>
            <a:chExt cx="4397213" cy="4486132"/>
          </a:xfrm>
        </p:grpSpPr>
        <p:pic>
          <p:nvPicPr>
            <p:cNvPr id="14" name="Picture 13">
              <a:extLst>
                <a:ext uri="{FF2B5EF4-FFF2-40B4-BE49-F238E27FC236}">
                  <a16:creationId xmlns:a16="http://schemas.microsoft.com/office/drawing/2014/main" id="{9697C183-C49B-F34F-BA20-71551B80333B}"/>
                </a:ext>
              </a:extLst>
            </p:cNvPr>
            <p:cNvPicPr>
              <a:picLocks noChangeAspect="1"/>
            </p:cNvPicPr>
            <p:nvPr/>
          </p:nvPicPr>
          <p:blipFill>
            <a:blip r:embed="rId2"/>
            <a:stretch>
              <a:fillRect/>
            </a:stretch>
          </p:blipFill>
          <p:spPr>
            <a:xfrm>
              <a:off x="174787" y="2316511"/>
              <a:ext cx="4397213" cy="4266851"/>
            </a:xfrm>
            <a:prstGeom prst="rect">
              <a:avLst/>
            </a:prstGeom>
          </p:spPr>
        </p:pic>
        <p:sp>
          <p:nvSpPr>
            <p:cNvPr id="13" name="Rectangle 12">
              <a:extLst>
                <a:ext uri="{FF2B5EF4-FFF2-40B4-BE49-F238E27FC236}">
                  <a16:creationId xmlns:a16="http://schemas.microsoft.com/office/drawing/2014/main" id="{A6667851-4B24-8249-9593-694A2AC441EB}"/>
                </a:ext>
              </a:extLst>
            </p:cNvPr>
            <p:cNvSpPr/>
            <p:nvPr/>
          </p:nvSpPr>
          <p:spPr>
            <a:xfrm>
              <a:off x="1259632" y="2097230"/>
              <a:ext cx="237626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Micro-average ROC</a:t>
              </a:r>
            </a:p>
          </p:txBody>
        </p:sp>
      </p:grpSp>
      <p:grpSp>
        <p:nvGrpSpPr>
          <p:cNvPr id="17" name="Group 16">
            <a:extLst>
              <a:ext uri="{FF2B5EF4-FFF2-40B4-BE49-F238E27FC236}">
                <a16:creationId xmlns:a16="http://schemas.microsoft.com/office/drawing/2014/main" id="{C4E33971-574A-E346-BB35-E8650DB48E64}"/>
              </a:ext>
            </a:extLst>
          </p:cNvPr>
          <p:cNvGrpSpPr/>
          <p:nvPr/>
        </p:nvGrpSpPr>
        <p:grpSpPr>
          <a:xfrm>
            <a:off x="4508830" y="3072072"/>
            <a:ext cx="4228705" cy="2387740"/>
            <a:chOff x="4509857" y="2917620"/>
            <a:chExt cx="4228705" cy="2459012"/>
          </a:xfrm>
        </p:grpSpPr>
        <p:sp>
          <p:nvSpPr>
            <p:cNvPr id="7" name="Rectangle 6">
              <a:extLst>
                <a:ext uri="{FF2B5EF4-FFF2-40B4-BE49-F238E27FC236}">
                  <a16:creationId xmlns:a16="http://schemas.microsoft.com/office/drawing/2014/main" id="{07A985C2-2A9D-9D49-B7DD-1684260639AC}"/>
                </a:ext>
              </a:extLst>
            </p:cNvPr>
            <p:cNvSpPr/>
            <p:nvPr/>
          </p:nvSpPr>
          <p:spPr>
            <a:xfrm>
              <a:off x="5398402" y="2917620"/>
              <a:ext cx="2451617" cy="3392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Accuracy, %</a:t>
              </a:r>
            </a:p>
          </p:txBody>
        </p:sp>
        <p:pic>
          <p:nvPicPr>
            <p:cNvPr id="15" name="Picture 14">
              <a:extLst>
                <a:ext uri="{FF2B5EF4-FFF2-40B4-BE49-F238E27FC236}">
                  <a16:creationId xmlns:a16="http://schemas.microsoft.com/office/drawing/2014/main" id="{2DD723C7-F08A-6B44-82FF-DB0B45A7734D}"/>
                </a:ext>
              </a:extLst>
            </p:cNvPr>
            <p:cNvPicPr>
              <a:picLocks noChangeAspect="1"/>
            </p:cNvPicPr>
            <p:nvPr/>
          </p:nvPicPr>
          <p:blipFill>
            <a:blip r:embed="rId3"/>
            <a:stretch>
              <a:fillRect/>
            </a:stretch>
          </p:blipFill>
          <p:spPr>
            <a:xfrm>
              <a:off x="4509857" y="3256918"/>
              <a:ext cx="4228705" cy="2119714"/>
            </a:xfrm>
            <a:prstGeom prst="rect">
              <a:avLst/>
            </a:prstGeom>
          </p:spPr>
        </p:pic>
      </p:grpSp>
    </p:spTree>
    <p:extLst>
      <p:ext uri="{BB962C8B-B14F-4D97-AF65-F5344CB8AC3E}">
        <p14:creationId xmlns:p14="http://schemas.microsoft.com/office/powerpoint/2010/main" val="1210523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C01ABC-EC53-B24C-88D3-87C448760865}"/>
              </a:ext>
            </a:extLst>
          </p:cNvPr>
          <p:cNvSpPr>
            <a:spLocks noGrp="1"/>
          </p:cNvSpPr>
          <p:nvPr>
            <p:ph sz="quarter" idx="1"/>
          </p:nvPr>
        </p:nvSpPr>
        <p:spPr/>
        <p:txBody>
          <a:bodyPr/>
          <a:lstStyle/>
          <a:p>
            <a:r>
              <a:rPr lang="en-US" dirty="0"/>
              <a:t>Features without OCT data and blood test (17): </a:t>
            </a:r>
          </a:p>
          <a:p>
            <a:pPr lvl="1"/>
            <a:r>
              <a:rPr lang="en-US" dirty="0"/>
              <a:t>"Age", "Sex", "OD/OS", "VA", "AL", "IOP", "CCT", "VF: mean defect", "SBP", "DBP", "</a:t>
            </a:r>
            <a:r>
              <a:rPr lang="en-US" dirty="0" err="1"/>
              <a:t>腎臟病</a:t>
            </a:r>
            <a:r>
              <a:rPr lang="en-US" dirty="0"/>
              <a:t>", "H/T", "DM", "HR", "Bad sleep", "</a:t>
            </a:r>
            <a:r>
              <a:rPr lang="en-US" dirty="0" err="1"/>
              <a:t>氣喘</a:t>
            </a:r>
            <a:r>
              <a:rPr lang="en-US" dirty="0"/>
              <a:t>", "CVA"</a:t>
            </a:r>
          </a:p>
          <a:p>
            <a:endParaRPr lang="en-US" dirty="0"/>
          </a:p>
        </p:txBody>
      </p:sp>
      <p:sp>
        <p:nvSpPr>
          <p:cNvPr id="3" name="Title 2">
            <a:extLst>
              <a:ext uri="{FF2B5EF4-FFF2-40B4-BE49-F238E27FC236}">
                <a16:creationId xmlns:a16="http://schemas.microsoft.com/office/drawing/2014/main" id="{74019071-7F8D-4942-89D4-B2637289D035}"/>
              </a:ext>
            </a:extLst>
          </p:cNvPr>
          <p:cNvSpPr>
            <a:spLocks noGrp="1"/>
          </p:cNvSpPr>
          <p:nvPr>
            <p:ph type="title"/>
          </p:nvPr>
        </p:nvSpPr>
        <p:spPr/>
        <p:txBody>
          <a:bodyPr/>
          <a:lstStyle/>
          <a:p>
            <a:r>
              <a:rPr lang="en-US" dirty="0"/>
              <a:t>Experiment 2 Results</a:t>
            </a:r>
          </a:p>
        </p:txBody>
      </p:sp>
      <p:grpSp>
        <p:nvGrpSpPr>
          <p:cNvPr id="12" name="Group 11">
            <a:extLst>
              <a:ext uri="{FF2B5EF4-FFF2-40B4-BE49-F238E27FC236}">
                <a16:creationId xmlns:a16="http://schemas.microsoft.com/office/drawing/2014/main" id="{C2CFA518-1BE6-D44A-A46A-C7E21B270CE0}"/>
              </a:ext>
            </a:extLst>
          </p:cNvPr>
          <p:cNvGrpSpPr/>
          <p:nvPr/>
        </p:nvGrpSpPr>
        <p:grpSpPr>
          <a:xfrm>
            <a:off x="323528" y="3248980"/>
            <a:ext cx="3384376" cy="3519075"/>
            <a:chOff x="323528" y="3248980"/>
            <a:chExt cx="3384376" cy="3519075"/>
          </a:xfrm>
        </p:grpSpPr>
        <p:pic>
          <p:nvPicPr>
            <p:cNvPr id="7" name="Picture 6">
              <a:extLst>
                <a:ext uri="{FF2B5EF4-FFF2-40B4-BE49-F238E27FC236}">
                  <a16:creationId xmlns:a16="http://schemas.microsoft.com/office/drawing/2014/main" id="{7F603B5E-1096-3744-8B56-71A2FA34104D}"/>
                </a:ext>
              </a:extLst>
            </p:cNvPr>
            <p:cNvPicPr>
              <a:picLocks noChangeAspect="1"/>
            </p:cNvPicPr>
            <p:nvPr/>
          </p:nvPicPr>
          <p:blipFill>
            <a:blip r:embed="rId2"/>
            <a:stretch>
              <a:fillRect/>
            </a:stretch>
          </p:blipFill>
          <p:spPr>
            <a:xfrm>
              <a:off x="323528" y="3484014"/>
              <a:ext cx="3384376" cy="3284041"/>
            </a:xfrm>
            <a:prstGeom prst="rect">
              <a:avLst/>
            </a:prstGeom>
          </p:spPr>
        </p:pic>
        <p:sp>
          <p:nvSpPr>
            <p:cNvPr id="8" name="Rectangle 7">
              <a:extLst>
                <a:ext uri="{FF2B5EF4-FFF2-40B4-BE49-F238E27FC236}">
                  <a16:creationId xmlns:a16="http://schemas.microsoft.com/office/drawing/2014/main" id="{8EDC1E12-3191-9E43-A39D-AFE8536BD166}"/>
                </a:ext>
              </a:extLst>
            </p:cNvPr>
            <p:cNvSpPr/>
            <p:nvPr/>
          </p:nvSpPr>
          <p:spPr>
            <a:xfrm>
              <a:off x="899592" y="3248980"/>
              <a:ext cx="237626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Micro-average ROC</a:t>
              </a:r>
            </a:p>
          </p:txBody>
        </p:sp>
      </p:grpSp>
      <p:grpSp>
        <p:nvGrpSpPr>
          <p:cNvPr id="11" name="Group 10">
            <a:extLst>
              <a:ext uri="{FF2B5EF4-FFF2-40B4-BE49-F238E27FC236}">
                <a16:creationId xmlns:a16="http://schemas.microsoft.com/office/drawing/2014/main" id="{3CCB7F38-A054-A04D-8E09-FD2E8C6FA3EC}"/>
              </a:ext>
            </a:extLst>
          </p:cNvPr>
          <p:cNvGrpSpPr/>
          <p:nvPr/>
        </p:nvGrpSpPr>
        <p:grpSpPr>
          <a:xfrm>
            <a:off x="3624660" y="3377734"/>
            <a:ext cx="5040879" cy="2866129"/>
            <a:chOff x="3624660" y="3377734"/>
            <a:chExt cx="5040879" cy="2866129"/>
          </a:xfrm>
        </p:grpSpPr>
        <p:pic>
          <p:nvPicPr>
            <p:cNvPr id="9" name="Picture 8">
              <a:extLst>
                <a:ext uri="{FF2B5EF4-FFF2-40B4-BE49-F238E27FC236}">
                  <a16:creationId xmlns:a16="http://schemas.microsoft.com/office/drawing/2014/main" id="{31A189F1-FE89-8A41-812A-B0112918ACA8}"/>
                </a:ext>
              </a:extLst>
            </p:cNvPr>
            <p:cNvPicPr>
              <a:picLocks noChangeAspect="1"/>
            </p:cNvPicPr>
            <p:nvPr/>
          </p:nvPicPr>
          <p:blipFill>
            <a:blip r:embed="rId3"/>
            <a:stretch>
              <a:fillRect/>
            </a:stretch>
          </p:blipFill>
          <p:spPr>
            <a:xfrm>
              <a:off x="3624660" y="3717032"/>
              <a:ext cx="5040879" cy="2526831"/>
            </a:xfrm>
            <a:prstGeom prst="rect">
              <a:avLst/>
            </a:prstGeom>
          </p:spPr>
        </p:pic>
        <p:sp>
          <p:nvSpPr>
            <p:cNvPr id="10" name="Rectangle 9">
              <a:extLst>
                <a:ext uri="{FF2B5EF4-FFF2-40B4-BE49-F238E27FC236}">
                  <a16:creationId xmlns:a16="http://schemas.microsoft.com/office/drawing/2014/main" id="{B68A57C5-84FE-634B-9B0D-40F61569DFA7}"/>
                </a:ext>
              </a:extLst>
            </p:cNvPr>
            <p:cNvSpPr/>
            <p:nvPr/>
          </p:nvSpPr>
          <p:spPr>
            <a:xfrm>
              <a:off x="4919290" y="3377734"/>
              <a:ext cx="2451617" cy="3392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Accuracy, %</a:t>
              </a:r>
            </a:p>
          </p:txBody>
        </p:sp>
      </p:grpSp>
    </p:spTree>
    <p:extLst>
      <p:ext uri="{BB962C8B-B14F-4D97-AF65-F5344CB8AC3E}">
        <p14:creationId xmlns:p14="http://schemas.microsoft.com/office/powerpoint/2010/main" val="2968633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F36B8F-E60C-8642-8502-85C23878E94F}"/>
              </a:ext>
            </a:extLst>
          </p:cNvPr>
          <p:cNvSpPr>
            <a:spLocks noGrp="1"/>
          </p:cNvSpPr>
          <p:nvPr>
            <p:ph sz="quarter" idx="1"/>
          </p:nvPr>
        </p:nvSpPr>
        <p:spPr/>
        <p:txBody>
          <a:bodyPr/>
          <a:lstStyle/>
          <a:p>
            <a:r>
              <a:rPr lang="en-US" dirty="0"/>
              <a:t>Setting</a:t>
            </a:r>
          </a:p>
          <a:p>
            <a:pPr lvl="1"/>
            <a:r>
              <a:rPr lang="en-US" dirty="0"/>
              <a:t>Using all Features</a:t>
            </a:r>
          </a:p>
          <a:p>
            <a:pPr lvl="1"/>
            <a:r>
              <a:rPr lang="en-US" dirty="0"/>
              <a:t>10-fold cross validation</a:t>
            </a:r>
          </a:p>
          <a:p>
            <a:pPr lvl="1"/>
            <a:r>
              <a:rPr lang="en-US" dirty="0"/>
              <a:t>Classifier: Random Forest</a:t>
            </a:r>
          </a:p>
          <a:p>
            <a:pPr lvl="1"/>
            <a:r>
              <a:rPr lang="en-US" dirty="0"/>
              <a:t>Metric: Accuracy</a:t>
            </a:r>
          </a:p>
        </p:txBody>
      </p:sp>
      <p:sp>
        <p:nvSpPr>
          <p:cNvPr id="3" name="Title 2">
            <a:extLst>
              <a:ext uri="{FF2B5EF4-FFF2-40B4-BE49-F238E27FC236}">
                <a16:creationId xmlns:a16="http://schemas.microsoft.com/office/drawing/2014/main" id="{018E1635-AEBF-AF48-9D7C-C054BA2B7DFA}"/>
              </a:ext>
            </a:extLst>
          </p:cNvPr>
          <p:cNvSpPr>
            <a:spLocks noGrp="1"/>
          </p:cNvSpPr>
          <p:nvPr>
            <p:ph type="title"/>
          </p:nvPr>
        </p:nvSpPr>
        <p:spPr/>
        <p:txBody>
          <a:bodyPr/>
          <a:lstStyle/>
          <a:p>
            <a:r>
              <a:rPr lang="en-US" dirty="0"/>
              <a:t>Feature Selection (Sequential Forward Selection)</a:t>
            </a:r>
          </a:p>
        </p:txBody>
      </p:sp>
      <p:pic>
        <p:nvPicPr>
          <p:cNvPr id="12" name="Picture 11">
            <a:extLst>
              <a:ext uri="{FF2B5EF4-FFF2-40B4-BE49-F238E27FC236}">
                <a16:creationId xmlns:a16="http://schemas.microsoft.com/office/drawing/2014/main" id="{B6CD6E36-EE7D-604B-AE57-806C55657D8F}"/>
              </a:ext>
            </a:extLst>
          </p:cNvPr>
          <p:cNvPicPr>
            <a:picLocks noChangeAspect="1"/>
          </p:cNvPicPr>
          <p:nvPr/>
        </p:nvPicPr>
        <p:blipFill>
          <a:blip r:embed="rId2"/>
          <a:stretch>
            <a:fillRect/>
          </a:stretch>
        </p:blipFill>
        <p:spPr>
          <a:xfrm>
            <a:off x="323528" y="3752572"/>
            <a:ext cx="7924800" cy="2935000"/>
          </a:xfrm>
          <a:prstGeom prst="rect">
            <a:avLst/>
          </a:prstGeom>
        </p:spPr>
      </p:pic>
    </p:spTree>
    <p:extLst>
      <p:ext uri="{BB962C8B-B14F-4D97-AF65-F5344CB8AC3E}">
        <p14:creationId xmlns:p14="http://schemas.microsoft.com/office/powerpoint/2010/main" val="2399289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7DE64C-53DB-A140-AC91-DA1DB400F65B}"/>
              </a:ext>
            </a:extLst>
          </p:cNvPr>
          <p:cNvSpPr>
            <a:spLocks noGrp="1"/>
          </p:cNvSpPr>
          <p:nvPr>
            <p:ph sz="quarter" idx="1"/>
          </p:nvPr>
        </p:nvSpPr>
        <p:spPr/>
        <p:txBody>
          <a:bodyPr/>
          <a:lstStyle/>
          <a:p>
            <a:r>
              <a:rPr lang="en-US" dirty="0"/>
              <a:t>Glaucoma</a:t>
            </a:r>
          </a:p>
          <a:p>
            <a:pPr lvl="1"/>
            <a:r>
              <a:rPr lang="en-US" dirty="0"/>
              <a:t>Training LSTM model with Numerical data </a:t>
            </a:r>
          </a:p>
          <a:p>
            <a:pPr lvl="1"/>
            <a:r>
              <a:rPr lang="en-US" dirty="0"/>
              <a:t>Grouping patients with axis length (AL, &gt;=26)</a:t>
            </a:r>
          </a:p>
          <a:p>
            <a:pPr lvl="2"/>
            <a:r>
              <a:rPr lang="en-US" dirty="0"/>
              <a:t>Axis length an indicator for high myopia </a:t>
            </a:r>
          </a:p>
          <a:p>
            <a:pPr lvl="2"/>
            <a:r>
              <a:rPr lang="en-US" dirty="0"/>
              <a:t>Confuse model, cost incorrect prediction</a:t>
            </a:r>
          </a:p>
          <a:p>
            <a:pPr lvl="1"/>
            <a:r>
              <a:rPr lang="en-US" dirty="0"/>
              <a:t>Training ensemble model with numerical data</a:t>
            </a:r>
          </a:p>
          <a:p>
            <a:pPr marL="365760" lvl="1" indent="0">
              <a:buNone/>
            </a:pPr>
            <a:endParaRPr lang="en-US" dirty="0"/>
          </a:p>
        </p:txBody>
      </p:sp>
      <p:sp>
        <p:nvSpPr>
          <p:cNvPr id="3" name="Title 2">
            <a:extLst>
              <a:ext uri="{FF2B5EF4-FFF2-40B4-BE49-F238E27FC236}">
                <a16:creationId xmlns:a16="http://schemas.microsoft.com/office/drawing/2014/main" id="{AD95A55B-86CF-764A-A069-9FF58362FDB7}"/>
              </a:ext>
            </a:extLst>
          </p:cNvPr>
          <p:cNvSpPr>
            <a:spLocks noGrp="1"/>
          </p:cNvSpPr>
          <p:nvPr>
            <p:ph type="title"/>
          </p:nvPr>
        </p:nvSpPr>
        <p:spPr/>
        <p:txBody>
          <a:bodyPr/>
          <a:lstStyle/>
          <a:p>
            <a:r>
              <a:rPr lang="en-US" dirty="0"/>
              <a:t>Future work</a:t>
            </a:r>
          </a:p>
        </p:txBody>
      </p:sp>
    </p:spTree>
    <p:extLst>
      <p:ext uri="{BB962C8B-B14F-4D97-AF65-F5344CB8AC3E}">
        <p14:creationId xmlns:p14="http://schemas.microsoft.com/office/powerpoint/2010/main" val="359705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1D11F-28D6-C249-B71F-F81230035869}"/>
              </a:ext>
            </a:extLst>
          </p:cNvPr>
          <p:cNvSpPr>
            <a:spLocks noGrp="1"/>
          </p:cNvSpPr>
          <p:nvPr>
            <p:ph sz="quarter" idx="1"/>
          </p:nvPr>
        </p:nvSpPr>
        <p:spPr/>
        <p:txBody>
          <a:bodyPr/>
          <a:lstStyle/>
          <a:p>
            <a:r>
              <a:rPr lang="en-US" dirty="0"/>
              <a:t>Categorical Data:</a:t>
            </a:r>
          </a:p>
          <a:p>
            <a:pPr lvl="1"/>
            <a:r>
              <a:rPr lang="en-US" dirty="0"/>
              <a:t>Sex 		: </a:t>
            </a:r>
            <a:r>
              <a:rPr lang="en-US" dirty="0">
                <a:solidFill>
                  <a:srgbClr val="FF0000"/>
                </a:solidFill>
              </a:rPr>
              <a:t>' ' use another eye data , </a:t>
            </a:r>
            <a:r>
              <a:rPr lang="en-US" dirty="0"/>
              <a:t>'F', 'M'</a:t>
            </a:r>
          </a:p>
          <a:p>
            <a:pPr lvl="1"/>
            <a:r>
              <a:rPr lang="en-US" dirty="0"/>
              <a:t>OD/OS 		: 'OD', 'OS</a:t>
            </a:r>
          </a:p>
          <a:p>
            <a:pPr lvl="1"/>
            <a:r>
              <a:rPr lang="zh-CN" altLang="en-US" dirty="0"/>
              <a:t>腎臟病 </a:t>
            </a:r>
            <a:r>
              <a:rPr lang="en-US" altLang="zh-CN" dirty="0"/>
              <a:t>		: </a:t>
            </a:r>
            <a:r>
              <a:rPr lang="en-US" dirty="0"/>
              <a:t>'N', ‘Y’</a:t>
            </a:r>
            <a:endParaRPr lang="en-US" altLang="zh-CN" dirty="0"/>
          </a:p>
          <a:p>
            <a:pPr lvl="1"/>
            <a:r>
              <a:rPr lang="en-US" dirty="0"/>
              <a:t>H/T		: 'N', 'Y’</a:t>
            </a:r>
          </a:p>
          <a:p>
            <a:pPr lvl="1"/>
            <a:r>
              <a:rPr lang="en-US" dirty="0"/>
              <a:t>DM 		: ‘</a:t>
            </a:r>
            <a:r>
              <a:rPr lang="en-US" dirty="0">
                <a:solidFill>
                  <a:srgbClr val="FF0000"/>
                </a:solidFill>
              </a:rPr>
              <a:t>B</a:t>
            </a:r>
            <a:r>
              <a:rPr lang="en-US" dirty="0"/>
              <a:t>’ -&gt; ‘Y’, 'N', ‘Y’</a:t>
            </a:r>
          </a:p>
          <a:p>
            <a:pPr lvl="1"/>
            <a:r>
              <a:rPr lang="en-US" dirty="0"/>
              <a:t>Bad sleep 		: 'N', 'Y’</a:t>
            </a:r>
          </a:p>
          <a:p>
            <a:pPr lvl="1"/>
            <a:r>
              <a:rPr lang="zh-CN" altLang="en-US" dirty="0"/>
              <a:t>氣喘</a:t>
            </a:r>
            <a:r>
              <a:rPr lang="en-US" altLang="zh-CN" dirty="0"/>
              <a:t>		: </a:t>
            </a:r>
            <a:r>
              <a:rPr lang="en-US" dirty="0"/>
              <a:t>'N', 'Y’</a:t>
            </a:r>
            <a:br>
              <a:rPr lang="en-US" altLang="zh-CN" dirty="0"/>
            </a:br>
            <a:r>
              <a:rPr lang="en-US" dirty="0"/>
              <a:t>CVA		: 'N', '</a:t>
            </a:r>
            <a:r>
              <a:rPr lang="en-US" dirty="0">
                <a:solidFill>
                  <a:srgbClr val="FF0000"/>
                </a:solidFill>
              </a:rPr>
              <a:t>PSVT</a:t>
            </a:r>
            <a:r>
              <a:rPr lang="en-US" dirty="0"/>
              <a:t>’ -&gt; ‘Y’ , 'Y’</a:t>
            </a:r>
          </a:p>
          <a:p>
            <a:pPr lvl="1"/>
            <a:r>
              <a:rPr lang="en-US" dirty="0"/>
              <a:t>glaucoma type	: '0', '1', '1+2', '2', '3', '4', '5’</a:t>
            </a:r>
          </a:p>
        </p:txBody>
      </p:sp>
      <p:sp>
        <p:nvSpPr>
          <p:cNvPr id="3" name="標題 2">
            <a:extLst>
              <a:ext uri="{FF2B5EF4-FFF2-40B4-BE49-F238E27FC236}">
                <a16:creationId xmlns:a16="http://schemas.microsoft.com/office/drawing/2014/main" id="{5DAA2B7C-6BFC-4E31-B526-59F999EF8755}"/>
              </a:ext>
            </a:extLst>
          </p:cNvPr>
          <p:cNvSpPr>
            <a:spLocks noGrp="1"/>
          </p:cNvSpPr>
          <p:nvPr>
            <p:ph type="title"/>
          </p:nvPr>
        </p:nvSpPr>
        <p:spPr/>
        <p:txBody>
          <a:bodyPr/>
          <a:lstStyle/>
          <a:p>
            <a:r>
              <a:rPr lang="en-US" dirty="0"/>
              <a:t>Categorical Data – Correct Typing Error </a:t>
            </a:r>
          </a:p>
        </p:txBody>
      </p:sp>
    </p:spTree>
    <p:extLst>
      <p:ext uri="{BB962C8B-B14F-4D97-AF65-F5344CB8AC3E}">
        <p14:creationId xmlns:p14="http://schemas.microsoft.com/office/powerpoint/2010/main" val="123506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049EC359-B56B-4572-8EE9-D4653347DC34}"/>
              </a:ext>
            </a:extLst>
          </p:cNvPr>
          <p:cNvSpPr>
            <a:spLocks noGrp="1"/>
          </p:cNvSpPr>
          <p:nvPr>
            <p:ph type="title"/>
          </p:nvPr>
        </p:nvSpPr>
        <p:spPr/>
        <p:txBody>
          <a:bodyPr/>
          <a:lstStyle/>
          <a:p>
            <a:r>
              <a:rPr lang="en-US" dirty="0"/>
              <a:t>Continuous Data Boxplot </a:t>
            </a:r>
          </a:p>
        </p:txBody>
      </p:sp>
      <p:pic>
        <p:nvPicPr>
          <p:cNvPr id="5" name="Picture 4">
            <a:extLst>
              <a:ext uri="{FF2B5EF4-FFF2-40B4-BE49-F238E27FC236}">
                <a16:creationId xmlns:a16="http://schemas.microsoft.com/office/drawing/2014/main" id="{FBC90F35-F451-DE4E-85E2-D964B9AAFAF2}"/>
              </a:ext>
            </a:extLst>
          </p:cNvPr>
          <p:cNvPicPr>
            <a:picLocks noChangeAspect="1"/>
          </p:cNvPicPr>
          <p:nvPr/>
        </p:nvPicPr>
        <p:blipFill>
          <a:blip r:embed="rId2"/>
          <a:stretch>
            <a:fillRect/>
          </a:stretch>
        </p:blipFill>
        <p:spPr>
          <a:xfrm>
            <a:off x="644860" y="1742928"/>
            <a:ext cx="7092280" cy="4874069"/>
          </a:xfrm>
          <a:prstGeom prst="rect">
            <a:avLst/>
          </a:prstGeom>
        </p:spPr>
      </p:pic>
    </p:spTree>
    <p:extLst>
      <p:ext uri="{BB962C8B-B14F-4D97-AF65-F5344CB8AC3E}">
        <p14:creationId xmlns:p14="http://schemas.microsoft.com/office/powerpoint/2010/main" val="356695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A5050-3148-CF45-B540-651FCAEBFEDA}"/>
              </a:ext>
            </a:extLst>
          </p:cNvPr>
          <p:cNvSpPr>
            <a:spLocks noGrp="1"/>
          </p:cNvSpPr>
          <p:nvPr>
            <p:ph type="title"/>
          </p:nvPr>
        </p:nvSpPr>
        <p:spPr/>
        <p:txBody>
          <a:bodyPr/>
          <a:lstStyle/>
          <a:p>
            <a:r>
              <a:rPr lang="en-US" dirty="0"/>
              <a:t>Future Work –</a:t>
            </a:r>
            <a:br>
              <a:rPr lang="en-US" dirty="0"/>
            </a:br>
            <a:r>
              <a:rPr lang="en-US" dirty="0"/>
              <a:t>Multi Input Deep Learning Model</a:t>
            </a:r>
          </a:p>
        </p:txBody>
      </p:sp>
      <p:sp>
        <p:nvSpPr>
          <p:cNvPr id="4" name="Folded Corner 3">
            <a:extLst>
              <a:ext uri="{FF2B5EF4-FFF2-40B4-BE49-F238E27FC236}">
                <a16:creationId xmlns:a16="http://schemas.microsoft.com/office/drawing/2014/main" id="{61A3142D-E1CA-2C43-B85E-F03FB5AFB913}"/>
              </a:ext>
            </a:extLst>
          </p:cNvPr>
          <p:cNvSpPr/>
          <p:nvPr/>
        </p:nvSpPr>
        <p:spPr>
          <a:xfrm>
            <a:off x="1246552" y="2785673"/>
            <a:ext cx="2052229" cy="645575"/>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Numeric data</a:t>
            </a:r>
          </a:p>
        </p:txBody>
      </p:sp>
      <p:sp>
        <p:nvSpPr>
          <p:cNvPr id="6" name="Round Single Corner Rectangle 5">
            <a:extLst>
              <a:ext uri="{FF2B5EF4-FFF2-40B4-BE49-F238E27FC236}">
                <a16:creationId xmlns:a16="http://schemas.microsoft.com/office/drawing/2014/main" id="{24F28F0F-A33A-F041-8ADD-C65CB0D9B633}"/>
              </a:ext>
            </a:extLst>
          </p:cNvPr>
          <p:cNvSpPr/>
          <p:nvPr/>
        </p:nvSpPr>
        <p:spPr>
          <a:xfrm>
            <a:off x="4414124" y="1684577"/>
            <a:ext cx="1224134" cy="630021"/>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Color Fundus</a:t>
            </a:r>
          </a:p>
        </p:txBody>
      </p:sp>
      <p:sp>
        <p:nvSpPr>
          <p:cNvPr id="7" name="Round Single Corner Rectangle 6">
            <a:extLst>
              <a:ext uri="{FF2B5EF4-FFF2-40B4-BE49-F238E27FC236}">
                <a16:creationId xmlns:a16="http://schemas.microsoft.com/office/drawing/2014/main" id="{F06E5AFA-489A-9D46-BA4A-89E77FC73490}"/>
              </a:ext>
            </a:extLst>
          </p:cNvPr>
          <p:cNvSpPr/>
          <p:nvPr/>
        </p:nvSpPr>
        <p:spPr>
          <a:xfrm>
            <a:off x="5818000" y="1671853"/>
            <a:ext cx="1332148" cy="64807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Green </a:t>
            </a:r>
          </a:p>
          <a:p>
            <a:pPr algn="ctr"/>
            <a:r>
              <a:rPr lang="en-US" dirty="0"/>
              <a:t>Channel </a:t>
            </a:r>
          </a:p>
        </p:txBody>
      </p:sp>
      <p:sp>
        <p:nvSpPr>
          <p:cNvPr id="19" name="Rectangle 18">
            <a:extLst>
              <a:ext uri="{FF2B5EF4-FFF2-40B4-BE49-F238E27FC236}">
                <a16:creationId xmlns:a16="http://schemas.microsoft.com/office/drawing/2014/main" id="{2629E92C-5564-834E-B832-5B8ACAC5F5DE}"/>
              </a:ext>
            </a:extLst>
          </p:cNvPr>
          <p:cNvSpPr/>
          <p:nvPr/>
        </p:nvSpPr>
        <p:spPr>
          <a:xfrm>
            <a:off x="3614539" y="4241790"/>
            <a:ext cx="42484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Extract features  </a:t>
            </a:r>
          </a:p>
        </p:txBody>
      </p:sp>
      <p:sp>
        <p:nvSpPr>
          <p:cNvPr id="22" name="Rectangle 21">
            <a:extLst>
              <a:ext uri="{FF2B5EF4-FFF2-40B4-BE49-F238E27FC236}">
                <a16:creationId xmlns:a16="http://schemas.microsoft.com/office/drawing/2014/main" id="{344E4C41-1D59-7343-ACD1-86D3F3698F44}"/>
              </a:ext>
            </a:extLst>
          </p:cNvPr>
          <p:cNvSpPr/>
          <p:nvPr/>
        </p:nvSpPr>
        <p:spPr>
          <a:xfrm>
            <a:off x="2607672" y="4949224"/>
            <a:ext cx="369336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Merge layer (concatenate)</a:t>
            </a:r>
          </a:p>
        </p:txBody>
      </p:sp>
      <p:sp>
        <p:nvSpPr>
          <p:cNvPr id="23" name="Rectangle 22">
            <a:extLst>
              <a:ext uri="{FF2B5EF4-FFF2-40B4-BE49-F238E27FC236}">
                <a16:creationId xmlns:a16="http://schemas.microsoft.com/office/drawing/2014/main" id="{E764B741-DF9D-9B43-83C9-9BD739EA37F8}"/>
              </a:ext>
            </a:extLst>
          </p:cNvPr>
          <p:cNvSpPr/>
          <p:nvPr/>
        </p:nvSpPr>
        <p:spPr>
          <a:xfrm>
            <a:off x="3471860" y="6317976"/>
            <a:ext cx="1964989"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Output</a:t>
            </a:r>
          </a:p>
        </p:txBody>
      </p:sp>
      <p:sp>
        <p:nvSpPr>
          <p:cNvPr id="24" name="Rectangle 23">
            <a:extLst>
              <a:ext uri="{FF2B5EF4-FFF2-40B4-BE49-F238E27FC236}">
                <a16:creationId xmlns:a16="http://schemas.microsoft.com/office/drawing/2014/main" id="{844C91DA-3B0E-7E4D-874C-94F5FF8B955E}"/>
              </a:ext>
            </a:extLst>
          </p:cNvPr>
          <p:cNvSpPr/>
          <p:nvPr/>
        </p:nvSpPr>
        <p:spPr>
          <a:xfrm>
            <a:off x="1246553" y="3684724"/>
            <a:ext cx="2052236" cy="968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LSTM</a:t>
            </a:r>
          </a:p>
        </p:txBody>
      </p:sp>
      <p:sp>
        <p:nvSpPr>
          <p:cNvPr id="26" name="Rectangle 25">
            <a:extLst>
              <a:ext uri="{FF2B5EF4-FFF2-40B4-BE49-F238E27FC236}">
                <a16:creationId xmlns:a16="http://schemas.microsoft.com/office/drawing/2014/main" id="{D793EDBE-F688-5E46-ACB0-95AF7D7DDC9B}"/>
              </a:ext>
            </a:extLst>
          </p:cNvPr>
          <p:cNvSpPr/>
          <p:nvPr/>
        </p:nvSpPr>
        <p:spPr>
          <a:xfrm>
            <a:off x="3614539" y="3701680"/>
            <a:ext cx="424847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Transfer learning</a:t>
            </a:r>
          </a:p>
        </p:txBody>
      </p:sp>
      <p:cxnSp>
        <p:nvCxnSpPr>
          <p:cNvPr id="9" name="Straight Arrow Connector 8">
            <a:extLst>
              <a:ext uri="{FF2B5EF4-FFF2-40B4-BE49-F238E27FC236}">
                <a16:creationId xmlns:a16="http://schemas.microsoft.com/office/drawing/2014/main" id="{51986B2C-62E6-504E-AB61-7BA2952DDF77}"/>
              </a:ext>
            </a:extLst>
          </p:cNvPr>
          <p:cNvCxnSpPr>
            <a:cxnSpLocks/>
            <a:stCxn id="4" idx="2"/>
            <a:endCxn id="24" idx="0"/>
          </p:cNvCxnSpPr>
          <p:nvPr/>
        </p:nvCxnSpPr>
        <p:spPr>
          <a:xfrm>
            <a:off x="2272667" y="3431248"/>
            <a:ext cx="4" cy="25347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0" name="Straight Arrow Connector 19">
            <a:extLst>
              <a:ext uri="{FF2B5EF4-FFF2-40B4-BE49-F238E27FC236}">
                <a16:creationId xmlns:a16="http://schemas.microsoft.com/office/drawing/2014/main" id="{24417B6A-846B-5F49-ADD1-C9D738ACDF1F}"/>
              </a:ext>
            </a:extLst>
          </p:cNvPr>
          <p:cNvCxnSpPr>
            <a:cxnSpLocks/>
          </p:cNvCxnSpPr>
          <p:nvPr/>
        </p:nvCxnSpPr>
        <p:spPr>
          <a:xfrm>
            <a:off x="6484074" y="3406143"/>
            <a:ext cx="0" cy="25097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id="{458E22A8-15D8-E548-BD1E-6AA7DC9FA4AE}"/>
              </a:ext>
            </a:extLst>
          </p:cNvPr>
          <p:cNvCxnSpPr>
            <a:cxnSpLocks/>
            <a:stCxn id="26" idx="2"/>
            <a:endCxn id="19" idx="0"/>
          </p:cNvCxnSpPr>
          <p:nvPr/>
        </p:nvCxnSpPr>
        <p:spPr>
          <a:xfrm>
            <a:off x="5738775" y="4133728"/>
            <a:ext cx="0" cy="10806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AB6A5EF9-E97B-0F4C-A4DB-DB174B1E268E}"/>
              </a:ext>
            </a:extLst>
          </p:cNvPr>
          <p:cNvCxnSpPr>
            <a:cxnSpLocks/>
            <a:stCxn id="19" idx="2"/>
            <a:endCxn id="22" idx="0"/>
          </p:cNvCxnSpPr>
          <p:nvPr/>
        </p:nvCxnSpPr>
        <p:spPr>
          <a:xfrm flipH="1">
            <a:off x="4454355" y="4673838"/>
            <a:ext cx="1284420" cy="27538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a:extLst>
              <a:ext uri="{FF2B5EF4-FFF2-40B4-BE49-F238E27FC236}">
                <a16:creationId xmlns:a16="http://schemas.microsoft.com/office/drawing/2014/main" id="{975B0FB7-F03A-D344-BB7B-DDB5F11CE937}"/>
              </a:ext>
            </a:extLst>
          </p:cNvPr>
          <p:cNvCxnSpPr>
            <a:cxnSpLocks/>
            <a:stCxn id="24" idx="2"/>
            <a:endCxn id="22" idx="0"/>
          </p:cNvCxnSpPr>
          <p:nvPr/>
        </p:nvCxnSpPr>
        <p:spPr>
          <a:xfrm>
            <a:off x="2272671" y="4653136"/>
            <a:ext cx="2181684" cy="2960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a:extLst>
              <a:ext uri="{FF2B5EF4-FFF2-40B4-BE49-F238E27FC236}">
                <a16:creationId xmlns:a16="http://schemas.microsoft.com/office/drawing/2014/main" id="{902FD4AB-2389-E948-B9D0-CD99C957FB1D}"/>
              </a:ext>
            </a:extLst>
          </p:cNvPr>
          <p:cNvCxnSpPr>
            <a:cxnSpLocks/>
            <a:stCxn id="45" idx="2"/>
            <a:endCxn id="23" idx="0"/>
          </p:cNvCxnSpPr>
          <p:nvPr/>
        </p:nvCxnSpPr>
        <p:spPr>
          <a:xfrm>
            <a:off x="4454355" y="6064590"/>
            <a:ext cx="0" cy="25338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5" name="Rectangle 44">
            <a:extLst>
              <a:ext uri="{FF2B5EF4-FFF2-40B4-BE49-F238E27FC236}">
                <a16:creationId xmlns:a16="http://schemas.microsoft.com/office/drawing/2014/main" id="{526D412E-2E59-AF48-8D0C-3855FA48FB51}"/>
              </a:ext>
            </a:extLst>
          </p:cNvPr>
          <p:cNvSpPr/>
          <p:nvPr/>
        </p:nvSpPr>
        <p:spPr>
          <a:xfrm>
            <a:off x="2607672" y="5632542"/>
            <a:ext cx="3693365"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Dense layers</a:t>
            </a:r>
          </a:p>
        </p:txBody>
      </p:sp>
      <p:cxnSp>
        <p:nvCxnSpPr>
          <p:cNvPr id="50" name="Straight Arrow Connector 49">
            <a:extLst>
              <a:ext uri="{FF2B5EF4-FFF2-40B4-BE49-F238E27FC236}">
                <a16:creationId xmlns:a16="http://schemas.microsoft.com/office/drawing/2014/main" id="{523B4648-D71F-F54C-AE82-99BACBC5AFEF}"/>
              </a:ext>
            </a:extLst>
          </p:cNvPr>
          <p:cNvCxnSpPr>
            <a:cxnSpLocks/>
            <a:stCxn id="22" idx="2"/>
            <a:endCxn id="45" idx="0"/>
          </p:cNvCxnSpPr>
          <p:nvPr/>
        </p:nvCxnSpPr>
        <p:spPr>
          <a:xfrm>
            <a:off x="4454355" y="5381272"/>
            <a:ext cx="0" cy="25127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7" name="Picture 56">
            <a:extLst>
              <a:ext uri="{FF2B5EF4-FFF2-40B4-BE49-F238E27FC236}">
                <a16:creationId xmlns:a16="http://schemas.microsoft.com/office/drawing/2014/main" id="{987A3A22-A4EC-F945-BE28-41D608A159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4355" y="2329544"/>
            <a:ext cx="1118660" cy="1118660"/>
          </a:xfrm>
          <a:prstGeom prst="rect">
            <a:avLst/>
          </a:prstGeom>
        </p:spPr>
      </p:pic>
      <p:cxnSp>
        <p:nvCxnSpPr>
          <p:cNvPr id="17" name="Straight Arrow Connector 16">
            <a:extLst>
              <a:ext uri="{FF2B5EF4-FFF2-40B4-BE49-F238E27FC236}">
                <a16:creationId xmlns:a16="http://schemas.microsoft.com/office/drawing/2014/main" id="{19550C01-44FF-9442-9726-0F9899A0F923}"/>
              </a:ext>
            </a:extLst>
          </p:cNvPr>
          <p:cNvCxnSpPr>
            <a:cxnSpLocks/>
          </p:cNvCxnSpPr>
          <p:nvPr/>
        </p:nvCxnSpPr>
        <p:spPr>
          <a:xfrm>
            <a:off x="5083579" y="3417989"/>
            <a:ext cx="0" cy="24616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9" name="Picture 58">
            <a:extLst>
              <a:ext uri="{FF2B5EF4-FFF2-40B4-BE49-F238E27FC236}">
                <a16:creationId xmlns:a16="http://schemas.microsoft.com/office/drawing/2014/main" id="{89BC1C96-A7C2-EF4A-9486-3A96747AED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4743" y="2329544"/>
            <a:ext cx="1118660" cy="1118660"/>
          </a:xfrm>
          <a:prstGeom prst="rect">
            <a:avLst/>
          </a:prstGeom>
        </p:spPr>
      </p:pic>
    </p:spTree>
    <p:extLst>
      <p:ext uri="{BB962C8B-B14F-4D97-AF65-F5344CB8AC3E}">
        <p14:creationId xmlns:p14="http://schemas.microsoft.com/office/powerpoint/2010/main" val="237713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445E7CD-B14F-C446-A3F2-FC477A51EFF6}"/>
              </a:ext>
            </a:extLst>
          </p:cNvPr>
          <p:cNvSpPr>
            <a:spLocks noGrp="1"/>
          </p:cNvSpPr>
          <p:nvPr>
            <p:ph sz="quarter" idx="1"/>
          </p:nvPr>
        </p:nvSpPr>
        <p:spPr/>
        <p:txBody>
          <a:bodyPr/>
          <a:lstStyle/>
          <a:p>
            <a:r>
              <a:rPr lang="en-US" sz="2000" dirty="0"/>
              <a:t>Glaucoma dataset collecting and grading was done by Dr. Mei-Lan Ko team in </a:t>
            </a:r>
            <a:r>
              <a:rPr lang="en-US" sz="2000" dirty="0" err="1"/>
              <a:t>XingZhu</a:t>
            </a:r>
            <a:r>
              <a:rPr lang="en-US" sz="2000" dirty="0"/>
              <a:t> NTU Hospital</a:t>
            </a:r>
          </a:p>
          <a:p>
            <a:r>
              <a:rPr lang="en-US" sz="2000" dirty="0"/>
              <a:t>Total no. of patients: 675</a:t>
            </a:r>
          </a:p>
          <a:p>
            <a:r>
              <a:rPr lang="en-US" sz="2000" dirty="0"/>
              <a:t>Total no. of patients’ eyes: 1280 </a:t>
            </a:r>
          </a:p>
          <a:p>
            <a:r>
              <a:rPr lang="en-US" sz="2000" dirty="0"/>
              <a:t>Total no. of Images &gt; 1280</a:t>
            </a:r>
          </a:p>
          <a:p>
            <a:pPr lvl="1"/>
            <a:r>
              <a:rPr lang="en-US" sz="1700" dirty="0"/>
              <a:t>1 eye can have different angle photo</a:t>
            </a:r>
          </a:p>
          <a:p>
            <a:r>
              <a:rPr lang="en-US" sz="2000" dirty="0"/>
              <a:t>Training and validation datasets:</a:t>
            </a:r>
          </a:p>
          <a:p>
            <a:pPr lvl="1"/>
            <a:r>
              <a:rPr lang="en-US" sz="2000" dirty="0"/>
              <a:t>06/26/2019 – 08/22/2019</a:t>
            </a:r>
          </a:p>
          <a:p>
            <a:r>
              <a:rPr lang="en-US" sz="2000" dirty="0"/>
              <a:t>Test dataset:</a:t>
            </a:r>
          </a:p>
          <a:p>
            <a:pPr lvl="1"/>
            <a:r>
              <a:rPr lang="en-US" sz="1700" dirty="0"/>
              <a:t>Two weeks</a:t>
            </a:r>
            <a:endParaRPr lang="en-US" sz="2000" dirty="0"/>
          </a:p>
          <a:p>
            <a:pPr lvl="1"/>
            <a:r>
              <a:rPr lang="en-US" sz="2000" dirty="0"/>
              <a:t>08/23/2019 – 09/06/2019 </a:t>
            </a:r>
          </a:p>
          <a:p>
            <a:endParaRPr lang="en-TW" dirty="0"/>
          </a:p>
        </p:txBody>
      </p:sp>
      <p:sp>
        <p:nvSpPr>
          <p:cNvPr id="3" name="Title 2">
            <a:extLst>
              <a:ext uri="{FF2B5EF4-FFF2-40B4-BE49-F238E27FC236}">
                <a16:creationId xmlns:a16="http://schemas.microsoft.com/office/drawing/2014/main" id="{4B38745A-F514-8A44-99FD-A4784E72B83E}"/>
              </a:ext>
            </a:extLst>
          </p:cNvPr>
          <p:cNvSpPr>
            <a:spLocks noGrp="1"/>
          </p:cNvSpPr>
          <p:nvPr>
            <p:ph type="title"/>
          </p:nvPr>
        </p:nvSpPr>
        <p:spPr/>
        <p:txBody>
          <a:bodyPr/>
          <a:lstStyle/>
          <a:p>
            <a:r>
              <a:rPr lang="en-US" dirty="0"/>
              <a:t>Glaucoma Dataset</a:t>
            </a:r>
          </a:p>
        </p:txBody>
      </p:sp>
      <p:grpSp>
        <p:nvGrpSpPr>
          <p:cNvPr id="6" name="Group 5">
            <a:extLst>
              <a:ext uri="{FF2B5EF4-FFF2-40B4-BE49-F238E27FC236}">
                <a16:creationId xmlns:a16="http://schemas.microsoft.com/office/drawing/2014/main" id="{A836ECB7-9E02-764E-97EA-6B4998F801BF}"/>
              </a:ext>
            </a:extLst>
          </p:cNvPr>
          <p:cNvGrpSpPr/>
          <p:nvPr/>
        </p:nvGrpSpPr>
        <p:grpSpPr>
          <a:xfrm>
            <a:off x="4067944" y="4168440"/>
            <a:ext cx="4403711" cy="2477683"/>
            <a:chOff x="1309201" y="2960782"/>
            <a:chExt cx="6525598" cy="3614506"/>
          </a:xfrm>
        </p:grpSpPr>
        <p:pic>
          <p:nvPicPr>
            <p:cNvPr id="12" name="Picture 11">
              <a:extLst>
                <a:ext uri="{FF2B5EF4-FFF2-40B4-BE49-F238E27FC236}">
                  <a16:creationId xmlns:a16="http://schemas.microsoft.com/office/drawing/2014/main" id="{CC7A4EB8-82BE-1D41-A4B0-919C7673F7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9201" y="2960782"/>
              <a:ext cx="6525598" cy="3614506"/>
            </a:xfrm>
            <a:prstGeom prst="rect">
              <a:avLst/>
            </a:prstGeom>
          </p:spPr>
        </p:pic>
        <p:sp>
          <p:nvSpPr>
            <p:cNvPr id="7" name="Rectangle 6">
              <a:extLst>
                <a:ext uri="{FF2B5EF4-FFF2-40B4-BE49-F238E27FC236}">
                  <a16:creationId xmlns:a16="http://schemas.microsoft.com/office/drawing/2014/main" id="{5B85031F-523C-404A-8954-86747309EC72}"/>
                </a:ext>
              </a:extLst>
            </p:cNvPr>
            <p:cNvSpPr/>
            <p:nvPr/>
          </p:nvSpPr>
          <p:spPr>
            <a:xfrm>
              <a:off x="6844506" y="3519041"/>
              <a:ext cx="288032" cy="16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Table 7">
            <a:extLst>
              <a:ext uri="{FF2B5EF4-FFF2-40B4-BE49-F238E27FC236}">
                <a16:creationId xmlns:a16="http://schemas.microsoft.com/office/drawing/2014/main" id="{681F6F93-C9A3-1149-B2EA-6400A594375F}"/>
              </a:ext>
            </a:extLst>
          </p:cNvPr>
          <p:cNvGraphicFramePr>
            <a:graphicFrameLocks noGrp="1"/>
          </p:cNvGraphicFramePr>
          <p:nvPr>
            <p:extLst>
              <p:ext uri="{D42A27DB-BD31-4B8C-83A1-F6EECF244321}">
                <p14:modId xmlns:p14="http://schemas.microsoft.com/office/powerpoint/2010/main" val="1823513813"/>
              </p:ext>
            </p:extLst>
          </p:nvPr>
        </p:nvGraphicFramePr>
        <p:xfrm>
          <a:off x="5095353" y="2492896"/>
          <a:ext cx="2348891" cy="1371600"/>
        </p:xfrm>
        <a:graphic>
          <a:graphicData uri="http://schemas.openxmlformats.org/drawingml/2006/table">
            <a:tbl>
              <a:tblPr firstRow="1" bandRow="1">
                <a:tableStyleId>{5C22544A-7EE6-4342-B048-85BDC9FD1C3A}</a:tableStyleId>
              </a:tblPr>
              <a:tblGrid>
                <a:gridCol w="884818">
                  <a:extLst>
                    <a:ext uri="{9D8B030D-6E8A-4147-A177-3AD203B41FA5}">
                      <a16:colId xmlns:a16="http://schemas.microsoft.com/office/drawing/2014/main" val="4102966913"/>
                    </a:ext>
                  </a:extLst>
                </a:gridCol>
                <a:gridCol w="1464073">
                  <a:extLst>
                    <a:ext uri="{9D8B030D-6E8A-4147-A177-3AD203B41FA5}">
                      <a16:colId xmlns:a16="http://schemas.microsoft.com/office/drawing/2014/main" val="3980583834"/>
                    </a:ext>
                  </a:extLst>
                </a:gridCol>
              </a:tblGrid>
              <a:tr h="318657">
                <a:tc>
                  <a:txBody>
                    <a:bodyPr/>
                    <a:lstStyle/>
                    <a:p>
                      <a:r>
                        <a:rPr lang="en-US" b="0" dirty="0">
                          <a:solidFill>
                            <a:sysClr val="windowText" lastClr="0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b="0" dirty="0">
                          <a:solidFill>
                            <a:sysClr val="windowText" lastClr="000000"/>
                          </a:solidFill>
                        </a:rPr>
                        <a:t>Normal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70600932"/>
                  </a:ext>
                </a:extLst>
              </a:tr>
              <a:tr h="318657">
                <a:tc>
                  <a:txBody>
                    <a:bodyPr/>
                    <a:lstStyle/>
                    <a:p>
                      <a:r>
                        <a:rPr lang="en-US" b="0" dirty="0">
                          <a:solidFill>
                            <a:sysClr val="windowText" lastClr="000000"/>
                          </a:solidFill>
                        </a:rPr>
                        <a:t>1, 1+2,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b="0" dirty="0">
                          <a:solidFill>
                            <a:sysClr val="windowText" lastClr="000000"/>
                          </a:solidFill>
                        </a:rPr>
                        <a:t>Early Glaucoma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46638378"/>
                  </a:ext>
                </a:extLst>
              </a:tr>
              <a:tr h="318657">
                <a:tc>
                  <a:txBody>
                    <a:bodyPr/>
                    <a:lstStyle/>
                    <a:p>
                      <a:r>
                        <a:rPr lang="en-US" b="0" dirty="0">
                          <a:solidFill>
                            <a:sysClr val="windowText" lastClr="000000"/>
                          </a:solidFill>
                        </a:rPr>
                        <a:t>3, 4, 5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b="0" dirty="0">
                          <a:solidFill>
                            <a:sysClr val="windowText" lastClr="000000"/>
                          </a:solidFill>
                        </a:rPr>
                        <a:t>Mild-severe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94428735"/>
                  </a:ext>
                </a:extLst>
              </a:tr>
            </a:tbl>
          </a:graphicData>
        </a:graphic>
      </p:graphicFrame>
      <p:sp>
        <p:nvSpPr>
          <p:cNvPr id="9" name="Rectangle 8">
            <a:extLst>
              <a:ext uri="{FF2B5EF4-FFF2-40B4-BE49-F238E27FC236}">
                <a16:creationId xmlns:a16="http://schemas.microsoft.com/office/drawing/2014/main" id="{172DF47F-AC64-8A45-8FF1-CE811A92EABC}"/>
              </a:ext>
            </a:extLst>
          </p:cNvPr>
          <p:cNvSpPr/>
          <p:nvPr/>
        </p:nvSpPr>
        <p:spPr>
          <a:xfrm>
            <a:off x="455577" y="1119548"/>
            <a:ext cx="8231358" cy="784830"/>
          </a:xfrm>
          <a:prstGeom prst="rect">
            <a:avLst/>
          </a:prstGeom>
        </p:spPr>
        <p:txBody>
          <a:bodyPr wrap="square">
            <a:spAutoFit/>
          </a:bodyPr>
          <a:lstStyle/>
          <a:p>
            <a:pPr lvl="1"/>
            <a:endParaRPr lang="en-US" sz="2000" dirty="0"/>
          </a:p>
          <a:p>
            <a:pPr marL="274320" indent="-274320">
              <a:spcBef>
                <a:spcPts val="600"/>
              </a:spcBef>
              <a:buClr>
                <a:schemeClr val="accent1"/>
              </a:buClr>
              <a:buSzPct val="70000"/>
              <a:buFont typeface="Wingdings"/>
              <a:buChar char=""/>
            </a:pPr>
            <a:endParaRPr lang="en-US" sz="2000" dirty="0">
              <a:latin typeface="+mj-lt"/>
              <a:ea typeface="標楷體" panose="03000509000000000000" pitchFamily="65" charset="-120"/>
            </a:endParaRPr>
          </a:p>
        </p:txBody>
      </p:sp>
    </p:spTree>
    <p:extLst>
      <p:ext uri="{BB962C8B-B14F-4D97-AF65-F5344CB8AC3E}">
        <p14:creationId xmlns:p14="http://schemas.microsoft.com/office/powerpoint/2010/main" val="127492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4FBBF2-0CDE-694D-98A4-90055AB7E055}"/>
              </a:ext>
            </a:extLst>
          </p:cNvPr>
          <p:cNvSpPr>
            <a:spLocks noGrp="1"/>
          </p:cNvSpPr>
          <p:nvPr>
            <p:ph sz="quarter" idx="1"/>
          </p:nvPr>
        </p:nvSpPr>
        <p:spPr/>
        <p:txBody>
          <a:bodyPr>
            <a:normAutofit/>
          </a:bodyPr>
          <a:lstStyle/>
          <a:p>
            <a:r>
              <a:rPr lang="en-US" dirty="0"/>
              <a:t>Color fundus (RGB images), Green</a:t>
            </a:r>
            <a:r>
              <a:rPr lang="zh-TW" altLang="en-US" dirty="0"/>
              <a:t> </a:t>
            </a:r>
            <a:r>
              <a:rPr lang="en-US" altLang="zh-TW" dirty="0"/>
              <a:t>channel</a:t>
            </a:r>
            <a:r>
              <a:rPr lang="zh-TW" altLang="en-US" dirty="0"/>
              <a:t> </a:t>
            </a:r>
            <a:r>
              <a:rPr lang="en-US" dirty="0"/>
              <a:t>images (grey scale)</a:t>
            </a:r>
          </a:p>
          <a:p>
            <a:endParaRPr lang="en-US" dirty="0"/>
          </a:p>
          <a:p>
            <a:endParaRPr lang="en-US" dirty="0"/>
          </a:p>
          <a:p>
            <a:endParaRPr lang="en-US" dirty="0"/>
          </a:p>
          <a:p>
            <a:endParaRPr lang="en-US" dirty="0"/>
          </a:p>
          <a:p>
            <a:pPr marL="0" indent="0">
              <a:buNone/>
            </a:pPr>
            <a:endParaRPr lang="en-US" dirty="0"/>
          </a:p>
          <a:p>
            <a:r>
              <a:rPr lang="en-US" dirty="0"/>
              <a:t>In medical field glaucoma was diagnosed with</a:t>
            </a:r>
            <a:r>
              <a:rPr lang="en-US" b="1" dirty="0"/>
              <a:t> color fundus images, OTC images and patient’s vision field</a:t>
            </a:r>
            <a:r>
              <a:rPr lang="en-US" dirty="0"/>
              <a:t>.</a:t>
            </a:r>
          </a:p>
          <a:p>
            <a:r>
              <a:rPr lang="en-US" dirty="0"/>
              <a:t>Our aim is to diagnosis glaucoma by use easy access tool such as color fundus images and numerical data.</a:t>
            </a:r>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85510C2F-FA0E-3E4B-AE7F-8B26EEC85EEF}"/>
              </a:ext>
            </a:extLst>
          </p:cNvPr>
          <p:cNvSpPr>
            <a:spLocks noGrp="1"/>
          </p:cNvSpPr>
          <p:nvPr>
            <p:ph type="title"/>
          </p:nvPr>
        </p:nvSpPr>
        <p:spPr/>
        <p:txBody>
          <a:bodyPr/>
          <a:lstStyle/>
          <a:p>
            <a:r>
              <a:rPr lang="en-US" dirty="0"/>
              <a:t>Glaucoma Images Dataset</a:t>
            </a:r>
          </a:p>
        </p:txBody>
      </p:sp>
      <p:grpSp>
        <p:nvGrpSpPr>
          <p:cNvPr id="11" name="Group 10">
            <a:extLst>
              <a:ext uri="{FF2B5EF4-FFF2-40B4-BE49-F238E27FC236}">
                <a16:creationId xmlns:a16="http://schemas.microsoft.com/office/drawing/2014/main" id="{CF3FFA67-2564-9E4B-BE4F-8048A067D430}"/>
              </a:ext>
            </a:extLst>
          </p:cNvPr>
          <p:cNvGrpSpPr/>
          <p:nvPr/>
        </p:nvGrpSpPr>
        <p:grpSpPr>
          <a:xfrm>
            <a:off x="1907704" y="2258348"/>
            <a:ext cx="4968552" cy="2341303"/>
            <a:chOff x="994944" y="2713123"/>
            <a:chExt cx="3536733" cy="1726104"/>
          </a:xfrm>
        </p:grpSpPr>
        <p:pic>
          <p:nvPicPr>
            <p:cNvPr id="5" name="Picture 4">
              <a:extLst>
                <a:ext uri="{FF2B5EF4-FFF2-40B4-BE49-F238E27FC236}">
                  <a16:creationId xmlns:a16="http://schemas.microsoft.com/office/drawing/2014/main" id="{6EAFD213-20EE-064C-9E63-1127668D64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4944" y="2924944"/>
              <a:ext cx="1514283" cy="1514283"/>
            </a:xfrm>
            <a:prstGeom prst="rect">
              <a:avLst/>
            </a:prstGeom>
          </p:spPr>
        </p:pic>
        <p:pic>
          <p:nvPicPr>
            <p:cNvPr id="6" name="Picture 5">
              <a:extLst>
                <a:ext uri="{FF2B5EF4-FFF2-40B4-BE49-F238E27FC236}">
                  <a16:creationId xmlns:a16="http://schemas.microsoft.com/office/drawing/2014/main" id="{64FA4240-C4E0-8B40-B27E-2C80CEAD41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17394" y="2924944"/>
              <a:ext cx="1514283" cy="1514283"/>
            </a:xfrm>
            <a:prstGeom prst="rect">
              <a:avLst/>
            </a:prstGeom>
          </p:spPr>
        </p:pic>
        <p:sp>
          <p:nvSpPr>
            <p:cNvPr id="8" name="Rectangle 7">
              <a:extLst>
                <a:ext uri="{FF2B5EF4-FFF2-40B4-BE49-F238E27FC236}">
                  <a16:creationId xmlns:a16="http://schemas.microsoft.com/office/drawing/2014/main" id="{BBFBB0D1-9B81-AD4B-B712-0A92825DC62A}"/>
                </a:ext>
              </a:extLst>
            </p:cNvPr>
            <p:cNvSpPr/>
            <p:nvPr/>
          </p:nvSpPr>
          <p:spPr>
            <a:xfrm>
              <a:off x="996006" y="2717616"/>
              <a:ext cx="1514282" cy="369332"/>
            </a:xfrm>
            <a:prstGeom prst="rect">
              <a:avLst/>
            </a:prstGeom>
          </p:spPr>
          <p:txBody>
            <a:bodyPr wrap="square">
              <a:spAutoFit/>
            </a:bodyPr>
            <a:lstStyle/>
            <a:p>
              <a:pPr algn="ctr"/>
              <a:r>
                <a:rPr lang="en-US" dirty="0"/>
                <a:t>Color fundus </a:t>
              </a:r>
            </a:p>
          </p:txBody>
        </p:sp>
        <p:sp>
          <p:nvSpPr>
            <p:cNvPr id="9" name="Rectangle 8">
              <a:extLst>
                <a:ext uri="{FF2B5EF4-FFF2-40B4-BE49-F238E27FC236}">
                  <a16:creationId xmlns:a16="http://schemas.microsoft.com/office/drawing/2014/main" id="{4F6CF2A8-91D8-0B40-8428-606F050E6DEB}"/>
                </a:ext>
              </a:extLst>
            </p:cNvPr>
            <p:cNvSpPr/>
            <p:nvPr/>
          </p:nvSpPr>
          <p:spPr>
            <a:xfrm>
              <a:off x="3017395" y="2713123"/>
              <a:ext cx="1514282" cy="257951"/>
            </a:xfrm>
            <a:prstGeom prst="rect">
              <a:avLst/>
            </a:prstGeom>
          </p:spPr>
          <p:txBody>
            <a:bodyPr wrap="square">
              <a:spAutoFit/>
            </a:bodyPr>
            <a:lstStyle/>
            <a:p>
              <a:pPr algn="ctr"/>
              <a:r>
                <a:rPr lang="en-US" dirty="0"/>
                <a:t>Green  </a:t>
              </a:r>
            </a:p>
          </p:txBody>
        </p:sp>
      </p:grpSp>
    </p:spTree>
    <p:extLst>
      <p:ext uri="{BB962C8B-B14F-4D97-AF65-F5344CB8AC3E}">
        <p14:creationId xmlns:p14="http://schemas.microsoft.com/office/powerpoint/2010/main" val="418566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EB6DEF9C-3D96-481B-8E6F-D751A4EF8F47}"/>
              </a:ext>
            </a:extLst>
          </p:cNvPr>
          <p:cNvSpPr>
            <a:spLocks noGrp="1"/>
          </p:cNvSpPr>
          <p:nvPr>
            <p:ph sz="quarter" idx="1"/>
          </p:nvPr>
        </p:nvSpPr>
        <p:spPr/>
        <p:txBody>
          <a:bodyPr/>
          <a:lstStyle/>
          <a:p>
            <a:r>
              <a:rPr lang="en-US" altLang="zh-TW" dirty="0"/>
              <a:t>Hardware specs for our training machine</a:t>
            </a:r>
          </a:p>
          <a:p>
            <a:pPr lvl="1"/>
            <a:r>
              <a:rPr lang="en-US" altLang="zh-TW" dirty="0"/>
              <a:t>OS: Ubuntu</a:t>
            </a:r>
            <a:endParaRPr lang="en-US" dirty="0"/>
          </a:p>
          <a:p>
            <a:pPr lvl="1"/>
            <a:r>
              <a:rPr lang="en-US" dirty="0"/>
              <a:t>Processor: Intel (R) Core (TM) i7-7740X CPU @ 4.30GHz</a:t>
            </a:r>
          </a:p>
          <a:p>
            <a:pPr lvl="1"/>
            <a:r>
              <a:rPr lang="en-US" dirty="0"/>
              <a:t>Memory: 62GiB System memory</a:t>
            </a:r>
          </a:p>
          <a:p>
            <a:pPr lvl="1"/>
            <a:r>
              <a:rPr lang="en-US" dirty="0"/>
              <a:t>GPUs: GeForce GTX 1080 </a:t>
            </a:r>
            <a:r>
              <a:rPr lang="en-US" dirty="0" err="1"/>
              <a:t>Ti</a:t>
            </a:r>
            <a:r>
              <a:rPr lang="en-US" dirty="0"/>
              <a:t> (x2)</a:t>
            </a:r>
          </a:p>
          <a:p>
            <a:pPr lvl="1"/>
            <a:r>
              <a:rPr lang="en-US" dirty="0"/>
              <a:t>Storage: 2TB</a:t>
            </a:r>
          </a:p>
          <a:p>
            <a:endParaRPr lang="en-US" dirty="0"/>
          </a:p>
        </p:txBody>
      </p:sp>
      <p:sp>
        <p:nvSpPr>
          <p:cNvPr id="3" name="標題 2">
            <a:extLst>
              <a:ext uri="{FF2B5EF4-FFF2-40B4-BE49-F238E27FC236}">
                <a16:creationId xmlns:a16="http://schemas.microsoft.com/office/drawing/2014/main" id="{19C607B8-4384-4F4F-B81A-56D7FB33BC9C}"/>
              </a:ext>
            </a:extLst>
          </p:cNvPr>
          <p:cNvSpPr>
            <a:spLocks noGrp="1"/>
          </p:cNvSpPr>
          <p:nvPr>
            <p:ph type="title"/>
          </p:nvPr>
        </p:nvSpPr>
        <p:spPr/>
        <p:txBody>
          <a:bodyPr/>
          <a:lstStyle/>
          <a:p>
            <a:r>
              <a:rPr lang="en-US" dirty="0"/>
              <a:t>Hardware specs</a:t>
            </a:r>
          </a:p>
        </p:txBody>
      </p:sp>
    </p:spTree>
    <p:extLst>
      <p:ext uri="{BB962C8B-B14F-4D97-AF65-F5344CB8AC3E}">
        <p14:creationId xmlns:p14="http://schemas.microsoft.com/office/powerpoint/2010/main" val="43290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DA6AD-4F99-4E45-B2AE-7DE4159FA3A2}"/>
              </a:ext>
            </a:extLst>
          </p:cNvPr>
          <p:cNvSpPr>
            <a:spLocks noGrp="1"/>
          </p:cNvSpPr>
          <p:nvPr>
            <p:ph sz="quarter" idx="1"/>
          </p:nvPr>
        </p:nvSpPr>
        <p:spPr>
          <a:xfrm>
            <a:off x="457200" y="1823898"/>
            <a:ext cx="7467600" cy="4759464"/>
          </a:xfrm>
        </p:spPr>
        <p:txBody>
          <a:bodyPr>
            <a:normAutofit lnSpcReduction="10000"/>
          </a:bodyPr>
          <a:lstStyle/>
          <a:p>
            <a:r>
              <a:rPr lang="en-US" dirty="0"/>
              <a:t>Transfer learning model</a:t>
            </a:r>
          </a:p>
          <a:p>
            <a:pPr lvl="1"/>
            <a:r>
              <a:rPr lang="en-US" dirty="0" err="1"/>
              <a:t>Xception</a:t>
            </a:r>
            <a:r>
              <a:rPr lang="en-US" dirty="0"/>
              <a:t>, Inception, Inception-</a:t>
            </a:r>
            <a:r>
              <a:rPr lang="en-US" dirty="0" err="1"/>
              <a:t>resnet</a:t>
            </a:r>
            <a:r>
              <a:rPr lang="en-US" dirty="0"/>
              <a:t> v2</a:t>
            </a:r>
          </a:p>
          <a:p>
            <a:r>
              <a:rPr lang="en-US" dirty="0"/>
              <a:t>Training hyperparameters</a:t>
            </a:r>
          </a:p>
          <a:p>
            <a:pPr lvl="1"/>
            <a:r>
              <a:rPr lang="en-US" dirty="0"/>
              <a:t>Number of finetune layers: all</a:t>
            </a:r>
          </a:p>
          <a:p>
            <a:pPr lvl="1"/>
            <a:r>
              <a:rPr lang="en-US" dirty="0"/>
              <a:t>Optimizer: Adam (learning rate: 0.0001, decay: 0.001)</a:t>
            </a:r>
          </a:p>
          <a:p>
            <a:pPr lvl="1"/>
            <a:r>
              <a:rPr lang="en-US" dirty="0"/>
              <a:t>Input size: 300, 300, 3</a:t>
            </a:r>
          </a:p>
          <a:p>
            <a:pPr lvl="1"/>
            <a:r>
              <a:rPr lang="en-US" dirty="0"/>
              <a:t>Epoch: 50</a:t>
            </a:r>
          </a:p>
          <a:p>
            <a:pPr lvl="1"/>
            <a:r>
              <a:rPr lang="en-US" dirty="0"/>
              <a:t>Batch size: 10</a:t>
            </a:r>
          </a:p>
          <a:p>
            <a:pPr lvl="1"/>
            <a:r>
              <a:rPr lang="en-US" dirty="0"/>
              <a:t>Loss: categorical cross-entropy</a:t>
            </a:r>
          </a:p>
          <a:p>
            <a:r>
              <a:rPr lang="en-US" dirty="0"/>
              <a:t>Data argumentations</a:t>
            </a:r>
          </a:p>
          <a:p>
            <a:pPr lvl="1"/>
            <a:r>
              <a:rPr lang="en-US" dirty="0"/>
              <a:t>Rotation</a:t>
            </a:r>
          </a:p>
          <a:p>
            <a:pPr lvl="1"/>
            <a:r>
              <a:rPr lang="en-US" dirty="0"/>
              <a:t>Vertical and horizontal flip</a:t>
            </a:r>
          </a:p>
          <a:p>
            <a:pPr lvl="1"/>
            <a:endParaRPr lang="en-US" dirty="0"/>
          </a:p>
          <a:p>
            <a:pPr lvl="1"/>
            <a:endParaRPr lang="en-US" dirty="0"/>
          </a:p>
        </p:txBody>
      </p:sp>
      <p:sp>
        <p:nvSpPr>
          <p:cNvPr id="4" name="Title 3">
            <a:extLst>
              <a:ext uri="{FF2B5EF4-FFF2-40B4-BE49-F238E27FC236}">
                <a16:creationId xmlns:a16="http://schemas.microsoft.com/office/drawing/2014/main" id="{EF4CAE50-31F9-6846-B4AB-F2F4B34B7A14}"/>
              </a:ext>
            </a:extLst>
          </p:cNvPr>
          <p:cNvSpPr>
            <a:spLocks noGrp="1"/>
          </p:cNvSpPr>
          <p:nvPr>
            <p:ph type="title"/>
          </p:nvPr>
        </p:nvSpPr>
        <p:spPr/>
        <p:txBody>
          <a:bodyPr/>
          <a:lstStyle/>
          <a:p>
            <a:r>
              <a:rPr lang="en-US" dirty="0"/>
              <a:t>Glaucoma Images Training Setting</a:t>
            </a:r>
          </a:p>
        </p:txBody>
      </p:sp>
    </p:spTree>
    <p:extLst>
      <p:ext uri="{BB962C8B-B14F-4D97-AF65-F5344CB8AC3E}">
        <p14:creationId xmlns:p14="http://schemas.microsoft.com/office/powerpoint/2010/main" val="2705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807C0F-96C2-6444-A049-124206151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146" y="1950986"/>
            <a:ext cx="4726775" cy="3545081"/>
          </a:xfrm>
          <a:prstGeom prst="rect">
            <a:avLst/>
          </a:prstGeom>
        </p:spPr>
      </p:pic>
      <p:sp>
        <p:nvSpPr>
          <p:cNvPr id="3" name="Title 2">
            <a:extLst>
              <a:ext uri="{FF2B5EF4-FFF2-40B4-BE49-F238E27FC236}">
                <a16:creationId xmlns:a16="http://schemas.microsoft.com/office/drawing/2014/main" id="{AFF67DF2-3596-3448-A5E4-2B9FAAFC7519}"/>
              </a:ext>
            </a:extLst>
          </p:cNvPr>
          <p:cNvSpPr>
            <a:spLocks noGrp="1"/>
          </p:cNvSpPr>
          <p:nvPr>
            <p:ph type="title"/>
          </p:nvPr>
        </p:nvSpPr>
        <p:spPr>
          <a:xfrm>
            <a:off x="179512" y="309442"/>
            <a:ext cx="7467600" cy="1143000"/>
          </a:xfrm>
        </p:spPr>
        <p:txBody>
          <a:bodyPr/>
          <a:lstStyle/>
          <a:p>
            <a:r>
              <a:rPr lang="en-US" dirty="0"/>
              <a:t>ROC and Confusion Matrix –</a:t>
            </a:r>
            <a:br>
              <a:rPr lang="en-US" dirty="0"/>
            </a:br>
            <a:r>
              <a:rPr lang="en-US" dirty="0"/>
              <a:t>Color Fundus (validation)</a:t>
            </a:r>
          </a:p>
        </p:txBody>
      </p:sp>
      <p:sp>
        <p:nvSpPr>
          <p:cNvPr id="13" name="TextBox 3">
            <a:extLst>
              <a:ext uri="{FF2B5EF4-FFF2-40B4-BE49-F238E27FC236}">
                <a16:creationId xmlns:a16="http://schemas.microsoft.com/office/drawing/2014/main" id="{9263AD3E-B162-4337-9801-12483EF86F5A}"/>
              </a:ext>
            </a:extLst>
          </p:cNvPr>
          <p:cNvSpPr txBox="1"/>
          <p:nvPr/>
        </p:nvSpPr>
        <p:spPr>
          <a:xfrm>
            <a:off x="5264205" y="5494848"/>
            <a:ext cx="286399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10-fold cross validation</a:t>
            </a:r>
          </a:p>
          <a:p>
            <a:r>
              <a:rPr lang="en-US" dirty="0"/>
              <a:t>Compute time: 6hrs</a:t>
            </a:r>
          </a:p>
          <a:p>
            <a:r>
              <a:rPr lang="en-US" dirty="0"/>
              <a:t>Accuracy: 83.9 %</a:t>
            </a:r>
          </a:p>
          <a:p>
            <a:r>
              <a:rPr lang="en-US" dirty="0"/>
              <a:t>Best AUROC: 97 %</a:t>
            </a:r>
          </a:p>
        </p:txBody>
      </p:sp>
      <p:pic>
        <p:nvPicPr>
          <p:cNvPr id="6" name="Picture 5">
            <a:extLst>
              <a:ext uri="{FF2B5EF4-FFF2-40B4-BE49-F238E27FC236}">
                <a16:creationId xmlns:a16="http://schemas.microsoft.com/office/drawing/2014/main" id="{38FA6088-0D71-E54A-8F68-8D54373BB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66" y="1844824"/>
            <a:ext cx="4287334" cy="4512983"/>
          </a:xfrm>
          <a:prstGeom prst="rect">
            <a:avLst/>
          </a:prstGeom>
        </p:spPr>
      </p:pic>
    </p:spTree>
    <p:extLst>
      <p:ext uri="{BB962C8B-B14F-4D97-AF65-F5344CB8AC3E}">
        <p14:creationId xmlns:p14="http://schemas.microsoft.com/office/powerpoint/2010/main" val="105390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7BB92E0-E39A-5945-8684-630F1F08C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1714548"/>
            <a:ext cx="4937276" cy="3702957"/>
          </a:xfrm>
          <a:prstGeom prst="rect">
            <a:avLst/>
          </a:prstGeom>
        </p:spPr>
      </p:pic>
      <p:sp>
        <p:nvSpPr>
          <p:cNvPr id="3" name="Title 2">
            <a:extLst>
              <a:ext uri="{FF2B5EF4-FFF2-40B4-BE49-F238E27FC236}">
                <a16:creationId xmlns:a16="http://schemas.microsoft.com/office/drawing/2014/main" id="{BE470816-A24E-664B-9958-94A0B0874AAE}"/>
              </a:ext>
            </a:extLst>
          </p:cNvPr>
          <p:cNvSpPr>
            <a:spLocks noGrp="1"/>
          </p:cNvSpPr>
          <p:nvPr>
            <p:ph type="title"/>
          </p:nvPr>
        </p:nvSpPr>
        <p:spPr>
          <a:xfrm>
            <a:off x="323528" y="226820"/>
            <a:ext cx="7467600" cy="1143000"/>
          </a:xfrm>
        </p:spPr>
        <p:txBody>
          <a:bodyPr/>
          <a:lstStyle/>
          <a:p>
            <a:r>
              <a:rPr lang="en-US" dirty="0"/>
              <a:t>Color</a:t>
            </a:r>
            <a:r>
              <a:rPr lang="zh-TW" altLang="en-US" dirty="0"/>
              <a:t> </a:t>
            </a:r>
            <a:r>
              <a:rPr lang="en-US" altLang="zh-TW" dirty="0"/>
              <a:t>Fundus</a:t>
            </a:r>
            <a:r>
              <a:rPr lang="zh-TW" altLang="en-US" dirty="0"/>
              <a:t> </a:t>
            </a:r>
            <a:r>
              <a:rPr lang="en-US" altLang="zh-TW" dirty="0"/>
              <a:t>Confusion</a:t>
            </a:r>
            <a:r>
              <a:rPr lang="zh-TW" altLang="en-US" dirty="0"/>
              <a:t> </a:t>
            </a:r>
            <a:r>
              <a:rPr lang="en-US" altLang="zh-TW" dirty="0"/>
              <a:t>Matrix -</a:t>
            </a:r>
            <a:br>
              <a:rPr lang="en-US" altLang="zh-TW" dirty="0"/>
            </a:br>
            <a:r>
              <a:rPr lang="en-US" dirty="0"/>
              <a:t>Grouping</a:t>
            </a:r>
            <a:r>
              <a:rPr lang="zh-TW" altLang="en-US" dirty="0"/>
              <a:t> </a:t>
            </a:r>
            <a:r>
              <a:rPr lang="en-US" altLang="zh-TW" dirty="0"/>
              <a:t>7</a:t>
            </a:r>
            <a:r>
              <a:rPr lang="zh-TW" altLang="en-US" dirty="0"/>
              <a:t> </a:t>
            </a:r>
            <a:r>
              <a:rPr lang="en-US" altLang="zh-TW" dirty="0"/>
              <a:t>Labels</a:t>
            </a:r>
            <a:r>
              <a:rPr lang="zh-TW" altLang="en-US" dirty="0"/>
              <a:t> </a:t>
            </a:r>
            <a:r>
              <a:rPr lang="en-US" altLang="zh-TW" dirty="0"/>
              <a:t>into</a:t>
            </a:r>
            <a:r>
              <a:rPr lang="zh-TW" altLang="en-US" dirty="0"/>
              <a:t> </a:t>
            </a:r>
            <a:r>
              <a:rPr lang="en-US" altLang="zh-TW" dirty="0"/>
              <a:t>3</a:t>
            </a:r>
            <a:r>
              <a:rPr lang="zh-TW" altLang="en-US" dirty="0"/>
              <a:t> </a:t>
            </a:r>
            <a:r>
              <a:rPr lang="en-US" altLang="zh-TW" dirty="0"/>
              <a:t>Groups (validation)</a:t>
            </a:r>
            <a:endParaRPr lang="en-US" dirty="0"/>
          </a:p>
        </p:txBody>
      </p:sp>
      <p:sp>
        <p:nvSpPr>
          <p:cNvPr id="7" name="TextBox 6">
            <a:extLst>
              <a:ext uri="{FF2B5EF4-FFF2-40B4-BE49-F238E27FC236}">
                <a16:creationId xmlns:a16="http://schemas.microsoft.com/office/drawing/2014/main" id="{8FE28976-B55C-BF44-BB4B-BC2C99F81125}"/>
              </a:ext>
            </a:extLst>
          </p:cNvPr>
          <p:cNvSpPr txBox="1"/>
          <p:nvPr/>
        </p:nvSpPr>
        <p:spPr>
          <a:xfrm>
            <a:off x="6228184" y="5764899"/>
            <a:ext cx="1800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Overall</a:t>
            </a:r>
            <a:r>
              <a:rPr lang="zh-TW" altLang="en-US" dirty="0"/>
              <a:t> </a:t>
            </a:r>
            <a:r>
              <a:rPr lang="en-US" altLang="zh-TW" dirty="0"/>
              <a:t>accuracy</a:t>
            </a:r>
          </a:p>
          <a:p>
            <a:r>
              <a:rPr lang="en-US" altLang="zh-TW" dirty="0"/>
              <a:t>87.3</a:t>
            </a:r>
            <a:r>
              <a:rPr lang="zh-TW" altLang="en-US" dirty="0"/>
              <a:t> </a:t>
            </a:r>
            <a:r>
              <a:rPr lang="en-US" altLang="zh-TW" dirty="0"/>
              <a:t>%</a:t>
            </a:r>
            <a:endParaRPr lang="en-US" dirty="0"/>
          </a:p>
        </p:txBody>
      </p:sp>
      <p:sp>
        <p:nvSpPr>
          <p:cNvPr id="13" name="Rectangle 12">
            <a:extLst>
              <a:ext uri="{FF2B5EF4-FFF2-40B4-BE49-F238E27FC236}">
                <a16:creationId xmlns:a16="http://schemas.microsoft.com/office/drawing/2014/main" id="{95853A9F-1C97-6A46-B07A-DB3FD2752CF4}"/>
              </a:ext>
            </a:extLst>
          </p:cNvPr>
          <p:cNvSpPr/>
          <p:nvPr/>
        </p:nvSpPr>
        <p:spPr>
          <a:xfrm>
            <a:off x="1256591" y="2393169"/>
            <a:ext cx="1249011" cy="11521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904A55-3C77-8E4B-9909-4BBD199832CF}"/>
              </a:ext>
            </a:extLst>
          </p:cNvPr>
          <p:cNvSpPr/>
          <p:nvPr/>
        </p:nvSpPr>
        <p:spPr>
          <a:xfrm>
            <a:off x="1256591" y="1982222"/>
            <a:ext cx="1249265" cy="40391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3112E5-709E-6E47-A2C7-84CD5AC524C4}"/>
              </a:ext>
            </a:extLst>
          </p:cNvPr>
          <p:cNvSpPr/>
          <p:nvPr/>
        </p:nvSpPr>
        <p:spPr>
          <a:xfrm>
            <a:off x="1256591" y="3545296"/>
            <a:ext cx="1249011" cy="1291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6A1219-94D7-654C-A4BC-5D48346CC9FB}"/>
              </a:ext>
            </a:extLst>
          </p:cNvPr>
          <p:cNvSpPr/>
          <p:nvPr/>
        </p:nvSpPr>
        <p:spPr>
          <a:xfrm>
            <a:off x="847339" y="2393169"/>
            <a:ext cx="409252" cy="11521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EB298E-7C6D-114B-B65C-D87039377F93}"/>
              </a:ext>
            </a:extLst>
          </p:cNvPr>
          <p:cNvSpPr/>
          <p:nvPr/>
        </p:nvSpPr>
        <p:spPr>
          <a:xfrm>
            <a:off x="847339" y="3545297"/>
            <a:ext cx="409252" cy="12912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E909CF-C05E-6940-ACE2-AD188AFCB7FB}"/>
              </a:ext>
            </a:extLst>
          </p:cNvPr>
          <p:cNvSpPr/>
          <p:nvPr/>
        </p:nvSpPr>
        <p:spPr>
          <a:xfrm>
            <a:off x="2505856" y="1982221"/>
            <a:ext cx="1170772" cy="40391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D7FFF76-9F1D-7342-902F-F68637DB2D2D}"/>
              </a:ext>
            </a:extLst>
          </p:cNvPr>
          <p:cNvSpPr/>
          <p:nvPr/>
        </p:nvSpPr>
        <p:spPr>
          <a:xfrm>
            <a:off x="2505857" y="2393169"/>
            <a:ext cx="1170772" cy="11521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042874-3A06-664D-A3B0-E114780D6E17}"/>
              </a:ext>
            </a:extLst>
          </p:cNvPr>
          <p:cNvSpPr/>
          <p:nvPr/>
        </p:nvSpPr>
        <p:spPr>
          <a:xfrm>
            <a:off x="2505603" y="3550171"/>
            <a:ext cx="1170772" cy="1291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F60B86A-2475-5A4F-A91C-83FB2CA0CA48}"/>
              </a:ext>
            </a:extLst>
          </p:cNvPr>
          <p:cNvSpPr/>
          <p:nvPr/>
        </p:nvSpPr>
        <p:spPr>
          <a:xfrm>
            <a:off x="847340" y="1975188"/>
            <a:ext cx="409251" cy="40391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23">
            <a:extLst>
              <a:ext uri="{FF2B5EF4-FFF2-40B4-BE49-F238E27FC236}">
                <a16:creationId xmlns:a16="http://schemas.microsoft.com/office/drawing/2014/main" id="{18CB2550-9FC5-814A-A4F3-B118D5FA4859}"/>
              </a:ext>
            </a:extLst>
          </p:cNvPr>
          <p:cNvGraphicFramePr>
            <a:graphicFrameLocks noGrp="1"/>
          </p:cNvGraphicFramePr>
          <p:nvPr/>
        </p:nvGraphicFramePr>
        <p:xfrm>
          <a:off x="4499992" y="2089588"/>
          <a:ext cx="3947488" cy="3228123"/>
        </p:xfrm>
        <a:graphic>
          <a:graphicData uri="http://schemas.openxmlformats.org/drawingml/2006/table">
            <a:tbl>
              <a:tblPr/>
              <a:tblGrid>
                <a:gridCol w="439097">
                  <a:extLst>
                    <a:ext uri="{9D8B030D-6E8A-4147-A177-3AD203B41FA5}">
                      <a16:colId xmlns:a16="http://schemas.microsoft.com/office/drawing/2014/main" val="2161660960"/>
                    </a:ext>
                  </a:extLst>
                </a:gridCol>
                <a:gridCol w="702557">
                  <a:extLst>
                    <a:ext uri="{9D8B030D-6E8A-4147-A177-3AD203B41FA5}">
                      <a16:colId xmlns:a16="http://schemas.microsoft.com/office/drawing/2014/main" val="545409320"/>
                    </a:ext>
                  </a:extLst>
                </a:gridCol>
                <a:gridCol w="935278">
                  <a:extLst>
                    <a:ext uri="{9D8B030D-6E8A-4147-A177-3AD203B41FA5}">
                      <a16:colId xmlns:a16="http://schemas.microsoft.com/office/drawing/2014/main" val="61877514"/>
                    </a:ext>
                  </a:extLst>
                </a:gridCol>
                <a:gridCol w="935278">
                  <a:extLst>
                    <a:ext uri="{9D8B030D-6E8A-4147-A177-3AD203B41FA5}">
                      <a16:colId xmlns:a16="http://schemas.microsoft.com/office/drawing/2014/main" val="2951526282"/>
                    </a:ext>
                  </a:extLst>
                </a:gridCol>
                <a:gridCol w="935278">
                  <a:extLst>
                    <a:ext uri="{9D8B030D-6E8A-4147-A177-3AD203B41FA5}">
                      <a16:colId xmlns:a16="http://schemas.microsoft.com/office/drawing/2014/main" val="1027482551"/>
                    </a:ext>
                  </a:extLst>
                </a:gridCol>
              </a:tblGrid>
              <a:tr h="802572">
                <a:tc rowSpan="3">
                  <a:txBody>
                    <a:bodyPr/>
                    <a:lstStyle/>
                    <a:p>
                      <a:pPr algn="ctr" fontAlgn="ctr"/>
                      <a:r>
                        <a:rPr lang="en-US" sz="1100" b="0" i="0" u="none" strike="noStrike">
                          <a:solidFill>
                            <a:srgbClr val="000000"/>
                          </a:solidFill>
                          <a:effectLst/>
                          <a:latin typeface="Calibri" panose="020F0502020204030204" pitchFamily="34" charset="0"/>
                        </a:rPr>
                        <a:t>Predicted Label</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400" b="0" i="0" u="none" strike="noStrike" dirty="0">
                          <a:solidFill>
                            <a:srgbClr val="000000"/>
                          </a:solidFill>
                          <a:effectLst/>
                          <a:latin typeface="Calibri" panose="020F0502020204030204" pitchFamily="34" charset="0"/>
                        </a:rPr>
                        <a:t>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a:solidFill>
                            <a:srgbClr val="000000"/>
                          </a:solidFill>
                          <a:effectLst/>
                          <a:latin typeface="Calibri" panose="020F0502020204030204" pitchFamily="34" charset="0"/>
                        </a:rPr>
                        <a:t>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332415616"/>
                  </a:ext>
                </a:extLst>
              </a:tr>
              <a:tr h="802572">
                <a:tc v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1,1+2,2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596448906"/>
                  </a:ext>
                </a:extLst>
              </a:tr>
              <a:tr h="802572">
                <a:tc v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4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3276672187"/>
                  </a:ext>
                </a:extLst>
              </a:tr>
              <a:tr h="51721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1,1+2,2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3,4,5</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083595"/>
                  </a:ext>
                </a:extLst>
              </a:tr>
              <a:tr h="303194">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1100" b="0" i="0" u="none" strike="noStrike" dirty="0">
                          <a:solidFill>
                            <a:srgbClr val="000000"/>
                          </a:solidFill>
                          <a:effectLst/>
                          <a:latin typeface="Calibri" panose="020F0502020204030204" pitchFamily="34" charset="0"/>
                        </a:rPr>
                        <a:t>True Label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6749557"/>
                  </a:ext>
                </a:extLst>
              </a:tr>
            </a:tbl>
          </a:graphicData>
        </a:graphic>
      </p:graphicFrame>
      <p:graphicFrame>
        <p:nvGraphicFramePr>
          <p:cNvPr id="25" name="Table 24">
            <a:extLst>
              <a:ext uri="{FF2B5EF4-FFF2-40B4-BE49-F238E27FC236}">
                <a16:creationId xmlns:a16="http://schemas.microsoft.com/office/drawing/2014/main" id="{ECAE6009-F2FC-2141-9378-B2DCC419BF62}"/>
              </a:ext>
            </a:extLst>
          </p:cNvPr>
          <p:cNvGraphicFramePr>
            <a:graphicFrameLocks noGrp="1"/>
          </p:cNvGraphicFramePr>
          <p:nvPr/>
        </p:nvGraphicFramePr>
        <p:xfrm>
          <a:off x="633539" y="5442076"/>
          <a:ext cx="4914900" cy="1308100"/>
        </p:xfrm>
        <a:graphic>
          <a:graphicData uri="http://schemas.openxmlformats.org/drawingml/2006/table">
            <a:tbl>
              <a:tblPr firstRow="1" bandRow="1">
                <a:tableStyleId>{5C22544A-7EE6-4342-B048-85BDC9FD1C3A}</a:tableStyleId>
              </a:tblPr>
              <a:tblGrid>
                <a:gridCol w="942366">
                  <a:extLst>
                    <a:ext uri="{9D8B030D-6E8A-4147-A177-3AD203B41FA5}">
                      <a16:colId xmlns:a16="http://schemas.microsoft.com/office/drawing/2014/main" val="2418097788"/>
                    </a:ext>
                  </a:extLst>
                </a:gridCol>
                <a:gridCol w="1269180">
                  <a:extLst>
                    <a:ext uri="{9D8B030D-6E8A-4147-A177-3AD203B41FA5}">
                      <a16:colId xmlns:a16="http://schemas.microsoft.com/office/drawing/2014/main" val="3082954157"/>
                    </a:ext>
                  </a:extLst>
                </a:gridCol>
                <a:gridCol w="1294564">
                  <a:extLst>
                    <a:ext uri="{9D8B030D-6E8A-4147-A177-3AD203B41FA5}">
                      <a16:colId xmlns:a16="http://schemas.microsoft.com/office/drawing/2014/main" val="3761334016"/>
                    </a:ext>
                  </a:extLst>
                </a:gridCol>
                <a:gridCol w="1408790">
                  <a:extLst>
                    <a:ext uri="{9D8B030D-6E8A-4147-A177-3AD203B41FA5}">
                      <a16:colId xmlns:a16="http://schemas.microsoft.com/office/drawing/2014/main" val="4153872020"/>
                    </a:ext>
                  </a:extLst>
                </a:gridCol>
              </a:tblGrid>
              <a:tr h="406400">
                <a:tc>
                  <a:txBody>
                    <a:bodyPr/>
                    <a:lstStyle/>
                    <a:p>
                      <a:pPr algn="ctr" rtl="0" fontAlgn="ctr"/>
                      <a:r>
                        <a:rPr lang="en-US" sz="1600" u="none" strike="noStrike" dirty="0">
                          <a:effectLst/>
                        </a:rPr>
                        <a:t>Label</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True positive</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Total number</a:t>
                      </a:r>
                      <a:endParaRPr lang="en-US"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Accuracy, %</a:t>
                      </a:r>
                      <a:endParaRPr lang="en-US" sz="16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05196042"/>
                  </a:ext>
                </a:extLst>
              </a:tr>
              <a:tr h="292100">
                <a:tc>
                  <a:txBody>
                    <a:bodyPr/>
                    <a:lstStyle/>
                    <a:p>
                      <a:pPr algn="ctr" rtl="0" fontAlgn="ctr"/>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994</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1077</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92.3</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06607486"/>
                  </a:ext>
                </a:extLst>
              </a:tr>
              <a:tr h="304800">
                <a:tc>
                  <a:txBody>
                    <a:bodyPr/>
                    <a:lstStyle/>
                    <a:p>
                      <a:pPr algn="ctr" rtl="0" fontAlgn="ctr"/>
                      <a:r>
                        <a:rPr lang="en-US" sz="1600" u="none" strike="noStrike">
                          <a:effectLst/>
                        </a:rPr>
                        <a:t>1, 1+2, 2</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36</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109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33.0</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78403342"/>
                  </a:ext>
                </a:extLst>
              </a:tr>
              <a:tr h="304800">
                <a:tc>
                  <a:txBody>
                    <a:bodyPr/>
                    <a:lstStyle/>
                    <a:p>
                      <a:pPr algn="ctr" rtl="0" fontAlgn="ctr"/>
                      <a:r>
                        <a:rPr lang="en-US" sz="1600" u="none" strike="noStrike">
                          <a:effectLst/>
                        </a:rPr>
                        <a:t>3, 4, 5</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669</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a:effectLst/>
                        </a:rPr>
                        <a:t>761</a:t>
                      </a:r>
                      <a:endParaRPr lang="en-US"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a:effectLst/>
                        </a:rPr>
                        <a:t>87.9</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1039619"/>
                  </a:ext>
                </a:extLst>
              </a:tr>
            </a:tbl>
          </a:graphicData>
        </a:graphic>
      </p:graphicFrame>
    </p:spTree>
    <p:extLst>
      <p:ext uri="{BB962C8B-B14F-4D97-AF65-F5344CB8AC3E}">
        <p14:creationId xmlns:p14="http://schemas.microsoft.com/office/powerpoint/2010/main" val="95711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6FF230-2BF3-1D4A-B238-DD020C7EB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938295"/>
            <a:ext cx="4896544" cy="3672408"/>
          </a:xfrm>
          <a:prstGeom prst="rect">
            <a:avLst/>
          </a:prstGeom>
        </p:spPr>
      </p:pic>
      <p:sp>
        <p:nvSpPr>
          <p:cNvPr id="3" name="Title 2">
            <a:extLst>
              <a:ext uri="{FF2B5EF4-FFF2-40B4-BE49-F238E27FC236}">
                <a16:creationId xmlns:a16="http://schemas.microsoft.com/office/drawing/2014/main" id="{124B3C49-779A-9F45-8847-BBD35B2B1829}"/>
              </a:ext>
            </a:extLst>
          </p:cNvPr>
          <p:cNvSpPr>
            <a:spLocks noGrp="1"/>
          </p:cNvSpPr>
          <p:nvPr>
            <p:ph type="title"/>
          </p:nvPr>
        </p:nvSpPr>
        <p:spPr>
          <a:xfrm>
            <a:off x="323528" y="324401"/>
            <a:ext cx="7467600" cy="1143000"/>
          </a:xfrm>
        </p:spPr>
        <p:txBody>
          <a:bodyPr>
            <a:normAutofit/>
          </a:bodyPr>
          <a:lstStyle/>
          <a:p>
            <a:r>
              <a:rPr lang="en-US" dirty="0"/>
              <a:t>ROC and Confusion Matrix –</a:t>
            </a:r>
            <a:br>
              <a:rPr lang="en-US" dirty="0"/>
            </a:br>
            <a:r>
              <a:rPr lang="en-US" dirty="0"/>
              <a:t>Green channel grayscale images (validation)</a:t>
            </a:r>
          </a:p>
        </p:txBody>
      </p:sp>
      <p:sp>
        <p:nvSpPr>
          <p:cNvPr id="8" name="TextBox 3">
            <a:extLst>
              <a:ext uri="{FF2B5EF4-FFF2-40B4-BE49-F238E27FC236}">
                <a16:creationId xmlns:a16="http://schemas.microsoft.com/office/drawing/2014/main" id="{A4ACA5D2-421D-4762-8EE7-FF4A269E1DA9}"/>
              </a:ext>
            </a:extLst>
          </p:cNvPr>
          <p:cNvSpPr txBox="1"/>
          <p:nvPr/>
        </p:nvSpPr>
        <p:spPr>
          <a:xfrm>
            <a:off x="5174078" y="5610703"/>
            <a:ext cx="296102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10-fold cross validation</a:t>
            </a:r>
          </a:p>
          <a:p>
            <a:r>
              <a:rPr lang="en-US" dirty="0"/>
              <a:t>Compute time: 6hrs</a:t>
            </a:r>
          </a:p>
          <a:p>
            <a:r>
              <a:rPr lang="en-US" dirty="0"/>
              <a:t>Accuracy: 82.1 %</a:t>
            </a:r>
          </a:p>
          <a:p>
            <a:r>
              <a:rPr lang="en-US" dirty="0"/>
              <a:t>AUROC: 97 %</a:t>
            </a:r>
          </a:p>
        </p:txBody>
      </p:sp>
      <p:pic>
        <p:nvPicPr>
          <p:cNvPr id="14" name="Picture 13">
            <a:extLst>
              <a:ext uri="{FF2B5EF4-FFF2-40B4-BE49-F238E27FC236}">
                <a16:creationId xmlns:a16="http://schemas.microsoft.com/office/drawing/2014/main" id="{6A3A3DB9-0036-AA41-9A8F-7E5397D38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72" y="1938295"/>
            <a:ext cx="4287334" cy="4512983"/>
          </a:xfrm>
          <a:prstGeom prst="rect">
            <a:avLst/>
          </a:prstGeom>
        </p:spPr>
      </p:pic>
    </p:spTree>
    <p:extLst>
      <p:ext uri="{BB962C8B-B14F-4D97-AF65-F5344CB8AC3E}">
        <p14:creationId xmlns:p14="http://schemas.microsoft.com/office/powerpoint/2010/main" val="32960007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template4mir01</Template>
  <TotalTime>30974</TotalTime>
  <Words>2460</Words>
  <Application>Microsoft Macintosh PowerPoint</Application>
  <PresentationFormat>On-screen Show (4:3)</PresentationFormat>
  <Paragraphs>435</Paragraphs>
  <Slides>29</Slides>
  <Notes>14</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標楷體</vt:lpstr>
      <vt:lpstr>新細明體</vt:lpstr>
      <vt:lpstr>Arial</vt:lpstr>
      <vt:lpstr>Calibri</vt:lpstr>
      <vt:lpstr>Wingdings</vt:lpstr>
      <vt:lpstr>Wingdings 2</vt:lpstr>
      <vt:lpstr>壁窗</vt:lpstr>
      <vt:lpstr>臺大醫神  MIRLAB Glaucoma Report</vt:lpstr>
      <vt:lpstr>Outline</vt:lpstr>
      <vt:lpstr>Glaucoma Dataset</vt:lpstr>
      <vt:lpstr>Glaucoma Images Dataset</vt:lpstr>
      <vt:lpstr>Hardware specs</vt:lpstr>
      <vt:lpstr>Glaucoma Images Training Setting</vt:lpstr>
      <vt:lpstr>ROC and Confusion Matrix – Color Fundus (validation)</vt:lpstr>
      <vt:lpstr>Color Fundus Confusion Matrix - Grouping 7 Labels into 3 Groups (validation)</vt:lpstr>
      <vt:lpstr>ROC and Confusion Matrix – Green channel grayscale images (validation)</vt:lpstr>
      <vt:lpstr>Green Channel Images Confusion Matrix - Grouping 7 Labels into 3 Groups (validation)</vt:lpstr>
      <vt:lpstr>Glaucoma Test Dataset</vt:lpstr>
      <vt:lpstr>Evaluation of Color Fundus Test Dataset Prediction</vt:lpstr>
      <vt:lpstr>Evaluation of Green Channel Images  Test Dataset Prediction</vt:lpstr>
      <vt:lpstr>Ensemble Model</vt:lpstr>
      <vt:lpstr>ROC and Confusion Matrix (validation) – Ensemble Learning Model (Average Weight)</vt:lpstr>
      <vt:lpstr>Average Weight Confusion Matrix (validation) - Grouping 7 Labels into 3 Groups</vt:lpstr>
      <vt:lpstr>All Results Comparison (Sub-classes)</vt:lpstr>
      <vt:lpstr>All Results Comparison (Overall Accuracy)</vt:lpstr>
      <vt:lpstr>Glaucoma Numerical Dataset</vt:lpstr>
      <vt:lpstr>Workflow of Preprocessing Numerical Data</vt:lpstr>
      <vt:lpstr>Numerical data missing values</vt:lpstr>
      <vt:lpstr>Glaucoma Numerical Data Training </vt:lpstr>
      <vt:lpstr>Experiment 1 Results (All Features)</vt:lpstr>
      <vt:lpstr>Experiment 2 Results</vt:lpstr>
      <vt:lpstr>Feature Selection (Sequential Forward Selection)</vt:lpstr>
      <vt:lpstr>Future work</vt:lpstr>
      <vt:lpstr>Categorical Data – Correct Typing Error </vt:lpstr>
      <vt:lpstr>Continuous Data Boxplot </vt:lpstr>
      <vt:lpstr>Future Work – Multi Input Deep Learning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使用 HTS 進行中文語音合成之研究</dc:title>
  <dc:creator>heycat</dc:creator>
  <cp:lastModifiedBy>Wee Shin Lim</cp:lastModifiedBy>
  <cp:revision>1038</cp:revision>
  <cp:lastPrinted>2019-10-04T07:39:54Z</cp:lastPrinted>
  <dcterms:created xsi:type="dcterms:W3CDTF">2008-11-09T17:03:56Z</dcterms:created>
  <dcterms:modified xsi:type="dcterms:W3CDTF">2020-02-07T03:58:25Z</dcterms:modified>
</cp:coreProperties>
</file>