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347" r:id="rId2"/>
    <p:sldId id="348" r:id="rId3"/>
    <p:sldId id="353" r:id="rId4"/>
    <p:sldId id="360" r:id="rId5"/>
    <p:sldId id="358" r:id="rId6"/>
    <p:sldId id="346" r:id="rId7"/>
    <p:sldId id="350" r:id="rId8"/>
    <p:sldId id="361" r:id="rId9"/>
    <p:sldId id="354" r:id="rId10"/>
    <p:sldId id="351" r:id="rId11"/>
    <p:sldId id="359" r:id="rId1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76" autoAdjust="0"/>
    <p:restoredTop sz="94125" autoAdjust="0"/>
  </p:normalViewPr>
  <p:slideViewPr>
    <p:cSldViewPr>
      <p:cViewPr varScale="1">
        <p:scale>
          <a:sx n="81" d="100"/>
          <a:sy n="81" d="100"/>
        </p:scale>
        <p:origin x="173" y="6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617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41" d="100"/>
          <a:sy n="41" d="100"/>
        </p:scale>
        <p:origin x="-2395" y="-8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BF13AC-F7EB-4777-9E49-581A4904525B}" type="datetimeFigureOut">
              <a:rPr lang="zh-TW" altLang="en-US" smtClean="0"/>
              <a:pPr/>
              <a:t>2022/1/22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A66C95-0D41-448E-A332-327BB5F29A4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109841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1D7637-36C6-481B-974F-5F218DAE9B6A}" type="datetimeFigureOut">
              <a:rPr lang="zh-TW" altLang="en-US" smtClean="0"/>
              <a:pPr/>
              <a:t>2022/1/22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62C572-1BA5-477C-B07B-B3E31F0FDA3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929108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3048000" y="1340768"/>
            <a:ext cx="8229600" cy="1894362"/>
          </a:xfrm>
        </p:spPr>
        <p:txBody>
          <a:bodyPr>
            <a:normAutofit/>
          </a:bodyPr>
          <a:lstStyle>
            <a:lvl1pPr algn="ctr">
              <a:defRPr sz="3500" b="0" i="0"/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3048000" y="3933056"/>
            <a:ext cx="8229600" cy="13716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dirty="0"/>
              <a:t>按一下以編輯母片副標題樣式</a:t>
            </a:r>
            <a:endParaRPr kumimoji="0" lang="en-US" dirty="0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10" name="矩形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矩形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矩形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矩形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直線接點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直線接點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7" name="矩形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橢圓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橢圓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4" name="橢圓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橢圓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5" name="橢圓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pic>
        <p:nvPicPr>
          <p:cNvPr id="30" name="圖片 29" descr="mir_logo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88589" y="278112"/>
            <a:ext cx="1727200" cy="579120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/>
          <a:lstStyle/>
          <a:p>
            <a:fld id="{D7DB5B5E-FF57-4331-BF13-D94DFA61630B}" type="datetime1">
              <a:rPr lang="zh-TW" altLang="en-US" smtClean="0"/>
              <a:t>2022/1/22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/>
          <a:lstStyle/>
          <a:p>
            <a:fld id="{4F57289B-949A-43FD-AF7D-692786BD340A}" type="datetime1">
              <a:rPr lang="zh-TW" altLang="en-US" smtClean="0"/>
              <a:t>2022/1/22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9768F1B-ED8F-4DDE-A975-550DDADB6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5791FA2-666C-477D-A49E-3115408060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839092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609600" y="1714488"/>
            <a:ext cx="9956800" cy="4759464"/>
          </a:xfrm>
        </p:spPr>
        <p:txBody>
          <a:bodyPr/>
          <a:lstStyle>
            <a:lvl1pPr>
              <a:defRPr baseline="0">
                <a:latin typeface="+mj-lt"/>
                <a:ea typeface="標楷體" pitchFamily="65" charset="-120"/>
              </a:defRPr>
            </a:lvl1pPr>
            <a:lvl2pPr>
              <a:defRPr baseline="0">
                <a:latin typeface="+mj-lt"/>
                <a:ea typeface="標楷體" pitchFamily="65" charset="-120"/>
              </a:defRPr>
            </a:lvl2pPr>
            <a:lvl3pPr>
              <a:defRPr sz="1900" baseline="0">
                <a:latin typeface="+mj-lt"/>
                <a:ea typeface="標楷體" pitchFamily="65" charset="-120"/>
              </a:defRPr>
            </a:lvl3pPr>
            <a:lvl4pPr>
              <a:defRPr baseline="0">
                <a:latin typeface="+mj-lt"/>
                <a:ea typeface="標楷體" pitchFamily="65" charset="-120"/>
              </a:defRPr>
            </a:lvl4pPr>
            <a:lvl5pPr>
              <a:defRPr baseline="0">
                <a:latin typeface="+mj-lt"/>
                <a:ea typeface="標楷體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rtlCol="0"/>
          <a:lstStyle/>
          <a:p>
            <a:endParaRPr lang="zh-TW" altLang="en-US" dirty="0"/>
          </a:p>
        </p:txBody>
      </p:sp>
      <p:pic>
        <p:nvPicPr>
          <p:cNvPr id="6" name="圖片 5" descr="mir_logo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715525" y="135236"/>
            <a:ext cx="1727200" cy="579120"/>
          </a:xfrm>
          <a:prstGeom prst="rect">
            <a:avLst/>
          </a:prstGeom>
        </p:spPr>
      </p:pic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  <a:prstGeom prst="rect">
            <a:avLst/>
          </a:prstGeom>
        </p:spPr>
        <p:txBody>
          <a:bodyPr/>
          <a:lstStyle/>
          <a:p>
            <a:fld id="{8616078C-AD99-4571-B0DA-C628EF72A2E7}" type="datetime1">
              <a:rPr lang="zh-TW" altLang="en-US" smtClean="0"/>
              <a:t>2022/1/22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9" name="矩形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矩形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矩形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矩形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直線接點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直線接點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矩形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9" name="橢圓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0" name="橢圓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橢圓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橢圓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橢圓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直線接點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cap="none" baseline="0">
                <a:latin typeface="+mj-lt"/>
              </a:defRPr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 b="0" cap="none" baseline="0"/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2" name="文字版面配置區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</p:txBody>
      </p:sp>
      <p:sp>
        <p:nvSpPr>
          <p:cNvPr id="14" name="文字版面配置區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rtlCol="0"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2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矩形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橢圓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8" name="內容版面配置區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4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rtlCol="0"/>
          <a:lstStyle/>
          <a:p>
            <a:fld id="{2DAB0838-BF4F-407C-A6A6-1B3CDC37E013}" type="datetime1">
              <a:rPr lang="zh-TW" altLang="en-US" smtClean="0"/>
              <a:t>2022/1/22</a:t>
            </a:fld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15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rtlCol="0"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3" name="頁尾版面配置區 22"/>
          <p:cNvSpPr>
            <a:spLocks noGrp="1"/>
          </p:cNvSpPr>
          <p:nvPr>
            <p:ph type="ftr" sz="quarter" idx="16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3" name="橢圓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矩形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9" name="直線接點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7" name="日期版面配置區 16"/>
          <p:cNvSpPr>
            <a:spLocks noGrp="1"/>
          </p:cNvSpPr>
          <p:nvPr>
            <p:ph type="dt" sz="half" idx="10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rtlCol="0"/>
          <a:lstStyle/>
          <a:p>
            <a:fld id="{B0D89BC2-FD14-44D8-A12F-F0ED792A0BC1}" type="datetime1">
              <a:rPr lang="zh-TW" altLang="en-US" smtClean="0"/>
              <a:t>2022/1/22</a:t>
            </a:fld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11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rtlCol="0"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2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矩形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cxnSp>
        <p:nvCxnSpPr>
          <p:cNvPr id="15" name="直線接點 14"/>
          <p:cNvCxnSpPr/>
          <p:nvPr userDrawn="1"/>
        </p:nvCxnSpPr>
        <p:spPr>
          <a:xfrm>
            <a:off x="285709" y="1500174"/>
            <a:ext cx="11239579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接點 18"/>
          <p:cNvCxnSpPr/>
          <p:nvPr userDrawn="1"/>
        </p:nvCxnSpPr>
        <p:spPr>
          <a:xfrm>
            <a:off x="285709" y="1571612"/>
            <a:ext cx="11239579" cy="1588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橢圓 11"/>
          <p:cNvSpPr/>
          <p:nvPr userDrawn="1"/>
        </p:nvSpPr>
        <p:spPr>
          <a:xfrm>
            <a:off x="11513861" y="628652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4" name="矩形 13"/>
          <p:cNvSpPr/>
          <p:nvPr userDrawn="1"/>
        </p:nvSpPr>
        <p:spPr>
          <a:xfrm>
            <a:off x="11193032" y="6290270"/>
            <a:ext cx="110344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fld id="{93BD6009-2A66-4F07-812F-9E9F9B397B69}" type="slidenum">
              <a:rPr lang="zh-TW" altLang="en-US" sz="1800" smtClean="0">
                <a:solidFill>
                  <a:schemeClr val="accent3">
                    <a:lumMod val="75000"/>
                  </a:schemeClr>
                </a:solidFill>
              </a:rPr>
              <a:pPr algn="ctr"/>
              <a:t>‹#›</a:t>
            </a:fld>
            <a:r>
              <a:rPr lang="en-US" altLang="zh-TW" sz="1800">
                <a:solidFill>
                  <a:schemeClr val="accent3">
                    <a:lumMod val="75000"/>
                  </a:schemeClr>
                </a:solidFill>
              </a:rPr>
              <a:t>/11</a:t>
            </a:r>
            <a:endParaRPr lang="zh-TW" altLang="en-US" sz="18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/>
  <p:txStyles>
    <p:titleStyle>
      <a:lvl1pPr algn="l" rtl="0" eaLnBrk="1" latinLnBrk="0" hangingPunct="1">
        <a:spcBef>
          <a:spcPct val="0"/>
        </a:spcBef>
        <a:buNone/>
        <a:defRPr kumimoji="0" sz="3100" b="0" kern="1200" cap="none" baseline="0">
          <a:solidFill>
            <a:schemeClr val="tx2"/>
          </a:solidFill>
          <a:latin typeface="Calibri" panose="020F0502020204030204" pitchFamily="34" charset="0"/>
          <a:ea typeface="標楷體" pitchFamily="65" charset="-120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9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nthu.edu.tw/~jang" TargetMode="External"/><Relationship Id="rId2" Type="http://schemas.openxmlformats.org/officeDocument/2006/relationships/hyperlink" Target="mailto:jang@mirlab.org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onsitego.com/blog/fuzzy-logic-means-washing-machine/" TargetMode="External"/><Relationship Id="rId2" Type="http://schemas.openxmlformats.org/officeDocument/2006/relationships/hyperlink" Target="https://www.samsung.com/in/support/home-appliances/what-is-fuzzy-logic-in-a-washing-machine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hyperlink" Target="https://iopscience.iop.org/article/10.1088/1757-899X/384/1/012044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hyperlink" Target="https://www.ijcaonline.org/research/volume126/number15/sobhy-2015-ijca-906083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z="3600" dirty="0">
                <a:latin typeface="+mj-ea"/>
              </a:rPr>
              <a:t>模糊集合及其應用</a:t>
            </a:r>
            <a:br>
              <a:rPr lang="en-US" altLang="zh-TW" sz="3600" dirty="0">
                <a:latin typeface="+mj-ea"/>
              </a:rPr>
            </a:br>
            <a:r>
              <a:rPr lang="en-US" altLang="zh-TW" sz="3600" dirty="0">
                <a:cs typeface="Calibri" panose="020F0502020204030204" pitchFamily="34" charset="0"/>
              </a:rPr>
              <a:t>Fuzzy Set and Its Applications</a:t>
            </a:r>
            <a:endParaRPr lang="zh-TW" altLang="en-US" dirty="0">
              <a:cs typeface="Calibri" panose="020F0502020204030204" pitchFamily="34" charset="0"/>
            </a:endParaRP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4294967295"/>
          </p:nvPr>
        </p:nvSpPr>
        <p:spPr>
          <a:xfrm>
            <a:off x="6294313" y="5795972"/>
            <a:ext cx="11833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fld id="{1B5DD0A4-5EC4-420C-89F5-FF49BBA59529}" type="datetime1">
              <a:rPr lang="zh-TW" altLang="en-US" smtClean="0"/>
              <a:pPr algn="ctr"/>
              <a:t>2022/1/22</a:t>
            </a:fld>
            <a:endParaRPr lang="zh-TW" altLang="en-US" dirty="0"/>
          </a:p>
        </p:txBody>
      </p:sp>
      <p:sp>
        <p:nvSpPr>
          <p:cNvPr id="6" name="副標題 5">
            <a:extLst>
              <a:ext uri="{FF2B5EF4-FFF2-40B4-BE49-F238E27FC236}">
                <a16:creationId xmlns:a16="http://schemas.microsoft.com/office/drawing/2014/main" id="{69BC142A-4639-4B7D-9BFD-2955DFDDF9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40091" y="3933056"/>
            <a:ext cx="4112023" cy="1077218"/>
          </a:xfrm>
        </p:spPr>
        <p:txBody>
          <a:bodyPr wrap="none">
            <a:spAutoFit/>
          </a:bodyPr>
          <a:lstStyle/>
          <a:p>
            <a:r>
              <a:rPr lang="zh-TW" altLang="en-US" dirty="0"/>
              <a:t>張智星</a:t>
            </a:r>
            <a:endParaRPr lang="en-US" altLang="zh-TW" dirty="0">
              <a:latin typeface="Arial" panose="020B0604020202020204" pitchFamily="34" charset="0"/>
            </a:endParaRPr>
          </a:p>
          <a:p>
            <a:r>
              <a:rPr lang="zh-TW" altLang="en-US" dirty="0">
                <a:latin typeface="Arial" panose="020B0604020202020204" pitchFamily="34" charset="0"/>
              </a:rPr>
              <a:t>台灣大學資訊系教授</a:t>
            </a:r>
            <a:r>
              <a:rPr lang="en-US" altLang="zh-TW" dirty="0">
                <a:latin typeface="Arial" panose="020B0604020202020204" pitchFamily="34" charset="0"/>
              </a:rPr>
              <a:t>/</a:t>
            </a:r>
            <a:r>
              <a:rPr lang="zh-TW" altLang="en-US" dirty="0">
                <a:latin typeface="Arial" panose="020B0604020202020204" pitchFamily="34" charset="0"/>
              </a:rPr>
              <a:t>玉山金控科技長</a:t>
            </a:r>
            <a:endParaRPr lang="en-US" altLang="zh-TW" dirty="0">
              <a:latin typeface="Arial" panose="020B0604020202020204" pitchFamily="34" charset="0"/>
            </a:endParaRPr>
          </a:p>
          <a:p>
            <a:r>
              <a:rPr lang="en-US" altLang="zh-TW" i="1" dirty="0">
                <a:latin typeface="Arial" panose="020B0604020202020204" pitchFamily="34" charset="0"/>
                <a:hlinkClick r:id="rId2"/>
              </a:rPr>
              <a:t>jang@mirlab.org</a:t>
            </a:r>
            <a:r>
              <a:rPr lang="en-US" altLang="zh-TW" i="1" dirty="0">
                <a:latin typeface="Arial" panose="020B0604020202020204" pitchFamily="34" charset="0"/>
              </a:rPr>
              <a:t>, </a:t>
            </a:r>
            <a:r>
              <a:rPr lang="en-US" altLang="zh-TW" i="1" dirty="0">
                <a:latin typeface="Arial" panose="020B0604020202020204" pitchFamily="34" charset="0"/>
                <a:hlinkClick r:id="rId3"/>
              </a:rPr>
              <a:t>http://mirlab.org/jang</a:t>
            </a:r>
            <a:endParaRPr lang="zh-TW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14799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/>
              <a:t>洗衣機的模糊控制</a:t>
            </a:r>
            <a:endParaRPr lang="en-US" altLang="zh-TW" dirty="0"/>
          </a:p>
          <a:p>
            <a:pPr lvl="1"/>
            <a:r>
              <a:rPr lang="zh-TW" altLang="en-US" dirty="0"/>
              <a:t>感測器：稱重器、布料感測器、溫度計、水質感測器等</a:t>
            </a:r>
            <a:endParaRPr lang="en-US" altLang="zh-TW" dirty="0"/>
          </a:p>
          <a:p>
            <a:pPr lvl="1"/>
            <a:r>
              <a:rPr lang="zh-TW" altLang="en-US" dirty="0"/>
              <a:t>控制量：進水量、水溫、洗滌時間、脫水速度等</a:t>
            </a:r>
            <a:endParaRPr lang="en-US" altLang="zh-TW" dirty="0"/>
          </a:p>
          <a:p>
            <a:pPr lvl="1"/>
            <a:r>
              <a:rPr lang="zh-TW" altLang="en-US" dirty="0"/>
              <a:t>效益：省電、省水、保護衣服</a:t>
            </a:r>
            <a:endParaRPr lang="en-US" altLang="zh-TW" dirty="0"/>
          </a:p>
          <a:p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模糊邏輯控制器：洗衣機的應用</a:t>
            </a:r>
          </a:p>
        </p:txBody>
      </p:sp>
      <p:sp>
        <p:nvSpPr>
          <p:cNvPr id="9" name="圓角矩形圖說文字 5">
            <a:extLst>
              <a:ext uri="{FF2B5EF4-FFF2-40B4-BE49-F238E27FC236}">
                <a16:creationId xmlns:a16="http://schemas.microsoft.com/office/drawing/2014/main" id="{83DC8273-1CBE-4782-8C17-BDB6D018554E}"/>
              </a:ext>
            </a:extLst>
          </p:cNvPr>
          <p:cNvSpPr/>
          <p:nvPr/>
        </p:nvSpPr>
        <p:spPr>
          <a:xfrm>
            <a:off x="3620334" y="6034378"/>
            <a:ext cx="4951333" cy="646986"/>
          </a:xfrm>
          <a:prstGeom prst="wedgeRoundRectCallout">
            <a:avLst>
              <a:gd name="adj1" fmla="val 14652"/>
              <a:gd name="adj2" fmla="val 17117"/>
              <a:gd name="adj3" fmla="val 16667"/>
            </a:avLst>
          </a:prstGeom>
          <a:solidFill>
            <a:srgbClr val="FFFFCC">
              <a:alpha val="50000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>
              <a:defRPr/>
            </a:pPr>
            <a:r>
              <a:rPr lang="en-US" altLang="zh-TW" sz="800" dirty="0">
                <a:solidFill>
                  <a:schemeClr val="tx1"/>
                </a:solidFill>
              </a:rPr>
              <a:t>References:</a:t>
            </a:r>
            <a:endParaRPr lang="en-US" altLang="zh-TW" sz="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sym typeface="Wingdings" panose="05000000000000000000" pitchFamily="2" charset="2"/>
              <a:hlinkClick r:id="rId2"/>
            </a:endParaRPr>
          </a:p>
          <a:p>
            <a:pPr>
              <a:defRPr/>
            </a:pPr>
            <a:r>
              <a:rPr lang="en-US" altLang="zh-TW" sz="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  <a:hlinkClick r:id="rId2"/>
              </a:rPr>
              <a:t>https://www.samsung.com/in/support/home-appliances/what-is-fuzzy-logic-in-a-washing-machine/</a:t>
            </a:r>
            <a:endParaRPr lang="en-US" altLang="zh-TW" sz="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sym typeface="Wingdings" panose="05000000000000000000" pitchFamily="2" charset="2"/>
            </a:endParaRPr>
          </a:p>
          <a:p>
            <a:pPr>
              <a:defRPr/>
            </a:pPr>
            <a:r>
              <a:rPr lang="en-US" altLang="zh-TW" sz="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  <a:hlinkClick r:id="rId3"/>
              </a:rPr>
              <a:t>https://onsitego.com/blog/fuzzy-logic-means-washing-machine/</a:t>
            </a:r>
            <a:r>
              <a:rPr lang="zh-TW" altLang="en-US" sz="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 </a:t>
            </a:r>
            <a:endParaRPr lang="en-US" altLang="zh-TW" sz="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sym typeface="Wingdings" panose="05000000000000000000" pitchFamily="2" charset="2"/>
            </a:endParaRPr>
          </a:p>
          <a:p>
            <a:pPr>
              <a:defRPr/>
            </a:pPr>
            <a:r>
              <a:rPr lang="en-US" altLang="zh-TW" sz="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  <a:hlinkClick r:id="rId4"/>
              </a:rPr>
              <a:t>https://iopscience.iop.org/article/10.1088/1757-899X/384/1/012044</a:t>
            </a:r>
            <a:r>
              <a:rPr lang="zh-TW" altLang="en-US" sz="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  </a:t>
            </a:r>
            <a:endParaRPr lang="zh-TW" altLang="en-US" sz="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10" name="圖片 9">
            <a:extLst>
              <a:ext uri="{FF2B5EF4-FFF2-40B4-BE49-F238E27FC236}">
                <a16:creationId xmlns:a16="http://schemas.microsoft.com/office/drawing/2014/main" id="{0E3511D6-61AE-4393-B91E-7FBBED13AAD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00057" y="3710559"/>
            <a:ext cx="2756851" cy="2019776"/>
          </a:xfrm>
          <a:prstGeom prst="rect">
            <a:avLst/>
          </a:prstGeom>
        </p:spPr>
      </p:pic>
      <p:pic>
        <p:nvPicPr>
          <p:cNvPr id="1026" name="Picture 2" descr="Fuzzy Logic">
            <a:extLst>
              <a:ext uri="{FF2B5EF4-FFF2-40B4-BE49-F238E27FC236}">
                <a16:creationId xmlns:a16="http://schemas.microsoft.com/office/drawing/2014/main" id="{0A4FB0BC-25AC-4319-8C8F-FEE61D0D96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9617" y="3573016"/>
            <a:ext cx="3201981" cy="2157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63739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/>
              <a:t>冷氣機的模糊控制</a:t>
            </a:r>
            <a:endParaRPr lang="en-US" altLang="zh-TW" dirty="0"/>
          </a:p>
          <a:p>
            <a:pPr lvl="1"/>
            <a:r>
              <a:rPr lang="zh-TW" altLang="en-US" dirty="0"/>
              <a:t>感測器：溫度、濕度、露點溫度、壓力、伏特數等</a:t>
            </a:r>
            <a:endParaRPr lang="en-US" altLang="zh-TW" dirty="0"/>
          </a:p>
          <a:p>
            <a:pPr lvl="1"/>
            <a:r>
              <a:rPr lang="zh-TW" altLang="en-US" dirty="0"/>
              <a:t>控制量：壓縮機轉速、風扇轉速、操作模式、翅片轉速等</a:t>
            </a:r>
            <a:endParaRPr lang="en-US" altLang="zh-TW" dirty="0"/>
          </a:p>
          <a:p>
            <a:pPr lvl="1"/>
            <a:r>
              <a:rPr lang="zh-TW" altLang="en-US" dirty="0"/>
              <a:t>效益：省電、更快達到舒適溫度</a:t>
            </a:r>
            <a:endParaRPr lang="en-US" altLang="zh-TW" dirty="0"/>
          </a:p>
          <a:p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模糊邏輯控制器：冷氣機的應用</a:t>
            </a:r>
          </a:p>
        </p:txBody>
      </p:sp>
      <p:sp>
        <p:nvSpPr>
          <p:cNvPr id="9" name="圓角矩形圖說文字 5">
            <a:extLst>
              <a:ext uri="{FF2B5EF4-FFF2-40B4-BE49-F238E27FC236}">
                <a16:creationId xmlns:a16="http://schemas.microsoft.com/office/drawing/2014/main" id="{83DC8273-1CBE-4782-8C17-BDB6D018554E}"/>
              </a:ext>
            </a:extLst>
          </p:cNvPr>
          <p:cNvSpPr/>
          <p:nvPr/>
        </p:nvSpPr>
        <p:spPr>
          <a:xfrm>
            <a:off x="3658597" y="6298694"/>
            <a:ext cx="4339650" cy="374571"/>
          </a:xfrm>
          <a:prstGeom prst="wedgeRoundRectCallout">
            <a:avLst>
              <a:gd name="adj1" fmla="val 14652"/>
              <a:gd name="adj2" fmla="val 17117"/>
              <a:gd name="adj3" fmla="val 16667"/>
            </a:avLst>
          </a:prstGeom>
          <a:solidFill>
            <a:srgbClr val="FFFFCC">
              <a:alpha val="50000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>
              <a:defRPr/>
            </a:pPr>
            <a:r>
              <a:rPr lang="en-US" altLang="zh-TW" sz="800" dirty="0">
                <a:solidFill>
                  <a:schemeClr val="tx1"/>
                </a:solidFill>
              </a:rPr>
              <a:t>References:</a:t>
            </a:r>
            <a:endParaRPr lang="en-US" altLang="zh-TW" sz="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sym typeface="Wingdings" panose="05000000000000000000" pitchFamily="2" charset="2"/>
            </a:endParaRPr>
          </a:p>
          <a:p>
            <a:pPr>
              <a:defRPr/>
            </a:pPr>
            <a:r>
              <a:rPr lang="en-US" altLang="zh-TW" sz="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  <a:hlinkClick r:id="rId2"/>
              </a:rPr>
              <a:t>https://www.ijcaonline.org/research/volume126/number15/sobhy-2015-ijca-906083.pdf</a:t>
            </a:r>
            <a:endParaRPr lang="en-US" altLang="zh-TW" sz="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sym typeface="Wingdings" panose="05000000000000000000" pitchFamily="2" charset="2"/>
            </a:endParaRP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25132409-56A8-4F5C-872B-8BF99609D8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9198" y="3562765"/>
            <a:ext cx="3432484" cy="2233103"/>
          </a:xfrm>
          <a:prstGeom prst="rect">
            <a:avLst/>
          </a:prstGeom>
        </p:spPr>
      </p:pic>
      <p:pic>
        <p:nvPicPr>
          <p:cNvPr id="5" name="圖片 4">
            <a:extLst>
              <a:ext uri="{FF2B5EF4-FFF2-40B4-BE49-F238E27FC236}">
                <a16:creationId xmlns:a16="http://schemas.microsoft.com/office/drawing/2014/main" id="{C37C4C08-0C3F-410E-90B5-F8985A3F39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1784" y="3429001"/>
            <a:ext cx="1821398" cy="883731"/>
          </a:xfrm>
          <a:prstGeom prst="rect">
            <a:avLst/>
          </a:prstGeom>
        </p:spPr>
      </p:pic>
      <p:pic>
        <p:nvPicPr>
          <p:cNvPr id="6" name="圖片 5">
            <a:extLst>
              <a:ext uri="{FF2B5EF4-FFF2-40B4-BE49-F238E27FC236}">
                <a16:creationId xmlns:a16="http://schemas.microsoft.com/office/drawing/2014/main" id="{E96F96B5-6EC8-48F4-A2E6-E588513CFAE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0001" y="3501008"/>
            <a:ext cx="2088928" cy="598826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90C0C157-6E25-4759-AF9F-A2C1FF7BE46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80488" y="4365105"/>
            <a:ext cx="2198655" cy="697351"/>
          </a:xfrm>
          <a:prstGeom prst="rect">
            <a:avLst/>
          </a:prstGeom>
        </p:spPr>
      </p:pic>
      <p:pic>
        <p:nvPicPr>
          <p:cNvPr id="11" name="圖片 10">
            <a:extLst>
              <a:ext uri="{FF2B5EF4-FFF2-40B4-BE49-F238E27FC236}">
                <a16:creationId xmlns:a16="http://schemas.microsoft.com/office/drawing/2014/main" id="{E93FF646-8C7A-47BC-B610-5417BBD9CB9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84378" y="5373216"/>
            <a:ext cx="2095399" cy="458812"/>
          </a:xfrm>
          <a:prstGeom prst="rect">
            <a:avLst/>
          </a:prstGeom>
        </p:spPr>
      </p:pic>
      <p:pic>
        <p:nvPicPr>
          <p:cNvPr id="12" name="圖片 11">
            <a:extLst>
              <a:ext uri="{FF2B5EF4-FFF2-40B4-BE49-F238E27FC236}">
                <a16:creationId xmlns:a16="http://schemas.microsoft.com/office/drawing/2014/main" id="{37DB1761-F19B-45AC-91E3-1B619999F35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076599" y="5265192"/>
            <a:ext cx="2047876" cy="900113"/>
          </a:xfrm>
          <a:prstGeom prst="rect">
            <a:avLst/>
          </a:prstGeom>
        </p:spPr>
      </p:pic>
      <p:pic>
        <p:nvPicPr>
          <p:cNvPr id="13" name="圖片 12">
            <a:extLst>
              <a:ext uri="{FF2B5EF4-FFF2-40B4-BE49-F238E27FC236}">
                <a16:creationId xmlns:a16="http://schemas.microsoft.com/office/drawing/2014/main" id="{997CDB32-F2CA-4D5A-8940-E079DC9B035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223792" y="4362296"/>
            <a:ext cx="1639056" cy="883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42531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內容版面配置區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Fuzzy sets</a:t>
            </a:r>
          </a:p>
          <a:p>
            <a:pPr lvl="1"/>
            <a:r>
              <a:rPr lang="en-US" altLang="zh-TW" dirty="0"/>
              <a:t>Sets with fuzzy boundaries</a:t>
            </a:r>
            <a:r>
              <a:rPr lang="zh-TW" altLang="en-US" dirty="0"/>
              <a:t>（邊界模糊的集合）</a:t>
            </a:r>
            <a:endParaRPr lang="en-US" altLang="zh-TW" dirty="0"/>
          </a:p>
          <a:p>
            <a:pPr lvl="1"/>
            <a:r>
              <a:rPr lang="en-US" altLang="zh-TW" dirty="0"/>
              <a:t>Example:</a:t>
            </a:r>
            <a:r>
              <a:rPr lang="zh-TW" altLang="en-US" dirty="0"/>
              <a:t> </a:t>
            </a:r>
            <a:r>
              <a:rPr lang="en-US" altLang="zh-TW" dirty="0">
                <a:solidFill>
                  <a:srgbClr val="00B0F0"/>
                </a:solidFill>
              </a:rPr>
              <a:t>A = Set of tall people</a:t>
            </a:r>
            <a:r>
              <a:rPr lang="zh-TW" altLang="en-US" dirty="0">
                <a:solidFill>
                  <a:srgbClr val="00B0F0"/>
                </a:solidFill>
              </a:rPr>
              <a:t> （高的人所成的集合）</a:t>
            </a:r>
            <a:endParaRPr lang="en-US" altLang="zh-TW" dirty="0">
              <a:solidFill>
                <a:srgbClr val="00B0F0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Fuzzy Sets</a:t>
            </a:r>
            <a:r>
              <a:rPr lang="zh-TW" altLang="en-US" dirty="0"/>
              <a:t>（模糊集合）</a:t>
            </a:r>
          </a:p>
        </p:txBody>
      </p:sp>
      <p:sp>
        <p:nvSpPr>
          <p:cNvPr id="37" name="Line 5">
            <a:extLst>
              <a:ext uri="{FF2B5EF4-FFF2-40B4-BE49-F238E27FC236}">
                <a16:creationId xmlns:a16="http://schemas.microsoft.com/office/drawing/2014/main" id="{1EA58DAB-5C93-4A04-9873-9797AC679AE5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5694554"/>
            <a:ext cx="2819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8" name="Line 6">
            <a:extLst>
              <a:ext uri="{FF2B5EF4-FFF2-40B4-BE49-F238E27FC236}">
                <a16:creationId xmlns:a16="http://schemas.microsoft.com/office/drawing/2014/main" id="{024BE1CB-84A6-4277-B459-52DC2220542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7000" y="3807722"/>
            <a:ext cx="0" cy="18811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9" name="Rectangle 7">
            <a:extLst>
              <a:ext uri="{FF2B5EF4-FFF2-40B4-BE49-F238E27FC236}">
                <a16:creationId xmlns:a16="http://schemas.microsoft.com/office/drawing/2014/main" id="{6D7B2CDF-57F2-49E9-9744-36F7E50897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1055" y="5880292"/>
            <a:ext cx="826828" cy="501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>
              <a:lnSpc>
                <a:spcPct val="65000"/>
              </a:lnSpc>
              <a:spcBef>
                <a:spcPct val="30000"/>
              </a:spcBef>
            </a:pPr>
            <a:r>
              <a:rPr lang="en-US" altLang="zh-TW" sz="1600"/>
              <a:t>Heights</a:t>
            </a:r>
          </a:p>
          <a:p>
            <a:pPr algn="ctr">
              <a:lnSpc>
                <a:spcPct val="65000"/>
              </a:lnSpc>
              <a:spcBef>
                <a:spcPct val="30000"/>
              </a:spcBef>
            </a:pPr>
            <a:r>
              <a:rPr lang="en-US" altLang="zh-TW" sz="1600"/>
              <a:t>(cm)</a:t>
            </a:r>
          </a:p>
        </p:txBody>
      </p:sp>
      <p:sp>
        <p:nvSpPr>
          <p:cNvPr id="40" name="Line 8">
            <a:extLst>
              <a:ext uri="{FF2B5EF4-FFF2-40B4-BE49-F238E27FC236}">
                <a16:creationId xmlns:a16="http://schemas.microsoft.com/office/drawing/2014/main" id="{1B1DED83-CAD0-4686-AC3C-1B43FEA83B22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4322954"/>
            <a:ext cx="1371600" cy="0"/>
          </a:xfrm>
          <a:prstGeom prst="line">
            <a:avLst/>
          </a:prstGeom>
          <a:noFill/>
          <a:ln w="12700">
            <a:solidFill>
              <a:srgbClr val="00B0F0"/>
            </a:solidFill>
            <a:prstDash val="sysDot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1" name="Rectangle 9">
            <a:extLst>
              <a:ext uri="{FF2B5EF4-FFF2-40B4-BE49-F238E27FC236}">
                <a16:creationId xmlns:a16="http://schemas.microsoft.com/office/drawing/2014/main" id="{423D3006-3AB6-4BD6-A3DF-58ABDC762D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09972" y="5804093"/>
            <a:ext cx="498533" cy="267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>
              <a:lnSpc>
                <a:spcPct val="65000"/>
              </a:lnSpc>
              <a:spcBef>
                <a:spcPct val="30000"/>
              </a:spcBef>
            </a:pPr>
            <a:r>
              <a:rPr lang="en-US" altLang="zh-TW" sz="1600"/>
              <a:t>170</a:t>
            </a:r>
          </a:p>
        </p:txBody>
      </p:sp>
      <p:sp>
        <p:nvSpPr>
          <p:cNvPr id="42" name="Rectangle 10">
            <a:extLst>
              <a:ext uri="{FF2B5EF4-FFF2-40B4-BE49-F238E27FC236}">
                <a16:creationId xmlns:a16="http://schemas.microsoft.com/office/drawing/2014/main" id="{B95C859B-D20E-4ED8-B361-F11014E0B7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5243" y="4203893"/>
            <a:ext cx="448841" cy="267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>
              <a:lnSpc>
                <a:spcPct val="65000"/>
              </a:lnSpc>
              <a:spcBef>
                <a:spcPct val="30000"/>
              </a:spcBef>
            </a:pPr>
            <a:r>
              <a:rPr lang="en-US" altLang="zh-TW" sz="1600"/>
              <a:t>1.0</a:t>
            </a:r>
          </a:p>
        </p:txBody>
      </p:sp>
      <p:sp>
        <p:nvSpPr>
          <p:cNvPr id="43" name="Line 11">
            <a:extLst>
              <a:ext uri="{FF2B5EF4-FFF2-40B4-BE49-F238E27FC236}">
                <a16:creationId xmlns:a16="http://schemas.microsoft.com/office/drawing/2014/main" id="{1A1AAF72-FCB4-4BEC-BD3D-A196F216F16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038600" y="4322954"/>
            <a:ext cx="0" cy="1371600"/>
          </a:xfrm>
          <a:prstGeom prst="line">
            <a:avLst/>
          </a:prstGeom>
          <a:noFill/>
          <a:ln w="50800">
            <a:solidFill>
              <a:srgbClr val="00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4" name="Line 12">
            <a:extLst>
              <a:ext uri="{FF2B5EF4-FFF2-40B4-BE49-F238E27FC236}">
                <a16:creationId xmlns:a16="http://schemas.microsoft.com/office/drawing/2014/main" id="{4565C2D1-6322-41C5-9F15-053903F1116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38600" y="4322954"/>
            <a:ext cx="1219200" cy="0"/>
          </a:xfrm>
          <a:prstGeom prst="line">
            <a:avLst/>
          </a:prstGeom>
          <a:noFill/>
          <a:ln w="50800">
            <a:solidFill>
              <a:srgbClr val="00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5" name="Line 13">
            <a:extLst>
              <a:ext uri="{FF2B5EF4-FFF2-40B4-BE49-F238E27FC236}">
                <a16:creationId xmlns:a16="http://schemas.microsoft.com/office/drawing/2014/main" id="{F9369A86-7E0E-42CA-BEE1-66D2F6E0190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67000" y="5694554"/>
            <a:ext cx="1371600" cy="0"/>
          </a:xfrm>
          <a:prstGeom prst="line">
            <a:avLst/>
          </a:prstGeom>
          <a:noFill/>
          <a:ln w="50800">
            <a:solidFill>
              <a:srgbClr val="00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6" name="Rectangle 14">
            <a:extLst>
              <a:ext uri="{FF2B5EF4-FFF2-40B4-BE49-F238E27FC236}">
                <a16:creationId xmlns:a16="http://schemas.microsoft.com/office/drawing/2014/main" id="{4DF25FD3-A6F2-4346-9828-37D4528359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4051" y="3611755"/>
            <a:ext cx="1642373" cy="4730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95000"/>
              </a:lnSpc>
              <a:spcBef>
                <a:spcPct val="30000"/>
              </a:spcBef>
            </a:pPr>
            <a:r>
              <a:rPr lang="en-US" altLang="zh-TW" sz="2600" dirty="0">
                <a:solidFill>
                  <a:srgbClr val="7030A0"/>
                </a:solidFill>
              </a:rPr>
              <a:t>Crisp set A</a:t>
            </a:r>
          </a:p>
        </p:txBody>
      </p:sp>
      <p:sp>
        <p:nvSpPr>
          <p:cNvPr id="47" name="Line 16">
            <a:extLst>
              <a:ext uri="{FF2B5EF4-FFF2-40B4-BE49-F238E27FC236}">
                <a16:creationId xmlns:a16="http://schemas.microsoft.com/office/drawing/2014/main" id="{CC7C7BF3-3F3D-4CF6-9483-DB71723A6809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5694554"/>
            <a:ext cx="3048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8" name="Line 17">
            <a:extLst>
              <a:ext uri="{FF2B5EF4-FFF2-40B4-BE49-F238E27FC236}">
                <a16:creationId xmlns:a16="http://schemas.microsoft.com/office/drawing/2014/main" id="{1F13EBF4-0556-4978-800F-50E758EBABC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248400" y="3813778"/>
            <a:ext cx="0" cy="18811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9" name="Rectangle 18">
            <a:extLst>
              <a:ext uri="{FF2B5EF4-FFF2-40B4-BE49-F238E27FC236}">
                <a16:creationId xmlns:a16="http://schemas.microsoft.com/office/drawing/2014/main" id="{3455A8F9-2A0F-42CA-9325-A23FCF57B9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04592" y="4737292"/>
            <a:ext cx="1570943" cy="83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>
              <a:lnSpc>
                <a:spcPct val="65000"/>
              </a:lnSpc>
              <a:spcBef>
                <a:spcPct val="30000"/>
              </a:spcBef>
            </a:pPr>
            <a:r>
              <a:rPr lang="en-US" altLang="zh-TW" sz="2000" dirty="0">
                <a:solidFill>
                  <a:srgbClr val="FF0000"/>
                </a:solidFill>
              </a:rPr>
              <a:t>Membership</a:t>
            </a:r>
          </a:p>
          <a:p>
            <a:pPr algn="ctr">
              <a:lnSpc>
                <a:spcPct val="65000"/>
              </a:lnSpc>
              <a:spcBef>
                <a:spcPct val="30000"/>
              </a:spcBef>
            </a:pPr>
            <a:r>
              <a:rPr lang="en-US" altLang="zh-TW" dirty="0">
                <a:solidFill>
                  <a:srgbClr val="FF0000"/>
                </a:solidFill>
              </a:rPr>
              <a:t>Function</a:t>
            </a:r>
          </a:p>
          <a:p>
            <a:pPr algn="ctr">
              <a:lnSpc>
                <a:spcPct val="65000"/>
              </a:lnSpc>
              <a:spcBef>
                <a:spcPct val="30000"/>
              </a:spcBef>
            </a:pP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（歸屬函數）</a:t>
            </a:r>
            <a:endParaRPr lang="en-US" altLang="zh-TW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0" name="Rectangle 19">
            <a:extLst>
              <a:ext uri="{FF2B5EF4-FFF2-40B4-BE49-F238E27FC236}">
                <a16:creationId xmlns:a16="http://schemas.microsoft.com/office/drawing/2014/main" id="{41FAC1D6-89D2-49EB-8D79-8465FAB033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75855" y="5880292"/>
            <a:ext cx="826828" cy="501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>
              <a:lnSpc>
                <a:spcPct val="65000"/>
              </a:lnSpc>
              <a:spcBef>
                <a:spcPct val="30000"/>
              </a:spcBef>
            </a:pPr>
            <a:r>
              <a:rPr lang="en-US" altLang="zh-TW" sz="1600"/>
              <a:t>Heights</a:t>
            </a:r>
          </a:p>
          <a:p>
            <a:pPr algn="ctr">
              <a:lnSpc>
                <a:spcPct val="65000"/>
              </a:lnSpc>
              <a:spcBef>
                <a:spcPct val="30000"/>
              </a:spcBef>
            </a:pPr>
            <a:r>
              <a:rPr lang="en-US" altLang="zh-TW" sz="1600"/>
              <a:t>(cm)</a:t>
            </a:r>
          </a:p>
        </p:txBody>
      </p:sp>
      <p:sp>
        <p:nvSpPr>
          <p:cNvPr id="51" name="Line 20">
            <a:extLst>
              <a:ext uri="{FF2B5EF4-FFF2-40B4-BE49-F238E27FC236}">
                <a16:creationId xmlns:a16="http://schemas.microsoft.com/office/drawing/2014/main" id="{05DDD264-5F52-4A5E-B392-3E8525519B97}"/>
              </a:ext>
            </a:extLst>
          </p:cNvPr>
          <p:cNvSpPr>
            <a:spLocks noChangeShapeType="1"/>
          </p:cNvSpPr>
          <p:nvPr/>
        </p:nvSpPr>
        <p:spPr bwMode="auto">
          <a:xfrm>
            <a:off x="7543800" y="5008754"/>
            <a:ext cx="0" cy="685800"/>
          </a:xfrm>
          <a:prstGeom prst="line">
            <a:avLst/>
          </a:prstGeom>
          <a:noFill/>
          <a:ln w="12700">
            <a:solidFill>
              <a:srgbClr val="00B0F0"/>
            </a:solidFill>
            <a:prstDash val="sysDot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2" name="Line 21">
            <a:extLst>
              <a:ext uri="{FF2B5EF4-FFF2-40B4-BE49-F238E27FC236}">
                <a16:creationId xmlns:a16="http://schemas.microsoft.com/office/drawing/2014/main" id="{27A5B1B3-1EFB-4189-A3DC-A82015D5FC38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5008754"/>
            <a:ext cx="1295400" cy="0"/>
          </a:xfrm>
          <a:prstGeom prst="line">
            <a:avLst/>
          </a:prstGeom>
          <a:noFill/>
          <a:ln w="12700">
            <a:solidFill>
              <a:srgbClr val="00B0F0"/>
            </a:solidFill>
            <a:prstDash val="sysDot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3" name="Line 22">
            <a:extLst>
              <a:ext uri="{FF2B5EF4-FFF2-40B4-BE49-F238E27FC236}">
                <a16:creationId xmlns:a16="http://schemas.microsoft.com/office/drawing/2014/main" id="{8FD191AF-CB19-4166-BE47-B7365FD90EE7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4423849"/>
            <a:ext cx="1752600" cy="0"/>
          </a:xfrm>
          <a:prstGeom prst="line">
            <a:avLst/>
          </a:prstGeom>
          <a:noFill/>
          <a:ln w="12700">
            <a:solidFill>
              <a:srgbClr val="00B0F0"/>
            </a:solidFill>
            <a:prstDash val="sysDot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4" name="Line 23">
            <a:extLst>
              <a:ext uri="{FF2B5EF4-FFF2-40B4-BE49-F238E27FC236}">
                <a16:creationId xmlns:a16="http://schemas.microsoft.com/office/drawing/2014/main" id="{DD38C501-FC1E-4950-B011-9309874D228A}"/>
              </a:ext>
            </a:extLst>
          </p:cNvPr>
          <p:cNvSpPr>
            <a:spLocks noChangeShapeType="1"/>
          </p:cNvSpPr>
          <p:nvPr/>
        </p:nvSpPr>
        <p:spPr bwMode="auto">
          <a:xfrm>
            <a:off x="7949376" y="4475354"/>
            <a:ext cx="0" cy="1219200"/>
          </a:xfrm>
          <a:prstGeom prst="line">
            <a:avLst/>
          </a:prstGeom>
          <a:noFill/>
          <a:ln w="12700">
            <a:solidFill>
              <a:srgbClr val="00B0F0"/>
            </a:solidFill>
            <a:prstDash val="sysDot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5" name="Rectangle 24">
            <a:extLst>
              <a:ext uri="{FF2B5EF4-FFF2-40B4-BE49-F238E27FC236}">
                <a16:creationId xmlns:a16="http://schemas.microsoft.com/office/drawing/2014/main" id="{E4222050-71E2-4C55-B488-7FC1010244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0397" y="5808855"/>
            <a:ext cx="498533" cy="267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>
              <a:lnSpc>
                <a:spcPct val="65000"/>
              </a:lnSpc>
              <a:spcBef>
                <a:spcPct val="30000"/>
              </a:spcBef>
            </a:pPr>
            <a:r>
              <a:rPr lang="en-US" altLang="zh-TW" sz="1600"/>
              <a:t>170</a:t>
            </a:r>
          </a:p>
        </p:txBody>
      </p:sp>
      <p:sp>
        <p:nvSpPr>
          <p:cNvPr id="56" name="Rectangle 25">
            <a:extLst>
              <a:ext uri="{FF2B5EF4-FFF2-40B4-BE49-F238E27FC236}">
                <a16:creationId xmlns:a16="http://schemas.microsoft.com/office/drawing/2014/main" id="{D3832AFA-E301-448E-8B75-470A50411D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4336" y="5808855"/>
            <a:ext cx="498533" cy="267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>
              <a:lnSpc>
                <a:spcPct val="65000"/>
              </a:lnSpc>
              <a:spcBef>
                <a:spcPct val="30000"/>
              </a:spcBef>
            </a:pPr>
            <a:r>
              <a:rPr lang="en-US" altLang="zh-TW" sz="1600"/>
              <a:t>180</a:t>
            </a:r>
          </a:p>
        </p:txBody>
      </p:sp>
      <p:sp>
        <p:nvSpPr>
          <p:cNvPr id="57" name="Rectangle 26">
            <a:extLst>
              <a:ext uri="{FF2B5EF4-FFF2-40B4-BE49-F238E27FC236}">
                <a16:creationId xmlns:a16="http://schemas.microsoft.com/office/drawing/2014/main" id="{630CE772-EBC7-4ECD-9EA8-B5D9A399AD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3653" y="4813493"/>
            <a:ext cx="445635" cy="267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>
              <a:lnSpc>
                <a:spcPct val="65000"/>
              </a:lnSpc>
              <a:spcBef>
                <a:spcPct val="30000"/>
              </a:spcBef>
            </a:pPr>
            <a:r>
              <a:rPr lang="en-US" altLang="zh-TW" sz="1600" dirty="0"/>
              <a:t>0.5</a:t>
            </a:r>
          </a:p>
        </p:txBody>
      </p:sp>
      <p:sp>
        <p:nvSpPr>
          <p:cNvPr id="58" name="Rectangle 27">
            <a:extLst>
              <a:ext uri="{FF2B5EF4-FFF2-40B4-BE49-F238E27FC236}">
                <a16:creationId xmlns:a16="http://schemas.microsoft.com/office/drawing/2014/main" id="{4008686D-868B-44ED-9D14-CA22BBF951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3653" y="4386012"/>
            <a:ext cx="445635" cy="267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>
              <a:lnSpc>
                <a:spcPct val="65000"/>
              </a:lnSpc>
              <a:spcBef>
                <a:spcPct val="30000"/>
              </a:spcBef>
            </a:pPr>
            <a:r>
              <a:rPr lang="en-US" altLang="zh-TW" sz="1600" dirty="0"/>
              <a:t>0.9</a:t>
            </a:r>
          </a:p>
        </p:txBody>
      </p:sp>
      <p:sp>
        <p:nvSpPr>
          <p:cNvPr id="59" name="Line 28">
            <a:extLst>
              <a:ext uri="{FF2B5EF4-FFF2-40B4-BE49-F238E27FC236}">
                <a16:creationId xmlns:a16="http://schemas.microsoft.com/office/drawing/2014/main" id="{A1CEE156-D2FC-4B96-A372-4CDCFA215EB2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4293096"/>
            <a:ext cx="2362200" cy="0"/>
          </a:xfrm>
          <a:prstGeom prst="line">
            <a:avLst/>
          </a:prstGeom>
          <a:noFill/>
          <a:ln w="12700">
            <a:solidFill>
              <a:srgbClr val="00B0F0"/>
            </a:solidFill>
            <a:prstDash val="sysDot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0" name="Rectangle 29">
            <a:extLst>
              <a:ext uri="{FF2B5EF4-FFF2-40B4-BE49-F238E27FC236}">
                <a16:creationId xmlns:a16="http://schemas.microsoft.com/office/drawing/2014/main" id="{52580283-26C3-489E-9784-EBC2A861EB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2425" y="3611755"/>
            <a:ext cx="1707262" cy="4730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95000"/>
              </a:lnSpc>
              <a:spcBef>
                <a:spcPct val="30000"/>
              </a:spcBef>
            </a:pPr>
            <a:r>
              <a:rPr lang="en-US" altLang="zh-TW" sz="2600" dirty="0">
                <a:solidFill>
                  <a:srgbClr val="7030A0"/>
                </a:solidFill>
              </a:rPr>
              <a:t>Fuzzy set A</a:t>
            </a:r>
          </a:p>
        </p:txBody>
      </p:sp>
      <p:sp>
        <p:nvSpPr>
          <p:cNvPr id="61" name="Rectangle 30">
            <a:extLst>
              <a:ext uri="{FF2B5EF4-FFF2-40B4-BE49-F238E27FC236}">
                <a16:creationId xmlns:a16="http://schemas.microsoft.com/office/drawing/2014/main" id="{98E69D92-71D8-4FEC-B89B-3C5E461298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176" y="4157412"/>
            <a:ext cx="448841" cy="267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>
              <a:lnSpc>
                <a:spcPct val="65000"/>
              </a:lnSpc>
              <a:spcBef>
                <a:spcPct val="30000"/>
              </a:spcBef>
            </a:pPr>
            <a:r>
              <a:rPr lang="en-US" altLang="zh-TW" sz="1600"/>
              <a:t>1.0</a:t>
            </a:r>
          </a:p>
        </p:txBody>
      </p:sp>
      <p:sp>
        <p:nvSpPr>
          <p:cNvPr id="62" name="Arc 31">
            <a:extLst>
              <a:ext uri="{FF2B5EF4-FFF2-40B4-BE49-F238E27FC236}">
                <a16:creationId xmlns:a16="http://schemas.microsoft.com/office/drawing/2014/main" id="{2DC63DE1-56CE-4D5E-AACD-F08873D7C8B3}"/>
              </a:ext>
            </a:extLst>
          </p:cNvPr>
          <p:cNvSpPr>
            <a:spLocks/>
          </p:cNvSpPr>
          <p:nvPr/>
        </p:nvSpPr>
        <p:spPr bwMode="auto">
          <a:xfrm>
            <a:off x="7850188" y="4627754"/>
            <a:ext cx="762000" cy="381000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599"/>
                </a:moveTo>
                <a:cubicBezTo>
                  <a:pt x="9670" y="21599"/>
                  <a:pt x="0" y="11929"/>
                  <a:pt x="0" y="0"/>
                </a:cubicBezTo>
              </a:path>
              <a:path w="21600" h="21600" stroke="0" extrusionOk="0">
                <a:moveTo>
                  <a:pt x="21600" y="21599"/>
                </a:moveTo>
                <a:cubicBezTo>
                  <a:pt x="9670" y="21599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12700" cap="rnd">
            <a:solidFill>
              <a:schemeClr val="accent3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3" name="Arc 32">
            <a:extLst>
              <a:ext uri="{FF2B5EF4-FFF2-40B4-BE49-F238E27FC236}">
                <a16:creationId xmlns:a16="http://schemas.microsoft.com/office/drawing/2014/main" id="{75A1A5B1-93C4-4B6A-9ABD-328320135E71}"/>
              </a:ext>
            </a:extLst>
          </p:cNvPr>
          <p:cNvSpPr>
            <a:spLocks/>
          </p:cNvSpPr>
          <p:nvPr/>
        </p:nvSpPr>
        <p:spPr bwMode="auto">
          <a:xfrm>
            <a:off x="6638925" y="5009886"/>
            <a:ext cx="914400" cy="68580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  <a:lnTo>
                  <a:pt x="0" y="0"/>
                </a:lnTo>
                <a:close/>
              </a:path>
            </a:pathLst>
          </a:custGeom>
          <a:noFill/>
          <a:ln w="50800" cap="rnd">
            <a:solidFill>
              <a:srgbClr val="00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4" name="Line 33">
            <a:extLst>
              <a:ext uri="{FF2B5EF4-FFF2-40B4-BE49-F238E27FC236}">
                <a16:creationId xmlns:a16="http://schemas.microsoft.com/office/drawing/2014/main" id="{7C6993CB-8225-4D75-9B08-2C1BCD7669BA}"/>
              </a:ext>
            </a:extLst>
          </p:cNvPr>
          <p:cNvSpPr>
            <a:spLocks noChangeShapeType="1"/>
          </p:cNvSpPr>
          <p:nvPr/>
        </p:nvSpPr>
        <p:spPr bwMode="auto">
          <a:xfrm>
            <a:off x="6253163" y="5694554"/>
            <a:ext cx="381000" cy="0"/>
          </a:xfrm>
          <a:prstGeom prst="line">
            <a:avLst/>
          </a:prstGeom>
          <a:noFill/>
          <a:ln w="50800">
            <a:solidFill>
              <a:srgbClr val="00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5" name="Arc 34">
            <a:extLst>
              <a:ext uri="{FF2B5EF4-FFF2-40B4-BE49-F238E27FC236}">
                <a16:creationId xmlns:a16="http://schemas.microsoft.com/office/drawing/2014/main" id="{854A0405-7EAC-4521-9FD4-93881BD8402C}"/>
              </a:ext>
            </a:extLst>
          </p:cNvPr>
          <p:cNvSpPr>
            <a:spLocks/>
          </p:cNvSpPr>
          <p:nvPr/>
        </p:nvSpPr>
        <p:spPr bwMode="auto">
          <a:xfrm rot="10800000">
            <a:off x="7557864" y="4308667"/>
            <a:ext cx="914400" cy="68580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  <a:lnTo>
                  <a:pt x="0" y="0"/>
                </a:lnTo>
                <a:close/>
              </a:path>
            </a:pathLst>
          </a:custGeom>
          <a:noFill/>
          <a:ln w="50800" cap="rnd">
            <a:solidFill>
              <a:srgbClr val="00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6" name="Line 35">
            <a:extLst>
              <a:ext uri="{FF2B5EF4-FFF2-40B4-BE49-F238E27FC236}">
                <a16:creationId xmlns:a16="http://schemas.microsoft.com/office/drawing/2014/main" id="{01ED91FF-180D-472A-AFEA-6AB545F2331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451013" y="4311092"/>
            <a:ext cx="381000" cy="0"/>
          </a:xfrm>
          <a:prstGeom prst="line">
            <a:avLst/>
          </a:prstGeom>
          <a:noFill/>
          <a:ln w="50800">
            <a:solidFill>
              <a:srgbClr val="00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61579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內容版面配置區 10">
            <a:extLst>
              <a:ext uri="{FF2B5EF4-FFF2-40B4-BE49-F238E27FC236}">
                <a16:creationId xmlns:a16="http://schemas.microsoft.com/office/drawing/2014/main" id="{D5DEFE8A-B5F3-4D6E-BB10-9F4C2CDDDC39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MFs</a:t>
            </a:r>
          </a:p>
          <a:p>
            <a:pPr lvl="1"/>
            <a:r>
              <a:rPr lang="en-US" altLang="zh-TW" dirty="0"/>
              <a:t>Subjective measure</a:t>
            </a:r>
            <a:r>
              <a:rPr lang="zh-TW" altLang="en-US" dirty="0"/>
              <a:t>（主觀的量測）</a:t>
            </a:r>
            <a:endParaRPr lang="en-US" altLang="zh-TW" dirty="0"/>
          </a:p>
          <a:p>
            <a:pPr lvl="1"/>
            <a:r>
              <a:rPr lang="en-US" altLang="zh-TW" dirty="0"/>
              <a:t>Not probability</a:t>
            </a:r>
            <a:r>
              <a:rPr lang="zh-TW" altLang="en-US" dirty="0"/>
              <a:t>（和機率無關）</a:t>
            </a:r>
            <a:endParaRPr lang="en-US" altLang="zh-TW" dirty="0"/>
          </a:p>
          <a:p>
            <a:pPr lvl="1"/>
            <a:r>
              <a:rPr lang="en-US" altLang="zh-TW" dirty="0"/>
              <a:t>AKA possibility</a:t>
            </a:r>
            <a:r>
              <a:rPr lang="zh-TW" altLang="en-US" dirty="0"/>
              <a:t>（又稱為</a:t>
            </a:r>
            <a:r>
              <a:rPr lang="en-US" altLang="zh-TW" dirty="0"/>
              <a:t>possibility</a:t>
            </a:r>
            <a:r>
              <a:rPr lang="zh-TW" altLang="en-US" dirty="0"/>
              <a:t>）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Membership Functions</a:t>
            </a:r>
            <a:r>
              <a:rPr lang="zh-TW" altLang="en-US" dirty="0"/>
              <a:t>（歸屬函數）</a:t>
            </a:r>
          </a:p>
        </p:txBody>
      </p:sp>
      <p:sp>
        <p:nvSpPr>
          <p:cNvPr id="12" name="Line 4">
            <a:extLst>
              <a:ext uri="{FF2B5EF4-FFF2-40B4-BE49-F238E27FC236}">
                <a16:creationId xmlns:a16="http://schemas.microsoft.com/office/drawing/2014/main" id="{46DC3C6A-96BB-4B4D-A05D-ECF4F0C496AA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5956616"/>
            <a:ext cx="6400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" name="Line 5">
            <a:extLst>
              <a:ext uri="{FF2B5EF4-FFF2-40B4-BE49-F238E27FC236}">
                <a16:creationId xmlns:a16="http://schemas.microsoft.com/office/drawing/2014/main" id="{55734463-C733-450B-83EC-114E0E49B5A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352800" y="3763750"/>
            <a:ext cx="0" cy="21859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4" name="Rectangle 6">
            <a:extLst>
              <a:ext uri="{FF2B5EF4-FFF2-40B4-BE49-F238E27FC236}">
                <a16:creationId xmlns:a16="http://schemas.microsoft.com/office/drawing/2014/main" id="{76C7ADD7-81D6-4100-9174-E6D7F6BBD4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9644" y="3780155"/>
            <a:ext cx="626838" cy="310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>
              <a:lnSpc>
                <a:spcPct val="65000"/>
              </a:lnSpc>
              <a:spcBef>
                <a:spcPct val="30000"/>
              </a:spcBef>
            </a:pPr>
            <a:r>
              <a:rPr lang="en-US" altLang="zh-TW" sz="2000"/>
              <a:t>MFs</a:t>
            </a:r>
          </a:p>
        </p:txBody>
      </p:sp>
      <p:sp>
        <p:nvSpPr>
          <p:cNvPr id="15" name="Rectangle 7">
            <a:extLst>
              <a:ext uri="{FF2B5EF4-FFF2-40B4-BE49-F238E27FC236}">
                <a16:creationId xmlns:a16="http://schemas.microsoft.com/office/drawing/2014/main" id="{A71DBC1D-D0BC-4F47-9A33-3D7051BBDB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74268" y="6096316"/>
            <a:ext cx="826829" cy="501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>
              <a:lnSpc>
                <a:spcPct val="65000"/>
              </a:lnSpc>
              <a:spcBef>
                <a:spcPct val="30000"/>
              </a:spcBef>
            </a:pPr>
            <a:r>
              <a:rPr lang="en-US" altLang="zh-TW" sz="1600"/>
              <a:t>Heights</a:t>
            </a:r>
          </a:p>
          <a:p>
            <a:pPr algn="ctr">
              <a:lnSpc>
                <a:spcPct val="65000"/>
              </a:lnSpc>
              <a:spcBef>
                <a:spcPct val="30000"/>
              </a:spcBef>
            </a:pPr>
            <a:r>
              <a:rPr lang="en-US" altLang="zh-TW" sz="1600"/>
              <a:t>(cm)</a:t>
            </a:r>
          </a:p>
        </p:txBody>
      </p:sp>
      <p:sp>
        <p:nvSpPr>
          <p:cNvPr id="16" name="Line 8">
            <a:extLst>
              <a:ext uri="{FF2B5EF4-FFF2-40B4-BE49-F238E27FC236}">
                <a16:creationId xmlns:a16="http://schemas.microsoft.com/office/drawing/2014/main" id="{4757DB24-5BEC-4BA8-AB94-5CCC01C464EB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5194616"/>
            <a:ext cx="2438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7" name="Line 9">
            <a:extLst>
              <a:ext uri="{FF2B5EF4-FFF2-40B4-BE49-F238E27FC236}">
                <a16:creationId xmlns:a16="http://schemas.microsoft.com/office/drawing/2014/main" id="{CE8D0F88-B681-4C2B-A16B-3AA79D9F621E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4682920"/>
            <a:ext cx="2438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8" name="Line 10">
            <a:extLst>
              <a:ext uri="{FF2B5EF4-FFF2-40B4-BE49-F238E27FC236}">
                <a16:creationId xmlns:a16="http://schemas.microsoft.com/office/drawing/2014/main" id="{22319B6A-6A59-4C89-B3AA-42BF42A4AD25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1200" y="4737416"/>
            <a:ext cx="0" cy="1219200"/>
          </a:xfrm>
          <a:prstGeom prst="line">
            <a:avLst/>
          </a:prstGeom>
          <a:noFill/>
          <a:ln w="12700">
            <a:solidFill>
              <a:srgbClr val="00B0F0"/>
            </a:solidFill>
            <a:prstDash val="sysDot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9" name="Rectangle 11">
            <a:extLst>
              <a:ext uri="{FF2B5EF4-FFF2-40B4-BE49-F238E27FC236}">
                <a16:creationId xmlns:a16="http://schemas.microsoft.com/office/drawing/2014/main" id="{14EE3F63-99D7-4D13-98D5-CF3067A3BA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3305" y="6066155"/>
            <a:ext cx="575478" cy="310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>
              <a:lnSpc>
                <a:spcPct val="65000"/>
              </a:lnSpc>
              <a:spcBef>
                <a:spcPct val="30000"/>
              </a:spcBef>
            </a:pPr>
            <a:r>
              <a:rPr lang="en-US" altLang="zh-TW" sz="2000"/>
              <a:t>180</a:t>
            </a:r>
          </a:p>
        </p:txBody>
      </p:sp>
      <p:sp>
        <p:nvSpPr>
          <p:cNvPr id="20" name="Rectangle 12">
            <a:extLst>
              <a:ext uri="{FF2B5EF4-FFF2-40B4-BE49-F238E27FC236}">
                <a16:creationId xmlns:a16="http://schemas.microsoft.com/office/drawing/2014/main" id="{45756BB7-07A6-43DA-AFFF-1ED76B288C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8509" y="5075555"/>
            <a:ext cx="384721" cy="310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>
              <a:lnSpc>
                <a:spcPct val="65000"/>
              </a:lnSpc>
              <a:spcBef>
                <a:spcPct val="30000"/>
              </a:spcBef>
            </a:pPr>
            <a:r>
              <a:rPr lang="en-US" altLang="zh-TW" sz="2000"/>
              <a:t>.5</a:t>
            </a:r>
          </a:p>
        </p:txBody>
      </p:sp>
      <p:sp>
        <p:nvSpPr>
          <p:cNvPr id="21" name="Rectangle 13">
            <a:extLst>
              <a:ext uri="{FF2B5EF4-FFF2-40B4-BE49-F238E27FC236}">
                <a16:creationId xmlns:a16="http://schemas.microsoft.com/office/drawing/2014/main" id="{36FAE231-52CC-472F-82CF-23EF577BBC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8509" y="4618355"/>
            <a:ext cx="384721" cy="310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>
              <a:lnSpc>
                <a:spcPct val="65000"/>
              </a:lnSpc>
              <a:spcBef>
                <a:spcPct val="30000"/>
              </a:spcBef>
            </a:pPr>
            <a:r>
              <a:rPr lang="en-US" altLang="zh-TW" sz="2000"/>
              <a:t>.8</a:t>
            </a:r>
          </a:p>
        </p:txBody>
      </p:sp>
      <p:sp>
        <p:nvSpPr>
          <p:cNvPr id="22" name="Line 14">
            <a:extLst>
              <a:ext uri="{FF2B5EF4-FFF2-40B4-BE49-F238E27FC236}">
                <a16:creationId xmlns:a16="http://schemas.microsoft.com/office/drawing/2014/main" id="{F7D5BE4D-CE47-46A0-92D1-7EE98AFCB465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5804216"/>
            <a:ext cx="2438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3" name="Rectangle 15">
            <a:extLst>
              <a:ext uri="{FF2B5EF4-FFF2-40B4-BE49-F238E27FC236}">
                <a16:creationId xmlns:a16="http://schemas.microsoft.com/office/drawing/2014/main" id="{84E2A245-CDCC-4C0F-B575-93F57BF7BD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8509" y="5685155"/>
            <a:ext cx="384721" cy="310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>
              <a:lnSpc>
                <a:spcPct val="65000"/>
              </a:lnSpc>
              <a:spcBef>
                <a:spcPct val="30000"/>
              </a:spcBef>
            </a:pPr>
            <a:r>
              <a:rPr lang="en-US" altLang="zh-TW" sz="2000"/>
              <a:t>.1</a:t>
            </a:r>
          </a:p>
        </p:txBody>
      </p:sp>
      <p:sp>
        <p:nvSpPr>
          <p:cNvPr id="25" name="Line 16">
            <a:extLst>
              <a:ext uri="{FF2B5EF4-FFF2-40B4-BE49-F238E27FC236}">
                <a16:creationId xmlns:a16="http://schemas.microsoft.com/office/drawing/2014/main" id="{874AE1BE-FEB5-4FEF-B2F2-C587BB083282}"/>
              </a:ext>
            </a:extLst>
          </p:cNvPr>
          <p:cNvSpPr>
            <a:spLocks noChangeShapeType="1"/>
          </p:cNvSpPr>
          <p:nvPr/>
        </p:nvSpPr>
        <p:spPr bwMode="auto">
          <a:xfrm>
            <a:off x="6722534" y="4432616"/>
            <a:ext cx="914400" cy="0"/>
          </a:xfrm>
          <a:prstGeom prst="line">
            <a:avLst/>
          </a:prstGeom>
          <a:noFill/>
          <a:ln w="25400">
            <a:solidFill>
              <a:srgbClr val="00B05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6" name="Arc 17">
            <a:extLst>
              <a:ext uri="{FF2B5EF4-FFF2-40B4-BE49-F238E27FC236}">
                <a16:creationId xmlns:a16="http://schemas.microsoft.com/office/drawing/2014/main" id="{D0C0B98D-221E-4152-935A-FB116DA8D5B7}"/>
              </a:ext>
            </a:extLst>
          </p:cNvPr>
          <p:cNvSpPr>
            <a:spLocks/>
          </p:cNvSpPr>
          <p:nvPr/>
        </p:nvSpPr>
        <p:spPr bwMode="auto">
          <a:xfrm>
            <a:off x="4273550" y="5194616"/>
            <a:ext cx="1219200" cy="76200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  <a:lnTo>
                  <a:pt x="0" y="0"/>
                </a:lnTo>
                <a:close/>
              </a:path>
            </a:pathLst>
          </a:custGeom>
          <a:noFill/>
          <a:ln w="25400" cap="rnd">
            <a:solidFill>
              <a:srgbClr val="00B05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7" name="Arc 18">
            <a:extLst>
              <a:ext uri="{FF2B5EF4-FFF2-40B4-BE49-F238E27FC236}">
                <a16:creationId xmlns:a16="http://schemas.microsoft.com/office/drawing/2014/main" id="{FB6DA57C-E52E-4670-86B4-44005195ECC8}"/>
              </a:ext>
            </a:extLst>
          </p:cNvPr>
          <p:cNvSpPr>
            <a:spLocks/>
          </p:cNvSpPr>
          <p:nvPr/>
        </p:nvSpPr>
        <p:spPr bwMode="auto">
          <a:xfrm>
            <a:off x="5492222" y="4434204"/>
            <a:ext cx="1219200" cy="762000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72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599"/>
                </a:moveTo>
                <a:cubicBezTo>
                  <a:pt x="0" y="9681"/>
                  <a:pt x="9653" y="15"/>
                  <a:pt x="21572" y="0"/>
                </a:cubicBezTo>
              </a:path>
              <a:path w="21600" h="21600" stroke="0" extrusionOk="0">
                <a:moveTo>
                  <a:pt x="0" y="21599"/>
                </a:moveTo>
                <a:cubicBezTo>
                  <a:pt x="0" y="9681"/>
                  <a:pt x="9653" y="15"/>
                  <a:pt x="21572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25400" cap="rnd">
            <a:solidFill>
              <a:srgbClr val="00B05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8" name="Arc 19">
            <a:extLst>
              <a:ext uri="{FF2B5EF4-FFF2-40B4-BE49-F238E27FC236}">
                <a16:creationId xmlns:a16="http://schemas.microsoft.com/office/drawing/2014/main" id="{056D125C-52E9-42D2-B0EF-6E4DF2AEAB07}"/>
              </a:ext>
            </a:extLst>
          </p:cNvPr>
          <p:cNvSpPr>
            <a:spLocks/>
          </p:cNvSpPr>
          <p:nvPr/>
        </p:nvSpPr>
        <p:spPr bwMode="auto">
          <a:xfrm>
            <a:off x="5951984" y="3776904"/>
            <a:ext cx="1066800" cy="762000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68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599"/>
                </a:moveTo>
                <a:cubicBezTo>
                  <a:pt x="0" y="9683"/>
                  <a:pt x="9651" y="17"/>
                  <a:pt x="21568" y="0"/>
                </a:cubicBezTo>
              </a:path>
              <a:path w="21600" h="21600" stroke="0" extrusionOk="0">
                <a:moveTo>
                  <a:pt x="0" y="21599"/>
                </a:moveTo>
                <a:cubicBezTo>
                  <a:pt x="0" y="9683"/>
                  <a:pt x="9651" y="17"/>
                  <a:pt x="21568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9" name="Rectangle 20">
            <a:extLst>
              <a:ext uri="{FF2B5EF4-FFF2-40B4-BE49-F238E27FC236}">
                <a16:creationId xmlns:a16="http://schemas.microsoft.com/office/drawing/2014/main" id="{83958B33-5005-4220-B728-BCD3A9C622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2104" y="3602800"/>
            <a:ext cx="1602042" cy="369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zh-TW" dirty="0">
                <a:solidFill>
                  <a:srgbClr val="00B050"/>
                </a:solidFill>
              </a:rPr>
              <a:t>“tall” in Taiwan</a:t>
            </a:r>
          </a:p>
        </p:txBody>
      </p:sp>
      <p:sp>
        <p:nvSpPr>
          <p:cNvPr id="31" name="Line 22">
            <a:extLst>
              <a:ext uri="{FF2B5EF4-FFF2-40B4-BE49-F238E27FC236}">
                <a16:creationId xmlns:a16="http://schemas.microsoft.com/office/drawing/2014/main" id="{88CC5FDD-BADD-4FF0-806F-EFC220E10397}"/>
              </a:ext>
            </a:extLst>
          </p:cNvPr>
          <p:cNvSpPr>
            <a:spLocks noChangeShapeType="1"/>
          </p:cNvSpPr>
          <p:nvPr/>
        </p:nvSpPr>
        <p:spPr bwMode="auto">
          <a:xfrm>
            <a:off x="7027334" y="4432616"/>
            <a:ext cx="914400" cy="0"/>
          </a:xfrm>
          <a:prstGeom prst="line">
            <a:avLst/>
          </a:prstGeom>
          <a:noFill/>
          <a:ln w="25400">
            <a:solidFill>
              <a:schemeClr val="accent3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2" name="Arc 23">
            <a:extLst>
              <a:ext uri="{FF2B5EF4-FFF2-40B4-BE49-F238E27FC236}">
                <a16:creationId xmlns:a16="http://schemas.microsoft.com/office/drawing/2014/main" id="{C46FC76B-85E9-4764-AB12-B49F6994F243}"/>
              </a:ext>
            </a:extLst>
          </p:cNvPr>
          <p:cNvSpPr>
            <a:spLocks/>
          </p:cNvSpPr>
          <p:nvPr/>
        </p:nvSpPr>
        <p:spPr bwMode="auto">
          <a:xfrm>
            <a:off x="6190722" y="4733968"/>
            <a:ext cx="1066800" cy="381000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599"/>
                </a:moveTo>
                <a:cubicBezTo>
                  <a:pt x="9670" y="21599"/>
                  <a:pt x="0" y="11929"/>
                  <a:pt x="0" y="0"/>
                </a:cubicBezTo>
              </a:path>
              <a:path w="21600" h="21600" stroke="0" extrusionOk="0">
                <a:moveTo>
                  <a:pt x="21600" y="21599"/>
                </a:moveTo>
                <a:cubicBezTo>
                  <a:pt x="9670" y="21599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3" name="Arc 24">
            <a:extLst>
              <a:ext uri="{FF2B5EF4-FFF2-40B4-BE49-F238E27FC236}">
                <a16:creationId xmlns:a16="http://schemas.microsoft.com/office/drawing/2014/main" id="{67CAB9BF-1229-4F83-8397-86F311E1D1FC}"/>
              </a:ext>
            </a:extLst>
          </p:cNvPr>
          <p:cNvSpPr>
            <a:spLocks/>
          </p:cNvSpPr>
          <p:nvPr/>
        </p:nvSpPr>
        <p:spPr bwMode="auto">
          <a:xfrm>
            <a:off x="4590756" y="5194616"/>
            <a:ext cx="1219200" cy="76200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  <a:lnTo>
                  <a:pt x="0" y="0"/>
                </a:lnTo>
                <a:close/>
              </a:path>
            </a:pathLst>
          </a:custGeom>
          <a:noFill/>
          <a:ln w="25400" cap="rnd">
            <a:solidFill>
              <a:schemeClr val="accent3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" name="Arc 25">
            <a:extLst>
              <a:ext uri="{FF2B5EF4-FFF2-40B4-BE49-F238E27FC236}">
                <a16:creationId xmlns:a16="http://schemas.microsoft.com/office/drawing/2014/main" id="{C6AF7A70-7AEB-4933-9B07-6EED3019F2F8}"/>
              </a:ext>
            </a:extLst>
          </p:cNvPr>
          <p:cNvSpPr>
            <a:spLocks/>
          </p:cNvSpPr>
          <p:nvPr/>
        </p:nvSpPr>
        <p:spPr bwMode="auto">
          <a:xfrm>
            <a:off x="5811839" y="4434204"/>
            <a:ext cx="1219200" cy="762000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72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599"/>
                </a:moveTo>
                <a:cubicBezTo>
                  <a:pt x="0" y="9681"/>
                  <a:pt x="9653" y="15"/>
                  <a:pt x="21572" y="0"/>
                </a:cubicBezTo>
              </a:path>
              <a:path w="21600" h="21600" stroke="0" extrusionOk="0">
                <a:moveTo>
                  <a:pt x="0" y="21599"/>
                </a:moveTo>
                <a:cubicBezTo>
                  <a:pt x="0" y="9681"/>
                  <a:pt x="9653" y="15"/>
                  <a:pt x="21572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25400" cap="rnd">
            <a:solidFill>
              <a:schemeClr val="accent3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" name="Rectangle 26">
            <a:extLst>
              <a:ext uri="{FF2B5EF4-FFF2-40B4-BE49-F238E27FC236}">
                <a16:creationId xmlns:a16="http://schemas.microsoft.com/office/drawing/2014/main" id="{6C9CD2FA-673D-45B9-963F-936FAF8E26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07506" y="4898944"/>
            <a:ext cx="1569725" cy="369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zh-TW" dirty="0">
                <a:solidFill>
                  <a:srgbClr val="C00000"/>
                </a:solidFill>
              </a:rPr>
              <a:t>“tall” in the US</a:t>
            </a:r>
          </a:p>
        </p:txBody>
      </p:sp>
      <p:sp>
        <p:nvSpPr>
          <p:cNvPr id="37" name="Arc 28">
            <a:extLst>
              <a:ext uri="{FF2B5EF4-FFF2-40B4-BE49-F238E27FC236}">
                <a16:creationId xmlns:a16="http://schemas.microsoft.com/office/drawing/2014/main" id="{6BFF4E87-2A73-4323-850B-70899901ADD1}"/>
              </a:ext>
            </a:extLst>
          </p:cNvPr>
          <p:cNvSpPr>
            <a:spLocks/>
          </p:cNvSpPr>
          <p:nvPr/>
        </p:nvSpPr>
        <p:spPr bwMode="auto">
          <a:xfrm>
            <a:off x="5054012" y="5194616"/>
            <a:ext cx="1219200" cy="76200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  <a:lnTo>
                  <a:pt x="0" y="0"/>
                </a:lnTo>
                <a:close/>
              </a:path>
            </a:pathLst>
          </a:custGeom>
          <a:noFill/>
          <a:ln w="25400" cap="rnd">
            <a:solidFill>
              <a:srgbClr val="0070C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8" name="Arc 29">
            <a:extLst>
              <a:ext uri="{FF2B5EF4-FFF2-40B4-BE49-F238E27FC236}">
                <a16:creationId xmlns:a16="http://schemas.microsoft.com/office/drawing/2014/main" id="{5C77F851-578C-455E-8CD0-BCE2374F2FF5}"/>
              </a:ext>
            </a:extLst>
          </p:cNvPr>
          <p:cNvSpPr>
            <a:spLocks/>
          </p:cNvSpPr>
          <p:nvPr/>
        </p:nvSpPr>
        <p:spPr bwMode="auto">
          <a:xfrm>
            <a:off x="6269039" y="4434204"/>
            <a:ext cx="1219200" cy="762000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72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599"/>
                </a:moveTo>
                <a:cubicBezTo>
                  <a:pt x="0" y="9681"/>
                  <a:pt x="9653" y="15"/>
                  <a:pt x="21572" y="0"/>
                </a:cubicBezTo>
              </a:path>
              <a:path w="21600" h="21600" stroke="0" extrusionOk="0">
                <a:moveTo>
                  <a:pt x="0" y="21599"/>
                </a:moveTo>
                <a:cubicBezTo>
                  <a:pt x="0" y="9681"/>
                  <a:pt x="9653" y="15"/>
                  <a:pt x="21572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25400" cap="rnd">
            <a:solidFill>
              <a:srgbClr val="0070C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9" name="Arc 30">
            <a:extLst>
              <a:ext uri="{FF2B5EF4-FFF2-40B4-BE49-F238E27FC236}">
                <a16:creationId xmlns:a16="http://schemas.microsoft.com/office/drawing/2014/main" id="{B047BC34-6CB4-47F7-8E64-B96AB7D96508}"/>
              </a:ext>
            </a:extLst>
          </p:cNvPr>
          <p:cNvSpPr>
            <a:spLocks/>
          </p:cNvSpPr>
          <p:nvPr/>
        </p:nvSpPr>
        <p:spPr bwMode="auto">
          <a:xfrm>
            <a:off x="6312024" y="5310032"/>
            <a:ext cx="990600" cy="381000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599"/>
                </a:moveTo>
                <a:cubicBezTo>
                  <a:pt x="9670" y="21599"/>
                  <a:pt x="0" y="11929"/>
                  <a:pt x="0" y="0"/>
                </a:cubicBezTo>
              </a:path>
              <a:path w="21600" h="21600" stroke="0" extrusionOk="0">
                <a:moveTo>
                  <a:pt x="21600" y="21599"/>
                </a:moveTo>
                <a:cubicBezTo>
                  <a:pt x="9670" y="21599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0" name="Rectangle 31">
            <a:extLst>
              <a:ext uri="{FF2B5EF4-FFF2-40B4-BE49-F238E27FC236}">
                <a16:creationId xmlns:a16="http://schemas.microsoft.com/office/drawing/2014/main" id="{F829587D-100E-4DAD-BE46-9768717876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61998" y="5465074"/>
            <a:ext cx="1354282" cy="369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altLang="zh-TW" dirty="0">
                <a:solidFill>
                  <a:srgbClr val="0070C0"/>
                </a:solidFill>
              </a:rPr>
              <a:t>“tall” in NBA</a:t>
            </a:r>
          </a:p>
        </p:txBody>
      </p:sp>
      <p:sp>
        <p:nvSpPr>
          <p:cNvPr id="41" name="Line 32">
            <a:extLst>
              <a:ext uri="{FF2B5EF4-FFF2-40B4-BE49-F238E27FC236}">
                <a16:creationId xmlns:a16="http://schemas.microsoft.com/office/drawing/2014/main" id="{129C998C-F47A-45BE-B637-FA05764A68D2}"/>
              </a:ext>
            </a:extLst>
          </p:cNvPr>
          <p:cNvSpPr>
            <a:spLocks noChangeShapeType="1"/>
          </p:cNvSpPr>
          <p:nvPr/>
        </p:nvSpPr>
        <p:spPr bwMode="auto">
          <a:xfrm>
            <a:off x="7484534" y="4432616"/>
            <a:ext cx="914400" cy="0"/>
          </a:xfrm>
          <a:prstGeom prst="line">
            <a:avLst/>
          </a:prstGeom>
          <a:noFill/>
          <a:ln w="25400">
            <a:solidFill>
              <a:srgbClr val="0070C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29325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ãtwo bottles of waterãçåçæå°çµæ">
            <a:extLst>
              <a:ext uri="{FF2B5EF4-FFF2-40B4-BE49-F238E27FC236}">
                <a16:creationId xmlns:a16="http://schemas.microsoft.com/office/drawing/2014/main" id="{C5068E34-7529-41EA-9330-54885ED9D5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9253" y="4077072"/>
            <a:ext cx="1984860" cy="1984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FF29D19D-7145-44EF-8476-EE879C109CE4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Types of uncertainty (</a:t>
            </a:r>
            <a:r>
              <a:rPr lang="zh-TW" altLang="en-US" dirty="0"/>
              <a:t>不確定性的類別</a:t>
            </a:r>
            <a:r>
              <a:rPr lang="en-US" altLang="zh-TW" dirty="0"/>
              <a:t>)</a:t>
            </a:r>
          </a:p>
          <a:p>
            <a:pPr lvl="1"/>
            <a:r>
              <a:rPr lang="en-US" altLang="zh-TW" dirty="0"/>
              <a:t>Probability </a:t>
            </a:r>
            <a:r>
              <a:rPr lang="en-US" altLang="zh-TW" dirty="0">
                <a:sym typeface="Wingdings" panose="05000000000000000000" pitchFamily="2" charset="2"/>
              </a:rPr>
              <a:t></a:t>
            </a:r>
            <a:r>
              <a:rPr lang="en-US" altLang="zh-TW" dirty="0"/>
              <a:t> </a:t>
            </a:r>
            <a:r>
              <a:rPr lang="zh-TW" altLang="en-US" dirty="0"/>
              <a:t>客觀的事實</a:t>
            </a:r>
          </a:p>
          <a:p>
            <a:pPr lvl="1"/>
            <a:r>
              <a:rPr lang="en-US" altLang="zh-TW" dirty="0"/>
              <a:t>Possibility </a:t>
            </a:r>
            <a:r>
              <a:rPr lang="en-US" altLang="zh-TW" dirty="0">
                <a:sym typeface="Wingdings" panose="05000000000000000000" pitchFamily="2" charset="2"/>
              </a:rPr>
              <a:t></a:t>
            </a:r>
            <a:r>
              <a:rPr lang="en-US" altLang="zh-TW" dirty="0"/>
              <a:t> </a:t>
            </a:r>
            <a:r>
              <a:rPr lang="zh-TW" altLang="en-US" dirty="0"/>
              <a:t>主觀的認定</a:t>
            </a:r>
          </a:p>
          <a:p>
            <a:r>
              <a:rPr lang="en-US" altLang="zh-TW" dirty="0"/>
              <a:t>Goal of approximate reasoning</a:t>
            </a:r>
          </a:p>
          <a:p>
            <a:pPr lvl="1"/>
            <a:r>
              <a:rPr lang="en-US" altLang="zh-TW" dirty="0"/>
              <a:t>Reasoning and aggregation of uncertainties</a:t>
            </a:r>
          </a:p>
          <a:p>
            <a:r>
              <a:rPr lang="en-US" altLang="zh-TW" dirty="0"/>
              <a:t>Example</a:t>
            </a:r>
          </a:p>
          <a:p>
            <a:endParaRPr lang="zh-TW" altLang="en-US" dirty="0"/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4612286E-7C8E-43D1-A00A-5EF970B452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Approximate Reasoning (A Branch of AI)</a:t>
            </a:r>
            <a:br>
              <a:rPr lang="en-US" altLang="zh-TW" dirty="0"/>
            </a:br>
            <a:r>
              <a:rPr lang="zh-TW" altLang="en-US" dirty="0"/>
              <a:t>近似推理（人工智慧分支）</a:t>
            </a:r>
          </a:p>
        </p:txBody>
      </p:sp>
      <p:sp>
        <p:nvSpPr>
          <p:cNvPr id="4" name="圓角矩形圖說文字 5">
            <a:extLst>
              <a:ext uri="{FF2B5EF4-FFF2-40B4-BE49-F238E27FC236}">
                <a16:creationId xmlns:a16="http://schemas.microsoft.com/office/drawing/2014/main" id="{9341F3F5-9980-40D1-8912-0E347D3863C6}"/>
              </a:ext>
            </a:extLst>
          </p:cNvPr>
          <p:cNvSpPr/>
          <p:nvPr/>
        </p:nvSpPr>
        <p:spPr>
          <a:xfrm>
            <a:off x="7392146" y="4302105"/>
            <a:ext cx="1857957" cy="715089"/>
          </a:xfrm>
          <a:prstGeom prst="wedgeRoundRectCallout">
            <a:avLst>
              <a:gd name="adj1" fmla="val -74716"/>
              <a:gd name="adj2" fmla="val 34591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</a:rPr>
              <a:t>Poisonous with</a:t>
            </a:r>
            <a:r>
              <a:rPr lang="zh-TW" altLang="en-US" dirty="0">
                <a:solidFill>
                  <a:schemeClr val="tx1"/>
                </a:solidFill>
              </a:rPr>
              <a:t> </a:t>
            </a:r>
            <a:r>
              <a:rPr lang="en-US" altLang="zh-TW" dirty="0">
                <a:solidFill>
                  <a:schemeClr val="tx1"/>
                </a:solidFill>
              </a:rPr>
              <a:t>a</a:t>
            </a:r>
          </a:p>
          <a:p>
            <a:pPr algn="ctr">
              <a:defRPr/>
            </a:pPr>
            <a:r>
              <a:rPr lang="en-US" altLang="zh-TW" dirty="0">
                <a:solidFill>
                  <a:srgbClr val="FF0000"/>
                </a:solidFill>
              </a:rPr>
              <a:t>probability</a:t>
            </a:r>
            <a:r>
              <a:rPr lang="zh-TW" altLang="en-US" dirty="0">
                <a:solidFill>
                  <a:srgbClr val="FF0000"/>
                </a:solidFill>
              </a:rPr>
              <a:t> </a:t>
            </a:r>
            <a:r>
              <a:rPr lang="en-US" altLang="zh-TW" dirty="0">
                <a:solidFill>
                  <a:srgbClr val="FF0000"/>
                </a:solidFill>
              </a:rPr>
              <a:t>of</a:t>
            </a:r>
            <a:r>
              <a:rPr lang="zh-TW" altLang="en-US" dirty="0">
                <a:solidFill>
                  <a:srgbClr val="FF0000"/>
                </a:solidFill>
              </a:rPr>
              <a:t> </a:t>
            </a:r>
            <a:r>
              <a:rPr lang="en-US" altLang="zh-TW" dirty="0">
                <a:solidFill>
                  <a:srgbClr val="FF0000"/>
                </a:solidFill>
              </a:rPr>
              <a:t>0.2</a:t>
            </a:r>
          </a:p>
        </p:txBody>
      </p:sp>
      <p:sp>
        <p:nvSpPr>
          <p:cNvPr id="5" name="圓角矩形圖說文字 5">
            <a:extLst>
              <a:ext uri="{FF2B5EF4-FFF2-40B4-BE49-F238E27FC236}">
                <a16:creationId xmlns:a16="http://schemas.microsoft.com/office/drawing/2014/main" id="{FE502845-BEC7-44A8-B01C-E6C7A9A8303E}"/>
              </a:ext>
            </a:extLst>
          </p:cNvPr>
          <p:cNvSpPr/>
          <p:nvPr/>
        </p:nvSpPr>
        <p:spPr>
          <a:xfrm>
            <a:off x="2639617" y="4807438"/>
            <a:ext cx="2160241" cy="715089"/>
          </a:xfrm>
          <a:prstGeom prst="wedgeRoundRectCallout">
            <a:avLst>
              <a:gd name="adj1" fmla="val 71182"/>
              <a:gd name="adj2" fmla="val 12877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</a:rPr>
              <a:t>Poisonous with a</a:t>
            </a:r>
          </a:p>
          <a:p>
            <a:pPr algn="ctr">
              <a:defRPr/>
            </a:pPr>
            <a:r>
              <a:rPr lang="en-US" altLang="zh-TW" dirty="0">
                <a:solidFill>
                  <a:srgbClr val="FF0000"/>
                </a:solidFill>
              </a:rPr>
              <a:t>possibility of 0.2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4878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51B39F24-510C-487F-A07E-2A345486C5F8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err="1"/>
              <a:t>Mandani</a:t>
            </a:r>
            <a:r>
              <a:rPr lang="en-US" altLang="zh-TW" dirty="0"/>
              <a:t> style</a:t>
            </a:r>
          </a:p>
          <a:p>
            <a:pPr marL="365760" lvl="1" indent="0">
              <a:buNone/>
            </a:pPr>
            <a:r>
              <a:rPr lang="en-US" altLang="zh-TW" dirty="0">
                <a:solidFill>
                  <a:srgbClr val="FF0000"/>
                </a:solidFill>
              </a:rPr>
              <a:t>If pressure is high, then volume is small.</a:t>
            </a:r>
          </a:p>
          <a:p>
            <a:pPr marL="365760" lvl="1" indent="0">
              <a:buNone/>
            </a:pPr>
            <a:r>
              <a:rPr lang="zh-TW" altLang="en-US" dirty="0">
                <a:solidFill>
                  <a:srgbClr val="FF0000"/>
                </a:solidFill>
              </a:rPr>
              <a:t>若壓力大，則容量小。</a:t>
            </a:r>
            <a:endParaRPr lang="en-US" altLang="zh-TW" dirty="0">
              <a:solidFill>
                <a:srgbClr val="FF0000"/>
              </a:solidFill>
            </a:endParaRPr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r>
              <a:rPr lang="en-US" altLang="zh-TW" dirty="0" err="1"/>
              <a:t>Sugeno</a:t>
            </a:r>
            <a:r>
              <a:rPr lang="en-US" altLang="zh-TW" dirty="0"/>
              <a:t> style</a:t>
            </a:r>
          </a:p>
          <a:p>
            <a:pPr marL="365760" lvl="1" indent="0">
              <a:buNone/>
            </a:pPr>
            <a:r>
              <a:rPr lang="en-US" altLang="zh-TW" dirty="0">
                <a:solidFill>
                  <a:srgbClr val="FF0000"/>
                </a:solidFill>
              </a:rPr>
              <a:t>If speed is median, then resistance = 5*speed.</a:t>
            </a:r>
          </a:p>
          <a:p>
            <a:pPr marL="365760" lvl="1" indent="0">
              <a:buNone/>
            </a:pPr>
            <a:r>
              <a:rPr lang="zh-TW" altLang="en-US" dirty="0">
                <a:solidFill>
                  <a:srgbClr val="FF0000"/>
                </a:solidFill>
              </a:rPr>
              <a:t>若速度適中，則阻力是速度的五倍。</a:t>
            </a:r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497D46EC-DE92-403F-85E2-A3820F84E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solidFill>
                  <a:schemeClr val="tx1"/>
                </a:solidFill>
              </a:rPr>
              <a:t>Fuzzy If-Then Rules</a:t>
            </a:r>
            <a:r>
              <a:rPr lang="zh-TW" altLang="en-US" dirty="0">
                <a:solidFill>
                  <a:schemeClr val="tx1"/>
                </a:solidFill>
              </a:rPr>
              <a:t>（模糊規則）</a:t>
            </a:r>
          </a:p>
        </p:txBody>
      </p:sp>
      <p:sp>
        <p:nvSpPr>
          <p:cNvPr id="5" name="Line 4">
            <a:extLst>
              <a:ext uri="{FF2B5EF4-FFF2-40B4-BE49-F238E27FC236}">
                <a16:creationId xmlns:a16="http://schemas.microsoft.com/office/drawing/2014/main" id="{24887922-E750-4495-B1C7-33D23BC4A641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4214620"/>
            <a:ext cx="1828800" cy="0"/>
          </a:xfrm>
          <a:prstGeom prst="line">
            <a:avLst/>
          </a:prstGeom>
          <a:noFill/>
          <a:ln w="25400">
            <a:solidFill>
              <a:schemeClr val="bg1">
                <a:lumMod val="50000"/>
              </a:schemeClr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" name="Line 5">
            <a:extLst>
              <a:ext uri="{FF2B5EF4-FFF2-40B4-BE49-F238E27FC236}">
                <a16:creationId xmlns:a16="http://schemas.microsoft.com/office/drawing/2014/main" id="{A9FAF67F-EF94-42D9-B657-3DD8E3F4581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24200" y="3178100"/>
            <a:ext cx="0" cy="1042988"/>
          </a:xfrm>
          <a:prstGeom prst="line">
            <a:avLst/>
          </a:prstGeom>
          <a:noFill/>
          <a:ln w="25400">
            <a:solidFill>
              <a:schemeClr val="bg1">
                <a:lumMod val="50000"/>
              </a:schemeClr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" name="Arc 6">
            <a:extLst>
              <a:ext uri="{FF2B5EF4-FFF2-40B4-BE49-F238E27FC236}">
                <a16:creationId xmlns:a16="http://schemas.microsoft.com/office/drawing/2014/main" id="{1A5DC4C9-57F0-411F-84AB-84770201677B}"/>
              </a:ext>
            </a:extLst>
          </p:cNvPr>
          <p:cNvSpPr>
            <a:spLocks/>
          </p:cNvSpPr>
          <p:nvPr/>
        </p:nvSpPr>
        <p:spPr bwMode="auto">
          <a:xfrm>
            <a:off x="3422885" y="3833620"/>
            <a:ext cx="609600" cy="38100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  <a:lnTo>
                  <a:pt x="0" y="0"/>
                </a:lnTo>
                <a:close/>
              </a:path>
            </a:pathLst>
          </a:custGeom>
          <a:noFill/>
          <a:ln w="25400" cap="rnd">
            <a:solidFill>
              <a:srgbClr val="0070C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BB50A2C5-AB3C-4199-BCC4-DEB5EACFE2D3}"/>
              </a:ext>
            </a:extLst>
          </p:cNvPr>
          <p:cNvSpPr>
            <a:spLocks/>
          </p:cNvSpPr>
          <p:nvPr/>
        </p:nvSpPr>
        <p:spPr bwMode="auto">
          <a:xfrm>
            <a:off x="4030663" y="3454208"/>
            <a:ext cx="609600" cy="381000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44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599"/>
                </a:moveTo>
                <a:cubicBezTo>
                  <a:pt x="0" y="9692"/>
                  <a:pt x="9636" y="30"/>
                  <a:pt x="21544" y="0"/>
                </a:cubicBezTo>
              </a:path>
              <a:path w="21600" h="21600" stroke="0" extrusionOk="0">
                <a:moveTo>
                  <a:pt x="0" y="21599"/>
                </a:moveTo>
                <a:cubicBezTo>
                  <a:pt x="0" y="9692"/>
                  <a:pt x="9636" y="30"/>
                  <a:pt x="21544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25400" cap="rnd">
            <a:solidFill>
              <a:srgbClr val="0070C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" name="Line 8">
            <a:extLst>
              <a:ext uri="{FF2B5EF4-FFF2-40B4-BE49-F238E27FC236}">
                <a16:creationId xmlns:a16="http://schemas.microsoft.com/office/drawing/2014/main" id="{A0C55C72-15D2-4797-AB61-33E056330B9B}"/>
              </a:ext>
            </a:extLst>
          </p:cNvPr>
          <p:cNvSpPr>
            <a:spLocks noChangeShapeType="1"/>
          </p:cNvSpPr>
          <p:nvPr/>
        </p:nvSpPr>
        <p:spPr bwMode="auto">
          <a:xfrm>
            <a:off x="6400800" y="4214620"/>
            <a:ext cx="1828800" cy="0"/>
          </a:xfrm>
          <a:prstGeom prst="line">
            <a:avLst/>
          </a:prstGeom>
          <a:noFill/>
          <a:ln w="25400">
            <a:solidFill>
              <a:schemeClr val="bg1">
                <a:lumMod val="50000"/>
              </a:schemeClr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" name="Line 9">
            <a:extLst>
              <a:ext uri="{FF2B5EF4-FFF2-40B4-BE49-F238E27FC236}">
                <a16:creationId xmlns:a16="http://schemas.microsoft.com/office/drawing/2014/main" id="{D1805B4D-4547-4087-93DE-283612F3FD5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400800" y="3178100"/>
            <a:ext cx="0" cy="1042988"/>
          </a:xfrm>
          <a:prstGeom prst="line">
            <a:avLst/>
          </a:prstGeom>
          <a:noFill/>
          <a:ln w="25400">
            <a:solidFill>
              <a:schemeClr val="bg1">
                <a:lumMod val="50000"/>
              </a:schemeClr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D893322C-0B8D-4A15-A7E9-1534427A223C}"/>
              </a:ext>
            </a:extLst>
          </p:cNvPr>
          <p:cNvSpPr>
            <a:spLocks/>
          </p:cNvSpPr>
          <p:nvPr/>
        </p:nvSpPr>
        <p:spPr bwMode="auto">
          <a:xfrm>
            <a:off x="7025453" y="3833620"/>
            <a:ext cx="609600" cy="381000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599"/>
                </a:moveTo>
                <a:cubicBezTo>
                  <a:pt x="9670" y="21599"/>
                  <a:pt x="0" y="11929"/>
                  <a:pt x="0" y="0"/>
                </a:cubicBezTo>
              </a:path>
              <a:path w="21600" h="21600" stroke="0" extrusionOk="0">
                <a:moveTo>
                  <a:pt x="21600" y="21599"/>
                </a:moveTo>
                <a:cubicBezTo>
                  <a:pt x="9670" y="21599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25400" cap="rnd">
            <a:solidFill>
              <a:srgbClr val="C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95FF4449-6A65-4613-890D-DB69A0DE64E8}"/>
              </a:ext>
            </a:extLst>
          </p:cNvPr>
          <p:cNvSpPr>
            <a:spLocks/>
          </p:cNvSpPr>
          <p:nvPr/>
        </p:nvSpPr>
        <p:spPr bwMode="auto">
          <a:xfrm>
            <a:off x="6410325" y="3454208"/>
            <a:ext cx="611188" cy="381000"/>
          </a:xfrm>
          <a:custGeom>
            <a:avLst/>
            <a:gdLst>
              <a:gd name="G0" fmla="+- 56 0 0"/>
              <a:gd name="G1" fmla="+- 21600 0 0"/>
              <a:gd name="G2" fmla="+- 21600 0 0"/>
              <a:gd name="T0" fmla="*/ 0 w 21656"/>
              <a:gd name="T1" fmla="*/ 0 h 21600"/>
              <a:gd name="T2" fmla="*/ 21656 w 21656"/>
              <a:gd name="T3" fmla="*/ 21600 h 21600"/>
              <a:gd name="T4" fmla="*/ 56 w 21656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56" h="21600" fill="none" extrusionOk="0">
                <a:moveTo>
                  <a:pt x="0" y="0"/>
                </a:moveTo>
                <a:cubicBezTo>
                  <a:pt x="18" y="0"/>
                  <a:pt x="37" y="0"/>
                  <a:pt x="56" y="0"/>
                </a:cubicBezTo>
                <a:cubicBezTo>
                  <a:pt x="11985" y="0"/>
                  <a:pt x="21656" y="9670"/>
                  <a:pt x="21656" y="21600"/>
                </a:cubicBezTo>
              </a:path>
              <a:path w="21656" h="21600" stroke="0" extrusionOk="0">
                <a:moveTo>
                  <a:pt x="0" y="0"/>
                </a:moveTo>
                <a:cubicBezTo>
                  <a:pt x="18" y="0"/>
                  <a:pt x="37" y="0"/>
                  <a:pt x="56" y="0"/>
                </a:cubicBezTo>
                <a:cubicBezTo>
                  <a:pt x="11985" y="0"/>
                  <a:pt x="21656" y="9670"/>
                  <a:pt x="21656" y="21600"/>
                </a:cubicBezTo>
                <a:lnTo>
                  <a:pt x="56" y="21600"/>
                </a:lnTo>
                <a:close/>
              </a:path>
            </a:pathLst>
          </a:custGeom>
          <a:noFill/>
          <a:ln w="25400" cap="rnd">
            <a:solidFill>
              <a:srgbClr val="C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370A1D-53AF-453C-8068-47727D996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86226" y="3103370"/>
            <a:ext cx="689291" cy="397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altLang="zh-TW" sz="2200"/>
              <a:t>high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0C11AC0-A636-44BF-A815-EFDED5A080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5626" y="3179570"/>
            <a:ext cx="804707" cy="397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altLang="zh-TW" sz="2200"/>
              <a:t>small</a:t>
            </a:r>
          </a:p>
        </p:txBody>
      </p:sp>
      <p:sp>
        <p:nvSpPr>
          <p:cNvPr id="15" name="AutoShape 14">
            <a:extLst>
              <a:ext uri="{FF2B5EF4-FFF2-40B4-BE49-F238E27FC236}">
                <a16:creationId xmlns:a16="http://schemas.microsoft.com/office/drawing/2014/main" id="{C3BB5ED2-2678-4737-99CD-60462B397A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0350" y="3611370"/>
            <a:ext cx="825500" cy="368300"/>
          </a:xfrm>
          <a:prstGeom prst="rightArrow">
            <a:avLst>
              <a:gd name="adj1" fmla="val 50000"/>
              <a:gd name="adj2" fmla="val 112079"/>
            </a:avLst>
          </a:prstGeom>
          <a:gradFill rotWithShape="0">
            <a:gsLst>
              <a:gs pos="0">
                <a:srgbClr val="0082AD"/>
              </a:gs>
              <a:gs pos="100000">
                <a:srgbClr val="0082AD">
                  <a:gamma/>
                  <a:tint val="0"/>
                  <a:invGamma/>
                </a:srgbClr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7" name="Line 17">
            <a:extLst>
              <a:ext uri="{FF2B5EF4-FFF2-40B4-BE49-F238E27FC236}">
                <a16:creationId xmlns:a16="http://schemas.microsoft.com/office/drawing/2014/main" id="{63746B09-64CC-4C5C-A743-9547D4C33163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6734900"/>
            <a:ext cx="1828800" cy="0"/>
          </a:xfrm>
          <a:prstGeom prst="line">
            <a:avLst/>
          </a:prstGeom>
          <a:noFill/>
          <a:ln w="25400">
            <a:solidFill>
              <a:schemeClr val="bg1">
                <a:lumMod val="50000"/>
              </a:schemeClr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8" name="Line 18">
            <a:extLst>
              <a:ext uri="{FF2B5EF4-FFF2-40B4-BE49-F238E27FC236}">
                <a16:creationId xmlns:a16="http://schemas.microsoft.com/office/drawing/2014/main" id="{CFE69A3F-9150-4BDE-A966-6192A93769F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24200" y="5698380"/>
            <a:ext cx="0" cy="1042988"/>
          </a:xfrm>
          <a:prstGeom prst="line">
            <a:avLst/>
          </a:prstGeom>
          <a:noFill/>
          <a:ln w="25400">
            <a:solidFill>
              <a:schemeClr val="bg1">
                <a:lumMod val="50000"/>
              </a:schemeClr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id="{D8050F34-43EB-4083-A3BE-6268B325A0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7625" y="5699850"/>
            <a:ext cx="1157368" cy="397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altLang="zh-TW" sz="2200"/>
              <a:t>medium</a:t>
            </a:r>
          </a:p>
        </p:txBody>
      </p:sp>
      <p:sp>
        <p:nvSpPr>
          <p:cNvPr id="24" name="Arc 20">
            <a:extLst>
              <a:ext uri="{FF2B5EF4-FFF2-40B4-BE49-F238E27FC236}">
                <a16:creationId xmlns:a16="http://schemas.microsoft.com/office/drawing/2014/main" id="{00FF95D4-60F6-4869-B39E-BDFA0CFB75FF}"/>
              </a:ext>
            </a:extLst>
          </p:cNvPr>
          <p:cNvSpPr>
            <a:spLocks/>
          </p:cNvSpPr>
          <p:nvPr/>
        </p:nvSpPr>
        <p:spPr bwMode="auto">
          <a:xfrm>
            <a:off x="4192824" y="6353901"/>
            <a:ext cx="304800" cy="381000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599"/>
                </a:moveTo>
                <a:cubicBezTo>
                  <a:pt x="9670" y="21599"/>
                  <a:pt x="0" y="11929"/>
                  <a:pt x="0" y="0"/>
                </a:cubicBezTo>
              </a:path>
              <a:path w="21600" h="21600" stroke="0" extrusionOk="0">
                <a:moveTo>
                  <a:pt x="21600" y="21599"/>
                </a:moveTo>
                <a:cubicBezTo>
                  <a:pt x="9670" y="21599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25400" cap="rnd">
            <a:solidFill>
              <a:srgbClr val="00B05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5" name="Arc 21">
            <a:extLst>
              <a:ext uri="{FF2B5EF4-FFF2-40B4-BE49-F238E27FC236}">
                <a16:creationId xmlns:a16="http://schemas.microsoft.com/office/drawing/2014/main" id="{D4EA442A-C310-49C0-99D8-FFEE45CB02E8}"/>
              </a:ext>
            </a:extLst>
          </p:cNvPr>
          <p:cNvSpPr>
            <a:spLocks/>
          </p:cNvSpPr>
          <p:nvPr/>
        </p:nvSpPr>
        <p:spPr bwMode="auto">
          <a:xfrm>
            <a:off x="3886201" y="5974488"/>
            <a:ext cx="306388" cy="381000"/>
          </a:xfrm>
          <a:custGeom>
            <a:avLst/>
            <a:gdLst>
              <a:gd name="G0" fmla="+- 112 0 0"/>
              <a:gd name="G1" fmla="+- 21600 0 0"/>
              <a:gd name="G2" fmla="+- 21600 0 0"/>
              <a:gd name="T0" fmla="*/ 0 w 21712"/>
              <a:gd name="T1" fmla="*/ 0 h 21600"/>
              <a:gd name="T2" fmla="*/ 21712 w 21712"/>
              <a:gd name="T3" fmla="*/ 21600 h 21600"/>
              <a:gd name="T4" fmla="*/ 112 w 21712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712" h="21600" fill="none" extrusionOk="0">
                <a:moveTo>
                  <a:pt x="0" y="0"/>
                </a:moveTo>
                <a:cubicBezTo>
                  <a:pt x="37" y="0"/>
                  <a:pt x="74" y="0"/>
                  <a:pt x="112" y="0"/>
                </a:cubicBezTo>
                <a:cubicBezTo>
                  <a:pt x="12041" y="0"/>
                  <a:pt x="21712" y="9670"/>
                  <a:pt x="21712" y="21600"/>
                </a:cubicBezTo>
              </a:path>
              <a:path w="21712" h="21600" stroke="0" extrusionOk="0">
                <a:moveTo>
                  <a:pt x="0" y="0"/>
                </a:moveTo>
                <a:cubicBezTo>
                  <a:pt x="37" y="0"/>
                  <a:pt x="74" y="0"/>
                  <a:pt x="112" y="0"/>
                </a:cubicBezTo>
                <a:cubicBezTo>
                  <a:pt x="12041" y="0"/>
                  <a:pt x="21712" y="9670"/>
                  <a:pt x="21712" y="21600"/>
                </a:cubicBezTo>
                <a:lnTo>
                  <a:pt x="112" y="21600"/>
                </a:lnTo>
                <a:close/>
              </a:path>
            </a:pathLst>
          </a:custGeom>
          <a:noFill/>
          <a:ln w="25400" cap="rnd">
            <a:solidFill>
              <a:srgbClr val="00B05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6" name="Arc 22">
            <a:extLst>
              <a:ext uri="{FF2B5EF4-FFF2-40B4-BE49-F238E27FC236}">
                <a16:creationId xmlns:a16="http://schemas.microsoft.com/office/drawing/2014/main" id="{1B791B05-E78B-4E7D-A674-66D8C3942B0B}"/>
              </a:ext>
            </a:extLst>
          </p:cNvPr>
          <p:cNvSpPr>
            <a:spLocks/>
          </p:cNvSpPr>
          <p:nvPr/>
        </p:nvSpPr>
        <p:spPr bwMode="auto">
          <a:xfrm>
            <a:off x="3273954" y="6353901"/>
            <a:ext cx="304800" cy="38100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  <a:lnTo>
                  <a:pt x="0" y="0"/>
                </a:lnTo>
                <a:close/>
              </a:path>
            </a:pathLst>
          </a:custGeom>
          <a:noFill/>
          <a:ln w="25400" cap="rnd">
            <a:solidFill>
              <a:srgbClr val="00B05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7" name="Arc 23">
            <a:extLst>
              <a:ext uri="{FF2B5EF4-FFF2-40B4-BE49-F238E27FC236}">
                <a16:creationId xmlns:a16="http://schemas.microsoft.com/office/drawing/2014/main" id="{60C99314-FBBB-4AAA-B26A-DAB09A0F5966}"/>
              </a:ext>
            </a:extLst>
          </p:cNvPr>
          <p:cNvSpPr>
            <a:spLocks/>
          </p:cNvSpPr>
          <p:nvPr/>
        </p:nvSpPr>
        <p:spPr bwMode="auto">
          <a:xfrm>
            <a:off x="3582988" y="5974488"/>
            <a:ext cx="304800" cy="381000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488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599"/>
                </a:moveTo>
                <a:cubicBezTo>
                  <a:pt x="0" y="9714"/>
                  <a:pt x="9602" y="61"/>
                  <a:pt x="21488" y="0"/>
                </a:cubicBezTo>
              </a:path>
              <a:path w="21600" h="21600" stroke="0" extrusionOk="0">
                <a:moveTo>
                  <a:pt x="0" y="21599"/>
                </a:moveTo>
                <a:cubicBezTo>
                  <a:pt x="0" y="9714"/>
                  <a:pt x="9602" y="61"/>
                  <a:pt x="21488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25400" cap="rnd">
            <a:solidFill>
              <a:srgbClr val="00B05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1" name="AutoShape 25">
            <a:extLst>
              <a:ext uri="{FF2B5EF4-FFF2-40B4-BE49-F238E27FC236}">
                <a16:creationId xmlns:a16="http://schemas.microsoft.com/office/drawing/2014/main" id="{82CA984F-BEA7-4C2A-8608-2577250BE3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0350" y="6055450"/>
            <a:ext cx="825500" cy="368300"/>
          </a:xfrm>
          <a:prstGeom prst="rightArrow">
            <a:avLst>
              <a:gd name="adj1" fmla="val 50000"/>
              <a:gd name="adj2" fmla="val 112079"/>
            </a:avLst>
          </a:prstGeom>
          <a:gradFill rotWithShape="0">
            <a:gsLst>
              <a:gs pos="0">
                <a:srgbClr val="0082AD"/>
              </a:gs>
              <a:gs pos="100000">
                <a:srgbClr val="0082AD">
                  <a:gamma/>
                  <a:tint val="0"/>
                  <a:invGamma/>
                </a:srgbClr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2" name="Rectangle 26">
            <a:extLst>
              <a:ext uri="{FF2B5EF4-FFF2-40B4-BE49-F238E27FC236}">
                <a16:creationId xmlns:a16="http://schemas.microsoft.com/office/drawing/2014/main" id="{BE6C5486-C7BD-4E14-9EA5-57F209A266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3538" y="6004650"/>
            <a:ext cx="3810000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3" name="Rectangle 27">
            <a:extLst>
              <a:ext uri="{FF2B5EF4-FFF2-40B4-BE49-F238E27FC236}">
                <a16:creationId xmlns:a16="http://schemas.microsoft.com/office/drawing/2014/main" id="{5236617A-99BB-4196-B612-294F031114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3814" y="6080850"/>
            <a:ext cx="2615075" cy="397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altLang="zh-TW" sz="2200"/>
              <a:t>resistance = 5*speed</a:t>
            </a:r>
          </a:p>
        </p:txBody>
      </p:sp>
    </p:spTree>
    <p:extLst>
      <p:ext uri="{BB962C8B-B14F-4D97-AF65-F5344CB8AC3E}">
        <p14:creationId xmlns:p14="http://schemas.microsoft.com/office/powerpoint/2010/main" val="16886616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Fuzzy Inference Systems (FIS</a:t>
            </a:r>
            <a:r>
              <a:rPr lang="zh-TW" altLang="en-US" dirty="0"/>
              <a:t>，模糊推論系統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50BF5737-0CF5-4B64-960F-5FF9568F41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3074" y="1862139"/>
            <a:ext cx="5017143" cy="8955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>
              <a:lnSpc>
                <a:spcPct val="65000"/>
              </a:lnSpc>
              <a:spcBef>
                <a:spcPct val="30000"/>
              </a:spcBef>
            </a:pPr>
            <a:r>
              <a:rPr lang="en-US" altLang="zh-TW" sz="2000" dirty="0">
                <a:solidFill>
                  <a:srgbClr val="FF0000"/>
                </a:solidFill>
              </a:rPr>
              <a:t>If speed is low then resistance = 2</a:t>
            </a:r>
          </a:p>
          <a:p>
            <a:pPr algn="l">
              <a:lnSpc>
                <a:spcPct val="65000"/>
              </a:lnSpc>
              <a:spcBef>
                <a:spcPct val="30000"/>
              </a:spcBef>
            </a:pPr>
            <a:r>
              <a:rPr lang="en-US" altLang="zh-TW" sz="2000" dirty="0">
                <a:solidFill>
                  <a:srgbClr val="FF0000"/>
                </a:solidFill>
              </a:rPr>
              <a:t>If speed is medium then resistance = 4*speed</a:t>
            </a:r>
          </a:p>
          <a:p>
            <a:pPr algn="l">
              <a:lnSpc>
                <a:spcPct val="65000"/>
              </a:lnSpc>
              <a:spcBef>
                <a:spcPct val="30000"/>
              </a:spcBef>
            </a:pPr>
            <a:r>
              <a:rPr lang="en-US" altLang="zh-TW" sz="2000" dirty="0">
                <a:solidFill>
                  <a:srgbClr val="FF0000"/>
                </a:solidFill>
              </a:rPr>
              <a:t>If speed is high then resistance = 8*speed</a:t>
            </a:r>
          </a:p>
        </p:txBody>
      </p:sp>
      <p:grpSp>
        <p:nvGrpSpPr>
          <p:cNvPr id="9" name="Group 10">
            <a:extLst>
              <a:ext uri="{FF2B5EF4-FFF2-40B4-BE49-F238E27FC236}">
                <a16:creationId xmlns:a16="http://schemas.microsoft.com/office/drawing/2014/main" id="{FD8A5927-20B9-4404-B75F-FD0E101F90F6}"/>
              </a:ext>
            </a:extLst>
          </p:cNvPr>
          <p:cNvGrpSpPr>
            <a:grpSpLocks/>
          </p:cNvGrpSpPr>
          <p:nvPr/>
        </p:nvGrpSpPr>
        <p:grpSpPr bwMode="auto">
          <a:xfrm>
            <a:off x="2796060" y="1755776"/>
            <a:ext cx="153988" cy="989013"/>
            <a:chOff x="672" y="1106"/>
            <a:chExt cx="97" cy="623"/>
          </a:xfrm>
        </p:grpSpPr>
        <p:sp>
          <p:nvSpPr>
            <p:cNvPr id="10" name="Arc 4">
              <a:extLst>
                <a:ext uri="{FF2B5EF4-FFF2-40B4-BE49-F238E27FC236}">
                  <a16:creationId xmlns:a16="http://schemas.microsoft.com/office/drawing/2014/main" id="{0F37F050-9B98-405E-B887-C9DE1B3B488E}"/>
                </a:ext>
              </a:extLst>
            </p:cNvPr>
            <p:cNvSpPr>
              <a:spLocks/>
            </p:cNvSpPr>
            <p:nvPr/>
          </p:nvSpPr>
          <p:spPr bwMode="auto">
            <a:xfrm>
              <a:off x="721" y="1106"/>
              <a:ext cx="48" cy="44"/>
            </a:xfrm>
            <a:custGeom>
              <a:avLst/>
              <a:gdLst>
                <a:gd name="G0" fmla="+- 21595 0 0"/>
                <a:gd name="G1" fmla="+- 21595 0 0"/>
                <a:gd name="G2" fmla="+- 21600 0 0"/>
                <a:gd name="T0" fmla="*/ 0 w 21595"/>
                <a:gd name="T1" fmla="*/ 21110 h 21595"/>
                <a:gd name="T2" fmla="*/ 21150 w 21595"/>
                <a:gd name="T3" fmla="*/ 0 h 21595"/>
                <a:gd name="T4" fmla="*/ 21595 w 21595"/>
                <a:gd name="T5" fmla="*/ 21595 h 215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95" h="21595" fill="none" extrusionOk="0">
                  <a:moveTo>
                    <a:pt x="0" y="21110"/>
                  </a:moveTo>
                  <a:cubicBezTo>
                    <a:pt x="260" y="9545"/>
                    <a:pt x="9584" y="237"/>
                    <a:pt x="21149" y="-1"/>
                  </a:cubicBezTo>
                </a:path>
                <a:path w="21595" h="21595" stroke="0" extrusionOk="0">
                  <a:moveTo>
                    <a:pt x="0" y="21110"/>
                  </a:moveTo>
                  <a:cubicBezTo>
                    <a:pt x="260" y="9545"/>
                    <a:pt x="9584" y="237"/>
                    <a:pt x="21149" y="-1"/>
                  </a:cubicBezTo>
                  <a:lnTo>
                    <a:pt x="21595" y="21595"/>
                  </a:lnTo>
                  <a:close/>
                </a:path>
              </a:pathLst>
            </a:custGeom>
            <a:noFill/>
            <a:ln w="25400" cap="rnd">
              <a:solidFill>
                <a:schemeClr val="accent6">
                  <a:lumMod val="50000"/>
                </a:schemeClr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" name="Arc 5">
              <a:extLst>
                <a:ext uri="{FF2B5EF4-FFF2-40B4-BE49-F238E27FC236}">
                  <a16:creationId xmlns:a16="http://schemas.microsoft.com/office/drawing/2014/main" id="{845EABFF-CE97-427A-8618-048AE696997A}"/>
                </a:ext>
              </a:extLst>
            </p:cNvPr>
            <p:cNvSpPr>
              <a:spLocks/>
            </p:cNvSpPr>
            <p:nvPr/>
          </p:nvSpPr>
          <p:spPr bwMode="auto">
            <a:xfrm>
              <a:off x="672" y="1372"/>
              <a:ext cx="48" cy="45"/>
            </a:xfrm>
            <a:custGeom>
              <a:avLst/>
              <a:gdLst>
                <a:gd name="G0" fmla="+- 0 0 0"/>
                <a:gd name="G1" fmla="+- 485 0 0"/>
                <a:gd name="G2" fmla="+- 21600 0 0"/>
                <a:gd name="T0" fmla="*/ 21595 w 21600"/>
                <a:gd name="T1" fmla="*/ 0 h 22085"/>
                <a:gd name="T2" fmla="*/ 0 w 21600"/>
                <a:gd name="T3" fmla="*/ 22085 h 22085"/>
                <a:gd name="T4" fmla="*/ 0 w 21600"/>
                <a:gd name="T5" fmla="*/ 485 h 220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2085" fill="none" extrusionOk="0">
                  <a:moveTo>
                    <a:pt x="21594" y="0"/>
                  </a:moveTo>
                  <a:cubicBezTo>
                    <a:pt x="21598" y="161"/>
                    <a:pt x="21600" y="323"/>
                    <a:pt x="21600" y="485"/>
                  </a:cubicBezTo>
                  <a:cubicBezTo>
                    <a:pt x="21600" y="12414"/>
                    <a:pt x="11929" y="22085"/>
                    <a:pt x="-1" y="22085"/>
                  </a:cubicBezTo>
                </a:path>
                <a:path w="21600" h="22085" stroke="0" extrusionOk="0">
                  <a:moveTo>
                    <a:pt x="21594" y="0"/>
                  </a:moveTo>
                  <a:cubicBezTo>
                    <a:pt x="21598" y="161"/>
                    <a:pt x="21600" y="323"/>
                    <a:pt x="21600" y="485"/>
                  </a:cubicBezTo>
                  <a:cubicBezTo>
                    <a:pt x="21600" y="12414"/>
                    <a:pt x="11929" y="22085"/>
                    <a:pt x="-1" y="22085"/>
                  </a:cubicBezTo>
                  <a:lnTo>
                    <a:pt x="0" y="485"/>
                  </a:lnTo>
                  <a:close/>
                </a:path>
              </a:pathLst>
            </a:custGeom>
            <a:noFill/>
            <a:ln w="25400" cap="rnd">
              <a:solidFill>
                <a:schemeClr val="accent6">
                  <a:lumMod val="50000"/>
                </a:schemeClr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2" name="Arc 6">
              <a:extLst>
                <a:ext uri="{FF2B5EF4-FFF2-40B4-BE49-F238E27FC236}">
                  <a16:creationId xmlns:a16="http://schemas.microsoft.com/office/drawing/2014/main" id="{ADBDA9A6-180A-4676-BD00-31A6C75F1E4D}"/>
                </a:ext>
              </a:extLst>
            </p:cNvPr>
            <p:cNvSpPr>
              <a:spLocks/>
            </p:cNvSpPr>
            <p:nvPr/>
          </p:nvSpPr>
          <p:spPr bwMode="auto">
            <a:xfrm>
              <a:off x="672" y="1417"/>
              <a:ext cx="48" cy="4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595"/>
                <a:gd name="T1" fmla="*/ 0 h 21600"/>
                <a:gd name="T2" fmla="*/ 21595 w 21595"/>
                <a:gd name="T3" fmla="*/ 21115 h 21600"/>
                <a:gd name="T4" fmla="*/ 0 w 21595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95" h="21600" fill="none" extrusionOk="0">
                  <a:moveTo>
                    <a:pt x="0" y="0"/>
                  </a:moveTo>
                  <a:cubicBezTo>
                    <a:pt x="11740" y="0"/>
                    <a:pt x="21330" y="9377"/>
                    <a:pt x="21594" y="21115"/>
                  </a:cubicBezTo>
                </a:path>
                <a:path w="21595" h="21600" stroke="0" extrusionOk="0">
                  <a:moveTo>
                    <a:pt x="0" y="0"/>
                  </a:moveTo>
                  <a:cubicBezTo>
                    <a:pt x="11740" y="0"/>
                    <a:pt x="21330" y="9377"/>
                    <a:pt x="21594" y="21115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5400" cap="rnd">
              <a:solidFill>
                <a:schemeClr val="accent6">
                  <a:lumMod val="50000"/>
                </a:schemeClr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3" name="Arc 7">
              <a:extLst>
                <a:ext uri="{FF2B5EF4-FFF2-40B4-BE49-F238E27FC236}">
                  <a16:creationId xmlns:a16="http://schemas.microsoft.com/office/drawing/2014/main" id="{42FE685D-6DDB-4C01-B5EC-009C36548FD8}"/>
                </a:ext>
              </a:extLst>
            </p:cNvPr>
            <p:cNvSpPr>
              <a:spLocks/>
            </p:cNvSpPr>
            <p:nvPr/>
          </p:nvSpPr>
          <p:spPr bwMode="auto">
            <a:xfrm>
              <a:off x="721" y="1684"/>
              <a:ext cx="48" cy="45"/>
            </a:xfrm>
            <a:custGeom>
              <a:avLst/>
              <a:gdLst>
                <a:gd name="G0" fmla="+- 21600 0 0"/>
                <a:gd name="G1" fmla="+- 485 0 0"/>
                <a:gd name="G2" fmla="+- 21600 0 0"/>
                <a:gd name="T0" fmla="*/ 21600 w 21600"/>
                <a:gd name="T1" fmla="*/ 22085 h 22085"/>
                <a:gd name="T2" fmla="*/ 5 w 21600"/>
                <a:gd name="T3" fmla="*/ 0 h 22085"/>
                <a:gd name="T4" fmla="*/ 21600 w 21600"/>
                <a:gd name="T5" fmla="*/ 485 h 220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2085" fill="none" extrusionOk="0">
                  <a:moveTo>
                    <a:pt x="21600" y="22084"/>
                  </a:moveTo>
                  <a:cubicBezTo>
                    <a:pt x="9670" y="22085"/>
                    <a:pt x="0" y="12414"/>
                    <a:pt x="0" y="485"/>
                  </a:cubicBezTo>
                  <a:cubicBezTo>
                    <a:pt x="0" y="323"/>
                    <a:pt x="1" y="161"/>
                    <a:pt x="5" y="0"/>
                  </a:cubicBezTo>
                </a:path>
                <a:path w="21600" h="22085" stroke="0" extrusionOk="0">
                  <a:moveTo>
                    <a:pt x="21600" y="22084"/>
                  </a:moveTo>
                  <a:cubicBezTo>
                    <a:pt x="9670" y="22085"/>
                    <a:pt x="0" y="12414"/>
                    <a:pt x="0" y="485"/>
                  </a:cubicBezTo>
                  <a:cubicBezTo>
                    <a:pt x="0" y="323"/>
                    <a:pt x="1" y="161"/>
                    <a:pt x="5" y="0"/>
                  </a:cubicBezTo>
                  <a:lnTo>
                    <a:pt x="21600" y="485"/>
                  </a:lnTo>
                  <a:close/>
                </a:path>
              </a:pathLst>
            </a:custGeom>
            <a:noFill/>
            <a:ln w="25400" cap="rnd">
              <a:solidFill>
                <a:schemeClr val="accent6">
                  <a:lumMod val="50000"/>
                </a:schemeClr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" name="Line 8">
              <a:extLst>
                <a:ext uri="{FF2B5EF4-FFF2-40B4-BE49-F238E27FC236}">
                  <a16:creationId xmlns:a16="http://schemas.microsoft.com/office/drawing/2014/main" id="{E04F2D12-38BF-482D-83FB-4DC05B646E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0" y="1461"/>
              <a:ext cx="0" cy="223"/>
            </a:xfrm>
            <a:prstGeom prst="line">
              <a:avLst/>
            </a:prstGeom>
            <a:noFill/>
            <a:ln w="25400">
              <a:solidFill>
                <a:schemeClr val="accent6">
                  <a:lumMod val="50000"/>
                </a:schemeClr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5" name="Line 9">
              <a:extLst>
                <a:ext uri="{FF2B5EF4-FFF2-40B4-BE49-F238E27FC236}">
                  <a16:creationId xmlns:a16="http://schemas.microsoft.com/office/drawing/2014/main" id="{541F251B-1B1D-41E6-93BE-01AA76BF27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0" y="1149"/>
              <a:ext cx="0" cy="223"/>
            </a:xfrm>
            <a:prstGeom prst="line">
              <a:avLst/>
            </a:prstGeom>
            <a:noFill/>
            <a:ln w="25400">
              <a:solidFill>
                <a:schemeClr val="accent6">
                  <a:lumMod val="50000"/>
                </a:schemeClr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6" name="Group 17">
            <a:extLst>
              <a:ext uri="{FF2B5EF4-FFF2-40B4-BE49-F238E27FC236}">
                <a16:creationId xmlns:a16="http://schemas.microsoft.com/office/drawing/2014/main" id="{0BA53C4A-9FE6-4FA8-B413-58852C07E205}"/>
              </a:ext>
            </a:extLst>
          </p:cNvPr>
          <p:cNvGrpSpPr>
            <a:grpSpLocks/>
          </p:cNvGrpSpPr>
          <p:nvPr/>
        </p:nvGrpSpPr>
        <p:grpSpPr bwMode="auto">
          <a:xfrm>
            <a:off x="2735568" y="5184776"/>
            <a:ext cx="153988" cy="989013"/>
            <a:chOff x="624" y="3266"/>
            <a:chExt cx="97" cy="623"/>
          </a:xfrm>
        </p:grpSpPr>
        <p:sp>
          <p:nvSpPr>
            <p:cNvPr id="17" name="Arc 11">
              <a:extLst>
                <a:ext uri="{FF2B5EF4-FFF2-40B4-BE49-F238E27FC236}">
                  <a16:creationId xmlns:a16="http://schemas.microsoft.com/office/drawing/2014/main" id="{3EFE74C3-FE1C-4BBD-8A60-2307644DE255}"/>
                </a:ext>
              </a:extLst>
            </p:cNvPr>
            <p:cNvSpPr>
              <a:spLocks/>
            </p:cNvSpPr>
            <p:nvPr/>
          </p:nvSpPr>
          <p:spPr bwMode="auto">
            <a:xfrm>
              <a:off x="673" y="3266"/>
              <a:ext cx="48" cy="44"/>
            </a:xfrm>
            <a:custGeom>
              <a:avLst/>
              <a:gdLst>
                <a:gd name="G0" fmla="+- 21595 0 0"/>
                <a:gd name="G1" fmla="+- 21595 0 0"/>
                <a:gd name="G2" fmla="+- 21600 0 0"/>
                <a:gd name="T0" fmla="*/ 0 w 21595"/>
                <a:gd name="T1" fmla="*/ 21110 h 21595"/>
                <a:gd name="T2" fmla="*/ 21150 w 21595"/>
                <a:gd name="T3" fmla="*/ 0 h 21595"/>
                <a:gd name="T4" fmla="*/ 21595 w 21595"/>
                <a:gd name="T5" fmla="*/ 21595 h 215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95" h="21595" fill="none" extrusionOk="0">
                  <a:moveTo>
                    <a:pt x="0" y="21110"/>
                  </a:moveTo>
                  <a:cubicBezTo>
                    <a:pt x="260" y="9545"/>
                    <a:pt x="9584" y="237"/>
                    <a:pt x="21149" y="-1"/>
                  </a:cubicBezTo>
                </a:path>
                <a:path w="21595" h="21595" stroke="0" extrusionOk="0">
                  <a:moveTo>
                    <a:pt x="0" y="21110"/>
                  </a:moveTo>
                  <a:cubicBezTo>
                    <a:pt x="260" y="9545"/>
                    <a:pt x="9584" y="237"/>
                    <a:pt x="21149" y="-1"/>
                  </a:cubicBezTo>
                  <a:lnTo>
                    <a:pt x="21595" y="21595"/>
                  </a:lnTo>
                  <a:close/>
                </a:path>
              </a:pathLst>
            </a:custGeom>
            <a:noFill/>
            <a:ln w="25400" cap="rnd">
              <a:solidFill>
                <a:schemeClr val="accent6">
                  <a:lumMod val="75000"/>
                </a:schemeClr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8" name="Arc 12">
              <a:extLst>
                <a:ext uri="{FF2B5EF4-FFF2-40B4-BE49-F238E27FC236}">
                  <a16:creationId xmlns:a16="http://schemas.microsoft.com/office/drawing/2014/main" id="{5D4445AA-3164-492A-8D41-C92D89C9590E}"/>
                </a:ext>
              </a:extLst>
            </p:cNvPr>
            <p:cNvSpPr>
              <a:spLocks/>
            </p:cNvSpPr>
            <p:nvPr/>
          </p:nvSpPr>
          <p:spPr bwMode="auto">
            <a:xfrm>
              <a:off x="624" y="3532"/>
              <a:ext cx="48" cy="45"/>
            </a:xfrm>
            <a:custGeom>
              <a:avLst/>
              <a:gdLst>
                <a:gd name="G0" fmla="+- 0 0 0"/>
                <a:gd name="G1" fmla="+- 485 0 0"/>
                <a:gd name="G2" fmla="+- 21600 0 0"/>
                <a:gd name="T0" fmla="*/ 21595 w 21600"/>
                <a:gd name="T1" fmla="*/ 0 h 22085"/>
                <a:gd name="T2" fmla="*/ 0 w 21600"/>
                <a:gd name="T3" fmla="*/ 22085 h 22085"/>
                <a:gd name="T4" fmla="*/ 0 w 21600"/>
                <a:gd name="T5" fmla="*/ 485 h 220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2085" fill="none" extrusionOk="0">
                  <a:moveTo>
                    <a:pt x="21594" y="0"/>
                  </a:moveTo>
                  <a:cubicBezTo>
                    <a:pt x="21598" y="161"/>
                    <a:pt x="21600" y="323"/>
                    <a:pt x="21600" y="485"/>
                  </a:cubicBezTo>
                  <a:cubicBezTo>
                    <a:pt x="21600" y="12414"/>
                    <a:pt x="11929" y="22085"/>
                    <a:pt x="-1" y="22085"/>
                  </a:cubicBezTo>
                </a:path>
                <a:path w="21600" h="22085" stroke="0" extrusionOk="0">
                  <a:moveTo>
                    <a:pt x="21594" y="0"/>
                  </a:moveTo>
                  <a:cubicBezTo>
                    <a:pt x="21598" y="161"/>
                    <a:pt x="21600" y="323"/>
                    <a:pt x="21600" y="485"/>
                  </a:cubicBezTo>
                  <a:cubicBezTo>
                    <a:pt x="21600" y="12414"/>
                    <a:pt x="11929" y="22085"/>
                    <a:pt x="-1" y="22085"/>
                  </a:cubicBezTo>
                  <a:lnTo>
                    <a:pt x="0" y="485"/>
                  </a:lnTo>
                  <a:close/>
                </a:path>
              </a:pathLst>
            </a:custGeom>
            <a:noFill/>
            <a:ln w="25400" cap="rnd">
              <a:solidFill>
                <a:schemeClr val="accent6">
                  <a:lumMod val="75000"/>
                </a:schemeClr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9" name="Arc 13">
              <a:extLst>
                <a:ext uri="{FF2B5EF4-FFF2-40B4-BE49-F238E27FC236}">
                  <a16:creationId xmlns:a16="http://schemas.microsoft.com/office/drawing/2014/main" id="{D50074FF-AF8F-4C70-AD57-D8E9473FDD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24" y="3577"/>
              <a:ext cx="48" cy="4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595"/>
                <a:gd name="T1" fmla="*/ 0 h 21600"/>
                <a:gd name="T2" fmla="*/ 21595 w 21595"/>
                <a:gd name="T3" fmla="*/ 21115 h 21600"/>
                <a:gd name="T4" fmla="*/ 0 w 21595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95" h="21600" fill="none" extrusionOk="0">
                  <a:moveTo>
                    <a:pt x="0" y="0"/>
                  </a:moveTo>
                  <a:cubicBezTo>
                    <a:pt x="11740" y="0"/>
                    <a:pt x="21330" y="9377"/>
                    <a:pt x="21594" y="21115"/>
                  </a:cubicBezTo>
                </a:path>
                <a:path w="21595" h="21600" stroke="0" extrusionOk="0">
                  <a:moveTo>
                    <a:pt x="0" y="0"/>
                  </a:moveTo>
                  <a:cubicBezTo>
                    <a:pt x="11740" y="0"/>
                    <a:pt x="21330" y="9377"/>
                    <a:pt x="21594" y="21115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5400" cap="rnd">
              <a:solidFill>
                <a:schemeClr val="accent6">
                  <a:lumMod val="75000"/>
                </a:schemeClr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" name="Arc 14">
              <a:extLst>
                <a:ext uri="{FF2B5EF4-FFF2-40B4-BE49-F238E27FC236}">
                  <a16:creationId xmlns:a16="http://schemas.microsoft.com/office/drawing/2014/main" id="{69C6A770-0946-4837-ADB8-49287B380B40}"/>
                </a:ext>
              </a:extLst>
            </p:cNvPr>
            <p:cNvSpPr>
              <a:spLocks/>
            </p:cNvSpPr>
            <p:nvPr/>
          </p:nvSpPr>
          <p:spPr bwMode="auto">
            <a:xfrm>
              <a:off x="673" y="3844"/>
              <a:ext cx="48" cy="45"/>
            </a:xfrm>
            <a:custGeom>
              <a:avLst/>
              <a:gdLst>
                <a:gd name="G0" fmla="+- 21600 0 0"/>
                <a:gd name="G1" fmla="+- 485 0 0"/>
                <a:gd name="G2" fmla="+- 21600 0 0"/>
                <a:gd name="T0" fmla="*/ 21600 w 21600"/>
                <a:gd name="T1" fmla="*/ 22085 h 22085"/>
                <a:gd name="T2" fmla="*/ 5 w 21600"/>
                <a:gd name="T3" fmla="*/ 0 h 22085"/>
                <a:gd name="T4" fmla="*/ 21600 w 21600"/>
                <a:gd name="T5" fmla="*/ 485 h 220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2085" fill="none" extrusionOk="0">
                  <a:moveTo>
                    <a:pt x="21600" y="22084"/>
                  </a:moveTo>
                  <a:cubicBezTo>
                    <a:pt x="9670" y="22085"/>
                    <a:pt x="0" y="12414"/>
                    <a:pt x="0" y="485"/>
                  </a:cubicBezTo>
                  <a:cubicBezTo>
                    <a:pt x="0" y="323"/>
                    <a:pt x="1" y="161"/>
                    <a:pt x="5" y="0"/>
                  </a:cubicBezTo>
                </a:path>
                <a:path w="21600" h="22085" stroke="0" extrusionOk="0">
                  <a:moveTo>
                    <a:pt x="21600" y="22084"/>
                  </a:moveTo>
                  <a:cubicBezTo>
                    <a:pt x="9670" y="22085"/>
                    <a:pt x="0" y="12414"/>
                    <a:pt x="0" y="485"/>
                  </a:cubicBezTo>
                  <a:cubicBezTo>
                    <a:pt x="0" y="323"/>
                    <a:pt x="1" y="161"/>
                    <a:pt x="5" y="0"/>
                  </a:cubicBezTo>
                  <a:lnTo>
                    <a:pt x="21600" y="485"/>
                  </a:lnTo>
                  <a:close/>
                </a:path>
              </a:pathLst>
            </a:custGeom>
            <a:noFill/>
            <a:ln w="25400" cap="rnd">
              <a:solidFill>
                <a:schemeClr val="accent6">
                  <a:lumMod val="75000"/>
                </a:schemeClr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1" name="Line 15">
              <a:extLst>
                <a:ext uri="{FF2B5EF4-FFF2-40B4-BE49-F238E27FC236}">
                  <a16:creationId xmlns:a16="http://schemas.microsoft.com/office/drawing/2014/main" id="{72871CD5-7637-46F1-9FB7-75BAB5395B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" y="3621"/>
              <a:ext cx="0" cy="223"/>
            </a:xfrm>
            <a:prstGeom prst="line">
              <a:avLst/>
            </a:prstGeom>
            <a:noFill/>
            <a:ln w="25400">
              <a:solidFill>
                <a:schemeClr val="accent6">
                  <a:lumMod val="75000"/>
                </a:schemeClr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2" name="Line 16">
              <a:extLst>
                <a:ext uri="{FF2B5EF4-FFF2-40B4-BE49-F238E27FC236}">
                  <a16:creationId xmlns:a16="http://schemas.microsoft.com/office/drawing/2014/main" id="{22864D1E-ADFB-46DC-B075-8B97196FEB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" y="3309"/>
              <a:ext cx="0" cy="223"/>
            </a:xfrm>
            <a:prstGeom prst="line">
              <a:avLst/>
            </a:prstGeom>
            <a:noFill/>
            <a:ln w="25400">
              <a:solidFill>
                <a:schemeClr val="accent6">
                  <a:lumMod val="75000"/>
                </a:schemeClr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23" name="Rectangle 18">
            <a:extLst>
              <a:ext uri="{FF2B5EF4-FFF2-40B4-BE49-F238E27FC236}">
                <a16:creationId xmlns:a16="http://schemas.microsoft.com/office/drawing/2014/main" id="{68038CF8-8186-42F0-9374-C901A1287C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0832" y="5291139"/>
            <a:ext cx="2733121" cy="8955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>
              <a:lnSpc>
                <a:spcPct val="65000"/>
              </a:lnSpc>
              <a:spcBef>
                <a:spcPct val="30000"/>
              </a:spcBef>
            </a:pPr>
            <a:r>
              <a:rPr lang="en-US" altLang="zh-TW" sz="2000" dirty="0">
                <a:solidFill>
                  <a:srgbClr val="003300"/>
                </a:solidFill>
              </a:rPr>
              <a:t>Rule 1: w</a:t>
            </a:r>
            <a:r>
              <a:rPr lang="en-US" altLang="zh-TW" sz="2000" baseline="-25000" dirty="0">
                <a:solidFill>
                  <a:srgbClr val="003300"/>
                </a:solidFill>
              </a:rPr>
              <a:t>1</a:t>
            </a:r>
            <a:r>
              <a:rPr lang="en-US" altLang="zh-TW" sz="2000" dirty="0">
                <a:solidFill>
                  <a:srgbClr val="003300"/>
                </a:solidFill>
              </a:rPr>
              <a:t> = 0.3; r</a:t>
            </a:r>
            <a:r>
              <a:rPr lang="en-US" altLang="zh-TW" sz="2000" baseline="-25000" dirty="0">
                <a:solidFill>
                  <a:srgbClr val="003300"/>
                </a:solidFill>
              </a:rPr>
              <a:t>1</a:t>
            </a:r>
            <a:r>
              <a:rPr lang="en-US" altLang="zh-TW" sz="2000" dirty="0">
                <a:solidFill>
                  <a:srgbClr val="003300"/>
                </a:solidFill>
              </a:rPr>
              <a:t> = 2</a:t>
            </a:r>
          </a:p>
          <a:p>
            <a:pPr algn="l">
              <a:lnSpc>
                <a:spcPct val="65000"/>
              </a:lnSpc>
              <a:spcBef>
                <a:spcPct val="30000"/>
              </a:spcBef>
            </a:pPr>
            <a:r>
              <a:rPr lang="en-US" altLang="zh-TW" sz="2000" dirty="0">
                <a:solidFill>
                  <a:srgbClr val="003300"/>
                </a:solidFill>
              </a:rPr>
              <a:t>Rule 2: w</a:t>
            </a:r>
            <a:r>
              <a:rPr lang="en-US" altLang="zh-TW" sz="2000" baseline="-25000" dirty="0">
                <a:solidFill>
                  <a:srgbClr val="003300"/>
                </a:solidFill>
              </a:rPr>
              <a:t>2</a:t>
            </a:r>
            <a:r>
              <a:rPr lang="en-US" altLang="zh-TW" sz="2000" dirty="0">
                <a:solidFill>
                  <a:srgbClr val="003300"/>
                </a:solidFill>
              </a:rPr>
              <a:t> = 0.8; r</a:t>
            </a:r>
            <a:r>
              <a:rPr lang="en-US" altLang="zh-TW" sz="2000" baseline="-25000" dirty="0">
                <a:solidFill>
                  <a:srgbClr val="003300"/>
                </a:solidFill>
              </a:rPr>
              <a:t>2</a:t>
            </a:r>
            <a:r>
              <a:rPr lang="en-US" altLang="zh-TW" sz="2000" dirty="0">
                <a:solidFill>
                  <a:srgbClr val="003300"/>
                </a:solidFill>
              </a:rPr>
              <a:t> = 4*2</a:t>
            </a:r>
          </a:p>
          <a:p>
            <a:pPr algn="l">
              <a:lnSpc>
                <a:spcPct val="65000"/>
              </a:lnSpc>
              <a:spcBef>
                <a:spcPct val="30000"/>
              </a:spcBef>
            </a:pPr>
            <a:r>
              <a:rPr lang="en-US" altLang="zh-TW" sz="2000" dirty="0">
                <a:solidFill>
                  <a:srgbClr val="003300"/>
                </a:solidFill>
              </a:rPr>
              <a:t>Rule 3: w</a:t>
            </a:r>
            <a:r>
              <a:rPr lang="en-US" altLang="zh-TW" sz="2000" baseline="-25000" dirty="0">
                <a:solidFill>
                  <a:srgbClr val="003300"/>
                </a:solidFill>
              </a:rPr>
              <a:t>3</a:t>
            </a:r>
            <a:r>
              <a:rPr lang="en-US" altLang="zh-TW" sz="2000" dirty="0">
                <a:solidFill>
                  <a:srgbClr val="003300"/>
                </a:solidFill>
              </a:rPr>
              <a:t> = 0.1; r</a:t>
            </a:r>
            <a:r>
              <a:rPr lang="en-US" altLang="zh-TW" sz="2000" baseline="-25000" dirty="0">
                <a:solidFill>
                  <a:srgbClr val="003300"/>
                </a:solidFill>
              </a:rPr>
              <a:t>3</a:t>
            </a:r>
            <a:r>
              <a:rPr lang="en-US" altLang="zh-TW" sz="2000" dirty="0">
                <a:solidFill>
                  <a:srgbClr val="003300"/>
                </a:solidFill>
              </a:rPr>
              <a:t> = 8*2</a:t>
            </a:r>
          </a:p>
        </p:txBody>
      </p:sp>
      <p:sp>
        <p:nvSpPr>
          <p:cNvPr id="24" name="Line 19">
            <a:extLst>
              <a:ext uri="{FF2B5EF4-FFF2-40B4-BE49-F238E27FC236}">
                <a16:creationId xmlns:a16="http://schemas.microsoft.com/office/drawing/2014/main" id="{D7C51A8E-C38D-4046-9C58-9FC50FB62979}"/>
              </a:ext>
            </a:extLst>
          </p:cNvPr>
          <p:cNvSpPr>
            <a:spLocks noChangeShapeType="1"/>
          </p:cNvSpPr>
          <p:nvPr/>
        </p:nvSpPr>
        <p:spPr bwMode="auto">
          <a:xfrm>
            <a:off x="4357689" y="4756150"/>
            <a:ext cx="37163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5" name="Arc 20">
            <a:extLst>
              <a:ext uri="{FF2B5EF4-FFF2-40B4-BE49-F238E27FC236}">
                <a16:creationId xmlns:a16="http://schemas.microsoft.com/office/drawing/2014/main" id="{D701D560-EE7C-45D7-86A0-CE00F55E9B56}"/>
              </a:ext>
            </a:extLst>
          </p:cNvPr>
          <p:cNvSpPr>
            <a:spLocks/>
          </p:cNvSpPr>
          <p:nvPr/>
        </p:nvSpPr>
        <p:spPr bwMode="auto">
          <a:xfrm>
            <a:off x="4646614" y="4113214"/>
            <a:ext cx="1443037" cy="642937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  <a:lnTo>
                  <a:pt x="0" y="0"/>
                </a:lnTo>
                <a:close/>
              </a:path>
            </a:pathLst>
          </a:custGeom>
          <a:noFill/>
          <a:ln w="25400" cap="rnd">
            <a:solidFill>
              <a:srgbClr val="0070C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6" name="Arc 21">
            <a:extLst>
              <a:ext uri="{FF2B5EF4-FFF2-40B4-BE49-F238E27FC236}">
                <a16:creationId xmlns:a16="http://schemas.microsoft.com/office/drawing/2014/main" id="{A365F29D-E94B-45E8-A033-A0FCC02B33B4}"/>
              </a:ext>
            </a:extLst>
          </p:cNvPr>
          <p:cNvSpPr>
            <a:spLocks/>
          </p:cNvSpPr>
          <p:nvPr/>
        </p:nvSpPr>
        <p:spPr bwMode="auto">
          <a:xfrm>
            <a:off x="6088593" y="3471863"/>
            <a:ext cx="1528763" cy="641350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78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599"/>
                </a:moveTo>
                <a:cubicBezTo>
                  <a:pt x="0" y="9679"/>
                  <a:pt x="9657" y="12"/>
                  <a:pt x="21578" y="0"/>
                </a:cubicBezTo>
              </a:path>
              <a:path w="21600" h="21600" stroke="0" extrusionOk="0">
                <a:moveTo>
                  <a:pt x="0" y="21599"/>
                </a:moveTo>
                <a:cubicBezTo>
                  <a:pt x="0" y="9679"/>
                  <a:pt x="9657" y="12"/>
                  <a:pt x="21578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25400" cap="rnd">
            <a:solidFill>
              <a:srgbClr val="0070C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7" name="Rectangle 22">
            <a:extLst>
              <a:ext uri="{FF2B5EF4-FFF2-40B4-BE49-F238E27FC236}">
                <a16:creationId xmlns:a16="http://schemas.microsoft.com/office/drawing/2014/main" id="{6E1AA005-F8C1-43A4-B74D-3B9D635ECF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7948" y="4926014"/>
            <a:ext cx="843180" cy="310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>
              <a:lnSpc>
                <a:spcPct val="65000"/>
              </a:lnSpc>
              <a:spcBef>
                <a:spcPct val="30000"/>
              </a:spcBef>
            </a:pPr>
            <a:r>
              <a:rPr lang="en-US" altLang="zh-TW" sz="2000" dirty="0">
                <a:solidFill>
                  <a:srgbClr val="003300"/>
                </a:solidFill>
              </a:rPr>
              <a:t>Speed</a:t>
            </a:r>
          </a:p>
        </p:txBody>
      </p:sp>
      <p:sp>
        <p:nvSpPr>
          <p:cNvPr id="28" name="Line 23">
            <a:extLst>
              <a:ext uri="{FF2B5EF4-FFF2-40B4-BE49-F238E27FC236}">
                <a16:creationId xmlns:a16="http://schemas.microsoft.com/office/drawing/2014/main" id="{591693D8-5E45-48C6-AC19-52FCFC9537B4}"/>
              </a:ext>
            </a:extLst>
          </p:cNvPr>
          <p:cNvSpPr>
            <a:spLocks noChangeShapeType="1"/>
          </p:cNvSpPr>
          <p:nvPr/>
        </p:nvSpPr>
        <p:spPr bwMode="auto">
          <a:xfrm>
            <a:off x="4357689" y="3669241"/>
            <a:ext cx="1114425" cy="0"/>
          </a:xfrm>
          <a:prstGeom prst="line">
            <a:avLst/>
          </a:prstGeom>
          <a:noFill/>
          <a:ln w="12700">
            <a:solidFill>
              <a:schemeClr val="accent6">
                <a:lumMod val="60000"/>
                <a:lumOff val="40000"/>
              </a:schemeClr>
            </a:solidFill>
            <a:prstDash val="sysDot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>
              <a:solidFill>
                <a:srgbClr val="7030A0"/>
              </a:solidFill>
            </a:endParaRPr>
          </a:p>
        </p:txBody>
      </p:sp>
      <p:sp>
        <p:nvSpPr>
          <p:cNvPr id="29" name="Line 24">
            <a:extLst>
              <a:ext uri="{FF2B5EF4-FFF2-40B4-BE49-F238E27FC236}">
                <a16:creationId xmlns:a16="http://schemas.microsoft.com/office/drawing/2014/main" id="{ED818BB5-B0AB-44BA-8CC6-3B39ED820AA9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6400" y="3657600"/>
            <a:ext cx="0" cy="1219200"/>
          </a:xfrm>
          <a:prstGeom prst="line">
            <a:avLst/>
          </a:prstGeom>
          <a:noFill/>
          <a:ln w="12700">
            <a:solidFill>
              <a:schemeClr val="accent6">
                <a:lumMod val="40000"/>
                <a:lumOff val="60000"/>
              </a:schemeClr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" name="Rectangle 25">
            <a:extLst>
              <a:ext uri="{FF2B5EF4-FFF2-40B4-BE49-F238E27FC236}">
                <a16:creationId xmlns:a16="http://schemas.microsoft.com/office/drawing/2014/main" id="{7F16DD17-9C38-4820-9924-673A6554C7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0412" y="4930776"/>
            <a:ext cx="315791" cy="310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>
              <a:lnSpc>
                <a:spcPct val="65000"/>
              </a:lnSpc>
              <a:spcBef>
                <a:spcPct val="30000"/>
              </a:spcBef>
            </a:pPr>
            <a:r>
              <a:rPr lang="en-US" altLang="zh-TW" sz="2000">
                <a:solidFill>
                  <a:srgbClr val="003300"/>
                </a:solidFill>
              </a:rPr>
              <a:t>2</a:t>
            </a:r>
          </a:p>
        </p:txBody>
      </p:sp>
      <p:sp>
        <p:nvSpPr>
          <p:cNvPr id="31" name="Rectangle 26">
            <a:extLst>
              <a:ext uri="{FF2B5EF4-FFF2-40B4-BE49-F238E27FC236}">
                <a16:creationId xmlns:a16="http://schemas.microsoft.com/office/drawing/2014/main" id="{C2FDBF9E-1FE3-44EE-B601-E7AEA074EC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0874" y="4284664"/>
            <a:ext cx="907300" cy="310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/>
          <a:p>
            <a:pPr algn="ctr">
              <a:lnSpc>
                <a:spcPct val="65000"/>
              </a:lnSpc>
              <a:spcBef>
                <a:spcPct val="30000"/>
              </a:spcBef>
            </a:pPr>
            <a:r>
              <a:rPr lang="en-US" altLang="zh-TW" sz="2000" dirty="0"/>
              <a:t>w</a:t>
            </a:r>
            <a:r>
              <a:rPr lang="en-US" altLang="zh-TW" sz="2000" baseline="-25000" dirty="0"/>
              <a:t>1</a:t>
            </a:r>
            <a:r>
              <a:rPr lang="en-US" altLang="zh-TW" sz="2000" dirty="0"/>
              <a:t>=0.3</a:t>
            </a:r>
          </a:p>
        </p:txBody>
      </p:sp>
      <p:sp>
        <p:nvSpPr>
          <p:cNvPr id="32" name="Rectangle 27">
            <a:extLst>
              <a:ext uri="{FF2B5EF4-FFF2-40B4-BE49-F238E27FC236}">
                <a16:creationId xmlns:a16="http://schemas.microsoft.com/office/drawing/2014/main" id="{FF8BF8D0-E6A5-40DD-94A8-9906A9EF4D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0875" y="3570289"/>
            <a:ext cx="907300" cy="310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>
              <a:lnSpc>
                <a:spcPct val="65000"/>
              </a:lnSpc>
              <a:spcBef>
                <a:spcPct val="30000"/>
              </a:spcBef>
            </a:pPr>
            <a:r>
              <a:rPr lang="en-US" altLang="zh-TW" sz="2000" dirty="0"/>
              <a:t>w</a:t>
            </a:r>
            <a:r>
              <a:rPr lang="en-US" altLang="zh-TW" sz="2000" baseline="-25000" dirty="0"/>
              <a:t>2</a:t>
            </a:r>
            <a:r>
              <a:rPr lang="en-US" altLang="zh-TW" sz="2000" dirty="0"/>
              <a:t>=0.8</a:t>
            </a:r>
          </a:p>
        </p:txBody>
      </p:sp>
      <p:sp>
        <p:nvSpPr>
          <p:cNvPr id="33" name="Line 28">
            <a:extLst>
              <a:ext uri="{FF2B5EF4-FFF2-40B4-BE49-F238E27FC236}">
                <a16:creationId xmlns:a16="http://schemas.microsoft.com/office/drawing/2014/main" id="{F922EABD-6C5B-4616-8F96-9FD1547996DA}"/>
              </a:ext>
            </a:extLst>
          </p:cNvPr>
          <p:cNvSpPr>
            <a:spLocks noChangeShapeType="1"/>
          </p:cNvSpPr>
          <p:nvPr/>
        </p:nvSpPr>
        <p:spPr bwMode="auto">
          <a:xfrm>
            <a:off x="4357689" y="4414309"/>
            <a:ext cx="1114425" cy="0"/>
          </a:xfrm>
          <a:prstGeom prst="line">
            <a:avLst/>
          </a:prstGeom>
          <a:noFill/>
          <a:ln w="12700">
            <a:solidFill>
              <a:schemeClr val="accent6">
                <a:lumMod val="40000"/>
                <a:lumOff val="60000"/>
              </a:schemeClr>
            </a:solidFill>
            <a:prstDash val="sysDot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" name="Arc 29">
            <a:extLst>
              <a:ext uri="{FF2B5EF4-FFF2-40B4-BE49-F238E27FC236}">
                <a16:creationId xmlns:a16="http://schemas.microsoft.com/office/drawing/2014/main" id="{B91B87DD-BC0D-4DF2-92EB-74A510C2BF31}"/>
              </a:ext>
            </a:extLst>
          </p:cNvPr>
          <p:cNvSpPr>
            <a:spLocks/>
          </p:cNvSpPr>
          <p:nvPr/>
        </p:nvSpPr>
        <p:spPr bwMode="auto">
          <a:xfrm>
            <a:off x="5371572" y="4113214"/>
            <a:ext cx="946150" cy="642937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599"/>
                </a:moveTo>
                <a:cubicBezTo>
                  <a:pt x="9670" y="21599"/>
                  <a:pt x="0" y="11929"/>
                  <a:pt x="0" y="0"/>
                </a:cubicBezTo>
              </a:path>
              <a:path w="21600" h="21600" stroke="0" extrusionOk="0">
                <a:moveTo>
                  <a:pt x="21600" y="21599"/>
                </a:moveTo>
                <a:cubicBezTo>
                  <a:pt x="9670" y="21599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25400" cap="rnd">
            <a:solidFill>
              <a:srgbClr val="00B05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" name="Arc 30">
            <a:extLst>
              <a:ext uri="{FF2B5EF4-FFF2-40B4-BE49-F238E27FC236}">
                <a16:creationId xmlns:a16="http://schemas.microsoft.com/office/drawing/2014/main" id="{053372DA-5E6F-4CCC-8963-B9F1EBA43DEC}"/>
              </a:ext>
            </a:extLst>
          </p:cNvPr>
          <p:cNvSpPr>
            <a:spLocks/>
          </p:cNvSpPr>
          <p:nvPr/>
        </p:nvSpPr>
        <p:spPr bwMode="auto">
          <a:xfrm>
            <a:off x="4365625" y="3471863"/>
            <a:ext cx="1003300" cy="641350"/>
          </a:xfrm>
          <a:custGeom>
            <a:avLst/>
            <a:gdLst>
              <a:gd name="G0" fmla="+- 34 0 0"/>
              <a:gd name="G1" fmla="+- 21600 0 0"/>
              <a:gd name="G2" fmla="+- 21600 0 0"/>
              <a:gd name="T0" fmla="*/ 0 w 21634"/>
              <a:gd name="T1" fmla="*/ 0 h 21600"/>
              <a:gd name="T2" fmla="*/ 21634 w 21634"/>
              <a:gd name="T3" fmla="*/ 21600 h 21600"/>
              <a:gd name="T4" fmla="*/ 34 w 21634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34" h="21600" fill="none" extrusionOk="0">
                <a:moveTo>
                  <a:pt x="0" y="0"/>
                </a:moveTo>
                <a:cubicBezTo>
                  <a:pt x="11" y="0"/>
                  <a:pt x="22" y="0"/>
                  <a:pt x="34" y="0"/>
                </a:cubicBezTo>
                <a:cubicBezTo>
                  <a:pt x="11963" y="0"/>
                  <a:pt x="21634" y="9670"/>
                  <a:pt x="21634" y="21600"/>
                </a:cubicBezTo>
              </a:path>
              <a:path w="21634" h="21600" stroke="0" extrusionOk="0">
                <a:moveTo>
                  <a:pt x="0" y="0"/>
                </a:moveTo>
                <a:cubicBezTo>
                  <a:pt x="11" y="0"/>
                  <a:pt x="22" y="0"/>
                  <a:pt x="34" y="0"/>
                </a:cubicBezTo>
                <a:cubicBezTo>
                  <a:pt x="11963" y="0"/>
                  <a:pt x="21634" y="9670"/>
                  <a:pt x="21634" y="21600"/>
                </a:cubicBezTo>
                <a:lnTo>
                  <a:pt x="34" y="21600"/>
                </a:lnTo>
                <a:close/>
              </a:path>
            </a:pathLst>
          </a:custGeom>
          <a:noFill/>
          <a:ln w="25400" cap="rnd">
            <a:solidFill>
              <a:srgbClr val="00B05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6" name="Arc 31">
            <a:extLst>
              <a:ext uri="{FF2B5EF4-FFF2-40B4-BE49-F238E27FC236}">
                <a16:creationId xmlns:a16="http://schemas.microsoft.com/office/drawing/2014/main" id="{FF3981CD-4A1E-46EF-8B4B-23A6CB11807F}"/>
              </a:ext>
            </a:extLst>
          </p:cNvPr>
          <p:cNvSpPr>
            <a:spLocks/>
          </p:cNvSpPr>
          <p:nvPr/>
        </p:nvSpPr>
        <p:spPr bwMode="auto">
          <a:xfrm>
            <a:off x="6367387" y="4113214"/>
            <a:ext cx="495300" cy="642937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599"/>
                </a:moveTo>
                <a:cubicBezTo>
                  <a:pt x="9670" y="21599"/>
                  <a:pt x="0" y="11929"/>
                  <a:pt x="0" y="0"/>
                </a:cubicBezTo>
              </a:path>
              <a:path w="21600" h="21600" stroke="0" extrusionOk="0">
                <a:moveTo>
                  <a:pt x="21600" y="21599"/>
                </a:moveTo>
                <a:cubicBezTo>
                  <a:pt x="9670" y="21599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25400" cap="rnd">
            <a:solidFill>
              <a:schemeClr val="accent3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7" name="Arc 32">
            <a:extLst>
              <a:ext uri="{FF2B5EF4-FFF2-40B4-BE49-F238E27FC236}">
                <a16:creationId xmlns:a16="http://schemas.microsoft.com/office/drawing/2014/main" id="{144446F7-1DA0-4DC1-B3AB-5C6F82837837}"/>
              </a:ext>
            </a:extLst>
          </p:cNvPr>
          <p:cNvSpPr>
            <a:spLocks/>
          </p:cNvSpPr>
          <p:nvPr/>
        </p:nvSpPr>
        <p:spPr bwMode="auto">
          <a:xfrm>
            <a:off x="5842000" y="3471863"/>
            <a:ext cx="527050" cy="641350"/>
          </a:xfrm>
          <a:custGeom>
            <a:avLst/>
            <a:gdLst>
              <a:gd name="G0" fmla="+- 65 0 0"/>
              <a:gd name="G1" fmla="+- 21600 0 0"/>
              <a:gd name="G2" fmla="+- 21600 0 0"/>
              <a:gd name="T0" fmla="*/ 0 w 21665"/>
              <a:gd name="T1" fmla="*/ 0 h 21600"/>
              <a:gd name="T2" fmla="*/ 21665 w 21665"/>
              <a:gd name="T3" fmla="*/ 21600 h 21600"/>
              <a:gd name="T4" fmla="*/ 65 w 21665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65" h="21600" fill="none" extrusionOk="0">
                <a:moveTo>
                  <a:pt x="0" y="0"/>
                </a:moveTo>
                <a:cubicBezTo>
                  <a:pt x="21" y="0"/>
                  <a:pt x="43" y="0"/>
                  <a:pt x="65" y="0"/>
                </a:cubicBezTo>
                <a:cubicBezTo>
                  <a:pt x="11994" y="0"/>
                  <a:pt x="21665" y="9670"/>
                  <a:pt x="21665" y="21600"/>
                </a:cubicBezTo>
              </a:path>
              <a:path w="21665" h="21600" stroke="0" extrusionOk="0">
                <a:moveTo>
                  <a:pt x="0" y="0"/>
                </a:moveTo>
                <a:cubicBezTo>
                  <a:pt x="21" y="0"/>
                  <a:pt x="43" y="0"/>
                  <a:pt x="65" y="0"/>
                </a:cubicBezTo>
                <a:cubicBezTo>
                  <a:pt x="11994" y="0"/>
                  <a:pt x="21665" y="9670"/>
                  <a:pt x="21665" y="21600"/>
                </a:cubicBezTo>
                <a:lnTo>
                  <a:pt x="65" y="21600"/>
                </a:lnTo>
                <a:close/>
              </a:path>
            </a:pathLst>
          </a:custGeom>
          <a:noFill/>
          <a:ln w="25400" cap="rnd">
            <a:solidFill>
              <a:schemeClr val="accent3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8" name="Arc 33">
            <a:extLst>
              <a:ext uri="{FF2B5EF4-FFF2-40B4-BE49-F238E27FC236}">
                <a16:creationId xmlns:a16="http://schemas.microsoft.com/office/drawing/2014/main" id="{15BCCA51-6347-47F8-B82A-3A83C083271B}"/>
              </a:ext>
            </a:extLst>
          </p:cNvPr>
          <p:cNvSpPr>
            <a:spLocks/>
          </p:cNvSpPr>
          <p:nvPr/>
        </p:nvSpPr>
        <p:spPr bwMode="auto">
          <a:xfrm>
            <a:off x="4826236" y="4113214"/>
            <a:ext cx="496887" cy="642937"/>
          </a:xfrm>
          <a:custGeom>
            <a:avLst/>
            <a:gdLst>
              <a:gd name="G0" fmla="+- 69 0 0"/>
              <a:gd name="G1" fmla="+- 0 0 0"/>
              <a:gd name="G2" fmla="+- 21600 0 0"/>
              <a:gd name="T0" fmla="*/ 21669 w 21669"/>
              <a:gd name="T1" fmla="*/ 0 h 21600"/>
              <a:gd name="T2" fmla="*/ 0 w 21669"/>
              <a:gd name="T3" fmla="*/ 21600 h 21600"/>
              <a:gd name="T4" fmla="*/ 69 w 21669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69" h="21600" fill="none" extrusionOk="0">
                <a:moveTo>
                  <a:pt x="21669" y="0"/>
                </a:moveTo>
                <a:cubicBezTo>
                  <a:pt x="21669" y="11929"/>
                  <a:pt x="11998" y="21600"/>
                  <a:pt x="69" y="21600"/>
                </a:cubicBezTo>
                <a:cubicBezTo>
                  <a:pt x="46" y="21599"/>
                  <a:pt x="23" y="21599"/>
                  <a:pt x="0" y="21599"/>
                </a:cubicBezTo>
              </a:path>
              <a:path w="21669" h="21600" stroke="0" extrusionOk="0">
                <a:moveTo>
                  <a:pt x="21669" y="0"/>
                </a:moveTo>
                <a:cubicBezTo>
                  <a:pt x="21669" y="11929"/>
                  <a:pt x="11998" y="21600"/>
                  <a:pt x="69" y="21600"/>
                </a:cubicBezTo>
                <a:cubicBezTo>
                  <a:pt x="46" y="21599"/>
                  <a:pt x="23" y="21599"/>
                  <a:pt x="0" y="21599"/>
                </a:cubicBezTo>
                <a:lnTo>
                  <a:pt x="69" y="0"/>
                </a:lnTo>
                <a:close/>
              </a:path>
            </a:pathLst>
          </a:custGeom>
          <a:noFill/>
          <a:ln w="25400" cap="rnd">
            <a:solidFill>
              <a:schemeClr val="accent3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9" name="Arc 34">
            <a:extLst>
              <a:ext uri="{FF2B5EF4-FFF2-40B4-BE49-F238E27FC236}">
                <a16:creationId xmlns:a16="http://schemas.microsoft.com/office/drawing/2014/main" id="{E1671DB8-926E-4D18-A139-E28B8BF0866E}"/>
              </a:ext>
            </a:extLst>
          </p:cNvPr>
          <p:cNvSpPr>
            <a:spLocks/>
          </p:cNvSpPr>
          <p:nvPr/>
        </p:nvSpPr>
        <p:spPr bwMode="auto">
          <a:xfrm>
            <a:off x="5318126" y="3471863"/>
            <a:ext cx="525463" cy="641350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35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599"/>
                </a:moveTo>
                <a:cubicBezTo>
                  <a:pt x="0" y="9696"/>
                  <a:pt x="9631" y="35"/>
                  <a:pt x="21535" y="0"/>
                </a:cubicBezTo>
              </a:path>
              <a:path w="21600" h="21600" stroke="0" extrusionOk="0">
                <a:moveTo>
                  <a:pt x="0" y="21599"/>
                </a:moveTo>
                <a:cubicBezTo>
                  <a:pt x="0" y="9696"/>
                  <a:pt x="9631" y="35"/>
                  <a:pt x="21535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25400" cap="rnd">
            <a:solidFill>
              <a:schemeClr val="accent3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0" name="Line 35">
            <a:extLst>
              <a:ext uri="{FF2B5EF4-FFF2-40B4-BE49-F238E27FC236}">
                <a16:creationId xmlns:a16="http://schemas.microsoft.com/office/drawing/2014/main" id="{5A6AA53A-5A6D-4BEF-9C64-39B508E7808C}"/>
              </a:ext>
            </a:extLst>
          </p:cNvPr>
          <p:cNvSpPr>
            <a:spLocks noChangeShapeType="1"/>
          </p:cNvSpPr>
          <p:nvPr/>
        </p:nvSpPr>
        <p:spPr bwMode="auto">
          <a:xfrm>
            <a:off x="4357689" y="4630209"/>
            <a:ext cx="1114425" cy="0"/>
          </a:xfrm>
          <a:prstGeom prst="line">
            <a:avLst/>
          </a:prstGeom>
          <a:noFill/>
          <a:ln w="12700">
            <a:solidFill>
              <a:schemeClr val="accent6">
                <a:lumMod val="60000"/>
                <a:lumOff val="40000"/>
              </a:schemeClr>
            </a:solidFill>
            <a:prstDash val="sysDot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1" name="Rectangle 36">
            <a:extLst>
              <a:ext uri="{FF2B5EF4-FFF2-40B4-BE49-F238E27FC236}">
                <a16:creationId xmlns:a16="http://schemas.microsoft.com/office/drawing/2014/main" id="{F8C5722B-A070-410D-9071-F024E844D5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0875" y="4497389"/>
            <a:ext cx="907300" cy="310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>
              <a:lnSpc>
                <a:spcPct val="65000"/>
              </a:lnSpc>
              <a:spcBef>
                <a:spcPct val="30000"/>
              </a:spcBef>
            </a:pPr>
            <a:r>
              <a:rPr lang="en-US" altLang="zh-TW" sz="2000" dirty="0"/>
              <a:t>w</a:t>
            </a:r>
            <a:r>
              <a:rPr lang="en-US" altLang="zh-TW" sz="2000" baseline="-25000" dirty="0"/>
              <a:t>3</a:t>
            </a:r>
            <a:r>
              <a:rPr lang="en-US" altLang="zh-TW" sz="2000" dirty="0"/>
              <a:t>=0.1</a:t>
            </a:r>
          </a:p>
        </p:txBody>
      </p:sp>
      <p:sp>
        <p:nvSpPr>
          <p:cNvPr id="42" name="Rectangle 37">
            <a:extLst>
              <a:ext uri="{FF2B5EF4-FFF2-40B4-BE49-F238E27FC236}">
                <a16:creationId xmlns:a16="http://schemas.microsoft.com/office/drawing/2014/main" id="{D14B5CE7-AE74-4221-B755-891DA84C08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39816" y="3148014"/>
            <a:ext cx="561628" cy="310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>
              <a:lnSpc>
                <a:spcPct val="65000"/>
              </a:lnSpc>
              <a:spcBef>
                <a:spcPct val="30000"/>
              </a:spcBef>
            </a:pPr>
            <a:r>
              <a:rPr lang="en-US" altLang="zh-TW" sz="2000" dirty="0">
                <a:solidFill>
                  <a:srgbClr val="00B050"/>
                </a:solidFill>
              </a:rPr>
              <a:t>low</a:t>
            </a:r>
          </a:p>
        </p:txBody>
      </p:sp>
      <p:sp>
        <p:nvSpPr>
          <p:cNvPr id="43" name="Rectangle 38">
            <a:extLst>
              <a:ext uri="{FF2B5EF4-FFF2-40B4-BE49-F238E27FC236}">
                <a16:creationId xmlns:a16="http://schemas.microsoft.com/office/drawing/2014/main" id="{09818BBD-3981-4C49-B0A0-37B8C2427C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3913" y="3148014"/>
            <a:ext cx="1053173" cy="310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>
              <a:lnSpc>
                <a:spcPct val="65000"/>
              </a:lnSpc>
              <a:spcBef>
                <a:spcPct val="30000"/>
              </a:spcBef>
            </a:pPr>
            <a:r>
              <a:rPr lang="en-US" altLang="zh-TW" sz="2000" dirty="0">
                <a:solidFill>
                  <a:srgbClr val="C00000"/>
                </a:solidFill>
              </a:rPr>
              <a:t>medium</a:t>
            </a:r>
          </a:p>
        </p:txBody>
      </p:sp>
      <p:sp>
        <p:nvSpPr>
          <p:cNvPr id="44" name="Rectangle 39">
            <a:extLst>
              <a:ext uri="{FF2B5EF4-FFF2-40B4-BE49-F238E27FC236}">
                <a16:creationId xmlns:a16="http://schemas.microsoft.com/office/drawing/2014/main" id="{F34EAC28-A8B7-4228-8396-CAA90EE9F1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3194" y="3141664"/>
            <a:ext cx="634789" cy="310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>
              <a:lnSpc>
                <a:spcPct val="65000"/>
              </a:lnSpc>
              <a:spcBef>
                <a:spcPct val="30000"/>
              </a:spcBef>
            </a:pPr>
            <a:r>
              <a:rPr lang="en-US" altLang="zh-TW" sz="2000" dirty="0">
                <a:solidFill>
                  <a:srgbClr val="0070C0"/>
                </a:solidFill>
              </a:rPr>
              <a:t>high</a:t>
            </a:r>
          </a:p>
        </p:txBody>
      </p:sp>
      <p:sp>
        <p:nvSpPr>
          <p:cNvPr id="45" name="AutoShape 40">
            <a:extLst>
              <a:ext uri="{FF2B5EF4-FFF2-40B4-BE49-F238E27FC236}">
                <a16:creationId xmlns:a16="http://schemas.microsoft.com/office/drawing/2014/main" id="{D9EE9D22-44EC-4D95-85C7-C0A824E1BB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3750" y="5492750"/>
            <a:ext cx="825500" cy="368300"/>
          </a:xfrm>
          <a:prstGeom prst="rightArrow">
            <a:avLst>
              <a:gd name="adj1" fmla="val 50000"/>
              <a:gd name="adj2" fmla="val 112079"/>
            </a:avLst>
          </a:prstGeom>
          <a:gradFill rotWithShape="0">
            <a:gsLst>
              <a:gs pos="0">
                <a:srgbClr val="0082AD"/>
              </a:gs>
              <a:gs pos="100000">
                <a:srgbClr val="0082AD">
                  <a:gamma/>
                  <a:tint val="0"/>
                  <a:invGamma/>
                </a:srgbClr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6" name="Rectangle 41">
            <a:extLst>
              <a:ext uri="{FF2B5EF4-FFF2-40B4-BE49-F238E27FC236}">
                <a16:creationId xmlns:a16="http://schemas.microsoft.com/office/drawing/2014/main" id="{2AA72F20-690D-4F8E-B484-4006CE3338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0214" y="5476876"/>
            <a:ext cx="3091295" cy="683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>
              <a:lnSpc>
                <a:spcPct val="65000"/>
              </a:lnSpc>
              <a:spcBef>
                <a:spcPct val="30000"/>
              </a:spcBef>
            </a:pPr>
            <a:r>
              <a:rPr lang="en-US" altLang="zh-TW" sz="2000" dirty="0">
                <a:solidFill>
                  <a:srgbClr val="003300"/>
                </a:solidFill>
              </a:rPr>
              <a:t>Resistance = </a:t>
            </a:r>
            <a:r>
              <a:rPr lang="en-US" altLang="zh-TW" sz="2800" dirty="0">
                <a:solidFill>
                  <a:srgbClr val="003300"/>
                </a:solidFill>
                <a:latin typeface="Symbol" panose="05050102010706020507" pitchFamily="18" charset="2"/>
              </a:rPr>
              <a:t>S</a:t>
            </a:r>
            <a:r>
              <a:rPr lang="en-US" altLang="zh-TW" sz="2000" dirty="0">
                <a:solidFill>
                  <a:srgbClr val="003300"/>
                </a:solidFill>
              </a:rPr>
              <a:t>(</a:t>
            </a:r>
            <a:r>
              <a:rPr lang="en-US" altLang="zh-TW" sz="2000" dirty="0" err="1">
                <a:solidFill>
                  <a:srgbClr val="003300"/>
                </a:solidFill>
              </a:rPr>
              <a:t>w</a:t>
            </a:r>
            <a:r>
              <a:rPr lang="en-US" altLang="zh-TW" sz="2000" baseline="-25000" dirty="0" err="1">
                <a:solidFill>
                  <a:srgbClr val="003300"/>
                </a:solidFill>
              </a:rPr>
              <a:t>i</a:t>
            </a:r>
            <a:r>
              <a:rPr lang="en-US" altLang="zh-TW" sz="2000" dirty="0">
                <a:solidFill>
                  <a:srgbClr val="003300"/>
                </a:solidFill>
              </a:rPr>
              <a:t>*</a:t>
            </a:r>
            <a:r>
              <a:rPr lang="en-US" altLang="zh-TW" sz="2000" dirty="0" err="1">
                <a:solidFill>
                  <a:srgbClr val="003300"/>
                </a:solidFill>
              </a:rPr>
              <a:t>r</a:t>
            </a:r>
            <a:r>
              <a:rPr lang="en-US" altLang="zh-TW" sz="2000" baseline="-25000" dirty="0" err="1">
                <a:solidFill>
                  <a:srgbClr val="003300"/>
                </a:solidFill>
              </a:rPr>
              <a:t>i</a:t>
            </a:r>
            <a:r>
              <a:rPr lang="en-US" altLang="zh-TW" sz="2000" dirty="0">
                <a:solidFill>
                  <a:srgbClr val="003300"/>
                </a:solidFill>
              </a:rPr>
              <a:t>) </a:t>
            </a:r>
            <a:r>
              <a:rPr lang="en-US" altLang="zh-TW" sz="2800" dirty="0">
                <a:solidFill>
                  <a:srgbClr val="003300"/>
                </a:solidFill>
              </a:rPr>
              <a:t>/ </a:t>
            </a:r>
            <a:r>
              <a:rPr lang="en-US" altLang="zh-TW" sz="2800" dirty="0" err="1">
                <a:solidFill>
                  <a:srgbClr val="003300"/>
                </a:solidFill>
                <a:latin typeface="Symbol" panose="05050102010706020507" pitchFamily="18" charset="2"/>
              </a:rPr>
              <a:t>S</a:t>
            </a:r>
            <a:r>
              <a:rPr lang="en-US" altLang="zh-TW" sz="2000" dirty="0" err="1">
                <a:solidFill>
                  <a:srgbClr val="003300"/>
                </a:solidFill>
              </a:rPr>
              <a:t>w</a:t>
            </a:r>
            <a:r>
              <a:rPr lang="en-US" altLang="zh-TW" sz="2000" baseline="-25000" dirty="0" err="1">
                <a:solidFill>
                  <a:srgbClr val="003300"/>
                </a:solidFill>
              </a:rPr>
              <a:t>i</a:t>
            </a:r>
            <a:endParaRPr lang="en-US" altLang="zh-TW" sz="2000" baseline="-25000" dirty="0">
              <a:solidFill>
                <a:srgbClr val="003300"/>
              </a:solidFill>
            </a:endParaRPr>
          </a:p>
          <a:p>
            <a:pPr algn="l">
              <a:lnSpc>
                <a:spcPct val="65000"/>
              </a:lnSpc>
              <a:spcBef>
                <a:spcPct val="30000"/>
              </a:spcBef>
            </a:pPr>
            <a:r>
              <a:rPr lang="en-US" altLang="zh-TW" sz="2000" dirty="0">
                <a:solidFill>
                  <a:srgbClr val="003300"/>
                </a:solidFill>
              </a:rPr>
              <a:t>                   = 7.12</a:t>
            </a:r>
          </a:p>
        </p:txBody>
      </p:sp>
      <p:sp>
        <p:nvSpPr>
          <p:cNvPr id="47" name="Rectangle 42">
            <a:extLst>
              <a:ext uri="{FF2B5EF4-FFF2-40B4-BE49-F238E27FC236}">
                <a16:creationId xmlns:a16="http://schemas.microsoft.com/office/drawing/2014/main" id="{0782DD32-3230-4A73-B5EB-D47F38EC5E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2319" y="3021014"/>
            <a:ext cx="626838" cy="310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>
              <a:lnSpc>
                <a:spcPct val="65000"/>
              </a:lnSpc>
              <a:spcBef>
                <a:spcPct val="30000"/>
              </a:spcBef>
            </a:pPr>
            <a:r>
              <a:rPr lang="en-US" altLang="zh-TW" sz="2000" b="1">
                <a:solidFill>
                  <a:srgbClr val="FFFFFF"/>
                </a:solidFill>
              </a:rPr>
              <a:t>MFs</a:t>
            </a:r>
          </a:p>
        </p:txBody>
      </p:sp>
      <p:sp>
        <p:nvSpPr>
          <p:cNvPr id="48" name="Line 43">
            <a:extLst>
              <a:ext uri="{FF2B5EF4-FFF2-40B4-BE49-F238E27FC236}">
                <a16:creationId xmlns:a16="http://schemas.microsoft.com/office/drawing/2014/main" id="{BA685191-D6AB-45DC-887C-CCB1852FDB4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57688" y="2988734"/>
            <a:ext cx="0" cy="17605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9" name="Rectangle 22">
            <a:extLst>
              <a:ext uri="{FF2B5EF4-FFF2-40B4-BE49-F238E27FC236}">
                <a16:creationId xmlns:a16="http://schemas.microsoft.com/office/drawing/2014/main" id="{DCF5CCE3-4EA7-4EC8-BA8B-E38FCAE2A3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5741" y="1988841"/>
            <a:ext cx="673261" cy="6031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>
              <a:lnSpc>
                <a:spcPct val="65000"/>
              </a:lnSpc>
              <a:spcBef>
                <a:spcPct val="30000"/>
              </a:spcBef>
            </a:pPr>
            <a:r>
              <a:rPr lang="en-US" altLang="zh-TW" sz="2000" dirty="0">
                <a:solidFill>
                  <a:srgbClr val="C00000"/>
                </a:solidFill>
              </a:rPr>
              <a:t>Rule</a:t>
            </a:r>
          </a:p>
          <a:p>
            <a:pPr algn="ctr">
              <a:lnSpc>
                <a:spcPct val="65000"/>
              </a:lnSpc>
              <a:spcBef>
                <a:spcPct val="30000"/>
              </a:spcBef>
            </a:pPr>
            <a:r>
              <a:rPr lang="en-US" altLang="zh-TW" sz="2000" dirty="0">
                <a:solidFill>
                  <a:srgbClr val="C00000"/>
                </a:solidFill>
              </a:rPr>
              <a:t>base</a:t>
            </a:r>
          </a:p>
        </p:txBody>
      </p:sp>
    </p:spTree>
    <p:extLst>
      <p:ext uri="{BB962C8B-B14F-4D97-AF65-F5344CB8AC3E}">
        <p14:creationId xmlns:p14="http://schemas.microsoft.com/office/powerpoint/2010/main" val="2932761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7901014" cy="1143000"/>
          </a:xfrm>
        </p:spPr>
        <p:txBody>
          <a:bodyPr/>
          <a:lstStyle/>
          <a:p>
            <a:r>
              <a:rPr lang="en-US" altLang="zh-TW" dirty="0">
                <a:solidFill>
                  <a:schemeClr val="tx1"/>
                </a:solidFill>
              </a:rPr>
              <a:t>First-order </a:t>
            </a:r>
            <a:r>
              <a:rPr lang="en-US" altLang="zh-TW" dirty="0" err="1">
                <a:solidFill>
                  <a:schemeClr val="tx1"/>
                </a:solidFill>
              </a:rPr>
              <a:t>Sugeno</a:t>
            </a:r>
            <a:r>
              <a:rPr lang="en-US" altLang="zh-TW" dirty="0">
                <a:solidFill>
                  <a:schemeClr val="tx1"/>
                </a:solidFill>
              </a:rPr>
              <a:t> FIS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>
                <a:solidFill>
                  <a:srgbClr val="FF0000"/>
                </a:solidFill>
              </a:rPr>
              <a:t>Rule base</a:t>
            </a:r>
            <a:r>
              <a:rPr lang="zh-TW" altLang="en-US" dirty="0">
                <a:solidFill>
                  <a:srgbClr val="FF0000"/>
                </a:solidFill>
              </a:rPr>
              <a:t>（規則庫）</a:t>
            </a:r>
            <a:endParaRPr lang="en-US" altLang="zh-TW" dirty="0">
              <a:solidFill>
                <a:srgbClr val="FF0000"/>
              </a:solidFill>
            </a:endParaRPr>
          </a:p>
          <a:p>
            <a:pPr marL="365760" lvl="1" indent="0">
              <a:buNone/>
            </a:pPr>
            <a:r>
              <a:rPr lang="en-US" altLang="zh-TW" dirty="0"/>
              <a:t>If X is A</a:t>
            </a:r>
            <a:r>
              <a:rPr lang="en-US" altLang="zh-TW" baseline="-25000" dirty="0"/>
              <a:t>1</a:t>
            </a:r>
            <a:r>
              <a:rPr lang="en-US" altLang="zh-TW" dirty="0"/>
              <a:t> and Y is B</a:t>
            </a:r>
            <a:r>
              <a:rPr lang="en-US" altLang="zh-TW" baseline="-25000" dirty="0"/>
              <a:t>1</a:t>
            </a:r>
            <a:r>
              <a:rPr lang="en-US" altLang="zh-TW" dirty="0"/>
              <a:t> then Z = p</a:t>
            </a:r>
            <a:r>
              <a:rPr lang="en-US" altLang="zh-TW" baseline="-25000" dirty="0"/>
              <a:t>1</a:t>
            </a:r>
            <a:r>
              <a:rPr lang="en-US" altLang="zh-TW" dirty="0"/>
              <a:t>*x + q</a:t>
            </a:r>
            <a:r>
              <a:rPr lang="en-US" altLang="zh-TW" baseline="-25000" dirty="0"/>
              <a:t>1</a:t>
            </a:r>
            <a:r>
              <a:rPr lang="en-US" altLang="zh-TW" dirty="0"/>
              <a:t>*y + r</a:t>
            </a:r>
            <a:r>
              <a:rPr lang="en-US" altLang="zh-TW" baseline="-25000" dirty="0"/>
              <a:t>1</a:t>
            </a:r>
          </a:p>
          <a:p>
            <a:pPr marL="365760" lvl="1" indent="0">
              <a:buNone/>
            </a:pPr>
            <a:r>
              <a:rPr lang="en-US" altLang="zh-TW" dirty="0"/>
              <a:t>If X is A</a:t>
            </a:r>
            <a:r>
              <a:rPr lang="en-US" altLang="zh-TW" baseline="-25000" dirty="0"/>
              <a:t>2</a:t>
            </a:r>
            <a:r>
              <a:rPr lang="en-US" altLang="zh-TW" dirty="0"/>
              <a:t> and Y is B</a:t>
            </a:r>
            <a:r>
              <a:rPr lang="en-US" altLang="zh-TW" baseline="-25000" dirty="0"/>
              <a:t>2</a:t>
            </a:r>
            <a:r>
              <a:rPr lang="en-US" altLang="zh-TW" dirty="0"/>
              <a:t> then Z = p</a:t>
            </a:r>
            <a:r>
              <a:rPr lang="en-US" altLang="zh-TW" baseline="-25000" dirty="0"/>
              <a:t>2</a:t>
            </a:r>
            <a:r>
              <a:rPr lang="en-US" altLang="zh-TW" dirty="0"/>
              <a:t>*x + q</a:t>
            </a:r>
            <a:r>
              <a:rPr lang="en-US" altLang="zh-TW" baseline="-25000" dirty="0"/>
              <a:t>2</a:t>
            </a:r>
            <a:r>
              <a:rPr lang="en-US" altLang="zh-TW" dirty="0"/>
              <a:t>*y + r</a:t>
            </a:r>
            <a:r>
              <a:rPr lang="en-US" altLang="zh-TW" baseline="-25000" dirty="0"/>
              <a:t>2</a:t>
            </a:r>
            <a:endParaRPr lang="en-US" altLang="zh-TW" dirty="0"/>
          </a:p>
          <a:p>
            <a:r>
              <a:rPr lang="en-US" altLang="zh-TW" dirty="0">
                <a:solidFill>
                  <a:srgbClr val="FF0000"/>
                </a:solidFill>
              </a:rPr>
              <a:t>Fuzzy reasoning</a:t>
            </a:r>
            <a:r>
              <a:rPr lang="zh-TW" altLang="en-US" dirty="0">
                <a:solidFill>
                  <a:srgbClr val="FF0000"/>
                </a:solidFill>
              </a:rPr>
              <a:t>（模糊推理）</a:t>
            </a:r>
            <a:endParaRPr lang="en-US" altLang="zh-TW" dirty="0">
              <a:solidFill>
                <a:srgbClr val="FF0000"/>
              </a:solidFill>
            </a:endParaRPr>
          </a:p>
        </p:txBody>
      </p:sp>
      <p:sp>
        <p:nvSpPr>
          <p:cNvPr id="7" name="Line 5">
            <a:extLst>
              <a:ext uri="{FF2B5EF4-FFF2-40B4-BE49-F238E27FC236}">
                <a16:creationId xmlns:a16="http://schemas.microsoft.com/office/drawing/2014/main" id="{8BB37826-D2B1-4391-A99F-F8864F9F6449}"/>
              </a:ext>
            </a:extLst>
          </p:cNvPr>
          <p:cNvSpPr>
            <a:spLocks noChangeShapeType="1"/>
          </p:cNvSpPr>
          <p:nvPr/>
        </p:nvSpPr>
        <p:spPr bwMode="auto">
          <a:xfrm>
            <a:off x="1991544" y="4536330"/>
            <a:ext cx="1676400" cy="0"/>
          </a:xfrm>
          <a:prstGeom prst="line">
            <a:avLst/>
          </a:prstGeom>
          <a:noFill/>
          <a:ln w="25400">
            <a:solidFill>
              <a:srgbClr val="A2C1FE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" name="Line 6">
            <a:extLst>
              <a:ext uri="{FF2B5EF4-FFF2-40B4-BE49-F238E27FC236}">
                <a16:creationId xmlns:a16="http://schemas.microsoft.com/office/drawing/2014/main" id="{E0C2ED7E-563C-4B71-84E8-1AA4A08A80F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91544" y="3638865"/>
            <a:ext cx="0" cy="893763"/>
          </a:xfrm>
          <a:prstGeom prst="line">
            <a:avLst/>
          </a:prstGeom>
          <a:noFill/>
          <a:ln w="25400">
            <a:solidFill>
              <a:srgbClr val="A2C1FE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34305395-8971-4904-AD69-4DF7CE2E68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9108" y="3642568"/>
            <a:ext cx="448841" cy="397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altLang="zh-TW" sz="2200"/>
              <a:t>A</a:t>
            </a:r>
            <a:r>
              <a:rPr lang="en-US" altLang="zh-TW" sz="1400"/>
              <a:t>1</a:t>
            </a:r>
          </a:p>
        </p:txBody>
      </p:sp>
      <p:sp>
        <p:nvSpPr>
          <p:cNvPr id="10" name="Arc 8">
            <a:extLst>
              <a:ext uri="{FF2B5EF4-FFF2-40B4-BE49-F238E27FC236}">
                <a16:creationId xmlns:a16="http://schemas.microsoft.com/office/drawing/2014/main" id="{3BBF0D13-2A68-4287-8875-840DF763FE51}"/>
              </a:ext>
            </a:extLst>
          </p:cNvPr>
          <p:cNvSpPr>
            <a:spLocks/>
          </p:cNvSpPr>
          <p:nvPr/>
        </p:nvSpPr>
        <p:spPr bwMode="auto">
          <a:xfrm>
            <a:off x="3044587" y="4210894"/>
            <a:ext cx="200025" cy="327025"/>
          </a:xfrm>
          <a:custGeom>
            <a:avLst/>
            <a:gdLst>
              <a:gd name="G0" fmla="+- 21600 0 0"/>
              <a:gd name="G1" fmla="+- 105 0 0"/>
              <a:gd name="G2" fmla="+- 21600 0 0"/>
              <a:gd name="T0" fmla="*/ 21600 w 21600"/>
              <a:gd name="T1" fmla="*/ 21705 h 21705"/>
              <a:gd name="T2" fmla="*/ 0 w 21600"/>
              <a:gd name="T3" fmla="*/ 0 h 21705"/>
              <a:gd name="T4" fmla="*/ 21600 w 21600"/>
              <a:gd name="T5" fmla="*/ 105 h 217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705" fill="none" extrusionOk="0">
                <a:moveTo>
                  <a:pt x="21600" y="21704"/>
                </a:moveTo>
                <a:cubicBezTo>
                  <a:pt x="9670" y="21705"/>
                  <a:pt x="0" y="12034"/>
                  <a:pt x="0" y="105"/>
                </a:cubicBezTo>
                <a:cubicBezTo>
                  <a:pt x="0" y="70"/>
                  <a:pt x="0" y="35"/>
                  <a:pt x="0" y="0"/>
                </a:cubicBezTo>
              </a:path>
              <a:path w="21600" h="21705" stroke="0" extrusionOk="0">
                <a:moveTo>
                  <a:pt x="21600" y="21704"/>
                </a:moveTo>
                <a:cubicBezTo>
                  <a:pt x="9670" y="21705"/>
                  <a:pt x="0" y="12034"/>
                  <a:pt x="0" y="105"/>
                </a:cubicBezTo>
                <a:cubicBezTo>
                  <a:pt x="0" y="70"/>
                  <a:pt x="0" y="35"/>
                  <a:pt x="0" y="0"/>
                </a:cubicBezTo>
                <a:lnTo>
                  <a:pt x="21600" y="105"/>
                </a:lnTo>
                <a:close/>
              </a:path>
            </a:pathLst>
          </a:custGeom>
          <a:noFill/>
          <a:ln w="25400" cap="rnd">
            <a:solidFill>
              <a:srgbClr val="00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" name="Arc 9">
            <a:extLst>
              <a:ext uri="{FF2B5EF4-FFF2-40B4-BE49-F238E27FC236}">
                <a16:creationId xmlns:a16="http://schemas.microsoft.com/office/drawing/2014/main" id="{4F4398D3-ADD9-449E-9C7E-49F3F0F5A35F}"/>
              </a:ext>
            </a:extLst>
          </p:cNvPr>
          <p:cNvSpPr>
            <a:spLocks/>
          </p:cNvSpPr>
          <p:nvPr/>
        </p:nvSpPr>
        <p:spPr bwMode="auto">
          <a:xfrm>
            <a:off x="2848795" y="3883869"/>
            <a:ext cx="201613" cy="327025"/>
          </a:xfrm>
          <a:custGeom>
            <a:avLst/>
            <a:gdLst>
              <a:gd name="G0" fmla="+- 171 0 0"/>
              <a:gd name="G1" fmla="+- 21600 0 0"/>
              <a:gd name="G2" fmla="+- 21600 0 0"/>
              <a:gd name="T0" fmla="*/ 0 w 21771"/>
              <a:gd name="T1" fmla="*/ 1 h 21600"/>
              <a:gd name="T2" fmla="*/ 21771 w 21771"/>
              <a:gd name="T3" fmla="*/ 21495 h 21600"/>
              <a:gd name="T4" fmla="*/ 171 w 21771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771" h="21600" fill="none" extrusionOk="0">
                <a:moveTo>
                  <a:pt x="-1" y="0"/>
                </a:moveTo>
                <a:cubicBezTo>
                  <a:pt x="56" y="0"/>
                  <a:pt x="113" y="0"/>
                  <a:pt x="171" y="0"/>
                </a:cubicBezTo>
                <a:cubicBezTo>
                  <a:pt x="12059" y="0"/>
                  <a:pt x="21712" y="9606"/>
                  <a:pt x="21770" y="21495"/>
                </a:cubicBezTo>
              </a:path>
              <a:path w="21771" h="21600" stroke="0" extrusionOk="0">
                <a:moveTo>
                  <a:pt x="-1" y="0"/>
                </a:moveTo>
                <a:cubicBezTo>
                  <a:pt x="56" y="0"/>
                  <a:pt x="113" y="0"/>
                  <a:pt x="171" y="0"/>
                </a:cubicBezTo>
                <a:cubicBezTo>
                  <a:pt x="12059" y="0"/>
                  <a:pt x="21712" y="9606"/>
                  <a:pt x="21770" y="21495"/>
                </a:cubicBezTo>
                <a:lnTo>
                  <a:pt x="171" y="21600"/>
                </a:lnTo>
                <a:close/>
              </a:path>
            </a:pathLst>
          </a:custGeom>
          <a:noFill/>
          <a:ln w="25400" cap="rnd">
            <a:solidFill>
              <a:srgbClr val="00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2" name="Arc 10">
            <a:extLst>
              <a:ext uri="{FF2B5EF4-FFF2-40B4-BE49-F238E27FC236}">
                <a16:creationId xmlns:a16="http://schemas.microsoft.com/office/drawing/2014/main" id="{B64ACDFD-6754-4371-8190-34BCE8A218BF}"/>
              </a:ext>
            </a:extLst>
          </p:cNvPr>
          <p:cNvSpPr>
            <a:spLocks/>
          </p:cNvSpPr>
          <p:nvPr/>
        </p:nvSpPr>
        <p:spPr bwMode="auto">
          <a:xfrm>
            <a:off x="2446099" y="4210894"/>
            <a:ext cx="200025" cy="327025"/>
          </a:xfrm>
          <a:custGeom>
            <a:avLst/>
            <a:gdLst>
              <a:gd name="G0" fmla="+- 0 0 0"/>
              <a:gd name="G1" fmla="+- 105 0 0"/>
              <a:gd name="G2" fmla="+- 21600 0 0"/>
              <a:gd name="T0" fmla="*/ 21600 w 21600"/>
              <a:gd name="T1" fmla="*/ 0 h 21705"/>
              <a:gd name="T2" fmla="*/ 0 w 21600"/>
              <a:gd name="T3" fmla="*/ 21705 h 21705"/>
              <a:gd name="T4" fmla="*/ 0 w 21600"/>
              <a:gd name="T5" fmla="*/ 105 h 217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705" fill="none" extrusionOk="0">
                <a:moveTo>
                  <a:pt x="21599" y="0"/>
                </a:moveTo>
                <a:cubicBezTo>
                  <a:pt x="21599" y="35"/>
                  <a:pt x="21600" y="70"/>
                  <a:pt x="21600" y="105"/>
                </a:cubicBezTo>
                <a:cubicBezTo>
                  <a:pt x="21600" y="12034"/>
                  <a:pt x="11929" y="21705"/>
                  <a:pt x="-1" y="21705"/>
                </a:cubicBezTo>
              </a:path>
              <a:path w="21600" h="21705" stroke="0" extrusionOk="0">
                <a:moveTo>
                  <a:pt x="21599" y="0"/>
                </a:moveTo>
                <a:cubicBezTo>
                  <a:pt x="21599" y="35"/>
                  <a:pt x="21600" y="70"/>
                  <a:pt x="21600" y="105"/>
                </a:cubicBezTo>
                <a:cubicBezTo>
                  <a:pt x="21600" y="12034"/>
                  <a:pt x="11929" y="21705"/>
                  <a:pt x="-1" y="21705"/>
                </a:cubicBezTo>
                <a:lnTo>
                  <a:pt x="0" y="105"/>
                </a:lnTo>
                <a:close/>
              </a:path>
            </a:pathLst>
          </a:custGeom>
          <a:noFill/>
          <a:ln w="25400" cap="rnd">
            <a:solidFill>
              <a:srgbClr val="00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" name="Arc 11">
            <a:extLst>
              <a:ext uri="{FF2B5EF4-FFF2-40B4-BE49-F238E27FC236}">
                <a16:creationId xmlns:a16="http://schemas.microsoft.com/office/drawing/2014/main" id="{BED39419-B4C3-4934-8B37-98DDF60D31ED}"/>
              </a:ext>
            </a:extLst>
          </p:cNvPr>
          <p:cNvSpPr>
            <a:spLocks/>
          </p:cNvSpPr>
          <p:nvPr/>
        </p:nvSpPr>
        <p:spPr bwMode="auto">
          <a:xfrm>
            <a:off x="2650358" y="3882280"/>
            <a:ext cx="200025" cy="325438"/>
          </a:xfrm>
          <a:custGeom>
            <a:avLst/>
            <a:gdLst>
              <a:gd name="G0" fmla="+- 21600 0 0"/>
              <a:gd name="G1" fmla="+- 21599 0 0"/>
              <a:gd name="G2" fmla="+- 21600 0 0"/>
              <a:gd name="T0" fmla="*/ 0 w 21600"/>
              <a:gd name="T1" fmla="*/ 21494 h 21599"/>
              <a:gd name="T2" fmla="*/ 21429 w 21600"/>
              <a:gd name="T3" fmla="*/ 0 h 21599"/>
              <a:gd name="T4" fmla="*/ 21600 w 21600"/>
              <a:gd name="T5" fmla="*/ 21599 h 215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599" fill="none" extrusionOk="0">
                <a:moveTo>
                  <a:pt x="0" y="21494"/>
                </a:moveTo>
                <a:cubicBezTo>
                  <a:pt x="57" y="9672"/>
                  <a:pt x="9607" y="93"/>
                  <a:pt x="21428" y="-1"/>
                </a:cubicBezTo>
              </a:path>
              <a:path w="21600" h="21599" stroke="0" extrusionOk="0">
                <a:moveTo>
                  <a:pt x="0" y="21494"/>
                </a:moveTo>
                <a:cubicBezTo>
                  <a:pt x="57" y="9672"/>
                  <a:pt x="9607" y="93"/>
                  <a:pt x="21428" y="-1"/>
                </a:cubicBezTo>
                <a:lnTo>
                  <a:pt x="21600" y="21599"/>
                </a:lnTo>
                <a:close/>
              </a:path>
            </a:pathLst>
          </a:custGeom>
          <a:noFill/>
          <a:ln w="25400" cap="rnd">
            <a:solidFill>
              <a:srgbClr val="00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4" name="Line 12">
            <a:extLst>
              <a:ext uri="{FF2B5EF4-FFF2-40B4-BE49-F238E27FC236}">
                <a16:creationId xmlns:a16="http://schemas.microsoft.com/office/drawing/2014/main" id="{B7075DF3-9F27-4D04-917F-66F13599AC18}"/>
              </a:ext>
            </a:extLst>
          </p:cNvPr>
          <p:cNvSpPr>
            <a:spLocks noChangeShapeType="1"/>
          </p:cNvSpPr>
          <p:nvPr/>
        </p:nvSpPr>
        <p:spPr bwMode="auto">
          <a:xfrm>
            <a:off x="3896544" y="4536330"/>
            <a:ext cx="1676400" cy="0"/>
          </a:xfrm>
          <a:prstGeom prst="line">
            <a:avLst/>
          </a:prstGeom>
          <a:noFill/>
          <a:ln w="25400">
            <a:solidFill>
              <a:srgbClr val="A2C1FE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" name="Line 13">
            <a:extLst>
              <a:ext uri="{FF2B5EF4-FFF2-40B4-BE49-F238E27FC236}">
                <a16:creationId xmlns:a16="http://schemas.microsoft.com/office/drawing/2014/main" id="{D735D7A8-C56C-45F2-B590-4DFEAE9CF07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96544" y="3638865"/>
            <a:ext cx="0" cy="893763"/>
          </a:xfrm>
          <a:prstGeom prst="line">
            <a:avLst/>
          </a:prstGeom>
          <a:noFill/>
          <a:ln w="25400">
            <a:solidFill>
              <a:srgbClr val="A2C1FE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6" name="Rectangle 14">
            <a:extLst>
              <a:ext uri="{FF2B5EF4-FFF2-40B4-BE49-F238E27FC236}">
                <a16:creationId xmlns:a16="http://schemas.microsoft.com/office/drawing/2014/main" id="{519A3264-2805-454F-AC6E-408979E54D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7908" y="3642568"/>
            <a:ext cx="436017" cy="397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altLang="zh-TW" sz="2200"/>
              <a:t>B</a:t>
            </a:r>
            <a:r>
              <a:rPr lang="en-US" altLang="zh-TW" sz="1400"/>
              <a:t>1</a:t>
            </a:r>
          </a:p>
        </p:txBody>
      </p:sp>
      <p:sp>
        <p:nvSpPr>
          <p:cNvPr id="17" name="Arc 15">
            <a:extLst>
              <a:ext uri="{FF2B5EF4-FFF2-40B4-BE49-F238E27FC236}">
                <a16:creationId xmlns:a16="http://schemas.microsoft.com/office/drawing/2014/main" id="{B2E18E8C-B42C-404A-B185-25B47BA6F338}"/>
              </a:ext>
            </a:extLst>
          </p:cNvPr>
          <p:cNvSpPr>
            <a:spLocks/>
          </p:cNvSpPr>
          <p:nvPr/>
        </p:nvSpPr>
        <p:spPr bwMode="auto">
          <a:xfrm>
            <a:off x="4878678" y="4210894"/>
            <a:ext cx="279400" cy="327025"/>
          </a:xfrm>
          <a:custGeom>
            <a:avLst/>
            <a:gdLst>
              <a:gd name="G0" fmla="+- 21600 0 0"/>
              <a:gd name="G1" fmla="+- 105 0 0"/>
              <a:gd name="G2" fmla="+- 21600 0 0"/>
              <a:gd name="T0" fmla="*/ 21600 w 21600"/>
              <a:gd name="T1" fmla="*/ 21705 h 21705"/>
              <a:gd name="T2" fmla="*/ 0 w 21600"/>
              <a:gd name="T3" fmla="*/ 0 h 21705"/>
              <a:gd name="T4" fmla="*/ 21600 w 21600"/>
              <a:gd name="T5" fmla="*/ 105 h 217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705" fill="none" extrusionOk="0">
                <a:moveTo>
                  <a:pt x="21600" y="21704"/>
                </a:moveTo>
                <a:cubicBezTo>
                  <a:pt x="9670" y="21705"/>
                  <a:pt x="0" y="12034"/>
                  <a:pt x="0" y="105"/>
                </a:cubicBezTo>
                <a:cubicBezTo>
                  <a:pt x="0" y="70"/>
                  <a:pt x="0" y="35"/>
                  <a:pt x="0" y="0"/>
                </a:cubicBezTo>
              </a:path>
              <a:path w="21600" h="21705" stroke="0" extrusionOk="0">
                <a:moveTo>
                  <a:pt x="21600" y="21704"/>
                </a:moveTo>
                <a:cubicBezTo>
                  <a:pt x="9670" y="21705"/>
                  <a:pt x="0" y="12034"/>
                  <a:pt x="0" y="105"/>
                </a:cubicBezTo>
                <a:cubicBezTo>
                  <a:pt x="0" y="70"/>
                  <a:pt x="0" y="35"/>
                  <a:pt x="0" y="0"/>
                </a:cubicBezTo>
                <a:lnTo>
                  <a:pt x="21600" y="105"/>
                </a:lnTo>
                <a:close/>
              </a:path>
            </a:pathLst>
          </a:custGeom>
          <a:noFill/>
          <a:ln w="25400" cap="rnd">
            <a:solidFill>
              <a:srgbClr val="00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8" name="Arc 16">
            <a:extLst>
              <a:ext uri="{FF2B5EF4-FFF2-40B4-BE49-F238E27FC236}">
                <a16:creationId xmlns:a16="http://schemas.microsoft.com/office/drawing/2014/main" id="{CA3B8DFE-BF95-44CF-9953-C02C6FC5C76F}"/>
              </a:ext>
            </a:extLst>
          </p:cNvPr>
          <p:cNvSpPr>
            <a:spLocks/>
          </p:cNvSpPr>
          <p:nvPr/>
        </p:nvSpPr>
        <p:spPr bwMode="auto">
          <a:xfrm>
            <a:off x="4595044" y="3883869"/>
            <a:ext cx="280988" cy="327025"/>
          </a:xfrm>
          <a:custGeom>
            <a:avLst/>
            <a:gdLst>
              <a:gd name="G0" fmla="+- 122 0 0"/>
              <a:gd name="G1" fmla="+- 21600 0 0"/>
              <a:gd name="G2" fmla="+- 21600 0 0"/>
              <a:gd name="T0" fmla="*/ 0 w 21722"/>
              <a:gd name="T1" fmla="*/ 0 h 21600"/>
              <a:gd name="T2" fmla="*/ 21722 w 21722"/>
              <a:gd name="T3" fmla="*/ 21495 h 21600"/>
              <a:gd name="T4" fmla="*/ 122 w 21722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722" h="21600" fill="none" extrusionOk="0">
                <a:moveTo>
                  <a:pt x="0" y="0"/>
                </a:moveTo>
                <a:cubicBezTo>
                  <a:pt x="40" y="0"/>
                  <a:pt x="81" y="0"/>
                  <a:pt x="122" y="0"/>
                </a:cubicBezTo>
                <a:cubicBezTo>
                  <a:pt x="12010" y="0"/>
                  <a:pt x="21663" y="9606"/>
                  <a:pt x="21721" y="21495"/>
                </a:cubicBezTo>
              </a:path>
              <a:path w="21722" h="21600" stroke="0" extrusionOk="0">
                <a:moveTo>
                  <a:pt x="0" y="0"/>
                </a:moveTo>
                <a:cubicBezTo>
                  <a:pt x="40" y="0"/>
                  <a:pt x="81" y="0"/>
                  <a:pt x="122" y="0"/>
                </a:cubicBezTo>
                <a:cubicBezTo>
                  <a:pt x="12010" y="0"/>
                  <a:pt x="21663" y="9606"/>
                  <a:pt x="21721" y="21495"/>
                </a:cubicBezTo>
                <a:lnTo>
                  <a:pt x="122" y="21600"/>
                </a:lnTo>
                <a:close/>
              </a:path>
            </a:pathLst>
          </a:custGeom>
          <a:noFill/>
          <a:ln w="25400" cap="rnd">
            <a:solidFill>
              <a:srgbClr val="00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9" name="Arc 17">
            <a:extLst>
              <a:ext uri="{FF2B5EF4-FFF2-40B4-BE49-F238E27FC236}">
                <a16:creationId xmlns:a16="http://schemas.microsoft.com/office/drawing/2014/main" id="{BD6753D9-AF91-4A7F-94DD-F126F56D80DB}"/>
              </a:ext>
            </a:extLst>
          </p:cNvPr>
          <p:cNvSpPr>
            <a:spLocks/>
          </p:cNvSpPr>
          <p:nvPr/>
        </p:nvSpPr>
        <p:spPr bwMode="auto">
          <a:xfrm>
            <a:off x="4042065" y="4210894"/>
            <a:ext cx="279400" cy="327025"/>
          </a:xfrm>
          <a:custGeom>
            <a:avLst/>
            <a:gdLst>
              <a:gd name="G0" fmla="+- 0 0 0"/>
              <a:gd name="G1" fmla="+- 105 0 0"/>
              <a:gd name="G2" fmla="+- 21600 0 0"/>
              <a:gd name="T0" fmla="*/ 21600 w 21600"/>
              <a:gd name="T1" fmla="*/ 0 h 21705"/>
              <a:gd name="T2" fmla="*/ 0 w 21600"/>
              <a:gd name="T3" fmla="*/ 21705 h 21705"/>
              <a:gd name="T4" fmla="*/ 0 w 21600"/>
              <a:gd name="T5" fmla="*/ 105 h 217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705" fill="none" extrusionOk="0">
                <a:moveTo>
                  <a:pt x="21599" y="0"/>
                </a:moveTo>
                <a:cubicBezTo>
                  <a:pt x="21599" y="35"/>
                  <a:pt x="21600" y="70"/>
                  <a:pt x="21600" y="105"/>
                </a:cubicBezTo>
                <a:cubicBezTo>
                  <a:pt x="21600" y="12034"/>
                  <a:pt x="11929" y="21705"/>
                  <a:pt x="-1" y="21705"/>
                </a:cubicBezTo>
              </a:path>
              <a:path w="21600" h="21705" stroke="0" extrusionOk="0">
                <a:moveTo>
                  <a:pt x="21599" y="0"/>
                </a:moveTo>
                <a:cubicBezTo>
                  <a:pt x="21599" y="35"/>
                  <a:pt x="21600" y="70"/>
                  <a:pt x="21600" y="105"/>
                </a:cubicBezTo>
                <a:cubicBezTo>
                  <a:pt x="21600" y="12034"/>
                  <a:pt x="11929" y="21705"/>
                  <a:pt x="-1" y="21705"/>
                </a:cubicBezTo>
                <a:lnTo>
                  <a:pt x="0" y="105"/>
                </a:lnTo>
                <a:close/>
              </a:path>
            </a:pathLst>
          </a:custGeom>
          <a:noFill/>
          <a:ln w="25400" cap="rnd">
            <a:solidFill>
              <a:srgbClr val="00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0" name="Arc 18">
            <a:extLst>
              <a:ext uri="{FF2B5EF4-FFF2-40B4-BE49-F238E27FC236}">
                <a16:creationId xmlns:a16="http://schemas.microsoft.com/office/drawing/2014/main" id="{D69C4975-6C92-40AD-9809-771DDF2DCAA5}"/>
              </a:ext>
            </a:extLst>
          </p:cNvPr>
          <p:cNvSpPr>
            <a:spLocks/>
          </p:cNvSpPr>
          <p:nvPr/>
        </p:nvSpPr>
        <p:spPr bwMode="auto">
          <a:xfrm>
            <a:off x="4317232" y="3880694"/>
            <a:ext cx="279400" cy="327025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495 h 21600"/>
              <a:gd name="T2" fmla="*/ 21478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495"/>
                </a:moveTo>
                <a:cubicBezTo>
                  <a:pt x="57" y="9654"/>
                  <a:pt x="9637" y="67"/>
                  <a:pt x="21478" y="0"/>
                </a:cubicBezTo>
              </a:path>
              <a:path w="21600" h="21600" stroke="0" extrusionOk="0">
                <a:moveTo>
                  <a:pt x="0" y="21495"/>
                </a:moveTo>
                <a:cubicBezTo>
                  <a:pt x="57" y="9654"/>
                  <a:pt x="9637" y="67"/>
                  <a:pt x="21478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25400" cap="rnd">
            <a:solidFill>
              <a:srgbClr val="00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1" name="Line 19">
            <a:extLst>
              <a:ext uri="{FF2B5EF4-FFF2-40B4-BE49-F238E27FC236}">
                <a16:creationId xmlns:a16="http://schemas.microsoft.com/office/drawing/2014/main" id="{507608F9-6E60-403D-9D03-A1C41293BD84}"/>
              </a:ext>
            </a:extLst>
          </p:cNvPr>
          <p:cNvSpPr>
            <a:spLocks noChangeShapeType="1"/>
          </p:cNvSpPr>
          <p:nvPr/>
        </p:nvSpPr>
        <p:spPr bwMode="auto">
          <a:xfrm>
            <a:off x="1991544" y="5907930"/>
            <a:ext cx="1676400" cy="0"/>
          </a:xfrm>
          <a:prstGeom prst="line">
            <a:avLst/>
          </a:prstGeom>
          <a:noFill/>
          <a:ln w="25400">
            <a:solidFill>
              <a:srgbClr val="A2C1FE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2" name="Line 20">
            <a:extLst>
              <a:ext uri="{FF2B5EF4-FFF2-40B4-BE49-F238E27FC236}">
                <a16:creationId xmlns:a16="http://schemas.microsoft.com/office/drawing/2014/main" id="{2B307B1D-4BC5-41EF-9B79-B57FA78A2C7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91544" y="5010465"/>
            <a:ext cx="0" cy="893763"/>
          </a:xfrm>
          <a:prstGeom prst="line">
            <a:avLst/>
          </a:prstGeom>
          <a:noFill/>
          <a:ln w="25400">
            <a:solidFill>
              <a:srgbClr val="A2C1FE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3" name="Rectangle 21">
            <a:extLst>
              <a:ext uri="{FF2B5EF4-FFF2-40B4-BE49-F238E27FC236}">
                <a16:creationId xmlns:a16="http://schemas.microsoft.com/office/drawing/2014/main" id="{C65C0928-3820-4A57-984F-483AC9039D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9108" y="5090368"/>
            <a:ext cx="448841" cy="397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altLang="zh-TW" sz="2200"/>
              <a:t>A</a:t>
            </a:r>
            <a:r>
              <a:rPr lang="en-US" altLang="zh-TW" sz="1400"/>
              <a:t>2</a:t>
            </a:r>
          </a:p>
        </p:txBody>
      </p:sp>
      <p:sp>
        <p:nvSpPr>
          <p:cNvPr id="24" name="Arc 22">
            <a:extLst>
              <a:ext uri="{FF2B5EF4-FFF2-40B4-BE49-F238E27FC236}">
                <a16:creationId xmlns:a16="http://schemas.microsoft.com/office/drawing/2014/main" id="{ED7B3153-B4AA-419F-A9E9-C93CE0463471}"/>
              </a:ext>
            </a:extLst>
          </p:cNvPr>
          <p:cNvSpPr>
            <a:spLocks/>
          </p:cNvSpPr>
          <p:nvPr/>
        </p:nvSpPr>
        <p:spPr bwMode="auto">
          <a:xfrm>
            <a:off x="2853028" y="5582494"/>
            <a:ext cx="285750" cy="327025"/>
          </a:xfrm>
          <a:custGeom>
            <a:avLst/>
            <a:gdLst>
              <a:gd name="G0" fmla="+- 21600 0 0"/>
              <a:gd name="G1" fmla="+- 105 0 0"/>
              <a:gd name="G2" fmla="+- 21600 0 0"/>
              <a:gd name="T0" fmla="*/ 21600 w 21600"/>
              <a:gd name="T1" fmla="*/ 21705 h 21705"/>
              <a:gd name="T2" fmla="*/ 0 w 21600"/>
              <a:gd name="T3" fmla="*/ 0 h 21705"/>
              <a:gd name="T4" fmla="*/ 21600 w 21600"/>
              <a:gd name="T5" fmla="*/ 105 h 217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705" fill="none" extrusionOk="0">
                <a:moveTo>
                  <a:pt x="21600" y="21704"/>
                </a:moveTo>
                <a:cubicBezTo>
                  <a:pt x="9670" y="21705"/>
                  <a:pt x="0" y="12034"/>
                  <a:pt x="0" y="105"/>
                </a:cubicBezTo>
                <a:cubicBezTo>
                  <a:pt x="0" y="70"/>
                  <a:pt x="0" y="35"/>
                  <a:pt x="0" y="0"/>
                </a:cubicBezTo>
              </a:path>
              <a:path w="21600" h="21705" stroke="0" extrusionOk="0">
                <a:moveTo>
                  <a:pt x="21600" y="21704"/>
                </a:moveTo>
                <a:cubicBezTo>
                  <a:pt x="9670" y="21705"/>
                  <a:pt x="0" y="12034"/>
                  <a:pt x="0" y="105"/>
                </a:cubicBezTo>
                <a:cubicBezTo>
                  <a:pt x="0" y="70"/>
                  <a:pt x="0" y="35"/>
                  <a:pt x="0" y="0"/>
                </a:cubicBezTo>
                <a:lnTo>
                  <a:pt x="21600" y="105"/>
                </a:lnTo>
                <a:close/>
              </a:path>
            </a:pathLst>
          </a:custGeom>
          <a:noFill/>
          <a:ln w="25400" cap="rnd">
            <a:solidFill>
              <a:srgbClr val="00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5" name="Arc 23">
            <a:extLst>
              <a:ext uri="{FF2B5EF4-FFF2-40B4-BE49-F238E27FC236}">
                <a16:creationId xmlns:a16="http://schemas.microsoft.com/office/drawing/2014/main" id="{8EC5E8CE-C038-4A19-9431-2AC5F7F81AC0}"/>
              </a:ext>
            </a:extLst>
          </p:cNvPr>
          <p:cNvSpPr>
            <a:spLocks/>
          </p:cNvSpPr>
          <p:nvPr/>
        </p:nvSpPr>
        <p:spPr bwMode="auto">
          <a:xfrm>
            <a:off x="2563044" y="5255469"/>
            <a:ext cx="287338" cy="327025"/>
          </a:xfrm>
          <a:custGeom>
            <a:avLst/>
            <a:gdLst>
              <a:gd name="G0" fmla="+- 120 0 0"/>
              <a:gd name="G1" fmla="+- 21600 0 0"/>
              <a:gd name="G2" fmla="+- 21600 0 0"/>
              <a:gd name="T0" fmla="*/ 0 w 21720"/>
              <a:gd name="T1" fmla="*/ 0 h 21600"/>
              <a:gd name="T2" fmla="*/ 21720 w 21720"/>
              <a:gd name="T3" fmla="*/ 21495 h 21600"/>
              <a:gd name="T4" fmla="*/ 120 w 2172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720" h="21600" fill="none" extrusionOk="0">
                <a:moveTo>
                  <a:pt x="0" y="0"/>
                </a:moveTo>
                <a:cubicBezTo>
                  <a:pt x="40" y="0"/>
                  <a:pt x="80" y="0"/>
                  <a:pt x="120" y="0"/>
                </a:cubicBezTo>
                <a:cubicBezTo>
                  <a:pt x="12008" y="0"/>
                  <a:pt x="21661" y="9606"/>
                  <a:pt x="21719" y="21495"/>
                </a:cubicBezTo>
              </a:path>
              <a:path w="21720" h="21600" stroke="0" extrusionOk="0">
                <a:moveTo>
                  <a:pt x="0" y="0"/>
                </a:moveTo>
                <a:cubicBezTo>
                  <a:pt x="40" y="0"/>
                  <a:pt x="80" y="0"/>
                  <a:pt x="120" y="0"/>
                </a:cubicBezTo>
                <a:cubicBezTo>
                  <a:pt x="12008" y="0"/>
                  <a:pt x="21661" y="9606"/>
                  <a:pt x="21719" y="21495"/>
                </a:cubicBezTo>
                <a:lnTo>
                  <a:pt x="120" y="21600"/>
                </a:lnTo>
                <a:close/>
              </a:path>
            </a:pathLst>
          </a:custGeom>
          <a:noFill/>
          <a:ln w="25400" cap="rnd">
            <a:solidFill>
              <a:srgbClr val="00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6" name="Arc 24">
            <a:extLst>
              <a:ext uri="{FF2B5EF4-FFF2-40B4-BE49-F238E27FC236}">
                <a16:creationId xmlns:a16="http://schemas.microsoft.com/office/drawing/2014/main" id="{CBA0798B-07A5-4832-8361-E059E2C2DA73}"/>
              </a:ext>
            </a:extLst>
          </p:cNvPr>
          <p:cNvSpPr>
            <a:spLocks/>
          </p:cNvSpPr>
          <p:nvPr/>
        </p:nvSpPr>
        <p:spPr bwMode="auto">
          <a:xfrm>
            <a:off x="2021114" y="5582494"/>
            <a:ext cx="257654" cy="327025"/>
          </a:xfrm>
          <a:custGeom>
            <a:avLst/>
            <a:gdLst>
              <a:gd name="G0" fmla="+- 0 0 0"/>
              <a:gd name="G1" fmla="+- 105 0 0"/>
              <a:gd name="G2" fmla="+- 21600 0 0"/>
              <a:gd name="T0" fmla="*/ 21600 w 21600"/>
              <a:gd name="T1" fmla="*/ 0 h 21705"/>
              <a:gd name="T2" fmla="*/ 0 w 21600"/>
              <a:gd name="T3" fmla="*/ 21705 h 21705"/>
              <a:gd name="T4" fmla="*/ 0 w 21600"/>
              <a:gd name="T5" fmla="*/ 105 h 217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705" fill="none" extrusionOk="0">
                <a:moveTo>
                  <a:pt x="21599" y="0"/>
                </a:moveTo>
                <a:cubicBezTo>
                  <a:pt x="21599" y="35"/>
                  <a:pt x="21600" y="70"/>
                  <a:pt x="21600" y="105"/>
                </a:cubicBezTo>
                <a:cubicBezTo>
                  <a:pt x="21600" y="12034"/>
                  <a:pt x="11929" y="21705"/>
                  <a:pt x="-1" y="21705"/>
                </a:cubicBezTo>
              </a:path>
              <a:path w="21600" h="21705" stroke="0" extrusionOk="0">
                <a:moveTo>
                  <a:pt x="21599" y="0"/>
                </a:moveTo>
                <a:cubicBezTo>
                  <a:pt x="21599" y="35"/>
                  <a:pt x="21600" y="70"/>
                  <a:pt x="21600" y="105"/>
                </a:cubicBezTo>
                <a:cubicBezTo>
                  <a:pt x="21600" y="12034"/>
                  <a:pt x="11929" y="21705"/>
                  <a:pt x="-1" y="21705"/>
                </a:cubicBezTo>
                <a:lnTo>
                  <a:pt x="0" y="105"/>
                </a:lnTo>
                <a:close/>
              </a:path>
            </a:pathLst>
          </a:custGeom>
          <a:noFill/>
          <a:ln w="25400" cap="rnd">
            <a:solidFill>
              <a:srgbClr val="00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7" name="Arc 25">
            <a:extLst>
              <a:ext uri="{FF2B5EF4-FFF2-40B4-BE49-F238E27FC236}">
                <a16:creationId xmlns:a16="http://schemas.microsoft.com/office/drawing/2014/main" id="{370A7A56-0CEF-4462-B5D7-774FAEE577BD}"/>
              </a:ext>
            </a:extLst>
          </p:cNvPr>
          <p:cNvSpPr>
            <a:spLocks/>
          </p:cNvSpPr>
          <p:nvPr/>
        </p:nvSpPr>
        <p:spPr bwMode="auto">
          <a:xfrm>
            <a:off x="2278882" y="5252294"/>
            <a:ext cx="285750" cy="327025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495 h 21600"/>
              <a:gd name="T2" fmla="*/ 21480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495"/>
                </a:moveTo>
                <a:cubicBezTo>
                  <a:pt x="57" y="9653"/>
                  <a:pt x="9638" y="66"/>
                  <a:pt x="21480" y="0"/>
                </a:cubicBezTo>
              </a:path>
              <a:path w="21600" h="21600" stroke="0" extrusionOk="0">
                <a:moveTo>
                  <a:pt x="0" y="21495"/>
                </a:moveTo>
                <a:cubicBezTo>
                  <a:pt x="57" y="9653"/>
                  <a:pt x="9638" y="66"/>
                  <a:pt x="21480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25400" cap="rnd">
            <a:solidFill>
              <a:srgbClr val="00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8" name="Line 26">
            <a:extLst>
              <a:ext uri="{FF2B5EF4-FFF2-40B4-BE49-F238E27FC236}">
                <a16:creationId xmlns:a16="http://schemas.microsoft.com/office/drawing/2014/main" id="{25E48E21-1574-4C5E-A9E0-5EDBB94BA915}"/>
              </a:ext>
            </a:extLst>
          </p:cNvPr>
          <p:cNvSpPr>
            <a:spLocks noChangeShapeType="1"/>
          </p:cNvSpPr>
          <p:nvPr/>
        </p:nvSpPr>
        <p:spPr bwMode="auto">
          <a:xfrm>
            <a:off x="3896544" y="5907930"/>
            <a:ext cx="1676400" cy="0"/>
          </a:xfrm>
          <a:prstGeom prst="line">
            <a:avLst/>
          </a:prstGeom>
          <a:noFill/>
          <a:ln w="25400">
            <a:solidFill>
              <a:srgbClr val="A2C1FE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9" name="Line 27">
            <a:extLst>
              <a:ext uri="{FF2B5EF4-FFF2-40B4-BE49-F238E27FC236}">
                <a16:creationId xmlns:a16="http://schemas.microsoft.com/office/drawing/2014/main" id="{0F8C3A13-2D4C-42D3-B1CA-2783E109D94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96544" y="5010465"/>
            <a:ext cx="0" cy="893763"/>
          </a:xfrm>
          <a:prstGeom prst="line">
            <a:avLst/>
          </a:prstGeom>
          <a:noFill/>
          <a:ln w="25400">
            <a:solidFill>
              <a:srgbClr val="A2C1FE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" name="Rectangle 28">
            <a:extLst>
              <a:ext uri="{FF2B5EF4-FFF2-40B4-BE49-F238E27FC236}">
                <a16:creationId xmlns:a16="http://schemas.microsoft.com/office/drawing/2014/main" id="{95FA8201-25DE-48D9-81C6-D50B1794A4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5508" y="5090368"/>
            <a:ext cx="436017" cy="397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altLang="zh-TW" sz="2200"/>
              <a:t>B</a:t>
            </a:r>
            <a:r>
              <a:rPr lang="en-US" altLang="zh-TW" sz="1400"/>
              <a:t>2</a:t>
            </a:r>
          </a:p>
        </p:txBody>
      </p:sp>
      <p:sp>
        <p:nvSpPr>
          <p:cNvPr id="31" name="Arc 29">
            <a:extLst>
              <a:ext uri="{FF2B5EF4-FFF2-40B4-BE49-F238E27FC236}">
                <a16:creationId xmlns:a16="http://schemas.microsoft.com/office/drawing/2014/main" id="{C40EC3A2-2124-48A8-A562-1246827FB9D7}"/>
              </a:ext>
            </a:extLst>
          </p:cNvPr>
          <p:cNvSpPr>
            <a:spLocks/>
          </p:cNvSpPr>
          <p:nvPr/>
        </p:nvSpPr>
        <p:spPr bwMode="auto">
          <a:xfrm>
            <a:off x="4450054" y="5582494"/>
            <a:ext cx="136525" cy="327025"/>
          </a:xfrm>
          <a:custGeom>
            <a:avLst/>
            <a:gdLst>
              <a:gd name="G0" fmla="+- 21600 0 0"/>
              <a:gd name="G1" fmla="+- 105 0 0"/>
              <a:gd name="G2" fmla="+- 21600 0 0"/>
              <a:gd name="T0" fmla="*/ 21600 w 21600"/>
              <a:gd name="T1" fmla="*/ 21705 h 21705"/>
              <a:gd name="T2" fmla="*/ 0 w 21600"/>
              <a:gd name="T3" fmla="*/ 0 h 21705"/>
              <a:gd name="T4" fmla="*/ 21600 w 21600"/>
              <a:gd name="T5" fmla="*/ 105 h 217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705" fill="none" extrusionOk="0">
                <a:moveTo>
                  <a:pt x="21600" y="21704"/>
                </a:moveTo>
                <a:cubicBezTo>
                  <a:pt x="9670" y="21705"/>
                  <a:pt x="0" y="12034"/>
                  <a:pt x="0" y="105"/>
                </a:cubicBezTo>
                <a:cubicBezTo>
                  <a:pt x="0" y="70"/>
                  <a:pt x="0" y="35"/>
                  <a:pt x="0" y="0"/>
                </a:cubicBezTo>
              </a:path>
              <a:path w="21600" h="21705" stroke="0" extrusionOk="0">
                <a:moveTo>
                  <a:pt x="21600" y="21704"/>
                </a:moveTo>
                <a:cubicBezTo>
                  <a:pt x="9670" y="21705"/>
                  <a:pt x="0" y="12034"/>
                  <a:pt x="0" y="105"/>
                </a:cubicBezTo>
                <a:cubicBezTo>
                  <a:pt x="0" y="70"/>
                  <a:pt x="0" y="35"/>
                  <a:pt x="0" y="0"/>
                </a:cubicBezTo>
                <a:lnTo>
                  <a:pt x="21600" y="105"/>
                </a:lnTo>
                <a:close/>
              </a:path>
            </a:pathLst>
          </a:custGeom>
          <a:noFill/>
          <a:ln w="25400" cap="rnd">
            <a:solidFill>
              <a:srgbClr val="00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2" name="Arc 30">
            <a:extLst>
              <a:ext uri="{FF2B5EF4-FFF2-40B4-BE49-F238E27FC236}">
                <a16:creationId xmlns:a16="http://schemas.microsoft.com/office/drawing/2014/main" id="{7F7559B5-9E80-424E-A68F-ACC893810194}"/>
              </a:ext>
            </a:extLst>
          </p:cNvPr>
          <p:cNvSpPr>
            <a:spLocks/>
          </p:cNvSpPr>
          <p:nvPr/>
        </p:nvSpPr>
        <p:spPr bwMode="auto">
          <a:xfrm>
            <a:off x="4309295" y="5255469"/>
            <a:ext cx="138113" cy="327025"/>
          </a:xfrm>
          <a:custGeom>
            <a:avLst/>
            <a:gdLst>
              <a:gd name="G0" fmla="+- 251 0 0"/>
              <a:gd name="G1" fmla="+- 21600 0 0"/>
              <a:gd name="G2" fmla="+- 21600 0 0"/>
              <a:gd name="T0" fmla="*/ 0 w 21851"/>
              <a:gd name="T1" fmla="*/ 1 h 21600"/>
              <a:gd name="T2" fmla="*/ 21851 w 21851"/>
              <a:gd name="T3" fmla="*/ 21495 h 21600"/>
              <a:gd name="T4" fmla="*/ 251 w 21851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851" h="21600" fill="none" extrusionOk="0">
                <a:moveTo>
                  <a:pt x="0" y="1"/>
                </a:moveTo>
                <a:cubicBezTo>
                  <a:pt x="83" y="0"/>
                  <a:pt x="167" y="0"/>
                  <a:pt x="251" y="0"/>
                </a:cubicBezTo>
                <a:cubicBezTo>
                  <a:pt x="12139" y="0"/>
                  <a:pt x="21792" y="9606"/>
                  <a:pt x="21850" y="21495"/>
                </a:cubicBezTo>
              </a:path>
              <a:path w="21851" h="21600" stroke="0" extrusionOk="0">
                <a:moveTo>
                  <a:pt x="0" y="1"/>
                </a:moveTo>
                <a:cubicBezTo>
                  <a:pt x="83" y="0"/>
                  <a:pt x="167" y="0"/>
                  <a:pt x="251" y="0"/>
                </a:cubicBezTo>
                <a:cubicBezTo>
                  <a:pt x="12139" y="0"/>
                  <a:pt x="21792" y="9606"/>
                  <a:pt x="21850" y="21495"/>
                </a:cubicBezTo>
                <a:lnTo>
                  <a:pt x="251" y="21600"/>
                </a:lnTo>
                <a:close/>
              </a:path>
            </a:pathLst>
          </a:custGeom>
          <a:noFill/>
          <a:ln w="25400" cap="rnd">
            <a:solidFill>
              <a:srgbClr val="00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3" name="Arc 31">
            <a:extLst>
              <a:ext uri="{FF2B5EF4-FFF2-40B4-BE49-F238E27FC236}">
                <a16:creationId xmlns:a16="http://schemas.microsoft.com/office/drawing/2014/main" id="{F94BFBEE-813A-4D6F-899E-E9D875945204}"/>
              </a:ext>
            </a:extLst>
          </p:cNvPr>
          <p:cNvSpPr>
            <a:spLocks/>
          </p:cNvSpPr>
          <p:nvPr/>
        </p:nvSpPr>
        <p:spPr bwMode="auto">
          <a:xfrm>
            <a:off x="4033599" y="5582494"/>
            <a:ext cx="136525" cy="327025"/>
          </a:xfrm>
          <a:custGeom>
            <a:avLst/>
            <a:gdLst>
              <a:gd name="G0" fmla="+- 0 0 0"/>
              <a:gd name="G1" fmla="+- 105 0 0"/>
              <a:gd name="G2" fmla="+- 21600 0 0"/>
              <a:gd name="T0" fmla="*/ 21600 w 21600"/>
              <a:gd name="T1" fmla="*/ 0 h 21705"/>
              <a:gd name="T2" fmla="*/ 0 w 21600"/>
              <a:gd name="T3" fmla="*/ 21705 h 21705"/>
              <a:gd name="T4" fmla="*/ 0 w 21600"/>
              <a:gd name="T5" fmla="*/ 105 h 217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705" fill="none" extrusionOk="0">
                <a:moveTo>
                  <a:pt x="21599" y="0"/>
                </a:moveTo>
                <a:cubicBezTo>
                  <a:pt x="21599" y="35"/>
                  <a:pt x="21600" y="70"/>
                  <a:pt x="21600" y="105"/>
                </a:cubicBezTo>
                <a:cubicBezTo>
                  <a:pt x="21600" y="12034"/>
                  <a:pt x="11929" y="21705"/>
                  <a:pt x="-1" y="21705"/>
                </a:cubicBezTo>
              </a:path>
              <a:path w="21600" h="21705" stroke="0" extrusionOk="0">
                <a:moveTo>
                  <a:pt x="21599" y="0"/>
                </a:moveTo>
                <a:cubicBezTo>
                  <a:pt x="21599" y="35"/>
                  <a:pt x="21600" y="70"/>
                  <a:pt x="21600" y="105"/>
                </a:cubicBezTo>
                <a:cubicBezTo>
                  <a:pt x="21600" y="12034"/>
                  <a:pt x="11929" y="21705"/>
                  <a:pt x="-1" y="21705"/>
                </a:cubicBezTo>
                <a:lnTo>
                  <a:pt x="0" y="105"/>
                </a:lnTo>
                <a:close/>
              </a:path>
            </a:pathLst>
          </a:custGeom>
          <a:noFill/>
          <a:ln w="25400" cap="rnd">
            <a:solidFill>
              <a:srgbClr val="00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" name="Arc 32">
            <a:extLst>
              <a:ext uri="{FF2B5EF4-FFF2-40B4-BE49-F238E27FC236}">
                <a16:creationId xmlns:a16="http://schemas.microsoft.com/office/drawing/2014/main" id="{3D109560-37DC-4E1E-AF15-8C740FB37AA0}"/>
              </a:ext>
            </a:extLst>
          </p:cNvPr>
          <p:cNvSpPr>
            <a:spLocks/>
          </p:cNvSpPr>
          <p:nvPr/>
        </p:nvSpPr>
        <p:spPr bwMode="auto">
          <a:xfrm>
            <a:off x="4174358" y="5253880"/>
            <a:ext cx="136525" cy="325438"/>
          </a:xfrm>
          <a:custGeom>
            <a:avLst/>
            <a:gdLst>
              <a:gd name="G0" fmla="+- 21600 0 0"/>
              <a:gd name="G1" fmla="+- 21599 0 0"/>
              <a:gd name="G2" fmla="+- 21600 0 0"/>
              <a:gd name="T0" fmla="*/ 0 w 21600"/>
              <a:gd name="T1" fmla="*/ 21494 h 21599"/>
              <a:gd name="T2" fmla="*/ 21349 w 21600"/>
              <a:gd name="T3" fmla="*/ 0 h 21599"/>
              <a:gd name="T4" fmla="*/ 21600 w 21600"/>
              <a:gd name="T5" fmla="*/ 21599 h 215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599" fill="none" extrusionOk="0">
                <a:moveTo>
                  <a:pt x="0" y="21494"/>
                </a:moveTo>
                <a:cubicBezTo>
                  <a:pt x="57" y="9703"/>
                  <a:pt x="9559" y="137"/>
                  <a:pt x="21349" y="0"/>
                </a:cubicBezTo>
              </a:path>
              <a:path w="21600" h="21599" stroke="0" extrusionOk="0">
                <a:moveTo>
                  <a:pt x="0" y="21494"/>
                </a:moveTo>
                <a:cubicBezTo>
                  <a:pt x="57" y="9703"/>
                  <a:pt x="9559" y="137"/>
                  <a:pt x="21349" y="0"/>
                </a:cubicBezTo>
                <a:lnTo>
                  <a:pt x="21600" y="21599"/>
                </a:lnTo>
                <a:close/>
              </a:path>
            </a:pathLst>
          </a:custGeom>
          <a:noFill/>
          <a:ln w="25400" cap="rnd">
            <a:solidFill>
              <a:srgbClr val="00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" name="Line 33">
            <a:extLst>
              <a:ext uri="{FF2B5EF4-FFF2-40B4-BE49-F238E27FC236}">
                <a16:creationId xmlns:a16="http://schemas.microsoft.com/office/drawing/2014/main" id="{D06C3DF1-4EE8-407C-923D-1409D69708B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0410" y="3545730"/>
            <a:ext cx="0" cy="2590800"/>
          </a:xfrm>
          <a:prstGeom prst="line">
            <a:avLst/>
          </a:prstGeom>
          <a:noFill/>
          <a:ln w="12700">
            <a:solidFill>
              <a:schemeClr val="accent6">
                <a:lumMod val="60000"/>
                <a:lumOff val="40000"/>
              </a:schemeClr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6" name="Line 34">
            <a:extLst>
              <a:ext uri="{FF2B5EF4-FFF2-40B4-BE49-F238E27FC236}">
                <a16:creationId xmlns:a16="http://schemas.microsoft.com/office/drawing/2014/main" id="{488E0E61-E7C2-4001-A775-F376E39495B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29944" y="3545730"/>
            <a:ext cx="0" cy="2590800"/>
          </a:xfrm>
          <a:prstGeom prst="line">
            <a:avLst/>
          </a:prstGeom>
          <a:noFill/>
          <a:ln w="12700">
            <a:solidFill>
              <a:schemeClr val="accent6">
                <a:lumMod val="60000"/>
                <a:lumOff val="40000"/>
              </a:schemeClr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7" name="Line 35">
            <a:extLst>
              <a:ext uri="{FF2B5EF4-FFF2-40B4-BE49-F238E27FC236}">
                <a16:creationId xmlns:a16="http://schemas.microsoft.com/office/drawing/2014/main" id="{2C807044-6573-445B-A955-EE5A49FF21D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801544" y="3545730"/>
            <a:ext cx="0" cy="2819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8" name="Line 36">
            <a:extLst>
              <a:ext uri="{FF2B5EF4-FFF2-40B4-BE49-F238E27FC236}">
                <a16:creationId xmlns:a16="http://schemas.microsoft.com/office/drawing/2014/main" id="{D6B98CBB-1DBC-478E-9F5B-343835DE9119}"/>
              </a:ext>
            </a:extLst>
          </p:cNvPr>
          <p:cNvSpPr>
            <a:spLocks noChangeShapeType="1"/>
          </p:cNvSpPr>
          <p:nvPr/>
        </p:nvSpPr>
        <p:spPr bwMode="auto">
          <a:xfrm>
            <a:off x="4429944" y="5501529"/>
            <a:ext cx="1371600" cy="0"/>
          </a:xfrm>
          <a:prstGeom prst="line">
            <a:avLst/>
          </a:prstGeom>
          <a:noFill/>
          <a:ln w="12700">
            <a:solidFill>
              <a:schemeClr val="accent6">
                <a:lumMod val="60000"/>
                <a:lumOff val="40000"/>
              </a:schemeClr>
            </a:solidFill>
            <a:prstDash val="sysDot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9" name="Line 37">
            <a:extLst>
              <a:ext uri="{FF2B5EF4-FFF2-40B4-BE49-F238E27FC236}">
                <a16:creationId xmlns:a16="http://schemas.microsoft.com/office/drawing/2014/main" id="{7D2EE688-2EE2-4412-B7F8-5CEFA21E6891}"/>
              </a:ext>
            </a:extLst>
          </p:cNvPr>
          <p:cNvSpPr>
            <a:spLocks noChangeShapeType="1"/>
          </p:cNvSpPr>
          <p:nvPr/>
        </p:nvSpPr>
        <p:spPr bwMode="auto">
          <a:xfrm>
            <a:off x="2677344" y="5289863"/>
            <a:ext cx="3124200" cy="0"/>
          </a:xfrm>
          <a:prstGeom prst="line">
            <a:avLst/>
          </a:prstGeom>
          <a:noFill/>
          <a:ln w="12700">
            <a:solidFill>
              <a:schemeClr val="accent6">
                <a:lumMod val="60000"/>
                <a:lumOff val="40000"/>
              </a:schemeClr>
            </a:solidFill>
            <a:prstDash val="sysDot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0" name="Line 38">
            <a:extLst>
              <a:ext uri="{FF2B5EF4-FFF2-40B4-BE49-F238E27FC236}">
                <a16:creationId xmlns:a16="http://schemas.microsoft.com/office/drawing/2014/main" id="{4E6E778E-03EC-4A27-988B-7626D42435A3}"/>
              </a:ext>
            </a:extLst>
          </p:cNvPr>
          <p:cNvSpPr>
            <a:spLocks noChangeShapeType="1"/>
          </p:cNvSpPr>
          <p:nvPr/>
        </p:nvSpPr>
        <p:spPr bwMode="auto">
          <a:xfrm>
            <a:off x="2677344" y="4155330"/>
            <a:ext cx="3124200" cy="0"/>
          </a:xfrm>
          <a:prstGeom prst="line">
            <a:avLst/>
          </a:prstGeom>
          <a:noFill/>
          <a:ln w="12700">
            <a:solidFill>
              <a:schemeClr val="accent6">
                <a:lumMod val="60000"/>
                <a:lumOff val="40000"/>
              </a:schemeClr>
            </a:solidFill>
            <a:prstDash val="sysDot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1" name="Line 39">
            <a:extLst>
              <a:ext uri="{FF2B5EF4-FFF2-40B4-BE49-F238E27FC236}">
                <a16:creationId xmlns:a16="http://schemas.microsoft.com/office/drawing/2014/main" id="{49BD9477-8413-4C3C-B986-4ECB15C4E152}"/>
              </a:ext>
            </a:extLst>
          </p:cNvPr>
          <p:cNvSpPr>
            <a:spLocks noChangeShapeType="1"/>
          </p:cNvSpPr>
          <p:nvPr/>
        </p:nvSpPr>
        <p:spPr bwMode="auto">
          <a:xfrm>
            <a:off x="4429944" y="3985996"/>
            <a:ext cx="1371600" cy="0"/>
          </a:xfrm>
          <a:prstGeom prst="line">
            <a:avLst/>
          </a:prstGeom>
          <a:noFill/>
          <a:ln w="12700">
            <a:solidFill>
              <a:schemeClr val="accent6">
                <a:lumMod val="60000"/>
                <a:lumOff val="40000"/>
              </a:schemeClr>
            </a:solidFill>
            <a:prstDash val="sysDot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2" name="Rectangle 40">
            <a:extLst>
              <a:ext uri="{FF2B5EF4-FFF2-40B4-BE49-F238E27FC236}">
                <a16:creationId xmlns:a16="http://schemas.microsoft.com/office/drawing/2014/main" id="{51639AF1-D371-4E39-8F8F-D6CF889A88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8853" y="6142880"/>
            <a:ext cx="599523" cy="345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>
              <a:lnSpc>
                <a:spcPct val="70000"/>
              </a:lnSpc>
              <a:spcBef>
                <a:spcPct val="30000"/>
              </a:spcBef>
            </a:pPr>
            <a:r>
              <a:rPr lang="en-US" altLang="zh-TW" sz="2200"/>
              <a:t>x=3</a:t>
            </a:r>
          </a:p>
        </p:txBody>
      </p:sp>
      <p:sp>
        <p:nvSpPr>
          <p:cNvPr id="43" name="Rectangle 41">
            <a:extLst>
              <a:ext uri="{FF2B5EF4-FFF2-40B4-BE49-F238E27FC236}">
                <a16:creationId xmlns:a16="http://schemas.microsoft.com/office/drawing/2014/main" id="{358EA729-DEB0-4EE2-A4E1-67EA54B393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7732" y="4618880"/>
            <a:ext cx="341440" cy="345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70000"/>
              </a:lnSpc>
              <a:spcBef>
                <a:spcPct val="30000"/>
              </a:spcBef>
            </a:pPr>
            <a:r>
              <a:rPr lang="en-US" altLang="zh-TW" sz="2200"/>
              <a:t>X</a:t>
            </a:r>
          </a:p>
        </p:txBody>
      </p:sp>
      <p:sp>
        <p:nvSpPr>
          <p:cNvPr id="44" name="Rectangle 42">
            <a:extLst>
              <a:ext uri="{FF2B5EF4-FFF2-40B4-BE49-F238E27FC236}">
                <a16:creationId xmlns:a16="http://schemas.microsoft.com/office/drawing/2014/main" id="{766808C3-1B1B-4237-881F-7CB950C252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7732" y="5990480"/>
            <a:ext cx="341440" cy="345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70000"/>
              </a:lnSpc>
              <a:spcBef>
                <a:spcPct val="30000"/>
              </a:spcBef>
            </a:pPr>
            <a:r>
              <a:rPr lang="en-US" altLang="zh-TW" sz="2200"/>
              <a:t>X</a:t>
            </a:r>
          </a:p>
        </p:txBody>
      </p:sp>
      <p:sp>
        <p:nvSpPr>
          <p:cNvPr id="45" name="Rectangle 43">
            <a:extLst>
              <a:ext uri="{FF2B5EF4-FFF2-40B4-BE49-F238E27FC236}">
                <a16:creationId xmlns:a16="http://schemas.microsoft.com/office/drawing/2014/main" id="{2A0F2F92-2F70-4425-AC7A-C3F599C7E9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2732" y="4618880"/>
            <a:ext cx="331822" cy="345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70000"/>
              </a:lnSpc>
              <a:spcBef>
                <a:spcPct val="30000"/>
              </a:spcBef>
            </a:pPr>
            <a:r>
              <a:rPr lang="en-US" altLang="zh-TW" sz="2200"/>
              <a:t>Y</a:t>
            </a:r>
          </a:p>
        </p:txBody>
      </p:sp>
      <p:sp>
        <p:nvSpPr>
          <p:cNvPr id="46" name="Rectangle 44">
            <a:extLst>
              <a:ext uri="{FF2B5EF4-FFF2-40B4-BE49-F238E27FC236}">
                <a16:creationId xmlns:a16="http://schemas.microsoft.com/office/drawing/2014/main" id="{EF69C71E-15C8-4250-B536-9F87707445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2732" y="5990480"/>
            <a:ext cx="331822" cy="345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70000"/>
              </a:lnSpc>
              <a:spcBef>
                <a:spcPct val="30000"/>
              </a:spcBef>
            </a:pPr>
            <a:r>
              <a:rPr lang="en-US" altLang="zh-TW" sz="2200"/>
              <a:t>Y</a:t>
            </a:r>
          </a:p>
        </p:txBody>
      </p:sp>
      <p:sp>
        <p:nvSpPr>
          <p:cNvPr id="47" name="Rectangle 45">
            <a:extLst>
              <a:ext uri="{FF2B5EF4-FFF2-40B4-BE49-F238E27FC236}">
                <a16:creationId xmlns:a16="http://schemas.microsoft.com/office/drawing/2014/main" id="{55EBA967-CD75-4E81-918D-728F49BAC0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9850" y="6142880"/>
            <a:ext cx="602729" cy="345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>
              <a:lnSpc>
                <a:spcPct val="70000"/>
              </a:lnSpc>
              <a:spcBef>
                <a:spcPct val="30000"/>
              </a:spcBef>
            </a:pPr>
            <a:r>
              <a:rPr lang="en-US" altLang="zh-TW" sz="2200"/>
              <a:t>y=2</a:t>
            </a:r>
          </a:p>
        </p:txBody>
      </p:sp>
      <p:sp>
        <p:nvSpPr>
          <p:cNvPr id="48" name="Rectangle 46">
            <a:extLst>
              <a:ext uri="{FF2B5EF4-FFF2-40B4-BE49-F238E27FC236}">
                <a16:creationId xmlns:a16="http://schemas.microsoft.com/office/drawing/2014/main" id="{4024C438-F2C1-4CF5-8EFA-CF851EEE19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8612" y="3980706"/>
            <a:ext cx="442429" cy="2763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>
              <a:lnSpc>
                <a:spcPct val="70000"/>
              </a:lnSpc>
              <a:spcBef>
                <a:spcPct val="30000"/>
              </a:spcBef>
            </a:pPr>
            <a:r>
              <a:rPr lang="en-US" altLang="zh-TW" sz="1600"/>
              <a:t>w1</a:t>
            </a:r>
          </a:p>
        </p:txBody>
      </p:sp>
      <p:sp>
        <p:nvSpPr>
          <p:cNvPr id="49" name="Rectangle 47">
            <a:extLst>
              <a:ext uri="{FF2B5EF4-FFF2-40B4-BE49-F238E27FC236}">
                <a16:creationId xmlns:a16="http://schemas.microsoft.com/office/drawing/2014/main" id="{439327DB-0121-4221-B79B-1E11398B5E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8612" y="5352306"/>
            <a:ext cx="442429" cy="2763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>
              <a:lnSpc>
                <a:spcPct val="70000"/>
              </a:lnSpc>
              <a:spcBef>
                <a:spcPct val="30000"/>
              </a:spcBef>
            </a:pPr>
            <a:r>
              <a:rPr lang="en-US" altLang="zh-TW" sz="1600"/>
              <a:t>w2</a:t>
            </a:r>
          </a:p>
        </p:txBody>
      </p:sp>
      <p:sp>
        <p:nvSpPr>
          <p:cNvPr id="50" name="Rectangle 48">
            <a:extLst>
              <a:ext uri="{FF2B5EF4-FFF2-40B4-BE49-F238E27FC236}">
                <a16:creationId xmlns:a16="http://schemas.microsoft.com/office/drawing/2014/main" id="{7349DFDB-7A93-456F-8B4F-DE45DDA7D4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0838" y="3796556"/>
            <a:ext cx="1542089" cy="630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>
              <a:lnSpc>
                <a:spcPct val="70000"/>
              </a:lnSpc>
              <a:spcBef>
                <a:spcPct val="30000"/>
              </a:spcBef>
            </a:pPr>
            <a:r>
              <a:rPr lang="en-US" altLang="zh-TW" sz="2000"/>
              <a:t>z</a:t>
            </a:r>
            <a:r>
              <a:rPr lang="en-US" altLang="zh-TW" sz="1200"/>
              <a:t>1</a:t>
            </a:r>
            <a:r>
              <a:rPr lang="en-US" altLang="zh-TW" sz="2000"/>
              <a:t> =</a:t>
            </a:r>
          </a:p>
          <a:p>
            <a:pPr algn="ctr">
              <a:lnSpc>
                <a:spcPct val="70000"/>
              </a:lnSpc>
              <a:spcBef>
                <a:spcPct val="30000"/>
              </a:spcBef>
            </a:pPr>
            <a:r>
              <a:rPr lang="en-US" altLang="zh-TW" sz="2000"/>
              <a:t>p</a:t>
            </a:r>
            <a:r>
              <a:rPr lang="en-US" altLang="zh-TW" sz="1200"/>
              <a:t>1</a:t>
            </a:r>
            <a:r>
              <a:rPr lang="en-US" altLang="zh-TW" sz="2000"/>
              <a:t>*x+q</a:t>
            </a:r>
            <a:r>
              <a:rPr lang="en-US" altLang="zh-TW" sz="1200"/>
              <a:t>1</a:t>
            </a:r>
            <a:r>
              <a:rPr lang="en-US" altLang="zh-TW" sz="2000"/>
              <a:t>*y+r</a:t>
            </a:r>
            <a:r>
              <a:rPr lang="en-US" altLang="zh-TW" sz="1200"/>
              <a:t>1</a:t>
            </a:r>
          </a:p>
        </p:txBody>
      </p:sp>
      <p:sp>
        <p:nvSpPr>
          <p:cNvPr id="51" name="Rectangle 49">
            <a:extLst>
              <a:ext uri="{FF2B5EF4-FFF2-40B4-BE49-F238E27FC236}">
                <a16:creationId xmlns:a16="http://schemas.microsoft.com/office/drawing/2014/main" id="{9008D10F-FF98-4B8B-8694-970F73DABB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1736" y="6219080"/>
            <a:ext cx="503343" cy="345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>
              <a:lnSpc>
                <a:spcPct val="70000"/>
              </a:lnSpc>
              <a:spcBef>
                <a:spcPct val="30000"/>
              </a:spcBef>
            </a:pPr>
            <a:r>
              <a:rPr lang="en-US" altLang="zh-TW" sz="2200"/>
              <a:t>z =</a:t>
            </a:r>
          </a:p>
        </p:txBody>
      </p:sp>
      <p:sp>
        <p:nvSpPr>
          <p:cNvPr id="52" name="Rectangle 50">
            <a:extLst>
              <a:ext uri="{FF2B5EF4-FFF2-40B4-BE49-F238E27FC236}">
                <a16:creationId xmlns:a16="http://schemas.microsoft.com/office/drawing/2014/main" id="{3E9DA3D1-E75B-4B24-BACD-ECDA0800C3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37038" y="5091956"/>
            <a:ext cx="1542089" cy="630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>
              <a:lnSpc>
                <a:spcPct val="70000"/>
              </a:lnSpc>
              <a:spcBef>
                <a:spcPct val="30000"/>
              </a:spcBef>
            </a:pPr>
            <a:r>
              <a:rPr lang="en-US" altLang="zh-TW" sz="2000"/>
              <a:t>z</a:t>
            </a:r>
            <a:r>
              <a:rPr lang="en-US" altLang="zh-TW" sz="1200"/>
              <a:t>2</a:t>
            </a:r>
            <a:r>
              <a:rPr lang="en-US" altLang="zh-TW" sz="2000"/>
              <a:t> =</a:t>
            </a:r>
          </a:p>
          <a:p>
            <a:pPr algn="ctr">
              <a:lnSpc>
                <a:spcPct val="70000"/>
              </a:lnSpc>
              <a:spcBef>
                <a:spcPct val="30000"/>
              </a:spcBef>
            </a:pPr>
            <a:r>
              <a:rPr lang="en-US" altLang="zh-TW" sz="2000"/>
              <a:t>p</a:t>
            </a:r>
            <a:r>
              <a:rPr lang="en-US" altLang="zh-TW" sz="1200"/>
              <a:t>2</a:t>
            </a:r>
            <a:r>
              <a:rPr lang="en-US" altLang="zh-TW" sz="2000"/>
              <a:t>*x+q</a:t>
            </a:r>
            <a:r>
              <a:rPr lang="en-US" altLang="zh-TW" sz="1200"/>
              <a:t>2</a:t>
            </a:r>
            <a:r>
              <a:rPr lang="en-US" altLang="zh-TW" sz="2000"/>
              <a:t>*y+r</a:t>
            </a:r>
            <a:r>
              <a:rPr lang="en-US" altLang="zh-TW" sz="1200"/>
              <a:t>2</a:t>
            </a:r>
          </a:p>
        </p:txBody>
      </p:sp>
      <p:grpSp>
        <p:nvGrpSpPr>
          <p:cNvPr id="53" name="Group 57">
            <a:extLst>
              <a:ext uri="{FF2B5EF4-FFF2-40B4-BE49-F238E27FC236}">
                <a16:creationId xmlns:a16="http://schemas.microsoft.com/office/drawing/2014/main" id="{2679DA98-C1CF-4E81-9A99-C210EA921DA9}"/>
              </a:ext>
            </a:extLst>
          </p:cNvPr>
          <p:cNvGrpSpPr>
            <a:grpSpLocks/>
          </p:cNvGrpSpPr>
          <p:nvPr/>
        </p:nvGrpSpPr>
        <p:grpSpPr bwMode="auto">
          <a:xfrm>
            <a:off x="8163744" y="3852118"/>
            <a:ext cx="230188" cy="1905000"/>
            <a:chOff x="4416" y="2353"/>
            <a:chExt cx="145" cy="1200"/>
          </a:xfrm>
        </p:grpSpPr>
        <p:sp>
          <p:nvSpPr>
            <p:cNvPr id="59" name="Arc 51">
              <a:extLst>
                <a:ext uri="{FF2B5EF4-FFF2-40B4-BE49-F238E27FC236}">
                  <a16:creationId xmlns:a16="http://schemas.microsoft.com/office/drawing/2014/main" id="{30692521-9506-415B-8FC3-91E17BAEF7E5}"/>
                </a:ext>
              </a:extLst>
            </p:cNvPr>
            <p:cNvSpPr>
              <a:spLocks/>
            </p:cNvSpPr>
            <p:nvPr/>
          </p:nvSpPr>
          <p:spPr bwMode="auto">
            <a:xfrm>
              <a:off x="4416" y="2353"/>
              <a:ext cx="72" cy="8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599"/>
                <a:gd name="T1" fmla="*/ 0 h 21600"/>
                <a:gd name="T2" fmla="*/ 21599 w 21599"/>
                <a:gd name="T3" fmla="*/ 21347 h 21600"/>
                <a:gd name="T4" fmla="*/ 0 w 21599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99" h="21600" fill="none" extrusionOk="0">
                  <a:moveTo>
                    <a:pt x="0" y="0"/>
                  </a:moveTo>
                  <a:cubicBezTo>
                    <a:pt x="11830" y="0"/>
                    <a:pt x="21459" y="9517"/>
                    <a:pt x="21598" y="21347"/>
                  </a:cubicBezTo>
                </a:path>
                <a:path w="21599" h="21600" stroke="0" extrusionOk="0">
                  <a:moveTo>
                    <a:pt x="0" y="0"/>
                  </a:moveTo>
                  <a:cubicBezTo>
                    <a:pt x="11830" y="0"/>
                    <a:pt x="21459" y="9517"/>
                    <a:pt x="21598" y="21347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5400" cap="rnd">
              <a:solidFill>
                <a:srgbClr val="C0FEF9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0" name="Arc 52">
              <a:extLst>
                <a:ext uri="{FF2B5EF4-FFF2-40B4-BE49-F238E27FC236}">
                  <a16:creationId xmlns:a16="http://schemas.microsoft.com/office/drawing/2014/main" id="{A1A1BB25-3D0D-4AB1-9D76-E5DA740AFB6C}"/>
                </a:ext>
              </a:extLst>
            </p:cNvPr>
            <p:cNvSpPr>
              <a:spLocks/>
            </p:cNvSpPr>
            <p:nvPr/>
          </p:nvSpPr>
          <p:spPr bwMode="auto">
            <a:xfrm>
              <a:off x="4489" y="2866"/>
              <a:ext cx="72" cy="87"/>
            </a:xfrm>
            <a:custGeom>
              <a:avLst/>
              <a:gdLst>
                <a:gd name="G0" fmla="+- 21600 0 0"/>
                <a:gd name="G1" fmla="+- 253 0 0"/>
                <a:gd name="G2" fmla="+- 21600 0 0"/>
                <a:gd name="T0" fmla="*/ 21600 w 21600"/>
                <a:gd name="T1" fmla="*/ 21853 h 21853"/>
                <a:gd name="T2" fmla="*/ 1 w 21600"/>
                <a:gd name="T3" fmla="*/ 0 h 21853"/>
                <a:gd name="T4" fmla="*/ 21600 w 21600"/>
                <a:gd name="T5" fmla="*/ 253 h 21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853" fill="none" extrusionOk="0">
                  <a:moveTo>
                    <a:pt x="21600" y="21852"/>
                  </a:moveTo>
                  <a:cubicBezTo>
                    <a:pt x="9670" y="21853"/>
                    <a:pt x="0" y="12182"/>
                    <a:pt x="0" y="253"/>
                  </a:cubicBezTo>
                  <a:cubicBezTo>
                    <a:pt x="0" y="168"/>
                    <a:pt x="0" y="84"/>
                    <a:pt x="1" y="0"/>
                  </a:cubicBezTo>
                </a:path>
                <a:path w="21600" h="21853" stroke="0" extrusionOk="0">
                  <a:moveTo>
                    <a:pt x="21600" y="21852"/>
                  </a:moveTo>
                  <a:cubicBezTo>
                    <a:pt x="9670" y="21853"/>
                    <a:pt x="0" y="12182"/>
                    <a:pt x="0" y="253"/>
                  </a:cubicBezTo>
                  <a:cubicBezTo>
                    <a:pt x="0" y="168"/>
                    <a:pt x="0" y="84"/>
                    <a:pt x="1" y="0"/>
                  </a:cubicBezTo>
                  <a:lnTo>
                    <a:pt x="21600" y="253"/>
                  </a:lnTo>
                  <a:close/>
                </a:path>
              </a:pathLst>
            </a:custGeom>
            <a:noFill/>
            <a:ln w="25400" cap="rnd">
              <a:solidFill>
                <a:srgbClr val="C0FEF9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1" name="Arc 53">
              <a:extLst>
                <a:ext uri="{FF2B5EF4-FFF2-40B4-BE49-F238E27FC236}">
                  <a16:creationId xmlns:a16="http://schemas.microsoft.com/office/drawing/2014/main" id="{A3D81F08-BEBE-46EA-82AA-775D09F13B1C}"/>
                </a:ext>
              </a:extLst>
            </p:cNvPr>
            <p:cNvSpPr>
              <a:spLocks/>
            </p:cNvSpPr>
            <p:nvPr/>
          </p:nvSpPr>
          <p:spPr bwMode="auto">
            <a:xfrm>
              <a:off x="4489" y="2954"/>
              <a:ext cx="72" cy="85"/>
            </a:xfrm>
            <a:custGeom>
              <a:avLst/>
              <a:gdLst>
                <a:gd name="G0" fmla="+- 21599 0 0"/>
                <a:gd name="G1" fmla="+- 21598 0 0"/>
                <a:gd name="G2" fmla="+- 21600 0 0"/>
                <a:gd name="T0" fmla="*/ 0 w 21599"/>
                <a:gd name="T1" fmla="*/ 21345 h 21598"/>
                <a:gd name="T2" fmla="*/ 21301 w 21599"/>
                <a:gd name="T3" fmla="*/ 0 h 21598"/>
                <a:gd name="T4" fmla="*/ 21599 w 21599"/>
                <a:gd name="T5" fmla="*/ 21598 h 215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99" h="21598" fill="none" extrusionOk="0">
                  <a:moveTo>
                    <a:pt x="0" y="21345"/>
                  </a:moveTo>
                  <a:cubicBezTo>
                    <a:pt x="137" y="9631"/>
                    <a:pt x="9587" y="161"/>
                    <a:pt x="21301" y="0"/>
                  </a:cubicBezTo>
                </a:path>
                <a:path w="21599" h="21598" stroke="0" extrusionOk="0">
                  <a:moveTo>
                    <a:pt x="0" y="21345"/>
                  </a:moveTo>
                  <a:cubicBezTo>
                    <a:pt x="137" y="9631"/>
                    <a:pt x="9587" y="161"/>
                    <a:pt x="21301" y="0"/>
                  </a:cubicBezTo>
                  <a:lnTo>
                    <a:pt x="21599" y="21598"/>
                  </a:lnTo>
                  <a:close/>
                </a:path>
              </a:pathLst>
            </a:custGeom>
            <a:noFill/>
            <a:ln w="25400" cap="rnd">
              <a:solidFill>
                <a:srgbClr val="C0FEF9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2" name="Arc 54">
              <a:extLst>
                <a:ext uri="{FF2B5EF4-FFF2-40B4-BE49-F238E27FC236}">
                  <a16:creationId xmlns:a16="http://schemas.microsoft.com/office/drawing/2014/main" id="{072FBC87-313B-4522-AAB9-E84079D8C196}"/>
                </a:ext>
              </a:extLst>
            </p:cNvPr>
            <p:cNvSpPr>
              <a:spLocks/>
            </p:cNvSpPr>
            <p:nvPr/>
          </p:nvSpPr>
          <p:spPr bwMode="auto">
            <a:xfrm>
              <a:off x="4416" y="3466"/>
              <a:ext cx="72" cy="87"/>
            </a:xfrm>
            <a:custGeom>
              <a:avLst/>
              <a:gdLst>
                <a:gd name="G0" fmla="+- 0 0 0"/>
                <a:gd name="G1" fmla="+- 253 0 0"/>
                <a:gd name="G2" fmla="+- 21600 0 0"/>
                <a:gd name="T0" fmla="*/ 21599 w 21600"/>
                <a:gd name="T1" fmla="*/ 0 h 21853"/>
                <a:gd name="T2" fmla="*/ 0 w 21600"/>
                <a:gd name="T3" fmla="*/ 21853 h 21853"/>
                <a:gd name="T4" fmla="*/ 0 w 21600"/>
                <a:gd name="T5" fmla="*/ 253 h 21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853" fill="none" extrusionOk="0">
                  <a:moveTo>
                    <a:pt x="21598" y="0"/>
                  </a:moveTo>
                  <a:cubicBezTo>
                    <a:pt x="21599" y="84"/>
                    <a:pt x="21600" y="168"/>
                    <a:pt x="21600" y="253"/>
                  </a:cubicBezTo>
                  <a:cubicBezTo>
                    <a:pt x="21600" y="12182"/>
                    <a:pt x="11929" y="21853"/>
                    <a:pt x="-1" y="21853"/>
                  </a:cubicBezTo>
                </a:path>
                <a:path w="21600" h="21853" stroke="0" extrusionOk="0">
                  <a:moveTo>
                    <a:pt x="21598" y="0"/>
                  </a:moveTo>
                  <a:cubicBezTo>
                    <a:pt x="21599" y="84"/>
                    <a:pt x="21600" y="168"/>
                    <a:pt x="21600" y="253"/>
                  </a:cubicBezTo>
                  <a:cubicBezTo>
                    <a:pt x="21600" y="12182"/>
                    <a:pt x="11929" y="21853"/>
                    <a:pt x="-1" y="21853"/>
                  </a:cubicBezTo>
                  <a:lnTo>
                    <a:pt x="0" y="253"/>
                  </a:lnTo>
                  <a:close/>
                </a:path>
              </a:pathLst>
            </a:custGeom>
            <a:noFill/>
            <a:ln w="25400" cap="rnd">
              <a:solidFill>
                <a:srgbClr val="C0FEF9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3" name="Line 55">
              <a:extLst>
                <a:ext uri="{FF2B5EF4-FFF2-40B4-BE49-F238E27FC236}">
                  <a16:creationId xmlns:a16="http://schemas.microsoft.com/office/drawing/2014/main" id="{A196C866-AA82-499D-86A3-E3D4F5B1D1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88" y="3039"/>
              <a:ext cx="0" cy="429"/>
            </a:xfrm>
            <a:prstGeom prst="line">
              <a:avLst/>
            </a:prstGeom>
            <a:noFill/>
            <a:ln w="25400">
              <a:solidFill>
                <a:srgbClr val="C0FEF9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4" name="Line 56">
              <a:extLst>
                <a:ext uri="{FF2B5EF4-FFF2-40B4-BE49-F238E27FC236}">
                  <a16:creationId xmlns:a16="http://schemas.microsoft.com/office/drawing/2014/main" id="{80032E95-1895-4E50-B8B3-26EB7D9398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88" y="2439"/>
              <a:ext cx="0" cy="429"/>
            </a:xfrm>
            <a:prstGeom prst="line">
              <a:avLst/>
            </a:prstGeom>
            <a:noFill/>
            <a:ln w="25400">
              <a:solidFill>
                <a:srgbClr val="C0FEF9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54" name="Freeform 58">
            <a:extLst>
              <a:ext uri="{FF2B5EF4-FFF2-40B4-BE49-F238E27FC236}">
                <a16:creationId xmlns:a16="http://schemas.microsoft.com/office/drawing/2014/main" id="{D1C36083-218F-49FA-B42B-B26952DF6CF7}"/>
              </a:ext>
            </a:extLst>
          </p:cNvPr>
          <p:cNvSpPr>
            <a:spLocks/>
          </p:cNvSpPr>
          <p:nvPr/>
        </p:nvSpPr>
        <p:spPr bwMode="auto">
          <a:xfrm>
            <a:off x="8620944" y="4688731"/>
            <a:ext cx="839788" cy="987425"/>
          </a:xfrm>
          <a:custGeom>
            <a:avLst/>
            <a:gdLst>
              <a:gd name="T0" fmla="*/ 0 w 529"/>
              <a:gd name="T1" fmla="*/ 0 h 622"/>
              <a:gd name="T2" fmla="*/ 432 w 529"/>
              <a:gd name="T3" fmla="*/ 0 h 622"/>
              <a:gd name="T4" fmla="*/ 432 w 529"/>
              <a:gd name="T5" fmla="*/ 432 h 622"/>
              <a:gd name="T6" fmla="*/ 528 w 529"/>
              <a:gd name="T7" fmla="*/ 432 h 622"/>
              <a:gd name="T8" fmla="*/ 366 w 529"/>
              <a:gd name="T9" fmla="*/ 621 h 622"/>
              <a:gd name="T10" fmla="*/ 192 w 529"/>
              <a:gd name="T11" fmla="*/ 432 h 622"/>
              <a:gd name="T12" fmla="*/ 288 w 529"/>
              <a:gd name="T13" fmla="*/ 432 h 622"/>
              <a:gd name="T14" fmla="*/ 288 w 529"/>
              <a:gd name="T15" fmla="*/ 144 h 622"/>
              <a:gd name="T16" fmla="*/ 0 w 529"/>
              <a:gd name="T17" fmla="*/ 144 h 622"/>
              <a:gd name="T18" fmla="*/ 0 w 529"/>
              <a:gd name="T19" fmla="*/ 0 h 6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29" h="622">
                <a:moveTo>
                  <a:pt x="0" y="0"/>
                </a:moveTo>
                <a:lnTo>
                  <a:pt x="432" y="0"/>
                </a:lnTo>
                <a:lnTo>
                  <a:pt x="432" y="432"/>
                </a:lnTo>
                <a:lnTo>
                  <a:pt x="528" y="432"/>
                </a:lnTo>
                <a:lnTo>
                  <a:pt x="366" y="621"/>
                </a:lnTo>
                <a:lnTo>
                  <a:pt x="192" y="432"/>
                </a:lnTo>
                <a:lnTo>
                  <a:pt x="288" y="432"/>
                </a:lnTo>
                <a:lnTo>
                  <a:pt x="288" y="144"/>
                </a:lnTo>
                <a:lnTo>
                  <a:pt x="0" y="144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0082AD"/>
              </a:gs>
              <a:gs pos="100000">
                <a:srgbClr val="0082AD">
                  <a:gamma/>
                  <a:tint val="50196"/>
                  <a:invGamma/>
                </a:srgbClr>
              </a:gs>
            </a:gsLst>
            <a:lin ang="0" scaled="1"/>
          </a:gradFill>
          <a:ln w="12700" cap="rnd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55" name="Line 59">
            <a:extLst>
              <a:ext uri="{FF2B5EF4-FFF2-40B4-BE49-F238E27FC236}">
                <a16:creationId xmlns:a16="http://schemas.microsoft.com/office/drawing/2014/main" id="{E70A7873-54EE-4E1D-BE54-810664750C56}"/>
              </a:ext>
            </a:extLst>
          </p:cNvPr>
          <p:cNvSpPr>
            <a:spLocks noChangeShapeType="1"/>
          </p:cNvSpPr>
          <p:nvPr/>
        </p:nvSpPr>
        <p:spPr bwMode="auto">
          <a:xfrm>
            <a:off x="8316144" y="6365130"/>
            <a:ext cx="1676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6" name="Rectangle 60">
            <a:extLst>
              <a:ext uri="{FF2B5EF4-FFF2-40B4-BE49-F238E27FC236}">
                <a16:creationId xmlns:a16="http://schemas.microsoft.com/office/drawing/2014/main" id="{8BFEB89E-0BDA-4192-9BEE-F3D2D0CDF4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28331" y="6403230"/>
            <a:ext cx="775853" cy="299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>
              <a:lnSpc>
                <a:spcPct val="70000"/>
              </a:lnSpc>
              <a:spcBef>
                <a:spcPct val="30000"/>
              </a:spcBef>
            </a:pPr>
            <a:r>
              <a:rPr lang="en-US" altLang="zh-TW"/>
              <a:t>w</a:t>
            </a:r>
            <a:r>
              <a:rPr lang="en-US" altLang="zh-TW" sz="1000"/>
              <a:t>1</a:t>
            </a:r>
            <a:r>
              <a:rPr lang="en-US" altLang="zh-TW"/>
              <a:t>+w</a:t>
            </a:r>
            <a:r>
              <a:rPr lang="en-US" altLang="zh-TW" sz="1000"/>
              <a:t>2</a:t>
            </a:r>
          </a:p>
        </p:txBody>
      </p:sp>
      <p:sp>
        <p:nvSpPr>
          <p:cNvPr id="57" name="Rectangle 61">
            <a:extLst>
              <a:ext uri="{FF2B5EF4-FFF2-40B4-BE49-F238E27FC236}">
                <a16:creationId xmlns:a16="http://schemas.microsoft.com/office/drawing/2014/main" id="{141EEA4D-FAFC-4D88-A991-EA6E65E845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51057" y="6098430"/>
            <a:ext cx="1320874" cy="299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>
              <a:lnSpc>
                <a:spcPct val="70000"/>
              </a:lnSpc>
              <a:spcBef>
                <a:spcPct val="30000"/>
              </a:spcBef>
            </a:pPr>
            <a:r>
              <a:rPr lang="en-US" altLang="zh-TW"/>
              <a:t>w</a:t>
            </a:r>
            <a:r>
              <a:rPr lang="en-US" altLang="zh-TW" sz="1000"/>
              <a:t>1</a:t>
            </a:r>
            <a:r>
              <a:rPr lang="en-US" altLang="zh-TW"/>
              <a:t>*z</a:t>
            </a:r>
            <a:r>
              <a:rPr lang="en-US" altLang="zh-TW" sz="1000"/>
              <a:t>1</a:t>
            </a:r>
            <a:r>
              <a:rPr lang="en-US" altLang="zh-TW"/>
              <a:t>+w</a:t>
            </a:r>
            <a:r>
              <a:rPr lang="en-US" altLang="zh-TW" sz="1000"/>
              <a:t>2</a:t>
            </a:r>
            <a:r>
              <a:rPr lang="en-US" altLang="zh-TW"/>
              <a:t>*z</a:t>
            </a:r>
            <a:r>
              <a:rPr lang="en-US" altLang="zh-TW" sz="1000"/>
              <a:t>2</a:t>
            </a:r>
          </a:p>
        </p:txBody>
      </p:sp>
      <p:sp>
        <p:nvSpPr>
          <p:cNvPr id="58" name="Rectangle 62">
            <a:extLst>
              <a:ext uri="{FF2B5EF4-FFF2-40B4-BE49-F238E27FC236}">
                <a16:creationId xmlns:a16="http://schemas.microsoft.com/office/drawing/2014/main" id="{6842D803-2CF1-44F0-87B8-9C0FF2DEEC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8507" y="6344493"/>
            <a:ext cx="383118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zh-TW" sz="2000">
                <a:latin typeface="Symbol" panose="05050102010706020507" pitchFamily="18" charset="2"/>
              </a:rPr>
              <a:t>P</a:t>
            </a:r>
          </a:p>
        </p:txBody>
      </p:sp>
    </p:spTree>
    <p:extLst>
      <p:ext uri="{BB962C8B-B14F-4D97-AF65-F5344CB8AC3E}">
        <p14:creationId xmlns:p14="http://schemas.microsoft.com/office/powerpoint/2010/main" val="34219638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3462496B-58B4-4F4D-BE68-16D2F606674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FIS</a:t>
            </a:r>
            <a:r>
              <a:rPr lang="zh-TW" altLang="en-US" dirty="0"/>
              <a:t>的建構</a:t>
            </a:r>
            <a:endParaRPr lang="en-US" altLang="zh-TW" dirty="0"/>
          </a:p>
          <a:p>
            <a:pPr lvl="1"/>
            <a:r>
              <a:rPr lang="zh-TW" altLang="en-US" dirty="0"/>
              <a:t>以專家的知識來建構 </a:t>
            </a:r>
            <a:r>
              <a:rPr lang="en-US" altLang="zh-TW" dirty="0">
                <a:sym typeface="Wingdings" panose="05000000000000000000" pitchFamily="2" charset="2"/>
              </a:rPr>
              <a:t> </a:t>
            </a:r>
            <a:r>
              <a:rPr lang="zh-TW" altLang="en-US" dirty="0">
                <a:sym typeface="Wingdings" panose="05000000000000000000" pitchFamily="2" charset="2"/>
              </a:rPr>
              <a:t>模糊專家系統（</a:t>
            </a:r>
            <a:r>
              <a:rPr lang="en-US" altLang="zh-TW" dirty="0">
                <a:sym typeface="Wingdings" panose="05000000000000000000" pitchFamily="2" charset="2"/>
              </a:rPr>
              <a:t>fuzzy expert system</a:t>
            </a:r>
            <a:r>
              <a:rPr lang="zh-TW" altLang="en-US" dirty="0">
                <a:sym typeface="Wingdings" panose="05000000000000000000" pitchFamily="2" charset="2"/>
              </a:rPr>
              <a:t>）</a:t>
            </a:r>
            <a:endParaRPr lang="en-US" altLang="zh-TW" dirty="0">
              <a:sym typeface="Wingdings" panose="05000000000000000000" pitchFamily="2" charset="2"/>
            </a:endParaRPr>
          </a:p>
          <a:p>
            <a:pPr lvl="1"/>
            <a:r>
              <a:rPr lang="zh-TW" altLang="en-US" dirty="0"/>
              <a:t>以類神經網路的方式來建構 </a:t>
            </a:r>
            <a:r>
              <a:rPr lang="en-US" altLang="zh-TW" dirty="0">
                <a:sym typeface="Wingdings" panose="05000000000000000000" pitchFamily="2" charset="2"/>
              </a:rPr>
              <a:t> </a:t>
            </a:r>
            <a:r>
              <a:rPr lang="zh-TW" altLang="en-US" dirty="0">
                <a:sym typeface="Wingdings" panose="05000000000000000000" pitchFamily="2" charset="2"/>
              </a:rPr>
              <a:t>神經模糊系統（</a:t>
            </a:r>
            <a:r>
              <a:rPr lang="en-US" altLang="zh-TW" dirty="0">
                <a:sym typeface="Wingdings" panose="05000000000000000000" pitchFamily="2" charset="2"/>
              </a:rPr>
              <a:t>neuro-fuzzy system</a:t>
            </a:r>
            <a:r>
              <a:rPr lang="zh-TW" altLang="en-US" dirty="0">
                <a:sym typeface="Wingdings" panose="05000000000000000000" pitchFamily="2" charset="2"/>
              </a:rPr>
              <a:t>） </a:t>
            </a:r>
            <a:endParaRPr lang="en-US" altLang="zh-TW" dirty="0">
              <a:sym typeface="Wingdings" panose="05000000000000000000" pitchFamily="2" charset="2"/>
            </a:endParaRPr>
          </a:p>
          <a:p>
            <a:r>
              <a:rPr lang="en-US" altLang="zh-TW" dirty="0"/>
              <a:t>FIS</a:t>
            </a:r>
            <a:r>
              <a:rPr lang="zh-TW" altLang="en-US" dirty="0"/>
              <a:t>的各種應用</a:t>
            </a:r>
            <a:endParaRPr lang="en-US" altLang="zh-TW" dirty="0"/>
          </a:p>
          <a:p>
            <a:pPr lvl="1"/>
            <a:r>
              <a:rPr lang="zh-TW" altLang="en-US" dirty="0"/>
              <a:t>若應用於控制系統，則成為模糊邏輯控制器（</a:t>
            </a:r>
            <a:r>
              <a:rPr lang="en-US" altLang="zh-TW" dirty="0"/>
              <a:t>FLC, fuzzy logic controller</a:t>
            </a:r>
            <a:r>
              <a:rPr lang="zh-TW" altLang="en-US" dirty="0"/>
              <a:t>）</a:t>
            </a:r>
            <a:endParaRPr lang="en-US" altLang="zh-TW" dirty="0"/>
          </a:p>
          <a:p>
            <a:pPr lvl="1"/>
            <a:r>
              <a:rPr lang="zh-TW" altLang="en-US" dirty="0"/>
              <a:t>若應用於分類或迴歸，則變成分類器或迴歸器</a:t>
            </a:r>
            <a:endParaRPr lang="en-US" altLang="zh-TW" dirty="0"/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211EAA14-0100-4DA8-BF43-B5EECD1B1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FIS</a:t>
            </a:r>
            <a:r>
              <a:rPr lang="zh-TW" altLang="en-US" dirty="0"/>
              <a:t>的建構與應用</a:t>
            </a:r>
          </a:p>
        </p:txBody>
      </p:sp>
    </p:spTree>
    <p:extLst>
      <p:ext uri="{BB962C8B-B14F-4D97-AF65-F5344CB8AC3E}">
        <p14:creationId xmlns:p14="http://schemas.microsoft.com/office/powerpoint/2010/main" val="35990634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7901014" cy="1143000"/>
          </a:xfrm>
        </p:spPr>
        <p:txBody>
          <a:bodyPr/>
          <a:lstStyle/>
          <a:p>
            <a:r>
              <a:rPr lang="en-US" altLang="zh-TW" dirty="0"/>
              <a:t>ANFIS: Adaptive Neuro-Fuzzy Inference System</a:t>
            </a:r>
            <a:endParaRPr lang="zh-TW" altLang="en-US" dirty="0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Fuzzy reasoning</a:t>
            </a:r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r>
              <a:rPr lang="en-US" altLang="zh-TW" dirty="0"/>
              <a:t>ANFIS</a:t>
            </a:r>
          </a:p>
          <a:p>
            <a:endParaRPr lang="zh-TW" altLang="en-US" dirty="0"/>
          </a:p>
          <a:p>
            <a:endParaRPr lang="en-US" altLang="zh-TW" dirty="0"/>
          </a:p>
          <a:p>
            <a:endParaRPr lang="zh-TW" altLang="en-US" dirty="0"/>
          </a:p>
        </p:txBody>
      </p:sp>
      <p:sp>
        <p:nvSpPr>
          <p:cNvPr id="7" name="Line 4">
            <a:extLst>
              <a:ext uri="{FF2B5EF4-FFF2-40B4-BE49-F238E27FC236}">
                <a16:creationId xmlns:a16="http://schemas.microsoft.com/office/drawing/2014/main" id="{0484BE7E-D5C6-49A8-AB0E-E96E91A05B02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1" y="2996952"/>
            <a:ext cx="1412875" cy="0"/>
          </a:xfrm>
          <a:prstGeom prst="line">
            <a:avLst/>
          </a:prstGeom>
          <a:noFill/>
          <a:ln w="25400">
            <a:solidFill>
              <a:schemeClr val="accent6">
                <a:lumMod val="60000"/>
                <a:lumOff val="40000"/>
              </a:schemeClr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" name="Line 5">
            <a:extLst>
              <a:ext uri="{FF2B5EF4-FFF2-40B4-BE49-F238E27FC236}">
                <a16:creationId xmlns:a16="http://schemas.microsoft.com/office/drawing/2014/main" id="{252EA2AB-6C0C-47AB-8384-D890E193274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62200" y="2338389"/>
            <a:ext cx="0" cy="608013"/>
          </a:xfrm>
          <a:prstGeom prst="line">
            <a:avLst/>
          </a:prstGeom>
          <a:noFill/>
          <a:ln w="25400">
            <a:solidFill>
              <a:schemeClr val="accent6">
                <a:lumMod val="60000"/>
                <a:lumOff val="40000"/>
              </a:schemeClr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00AE797-1C21-4A1E-BAA4-2442E2A0A0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3089" y="2276872"/>
            <a:ext cx="448841" cy="397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altLang="zh-TW" sz="2200"/>
              <a:t>A</a:t>
            </a:r>
            <a:r>
              <a:rPr lang="en-US" altLang="zh-TW" sz="1400"/>
              <a:t>1</a:t>
            </a:r>
          </a:p>
        </p:txBody>
      </p:sp>
      <p:sp>
        <p:nvSpPr>
          <p:cNvPr id="10" name="Arc 7">
            <a:extLst>
              <a:ext uri="{FF2B5EF4-FFF2-40B4-BE49-F238E27FC236}">
                <a16:creationId xmlns:a16="http://schemas.microsoft.com/office/drawing/2014/main" id="{BB176953-F672-4788-91CB-142CF6EA7C59}"/>
              </a:ext>
            </a:extLst>
          </p:cNvPr>
          <p:cNvSpPr>
            <a:spLocks/>
          </p:cNvSpPr>
          <p:nvPr/>
        </p:nvSpPr>
        <p:spPr bwMode="auto">
          <a:xfrm>
            <a:off x="3258610" y="2736850"/>
            <a:ext cx="168275" cy="223838"/>
          </a:xfrm>
          <a:custGeom>
            <a:avLst/>
            <a:gdLst>
              <a:gd name="G0" fmla="+- 21600 0 0"/>
              <a:gd name="G1" fmla="+- 155 0 0"/>
              <a:gd name="G2" fmla="+- 21600 0 0"/>
              <a:gd name="T0" fmla="*/ 21600 w 21600"/>
              <a:gd name="T1" fmla="*/ 21755 h 21755"/>
              <a:gd name="T2" fmla="*/ 1 w 21600"/>
              <a:gd name="T3" fmla="*/ 0 h 21755"/>
              <a:gd name="T4" fmla="*/ 21600 w 21600"/>
              <a:gd name="T5" fmla="*/ 155 h 217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755" fill="none" extrusionOk="0">
                <a:moveTo>
                  <a:pt x="21600" y="21754"/>
                </a:moveTo>
                <a:cubicBezTo>
                  <a:pt x="9670" y="21755"/>
                  <a:pt x="0" y="12084"/>
                  <a:pt x="0" y="155"/>
                </a:cubicBezTo>
                <a:cubicBezTo>
                  <a:pt x="0" y="103"/>
                  <a:pt x="0" y="51"/>
                  <a:pt x="0" y="-1"/>
                </a:cubicBezTo>
              </a:path>
              <a:path w="21600" h="21755" stroke="0" extrusionOk="0">
                <a:moveTo>
                  <a:pt x="21600" y="21754"/>
                </a:moveTo>
                <a:cubicBezTo>
                  <a:pt x="9670" y="21755"/>
                  <a:pt x="0" y="12084"/>
                  <a:pt x="0" y="155"/>
                </a:cubicBezTo>
                <a:cubicBezTo>
                  <a:pt x="0" y="103"/>
                  <a:pt x="0" y="51"/>
                  <a:pt x="0" y="-1"/>
                </a:cubicBezTo>
                <a:lnTo>
                  <a:pt x="21600" y="155"/>
                </a:lnTo>
                <a:close/>
              </a:path>
            </a:pathLst>
          </a:custGeom>
          <a:noFill/>
          <a:ln w="25400" cap="rnd">
            <a:solidFill>
              <a:srgbClr val="00B05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" name="Arc 8">
            <a:extLst>
              <a:ext uri="{FF2B5EF4-FFF2-40B4-BE49-F238E27FC236}">
                <a16:creationId xmlns:a16="http://schemas.microsoft.com/office/drawing/2014/main" id="{DE29D7B0-BA1A-4FC5-9413-E321BBF33C3C}"/>
              </a:ext>
            </a:extLst>
          </p:cNvPr>
          <p:cNvSpPr>
            <a:spLocks/>
          </p:cNvSpPr>
          <p:nvPr/>
        </p:nvSpPr>
        <p:spPr bwMode="auto">
          <a:xfrm>
            <a:off x="3084513" y="2512071"/>
            <a:ext cx="169862" cy="222250"/>
          </a:xfrm>
          <a:custGeom>
            <a:avLst/>
            <a:gdLst>
              <a:gd name="G0" fmla="+- 202 0 0"/>
              <a:gd name="G1" fmla="+- 21600 0 0"/>
              <a:gd name="G2" fmla="+- 21600 0 0"/>
              <a:gd name="T0" fmla="*/ 0 w 21801"/>
              <a:gd name="T1" fmla="*/ 1 h 21600"/>
              <a:gd name="T2" fmla="*/ 21801 w 21801"/>
              <a:gd name="T3" fmla="*/ 21444 h 21600"/>
              <a:gd name="T4" fmla="*/ 202 w 21801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801" h="21600" fill="none" extrusionOk="0">
                <a:moveTo>
                  <a:pt x="-1" y="0"/>
                </a:moveTo>
                <a:cubicBezTo>
                  <a:pt x="67" y="0"/>
                  <a:pt x="134" y="0"/>
                  <a:pt x="202" y="0"/>
                </a:cubicBezTo>
                <a:cubicBezTo>
                  <a:pt x="12070" y="0"/>
                  <a:pt x="21715" y="9575"/>
                  <a:pt x="21801" y="21443"/>
                </a:cubicBezTo>
              </a:path>
              <a:path w="21801" h="21600" stroke="0" extrusionOk="0">
                <a:moveTo>
                  <a:pt x="-1" y="0"/>
                </a:moveTo>
                <a:cubicBezTo>
                  <a:pt x="67" y="0"/>
                  <a:pt x="134" y="0"/>
                  <a:pt x="202" y="0"/>
                </a:cubicBezTo>
                <a:cubicBezTo>
                  <a:pt x="12070" y="0"/>
                  <a:pt x="21715" y="9575"/>
                  <a:pt x="21801" y="21443"/>
                </a:cubicBezTo>
                <a:lnTo>
                  <a:pt x="202" y="21600"/>
                </a:lnTo>
                <a:close/>
              </a:path>
            </a:pathLst>
          </a:custGeom>
          <a:noFill/>
          <a:ln w="25400" cap="rnd">
            <a:solidFill>
              <a:srgbClr val="00B05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2" name="Arc 9">
            <a:extLst>
              <a:ext uri="{FF2B5EF4-FFF2-40B4-BE49-F238E27FC236}">
                <a16:creationId xmlns:a16="http://schemas.microsoft.com/office/drawing/2014/main" id="{875C55C4-CDB5-4A8F-9785-C72C2FC495AB}"/>
              </a:ext>
            </a:extLst>
          </p:cNvPr>
          <p:cNvSpPr>
            <a:spLocks/>
          </p:cNvSpPr>
          <p:nvPr/>
        </p:nvSpPr>
        <p:spPr bwMode="auto">
          <a:xfrm>
            <a:off x="2746140" y="2736850"/>
            <a:ext cx="171450" cy="223838"/>
          </a:xfrm>
          <a:custGeom>
            <a:avLst/>
            <a:gdLst>
              <a:gd name="G0" fmla="+- 204 0 0"/>
              <a:gd name="G1" fmla="+- 156 0 0"/>
              <a:gd name="G2" fmla="+- 21600 0 0"/>
              <a:gd name="T0" fmla="*/ 21803 w 21804"/>
              <a:gd name="T1" fmla="*/ 0 h 21756"/>
              <a:gd name="T2" fmla="*/ 0 w 21804"/>
              <a:gd name="T3" fmla="*/ 21755 h 21756"/>
              <a:gd name="T4" fmla="*/ 204 w 21804"/>
              <a:gd name="T5" fmla="*/ 156 h 217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804" h="21756" fill="none" extrusionOk="0">
                <a:moveTo>
                  <a:pt x="21803" y="-1"/>
                </a:moveTo>
                <a:cubicBezTo>
                  <a:pt x="21803" y="51"/>
                  <a:pt x="21804" y="103"/>
                  <a:pt x="21804" y="156"/>
                </a:cubicBezTo>
                <a:cubicBezTo>
                  <a:pt x="21804" y="12085"/>
                  <a:pt x="12133" y="21756"/>
                  <a:pt x="204" y="21756"/>
                </a:cubicBezTo>
                <a:cubicBezTo>
                  <a:pt x="135" y="21755"/>
                  <a:pt x="67" y="21755"/>
                  <a:pt x="-1" y="21755"/>
                </a:cubicBezTo>
              </a:path>
              <a:path w="21804" h="21756" stroke="0" extrusionOk="0">
                <a:moveTo>
                  <a:pt x="21803" y="-1"/>
                </a:moveTo>
                <a:cubicBezTo>
                  <a:pt x="21803" y="51"/>
                  <a:pt x="21804" y="103"/>
                  <a:pt x="21804" y="156"/>
                </a:cubicBezTo>
                <a:cubicBezTo>
                  <a:pt x="21804" y="12085"/>
                  <a:pt x="12133" y="21756"/>
                  <a:pt x="204" y="21756"/>
                </a:cubicBezTo>
                <a:cubicBezTo>
                  <a:pt x="135" y="21755"/>
                  <a:pt x="67" y="21755"/>
                  <a:pt x="-1" y="21755"/>
                </a:cubicBezTo>
                <a:lnTo>
                  <a:pt x="204" y="156"/>
                </a:lnTo>
                <a:close/>
              </a:path>
            </a:pathLst>
          </a:custGeom>
          <a:noFill/>
          <a:ln w="25400" cap="rnd">
            <a:solidFill>
              <a:srgbClr val="00B05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" name="Arc 10">
            <a:extLst>
              <a:ext uri="{FF2B5EF4-FFF2-40B4-BE49-F238E27FC236}">
                <a16:creationId xmlns:a16="http://schemas.microsoft.com/office/drawing/2014/main" id="{833E6F93-7A8F-4385-B979-52A9657A5539}"/>
              </a:ext>
            </a:extLst>
          </p:cNvPr>
          <p:cNvSpPr>
            <a:spLocks/>
          </p:cNvSpPr>
          <p:nvPr/>
        </p:nvSpPr>
        <p:spPr bwMode="auto">
          <a:xfrm>
            <a:off x="2917826" y="2514601"/>
            <a:ext cx="168275" cy="220663"/>
          </a:xfrm>
          <a:custGeom>
            <a:avLst/>
            <a:gdLst>
              <a:gd name="G0" fmla="+- 21599 0 0"/>
              <a:gd name="G1" fmla="+- 21599 0 0"/>
              <a:gd name="G2" fmla="+- 21600 0 0"/>
              <a:gd name="T0" fmla="*/ 0 w 21599"/>
              <a:gd name="T1" fmla="*/ 21444 h 21599"/>
              <a:gd name="T2" fmla="*/ 21396 w 21599"/>
              <a:gd name="T3" fmla="*/ 0 h 21599"/>
              <a:gd name="T4" fmla="*/ 21599 w 21599"/>
              <a:gd name="T5" fmla="*/ 21599 h 215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599" h="21599" fill="none" extrusionOk="0">
                <a:moveTo>
                  <a:pt x="-1" y="21443"/>
                </a:moveTo>
                <a:cubicBezTo>
                  <a:pt x="84" y="9654"/>
                  <a:pt x="9606" y="110"/>
                  <a:pt x="21395" y="-1"/>
                </a:cubicBezTo>
              </a:path>
              <a:path w="21599" h="21599" stroke="0" extrusionOk="0">
                <a:moveTo>
                  <a:pt x="-1" y="21443"/>
                </a:moveTo>
                <a:cubicBezTo>
                  <a:pt x="84" y="9654"/>
                  <a:pt x="9606" y="110"/>
                  <a:pt x="21395" y="-1"/>
                </a:cubicBezTo>
                <a:lnTo>
                  <a:pt x="21599" y="21599"/>
                </a:lnTo>
                <a:close/>
              </a:path>
            </a:pathLst>
          </a:custGeom>
          <a:noFill/>
          <a:ln w="25400" cap="rnd">
            <a:solidFill>
              <a:srgbClr val="00B05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4" name="Line 11">
            <a:extLst>
              <a:ext uri="{FF2B5EF4-FFF2-40B4-BE49-F238E27FC236}">
                <a16:creationId xmlns:a16="http://schemas.microsoft.com/office/drawing/2014/main" id="{DD4B7612-51CA-4EA1-AD31-19BC2B624B86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8751" y="2959100"/>
            <a:ext cx="1411287" cy="0"/>
          </a:xfrm>
          <a:prstGeom prst="line">
            <a:avLst/>
          </a:prstGeom>
          <a:noFill/>
          <a:ln w="25400">
            <a:solidFill>
              <a:schemeClr val="accent6">
                <a:lumMod val="60000"/>
                <a:lumOff val="40000"/>
              </a:schemeClr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" name="Line 12">
            <a:extLst>
              <a:ext uri="{FF2B5EF4-FFF2-40B4-BE49-F238E27FC236}">
                <a16:creationId xmlns:a16="http://schemas.microsoft.com/office/drawing/2014/main" id="{180DD8B0-9B8D-4062-9E55-1CC015ABD78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68750" y="2338389"/>
            <a:ext cx="0" cy="608013"/>
          </a:xfrm>
          <a:prstGeom prst="line">
            <a:avLst/>
          </a:prstGeom>
          <a:noFill/>
          <a:ln w="25400">
            <a:solidFill>
              <a:schemeClr val="accent6">
                <a:lumMod val="60000"/>
                <a:lumOff val="40000"/>
              </a:schemeClr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6" name="Rectangle 13">
            <a:extLst>
              <a:ext uri="{FF2B5EF4-FFF2-40B4-BE49-F238E27FC236}">
                <a16:creationId xmlns:a16="http://schemas.microsoft.com/office/drawing/2014/main" id="{9F0D029A-5AE7-4939-A4E1-2D56266435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2964" y="2260600"/>
            <a:ext cx="436017" cy="397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altLang="zh-TW" sz="2200"/>
              <a:t>B</a:t>
            </a:r>
            <a:r>
              <a:rPr lang="en-US" altLang="zh-TW" sz="1400"/>
              <a:t>1</a:t>
            </a:r>
          </a:p>
        </p:txBody>
      </p:sp>
      <p:sp>
        <p:nvSpPr>
          <p:cNvPr id="17" name="Arc 14">
            <a:extLst>
              <a:ext uri="{FF2B5EF4-FFF2-40B4-BE49-F238E27FC236}">
                <a16:creationId xmlns:a16="http://schemas.microsoft.com/office/drawing/2014/main" id="{6A339517-7744-4719-8B54-5A26C0573B7B}"/>
              </a:ext>
            </a:extLst>
          </p:cNvPr>
          <p:cNvSpPr>
            <a:spLocks/>
          </p:cNvSpPr>
          <p:nvPr/>
        </p:nvSpPr>
        <p:spPr bwMode="auto">
          <a:xfrm>
            <a:off x="4795310" y="2738438"/>
            <a:ext cx="236537" cy="222250"/>
          </a:xfrm>
          <a:custGeom>
            <a:avLst/>
            <a:gdLst>
              <a:gd name="G0" fmla="+- 21600 0 0"/>
              <a:gd name="G1" fmla="+- 154 0 0"/>
              <a:gd name="G2" fmla="+- 21600 0 0"/>
              <a:gd name="T0" fmla="*/ 21454 w 21600"/>
              <a:gd name="T1" fmla="*/ 21754 h 21754"/>
              <a:gd name="T2" fmla="*/ 1 w 21600"/>
              <a:gd name="T3" fmla="*/ 0 h 21754"/>
              <a:gd name="T4" fmla="*/ 21600 w 21600"/>
              <a:gd name="T5" fmla="*/ 154 h 217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754" fill="none" extrusionOk="0">
                <a:moveTo>
                  <a:pt x="21454" y="21753"/>
                </a:moveTo>
                <a:cubicBezTo>
                  <a:pt x="9581" y="21673"/>
                  <a:pt x="0" y="12026"/>
                  <a:pt x="0" y="154"/>
                </a:cubicBezTo>
                <a:cubicBezTo>
                  <a:pt x="0" y="102"/>
                  <a:pt x="0" y="51"/>
                  <a:pt x="0" y="-1"/>
                </a:cubicBezTo>
              </a:path>
              <a:path w="21600" h="21754" stroke="0" extrusionOk="0">
                <a:moveTo>
                  <a:pt x="21454" y="21753"/>
                </a:moveTo>
                <a:cubicBezTo>
                  <a:pt x="9581" y="21673"/>
                  <a:pt x="0" y="12026"/>
                  <a:pt x="0" y="154"/>
                </a:cubicBezTo>
                <a:cubicBezTo>
                  <a:pt x="0" y="102"/>
                  <a:pt x="0" y="51"/>
                  <a:pt x="0" y="-1"/>
                </a:cubicBezTo>
                <a:lnTo>
                  <a:pt x="21600" y="154"/>
                </a:lnTo>
                <a:close/>
              </a:path>
            </a:pathLst>
          </a:custGeom>
          <a:noFill/>
          <a:ln w="25400" cap="rnd">
            <a:solidFill>
              <a:srgbClr val="0070C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8" name="Arc 15">
            <a:extLst>
              <a:ext uri="{FF2B5EF4-FFF2-40B4-BE49-F238E27FC236}">
                <a16:creationId xmlns:a16="http://schemas.microsoft.com/office/drawing/2014/main" id="{E965D0BF-000B-4D58-B996-5D17CE80FFD2}"/>
              </a:ext>
            </a:extLst>
          </p:cNvPr>
          <p:cNvSpPr>
            <a:spLocks/>
          </p:cNvSpPr>
          <p:nvPr/>
        </p:nvSpPr>
        <p:spPr bwMode="auto">
          <a:xfrm>
            <a:off x="4554539" y="2510132"/>
            <a:ext cx="236537" cy="222250"/>
          </a:xfrm>
          <a:custGeom>
            <a:avLst/>
            <a:gdLst>
              <a:gd name="G0" fmla="+- 145 0 0"/>
              <a:gd name="G1" fmla="+- 21600 0 0"/>
              <a:gd name="G2" fmla="+- 21600 0 0"/>
              <a:gd name="T0" fmla="*/ 0 w 21744"/>
              <a:gd name="T1" fmla="*/ 0 h 21600"/>
              <a:gd name="T2" fmla="*/ 21744 w 21744"/>
              <a:gd name="T3" fmla="*/ 21445 h 21600"/>
              <a:gd name="T4" fmla="*/ 145 w 21744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744" h="21600" fill="none" extrusionOk="0">
                <a:moveTo>
                  <a:pt x="0" y="0"/>
                </a:moveTo>
                <a:cubicBezTo>
                  <a:pt x="48" y="0"/>
                  <a:pt x="96" y="0"/>
                  <a:pt x="145" y="0"/>
                </a:cubicBezTo>
                <a:cubicBezTo>
                  <a:pt x="12013" y="0"/>
                  <a:pt x="21659" y="9576"/>
                  <a:pt x="21744" y="21444"/>
                </a:cubicBezTo>
              </a:path>
              <a:path w="21744" h="21600" stroke="0" extrusionOk="0">
                <a:moveTo>
                  <a:pt x="0" y="0"/>
                </a:moveTo>
                <a:cubicBezTo>
                  <a:pt x="48" y="0"/>
                  <a:pt x="96" y="0"/>
                  <a:pt x="145" y="0"/>
                </a:cubicBezTo>
                <a:cubicBezTo>
                  <a:pt x="12013" y="0"/>
                  <a:pt x="21659" y="9576"/>
                  <a:pt x="21744" y="21444"/>
                </a:cubicBezTo>
                <a:lnTo>
                  <a:pt x="145" y="21600"/>
                </a:lnTo>
                <a:close/>
              </a:path>
            </a:pathLst>
          </a:custGeom>
          <a:noFill/>
          <a:ln w="25400" cap="rnd">
            <a:solidFill>
              <a:srgbClr val="0070C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9" name="Arc 16">
            <a:extLst>
              <a:ext uri="{FF2B5EF4-FFF2-40B4-BE49-F238E27FC236}">
                <a16:creationId xmlns:a16="http://schemas.microsoft.com/office/drawing/2014/main" id="{D6283E07-B2DB-41F9-A32F-66A7780A296C}"/>
              </a:ext>
            </a:extLst>
          </p:cNvPr>
          <p:cNvSpPr>
            <a:spLocks/>
          </p:cNvSpPr>
          <p:nvPr/>
        </p:nvSpPr>
        <p:spPr bwMode="auto">
          <a:xfrm>
            <a:off x="4081992" y="2736850"/>
            <a:ext cx="238125" cy="223838"/>
          </a:xfrm>
          <a:custGeom>
            <a:avLst/>
            <a:gdLst>
              <a:gd name="G0" fmla="+- 146 0 0"/>
              <a:gd name="G1" fmla="+- 155 0 0"/>
              <a:gd name="G2" fmla="+- 21600 0 0"/>
              <a:gd name="T0" fmla="*/ 21745 w 21746"/>
              <a:gd name="T1" fmla="*/ 0 h 21755"/>
              <a:gd name="T2" fmla="*/ 0 w 21746"/>
              <a:gd name="T3" fmla="*/ 21755 h 21755"/>
              <a:gd name="T4" fmla="*/ 146 w 21746"/>
              <a:gd name="T5" fmla="*/ 155 h 217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746" h="21755" fill="none" extrusionOk="0">
                <a:moveTo>
                  <a:pt x="21745" y="-1"/>
                </a:moveTo>
                <a:cubicBezTo>
                  <a:pt x="21745" y="51"/>
                  <a:pt x="21746" y="103"/>
                  <a:pt x="21746" y="155"/>
                </a:cubicBezTo>
                <a:cubicBezTo>
                  <a:pt x="21746" y="12084"/>
                  <a:pt x="12075" y="21755"/>
                  <a:pt x="146" y="21755"/>
                </a:cubicBezTo>
                <a:cubicBezTo>
                  <a:pt x="97" y="21754"/>
                  <a:pt x="48" y="21754"/>
                  <a:pt x="0" y="21754"/>
                </a:cubicBezTo>
              </a:path>
              <a:path w="21746" h="21755" stroke="0" extrusionOk="0">
                <a:moveTo>
                  <a:pt x="21745" y="-1"/>
                </a:moveTo>
                <a:cubicBezTo>
                  <a:pt x="21745" y="51"/>
                  <a:pt x="21746" y="103"/>
                  <a:pt x="21746" y="155"/>
                </a:cubicBezTo>
                <a:cubicBezTo>
                  <a:pt x="21746" y="12084"/>
                  <a:pt x="12075" y="21755"/>
                  <a:pt x="146" y="21755"/>
                </a:cubicBezTo>
                <a:cubicBezTo>
                  <a:pt x="97" y="21754"/>
                  <a:pt x="48" y="21754"/>
                  <a:pt x="0" y="21754"/>
                </a:cubicBezTo>
                <a:lnTo>
                  <a:pt x="146" y="155"/>
                </a:lnTo>
                <a:close/>
              </a:path>
            </a:pathLst>
          </a:custGeom>
          <a:noFill/>
          <a:ln w="25400" cap="rnd">
            <a:solidFill>
              <a:srgbClr val="0070C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0" name="Arc 17">
            <a:extLst>
              <a:ext uri="{FF2B5EF4-FFF2-40B4-BE49-F238E27FC236}">
                <a16:creationId xmlns:a16="http://schemas.microsoft.com/office/drawing/2014/main" id="{9FC7FD18-DCF9-4C3A-A391-C12CEF95DD33}"/>
              </a:ext>
            </a:extLst>
          </p:cNvPr>
          <p:cNvSpPr>
            <a:spLocks/>
          </p:cNvSpPr>
          <p:nvPr/>
        </p:nvSpPr>
        <p:spPr bwMode="auto">
          <a:xfrm>
            <a:off x="4321175" y="2513013"/>
            <a:ext cx="234950" cy="222250"/>
          </a:xfrm>
          <a:custGeom>
            <a:avLst/>
            <a:gdLst>
              <a:gd name="G0" fmla="+- 21599 0 0"/>
              <a:gd name="G1" fmla="+- 21600 0 0"/>
              <a:gd name="G2" fmla="+- 21600 0 0"/>
              <a:gd name="T0" fmla="*/ 0 w 21599"/>
              <a:gd name="T1" fmla="*/ 21445 h 21600"/>
              <a:gd name="T2" fmla="*/ 21454 w 21599"/>
              <a:gd name="T3" fmla="*/ 0 h 21600"/>
              <a:gd name="T4" fmla="*/ 21599 w 21599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599" h="21600" fill="none" extrusionOk="0">
                <a:moveTo>
                  <a:pt x="-1" y="21444"/>
                </a:moveTo>
                <a:cubicBezTo>
                  <a:pt x="84" y="9632"/>
                  <a:pt x="9641" y="79"/>
                  <a:pt x="21454" y="0"/>
                </a:cubicBezTo>
              </a:path>
              <a:path w="21599" h="21600" stroke="0" extrusionOk="0">
                <a:moveTo>
                  <a:pt x="-1" y="21444"/>
                </a:moveTo>
                <a:cubicBezTo>
                  <a:pt x="84" y="9632"/>
                  <a:pt x="9641" y="79"/>
                  <a:pt x="21454" y="0"/>
                </a:cubicBezTo>
                <a:lnTo>
                  <a:pt x="21599" y="21600"/>
                </a:lnTo>
                <a:close/>
              </a:path>
            </a:pathLst>
          </a:custGeom>
          <a:noFill/>
          <a:ln w="25400" cap="rnd">
            <a:solidFill>
              <a:srgbClr val="0070C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1" name="Line 18">
            <a:extLst>
              <a:ext uri="{FF2B5EF4-FFF2-40B4-BE49-F238E27FC236}">
                <a16:creationId xmlns:a16="http://schemas.microsoft.com/office/drawing/2014/main" id="{320463C8-90DB-4A9F-99C4-CDDCD3E7FA83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1" y="3892550"/>
            <a:ext cx="1412875" cy="0"/>
          </a:xfrm>
          <a:prstGeom prst="line">
            <a:avLst/>
          </a:prstGeom>
          <a:noFill/>
          <a:ln w="25400">
            <a:solidFill>
              <a:schemeClr val="accent6">
                <a:lumMod val="60000"/>
                <a:lumOff val="40000"/>
              </a:schemeClr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2" name="Line 19">
            <a:extLst>
              <a:ext uri="{FF2B5EF4-FFF2-40B4-BE49-F238E27FC236}">
                <a16:creationId xmlns:a16="http://schemas.microsoft.com/office/drawing/2014/main" id="{6EA99E6B-B25B-47F3-A5B6-04C5788EF0D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62200" y="3271839"/>
            <a:ext cx="0" cy="606425"/>
          </a:xfrm>
          <a:prstGeom prst="line">
            <a:avLst/>
          </a:prstGeom>
          <a:noFill/>
          <a:ln w="25400">
            <a:solidFill>
              <a:schemeClr val="accent6">
                <a:lumMod val="60000"/>
                <a:lumOff val="40000"/>
              </a:schemeClr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3" name="Rectangle 20">
            <a:extLst>
              <a:ext uri="{FF2B5EF4-FFF2-40B4-BE49-F238E27FC236}">
                <a16:creationId xmlns:a16="http://schemas.microsoft.com/office/drawing/2014/main" id="{38E4E418-9255-4583-AFF5-5CB259B2F3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6889" y="3319358"/>
            <a:ext cx="448841" cy="397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altLang="zh-TW" sz="2200"/>
              <a:t>A</a:t>
            </a:r>
            <a:r>
              <a:rPr lang="en-US" altLang="zh-TW" sz="1400"/>
              <a:t>2</a:t>
            </a:r>
          </a:p>
        </p:txBody>
      </p:sp>
      <p:sp>
        <p:nvSpPr>
          <p:cNvPr id="24" name="Arc 21">
            <a:extLst>
              <a:ext uri="{FF2B5EF4-FFF2-40B4-BE49-F238E27FC236}">
                <a16:creationId xmlns:a16="http://schemas.microsoft.com/office/drawing/2014/main" id="{96C48C86-FCB0-4265-9427-0BFB46D446C6}"/>
              </a:ext>
            </a:extLst>
          </p:cNvPr>
          <p:cNvSpPr>
            <a:spLocks/>
          </p:cNvSpPr>
          <p:nvPr/>
        </p:nvSpPr>
        <p:spPr bwMode="auto">
          <a:xfrm>
            <a:off x="3086336" y="3671888"/>
            <a:ext cx="241300" cy="222250"/>
          </a:xfrm>
          <a:custGeom>
            <a:avLst/>
            <a:gdLst>
              <a:gd name="G0" fmla="+- 21600 0 0"/>
              <a:gd name="G1" fmla="+- 154 0 0"/>
              <a:gd name="G2" fmla="+- 21600 0 0"/>
              <a:gd name="T0" fmla="*/ 21457 w 21600"/>
              <a:gd name="T1" fmla="*/ 21754 h 21754"/>
              <a:gd name="T2" fmla="*/ 1 w 21600"/>
              <a:gd name="T3" fmla="*/ 0 h 21754"/>
              <a:gd name="T4" fmla="*/ 21600 w 21600"/>
              <a:gd name="T5" fmla="*/ 154 h 217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754" fill="none" extrusionOk="0">
                <a:moveTo>
                  <a:pt x="21457" y="21753"/>
                </a:moveTo>
                <a:cubicBezTo>
                  <a:pt x="9583" y="21674"/>
                  <a:pt x="0" y="12027"/>
                  <a:pt x="0" y="154"/>
                </a:cubicBezTo>
                <a:cubicBezTo>
                  <a:pt x="0" y="102"/>
                  <a:pt x="0" y="51"/>
                  <a:pt x="0" y="-1"/>
                </a:cubicBezTo>
              </a:path>
              <a:path w="21600" h="21754" stroke="0" extrusionOk="0">
                <a:moveTo>
                  <a:pt x="21457" y="21753"/>
                </a:moveTo>
                <a:cubicBezTo>
                  <a:pt x="9583" y="21674"/>
                  <a:pt x="0" y="12027"/>
                  <a:pt x="0" y="154"/>
                </a:cubicBezTo>
                <a:cubicBezTo>
                  <a:pt x="0" y="102"/>
                  <a:pt x="0" y="51"/>
                  <a:pt x="0" y="-1"/>
                </a:cubicBezTo>
                <a:lnTo>
                  <a:pt x="21600" y="154"/>
                </a:lnTo>
                <a:close/>
              </a:path>
            </a:pathLst>
          </a:custGeom>
          <a:noFill/>
          <a:ln w="25400" cap="rnd">
            <a:solidFill>
              <a:srgbClr val="00B05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5" name="Arc 22">
            <a:extLst>
              <a:ext uri="{FF2B5EF4-FFF2-40B4-BE49-F238E27FC236}">
                <a16:creationId xmlns:a16="http://schemas.microsoft.com/office/drawing/2014/main" id="{B72D4477-49C9-42F6-BB3C-2715B6BD5419}"/>
              </a:ext>
            </a:extLst>
          </p:cNvPr>
          <p:cNvSpPr>
            <a:spLocks/>
          </p:cNvSpPr>
          <p:nvPr/>
        </p:nvSpPr>
        <p:spPr bwMode="auto">
          <a:xfrm>
            <a:off x="2843213" y="3446358"/>
            <a:ext cx="241300" cy="222250"/>
          </a:xfrm>
          <a:custGeom>
            <a:avLst/>
            <a:gdLst>
              <a:gd name="G0" fmla="+- 142 0 0"/>
              <a:gd name="G1" fmla="+- 21600 0 0"/>
              <a:gd name="G2" fmla="+- 21600 0 0"/>
              <a:gd name="T0" fmla="*/ 0 w 21741"/>
              <a:gd name="T1" fmla="*/ 0 h 21600"/>
              <a:gd name="T2" fmla="*/ 21741 w 21741"/>
              <a:gd name="T3" fmla="*/ 21445 h 21600"/>
              <a:gd name="T4" fmla="*/ 142 w 21741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741" h="21600" fill="none" extrusionOk="0">
                <a:moveTo>
                  <a:pt x="0" y="0"/>
                </a:moveTo>
                <a:cubicBezTo>
                  <a:pt x="47" y="0"/>
                  <a:pt x="94" y="0"/>
                  <a:pt x="142" y="0"/>
                </a:cubicBezTo>
                <a:cubicBezTo>
                  <a:pt x="12010" y="0"/>
                  <a:pt x="21656" y="9576"/>
                  <a:pt x="21741" y="21444"/>
                </a:cubicBezTo>
              </a:path>
              <a:path w="21741" h="21600" stroke="0" extrusionOk="0">
                <a:moveTo>
                  <a:pt x="0" y="0"/>
                </a:moveTo>
                <a:cubicBezTo>
                  <a:pt x="47" y="0"/>
                  <a:pt x="94" y="0"/>
                  <a:pt x="142" y="0"/>
                </a:cubicBezTo>
                <a:cubicBezTo>
                  <a:pt x="12010" y="0"/>
                  <a:pt x="21656" y="9576"/>
                  <a:pt x="21741" y="21444"/>
                </a:cubicBezTo>
                <a:lnTo>
                  <a:pt x="142" y="21600"/>
                </a:lnTo>
                <a:close/>
              </a:path>
            </a:pathLst>
          </a:custGeom>
          <a:noFill/>
          <a:ln w="25400" cap="rnd">
            <a:solidFill>
              <a:srgbClr val="00B05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6" name="Arc 23">
            <a:extLst>
              <a:ext uri="{FF2B5EF4-FFF2-40B4-BE49-F238E27FC236}">
                <a16:creationId xmlns:a16="http://schemas.microsoft.com/office/drawing/2014/main" id="{644581C0-EB75-4C6A-800C-F9F047CBAA7C}"/>
              </a:ext>
            </a:extLst>
          </p:cNvPr>
          <p:cNvSpPr>
            <a:spLocks/>
          </p:cNvSpPr>
          <p:nvPr/>
        </p:nvSpPr>
        <p:spPr bwMode="auto">
          <a:xfrm>
            <a:off x="2369608" y="3670300"/>
            <a:ext cx="241300" cy="223838"/>
          </a:xfrm>
          <a:custGeom>
            <a:avLst/>
            <a:gdLst>
              <a:gd name="G0" fmla="+- 0 0 0"/>
              <a:gd name="G1" fmla="+- 155 0 0"/>
              <a:gd name="G2" fmla="+- 21600 0 0"/>
              <a:gd name="T0" fmla="*/ 21599 w 21600"/>
              <a:gd name="T1" fmla="*/ 0 h 21755"/>
              <a:gd name="T2" fmla="*/ 0 w 21600"/>
              <a:gd name="T3" fmla="*/ 21755 h 21755"/>
              <a:gd name="T4" fmla="*/ 0 w 21600"/>
              <a:gd name="T5" fmla="*/ 155 h 217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755" fill="none" extrusionOk="0">
                <a:moveTo>
                  <a:pt x="21599" y="-1"/>
                </a:moveTo>
                <a:cubicBezTo>
                  <a:pt x="21599" y="51"/>
                  <a:pt x="21600" y="103"/>
                  <a:pt x="21600" y="155"/>
                </a:cubicBezTo>
                <a:cubicBezTo>
                  <a:pt x="21600" y="12084"/>
                  <a:pt x="11929" y="21755"/>
                  <a:pt x="-1" y="21755"/>
                </a:cubicBezTo>
              </a:path>
              <a:path w="21600" h="21755" stroke="0" extrusionOk="0">
                <a:moveTo>
                  <a:pt x="21599" y="-1"/>
                </a:moveTo>
                <a:cubicBezTo>
                  <a:pt x="21599" y="51"/>
                  <a:pt x="21600" y="103"/>
                  <a:pt x="21600" y="155"/>
                </a:cubicBezTo>
                <a:cubicBezTo>
                  <a:pt x="21600" y="12084"/>
                  <a:pt x="11929" y="21755"/>
                  <a:pt x="-1" y="21755"/>
                </a:cubicBezTo>
                <a:lnTo>
                  <a:pt x="0" y="155"/>
                </a:lnTo>
                <a:close/>
              </a:path>
            </a:pathLst>
          </a:custGeom>
          <a:noFill/>
          <a:ln w="25400" cap="rnd">
            <a:solidFill>
              <a:srgbClr val="00B05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7" name="Arc 24">
            <a:extLst>
              <a:ext uri="{FF2B5EF4-FFF2-40B4-BE49-F238E27FC236}">
                <a16:creationId xmlns:a16="http://schemas.microsoft.com/office/drawing/2014/main" id="{D1BD29AE-0C37-41E4-B501-EA23217F0D8C}"/>
              </a:ext>
            </a:extLst>
          </p:cNvPr>
          <p:cNvSpPr>
            <a:spLocks/>
          </p:cNvSpPr>
          <p:nvPr/>
        </p:nvSpPr>
        <p:spPr bwMode="auto">
          <a:xfrm>
            <a:off x="2605088" y="3443183"/>
            <a:ext cx="241300" cy="222250"/>
          </a:xfrm>
          <a:custGeom>
            <a:avLst/>
            <a:gdLst>
              <a:gd name="G0" fmla="+- 21599 0 0"/>
              <a:gd name="G1" fmla="+- 21600 0 0"/>
              <a:gd name="G2" fmla="+- 21600 0 0"/>
              <a:gd name="T0" fmla="*/ 0 w 21599"/>
              <a:gd name="T1" fmla="*/ 21445 h 21600"/>
              <a:gd name="T2" fmla="*/ 21457 w 21599"/>
              <a:gd name="T3" fmla="*/ 0 h 21600"/>
              <a:gd name="T4" fmla="*/ 21599 w 21599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599" h="21600" fill="none" extrusionOk="0">
                <a:moveTo>
                  <a:pt x="-1" y="21444"/>
                </a:moveTo>
                <a:cubicBezTo>
                  <a:pt x="84" y="9631"/>
                  <a:pt x="9643" y="78"/>
                  <a:pt x="21457" y="0"/>
                </a:cubicBezTo>
              </a:path>
              <a:path w="21599" h="21600" stroke="0" extrusionOk="0">
                <a:moveTo>
                  <a:pt x="-1" y="21444"/>
                </a:moveTo>
                <a:cubicBezTo>
                  <a:pt x="84" y="9631"/>
                  <a:pt x="9643" y="78"/>
                  <a:pt x="21457" y="0"/>
                </a:cubicBezTo>
                <a:lnTo>
                  <a:pt x="21599" y="21600"/>
                </a:lnTo>
                <a:close/>
              </a:path>
            </a:pathLst>
          </a:custGeom>
          <a:noFill/>
          <a:ln w="25400" cap="rnd">
            <a:solidFill>
              <a:srgbClr val="00B05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8" name="Line 25">
            <a:extLst>
              <a:ext uri="{FF2B5EF4-FFF2-40B4-BE49-F238E27FC236}">
                <a16:creationId xmlns:a16="http://schemas.microsoft.com/office/drawing/2014/main" id="{ABD934EB-5E48-4C4D-97D2-5A05C457FB6A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8751" y="3892550"/>
            <a:ext cx="1411287" cy="0"/>
          </a:xfrm>
          <a:prstGeom prst="line">
            <a:avLst/>
          </a:prstGeom>
          <a:noFill/>
          <a:ln w="25400">
            <a:solidFill>
              <a:schemeClr val="accent6">
                <a:lumMod val="60000"/>
                <a:lumOff val="40000"/>
              </a:schemeClr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9" name="Line 26">
            <a:extLst>
              <a:ext uri="{FF2B5EF4-FFF2-40B4-BE49-F238E27FC236}">
                <a16:creationId xmlns:a16="http://schemas.microsoft.com/office/drawing/2014/main" id="{1FCA669F-F067-4086-AF85-FDB7920D46C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68750" y="3271839"/>
            <a:ext cx="0" cy="606425"/>
          </a:xfrm>
          <a:prstGeom prst="line">
            <a:avLst/>
          </a:prstGeom>
          <a:noFill/>
          <a:ln w="25400">
            <a:solidFill>
              <a:schemeClr val="accent6">
                <a:lumMod val="60000"/>
                <a:lumOff val="40000"/>
              </a:schemeClr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" name="Rectangle 27">
            <a:extLst>
              <a:ext uri="{FF2B5EF4-FFF2-40B4-BE49-F238E27FC236}">
                <a16:creationId xmlns:a16="http://schemas.microsoft.com/office/drawing/2014/main" id="{E5F79C1F-3699-45E6-ADA3-577E5B50C6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81037" y="3212976"/>
            <a:ext cx="436017" cy="397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altLang="zh-TW" sz="2200"/>
              <a:t>B</a:t>
            </a:r>
            <a:r>
              <a:rPr lang="en-US" altLang="zh-TW" sz="1400"/>
              <a:t>2</a:t>
            </a:r>
          </a:p>
        </p:txBody>
      </p:sp>
      <p:sp>
        <p:nvSpPr>
          <p:cNvPr id="31" name="Arc 28">
            <a:extLst>
              <a:ext uri="{FF2B5EF4-FFF2-40B4-BE49-F238E27FC236}">
                <a16:creationId xmlns:a16="http://schemas.microsoft.com/office/drawing/2014/main" id="{98D5BF59-5C2A-474B-AB02-DE521581D3F2}"/>
              </a:ext>
            </a:extLst>
          </p:cNvPr>
          <p:cNvSpPr>
            <a:spLocks/>
          </p:cNvSpPr>
          <p:nvPr/>
        </p:nvSpPr>
        <p:spPr bwMode="auto">
          <a:xfrm>
            <a:off x="4431964" y="3673596"/>
            <a:ext cx="115887" cy="222250"/>
          </a:xfrm>
          <a:custGeom>
            <a:avLst/>
            <a:gdLst>
              <a:gd name="G0" fmla="+- 21600 0 0"/>
              <a:gd name="G1" fmla="+- 154 0 0"/>
              <a:gd name="G2" fmla="+- 21600 0 0"/>
              <a:gd name="T0" fmla="*/ 21301 w 21600"/>
              <a:gd name="T1" fmla="*/ 21752 h 21752"/>
              <a:gd name="T2" fmla="*/ 1 w 21600"/>
              <a:gd name="T3" fmla="*/ 0 h 21752"/>
              <a:gd name="T4" fmla="*/ 21600 w 21600"/>
              <a:gd name="T5" fmla="*/ 154 h 217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752" fill="none" extrusionOk="0">
                <a:moveTo>
                  <a:pt x="21301" y="21751"/>
                </a:moveTo>
                <a:cubicBezTo>
                  <a:pt x="9489" y="21588"/>
                  <a:pt x="0" y="11966"/>
                  <a:pt x="0" y="154"/>
                </a:cubicBezTo>
                <a:cubicBezTo>
                  <a:pt x="0" y="102"/>
                  <a:pt x="0" y="51"/>
                  <a:pt x="0" y="-1"/>
                </a:cubicBezTo>
              </a:path>
              <a:path w="21600" h="21752" stroke="0" extrusionOk="0">
                <a:moveTo>
                  <a:pt x="21301" y="21751"/>
                </a:moveTo>
                <a:cubicBezTo>
                  <a:pt x="9489" y="21588"/>
                  <a:pt x="0" y="11966"/>
                  <a:pt x="0" y="154"/>
                </a:cubicBezTo>
                <a:cubicBezTo>
                  <a:pt x="0" y="102"/>
                  <a:pt x="0" y="51"/>
                  <a:pt x="0" y="-1"/>
                </a:cubicBezTo>
                <a:lnTo>
                  <a:pt x="21600" y="154"/>
                </a:lnTo>
                <a:close/>
              </a:path>
            </a:pathLst>
          </a:custGeom>
          <a:noFill/>
          <a:ln w="25400" cap="rnd">
            <a:solidFill>
              <a:srgbClr val="0070C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2" name="Arc 29">
            <a:extLst>
              <a:ext uri="{FF2B5EF4-FFF2-40B4-BE49-F238E27FC236}">
                <a16:creationId xmlns:a16="http://schemas.microsoft.com/office/drawing/2014/main" id="{74CE5989-BF0D-414B-B192-EB664DFEE064}"/>
              </a:ext>
            </a:extLst>
          </p:cNvPr>
          <p:cNvSpPr>
            <a:spLocks/>
          </p:cNvSpPr>
          <p:nvPr/>
        </p:nvSpPr>
        <p:spPr bwMode="auto">
          <a:xfrm>
            <a:off x="4316414" y="3449638"/>
            <a:ext cx="115887" cy="222250"/>
          </a:xfrm>
          <a:custGeom>
            <a:avLst/>
            <a:gdLst>
              <a:gd name="G0" fmla="+- 299 0 0"/>
              <a:gd name="G1" fmla="+- 21600 0 0"/>
              <a:gd name="G2" fmla="+- 21600 0 0"/>
              <a:gd name="T0" fmla="*/ 0 w 21898"/>
              <a:gd name="T1" fmla="*/ 2 h 21600"/>
              <a:gd name="T2" fmla="*/ 21898 w 21898"/>
              <a:gd name="T3" fmla="*/ 21445 h 21600"/>
              <a:gd name="T4" fmla="*/ 299 w 21898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898" h="21600" fill="none" extrusionOk="0">
                <a:moveTo>
                  <a:pt x="0" y="2"/>
                </a:moveTo>
                <a:cubicBezTo>
                  <a:pt x="99" y="0"/>
                  <a:pt x="199" y="0"/>
                  <a:pt x="299" y="0"/>
                </a:cubicBezTo>
                <a:cubicBezTo>
                  <a:pt x="12167" y="0"/>
                  <a:pt x="21813" y="9576"/>
                  <a:pt x="21898" y="21444"/>
                </a:cubicBezTo>
              </a:path>
              <a:path w="21898" h="21600" stroke="0" extrusionOk="0">
                <a:moveTo>
                  <a:pt x="0" y="2"/>
                </a:moveTo>
                <a:cubicBezTo>
                  <a:pt x="99" y="0"/>
                  <a:pt x="199" y="0"/>
                  <a:pt x="299" y="0"/>
                </a:cubicBezTo>
                <a:cubicBezTo>
                  <a:pt x="12167" y="0"/>
                  <a:pt x="21813" y="9576"/>
                  <a:pt x="21898" y="21444"/>
                </a:cubicBezTo>
                <a:lnTo>
                  <a:pt x="299" y="21600"/>
                </a:lnTo>
                <a:close/>
              </a:path>
            </a:pathLst>
          </a:custGeom>
          <a:noFill/>
          <a:ln w="25400" cap="rnd">
            <a:solidFill>
              <a:srgbClr val="0070C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3" name="Arc 30">
            <a:extLst>
              <a:ext uri="{FF2B5EF4-FFF2-40B4-BE49-F238E27FC236}">
                <a16:creationId xmlns:a16="http://schemas.microsoft.com/office/drawing/2014/main" id="{34B612AF-A451-4476-9155-6A856C60E16F}"/>
              </a:ext>
            </a:extLst>
          </p:cNvPr>
          <p:cNvSpPr>
            <a:spLocks/>
          </p:cNvSpPr>
          <p:nvPr/>
        </p:nvSpPr>
        <p:spPr bwMode="auto">
          <a:xfrm>
            <a:off x="4086753" y="3670300"/>
            <a:ext cx="114300" cy="223838"/>
          </a:xfrm>
          <a:custGeom>
            <a:avLst/>
            <a:gdLst>
              <a:gd name="G0" fmla="+- 0 0 0"/>
              <a:gd name="G1" fmla="+- 155 0 0"/>
              <a:gd name="G2" fmla="+- 21600 0 0"/>
              <a:gd name="T0" fmla="*/ 21599 w 21600"/>
              <a:gd name="T1" fmla="*/ 0 h 21755"/>
              <a:gd name="T2" fmla="*/ 0 w 21600"/>
              <a:gd name="T3" fmla="*/ 21755 h 21755"/>
              <a:gd name="T4" fmla="*/ 0 w 21600"/>
              <a:gd name="T5" fmla="*/ 155 h 217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755" fill="none" extrusionOk="0">
                <a:moveTo>
                  <a:pt x="21599" y="-1"/>
                </a:moveTo>
                <a:cubicBezTo>
                  <a:pt x="21599" y="51"/>
                  <a:pt x="21600" y="103"/>
                  <a:pt x="21600" y="155"/>
                </a:cubicBezTo>
                <a:cubicBezTo>
                  <a:pt x="21600" y="12084"/>
                  <a:pt x="11929" y="21755"/>
                  <a:pt x="-1" y="21755"/>
                </a:cubicBezTo>
              </a:path>
              <a:path w="21600" h="21755" stroke="0" extrusionOk="0">
                <a:moveTo>
                  <a:pt x="21599" y="-1"/>
                </a:moveTo>
                <a:cubicBezTo>
                  <a:pt x="21599" y="51"/>
                  <a:pt x="21600" y="103"/>
                  <a:pt x="21600" y="155"/>
                </a:cubicBezTo>
                <a:cubicBezTo>
                  <a:pt x="21600" y="12084"/>
                  <a:pt x="11929" y="21755"/>
                  <a:pt x="-1" y="21755"/>
                </a:cubicBezTo>
                <a:lnTo>
                  <a:pt x="0" y="155"/>
                </a:lnTo>
                <a:close/>
              </a:path>
            </a:pathLst>
          </a:custGeom>
          <a:noFill/>
          <a:ln w="25400" cap="rnd">
            <a:solidFill>
              <a:srgbClr val="0070C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" name="Arc 31">
            <a:extLst>
              <a:ext uri="{FF2B5EF4-FFF2-40B4-BE49-F238E27FC236}">
                <a16:creationId xmlns:a16="http://schemas.microsoft.com/office/drawing/2014/main" id="{408FF350-A050-4CD6-81E2-2ACB23041210}"/>
              </a:ext>
            </a:extLst>
          </p:cNvPr>
          <p:cNvSpPr>
            <a:spLocks/>
          </p:cNvSpPr>
          <p:nvPr/>
        </p:nvSpPr>
        <p:spPr bwMode="auto">
          <a:xfrm>
            <a:off x="4200526" y="3448051"/>
            <a:ext cx="115887" cy="220663"/>
          </a:xfrm>
          <a:custGeom>
            <a:avLst/>
            <a:gdLst>
              <a:gd name="G0" fmla="+- 21599 0 0"/>
              <a:gd name="G1" fmla="+- 21598 0 0"/>
              <a:gd name="G2" fmla="+- 21600 0 0"/>
              <a:gd name="T0" fmla="*/ 0 w 21599"/>
              <a:gd name="T1" fmla="*/ 21443 h 21598"/>
              <a:gd name="T2" fmla="*/ 21304 w 21599"/>
              <a:gd name="T3" fmla="*/ 0 h 21598"/>
              <a:gd name="T4" fmla="*/ 21599 w 21599"/>
              <a:gd name="T5" fmla="*/ 21598 h 215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599" h="21598" fill="none" extrusionOk="0">
                <a:moveTo>
                  <a:pt x="-1" y="21442"/>
                </a:moveTo>
                <a:cubicBezTo>
                  <a:pt x="83" y="9689"/>
                  <a:pt x="9551" y="160"/>
                  <a:pt x="21304" y="0"/>
                </a:cubicBezTo>
              </a:path>
              <a:path w="21599" h="21598" stroke="0" extrusionOk="0">
                <a:moveTo>
                  <a:pt x="-1" y="21442"/>
                </a:moveTo>
                <a:cubicBezTo>
                  <a:pt x="83" y="9689"/>
                  <a:pt x="9551" y="160"/>
                  <a:pt x="21304" y="0"/>
                </a:cubicBezTo>
                <a:lnTo>
                  <a:pt x="21599" y="21598"/>
                </a:lnTo>
                <a:close/>
              </a:path>
            </a:pathLst>
          </a:custGeom>
          <a:noFill/>
          <a:ln w="25400" cap="rnd">
            <a:solidFill>
              <a:srgbClr val="0070C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" name="Line 32">
            <a:extLst>
              <a:ext uri="{FF2B5EF4-FFF2-40B4-BE49-F238E27FC236}">
                <a16:creationId xmlns:a16="http://schemas.microsoft.com/office/drawing/2014/main" id="{6EDB9E7E-C2D8-486D-B838-D185EC7BE45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41638" y="2286001"/>
            <a:ext cx="0" cy="1762125"/>
          </a:xfrm>
          <a:prstGeom prst="line">
            <a:avLst/>
          </a:prstGeom>
          <a:noFill/>
          <a:ln w="12700">
            <a:solidFill>
              <a:schemeClr val="accent6">
                <a:lumMod val="40000"/>
                <a:lumOff val="60000"/>
              </a:schemeClr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6" name="Line 33">
            <a:extLst>
              <a:ext uri="{FF2B5EF4-FFF2-40B4-BE49-F238E27FC236}">
                <a16:creationId xmlns:a16="http://schemas.microsoft.com/office/drawing/2014/main" id="{A51E2253-12A3-4994-83EF-94E80E215D5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16425" y="2286001"/>
            <a:ext cx="0" cy="1762125"/>
          </a:xfrm>
          <a:prstGeom prst="line">
            <a:avLst/>
          </a:prstGeom>
          <a:noFill/>
          <a:ln w="12700">
            <a:solidFill>
              <a:schemeClr val="accent6">
                <a:lumMod val="60000"/>
                <a:lumOff val="40000"/>
              </a:schemeClr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7" name="Line 34">
            <a:extLst>
              <a:ext uri="{FF2B5EF4-FFF2-40B4-BE49-F238E27FC236}">
                <a16:creationId xmlns:a16="http://schemas.microsoft.com/office/drawing/2014/main" id="{59071AE5-D81A-44DB-AA63-96BBE8AF4C2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72125" y="2286001"/>
            <a:ext cx="0" cy="1762125"/>
          </a:xfrm>
          <a:prstGeom prst="line">
            <a:avLst/>
          </a:prstGeom>
          <a:noFill/>
          <a:ln w="25400">
            <a:solidFill>
              <a:schemeClr val="accent6">
                <a:lumMod val="40000"/>
                <a:lumOff val="60000"/>
              </a:schemeClr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8" name="Line 35">
            <a:extLst>
              <a:ext uri="{FF2B5EF4-FFF2-40B4-BE49-F238E27FC236}">
                <a16:creationId xmlns:a16="http://schemas.microsoft.com/office/drawing/2014/main" id="{47D1453A-31F1-4319-AF7D-4C0C808F14A8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6425" y="3573016"/>
            <a:ext cx="1155700" cy="0"/>
          </a:xfrm>
          <a:prstGeom prst="line">
            <a:avLst/>
          </a:prstGeom>
          <a:noFill/>
          <a:ln w="12700">
            <a:solidFill>
              <a:schemeClr val="accent6">
                <a:lumMod val="40000"/>
                <a:lumOff val="60000"/>
              </a:schemeClr>
            </a:solidFill>
            <a:prstDash val="sysDot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9" name="Line 36">
            <a:extLst>
              <a:ext uri="{FF2B5EF4-FFF2-40B4-BE49-F238E27FC236}">
                <a16:creationId xmlns:a16="http://schemas.microsoft.com/office/drawing/2014/main" id="{B507EA84-E0EC-4BEA-97FF-DDE9924AE389}"/>
              </a:ext>
            </a:extLst>
          </p:cNvPr>
          <p:cNvSpPr>
            <a:spLocks noChangeShapeType="1"/>
          </p:cNvSpPr>
          <p:nvPr/>
        </p:nvSpPr>
        <p:spPr bwMode="auto">
          <a:xfrm>
            <a:off x="2941639" y="3478213"/>
            <a:ext cx="2630487" cy="0"/>
          </a:xfrm>
          <a:prstGeom prst="line">
            <a:avLst/>
          </a:prstGeom>
          <a:noFill/>
          <a:ln w="12700">
            <a:solidFill>
              <a:schemeClr val="accent6">
                <a:lumMod val="40000"/>
                <a:lumOff val="60000"/>
              </a:schemeClr>
            </a:solidFill>
            <a:prstDash val="sysDot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0" name="Line 37">
            <a:extLst>
              <a:ext uri="{FF2B5EF4-FFF2-40B4-BE49-F238E27FC236}">
                <a16:creationId xmlns:a16="http://schemas.microsoft.com/office/drawing/2014/main" id="{40CCA8C0-2097-4FBE-9FEA-3B7BADE5D1B2}"/>
              </a:ext>
            </a:extLst>
          </p:cNvPr>
          <p:cNvSpPr>
            <a:spLocks noChangeShapeType="1"/>
          </p:cNvSpPr>
          <p:nvPr/>
        </p:nvSpPr>
        <p:spPr bwMode="auto">
          <a:xfrm>
            <a:off x="2941639" y="2700338"/>
            <a:ext cx="2630487" cy="0"/>
          </a:xfrm>
          <a:prstGeom prst="line">
            <a:avLst/>
          </a:prstGeom>
          <a:noFill/>
          <a:ln w="12700">
            <a:solidFill>
              <a:schemeClr val="accent6">
                <a:lumMod val="40000"/>
                <a:lumOff val="60000"/>
              </a:schemeClr>
            </a:solidFill>
            <a:prstDash val="sysDot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1" name="Line 38">
            <a:extLst>
              <a:ext uri="{FF2B5EF4-FFF2-40B4-BE49-F238E27FC236}">
                <a16:creationId xmlns:a16="http://schemas.microsoft.com/office/drawing/2014/main" id="{D6009387-FC58-4976-A5AB-D774FC911CEC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6425" y="2597150"/>
            <a:ext cx="1155700" cy="0"/>
          </a:xfrm>
          <a:prstGeom prst="line">
            <a:avLst/>
          </a:prstGeom>
          <a:noFill/>
          <a:ln w="12700">
            <a:solidFill>
              <a:schemeClr val="accent6">
                <a:lumMod val="40000"/>
                <a:lumOff val="60000"/>
              </a:schemeClr>
            </a:solidFill>
            <a:prstDash val="sysDot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2" name="Rectangle 39">
            <a:extLst>
              <a:ext uri="{FF2B5EF4-FFF2-40B4-BE49-F238E27FC236}">
                <a16:creationId xmlns:a16="http://schemas.microsoft.com/office/drawing/2014/main" id="{1CF16C6E-3A8A-4EFD-B9B1-A79213529E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4267" y="2566989"/>
            <a:ext cx="442429" cy="2763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>
              <a:lnSpc>
                <a:spcPct val="70000"/>
              </a:lnSpc>
              <a:spcBef>
                <a:spcPct val="30000"/>
              </a:spcBef>
            </a:pPr>
            <a:r>
              <a:rPr lang="en-US" altLang="zh-TW" sz="1600"/>
              <a:t>w1</a:t>
            </a:r>
          </a:p>
        </p:txBody>
      </p:sp>
      <p:sp>
        <p:nvSpPr>
          <p:cNvPr id="43" name="Rectangle 40">
            <a:extLst>
              <a:ext uri="{FF2B5EF4-FFF2-40B4-BE49-F238E27FC236}">
                <a16:creationId xmlns:a16="http://schemas.microsoft.com/office/drawing/2014/main" id="{6E7B75EF-B5B1-4439-949C-0AD00E2910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4267" y="3500439"/>
            <a:ext cx="442429" cy="2763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>
              <a:lnSpc>
                <a:spcPct val="70000"/>
              </a:lnSpc>
              <a:spcBef>
                <a:spcPct val="30000"/>
              </a:spcBef>
            </a:pPr>
            <a:r>
              <a:rPr lang="en-US" altLang="zh-TW" sz="1600"/>
              <a:t>w2</a:t>
            </a:r>
          </a:p>
        </p:txBody>
      </p:sp>
      <p:sp>
        <p:nvSpPr>
          <p:cNvPr id="44" name="Rectangle 41">
            <a:extLst>
              <a:ext uri="{FF2B5EF4-FFF2-40B4-BE49-F238E27FC236}">
                <a16:creationId xmlns:a16="http://schemas.microsoft.com/office/drawing/2014/main" id="{CCC1A945-E568-4806-A749-00E286D98F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5643" y="2443164"/>
            <a:ext cx="1516441" cy="630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>
              <a:lnSpc>
                <a:spcPct val="70000"/>
              </a:lnSpc>
              <a:spcBef>
                <a:spcPct val="30000"/>
              </a:spcBef>
            </a:pPr>
            <a:r>
              <a:rPr lang="en-US" altLang="zh-TW" sz="2000" dirty="0"/>
              <a:t>z</a:t>
            </a:r>
            <a:r>
              <a:rPr lang="en-US" altLang="zh-TW" sz="1200" dirty="0"/>
              <a:t>1</a:t>
            </a:r>
            <a:r>
              <a:rPr lang="en-US" altLang="zh-TW" sz="2000" dirty="0"/>
              <a:t> =</a:t>
            </a:r>
          </a:p>
          <a:p>
            <a:pPr algn="ctr">
              <a:lnSpc>
                <a:spcPct val="70000"/>
              </a:lnSpc>
              <a:spcBef>
                <a:spcPct val="30000"/>
              </a:spcBef>
            </a:pPr>
            <a:r>
              <a:rPr lang="en-US" altLang="zh-TW" sz="2000" dirty="0"/>
              <a:t>p</a:t>
            </a:r>
            <a:r>
              <a:rPr lang="en-US" altLang="zh-TW" sz="1000" dirty="0"/>
              <a:t>1</a:t>
            </a:r>
            <a:r>
              <a:rPr lang="en-US" altLang="zh-TW" sz="2000" dirty="0"/>
              <a:t>*x+q</a:t>
            </a:r>
            <a:r>
              <a:rPr lang="en-US" altLang="zh-TW" sz="1000" dirty="0"/>
              <a:t>1</a:t>
            </a:r>
            <a:r>
              <a:rPr lang="en-US" altLang="zh-TW" sz="2000" dirty="0"/>
              <a:t>*y+r</a:t>
            </a:r>
            <a:r>
              <a:rPr lang="en-US" altLang="zh-TW" sz="1200" dirty="0"/>
              <a:t>1</a:t>
            </a:r>
          </a:p>
        </p:txBody>
      </p:sp>
      <p:sp>
        <p:nvSpPr>
          <p:cNvPr id="45" name="Rectangle 42">
            <a:extLst>
              <a:ext uri="{FF2B5EF4-FFF2-40B4-BE49-F238E27FC236}">
                <a16:creationId xmlns:a16="http://schemas.microsoft.com/office/drawing/2014/main" id="{FE3E1CFD-2084-4B2B-8824-C73440D98C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7907" y="3322639"/>
            <a:ext cx="1542089" cy="630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>
              <a:lnSpc>
                <a:spcPct val="70000"/>
              </a:lnSpc>
              <a:spcBef>
                <a:spcPct val="30000"/>
              </a:spcBef>
            </a:pPr>
            <a:r>
              <a:rPr lang="en-US" altLang="zh-TW" sz="2000"/>
              <a:t>z</a:t>
            </a:r>
            <a:r>
              <a:rPr lang="en-US" altLang="zh-TW" sz="1200"/>
              <a:t>2</a:t>
            </a:r>
            <a:r>
              <a:rPr lang="en-US" altLang="zh-TW" sz="2000"/>
              <a:t> =</a:t>
            </a:r>
          </a:p>
          <a:p>
            <a:pPr algn="ctr">
              <a:lnSpc>
                <a:spcPct val="70000"/>
              </a:lnSpc>
              <a:spcBef>
                <a:spcPct val="30000"/>
              </a:spcBef>
            </a:pPr>
            <a:r>
              <a:rPr lang="en-US" altLang="zh-TW" sz="2000"/>
              <a:t>p</a:t>
            </a:r>
            <a:r>
              <a:rPr lang="en-US" altLang="zh-TW" sz="1200"/>
              <a:t>2</a:t>
            </a:r>
            <a:r>
              <a:rPr lang="en-US" altLang="zh-TW" sz="2000"/>
              <a:t>*x+q</a:t>
            </a:r>
            <a:r>
              <a:rPr lang="en-US" altLang="zh-TW" sz="1200"/>
              <a:t>2</a:t>
            </a:r>
            <a:r>
              <a:rPr lang="en-US" altLang="zh-TW" sz="2000"/>
              <a:t>*y+r</a:t>
            </a:r>
            <a:r>
              <a:rPr lang="en-US" altLang="zh-TW" sz="1200"/>
              <a:t>2</a:t>
            </a:r>
          </a:p>
        </p:txBody>
      </p:sp>
      <p:grpSp>
        <p:nvGrpSpPr>
          <p:cNvPr id="46" name="Group 49">
            <a:extLst>
              <a:ext uri="{FF2B5EF4-FFF2-40B4-BE49-F238E27FC236}">
                <a16:creationId xmlns:a16="http://schemas.microsoft.com/office/drawing/2014/main" id="{0E800B30-CAF9-4614-8BDE-5B14AB4FC0B4}"/>
              </a:ext>
            </a:extLst>
          </p:cNvPr>
          <p:cNvGrpSpPr>
            <a:grpSpLocks/>
          </p:cNvGrpSpPr>
          <p:nvPr/>
        </p:nvGrpSpPr>
        <p:grpSpPr bwMode="auto">
          <a:xfrm>
            <a:off x="7713663" y="2439989"/>
            <a:ext cx="195262" cy="1522413"/>
            <a:chOff x="3899" y="1537"/>
            <a:chExt cx="123" cy="959"/>
          </a:xfrm>
        </p:grpSpPr>
        <p:sp>
          <p:nvSpPr>
            <p:cNvPr id="54" name="Arc 43">
              <a:extLst>
                <a:ext uri="{FF2B5EF4-FFF2-40B4-BE49-F238E27FC236}">
                  <a16:creationId xmlns:a16="http://schemas.microsoft.com/office/drawing/2014/main" id="{08ECB2D6-17EF-4C00-A6EA-D16CB6DE501B}"/>
                </a:ext>
              </a:extLst>
            </p:cNvPr>
            <p:cNvSpPr>
              <a:spLocks/>
            </p:cNvSpPr>
            <p:nvPr/>
          </p:nvSpPr>
          <p:spPr bwMode="auto">
            <a:xfrm>
              <a:off x="3900" y="1537"/>
              <a:ext cx="61" cy="69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598"/>
                <a:gd name="T1" fmla="*/ 0 h 21600"/>
                <a:gd name="T2" fmla="*/ 21598 w 21598"/>
                <a:gd name="T3" fmla="*/ 21285 h 21600"/>
                <a:gd name="T4" fmla="*/ 0 w 21598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98" h="21600" fill="none" extrusionOk="0">
                  <a:moveTo>
                    <a:pt x="0" y="0"/>
                  </a:moveTo>
                  <a:cubicBezTo>
                    <a:pt x="11806" y="0"/>
                    <a:pt x="21425" y="9479"/>
                    <a:pt x="21597" y="21285"/>
                  </a:cubicBezTo>
                </a:path>
                <a:path w="21598" h="21600" stroke="0" extrusionOk="0">
                  <a:moveTo>
                    <a:pt x="0" y="0"/>
                  </a:moveTo>
                  <a:cubicBezTo>
                    <a:pt x="11806" y="0"/>
                    <a:pt x="21425" y="9479"/>
                    <a:pt x="21597" y="21285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5400" cap="rnd">
              <a:solidFill>
                <a:schemeClr val="accent3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5" name="Arc 44">
              <a:extLst>
                <a:ext uri="{FF2B5EF4-FFF2-40B4-BE49-F238E27FC236}">
                  <a16:creationId xmlns:a16="http://schemas.microsoft.com/office/drawing/2014/main" id="{C1E68EDE-B015-4462-901A-B7166189DF07}"/>
                </a:ext>
              </a:extLst>
            </p:cNvPr>
            <p:cNvSpPr>
              <a:spLocks/>
            </p:cNvSpPr>
            <p:nvPr/>
          </p:nvSpPr>
          <p:spPr bwMode="auto">
            <a:xfrm>
              <a:off x="3960" y="1948"/>
              <a:ext cx="61" cy="68"/>
            </a:xfrm>
            <a:custGeom>
              <a:avLst/>
              <a:gdLst>
                <a:gd name="G0" fmla="+- 21600 0 0"/>
                <a:gd name="G1" fmla="+- 0 0 0"/>
                <a:gd name="G2" fmla="+- 21600 0 0"/>
                <a:gd name="T0" fmla="*/ 21243 w 21600"/>
                <a:gd name="T1" fmla="*/ 21597 h 21597"/>
                <a:gd name="T2" fmla="*/ 0 w 21600"/>
                <a:gd name="T3" fmla="*/ 0 h 21597"/>
                <a:gd name="T4" fmla="*/ 21600 w 21600"/>
                <a:gd name="T5" fmla="*/ 0 h 21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597" fill="none" extrusionOk="0">
                  <a:moveTo>
                    <a:pt x="21242" y="21597"/>
                  </a:moveTo>
                  <a:cubicBezTo>
                    <a:pt x="9454" y="21402"/>
                    <a:pt x="-1" y="11790"/>
                    <a:pt x="-1" y="-1"/>
                  </a:cubicBezTo>
                </a:path>
                <a:path w="21600" h="21597" stroke="0" extrusionOk="0">
                  <a:moveTo>
                    <a:pt x="21242" y="21597"/>
                  </a:moveTo>
                  <a:cubicBezTo>
                    <a:pt x="9454" y="21402"/>
                    <a:pt x="-1" y="11790"/>
                    <a:pt x="-1" y="-1"/>
                  </a:cubicBezTo>
                  <a:lnTo>
                    <a:pt x="21600" y="0"/>
                  </a:lnTo>
                  <a:close/>
                </a:path>
              </a:pathLst>
            </a:custGeom>
            <a:noFill/>
            <a:ln w="25400" cap="rnd">
              <a:solidFill>
                <a:schemeClr val="accent3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6" name="Arc 45">
              <a:extLst>
                <a:ext uri="{FF2B5EF4-FFF2-40B4-BE49-F238E27FC236}">
                  <a16:creationId xmlns:a16="http://schemas.microsoft.com/office/drawing/2014/main" id="{E784799C-C5A0-4AEB-8DD7-9CBFDB448C19}"/>
                </a:ext>
              </a:extLst>
            </p:cNvPr>
            <p:cNvSpPr>
              <a:spLocks/>
            </p:cNvSpPr>
            <p:nvPr/>
          </p:nvSpPr>
          <p:spPr bwMode="auto">
            <a:xfrm>
              <a:off x="3962" y="2016"/>
              <a:ext cx="60" cy="68"/>
            </a:xfrm>
            <a:custGeom>
              <a:avLst/>
              <a:gdLst>
                <a:gd name="G0" fmla="+- 21598 0 0"/>
                <a:gd name="G1" fmla="+- 21597 0 0"/>
                <a:gd name="G2" fmla="+- 21600 0 0"/>
                <a:gd name="T0" fmla="*/ 0 w 21598"/>
                <a:gd name="T1" fmla="*/ 21282 h 21597"/>
                <a:gd name="T2" fmla="*/ 21241 w 21598"/>
                <a:gd name="T3" fmla="*/ 0 h 21597"/>
                <a:gd name="T4" fmla="*/ 21598 w 21598"/>
                <a:gd name="T5" fmla="*/ 21597 h 21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98" h="21597" fill="none" extrusionOk="0">
                  <a:moveTo>
                    <a:pt x="0" y="21282"/>
                  </a:moveTo>
                  <a:cubicBezTo>
                    <a:pt x="170" y="9615"/>
                    <a:pt x="9574" y="192"/>
                    <a:pt x="21240" y="-1"/>
                  </a:cubicBezTo>
                </a:path>
                <a:path w="21598" h="21597" stroke="0" extrusionOk="0">
                  <a:moveTo>
                    <a:pt x="0" y="21282"/>
                  </a:moveTo>
                  <a:cubicBezTo>
                    <a:pt x="170" y="9615"/>
                    <a:pt x="9574" y="192"/>
                    <a:pt x="21240" y="-1"/>
                  </a:cubicBezTo>
                  <a:lnTo>
                    <a:pt x="21598" y="21597"/>
                  </a:lnTo>
                  <a:close/>
                </a:path>
              </a:pathLst>
            </a:custGeom>
            <a:noFill/>
            <a:ln w="25400" cap="rnd">
              <a:solidFill>
                <a:schemeClr val="accent3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7" name="Arc 46">
              <a:extLst>
                <a:ext uri="{FF2B5EF4-FFF2-40B4-BE49-F238E27FC236}">
                  <a16:creationId xmlns:a16="http://schemas.microsoft.com/office/drawing/2014/main" id="{904B23FE-B3B3-4A54-ABD6-C72016F9301B}"/>
                </a:ext>
              </a:extLst>
            </p:cNvPr>
            <p:cNvSpPr>
              <a:spLocks/>
            </p:cNvSpPr>
            <p:nvPr/>
          </p:nvSpPr>
          <p:spPr bwMode="auto">
            <a:xfrm>
              <a:off x="3899" y="2426"/>
              <a:ext cx="62" cy="70"/>
            </a:xfrm>
            <a:custGeom>
              <a:avLst/>
              <a:gdLst>
                <a:gd name="G0" fmla="+- 360 0 0"/>
                <a:gd name="G1" fmla="+- 318 0 0"/>
                <a:gd name="G2" fmla="+- 21600 0 0"/>
                <a:gd name="T0" fmla="*/ 21958 w 21960"/>
                <a:gd name="T1" fmla="*/ 0 h 21918"/>
                <a:gd name="T2" fmla="*/ 0 w 21960"/>
                <a:gd name="T3" fmla="*/ 21915 h 21918"/>
                <a:gd name="T4" fmla="*/ 360 w 21960"/>
                <a:gd name="T5" fmla="*/ 318 h 219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60" h="21918" fill="none" extrusionOk="0">
                  <a:moveTo>
                    <a:pt x="21957" y="0"/>
                  </a:moveTo>
                  <a:cubicBezTo>
                    <a:pt x="21959" y="105"/>
                    <a:pt x="21960" y="211"/>
                    <a:pt x="21960" y="318"/>
                  </a:cubicBezTo>
                  <a:cubicBezTo>
                    <a:pt x="21960" y="12247"/>
                    <a:pt x="12289" y="21918"/>
                    <a:pt x="360" y="21918"/>
                  </a:cubicBezTo>
                  <a:cubicBezTo>
                    <a:pt x="239" y="21917"/>
                    <a:pt x="119" y="21916"/>
                    <a:pt x="0" y="21914"/>
                  </a:cubicBezTo>
                </a:path>
                <a:path w="21960" h="21918" stroke="0" extrusionOk="0">
                  <a:moveTo>
                    <a:pt x="21957" y="0"/>
                  </a:moveTo>
                  <a:cubicBezTo>
                    <a:pt x="21959" y="105"/>
                    <a:pt x="21960" y="211"/>
                    <a:pt x="21960" y="318"/>
                  </a:cubicBezTo>
                  <a:cubicBezTo>
                    <a:pt x="21960" y="12247"/>
                    <a:pt x="12289" y="21918"/>
                    <a:pt x="360" y="21918"/>
                  </a:cubicBezTo>
                  <a:cubicBezTo>
                    <a:pt x="239" y="21917"/>
                    <a:pt x="119" y="21916"/>
                    <a:pt x="0" y="21914"/>
                  </a:cubicBezTo>
                  <a:lnTo>
                    <a:pt x="360" y="318"/>
                  </a:lnTo>
                  <a:close/>
                </a:path>
              </a:pathLst>
            </a:custGeom>
            <a:noFill/>
            <a:ln w="25400" cap="rnd">
              <a:solidFill>
                <a:schemeClr val="accent3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8" name="Line 47">
              <a:extLst>
                <a:ext uri="{FF2B5EF4-FFF2-40B4-BE49-F238E27FC236}">
                  <a16:creationId xmlns:a16="http://schemas.microsoft.com/office/drawing/2014/main" id="{D95070CC-BF7D-4887-81A0-824B16B63D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1" y="2084"/>
              <a:ext cx="0" cy="343"/>
            </a:xfrm>
            <a:prstGeom prst="line">
              <a:avLst/>
            </a:prstGeom>
            <a:noFill/>
            <a:ln w="25400">
              <a:solidFill>
                <a:schemeClr val="accent3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9" name="Line 48">
              <a:extLst>
                <a:ext uri="{FF2B5EF4-FFF2-40B4-BE49-F238E27FC236}">
                  <a16:creationId xmlns:a16="http://schemas.microsoft.com/office/drawing/2014/main" id="{E9682F80-E1F5-43B3-859B-FED277244A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1" y="1606"/>
              <a:ext cx="0" cy="342"/>
            </a:xfrm>
            <a:prstGeom prst="line">
              <a:avLst/>
            </a:prstGeom>
            <a:noFill/>
            <a:ln w="25400">
              <a:solidFill>
                <a:schemeClr val="accent3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50" name="Rectangle 50">
            <a:extLst>
              <a:ext uri="{FF2B5EF4-FFF2-40B4-BE49-F238E27FC236}">
                <a16:creationId xmlns:a16="http://schemas.microsoft.com/office/drawing/2014/main" id="{3E694427-5DA0-4AF0-B776-4E04577D86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89902" y="3103563"/>
            <a:ext cx="503238" cy="34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>
              <a:lnSpc>
                <a:spcPct val="70000"/>
              </a:lnSpc>
              <a:spcBef>
                <a:spcPct val="30000"/>
              </a:spcBef>
            </a:pPr>
            <a:r>
              <a:rPr lang="en-US" altLang="zh-TW" sz="2200"/>
              <a:t>z =</a:t>
            </a:r>
          </a:p>
        </p:txBody>
      </p:sp>
      <p:sp>
        <p:nvSpPr>
          <p:cNvPr id="51" name="Line 51">
            <a:extLst>
              <a:ext uri="{FF2B5EF4-FFF2-40B4-BE49-F238E27FC236}">
                <a16:creationId xmlns:a16="http://schemas.microsoft.com/office/drawing/2014/main" id="{7681EDF3-1BAA-4AA4-AAB8-7EC71A7AA27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604253" y="3209925"/>
            <a:ext cx="1558925" cy="1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2" name="Rectangle 52">
            <a:extLst>
              <a:ext uri="{FF2B5EF4-FFF2-40B4-BE49-F238E27FC236}">
                <a16:creationId xmlns:a16="http://schemas.microsoft.com/office/drawing/2014/main" id="{DF92A3BC-2D13-40CB-A8F2-C02995B624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74140" y="3241675"/>
            <a:ext cx="776288" cy="300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>
              <a:lnSpc>
                <a:spcPct val="70000"/>
              </a:lnSpc>
              <a:spcBef>
                <a:spcPct val="30000"/>
              </a:spcBef>
            </a:pPr>
            <a:r>
              <a:rPr lang="en-US" altLang="zh-TW"/>
              <a:t>w</a:t>
            </a:r>
            <a:r>
              <a:rPr lang="en-US" altLang="zh-TW" sz="1000"/>
              <a:t>1</a:t>
            </a:r>
            <a:r>
              <a:rPr lang="en-US" altLang="zh-TW"/>
              <a:t>+w</a:t>
            </a:r>
            <a:r>
              <a:rPr lang="en-US" altLang="zh-TW" sz="1000"/>
              <a:t>2</a:t>
            </a:r>
          </a:p>
        </p:txBody>
      </p:sp>
      <p:sp>
        <p:nvSpPr>
          <p:cNvPr id="53" name="Rectangle 53">
            <a:extLst>
              <a:ext uri="{FF2B5EF4-FFF2-40B4-BE49-F238E27FC236}">
                <a16:creationId xmlns:a16="http://schemas.microsoft.com/office/drawing/2014/main" id="{36AD0365-DC69-4663-AC18-51538B8561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96327" y="2940050"/>
            <a:ext cx="1320800" cy="300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>
              <a:lnSpc>
                <a:spcPct val="70000"/>
              </a:lnSpc>
              <a:spcBef>
                <a:spcPct val="30000"/>
              </a:spcBef>
            </a:pPr>
            <a:r>
              <a:rPr lang="en-US" altLang="zh-TW"/>
              <a:t>w</a:t>
            </a:r>
            <a:r>
              <a:rPr lang="en-US" altLang="zh-TW" sz="1000"/>
              <a:t>1</a:t>
            </a:r>
            <a:r>
              <a:rPr lang="en-US" altLang="zh-TW"/>
              <a:t>*z</a:t>
            </a:r>
            <a:r>
              <a:rPr lang="en-US" altLang="zh-TW" sz="1000"/>
              <a:t>1</a:t>
            </a:r>
            <a:r>
              <a:rPr lang="en-US" altLang="zh-TW"/>
              <a:t>+w</a:t>
            </a:r>
            <a:r>
              <a:rPr lang="en-US" altLang="zh-TW" sz="1000"/>
              <a:t>2</a:t>
            </a:r>
            <a:r>
              <a:rPr lang="en-US" altLang="zh-TW"/>
              <a:t>*z</a:t>
            </a:r>
            <a:r>
              <a:rPr lang="en-US" altLang="zh-TW" sz="1000"/>
              <a:t>2</a:t>
            </a:r>
          </a:p>
        </p:txBody>
      </p:sp>
      <p:sp>
        <p:nvSpPr>
          <p:cNvPr id="48" name="Rectangle 55">
            <a:extLst>
              <a:ext uri="{FF2B5EF4-FFF2-40B4-BE49-F238E27FC236}">
                <a16:creationId xmlns:a16="http://schemas.microsoft.com/office/drawing/2014/main" id="{323A234D-C3FC-4FEF-A983-04183A704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1775" y="4041775"/>
            <a:ext cx="315792" cy="345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70000"/>
              </a:lnSpc>
              <a:spcBef>
                <a:spcPct val="30000"/>
              </a:spcBef>
            </a:pPr>
            <a:r>
              <a:rPr lang="en-US" altLang="zh-TW" sz="2200"/>
              <a:t>x</a:t>
            </a:r>
          </a:p>
        </p:txBody>
      </p:sp>
      <p:sp>
        <p:nvSpPr>
          <p:cNvPr id="49" name="Rectangle 56">
            <a:extLst>
              <a:ext uri="{FF2B5EF4-FFF2-40B4-BE49-F238E27FC236}">
                <a16:creationId xmlns:a16="http://schemas.microsoft.com/office/drawing/2014/main" id="{6B5842A1-E9EC-4D69-9632-5C0FB98473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9575" y="4010025"/>
            <a:ext cx="318998" cy="345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70000"/>
              </a:lnSpc>
              <a:spcBef>
                <a:spcPct val="30000"/>
              </a:spcBef>
            </a:pPr>
            <a:r>
              <a:rPr lang="en-US" altLang="zh-TW" sz="2200"/>
              <a:t>y</a:t>
            </a:r>
          </a:p>
        </p:txBody>
      </p:sp>
      <p:sp>
        <p:nvSpPr>
          <p:cNvPr id="62" name="Rectangle 59">
            <a:extLst>
              <a:ext uri="{FF2B5EF4-FFF2-40B4-BE49-F238E27FC236}">
                <a16:creationId xmlns:a16="http://schemas.microsoft.com/office/drawing/2014/main" id="{E9831BFB-29DB-4BFE-B3F5-D015A665E5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4100" y="4916537"/>
            <a:ext cx="279400" cy="279400"/>
          </a:xfrm>
          <a:prstGeom prst="rect">
            <a:avLst/>
          </a:prstGeom>
          <a:solidFill>
            <a:srgbClr val="E60BEB"/>
          </a:solidFill>
          <a:ln w="25400">
            <a:solidFill>
              <a:srgbClr val="C1CE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zh-TW" sz="1400"/>
              <a:t>A</a:t>
            </a:r>
            <a:r>
              <a:rPr lang="en-US" altLang="zh-TW" sz="800"/>
              <a:t>1</a:t>
            </a:r>
          </a:p>
        </p:txBody>
      </p:sp>
      <p:sp>
        <p:nvSpPr>
          <p:cNvPr id="63" name="Rectangle 60">
            <a:extLst>
              <a:ext uri="{FF2B5EF4-FFF2-40B4-BE49-F238E27FC236}">
                <a16:creationId xmlns:a16="http://schemas.microsoft.com/office/drawing/2014/main" id="{60BF4CDF-9830-4E69-8674-B33B8C7A09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4100" y="5297537"/>
            <a:ext cx="279400" cy="279400"/>
          </a:xfrm>
          <a:prstGeom prst="rect">
            <a:avLst/>
          </a:prstGeom>
          <a:solidFill>
            <a:srgbClr val="E60BEB"/>
          </a:solidFill>
          <a:ln w="25400">
            <a:solidFill>
              <a:srgbClr val="C1CE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zh-TW" sz="1400"/>
              <a:t>A</a:t>
            </a:r>
            <a:r>
              <a:rPr lang="en-US" altLang="zh-TW" sz="800"/>
              <a:t>2</a:t>
            </a:r>
          </a:p>
        </p:txBody>
      </p:sp>
      <p:sp>
        <p:nvSpPr>
          <p:cNvPr id="64" name="Rectangle 61">
            <a:extLst>
              <a:ext uri="{FF2B5EF4-FFF2-40B4-BE49-F238E27FC236}">
                <a16:creationId xmlns:a16="http://schemas.microsoft.com/office/drawing/2014/main" id="{071566A9-1D39-4905-BC8A-5492F84C62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4100" y="5678537"/>
            <a:ext cx="279400" cy="279400"/>
          </a:xfrm>
          <a:prstGeom prst="rect">
            <a:avLst/>
          </a:prstGeom>
          <a:solidFill>
            <a:srgbClr val="E60BEB"/>
          </a:solidFill>
          <a:ln w="25400">
            <a:solidFill>
              <a:srgbClr val="C1CE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zh-TW" sz="1400"/>
              <a:t>B</a:t>
            </a:r>
            <a:r>
              <a:rPr lang="en-US" altLang="zh-TW" sz="800"/>
              <a:t>1</a:t>
            </a:r>
          </a:p>
        </p:txBody>
      </p:sp>
      <p:sp>
        <p:nvSpPr>
          <p:cNvPr id="65" name="Rectangle 62">
            <a:extLst>
              <a:ext uri="{FF2B5EF4-FFF2-40B4-BE49-F238E27FC236}">
                <a16:creationId xmlns:a16="http://schemas.microsoft.com/office/drawing/2014/main" id="{FB02CDD0-F277-4E95-A1E6-8F329C75D5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4100" y="6059537"/>
            <a:ext cx="279400" cy="279400"/>
          </a:xfrm>
          <a:prstGeom prst="rect">
            <a:avLst/>
          </a:prstGeom>
          <a:solidFill>
            <a:srgbClr val="E60BEB"/>
          </a:solidFill>
          <a:ln w="25400">
            <a:solidFill>
              <a:srgbClr val="C1CE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zh-TW" sz="1400"/>
              <a:t>B</a:t>
            </a:r>
            <a:r>
              <a:rPr lang="en-US" altLang="zh-TW" sz="800"/>
              <a:t>2</a:t>
            </a:r>
          </a:p>
        </p:txBody>
      </p:sp>
      <p:sp>
        <p:nvSpPr>
          <p:cNvPr id="66" name="Oval 63">
            <a:extLst>
              <a:ext uri="{FF2B5EF4-FFF2-40B4-BE49-F238E27FC236}">
                <a16:creationId xmlns:a16="http://schemas.microsoft.com/office/drawing/2014/main" id="{2C69067B-9E4C-4CD7-8C92-E9A12673F9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8500" y="5145137"/>
            <a:ext cx="355600" cy="355600"/>
          </a:xfrm>
          <a:prstGeom prst="ellipse">
            <a:avLst/>
          </a:prstGeom>
          <a:noFill/>
          <a:ln w="25400">
            <a:solidFill>
              <a:srgbClr val="C1CE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zh-TW" sz="2000">
                <a:latin typeface="Symbol" panose="05050102010706020507" pitchFamily="18" charset="2"/>
              </a:rPr>
              <a:t>P</a:t>
            </a:r>
          </a:p>
        </p:txBody>
      </p:sp>
      <p:sp>
        <p:nvSpPr>
          <p:cNvPr id="67" name="Oval 64">
            <a:extLst>
              <a:ext uri="{FF2B5EF4-FFF2-40B4-BE49-F238E27FC236}">
                <a16:creationId xmlns:a16="http://schemas.microsoft.com/office/drawing/2014/main" id="{9CB8FB07-ACB2-44C1-95B3-C61C8337B5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8500" y="5754737"/>
            <a:ext cx="355600" cy="355600"/>
          </a:xfrm>
          <a:prstGeom prst="ellipse">
            <a:avLst/>
          </a:prstGeom>
          <a:noFill/>
          <a:ln w="25400">
            <a:solidFill>
              <a:srgbClr val="C1CE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zh-TW" sz="2000">
                <a:latin typeface="Symbol" panose="05050102010706020507" pitchFamily="18" charset="2"/>
              </a:rPr>
              <a:t>P</a:t>
            </a:r>
          </a:p>
        </p:txBody>
      </p:sp>
      <p:sp>
        <p:nvSpPr>
          <p:cNvPr id="68" name="Line 65">
            <a:extLst>
              <a:ext uri="{FF2B5EF4-FFF2-40B4-BE49-F238E27FC236}">
                <a16:creationId xmlns:a16="http://schemas.microsoft.com/office/drawing/2014/main" id="{66631B75-6FFB-4A6F-A04A-8378DBCE8BE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5056237"/>
            <a:ext cx="6096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9" name="Line 66">
            <a:extLst>
              <a:ext uri="{FF2B5EF4-FFF2-40B4-BE49-F238E27FC236}">
                <a16:creationId xmlns:a16="http://schemas.microsoft.com/office/drawing/2014/main" id="{A29CCE10-4327-486E-A702-CF8B500D8B8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5437237"/>
            <a:ext cx="609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0" name="Line 67">
            <a:extLst>
              <a:ext uri="{FF2B5EF4-FFF2-40B4-BE49-F238E27FC236}">
                <a16:creationId xmlns:a16="http://schemas.microsoft.com/office/drawing/2014/main" id="{5E7E8729-5FC4-4223-BC09-264745B16F1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86200" y="5970637"/>
            <a:ext cx="6096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1" name="Line 68">
            <a:extLst>
              <a:ext uri="{FF2B5EF4-FFF2-40B4-BE49-F238E27FC236}">
                <a16:creationId xmlns:a16="http://schemas.microsoft.com/office/drawing/2014/main" id="{5C4C47A4-C5FE-4E54-A0D1-CDB54A1BDA3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86200" y="5361037"/>
            <a:ext cx="609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2" name="Rectangle 69">
            <a:extLst>
              <a:ext uri="{FF2B5EF4-FFF2-40B4-BE49-F238E27FC236}">
                <a16:creationId xmlns:a16="http://schemas.microsoft.com/office/drawing/2014/main" id="{27F207F9-16A2-46D8-A04F-B6DF9AF288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9100" y="5145137"/>
            <a:ext cx="279400" cy="279400"/>
          </a:xfrm>
          <a:prstGeom prst="rect">
            <a:avLst/>
          </a:prstGeom>
          <a:solidFill>
            <a:srgbClr val="00FF00"/>
          </a:solidFill>
          <a:ln w="25400">
            <a:solidFill>
              <a:srgbClr val="C1CE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3" name="Rectangle 70">
            <a:extLst>
              <a:ext uri="{FF2B5EF4-FFF2-40B4-BE49-F238E27FC236}">
                <a16:creationId xmlns:a16="http://schemas.microsoft.com/office/drawing/2014/main" id="{7B070E44-9B21-437A-866D-0A9C222F42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9100" y="5754737"/>
            <a:ext cx="279400" cy="279400"/>
          </a:xfrm>
          <a:prstGeom prst="rect">
            <a:avLst/>
          </a:prstGeom>
          <a:solidFill>
            <a:srgbClr val="00FF00"/>
          </a:solidFill>
          <a:ln w="25400">
            <a:solidFill>
              <a:srgbClr val="C1CE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4" name="Line 71">
            <a:extLst>
              <a:ext uri="{FF2B5EF4-FFF2-40B4-BE49-F238E27FC236}">
                <a16:creationId xmlns:a16="http://schemas.microsoft.com/office/drawing/2014/main" id="{917F8B94-5732-436C-A3C9-7C95C4EFF034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6800" y="5284837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5" name="Line 72">
            <a:extLst>
              <a:ext uri="{FF2B5EF4-FFF2-40B4-BE49-F238E27FC236}">
                <a16:creationId xmlns:a16="http://schemas.microsoft.com/office/drawing/2014/main" id="{F5E2A8FA-550E-4442-AECE-AE4453C84D45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6800" y="5894437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6" name="Oval 73">
            <a:extLst>
              <a:ext uri="{FF2B5EF4-FFF2-40B4-BE49-F238E27FC236}">
                <a16:creationId xmlns:a16="http://schemas.microsoft.com/office/drawing/2014/main" id="{3E4639A7-5934-4DA9-8E7C-30E8A05268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4500" y="5373737"/>
            <a:ext cx="355600" cy="355600"/>
          </a:xfrm>
          <a:prstGeom prst="ellipse">
            <a:avLst/>
          </a:prstGeom>
          <a:noFill/>
          <a:ln w="25400">
            <a:solidFill>
              <a:srgbClr val="C1CE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zh-TW" sz="2000">
                <a:latin typeface="Symbol" panose="05050102010706020507" pitchFamily="18" charset="2"/>
              </a:rPr>
              <a:t>S</a:t>
            </a:r>
          </a:p>
        </p:txBody>
      </p:sp>
      <p:sp>
        <p:nvSpPr>
          <p:cNvPr id="77" name="Oval 74">
            <a:extLst>
              <a:ext uri="{FF2B5EF4-FFF2-40B4-BE49-F238E27FC236}">
                <a16:creationId xmlns:a16="http://schemas.microsoft.com/office/drawing/2014/main" id="{6AEB364C-AA2A-4443-9C6C-256851534C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4500" y="6059537"/>
            <a:ext cx="355600" cy="355600"/>
          </a:xfrm>
          <a:prstGeom prst="ellipse">
            <a:avLst/>
          </a:prstGeom>
          <a:noFill/>
          <a:ln w="25400">
            <a:solidFill>
              <a:srgbClr val="C1CE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zh-TW" sz="2000">
                <a:latin typeface="Symbol" panose="05050102010706020507" pitchFamily="18" charset="2"/>
              </a:rPr>
              <a:t>S</a:t>
            </a:r>
          </a:p>
        </p:txBody>
      </p:sp>
      <p:sp>
        <p:nvSpPr>
          <p:cNvPr id="78" name="Line 75">
            <a:extLst>
              <a:ext uri="{FF2B5EF4-FFF2-40B4-BE49-F238E27FC236}">
                <a16:creationId xmlns:a16="http://schemas.microsoft.com/office/drawing/2014/main" id="{123195F6-32F8-4D2C-A588-2C459C7247B3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1200" y="5284837"/>
            <a:ext cx="9906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9" name="Line 76">
            <a:extLst>
              <a:ext uri="{FF2B5EF4-FFF2-40B4-BE49-F238E27FC236}">
                <a16:creationId xmlns:a16="http://schemas.microsoft.com/office/drawing/2014/main" id="{05BDCE60-A03E-48E8-82E7-01526F1D7B2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91200" y="5589637"/>
            <a:ext cx="990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0" name="Line 77">
            <a:extLst>
              <a:ext uri="{FF2B5EF4-FFF2-40B4-BE49-F238E27FC236}">
                <a16:creationId xmlns:a16="http://schemas.microsoft.com/office/drawing/2014/main" id="{EDFF2144-9341-4280-B526-94A8D1B008C4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6199237"/>
            <a:ext cx="1447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1" name="Line 78">
            <a:extLst>
              <a:ext uri="{FF2B5EF4-FFF2-40B4-BE49-F238E27FC236}">
                <a16:creationId xmlns:a16="http://schemas.microsoft.com/office/drawing/2014/main" id="{280A81F5-F965-45D7-8C2F-7B40B20BB382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6275437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" name="Line 79">
            <a:extLst>
              <a:ext uri="{FF2B5EF4-FFF2-40B4-BE49-F238E27FC236}">
                <a16:creationId xmlns:a16="http://schemas.microsoft.com/office/drawing/2014/main" id="{1A76CC77-DF7D-4C36-A5E4-11085B646541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6800" y="5361037"/>
            <a:ext cx="4572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3" name="Line 80">
            <a:extLst>
              <a:ext uri="{FF2B5EF4-FFF2-40B4-BE49-F238E27FC236}">
                <a16:creationId xmlns:a16="http://schemas.microsoft.com/office/drawing/2014/main" id="{587C81EB-2DD4-47B0-8C6C-08BC39A828B5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6800" y="5970637"/>
            <a:ext cx="381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4" name="Oval 81">
            <a:extLst>
              <a:ext uri="{FF2B5EF4-FFF2-40B4-BE49-F238E27FC236}">
                <a16:creationId xmlns:a16="http://schemas.microsoft.com/office/drawing/2014/main" id="{95A9234C-E2CD-49B0-A748-D143FD3615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89900" y="5678537"/>
            <a:ext cx="355600" cy="355600"/>
          </a:xfrm>
          <a:prstGeom prst="ellipse">
            <a:avLst/>
          </a:prstGeom>
          <a:noFill/>
          <a:ln w="25400">
            <a:solidFill>
              <a:srgbClr val="C1CE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zh-TW" sz="2000">
                <a:latin typeface="Symbol" panose="05050102010706020507" pitchFamily="18" charset="2"/>
              </a:rPr>
              <a:t>/</a:t>
            </a:r>
          </a:p>
        </p:txBody>
      </p:sp>
      <p:sp>
        <p:nvSpPr>
          <p:cNvPr id="85" name="Line 82">
            <a:extLst>
              <a:ext uri="{FF2B5EF4-FFF2-40B4-BE49-F238E27FC236}">
                <a16:creationId xmlns:a16="http://schemas.microsoft.com/office/drawing/2014/main" id="{5DDE997F-C1EE-4526-8E50-BC35AEAFA337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5589637"/>
            <a:ext cx="9144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6" name="Line 83">
            <a:extLst>
              <a:ext uri="{FF2B5EF4-FFF2-40B4-BE49-F238E27FC236}">
                <a16:creationId xmlns:a16="http://schemas.microsoft.com/office/drawing/2014/main" id="{FF66E9C5-38FD-4D78-A7A6-771DB2CBC40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62800" y="5894437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7" name="Line 84">
            <a:extLst>
              <a:ext uri="{FF2B5EF4-FFF2-40B4-BE49-F238E27FC236}">
                <a16:creationId xmlns:a16="http://schemas.microsoft.com/office/drawing/2014/main" id="{48CC1E66-02B4-45D0-B7A7-2C4A688DF8C3}"/>
              </a:ext>
            </a:extLst>
          </p:cNvPr>
          <p:cNvSpPr>
            <a:spLocks noChangeShapeType="1"/>
          </p:cNvSpPr>
          <p:nvPr/>
        </p:nvSpPr>
        <p:spPr bwMode="auto">
          <a:xfrm>
            <a:off x="8467725" y="5837287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8" name="Line 85">
            <a:extLst>
              <a:ext uri="{FF2B5EF4-FFF2-40B4-BE49-F238E27FC236}">
                <a16:creationId xmlns:a16="http://schemas.microsoft.com/office/drawing/2014/main" id="{BBCD5D78-802D-4811-A10A-02237BF410D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71800" y="5056237"/>
            <a:ext cx="6096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9" name="Line 86">
            <a:extLst>
              <a:ext uri="{FF2B5EF4-FFF2-40B4-BE49-F238E27FC236}">
                <a16:creationId xmlns:a16="http://schemas.microsoft.com/office/drawing/2014/main" id="{1D146224-E1AF-483F-9166-2D63AAAE0F3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71800" y="5818237"/>
            <a:ext cx="6096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0" name="Line 87">
            <a:extLst>
              <a:ext uri="{FF2B5EF4-FFF2-40B4-BE49-F238E27FC236}">
                <a16:creationId xmlns:a16="http://schemas.microsoft.com/office/drawing/2014/main" id="{356452D1-D24E-4E93-A3AC-078AD8104F0B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6046837"/>
            <a:ext cx="6096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1" name="Line 88">
            <a:extLst>
              <a:ext uri="{FF2B5EF4-FFF2-40B4-BE49-F238E27FC236}">
                <a16:creationId xmlns:a16="http://schemas.microsoft.com/office/drawing/2014/main" id="{4BBC6D5D-80A8-42C7-97FA-B53CD0169420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5284837"/>
            <a:ext cx="6096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2" name="Rectangle 89">
            <a:extLst>
              <a:ext uri="{FF2B5EF4-FFF2-40B4-BE49-F238E27FC236}">
                <a16:creationId xmlns:a16="http://schemas.microsoft.com/office/drawing/2014/main" id="{9110C93A-842C-4D0B-BDA9-1D0BE50B1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19375" y="5176887"/>
            <a:ext cx="315792" cy="345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70000"/>
              </a:lnSpc>
              <a:spcBef>
                <a:spcPct val="30000"/>
              </a:spcBef>
            </a:pPr>
            <a:r>
              <a:rPr lang="en-US" altLang="zh-TW" sz="2200"/>
              <a:t>x</a:t>
            </a:r>
          </a:p>
        </p:txBody>
      </p:sp>
      <p:sp>
        <p:nvSpPr>
          <p:cNvPr id="93" name="Rectangle 90">
            <a:extLst>
              <a:ext uri="{FF2B5EF4-FFF2-40B4-BE49-F238E27FC236}">
                <a16:creationId xmlns:a16="http://schemas.microsoft.com/office/drawing/2014/main" id="{79615517-6385-4380-8290-6C44D5C8BA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19375" y="5938887"/>
            <a:ext cx="318998" cy="345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70000"/>
              </a:lnSpc>
              <a:spcBef>
                <a:spcPct val="30000"/>
              </a:spcBef>
            </a:pPr>
            <a:r>
              <a:rPr lang="en-US" altLang="zh-TW" sz="2200"/>
              <a:t>y</a:t>
            </a:r>
          </a:p>
        </p:txBody>
      </p:sp>
      <p:sp>
        <p:nvSpPr>
          <p:cNvPr id="94" name="Rectangle 91">
            <a:extLst>
              <a:ext uri="{FF2B5EF4-FFF2-40B4-BE49-F238E27FC236}">
                <a16:creationId xmlns:a16="http://schemas.microsoft.com/office/drawing/2014/main" id="{26D80B78-633A-4AC1-A536-AE71928C99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93129" y="5032426"/>
            <a:ext cx="395942" cy="2763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>
              <a:lnSpc>
                <a:spcPct val="70000"/>
              </a:lnSpc>
              <a:spcBef>
                <a:spcPct val="30000"/>
              </a:spcBef>
            </a:pPr>
            <a:r>
              <a:rPr lang="en-US" altLang="zh-TW" sz="1600"/>
              <a:t>w</a:t>
            </a:r>
            <a:r>
              <a:rPr lang="en-US" altLang="zh-TW" sz="900"/>
              <a:t>1</a:t>
            </a:r>
          </a:p>
        </p:txBody>
      </p:sp>
      <p:sp>
        <p:nvSpPr>
          <p:cNvPr id="95" name="Rectangle 92">
            <a:extLst>
              <a:ext uri="{FF2B5EF4-FFF2-40B4-BE49-F238E27FC236}">
                <a16:creationId xmlns:a16="http://schemas.microsoft.com/office/drawing/2014/main" id="{475F1BD8-5E3B-46AB-891C-70268FA432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6929" y="6118276"/>
            <a:ext cx="395942" cy="2763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>
              <a:lnSpc>
                <a:spcPct val="70000"/>
              </a:lnSpc>
              <a:spcBef>
                <a:spcPct val="30000"/>
              </a:spcBef>
            </a:pPr>
            <a:r>
              <a:rPr lang="en-US" altLang="zh-TW" sz="1600"/>
              <a:t>w</a:t>
            </a:r>
            <a:r>
              <a:rPr lang="en-US" altLang="zh-TW" sz="900"/>
              <a:t>2</a:t>
            </a:r>
          </a:p>
        </p:txBody>
      </p:sp>
      <p:sp>
        <p:nvSpPr>
          <p:cNvPr id="96" name="Rectangle 93">
            <a:extLst>
              <a:ext uri="{FF2B5EF4-FFF2-40B4-BE49-F238E27FC236}">
                <a16:creationId xmlns:a16="http://schemas.microsoft.com/office/drawing/2014/main" id="{4594DCD8-24E0-421B-A054-C6E2981DEE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3516" y="5108626"/>
            <a:ext cx="637995" cy="2763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>
              <a:lnSpc>
                <a:spcPct val="70000"/>
              </a:lnSpc>
              <a:spcBef>
                <a:spcPct val="30000"/>
              </a:spcBef>
            </a:pPr>
            <a:r>
              <a:rPr lang="en-US" altLang="zh-TW" sz="1600"/>
              <a:t>w</a:t>
            </a:r>
            <a:r>
              <a:rPr lang="en-US" altLang="zh-TW" sz="900"/>
              <a:t>1</a:t>
            </a:r>
            <a:r>
              <a:rPr lang="en-US" altLang="zh-TW" sz="1600"/>
              <a:t>*z</a:t>
            </a:r>
            <a:r>
              <a:rPr lang="en-US" altLang="zh-TW" sz="900"/>
              <a:t>1</a:t>
            </a:r>
          </a:p>
        </p:txBody>
      </p:sp>
      <p:sp>
        <p:nvSpPr>
          <p:cNvPr id="97" name="Rectangle 94">
            <a:extLst>
              <a:ext uri="{FF2B5EF4-FFF2-40B4-BE49-F238E27FC236}">
                <a16:creationId xmlns:a16="http://schemas.microsoft.com/office/drawing/2014/main" id="{55101B8A-F8CE-49CD-8890-080BB3DD6C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3516" y="5794426"/>
            <a:ext cx="637995" cy="2763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>
              <a:lnSpc>
                <a:spcPct val="70000"/>
              </a:lnSpc>
              <a:spcBef>
                <a:spcPct val="30000"/>
              </a:spcBef>
            </a:pPr>
            <a:r>
              <a:rPr lang="en-US" altLang="zh-TW" sz="1600"/>
              <a:t>w</a:t>
            </a:r>
            <a:r>
              <a:rPr lang="en-US" altLang="zh-TW" sz="900"/>
              <a:t>2</a:t>
            </a:r>
            <a:r>
              <a:rPr lang="en-US" altLang="zh-TW" sz="1600"/>
              <a:t>*z</a:t>
            </a:r>
            <a:r>
              <a:rPr lang="en-US" altLang="zh-TW" sz="900"/>
              <a:t>2</a:t>
            </a:r>
          </a:p>
        </p:txBody>
      </p:sp>
      <p:sp>
        <p:nvSpPr>
          <p:cNvPr id="98" name="Rectangle 95">
            <a:extLst>
              <a:ext uri="{FF2B5EF4-FFF2-40B4-BE49-F238E27FC236}">
                <a16:creationId xmlns:a16="http://schemas.microsoft.com/office/drawing/2014/main" id="{F6C74600-C545-4956-89B2-475973EDFA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1214" y="5349925"/>
            <a:ext cx="716543" cy="281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>
              <a:lnSpc>
                <a:spcPct val="65000"/>
              </a:lnSpc>
              <a:spcBef>
                <a:spcPct val="30000"/>
              </a:spcBef>
            </a:pPr>
            <a:r>
              <a:rPr lang="en-US" altLang="zh-TW">
                <a:latin typeface="Symbol" panose="05050102010706020507" pitchFamily="18" charset="2"/>
              </a:rPr>
              <a:t>S</a:t>
            </a:r>
            <a:r>
              <a:rPr lang="en-US" altLang="zh-TW" sz="1600"/>
              <a:t>w</a:t>
            </a:r>
            <a:r>
              <a:rPr lang="en-US" altLang="zh-TW" sz="900"/>
              <a:t>i</a:t>
            </a:r>
            <a:r>
              <a:rPr lang="en-US" altLang="zh-TW" sz="1600"/>
              <a:t>*z</a:t>
            </a:r>
            <a:r>
              <a:rPr lang="en-US" altLang="zh-TW" sz="900"/>
              <a:t>i</a:t>
            </a:r>
          </a:p>
        </p:txBody>
      </p:sp>
      <p:sp>
        <p:nvSpPr>
          <p:cNvPr id="99" name="Rectangle 96">
            <a:extLst>
              <a:ext uri="{FF2B5EF4-FFF2-40B4-BE49-F238E27FC236}">
                <a16:creationId xmlns:a16="http://schemas.microsoft.com/office/drawing/2014/main" id="{E48E29EC-89D9-4BFE-9506-74B1500597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7414" y="6111925"/>
            <a:ext cx="503343" cy="281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>
              <a:lnSpc>
                <a:spcPct val="65000"/>
              </a:lnSpc>
              <a:spcBef>
                <a:spcPct val="30000"/>
              </a:spcBef>
            </a:pPr>
            <a:r>
              <a:rPr lang="en-US" altLang="zh-TW">
                <a:latin typeface="Symbol" panose="05050102010706020507" pitchFamily="18" charset="2"/>
              </a:rPr>
              <a:t>S</a:t>
            </a:r>
            <a:r>
              <a:rPr lang="en-US" altLang="zh-TW" sz="1600"/>
              <a:t>w</a:t>
            </a:r>
            <a:r>
              <a:rPr lang="en-US" altLang="zh-TW" sz="900"/>
              <a:t>i</a:t>
            </a:r>
          </a:p>
        </p:txBody>
      </p:sp>
      <p:sp>
        <p:nvSpPr>
          <p:cNvPr id="100" name="Rectangle 97">
            <a:extLst>
              <a:ext uri="{FF2B5EF4-FFF2-40B4-BE49-F238E27FC236}">
                <a16:creationId xmlns:a16="http://schemas.microsoft.com/office/drawing/2014/main" id="{88DB83A1-8DC0-42C1-B06E-6CF2362340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12251" y="5710287"/>
            <a:ext cx="298159" cy="345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70000"/>
              </a:lnSpc>
              <a:spcBef>
                <a:spcPct val="30000"/>
              </a:spcBef>
            </a:pPr>
            <a:r>
              <a:rPr lang="en-US" altLang="zh-TW" sz="2200"/>
              <a:t>z</a:t>
            </a:r>
          </a:p>
        </p:txBody>
      </p:sp>
    </p:spTree>
    <p:extLst>
      <p:ext uri="{BB962C8B-B14F-4D97-AF65-F5344CB8AC3E}">
        <p14:creationId xmlns:p14="http://schemas.microsoft.com/office/powerpoint/2010/main" val="17972747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壁窗">
  <a:themeElements>
    <a:clrScheme name="壁窗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壁窗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10079</TotalTime>
  <Words>794</Words>
  <Application>Microsoft Office PowerPoint</Application>
  <PresentationFormat>寬螢幕</PresentationFormat>
  <Paragraphs>175</Paragraphs>
  <Slides>11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9" baseType="lpstr">
      <vt:lpstr>新細明體</vt:lpstr>
      <vt:lpstr>標楷體</vt:lpstr>
      <vt:lpstr>Arial</vt:lpstr>
      <vt:lpstr>Calibri</vt:lpstr>
      <vt:lpstr>Symbol</vt:lpstr>
      <vt:lpstr>Wingdings</vt:lpstr>
      <vt:lpstr>Wingdings 2</vt:lpstr>
      <vt:lpstr>壁窗</vt:lpstr>
      <vt:lpstr>模糊集合及其應用 Fuzzy Set and Its Applications</vt:lpstr>
      <vt:lpstr>Fuzzy Sets（模糊集合）</vt:lpstr>
      <vt:lpstr>Membership Functions（歸屬函數）</vt:lpstr>
      <vt:lpstr>Approximate Reasoning (A Branch of AI) 近似推理（人工智慧分支）</vt:lpstr>
      <vt:lpstr>Fuzzy If-Then Rules（模糊規則）</vt:lpstr>
      <vt:lpstr>Fuzzy Inference Systems (FIS，模糊推論系統)</vt:lpstr>
      <vt:lpstr>First-order Sugeno FIS</vt:lpstr>
      <vt:lpstr>FIS的建構與應用</vt:lpstr>
      <vt:lpstr>ANFIS: Adaptive Neuro-Fuzzy Inference System</vt:lpstr>
      <vt:lpstr>模糊邏輯控制器：洗衣機的應用</vt:lpstr>
      <vt:lpstr>模糊邏輯控制器：冷氣機的應用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使用 HTS 進行中文語音合成之研究</dc:title>
  <dc:creator>heycat</dc:creator>
  <cp:lastModifiedBy>user</cp:lastModifiedBy>
  <cp:revision>691</cp:revision>
  <dcterms:created xsi:type="dcterms:W3CDTF">2008-11-09T17:03:56Z</dcterms:created>
  <dcterms:modified xsi:type="dcterms:W3CDTF">2022-01-23T08:24:38Z</dcterms:modified>
</cp:coreProperties>
</file>