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47" r:id="rId2"/>
    <p:sldId id="353" r:id="rId3"/>
    <p:sldId id="355" r:id="rId4"/>
    <p:sldId id="356" r:id="rId5"/>
    <p:sldId id="357" r:id="rId6"/>
    <p:sldId id="358" r:id="rId7"/>
    <p:sldId id="359" r:id="rId8"/>
    <p:sldId id="398" r:id="rId9"/>
    <p:sldId id="397" r:id="rId10"/>
    <p:sldId id="368" r:id="rId11"/>
    <p:sldId id="369" r:id="rId12"/>
    <p:sldId id="360" r:id="rId13"/>
    <p:sldId id="367" r:id="rId14"/>
    <p:sldId id="348" r:id="rId15"/>
    <p:sldId id="370" r:id="rId16"/>
    <p:sldId id="371" r:id="rId17"/>
    <p:sldId id="361" r:id="rId18"/>
    <p:sldId id="362" r:id="rId19"/>
    <p:sldId id="399" r:id="rId20"/>
    <p:sldId id="364" r:id="rId21"/>
    <p:sldId id="372" r:id="rId22"/>
    <p:sldId id="373" r:id="rId23"/>
    <p:sldId id="374" r:id="rId24"/>
    <p:sldId id="375" r:id="rId25"/>
    <p:sldId id="376" r:id="rId26"/>
    <p:sldId id="349" r:id="rId27"/>
    <p:sldId id="365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1" r:id="rId41"/>
    <p:sldId id="392" r:id="rId42"/>
    <p:sldId id="393" r:id="rId43"/>
    <p:sldId id="394" r:id="rId44"/>
    <p:sldId id="395" r:id="rId45"/>
    <p:sldId id="396" r:id="rId46"/>
    <p:sldId id="390" r:id="rId47"/>
    <p:sldId id="366" r:id="rId48"/>
    <p:sldId id="339" r:id="rId49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78412" autoAdjust="0"/>
  </p:normalViewPr>
  <p:slideViewPr>
    <p:cSldViewPr>
      <p:cViewPr varScale="1">
        <p:scale>
          <a:sx n="101" d="100"/>
          <a:sy n="101" d="100"/>
        </p:scale>
        <p:origin x="11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82"/>
    </p:cViewPr>
  </p:sorterViewPr>
  <p:notesViewPr>
    <p:cSldViewPr>
      <p:cViewPr varScale="1">
        <p:scale>
          <a:sx n="77" d="100"/>
          <a:sy n="77" d="100"/>
        </p:scale>
        <p:origin x="342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E82B3A2-36B5-4871-820C-0CC12A17A6A6}" type="datetimeFigureOut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0DBF4B-FD33-4AA3-967C-182E9EE61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05F2116-4C05-4889-9EF7-28DE72EEB457}" type="datetimeFigureOut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2F87F3B-45A5-418E-9754-F3D00DDE2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“Who </a:t>
            </a:r>
            <a:r>
              <a:rPr lang="en-US" altLang="zh-TW" dirty="0"/>
              <a:t>Wants to Be a Millionaire</a:t>
            </a:r>
            <a:r>
              <a:rPr lang="en-US" altLang="zh-TW" dirty="0" smtClean="0"/>
              <a:t>?” is </a:t>
            </a:r>
            <a:r>
              <a:rPr lang="en-US" altLang="zh-TW" dirty="0"/>
              <a:t>an </a:t>
            </a:r>
            <a:r>
              <a:rPr lang="en-US" altLang="zh-TW" dirty="0" smtClean="0"/>
              <a:t>famous </a:t>
            </a:r>
            <a:r>
              <a:rPr lang="en-US" altLang="zh-TW" dirty="0"/>
              <a:t>television game </a:t>
            </a:r>
            <a:r>
              <a:rPr lang="en-US" altLang="zh-TW" dirty="0" smtClean="0"/>
              <a:t>show back in 1998. A contestant needs to answer a series of multiple-choice questions to win a large cash prize. As the questions are getting harder, the prize is getting bigger. And the maximum cash prize is a million dollars. When the contestant needs help, he has two options….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" name="圖片 34" descr="mir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77813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23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8239231-ACFB-47E9-AC47-91ADFE997BEC}" type="datetime1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24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5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881855B-4A09-4B90-9ADD-C7B987835C4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954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518B99-6503-40A0-9E71-276A19E11EF8}" type="datetime1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9CFC5CC-5469-4601-8B4C-0263F188D3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57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94A92E7-9969-414A-8B8C-EB95B936CDD4}" type="datetime1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B3D2B9F-CCD0-4DA5-84D4-C746CEF0C0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6" descr="mir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34938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96F09F8-FE6B-43EC-B0C7-B6BF56243A2B}" type="datetime1">
              <a:rPr lang="zh-TW" altLang="en-US"/>
              <a:pPr>
                <a:defRPr/>
              </a:pPr>
              <a:t>2018/7/12</a:t>
            </a:fld>
            <a:endParaRPr lang="zh-TW" altLang="en-US" dirty="0"/>
          </a:p>
        </p:txBody>
      </p:sp>
      <p:sp>
        <p:nvSpPr>
          <p:cNvPr id="7" name="頁尾版面配置區 9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9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橢圓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9FA618-8966-40BA-9D2E-75F3154210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29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634C7B-E699-408D-B9ED-255B6E6E7F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06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 b="0"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F003B8-AE64-44E4-AC6C-D65702E5B5EE}" type="datetime1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7AC327E-9641-4516-B999-8241308914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24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E2E9EA1-03E3-45B3-85CE-0A6A1958AF74}" type="datetime1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C988F67-E189-4D11-836B-1382AA9C7C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94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72B5F9-D9EA-41F0-9E81-137112A7BAC4}" type="datetime1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5F483E-1932-4C9C-A1C2-5327DA1603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2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直線接點 2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線接點 23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1615FB-455C-46B8-80B8-B1A690598EC2}" type="datetime1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52E25FA-9C09-44E8-B5D7-79D5606CBC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638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直線接點 1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直線接點 2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直線接點 24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B3C8438-22A3-4B25-B4F8-E968F3828109}" type="datetime1">
              <a:rPr lang="zh-TW" altLang="en-US"/>
              <a:pPr>
                <a:defRPr/>
              </a:pPr>
              <a:t>2018/7/12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22E0A1-154E-4460-9DD8-2389874B01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38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27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30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313" y="1500188"/>
            <a:ext cx="8429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6000" y="62865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6" name="矩形 13"/>
          <p:cNvSpPr>
            <a:spLocks noChangeArrowheads="1"/>
          </p:cNvSpPr>
          <p:nvPr userDrawn="1"/>
        </p:nvSpPr>
        <p:spPr bwMode="auto">
          <a:xfrm>
            <a:off x="8394700" y="6289675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1DBBAF8D-D9F6-4D8A-8B62-0DD083B784C1}" type="slidenum">
              <a:rPr lang="zh-TW" altLang="en-US" smtClean="0">
                <a:solidFill>
                  <a:srgbClr val="862110"/>
                </a:solidFill>
              </a:rPr>
              <a:pPr algn="ctr" eaLnBrk="1" hangingPunct="1">
                <a:defRPr/>
              </a:pPr>
              <a:t>‹#›</a:t>
            </a:fld>
            <a:r>
              <a:rPr lang="en-US" altLang="zh-TW" dirty="0" smtClean="0">
                <a:solidFill>
                  <a:srgbClr val="862110"/>
                </a:solidFill>
              </a:rPr>
              <a:t>/48</a:t>
            </a:r>
            <a:endParaRPr lang="zh-TW" altLang="en-US" dirty="0" smtClean="0">
              <a:solidFill>
                <a:srgbClr val="86211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6s6gmLTdg&amp;t=65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tqchen/pdf/BoostedTree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Mg8QD0F1dQ" TargetMode="External"/><Relationship Id="rId2" Type="http://schemas.openxmlformats.org/officeDocument/2006/relationships/hyperlink" Target="https://www.youtube.com/watch?v=Rm6s6gmLTdg&amp;t=65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ktKszFmS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cs.neu.edu/home/vip/teach/MLcourse/4_boosting/slides/gradient_boost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ktKszFmSk" TargetMode="External"/><Relationship Id="rId2" Type="http://schemas.openxmlformats.org/officeDocument/2006/relationships/hyperlink" Target="http://www.ccs.neu.edu/home/vip/teach/MLcourse/4_boosting/slides/gradient_boost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kaggle.com/2017/01/23/a-kaggle-master-explains-gradient-boostin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tqchen/pdf/BoostedTree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xgboost.readthedocs.io/en/latest/model.html" TargetMode="External"/><Relationship Id="rId2" Type="http://schemas.openxmlformats.org/officeDocument/2006/relationships/hyperlink" Target="https://xgboost.readthedocs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mes.cs.washington.edu/~tqchen/pdf/BoostedTree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tqchen/pdf/BoostedTree.pdf" TargetMode="External"/><Relationship Id="rId2" Type="http://schemas.openxmlformats.org/officeDocument/2006/relationships/hyperlink" Target="https://xgboost.readthedocs.io/en/latest/mode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fHo8vbk6g4" TargetMode="External"/><Relationship Id="rId4" Type="http://schemas.openxmlformats.org/officeDocument/2006/relationships/hyperlink" Target="https://xgboost.readthedocs.i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0" y="1341438"/>
            <a:ext cx="6172200" cy="1893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b="1" dirty="0" smtClean="0">
                <a:latin typeface="+mj-ea"/>
              </a:rPr>
              <a:t>Ensemble Learning</a:t>
            </a:r>
            <a:endParaRPr lang="zh-TW" altLang="en-US" dirty="0"/>
          </a:p>
        </p:txBody>
      </p:sp>
      <p:sp>
        <p:nvSpPr>
          <p:cNvPr id="1536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825"/>
            <a:ext cx="6172200" cy="19431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J.-S. Roger Jang (</a:t>
            </a:r>
            <a:r>
              <a:rPr lang="zh-TW" altLang="en-US" smtClean="0"/>
              <a:t>張智星</a:t>
            </a:r>
            <a:r>
              <a:rPr lang="en-US" altLang="zh-TW" smtClean="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MIR Lab, CSIE Dept.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National Taiwan University</a:t>
            </a:r>
          </a:p>
          <a:p>
            <a:pPr eaLnBrk="1" hangingPunct="1"/>
            <a:r>
              <a:rPr lang="en-US" altLang="zh-TW" i="1" smtClean="0">
                <a:latin typeface="Arial" panose="020B0604020202020204" pitchFamily="34" charset="0"/>
                <a:hlinkClick r:id="rId2"/>
              </a:rPr>
              <a:t>jang@mirlab.org</a:t>
            </a:r>
            <a:r>
              <a:rPr lang="en-US" altLang="zh-TW" i="1" smtClean="0">
                <a:latin typeface="Arial" panose="020B0604020202020204" pitchFamily="34" charset="0"/>
              </a:rPr>
              <a:t>, </a:t>
            </a:r>
            <a:r>
              <a:rPr lang="en-US" altLang="zh-TW" i="1" smtClean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smtClean="0">
              <a:latin typeface="Arial" panose="020B0604020202020204" pitchFamily="34" charset="0"/>
            </a:endParaRPr>
          </a:p>
          <a:p>
            <a:pPr eaLnBrk="1" hangingPunct="1"/>
            <a:endParaRPr lang="zh-TW" altLang="en-US" smtClean="0"/>
          </a:p>
        </p:txBody>
      </p:sp>
      <p:sp>
        <p:nvSpPr>
          <p:cNvPr id="1536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4711700" y="5795963"/>
            <a:ext cx="1300163" cy="369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26E31D3-6246-42C8-AD24-BEBC940CD148}" type="datetime1">
              <a:rPr lang="zh-TW" alt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2018/7/12</a:t>
            </a:fld>
            <a:endParaRPr lang="zh-TW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7152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Bagging </a:t>
            </a:r>
            <a:r>
              <a:rPr lang="en-US" altLang="zh-TW" dirty="0" smtClean="0"/>
              <a:t>= </a:t>
            </a:r>
            <a:r>
              <a:rPr lang="en-US" altLang="zh-TW" dirty="0"/>
              <a:t>bootstrap </a:t>
            </a:r>
            <a:r>
              <a:rPr lang="en-US" altLang="zh-TW" dirty="0" smtClean="0"/>
              <a:t>aggregation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823913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Bootstrap: Create a random subset and train a model</a:t>
            </a:r>
          </a:p>
          <a:p>
            <a:pPr marL="823913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Aggregation: Repeat k times to have k models for aggregation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Aggregation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For classification  Majority vote of k classifiers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For regression  Average of k </a:t>
            </a:r>
            <a:r>
              <a:rPr lang="en-US" altLang="zh-TW" dirty="0" err="1" smtClean="0">
                <a:sym typeface="Wingdings" panose="05000000000000000000" pitchFamily="2" charset="2"/>
              </a:rPr>
              <a:t>regressors</a:t>
            </a:r>
            <a:r>
              <a:rPr lang="en-US" altLang="zh-TW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Illustration: Decision boundary classification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zh-TW" altLang="en-US" dirty="0"/>
          </a:p>
        </p:txBody>
      </p:sp>
      <p:sp>
        <p:nvSpPr>
          <p:cNvPr id="2662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Bagging in Practice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Error types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Bias: error due to model choice</a:t>
            </a:r>
          </a:p>
          <a:p>
            <a:pPr marL="915670" lvl="2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Can our model represent the true best prediction?</a:t>
            </a:r>
          </a:p>
          <a:p>
            <a:pPr marL="915670" lvl="2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Gets better with model complexity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Variance: error due to randomness of data</a:t>
            </a:r>
          </a:p>
          <a:p>
            <a:pPr marL="915670" lvl="2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Gets better with more data</a:t>
            </a:r>
          </a:p>
          <a:p>
            <a:pPr marL="915670" lvl="2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Gets worse with more model complexity </a:t>
            </a:r>
            <a:r>
              <a:rPr lang="en-US" altLang="zh-TW" dirty="0" smtClean="0">
                <a:sym typeface="Wingdings" panose="05000000000000000000" pitchFamily="2" charset="2"/>
              </a:rPr>
              <a:t> overfitting</a:t>
            </a:r>
            <a:endParaRPr lang="en-US" altLang="zh-TW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zh-TW" altLang="en-US" dirty="0"/>
          </a:p>
        </p:txBody>
      </p:sp>
      <p:sp>
        <p:nvSpPr>
          <p:cNvPr id="2765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Bias/Variance Tradeoff</a:t>
            </a:r>
            <a:endParaRPr lang="zh-TW" altLang="en-US" dirty="0" smtClean="0"/>
          </a:p>
        </p:txBody>
      </p:sp>
      <p:pic>
        <p:nvPicPr>
          <p:cNvPr id="2765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59753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580112" y="4653136"/>
            <a:ext cx="782637" cy="374650"/>
          </a:xfrm>
          <a:prstGeom prst="wedgeRoundRectCallout">
            <a:avLst>
              <a:gd name="adj1" fmla="val 8802"/>
              <a:gd name="adj2" fmla="val -2921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sym typeface="Wingdings" panose="05000000000000000000" pitchFamily="2" charset="2"/>
                <a:hlinkClick r:id="rId3"/>
              </a:rPr>
              <a:t>Source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Cross validation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A way to estimate the true error for model selection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K-fold cross validation in practice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Split the dataset into k parts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Use k-1 parts for model construction, 1 part for validation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Repeat k times to construct k classifiers to estimate training and validation errors. </a:t>
            </a:r>
            <a:r>
              <a:rPr lang="en-US" altLang="zh-TW" dirty="0" smtClean="0">
                <a:sym typeface="Wingdings" panose="05000000000000000000" pitchFamily="2" charset="2"/>
              </a:rPr>
              <a:t> Can we combine them to build a better classifier?</a:t>
            </a:r>
            <a:endParaRPr lang="en-US" altLang="zh-TW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zh-TW" altLang="en-US" dirty="0"/>
          </a:p>
        </p:txBody>
      </p:sp>
      <p:sp>
        <p:nvSpPr>
          <p:cNvPr id="2457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Cross Validation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Various strategies to reduce overfitting (and improve generalization)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Bagging </a:t>
            </a:r>
            <a:r>
              <a:rPr lang="en-US" altLang="zh-TW" dirty="0" smtClean="0">
                <a:sym typeface="Wingdings" panose="05000000000000000000" pitchFamily="2" charset="2"/>
              </a:rPr>
              <a:t> drop data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Deep neural networks  drop weights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Others  Add regularization term</a:t>
            </a:r>
            <a:endParaRPr lang="en-US" altLang="zh-TW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zh-TW" altLang="en-US" dirty="0"/>
          </a:p>
        </p:txBody>
      </p:sp>
      <p:sp>
        <p:nvSpPr>
          <p:cNvPr id="2560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Strategies for Reducing Overfitting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Decision Trees: Concept</a:t>
            </a:r>
            <a:endParaRPr lang="zh-TW" altLang="en-US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Classification and regression trees (CART)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Internal node: decision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External node (or leaf) : score or class</a:t>
            </a: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4" y="3282413"/>
            <a:ext cx="7601272" cy="2882891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7173513" y="6294749"/>
            <a:ext cx="783090" cy="374571"/>
          </a:xfrm>
          <a:prstGeom prst="wedgeRoundRectCallout">
            <a:avLst>
              <a:gd name="adj1" fmla="val 8802"/>
              <a:gd name="adj2" fmla="val -2921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sym typeface="Wingdings" panose="05000000000000000000" pitchFamily="2" charset="2"/>
                <a:hlinkClick r:id="rId3"/>
              </a:rPr>
              <a:t>Source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Random forests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Train classifiers based on a subset of features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Aggregate output of trees (majority vote or averaging)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Advantages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Efficient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Diversity (since each classifier only see a part of features) to reduce overfitting</a:t>
            </a:r>
            <a:endParaRPr lang="zh-TW" altLang="en-US" dirty="0"/>
          </a:p>
        </p:txBody>
      </p:sp>
      <p:sp>
        <p:nvSpPr>
          <p:cNvPr id="2867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Bagging for Trees: Random Forests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Bagging: Bootstrap aggregation</a:t>
            </a:r>
          </a:p>
          <a:p>
            <a:pPr lvl="1" eaLnBrk="1" hangingPunct="1">
              <a:defRPr/>
            </a:pPr>
            <a:r>
              <a:rPr lang="en-US" altLang="zh-TW" dirty="0" smtClean="0"/>
              <a:t>Reduces complexity of a model class prone to </a:t>
            </a:r>
            <a:r>
              <a:rPr lang="en-US" altLang="zh-TW" dirty="0" err="1" smtClean="0"/>
              <a:t>overfit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/>
              <a:t>Plays on bias/variance </a:t>
            </a:r>
            <a:r>
              <a:rPr lang="en-US" altLang="zh-TW" dirty="0" smtClean="0"/>
              <a:t>trade-off</a:t>
            </a:r>
            <a:r>
              <a:rPr lang="en-US" altLang="zh-TW" dirty="0"/>
              <a:t> </a:t>
            </a:r>
            <a:r>
              <a:rPr lang="en-US" altLang="zh-TW" dirty="0" smtClean="0"/>
              <a:t> </a:t>
            </a:r>
          </a:p>
          <a:p>
            <a:pPr eaLnBrk="1" hangingPunct="1">
              <a:defRPr/>
            </a:pPr>
            <a:r>
              <a:rPr lang="en-US" altLang="zh-TW" dirty="0" smtClean="0"/>
              <a:t>Strength and weakness</a:t>
            </a:r>
          </a:p>
          <a:p>
            <a:pPr lvl="1" eaLnBrk="1" hangingPunct="1">
              <a:defRPr/>
            </a:pPr>
            <a:r>
              <a:rPr lang="en-US" altLang="zh-TW" dirty="0" smtClean="0"/>
              <a:t>Strength: Better generalization, easy coding</a:t>
            </a:r>
          </a:p>
          <a:p>
            <a:pPr lvl="1" eaLnBrk="1" hangingPunct="1">
              <a:defRPr/>
            </a:pPr>
            <a:r>
              <a:rPr lang="en-US" altLang="zh-TW" dirty="0" smtClean="0"/>
              <a:t>Weakness: More computation</a:t>
            </a:r>
          </a:p>
          <a:p>
            <a:pPr eaLnBrk="1" hangingPunct="1">
              <a:defRPr/>
            </a:pPr>
            <a:r>
              <a:rPr lang="en-US" altLang="zh-TW" dirty="0" smtClean="0"/>
              <a:t>References</a:t>
            </a:r>
          </a:p>
          <a:p>
            <a:pPr lvl="1" eaLnBrk="1" hangingPunct="1">
              <a:defRPr/>
            </a:pPr>
            <a:r>
              <a:rPr lang="en-US" altLang="zh-TW" dirty="0" smtClean="0">
                <a:hlinkClick r:id="rId2"/>
              </a:rPr>
              <a:t>Concept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hlinkClick r:id="rId3"/>
              </a:rPr>
              <a:t>illustration</a:t>
            </a:r>
            <a:endParaRPr lang="en-US" altLang="zh-TW" dirty="0" smtClean="0"/>
          </a:p>
          <a:p>
            <a:pPr lvl="1" eaLnBrk="1" hangingPunct="1">
              <a:defRPr/>
            </a:pPr>
            <a:endParaRPr lang="zh-TW" altLang="en-US" dirty="0"/>
          </a:p>
        </p:txBody>
      </p:sp>
      <p:sp>
        <p:nvSpPr>
          <p:cNvPr id="2969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Summary of Bagging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123756-F543-4FF8-9954-E58233A050E7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Boosting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Build a sequence of classifiers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Earlier classifiers can have some “hard” examples that are misclassified.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Later classifiers try to get these “hard” examples right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Combine the whole set in the end </a:t>
            </a:r>
            <a:r>
              <a:rPr lang="en-US" altLang="zh-TW" dirty="0" smtClean="0">
                <a:sym typeface="Wingdings" panose="05000000000000000000" pitchFamily="2" charset="2"/>
              </a:rPr>
              <a:t> Leverage “weak” classifiers into a “strong” one.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Examples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err="1" smtClean="0">
                <a:sym typeface="Wingdings" panose="05000000000000000000" pitchFamily="2" charset="2"/>
              </a:rPr>
              <a:t>AdaBoost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err="1" smtClean="0">
                <a:sym typeface="Wingdings" panose="05000000000000000000" pitchFamily="2" charset="2"/>
              </a:rPr>
              <a:t>BrownBoost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err="1" smtClean="0">
                <a:sym typeface="Wingdings" panose="05000000000000000000" pitchFamily="2" charset="2"/>
              </a:rPr>
              <a:t>LogitBoost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Gradient Boosting</a:t>
            </a:r>
            <a:endParaRPr lang="en-US" altLang="zh-TW" dirty="0" smtClean="0"/>
          </a:p>
        </p:txBody>
      </p:sp>
      <p:sp>
        <p:nvSpPr>
          <p:cNvPr id="3072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Ensembles: Boosting</a:t>
            </a:r>
            <a:endParaRPr lang="zh-TW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Gradient </a:t>
            </a:r>
            <a:r>
              <a:rPr lang="en-US" altLang="zh-TW" dirty="0"/>
              <a:t>b</a:t>
            </a:r>
            <a:r>
              <a:rPr lang="en-US" altLang="zh-TW" dirty="0" smtClean="0"/>
              <a:t>oosting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Gradient descent + Boosting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Good for classification, regression, ranking, etc.</a:t>
            </a:r>
          </a:p>
          <a:p>
            <a:pPr marL="273367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Concept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Train </a:t>
            </a:r>
            <a:r>
              <a:rPr lang="en-US" altLang="zh-TW" dirty="0"/>
              <a:t>a </a:t>
            </a:r>
            <a:r>
              <a:rPr lang="en-US" altLang="zh-TW" dirty="0" smtClean="0"/>
              <a:t>set </a:t>
            </a:r>
            <a:r>
              <a:rPr lang="en-US" altLang="zh-TW" dirty="0"/>
              <a:t>of </a:t>
            </a:r>
            <a:r>
              <a:rPr lang="en-US" altLang="zh-TW" dirty="0" smtClean="0"/>
              <a:t>models sequentially</a:t>
            </a:r>
            <a:endParaRPr lang="en-US" altLang="zh-TW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Overall model </a:t>
            </a:r>
            <a:r>
              <a:rPr lang="en-US" altLang="zh-TW" dirty="0"/>
              <a:t>is progressively accurate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Overall </a:t>
            </a:r>
            <a:r>
              <a:rPr lang="en-US" altLang="zh-TW" dirty="0"/>
              <a:t>model is progressively </a:t>
            </a:r>
            <a:r>
              <a:rPr lang="en-US" altLang="zh-TW" dirty="0" smtClean="0"/>
              <a:t>complex</a:t>
            </a:r>
            <a:endParaRPr lang="en-US" altLang="zh-TW" dirty="0"/>
          </a:p>
        </p:txBody>
      </p:sp>
      <p:sp>
        <p:nvSpPr>
          <p:cNvPr id="3277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Ensembles: Gradient Boosting</a:t>
            </a:r>
            <a:endParaRPr lang="zh-TW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Steps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Train a model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Compute the error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Train another model to predict the error, and repeat till convergence</a:t>
            </a:r>
          </a:p>
          <a:p>
            <a:pPr marL="273367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Example using decision stumps (one-level decision trees)</a:t>
            </a:r>
          </a:p>
        </p:txBody>
      </p:sp>
      <p:sp>
        <p:nvSpPr>
          <p:cNvPr id="3277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Gradient Boosting: A Simple Example</a:t>
            </a:r>
            <a:endParaRPr lang="zh-TW" altLang="en-US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67" y="4121910"/>
            <a:ext cx="7199933" cy="2763474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7893366" y="4509120"/>
            <a:ext cx="783091" cy="374571"/>
          </a:xfrm>
          <a:prstGeom prst="wedgeRoundRectCallout">
            <a:avLst>
              <a:gd name="adj1" fmla="val 8802"/>
              <a:gd name="adj2" fmla="val -2921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sym typeface="Wingdings" panose="05000000000000000000" pitchFamily="2" charset="2"/>
                <a:hlinkClick r:id="rId3"/>
              </a:rPr>
              <a:t>Source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.wikimedia.org/wikipedia/commons/thumb/c/cf/Decision_stump.svg/241px-Decision_stum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68796"/>
            <a:ext cx="22955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/>
              <a:t>Intro to </a:t>
            </a:r>
            <a:r>
              <a:rPr lang="en-US" altLang="zh-TW" dirty="0" smtClean="0"/>
              <a:t>ensemble learning</a:t>
            </a: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Two types of ensemble learning</a:t>
            </a:r>
            <a:endParaRPr lang="en-US" altLang="zh-TW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Bagging</a:t>
            </a:r>
          </a:p>
          <a:p>
            <a:pPr marL="914717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Random forests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Boosting</a:t>
            </a:r>
            <a:endParaRPr lang="en-US" altLang="zh-TW" dirty="0"/>
          </a:p>
          <a:p>
            <a:pPr marL="914717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/>
              <a:t>Gradient </a:t>
            </a:r>
            <a:r>
              <a:rPr lang="en-US" altLang="zh-TW" dirty="0" smtClean="0"/>
              <a:t>boosting</a:t>
            </a:r>
          </a:p>
          <a:p>
            <a:pPr marL="914717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Extreme gradient boosting (</a:t>
            </a:r>
            <a:r>
              <a:rPr lang="en-US" altLang="zh-TW" dirty="0" err="1" smtClean="0"/>
              <a:t>XGBoost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Conclusions</a:t>
            </a:r>
            <a:endParaRPr lang="en-US" altLang="zh-TW" dirty="0"/>
          </a:p>
        </p:txBody>
      </p:sp>
      <p:sp>
        <p:nvSpPr>
          <p:cNvPr id="1638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Outline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Gradient descent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How it’s related?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/>
              <a:t>The objective (square loss, or SSE) to be minimized</a:t>
            </a:r>
            <a:endParaRPr lang="en-US" altLang="zh-TW" dirty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/>
              <a:t>Negative gradient </a:t>
            </a:r>
            <a:r>
              <a:rPr lang="en-US" altLang="zh-TW" dirty="0" smtClean="0">
                <a:sym typeface="Wingdings" panose="05000000000000000000" pitchFamily="2" charset="2"/>
              </a:rPr>
              <a:t> Residual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/>
              <a:t>Update F(x) by adding h(x) that fits to negative gradient</a:t>
            </a:r>
          </a:p>
        </p:txBody>
      </p:sp>
      <p:sp>
        <p:nvSpPr>
          <p:cNvPr id="3481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Math in Gradient Boosting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31640" y="3296017"/>
                <a:ext cx="26926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altLang="zh-TW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zh-TW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zh-TW" i="1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296017"/>
                <a:ext cx="2692660" cy="276999"/>
              </a:xfrm>
              <a:prstGeom prst="rect">
                <a:avLst/>
              </a:prstGeom>
              <a:blipFill>
                <a:blip r:embed="rId2"/>
                <a:stretch>
                  <a:fillRect l="-1810" t="-4444" r="-2941" b="-3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For objective of SSE (sum of squared error)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Residual = Negative gradient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Fit h(x) to residual = Fit h(x) to negative gradient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Update F(x) based on residual = Update F(x) based on negative gradient </a:t>
            </a:r>
            <a:r>
              <a:rPr lang="en-US" altLang="zh-TW" dirty="0" smtClean="0">
                <a:sym typeface="Wingdings" panose="05000000000000000000" pitchFamily="2" charset="2"/>
              </a:rPr>
              <a:t> We are actually updating our model via gradient descent!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Why taking all the trouble to make it gradient descent?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To care of other objectives in the same manner.</a:t>
            </a: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</p:txBody>
      </p:sp>
      <p:sp>
        <p:nvSpPr>
          <p:cNvPr id="3481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How Gradient Descent Is Related?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8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714500"/>
                <a:ext cx="7467600" cy="4759325"/>
              </a:xfrm>
            </p:spPr>
            <p:txBody>
              <a:bodyPr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altLang="zh-TW" dirty="0" smtClean="0"/>
                  <a:t>SSE: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zh-TW" alt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altLang="zh-TW" dirty="0" smtClean="0"/>
                  <a:t>Steps in gradient boosting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altLang="zh-TW" dirty="0" smtClean="0"/>
                  <a:t>Start with an initial model,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altLang="zh-TW" dirty="0"/>
                  <a:t>(x</a:t>
                </a:r>
                <a:r>
                  <a:rPr lang="en-US" altLang="zh-TW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altLang="zh-TW" dirty="0" smtClean="0"/>
                  <a:t>Iterate until converge:</a:t>
                </a:r>
              </a:p>
              <a:p>
                <a:pPr marL="1098550" lvl="2" indent="-457200" eaLnBrk="1" fontAlgn="auto" hangingPunct="1">
                  <a:spcAft>
                    <a:spcPts val="0"/>
                  </a:spcAft>
                  <a:buFont typeface="+mj-lt"/>
                  <a:buAutoNum type="arabicPeriod"/>
                  <a:defRPr/>
                </a:pPr>
                <a:r>
                  <a:rPr lang="en-US" altLang="zh-TW" dirty="0" smtClean="0"/>
                  <a:t>Calculate negative gradients =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marL="1098550" lvl="2" indent="-457200" eaLnBrk="1" fontAlgn="auto" hangingPunct="1">
                  <a:spcAft>
                    <a:spcPts val="0"/>
                  </a:spcAft>
                  <a:buFont typeface="+mj-lt"/>
                  <a:buAutoNum type="arabicPeriod"/>
                  <a:defRPr/>
                </a:pPr>
                <a:r>
                  <a:rPr lang="en-US" altLang="zh-TW" dirty="0" smtClean="0"/>
                  <a:t>Fit a </a:t>
                </a:r>
                <a:r>
                  <a:rPr lang="en-US" altLang="zh-TW" dirty="0" err="1" smtClean="0"/>
                  <a:t>regressor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to the negative gradients (or residuals)</a:t>
                </a:r>
              </a:p>
              <a:p>
                <a:pPr marL="1098550" lvl="2" indent="-457200" eaLnBrk="1" fontAlgn="auto" hangingPunct="1">
                  <a:spcAft>
                    <a:spcPts val="0"/>
                  </a:spcAft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altLang="zh-TW" dirty="0" smtClean="0"/>
                  <a:t>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714500"/>
                <a:ext cx="7467600" cy="4759325"/>
              </a:xfrm>
              <a:blipFill>
                <a:blip r:embed="rId2"/>
                <a:stretch>
                  <a:fillRect l="-327" t="-125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Gradient Boosting for Regression with SSE</a:t>
            </a:r>
            <a:endParaRPr lang="zh-TW" altLang="en-US" dirty="0" smtClean="0"/>
          </a:p>
        </p:txBody>
      </p:sp>
      <p:sp>
        <p:nvSpPr>
          <p:cNvPr id="5" name="圓角矩形圖說文字 4"/>
          <p:cNvSpPr/>
          <p:nvPr/>
        </p:nvSpPr>
        <p:spPr>
          <a:xfrm>
            <a:off x="5292088" y="5589240"/>
            <a:ext cx="2654868" cy="374571"/>
          </a:xfrm>
          <a:prstGeom prst="wedgeRoundRectCallout">
            <a:avLst>
              <a:gd name="adj1" fmla="val -66757"/>
              <a:gd name="adj2" fmla="val -49571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Further optimization possible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Commonly used loss functions for regression</a:t>
                </a:r>
              </a:p>
              <a:p>
                <a:pPr lvl="1"/>
                <a:r>
                  <a:rPr lang="en-US" altLang="zh-TW" dirty="0" smtClean="0"/>
                  <a:t>Square loss: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Sensitive to outliers</a:t>
                </a:r>
              </a:p>
              <a:p>
                <a:pPr lvl="1"/>
                <a:r>
                  <a:rPr lang="en-US" altLang="zh-TW" dirty="0" smtClean="0"/>
                  <a:t>Absolute loss: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More robust to outliers</a:t>
                </a:r>
              </a:p>
              <a:p>
                <a:pPr lvl="1"/>
                <a:r>
                  <a:rPr lang="en-US" altLang="zh-TW" dirty="0" smtClean="0"/>
                  <a:t>Huber loss: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when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en-US" altLang="zh-TW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zh-TW" altLang="en-US" i="1" dirty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mr>
                          <m:mr>
                            <m:e>
                              <m:r>
                                <a:rPr lang="zh-TW" altLang="en-US" i="1" dirty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TW" altLang="en-US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when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en-US" altLang="zh-TW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zh-TW" altLang="en-US" i="1" dirty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More robust to outliers</a:t>
                </a:r>
              </a:p>
              <a:p>
                <a:r>
                  <a:rPr lang="en-US" altLang="zh-TW" dirty="0" smtClean="0"/>
                  <a:t>Examples (</a:t>
                </a:r>
                <a:r>
                  <a:rPr lang="en-US" altLang="zh-TW" dirty="0" smtClean="0">
                    <a:hlinkClick r:id="rId2"/>
                  </a:rPr>
                  <a:t>source</a:t>
                </a:r>
                <a:r>
                  <a:rPr lang="en-US" altLang="zh-TW" dirty="0" smtClean="0"/>
                  <a:t>)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27" t="-1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Loss Functions for Regression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931" y="5304644"/>
            <a:ext cx="4432309" cy="13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714500"/>
                <a:ext cx="7467600" cy="4759325"/>
              </a:xfrm>
            </p:spPr>
            <p:txBody>
              <a:bodyPr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altLang="zh-TW" dirty="0" smtClean="0"/>
                  <a:t>SSE: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zh-TW" alt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altLang="zh-TW" dirty="0" smtClean="0"/>
                  <a:t>Steps in gradient boosting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altLang="zh-TW" dirty="0" smtClean="0"/>
                  <a:t>Start with an initial model,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altLang="zh-TW" dirty="0"/>
                  <a:t>(x</a:t>
                </a:r>
                <a:r>
                  <a:rPr lang="en-US" altLang="zh-TW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en-US" altLang="zh-TW" dirty="0" smtClean="0"/>
                  <a:t>Iterate until converge:</a:t>
                </a:r>
              </a:p>
              <a:p>
                <a:pPr marL="1098550" lvl="2" indent="-457200" eaLnBrk="1" fontAlgn="auto" hangingPunct="1">
                  <a:spcAft>
                    <a:spcPts val="0"/>
                  </a:spcAft>
                  <a:buFont typeface="+mj-lt"/>
                  <a:buAutoNum type="arabicPeriod"/>
                  <a:defRPr/>
                </a:pPr>
                <a:r>
                  <a:rPr lang="en-US" altLang="zh-TW" dirty="0" smtClean="0"/>
                  <a:t>Calculate negative gradients =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1098550" lvl="2" indent="-457200" eaLnBrk="1" fontAlgn="auto" hangingPunct="1">
                  <a:spcAft>
                    <a:spcPts val="0"/>
                  </a:spcAft>
                  <a:buFont typeface="+mj-lt"/>
                  <a:buAutoNum type="arabicPeriod"/>
                  <a:defRPr/>
                </a:pPr>
                <a:r>
                  <a:rPr lang="en-US" altLang="zh-TW" dirty="0" smtClean="0"/>
                  <a:t>Fit a </a:t>
                </a:r>
                <a:r>
                  <a:rPr lang="en-US" altLang="zh-TW" dirty="0" err="1" smtClean="0"/>
                  <a:t>regressor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to the negative gradients</a:t>
                </a:r>
              </a:p>
              <a:p>
                <a:pPr marL="1098550" lvl="2" indent="-457200" eaLnBrk="1" fontAlgn="auto" hangingPunct="1">
                  <a:spcAft>
                    <a:spcPts val="0"/>
                  </a:spcAft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altLang="zh-TW" dirty="0" smtClean="0"/>
                  <a:t>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714500"/>
                <a:ext cx="7467600" cy="4759325"/>
              </a:xfrm>
              <a:blipFill>
                <a:blip r:embed="rId2"/>
                <a:stretch>
                  <a:fillRect l="-327" t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Gradient Boosting for Regression with a General Loss Function</a:t>
            </a:r>
            <a:endParaRPr lang="zh-TW" altLang="en-US" dirty="0" smtClean="0"/>
          </a:p>
        </p:txBody>
      </p:sp>
      <p:sp>
        <p:nvSpPr>
          <p:cNvPr id="4" name="圓角矩形圖說文字 3"/>
          <p:cNvSpPr/>
          <p:nvPr/>
        </p:nvSpPr>
        <p:spPr>
          <a:xfrm>
            <a:off x="3837384" y="5302294"/>
            <a:ext cx="4592737" cy="646986"/>
          </a:xfrm>
          <a:prstGeom prst="wedgeRoundRectCallout">
            <a:avLst>
              <a:gd name="adj1" fmla="val 1900"/>
              <a:gd name="adj2" fmla="val -103347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By following negative gradients instead of residuals,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model will pay less attention to outliers.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Summary for GB</a:t>
            </a:r>
          </a:p>
          <a:p>
            <a:pPr lvl="1"/>
            <a:r>
              <a:rPr lang="en-US" altLang="zh-TW" dirty="0" smtClean="0"/>
              <a:t>Fit an additive model in a forward stage-wise manner</a:t>
            </a:r>
          </a:p>
          <a:p>
            <a:pPr lvl="1"/>
            <a:r>
              <a:rPr lang="en-US" altLang="zh-TW" dirty="0" smtClean="0"/>
              <a:t>In each stage, introduce a new model to improve the existing model by following the negative gradients</a:t>
            </a:r>
          </a:p>
          <a:p>
            <a:pPr lvl="1"/>
            <a:r>
              <a:rPr lang="en-US" altLang="zh-TW" dirty="0" smtClean="0"/>
              <a:t>Any differentiable loss function can be used.</a:t>
            </a:r>
          </a:p>
          <a:p>
            <a:r>
              <a:rPr lang="en-US" altLang="zh-TW" dirty="0" smtClean="0"/>
              <a:t>References</a:t>
            </a:r>
          </a:p>
          <a:p>
            <a:pPr lvl="1"/>
            <a:r>
              <a:rPr lang="en-US" altLang="zh-TW" dirty="0" smtClean="0">
                <a:hlinkClick r:id="rId2"/>
              </a:rPr>
              <a:t>A Gentle Introduction to Gradient Boosting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3"/>
              </a:rPr>
              <a:t>Ensembles (3): Gradient </a:t>
            </a:r>
            <a:r>
              <a:rPr lang="en-US" altLang="zh-TW" dirty="0" smtClean="0">
                <a:hlinkClick r:id="rId3"/>
              </a:rPr>
              <a:t>Boosting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4"/>
              </a:rPr>
              <a:t>A </a:t>
            </a:r>
            <a:r>
              <a:rPr lang="en-US" altLang="zh-TW" dirty="0" err="1">
                <a:hlinkClick r:id="rId4"/>
              </a:rPr>
              <a:t>Kaggle</a:t>
            </a:r>
            <a:r>
              <a:rPr lang="en-US" altLang="zh-TW" dirty="0">
                <a:hlinkClick r:id="rId4"/>
              </a:rPr>
              <a:t> Master Explains Gradient Boosting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for Gradient Boosting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11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Decision Trees: Strengths and Weaknesses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Strengths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Easy to comprehend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Fast to train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Nonlinear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Invariant to feature scaling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Robust to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altLang="zh-TW" dirty="0" smtClean="0"/>
              <a:t>Feature types (numerical &amp; categorical, etc.)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altLang="zh-TW" dirty="0" smtClean="0"/>
              <a:t>Correlated features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altLang="zh-TW" dirty="0" smtClean="0"/>
              <a:t>Missing values</a:t>
            </a: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zh-TW" altLang="en-US" dirty="0"/>
          </a:p>
        </p:txBody>
      </p:sp>
      <p:sp>
        <p:nvSpPr>
          <p:cNvPr id="36868" name="內容版面配置區 6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Weaknesses</a:t>
            </a:r>
          </a:p>
          <a:p>
            <a:pPr lvl="1" eaLnBrk="1" hangingPunct="1"/>
            <a:r>
              <a:rPr lang="en-US" altLang="zh-TW" dirty="0" smtClean="0"/>
              <a:t>Poor accuracy</a:t>
            </a:r>
          </a:p>
          <a:p>
            <a:pPr lvl="1" eaLnBrk="1" hangingPunct="1"/>
            <a:r>
              <a:rPr lang="en-US" altLang="zh-TW" dirty="0" smtClean="0"/>
              <a:t>Inefficient to fit linear relationships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Improving Decision Trees: Ensembles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Random forest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Bagging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Fit a set of trees on different samples of the data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Take tree average as output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Parallel in nature</a:t>
            </a: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zh-TW" altLang="en-US" dirty="0"/>
          </a:p>
        </p:txBody>
      </p:sp>
      <p:sp>
        <p:nvSpPr>
          <p:cNvPr id="38916" name="內容版面配置區 6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Gradient boosting</a:t>
            </a:r>
          </a:p>
          <a:p>
            <a:pPr lvl="1" eaLnBrk="1" hangingPunct="1"/>
            <a:r>
              <a:rPr lang="en-US" altLang="zh-TW" dirty="0" smtClean="0"/>
              <a:t>Boosting</a:t>
            </a:r>
          </a:p>
          <a:p>
            <a:pPr lvl="1" eaLnBrk="1" hangingPunct="1"/>
            <a:r>
              <a:rPr lang="en-US" altLang="zh-TW" dirty="0" smtClean="0"/>
              <a:t>Fit a sequence of trees where each tries to reduce error from prior trees</a:t>
            </a:r>
          </a:p>
          <a:p>
            <a:pPr lvl="1" eaLnBrk="1" hangingPunct="1"/>
            <a:r>
              <a:rPr lang="en-US" altLang="zh-TW" dirty="0" smtClean="0"/>
              <a:t>Take cascaded tree output as </a:t>
            </a:r>
            <a:r>
              <a:rPr lang="en-US" altLang="zh-TW" dirty="0" err="1" smtClean="0"/>
              <a:t>putput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Cascaded in nature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003232" cy="4759464"/>
          </a:xfrm>
        </p:spPr>
        <p:txBody>
          <a:bodyPr/>
          <a:lstStyle/>
          <a:p>
            <a:r>
              <a:rPr lang="en-US" altLang="zh-TW" dirty="0" smtClean="0"/>
              <a:t>The overall prediction is the sum or average of each tree’s prediction.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143000"/>
          </a:xfrm>
        </p:spPr>
        <p:txBody>
          <a:bodyPr/>
          <a:lstStyle/>
          <a:p>
            <a:r>
              <a:rPr lang="en-US" altLang="zh-TW" dirty="0" smtClean="0"/>
              <a:t>An Simple Example of Tree Ensemble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2" y="2544288"/>
            <a:ext cx="7818096" cy="3909048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7173513" y="5877272"/>
            <a:ext cx="783090" cy="374571"/>
          </a:xfrm>
          <a:prstGeom prst="wedgeRoundRectCallout">
            <a:avLst>
              <a:gd name="adj1" fmla="val 8802"/>
              <a:gd name="adj2" fmla="val -2921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sym typeface="Wingdings" panose="05000000000000000000" pitchFamily="2" charset="2"/>
                <a:hlinkClick r:id="rId3"/>
              </a:rPr>
              <a:t>Source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Fact</a:t>
            </a:r>
          </a:p>
          <a:p>
            <a:pPr lvl="1"/>
            <a:r>
              <a:rPr lang="en-US" altLang="zh-TW" dirty="0" smtClean="0"/>
              <a:t>Almost </a:t>
            </a:r>
            <a:r>
              <a:rPr lang="en-US" altLang="zh-TW" dirty="0"/>
              <a:t>half of data mining competition are </a:t>
            </a:r>
            <a:r>
              <a:rPr lang="en-US" altLang="zh-TW" dirty="0" smtClean="0"/>
              <a:t>won by </a:t>
            </a:r>
            <a:r>
              <a:rPr lang="en-US" altLang="zh-TW" dirty="0"/>
              <a:t>using some  variants of tree ensemble methods</a:t>
            </a:r>
            <a:r>
              <a:rPr lang="en-US" altLang="zh-TW" dirty="0" smtClean="0"/>
              <a:t>!</a:t>
            </a:r>
          </a:p>
          <a:p>
            <a:r>
              <a:rPr lang="en-US" altLang="zh-TW" dirty="0" smtClean="0"/>
              <a:t>Advantages</a:t>
            </a:r>
          </a:p>
          <a:p>
            <a:pPr lvl="1"/>
            <a:r>
              <a:rPr lang="en-US" altLang="zh-TW" dirty="0" smtClean="0"/>
              <a:t>All advantages of decision tress are inherited.</a:t>
            </a:r>
          </a:p>
          <a:p>
            <a:pPr lvl="1"/>
            <a:r>
              <a:rPr lang="en-US" altLang="zh-TW" dirty="0" smtClean="0"/>
              <a:t>Better accuracy than a single tree</a:t>
            </a:r>
          </a:p>
          <a:p>
            <a:pPr lvl="1"/>
            <a:r>
              <a:rPr lang="en-US" altLang="zh-TW" dirty="0" smtClean="0"/>
              <a:t>Learn higher-order interactions between features</a:t>
            </a:r>
          </a:p>
          <a:p>
            <a:pPr lvl="1"/>
            <a:r>
              <a:rPr lang="en-US" altLang="zh-TW" dirty="0" smtClean="0"/>
              <a:t>Can be scalable</a:t>
            </a:r>
          </a:p>
          <a:p>
            <a:pPr lvl="1"/>
            <a:r>
              <a:rPr lang="en-US" altLang="zh-TW" dirty="0" smtClean="0"/>
              <a:t>Used practically in industry 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about Tree Ensembles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7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Models or learners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/>
              <a:t>Any math functions that can be </a:t>
            </a:r>
            <a:r>
              <a:rPr lang="en-US" altLang="zh-TW" dirty="0" smtClean="0"/>
              <a:t>trained or tuned </a:t>
            </a:r>
            <a:r>
              <a:rPr lang="en-US" altLang="zh-TW" dirty="0"/>
              <a:t>to perform a specific tasks </a:t>
            </a:r>
            <a:endParaRPr lang="en-US" altLang="zh-TW" dirty="0" smtClean="0"/>
          </a:p>
          <a:p>
            <a:pPr marL="915670" lvl="2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Classifiers for classification</a:t>
            </a:r>
          </a:p>
          <a:p>
            <a:pPr marL="915670" lvl="2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err="1" smtClean="0"/>
              <a:t>Regressors</a:t>
            </a:r>
            <a:r>
              <a:rPr lang="en-US" altLang="zh-TW" dirty="0" smtClean="0"/>
              <a:t> for regression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 	ranking machines for ranking, </a:t>
            </a:r>
            <a:r>
              <a:rPr lang="en-US" altLang="zh-TW" dirty="0" err="1" smtClean="0"/>
              <a:t>etc</a:t>
            </a: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Ensemble Learning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Combine a set of models to reach a better prediction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Models </a:t>
            </a:r>
            <a:r>
              <a:rPr lang="en-US" altLang="zh-TW" dirty="0"/>
              <a:t>can be same (bagging &amp; boosting) or different types</a:t>
            </a: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How to combine models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Parallel: (weighted) majority vote, (weighted) average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Serial: One after another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</p:txBody>
      </p:sp>
      <p:sp>
        <p:nvSpPr>
          <p:cNvPr id="1843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Ensembles Learning</a:t>
            </a:r>
            <a:endParaRPr lang="zh-TW" altLang="en-US" dirty="0" smtClean="0"/>
          </a:p>
        </p:txBody>
      </p:sp>
      <p:sp>
        <p:nvSpPr>
          <p:cNvPr id="5" name="圓角矩形圖說文字 4"/>
          <p:cNvSpPr/>
          <p:nvPr/>
        </p:nvSpPr>
        <p:spPr>
          <a:xfrm>
            <a:off x="3923928" y="3990533"/>
            <a:ext cx="2403675" cy="374571"/>
          </a:xfrm>
          <a:prstGeom prst="wedgeRoundRectCallout">
            <a:avLst>
              <a:gd name="adj1" fmla="val -66103"/>
              <a:gd name="adj2" fmla="val 23027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Ensemble: a group objects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XGBoost</a:t>
            </a:r>
            <a:r>
              <a:rPr lang="en-US" altLang="zh-TW" dirty="0" smtClean="0"/>
              <a:t>: Extreme Gradient Boosting</a:t>
            </a:r>
          </a:p>
          <a:p>
            <a:pPr lvl="1"/>
            <a:r>
              <a:rPr lang="en-US" altLang="zh-TW" dirty="0" smtClean="0"/>
              <a:t>Based on the concept of gradient boosting</a:t>
            </a:r>
          </a:p>
          <a:p>
            <a:pPr lvl="1"/>
            <a:r>
              <a:rPr lang="en-US" altLang="zh-TW" dirty="0"/>
              <a:t>Tree boosting, with regularization term</a:t>
            </a:r>
            <a:endParaRPr lang="en-US" altLang="zh-TW" dirty="0" smtClean="0"/>
          </a:p>
          <a:p>
            <a:pPr lvl="1"/>
            <a:r>
              <a:rPr lang="en-US" altLang="zh-TW" dirty="0"/>
              <a:t>Supports regression, classification, ranking and user defined objectives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Flexible code available</a:t>
            </a:r>
          </a:p>
          <a:p>
            <a:pPr lvl="2"/>
            <a:r>
              <a:rPr lang="en-US" altLang="zh-TW" dirty="0" smtClean="0"/>
              <a:t>Supports multiple languages and platforms</a:t>
            </a:r>
          </a:p>
          <a:p>
            <a:pPr lvl="2"/>
            <a:r>
              <a:rPr lang="en-US" altLang="zh-TW" dirty="0" smtClean="0"/>
              <a:t>Distributed on various clouds</a:t>
            </a:r>
          </a:p>
          <a:p>
            <a:pPr lvl="2"/>
            <a:r>
              <a:rPr lang="en-US" altLang="zh-TW" dirty="0" smtClean="0"/>
              <a:t>Wins many ML competitions</a:t>
            </a:r>
          </a:p>
          <a:p>
            <a:pPr lvl="2"/>
            <a:r>
              <a:rPr lang="en-US" altLang="zh-TW" dirty="0" smtClean="0"/>
              <a:t>Highly scalable</a:t>
            </a:r>
          </a:p>
          <a:p>
            <a:r>
              <a:rPr lang="en-US" altLang="zh-TW" dirty="0" smtClean="0"/>
              <a:t>Reference</a:t>
            </a:r>
          </a:p>
          <a:p>
            <a:pPr lvl="1"/>
            <a:r>
              <a:rPr lang="en-US" altLang="zh-TW" dirty="0">
                <a:hlinkClick r:id="rId2"/>
              </a:rPr>
              <a:t>Scalable and Flexible Gradient </a:t>
            </a:r>
            <a:r>
              <a:rPr lang="en-US" altLang="zh-TW" dirty="0" smtClean="0">
                <a:hlinkClick r:id="rId2"/>
              </a:rPr>
              <a:t>Boosting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Intro to Boosted Trees</a:t>
            </a:r>
            <a:r>
              <a:rPr lang="en-US" altLang="zh-TW" dirty="0" smtClean="0"/>
              <a:t> (</a:t>
            </a:r>
            <a:r>
              <a:rPr lang="en-US" altLang="zh-TW" dirty="0" smtClean="0">
                <a:hlinkClick r:id="rId4"/>
              </a:rPr>
              <a:t>pdf</a:t>
            </a:r>
            <a:r>
              <a:rPr lang="en-US" altLang="zh-TW" dirty="0" smtClean="0"/>
              <a:t>) by </a:t>
            </a:r>
            <a:r>
              <a:rPr lang="en-US" altLang="zh-TW" dirty="0" err="1" smtClean="0"/>
              <a:t>Tianqi</a:t>
            </a:r>
            <a:r>
              <a:rPr lang="en-US" altLang="zh-TW" dirty="0" smtClean="0"/>
              <a:t> Chen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Tree Ensemble: </a:t>
            </a:r>
            <a:r>
              <a:rPr lang="en-US" altLang="zh-TW" dirty="0" err="1" smtClean="0"/>
              <a:t>XGBoost</a:t>
            </a:r>
            <a:endParaRPr lang="zh-TW" altLang="en-US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4860032" y="4869160"/>
            <a:ext cx="3494807" cy="646986"/>
          </a:xfrm>
          <a:prstGeom prst="wedgeRoundRectCallout">
            <a:avLst>
              <a:gd name="adj1" fmla="val 8802"/>
              <a:gd name="adj2" fmla="val -2921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 2015, 17 out of 29 </a:t>
            </a:r>
            <a:r>
              <a:rPr lang="en-US" altLang="zh-TW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Kaggle</a:t>
            </a:r>
            <a:r>
              <a:rPr lang="en-US" altLang="zh-TW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champions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used </a:t>
            </a:r>
            <a:r>
              <a:rPr lang="en-US" altLang="zh-TW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XGBoost</a:t>
            </a:r>
            <a:r>
              <a:rPr lang="en-US" altLang="zh-TW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their solutions.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Objective Functions for ML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001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Boosting by Learning a Tree Sequence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90278"/>
            <a:ext cx="78676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Objective for Tree Ensemble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7353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505825" cy="471487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Boosting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0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Additive Training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34269"/>
            <a:ext cx="82296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Taylor Expansion of Loss Function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15219"/>
            <a:ext cx="83343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Refine Tree Definition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15802"/>
            <a:ext cx="77533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Define Tree Complexity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57511"/>
            <a:ext cx="79343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Rewrite the Objectives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70199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>
                <a:solidFill>
                  <a:srgbClr val="FF0000"/>
                </a:solidFill>
              </a:rPr>
              <a:t>Who Wants to Be a Millionaire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en-US" altLang="zh-TW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More </a:t>
            </a:r>
            <a:r>
              <a:rPr lang="en-US" altLang="zh-TW" dirty="0"/>
              <a:t>opinions are better: Wisdom of the </a:t>
            </a:r>
            <a:r>
              <a:rPr lang="en-US" altLang="zh-TW" dirty="0" smtClean="0"/>
              <a:t>crowd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</p:txBody>
      </p:sp>
      <p:sp>
        <p:nvSpPr>
          <p:cNvPr id="1945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Advantages of Ensembles</a:t>
            </a:r>
            <a:endParaRPr lang="zh-TW" altLang="en-US" smtClean="0"/>
          </a:p>
        </p:txBody>
      </p:sp>
      <p:pic>
        <p:nvPicPr>
          <p:cNvPr id="1946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2447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Picture for Ask the Aud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276475"/>
            <a:ext cx="1993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Picture for Phone a Friend&#10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276475"/>
            <a:ext cx="1993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076056" y="4221088"/>
            <a:ext cx="23968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Times New Roman"/>
                <a:cs typeface="Times New Roman"/>
              </a:rPr>
              <a:t>Options for getting help</a:t>
            </a:r>
            <a:endParaRPr lang="zh-TW" altLang="en-US" dirty="0">
              <a:latin typeface="Times New Roman"/>
              <a:cs typeface="Times New Roman"/>
            </a:endParaRPr>
          </a:p>
        </p:txBody>
      </p:sp>
      <p:sp>
        <p:nvSpPr>
          <p:cNvPr id="8" name="左大括弧 7"/>
          <p:cNvSpPr/>
          <p:nvPr/>
        </p:nvSpPr>
        <p:spPr>
          <a:xfrm rot="16200000">
            <a:off x="6120171" y="1880828"/>
            <a:ext cx="288032" cy="45365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Tree Structure Score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7800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Tree Structure Score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15430"/>
            <a:ext cx="85534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 for a Single Tree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02296"/>
            <a:ext cx="7781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Greedy Search in Tree Construction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1153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Efficient Search for the Best Split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42" y="1772816"/>
            <a:ext cx="72961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 for Finding Split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18853"/>
            <a:ext cx="80105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Recap: Boosted Tree Algorithm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91" y="1795611"/>
            <a:ext cx="75914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Modeling on big data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Large number of examples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High dimensionality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Two successful paradigms of modeling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Start with a complex model from the very beginning and fit the model parameters iteratively 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Deep neural networks</a:t>
            </a:r>
          </a:p>
          <a:p>
            <a:pPr marL="914717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Slow</a:t>
            </a:r>
          </a:p>
          <a:p>
            <a:pPr marL="914717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Good for image classification, with transfer learning available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Build the overall model iteratively, with each step adding a simple model for fast training 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Boosting</a:t>
            </a:r>
            <a:r>
              <a:rPr lang="en-US" altLang="zh-TW" dirty="0" smtClean="0">
                <a:sym typeface="Wingdings" panose="05000000000000000000" pitchFamily="2" charset="2"/>
              </a:rPr>
              <a:t> </a:t>
            </a:r>
          </a:p>
          <a:p>
            <a:pPr marL="914717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Faster and more scalable</a:t>
            </a:r>
          </a:p>
          <a:p>
            <a:pPr marL="914717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Good for general data prediction w/o transfer learning</a:t>
            </a:r>
          </a:p>
        </p:txBody>
      </p:sp>
      <p:sp>
        <p:nvSpPr>
          <p:cNvPr id="3174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Conclusions by Comparison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1143000"/>
          </a:xfrm>
        </p:spPr>
        <p:txBody>
          <a:bodyPr/>
          <a:lstStyle/>
          <a:p>
            <a:pPr eaLnBrk="1" hangingPunct="1"/>
            <a:r>
              <a:rPr kumimoji="1" lang="en-US" altLang="zh-TW" smtClean="0"/>
              <a:t>References</a:t>
            </a:r>
            <a:endParaRPr kumimoji="1"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kumimoji="1" lang="en-US" altLang="zh-TW" dirty="0" smtClean="0"/>
              <a:t>References &amp; resources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hlinkClick r:id="rId2"/>
              </a:rPr>
              <a:t>Intro to Boosted Trees</a:t>
            </a:r>
            <a:r>
              <a:rPr lang="en-US" altLang="zh-TW" dirty="0"/>
              <a:t> (</a:t>
            </a:r>
            <a:r>
              <a:rPr lang="en-US" altLang="zh-TW" dirty="0">
                <a:hlinkClick r:id="rId3"/>
              </a:rPr>
              <a:t>pdf</a:t>
            </a:r>
            <a:r>
              <a:rPr lang="en-US" altLang="zh-TW" dirty="0"/>
              <a:t>) by </a:t>
            </a:r>
            <a:r>
              <a:rPr lang="en-US" altLang="zh-TW" dirty="0" err="1"/>
              <a:t>Tianqi</a:t>
            </a:r>
            <a:r>
              <a:rPr lang="en-US" altLang="zh-TW" dirty="0"/>
              <a:t> </a:t>
            </a:r>
            <a:r>
              <a:rPr lang="en-US" altLang="zh-TW" dirty="0" smtClean="0"/>
              <a:t>Chen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>
                <a:hlinkClick r:id="rId4"/>
              </a:rPr>
              <a:t>Scalable and Flexible Gradient </a:t>
            </a:r>
            <a:r>
              <a:rPr lang="en-US" altLang="zh-TW" dirty="0" smtClean="0">
                <a:hlinkClick r:id="rId4"/>
              </a:rPr>
              <a:t>Boosting</a:t>
            </a:r>
            <a:endParaRPr lang="en-US" altLang="zh-TW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err="1" smtClean="0">
                <a:hlinkClick r:id="rId5"/>
              </a:rPr>
              <a:t>Kaggle</a:t>
            </a:r>
            <a:r>
              <a:rPr lang="en-US" altLang="zh-TW" dirty="0" smtClean="0">
                <a:hlinkClick r:id="rId5"/>
              </a:rPr>
              <a:t> </a:t>
            </a:r>
            <a:r>
              <a:rPr lang="en-US" altLang="zh-TW" dirty="0">
                <a:hlinkClick r:id="rId5"/>
              </a:rPr>
              <a:t>Winning Solution </a:t>
            </a:r>
            <a:r>
              <a:rPr lang="en-US" altLang="zh-TW" dirty="0" err="1">
                <a:hlinkClick r:id="rId5"/>
              </a:rPr>
              <a:t>Xgboost</a:t>
            </a:r>
            <a:r>
              <a:rPr lang="en-US" altLang="zh-TW" dirty="0">
                <a:hlinkClick r:id="rId5"/>
              </a:rPr>
              <a:t> Algorithm - Learn from Its Author, Tong </a:t>
            </a:r>
            <a:r>
              <a:rPr lang="en-US" altLang="zh-TW" dirty="0" smtClean="0">
                <a:hlinkClick r:id="rId5"/>
              </a:rPr>
              <a:t>He</a:t>
            </a:r>
            <a:endParaRPr kumimoji="1" lang="en-US" altLang="zh-TW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kumimoji="1"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kumimoji="1"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Parallel combination, or “committees”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Majority vote</a:t>
            </a:r>
          </a:p>
          <a:p>
            <a:pPr marL="365760" lvl="1" indent="0" eaLnBrk="1" fontAlgn="auto" hangingPunct="1">
              <a:spcAft>
                <a:spcPts val="0"/>
              </a:spcAft>
              <a:buNone/>
              <a:defRPr/>
            </a:pP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Weighted majority vote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</p:txBody>
      </p:sp>
      <p:sp>
        <p:nvSpPr>
          <p:cNvPr id="2048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Ensemble of Parallel Connection</a:t>
            </a:r>
            <a:endParaRPr lang="zh-TW" altLang="en-US" dirty="0" smtClean="0"/>
          </a:p>
        </p:txBody>
      </p:sp>
      <p:sp>
        <p:nvSpPr>
          <p:cNvPr id="12" name="矩形 11"/>
          <p:cNvSpPr/>
          <p:nvPr/>
        </p:nvSpPr>
        <p:spPr bwMode="auto">
          <a:xfrm>
            <a:off x="4933901" y="5140945"/>
            <a:ext cx="469900" cy="338138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933901" y="5623545"/>
            <a:ext cx="469900" cy="338138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933901" y="6149008"/>
            <a:ext cx="469900" cy="338137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6780163" y="4509120"/>
            <a:ext cx="1658938" cy="647700"/>
          </a:xfrm>
          <a:prstGeom prst="wedgeRoundRectCallout">
            <a:avLst>
              <a:gd name="adj1" fmla="val -44012"/>
              <a:gd name="adj2" fmla="val 9886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sym typeface="Wingdings" panose="05000000000000000000" pitchFamily="2" charset="2"/>
              </a:rPr>
              <a:t>Simple/weighted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sym typeface="Wingdings" panose="05000000000000000000" pitchFamily="2" charset="2"/>
              </a:rPr>
              <a:t>majority vote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20488" name="直線單箭頭接點 27"/>
          <p:cNvCxnSpPr>
            <a:cxnSpLocks noChangeShapeType="1"/>
            <a:stCxn id="12" idx="3"/>
            <a:endCxn id="21" idx="1"/>
          </p:cNvCxnSpPr>
          <p:nvPr/>
        </p:nvCxnSpPr>
        <p:spPr bwMode="auto">
          <a:xfrm>
            <a:off x="5403801" y="5309220"/>
            <a:ext cx="609600" cy="5048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/>
          <p:nvPr/>
        </p:nvSpPr>
        <p:spPr bwMode="auto">
          <a:xfrm>
            <a:off x="6013401" y="5644183"/>
            <a:ext cx="1120775" cy="338137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Aggregator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490" name="直線單箭頭接點 27"/>
          <p:cNvCxnSpPr>
            <a:cxnSpLocks noChangeShapeType="1"/>
            <a:stCxn id="13" idx="3"/>
            <a:endCxn id="21" idx="1"/>
          </p:cNvCxnSpPr>
          <p:nvPr/>
        </p:nvCxnSpPr>
        <p:spPr bwMode="auto">
          <a:xfrm>
            <a:off x="5403801" y="5791820"/>
            <a:ext cx="609600" cy="222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直線單箭頭接點 27"/>
          <p:cNvCxnSpPr>
            <a:cxnSpLocks noChangeShapeType="1"/>
            <a:stCxn id="14" idx="3"/>
            <a:endCxn id="21" idx="1"/>
          </p:cNvCxnSpPr>
          <p:nvPr/>
        </p:nvCxnSpPr>
        <p:spPr bwMode="auto">
          <a:xfrm flipV="1">
            <a:off x="5403801" y="5814045"/>
            <a:ext cx="609600" cy="503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直線單箭頭接點 27"/>
          <p:cNvCxnSpPr>
            <a:cxnSpLocks noChangeShapeType="1"/>
            <a:stCxn id="20496" idx="3"/>
            <a:endCxn id="12" idx="1"/>
          </p:cNvCxnSpPr>
          <p:nvPr/>
        </p:nvCxnSpPr>
        <p:spPr bwMode="auto">
          <a:xfrm flipV="1">
            <a:off x="4248101" y="5309220"/>
            <a:ext cx="685800" cy="4984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直線單箭頭接點 27"/>
          <p:cNvCxnSpPr>
            <a:cxnSpLocks noChangeShapeType="1"/>
            <a:stCxn id="20496" idx="3"/>
            <a:endCxn id="13" idx="1"/>
          </p:cNvCxnSpPr>
          <p:nvPr/>
        </p:nvCxnSpPr>
        <p:spPr bwMode="auto">
          <a:xfrm flipV="1">
            <a:off x="4248101" y="5791820"/>
            <a:ext cx="685800" cy="15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直線單箭頭接點 27"/>
          <p:cNvCxnSpPr>
            <a:cxnSpLocks noChangeShapeType="1"/>
            <a:stCxn id="20496" idx="3"/>
            <a:endCxn id="14" idx="1"/>
          </p:cNvCxnSpPr>
          <p:nvPr/>
        </p:nvCxnSpPr>
        <p:spPr bwMode="auto">
          <a:xfrm>
            <a:off x="4248101" y="5807695"/>
            <a:ext cx="685800" cy="509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直線單箭頭接點 27"/>
          <p:cNvCxnSpPr>
            <a:cxnSpLocks noChangeShapeType="1"/>
            <a:stCxn id="21" idx="3"/>
            <a:endCxn id="20497" idx="1"/>
          </p:cNvCxnSpPr>
          <p:nvPr/>
        </p:nvCxnSpPr>
        <p:spPr bwMode="auto">
          <a:xfrm flipV="1">
            <a:off x="7134176" y="5807695"/>
            <a:ext cx="319087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文字方塊 40"/>
          <p:cNvSpPr txBox="1">
            <a:spLocks noChangeArrowheads="1"/>
          </p:cNvSpPr>
          <p:nvPr/>
        </p:nvSpPr>
        <p:spPr bwMode="auto">
          <a:xfrm>
            <a:off x="3563888" y="5623545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Input</a:t>
            </a:r>
            <a:endParaRPr lang="zh-TW" altLang="en-US"/>
          </a:p>
        </p:txBody>
      </p:sp>
      <p:sp>
        <p:nvSpPr>
          <p:cNvPr id="20497" name="文字方塊 43"/>
          <p:cNvSpPr txBox="1">
            <a:spLocks noChangeArrowheads="1"/>
          </p:cNvSpPr>
          <p:nvPr/>
        </p:nvSpPr>
        <p:spPr bwMode="auto">
          <a:xfrm>
            <a:off x="7453263" y="5623545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Output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Train a classifier based on other classifiers’ output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Treat the classifiers’ output a feature for the next-level classifier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Similar to the idea of MLP (multi-layer </a:t>
            </a:r>
            <a:r>
              <a:rPr lang="en-US" altLang="zh-TW" dirty="0" err="1" smtClean="0"/>
              <a:t>perceptrons</a:t>
            </a:r>
            <a:r>
              <a:rPr lang="en-US" altLang="zh-TW" dirty="0" smtClean="0"/>
              <a:t>) or GMDH (group method of data handling)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Top classifier is linear </a:t>
            </a:r>
            <a:r>
              <a:rPr lang="en-US" altLang="zh-TW" dirty="0" smtClean="0">
                <a:sym typeface="Wingdings" panose="05000000000000000000" pitchFamily="2" charset="2"/>
              </a:rPr>
              <a:t> Weighted majority vote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</p:txBody>
      </p:sp>
      <p:sp>
        <p:nvSpPr>
          <p:cNvPr id="2150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Ensembles</a:t>
            </a:r>
            <a:r>
              <a:rPr lang="en-US" altLang="zh-TW" dirty="0"/>
              <a:t> </a:t>
            </a:r>
            <a:r>
              <a:rPr lang="en-US" altLang="zh-TW" dirty="0" smtClean="0"/>
              <a:t>of Serial Connection</a:t>
            </a:r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 bwMode="auto">
          <a:xfrm>
            <a:off x="5876527" y="2803153"/>
            <a:ext cx="469900" cy="338138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524649" y="2803153"/>
            <a:ext cx="469900" cy="338138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172721" y="2803153"/>
            <a:ext cx="469900" cy="338138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511" name="直線單箭頭接點 27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6346427" y="2972222"/>
            <a:ext cx="17822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直線單箭頭接點 27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6994549" y="2972222"/>
            <a:ext cx="17817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直線單箭頭接點 27"/>
          <p:cNvCxnSpPr>
            <a:cxnSpLocks noChangeShapeType="1"/>
            <a:stCxn id="21515" idx="3"/>
            <a:endCxn id="5" idx="1"/>
          </p:cNvCxnSpPr>
          <p:nvPr/>
        </p:nvCxnSpPr>
        <p:spPr bwMode="auto">
          <a:xfrm>
            <a:off x="5660553" y="2965872"/>
            <a:ext cx="215974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直線單箭頭接點 27"/>
          <p:cNvCxnSpPr>
            <a:cxnSpLocks noChangeShapeType="1"/>
            <a:stCxn id="7" idx="3"/>
            <a:endCxn id="21516" idx="1"/>
          </p:cNvCxnSpPr>
          <p:nvPr/>
        </p:nvCxnSpPr>
        <p:spPr bwMode="auto">
          <a:xfrm flipV="1">
            <a:off x="7642621" y="2965872"/>
            <a:ext cx="250180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文字方塊 16"/>
          <p:cNvSpPr txBox="1">
            <a:spLocks noChangeArrowheads="1"/>
          </p:cNvSpPr>
          <p:nvPr/>
        </p:nvSpPr>
        <p:spPr bwMode="auto">
          <a:xfrm>
            <a:off x="4974753" y="2780928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 smtClean="0"/>
              <a:t>Input</a:t>
            </a:r>
            <a:endParaRPr lang="zh-TW" altLang="en-US" dirty="0"/>
          </a:p>
        </p:txBody>
      </p:sp>
      <p:sp>
        <p:nvSpPr>
          <p:cNvPr id="21516" name="文字方塊 17"/>
          <p:cNvSpPr txBox="1">
            <a:spLocks noChangeArrowheads="1"/>
          </p:cNvSpPr>
          <p:nvPr/>
        </p:nvSpPr>
        <p:spPr bwMode="auto">
          <a:xfrm>
            <a:off x="7892801" y="2780928"/>
            <a:ext cx="855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Output</a:t>
            </a:r>
            <a:endParaRPr lang="zh-TW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6164883" y="3544863"/>
            <a:ext cx="469900" cy="338138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164883" y="4027463"/>
            <a:ext cx="469900" cy="338138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164883" y="4531023"/>
            <a:ext cx="469900" cy="338137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單箭頭接點 27"/>
          <p:cNvCxnSpPr>
            <a:cxnSpLocks noChangeShapeType="1"/>
            <a:stCxn id="13" idx="3"/>
            <a:endCxn id="17" idx="1"/>
          </p:cNvCxnSpPr>
          <p:nvPr/>
        </p:nvCxnSpPr>
        <p:spPr bwMode="auto">
          <a:xfrm>
            <a:off x="6634783" y="3713932"/>
            <a:ext cx="392335" cy="50344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矩形 16"/>
          <p:cNvSpPr/>
          <p:nvPr/>
        </p:nvSpPr>
        <p:spPr bwMode="auto">
          <a:xfrm>
            <a:off x="7027118" y="4048101"/>
            <a:ext cx="470001" cy="338554"/>
          </a:xfrm>
          <a:prstGeom prst="rect">
            <a:avLst/>
          </a:prstGeom>
          <a:ln w="38100">
            <a:solidFill>
              <a:srgbClr val="FF9933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M4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單箭頭接點 27"/>
          <p:cNvCxnSpPr>
            <a:cxnSpLocks noChangeShapeType="1"/>
            <a:stCxn id="14" idx="3"/>
            <a:endCxn id="17" idx="1"/>
          </p:cNvCxnSpPr>
          <p:nvPr/>
        </p:nvCxnSpPr>
        <p:spPr bwMode="auto">
          <a:xfrm>
            <a:off x="6634783" y="4196532"/>
            <a:ext cx="392335" cy="2084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單箭頭接點 27"/>
          <p:cNvCxnSpPr>
            <a:cxnSpLocks noChangeShapeType="1"/>
            <a:stCxn id="15" idx="3"/>
            <a:endCxn id="17" idx="1"/>
          </p:cNvCxnSpPr>
          <p:nvPr/>
        </p:nvCxnSpPr>
        <p:spPr bwMode="auto">
          <a:xfrm flipV="1">
            <a:off x="6634783" y="4217378"/>
            <a:ext cx="392335" cy="48271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線單箭頭接點 27"/>
          <p:cNvCxnSpPr>
            <a:cxnSpLocks noChangeShapeType="1"/>
            <a:stCxn id="24" idx="3"/>
            <a:endCxn id="13" idx="1"/>
          </p:cNvCxnSpPr>
          <p:nvPr/>
        </p:nvCxnSpPr>
        <p:spPr bwMode="auto">
          <a:xfrm flipV="1">
            <a:off x="5730974" y="3713932"/>
            <a:ext cx="433909" cy="49768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線單箭頭接點 27"/>
          <p:cNvCxnSpPr>
            <a:cxnSpLocks noChangeShapeType="1"/>
            <a:stCxn id="24" idx="3"/>
            <a:endCxn id="14" idx="1"/>
          </p:cNvCxnSpPr>
          <p:nvPr/>
        </p:nvCxnSpPr>
        <p:spPr bwMode="auto">
          <a:xfrm flipV="1">
            <a:off x="5730974" y="4196532"/>
            <a:ext cx="433909" cy="1508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線單箭頭接點 27"/>
          <p:cNvCxnSpPr>
            <a:cxnSpLocks noChangeShapeType="1"/>
            <a:stCxn id="24" idx="3"/>
            <a:endCxn id="15" idx="1"/>
          </p:cNvCxnSpPr>
          <p:nvPr/>
        </p:nvCxnSpPr>
        <p:spPr bwMode="auto">
          <a:xfrm>
            <a:off x="5730974" y="4211613"/>
            <a:ext cx="433909" cy="48847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線單箭頭接點 27"/>
          <p:cNvCxnSpPr>
            <a:cxnSpLocks noChangeShapeType="1"/>
            <a:stCxn id="17" idx="3"/>
            <a:endCxn id="25" idx="1"/>
          </p:cNvCxnSpPr>
          <p:nvPr/>
        </p:nvCxnSpPr>
        <p:spPr bwMode="auto">
          <a:xfrm flipV="1">
            <a:off x="7497119" y="4211613"/>
            <a:ext cx="322087" cy="576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文字方塊 40"/>
          <p:cNvSpPr txBox="1">
            <a:spLocks noChangeArrowheads="1"/>
          </p:cNvSpPr>
          <p:nvPr/>
        </p:nvSpPr>
        <p:spPr bwMode="auto">
          <a:xfrm>
            <a:off x="5046761" y="4027463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Input</a:t>
            </a:r>
            <a:endParaRPr lang="zh-TW" altLang="en-US"/>
          </a:p>
        </p:txBody>
      </p:sp>
      <p:sp>
        <p:nvSpPr>
          <p:cNvPr id="25" name="文字方塊 43"/>
          <p:cNvSpPr txBox="1">
            <a:spLocks noChangeArrowheads="1"/>
          </p:cNvSpPr>
          <p:nvPr/>
        </p:nvSpPr>
        <p:spPr bwMode="auto">
          <a:xfrm>
            <a:off x="7819206" y="402746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Output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Mixtures of experts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Weights are crisp interval on x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Fuzzy version </a:t>
            </a:r>
            <a:r>
              <a:rPr lang="en-US" altLang="zh-TW" dirty="0" smtClean="0">
                <a:sym typeface="Wingdings" panose="05000000000000000000" pitchFamily="2" charset="2"/>
              </a:rPr>
              <a:t> Fuzzy </a:t>
            </a:r>
            <a:r>
              <a:rPr lang="en-US" altLang="zh-TW" dirty="0" smtClean="0"/>
              <a:t>inference systems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Weights are f</a:t>
            </a:r>
            <a:r>
              <a:rPr lang="en-US" altLang="zh-TW" dirty="0" smtClean="0">
                <a:sym typeface="Wingdings" panose="05000000000000000000" pitchFamily="2" charset="2"/>
              </a:rPr>
              <a:t>uzzy interval on x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</p:txBody>
      </p:sp>
      <p:sp>
        <p:nvSpPr>
          <p:cNvPr id="2253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Other Examples</a:t>
            </a:r>
            <a:endParaRPr lang="zh-TW" altLang="en-US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82746"/>
            <a:ext cx="3234680" cy="2842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7467600" cy="4759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Concept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Learn many classifiers, each with only a part of the data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Combine models via vote or averaging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Major goal: Reduce overfitting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dirty="0" smtClean="0"/>
              <a:t>Since each classifier only “sees” part of the data </a:t>
            </a:r>
            <a:r>
              <a:rPr lang="en-US" altLang="zh-TW" dirty="0" smtClean="0">
                <a:sym typeface="Wingdings" panose="05000000000000000000" pitchFamily="2" charset="2"/>
              </a:rPr>
              <a:t> No way to “memorize” the data  Less likely to </a:t>
            </a:r>
            <a:r>
              <a:rPr lang="en-US" altLang="zh-TW" dirty="0" err="1" smtClean="0">
                <a:sym typeface="Wingdings" panose="05000000000000000000" pitchFamily="2" charset="2"/>
              </a:rPr>
              <a:t>overfit</a:t>
            </a:r>
            <a:endParaRPr lang="en-US" altLang="zh-TW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zh-TW" altLang="en-US" dirty="0"/>
          </a:p>
        </p:txBody>
      </p:sp>
      <p:sp>
        <p:nvSpPr>
          <p:cNvPr id="2457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Concept of Bagging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32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Bootstrapping (from Wikipedia)</a:t>
            </a:r>
          </a:p>
          <a:p>
            <a:pPr lvl="1"/>
            <a:r>
              <a:rPr lang="en-US" altLang="zh-TW" dirty="0" smtClean="0"/>
              <a:t>A statistical test or metric that relies on random sampling of with replacement.</a:t>
            </a:r>
          </a:p>
          <a:p>
            <a:pPr lvl="1"/>
            <a:r>
              <a:rPr lang="en-US" altLang="zh-TW" dirty="0" smtClean="0"/>
              <a:t>Can be used to estimate properties of an estimator (such as mean or variance) by measuring those properties when sampling from an approximating distribution</a:t>
            </a:r>
          </a:p>
          <a:p>
            <a:r>
              <a:rPr lang="en-US" altLang="zh-TW" dirty="0" smtClean="0"/>
              <a:t>In practice</a:t>
            </a:r>
          </a:p>
          <a:p>
            <a:pPr lvl="1"/>
            <a:r>
              <a:rPr lang="en-US" altLang="zh-TW" dirty="0"/>
              <a:t>Create a random subset of </a:t>
            </a:r>
            <a:r>
              <a:rPr lang="en-US" altLang="zh-TW" dirty="0" smtClean="0"/>
              <a:t>a dataset </a:t>
            </a:r>
            <a:r>
              <a:rPr lang="en-US" altLang="zh-TW" dirty="0"/>
              <a:t>by sampling </a:t>
            </a:r>
            <a:r>
              <a:rPr lang="en-US" altLang="zh-TW" dirty="0" smtClean="0">
                <a:sym typeface="Wingdings" panose="05000000000000000000" pitchFamily="2" charset="2"/>
              </a:rPr>
              <a:t> </a:t>
            </a:r>
            <a:r>
              <a:rPr lang="en-US" altLang="zh-TW" dirty="0" smtClean="0"/>
              <a:t>Draw </a:t>
            </a:r>
            <a:r>
              <a:rPr lang="en-US" altLang="zh-TW" dirty="0"/>
              <a:t>n’ of the n samples (n’&lt;n) with replacement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Bootstrapping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F09F8-FE6B-43EC-B0C7-B6BF56243A2B}" type="datetime1">
              <a:rPr lang="zh-TW" altLang="en-US" smtClean="0"/>
              <a:pPr>
                <a:defRPr/>
              </a:pPr>
              <a:t>2018/7/12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06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15249</TotalTime>
  <Words>1519</Words>
  <Application>Microsoft Office PowerPoint</Application>
  <PresentationFormat>如螢幕大小 (4:3)</PresentationFormat>
  <Paragraphs>329</Paragraphs>
  <Slides>48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7" baseType="lpstr"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Wingdings 2</vt:lpstr>
      <vt:lpstr>壁窗</vt:lpstr>
      <vt:lpstr>Ensemble Learning</vt:lpstr>
      <vt:lpstr>Outline</vt:lpstr>
      <vt:lpstr>Ensembles Learning</vt:lpstr>
      <vt:lpstr>Advantages of Ensembles</vt:lpstr>
      <vt:lpstr>Ensemble of Parallel Connection</vt:lpstr>
      <vt:lpstr>Ensembles of Serial Connection</vt:lpstr>
      <vt:lpstr>Other Examples</vt:lpstr>
      <vt:lpstr>Concept of Bagging</vt:lpstr>
      <vt:lpstr>Bootstrapping</vt:lpstr>
      <vt:lpstr>Bagging in Practice</vt:lpstr>
      <vt:lpstr>Bias/Variance Tradeoff</vt:lpstr>
      <vt:lpstr>Cross Validation</vt:lpstr>
      <vt:lpstr>Strategies for Reducing Overfitting</vt:lpstr>
      <vt:lpstr>Decision Trees: Concept</vt:lpstr>
      <vt:lpstr>Bagging for Trees: Random Forests</vt:lpstr>
      <vt:lpstr>Summary of Bagging</vt:lpstr>
      <vt:lpstr>Ensembles: Boosting</vt:lpstr>
      <vt:lpstr>Ensembles: Gradient Boosting</vt:lpstr>
      <vt:lpstr>Gradient Boosting: A Simple Example</vt:lpstr>
      <vt:lpstr>Math in Gradient Boosting</vt:lpstr>
      <vt:lpstr>How Gradient Descent Is Related?</vt:lpstr>
      <vt:lpstr>Gradient Boosting for Regression with SSE</vt:lpstr>
      <vt:lpstr>Loss Functions for Regression</vt:lpstr>
      <vt:lpstr>Gradient Boosting for Regression with a General Loss Function</vt:lpstr>
      <vt:lpstr>Summary for Gradient Boosting</vt:lpstr>
      <vt:lpstr>Decision Trees: Strengths and Weaknesses</vt:lpstr>
      <vt:lpstr>Improving Decision Trees: Ensembles</vt:lpstr>
      <vt:lpstr>An Simple Example of Tree Ensemble</vt:lpstr>
      <vt:lpstr>More about Tree Ensembles</vt:lpstr>
      <vt:lpstr>Tree Ensemble: XGBoost</vt:lpstr>
      <vt:lpstr>Objective Functions for ML</vt:lpstr>
      <vt:lpstr>Boosting by Learning a Tree Sequence</vt:lpstr>
      <vt:lpstr>Objective for Tree Ensemble</vt:lpstr>
      <vt:lpstr>Boosting</vt:lpstr>
      <vt:lpstr>Additive Training</vt:lpstr>
      <vt:lpstr>Taylor Expansion of Loss Function</vt:lpstr>
      <vt:lpstr>Refine Tree Definition</vt:lpstr>
      <vt:lpstr>Define Tree Complexity</vt:lpstr>
      <vt:lpstr>Rewrite the Objectives</vt:lpstr>
      <vt:lpstr>Tree Structure Score</vt:lpstr>
      <vt:lpstr>Example of Tree Structure Score</vt:lpstr>
      <vt:lpstr>Search for a Single Tree</vt:lpstr>
      <vt:lpstr>Greedy Search in Tree Construction</vt:lpstr>
      <vt:lpstr>Efficient Search for the Best Split</vt:lpstr>
      <vt:lpstr>Algorithm for Finding Split</vt:lpstr>
      <vt:lpstr>Recap: Boosted Tree Algorithm</vt:lpstr>
      <vt:lpstr>Conclusions by Comparison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Roger Jang</cp:lastModifiedBy>
  <cp:revision>808</cp:revision>
  <dcterms:created xsi:type="dcterms:W3CDTF">2008-11-09T17:03:56Z</dcterms:created>
  <dcterms:modified xsi:type="dcterms:W3CDTF">2018-07-12T01:17:36Z</dcterms:modified>
</cp:coreProperties>
</file>