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handoutMasterIdLst>
    <p:handoutMasterId r:id="rId27"/>
  </p:handoutMasterIdLst>
  <p:sldIdLst>
    <p:sldId id="347" r:id="rId2"/>
    <p:sldId id="391" r:id="rId3"/>
    <p:sldId id="366" r:id="rId4"/>
    <p:sldId id="375" r:id="rId5"/>
    <p:sldId id="388" r:id="rId6"/>
    <p:sldId id="383" r:id="rId7"/>
    <p:sldId id="387" r:id="rId8"/>
    <p:sldId id="384" r:id="rId9"/>
    <p:sldId id="386" r:id="rId10"/>
    <p:sldId id="367" r:id="rId11"/>
    <p:sldId id="368" r:id="rId12"/>
    <p:sldId id="369" r:id="rId13"/>
    <p:sldId id="378" r:id="rId14"/>
    <p:sldId id="379" r:id="rId15"/>
    <p:sldId id="380" r:id="rId16"/>
    <p:sldId id="370" r:id="rId17"/>
    <p:sldId id="371" r:id="rId18"/>
    <p:sldId id="389" r:id="rId19"/>
    <p:sldId id="372" r:id="rId20"/>
    <p:sldId id="373" r:id="rId21"/>
    <p:sldId id="381" r:id="rId22"/>
    <p:sldId id="382" r:id="rId23"/>
    <p:sldId id="385" r:id="rId24"/>
    <p:sldId id="390" r:id="rId2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2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94125" autoAdjust="0"/>
  </p:normalViewPr>
  <p:slideViewPr>
    <p:cSldViewPr>
      <p:cViewPr varScale="1">
        <p:scale>
          <a:sx n="83" d="100"/>
          <a:sy n="83" d="100"/>
        </p:scale>
        <p:origin x="603" y="33"/>
      </p:cViewPr>
      <p:guideLst>
        <p:guide orient="horz" pos="2160"/>
        <p:guide pos="4021"/>
      </p:guideLst>
    </p:cSldViewPr>
  </p:slideViewPr>
  <p:outlineViewPr>
    <p:cViewPr>
      <p:scale>
        <a:sx n="33" d="100"/>
        <a:sy n="33" d="100"/>
      </p:scale>
      <p:origin x="0" y="6178"/>
    </p:cViewPr>
  </p:outlineViewPr>
  <p:notesTextViewPr>
    <p:cViewPr>
      <p:scale>
        <a:sx n="100" d="100"/>
        <a:sy n="100" d="100"/>
      </p:scale>
      <p:origin x="0" y="0"/>
    </p:cViewPr>
  </p:notesTextViewPr>
  <p:sorterViewPr>
    <p:cViewPr varScale="1">
      <p:scale>
        <a:sx n="1" d="1"/>
        <a:sy n="1" d="1"/>
      </p:scale>
      <p:origin x="0" y="-5439"/>
    </p:cViewPr>
  </p:sorterViewPr>
  <p:notesViewPr>
    <p:cSldViewPr>
      <p:cViewPr varScale="1">
        <p:scale>
          <a:sx n="66" d="100"/>
          <a:sy n="66" d="100"/>
        </p:scale>
        <p:origin x="2853" y="6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BF13AC-F7EB-4777-9E49-581A4904525B}" type="datetimeFigureOut">
              <a:rPr lang="zh-TW" altLang="en-US" smtClean="0"/>
              <a:pPr/>
              <a:t>2024/3/12</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A66C95-0D41-448E-A332-327BB5F29A4B}" type="slidenum">
              <a:rPr lang="zh-TW" altLang="en-US" smtClean="0"/>
              <a:pPr/>
              <a:t>‹#›</a:t>
            </a:fld>
            <a:endParaRPr lang="zh-TW" altLang="en-US"/>
          </a:p>
        </p:txBody>
      </p:sp>
    </p:spTree>
    <p:extLst>
      <p:ext uri="{BB962C8B-B14F-4D97-AF65-F5344CB8AC3E}">
        <p14:creationId xmlns:p14="http://schemas.microsoft.com/office/powerpoint/2010/main" val="12810984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1D7637-36C6-481B-974F-5F218DAE9B6A}" type="datetimeFigureOut">
              <a:rPr lang="zh-TW" altLang="en-US" smtClean="0"/>
              <a:pPr/>
              <a:t>2024/3/12</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62C572-1BA5-477C-B07B-B3E31F0FDA36}" type="slidenum">
              <a:rPr lang="zh-TW" altLang="en-US" smtClean="0"/>
              <a:pPr/>
              <a:t>‹#›</a:t>
            </a:fld>
            <a:endParaRPr lang="zh-TW" altLang="en-US"/>
          </a:p>
        </p:txBody>
      </p:sp>
    </p:spTree>
    <p:extLst>
      <p:ext uri="{BB962C8B-B14F-4D97-AF65-F5344CB8AC3E}">
        <p14:creationId xmlns:p14="http://schemas.microsoft.com/office/powerpoint/2010/main" val="419929108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3048000" y="1340768"/>
            <a:ext cx="8229600" cy="1894362"/>
          </a:xfrm>
        </p:spPr>
        <p:txBody>
          <a:bodyPr>
            <a:normAutofit/>
          </a:bodyPr>
          <a:lstStyle>
            <a:lvl1pPr algn="ctr">
              <a:defRPr sz="3500" b="0" i="0"/>
            </a:lvl1pPr>
          </a:lstStyle>
          <a:p>
            <a:r>
              <a:rPr kumimoji="0" lang="zh-TW" altLang="en-US" dirty="0"/>
              <a:t>按一下以編輯母片標題樣式</a:t>
            </a:r>
            <a:endParaRPr kumimoji="0" lang="en-US" dirty="0"/>
          </a:p>
        </p:txBody>
      </p:sp>
      <p:sp>
        <p:nvSpPr>
          <p:cNvPr id="9" name="副標題 8"/>
          <p:cNvSpPr>
            <a:spLocks noGrp="1"/>
          </p:cNvSpPr>
          <p:nvPr>
            <p:ph type="subTitle" idx="1"/>
          </p:nvPr>
        </p:nvSpPr>
        <p:spPr>
          <a:xfrm>
            <a:off x="3048000" y="3933056"/>
            <a:ext cx="8229600" cy="1371600"/>
          </a:xfrm>
        </p:spPr>
        <p:txBody>
          <a:bodyPr/>
          <a:lstStyle>
            <a:lvl1pPr marL="0" indent="0" algn="ctr">
              <a:buNone/>
              <a:defRPr sz="1800" b="0">
                <a:solidFill>
                  <a:schemeClr val="tx2"/>
                </a:solidFill>
                <a:latin typeface="標楷體" panose="03000509000000000000" pitchFamily="65" charset="-120"/>
                <a:ea typeface="標楷體" panose="03000509000000000000" pitchFamily="65" charset="-12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dirty="0"/>
              <a:t>按一下以編輯母片副標題樣式</a:t>
            </a:r>
            <a:endParaRPr kumimoji="0" lang="en-US" dirty="0"/>
          </a:p>
        </p:txBody>
      </p:sp>
      <p:sp>
        <p:nvSpPr>
          <p:cNvPr id="28" name="日期版面配置區 27"/>
          <p:cNvSpPr>
            <a:spLocks noGrp="1"/>
          </p:cNvSpPr>
          <p:nvPr>
            <p:ph type="dt" sz="half" idx="10"/>
          </p:nvPr>
        </p:nvSpPr>
        <p:spPr bwMode="auto">
          <a:xfrm rot="5400000">
            <a:off x="10733828" y="1110597"/>
            <a:ext cx="2286000" cy="508000"/>
          </a:xfrm>
          <a:prstGeom prst="rect">
            <a:avLst/>
          </a:prstGeom>
        </p:spPr>
        <p:txBody>
          <a:bodyPr/>
          <a:lstStyle/>
          <a:p>
            <a:fld id="{EC2AF713-F6D1-4B03-802B-E6472EF385F8}" type="datetimeFigureOut">
              <a:rPr lang="zh-TW" altLang="en-US" smtClean="0"/>
              <a:pPr/>
              <a:t>2024/3/12</a:t>
            </a:fld>
            <a:endParaRPr lang="zh-TW" altLang="en-US"/>
          </a:p>
        </p:txBody>
      </p:sp>
      <p:sp>
        <p:nvSpPr>
          <p:cNvPr id="17" name="頁尾版面配置區 16"/>
          <p:cNvSpPr>
            <a:spLocks noGrp="1"/>
          </p:cNvSpPr>
          <p:nvPr>
            <p:ph type="ftr" sz="quarter" idx="11"/>
          </p:nvPr>
        </p:nvSpPr>
        <p:spPr bwMode="auto">
          <a:xfrm rot="5400000">
            <a:off x="10045959" y="4117661"/>
            <a:ext cx="3657600" cy="512064"/>
          </a:xfrm>
          <a:prstGeom prst="rect">
            <a:avLst/>
          </a:prstGeom>
        </p:spPr>
        <p:txBody>
          <a:bodyPr/>
          <a:lstStyle/>
          <a:p>
            <a:endParaRPr lang="zh-TW" altLang="en-US"/>
          </a:p>
        </p:txBody>
      </p:sp>
      <p:sp>
        <p:nvSpPr>
          <p:cNvPr id="10" name="矩形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矩形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矩形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矩形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直線接點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直線接點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直線接點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直線接點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直線接點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直線接點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矩形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橢圓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橢圓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橢圓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橢圓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橢圓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投影片編號版面配置區 28"/>
          <p:cNvSpPr>
            <a:spLocks noGrp="1"/>
          </p:cNvSpPr>
          <p:nvPr>
            <p:ph type="sldNum" sz="quarter" idx="12"/>
          </p:nvPr>
        </p:nvSpPr>
        <p:spPr bwMode="auto">
          <a:xfrm>
            <a:off x="1767392" y="4928702"/>
            <a:ext cx="812800" cy="517524"/>
          </a:xfrm>
          <a:prstGeom prst="rect">
            <a:avLst/>
          </a:prstGeom>
        </p:spPr>
        <p:txBody>
          <a:bodyPr/>
          <a:lstStyle/>
          <a:p>
            <a:fld id="{93BD6009-2A66-4F07-812F-9E9F9B397B69}" type="slidenum">
              <a:rPr lang="zh-TW" altLang="en-US" smtClean="0"/>
              <a:pPr/>
              <a:t>‹#›</a:t>
            </a:fld>
            <a:endParaRPr lang="zh-TW" altLang="en-US" dirty="0"/>
          </a:p>
        </p:txBody>
      </p:sp>
      <p:pic>
        <p:nvPicPr>
          <p:cNvPr id="30" name="圖片 29" descr="mir_logo.gif"/>
          <p:cNvPicPr>
            <a:picLocks noChangeAspect="1"/>
          </p:cNvPicPr>
          <p:nvPr userDrawn="1"/>
        </p:nvPicPr>
        <p:blipFill>
          <a:blip r:embed="rId2"/>
          <a:stretch>
            <a:fillRect/>
          </a:stretch>
        </p:blipFill>
        <p:spPr>
          <a:xfrm>
            <a:off x="9988589" y="278112"/>
            <a:ext cx="1727200" cy="579120"/>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8" name="內容版面配置區 7"/>
          <p:cNvSpPr>
            <a:spLocks noGrp="1"/>
          </p:cNvSpPr>
          <p:nvPr>
            <p:ph sz="quarter" idx="1"/>
          </p:nvPr>
        </p:nvSpPr>
        <p:spPr>
          <a:xfrm>
            <a:off x="609600" y="1714488"/>
            <a:ext cx="9956800" cy="4759464"/>
          </a:xfrm>
        </p:spPr>
        <p:txBody>
          <a:bodyPr/>
          <a:lstStyle>
            <a:lvl1pPr>
              <a:defRPr baseline="0">
                <a:latin typeface="Calibri" panose="020F0502020204030204" pitchFamily="34" charset="0"/>
                <a:ea typeface="標楷體" pitchFamily="65" charset="-120"/>
                <a:cs typeface="Calibri" panose="020F0502020204030204" pitchFamily="34" charset="0"/>
              </a:defRPr>
            </a:lvl1pPr>
            <a:lvl2pPr>
              <a:defRPr baseline="0">
                <a:latin typeface="Calibri" panose="020F0502020204030204" pitchFamily="34" charset="0"/>
                <a:ea typeface="標楷體" pitchFamily="65" charset="-120"/>
                <a:cs typeface="Calibri" panose="020F0502020204030204" pitchFamily="34" charset="0"/>
              </a:defRPr>
            </a:lvl2pPr>
            <a:lvl3pPr>
              <a:defRPr sz="1900" baseline="0">
                <a:latin typeface="Calibri" panose="020F0502020204030204" pitchFamily="34" charset="0"/>
                <a:ea typeface="標楷體" pitchFamily="65" charset="-120"/>
                <a:cs typeface="Calibri" panose="020F0502020204030204" pitchFamily="34" charset="0"/>
              </a:defRPr>
            </a:lvl3pPr>
            <a:lvl4pPr>
              <a:defRPr baseline="0">
                <a:latin typeface="Calibri" panose="020F0502020204030204" pitchFamily="34" charset="0"/>
                <a:ea typeface="標楷體" pitchFamily="65" charset="-120"/>
                <a:cs typeface="Calibri" panose="020F0502020204030204" pitchFamily="34" charset="0"/>
              </a:defRPr>
            </a:lvl4pPr>
            <a:lvl5pPr>
              <a:defRPr baseline="0">
                <a:latin typeface="Calibri" panose="020F0502020204030204" pitchFamily="34" charset="0"/>
                <a:ea typeface="標楷體" pitchFamily="65" charset="-120"/>
                <a:cs typeface="Calibri" panose="020F0502020204030204" pitchFamily="34" charset="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7" name="日期版面配置區 6"/>
          <p:cNvSpPr>
            <a:spLocks noGrp="1"/>
          </p:cNvSpPr>
          <p:nvPr>
            <p:ph type="dt" sz="half" idx="14"/>
          </p:nvPr>
        </p:nvSpPr>
        <p:spPr>
          <a:xfrm rot="5400000">
            <a:off x="10454640" y="1017843"/>
            <a:ext cx="2011680" cy="512064"/>
          </a:xfrm>
          <a:prstGeom prst="rect">
            <a:avLst/>
          </a:prstGeom>
        </p:spPr>
        <p:txBody>
          <a:bodyPr rtlCol="0"/>
          <a:lstStyle/>
          <a:p>
            <a:fld id="{EC2AF713-F6D1-4B03-802B-E6472EF385F8}" type="datetimeFigureOut">
              <a:rPr lang="zh-TW" altLang="en-US" smtClean="0"/>
              <a:pPr/>
              <a:t>2024/3/12</a:t>
            </a:fld>
            <a:endParaRPr lang="zh-TW" altLang="en-US" dirty="0"/>
          </a:p>
        </p:txBody>
      </p:sp>
      <p:sp>
        <p:nvSpPr>
          <p:cNvPr id="10" name="頁尾版面配置區 9"/>
          <p:cNvSpPr>
            <a:spLocks noGrp="1"/>
          </p:cNvSpPr>
          <p:nvPr>
            <p:ph type="ftr" sz="quarter" idx="16"/>
          </p:nvPr>
        </p:nvSpPr>
        <p:spPr>
          <a:xfrm rot="5400000">
            <a:off x="9853648" y="3676280"/>
            <a:ext cx="3200400" cy="487680"/>
          </a:xfrm>
          <a:prstGeom prst="rect">
            <a:avLst/>
          </a:prstGeom>
        </p:spPr>
        <p:txBody>
          <a:bodyPr rtlCol="0"/>
          <a:lstStyle/>
          <a:p>
            <a:endParaRPr lang="zh-TW" altLang="en-US" dirty="0"/>
          </a:p>
        </p:txBody>
      </p:sp>
      <p:pic>
        <p:nvPicPr>
          <p:cNvPr id="6" name="圖片 5" descr="mir_logo.gif"/>
          <p:cNvPicPr>
            <a:picLocks noChangeAspect="1"/>
          </p:cNvPicPr>
          <p:nvPr userDrawn="1"/>
        </p:nvPicPr>
        <p:blipFill>
          <a:blip r:embed="rId2"/>
          <a:stretch>
            <a:fillRect/>
          </a:stretch>
        </p:blipFill>
        <p:spPr>
          <a:xfrm>
            <a:off x="9715525" y="135236"/>
            <a:ext cx="1727200" cy="579120"/>
          </a:xfrm>
          <a:prstGeom prst="rect">
            <a:avLst/>
          </a:prstGeom>
        </p:spPr>
      </p:pic>
      <p:sp>
        <p:nvSpPr>
          <p:cNvPr id="4" name="標題 3"/>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zh-TW" altLang="en-US" dirty="0"/>
              <a:t>按一下以編輯母片標題樣式</a:t>
            </a: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048000" y="2895600"/>
            <a:ext cx="8229600" cy="2053590"/>
          </a:xfrm>
        </p:spPr>
        <p:txBody>
          <a:bodyPr/>
          <a:lstStyle>
            <a:lvl1pPr algn="l">
              <a:buNone/>
              <a:defRPr sz="3000" b="1" cap="small" baseline="0"/>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bwMode="auto">
          <a:xfrm rot="5400000">
            <a:off x="10732008" y="1106932"/>
            <a:ext cx="2286000" cy="508000"/>
          </a:xfrm>
          <a:prstGeom prst="rect">
            <a:avLst/>
          </a:prstGeom>
        </p:spPr>
        <p:txBody>
          <a:bodyPr/>
          <a:lstStyle/>
          <a:p>
            <a:fld id="{EC2AF713-F6D1-4B03-802B-E6472EF385F8}" type="datetimeFigureOut">
              <a:rPr lang="zh-TW" altLang="en-US" smtClean="0"/>
              <a:pPr/>
              <a:t>2024/3/12</a:t>
            </a:fld>
            <a:endParaRPr lang="zh-TW" altLang="en-US"/>
          </a:p>
        </p:txBody>
      </p:sp>
      <p:sp>
        <p:nvSpPr>
          <p:cNvPr id="5" name="頁尾版面配置區 4"/>
          <p:cNvSpPr>
            <a:spLocks noGrp="1"/>
          </p:cNvSpPr>
          <p:nvPr>
            <p:ph type="ftr" sz="quarter" idx="11"/>
          </p:nvPr>
        </p:nvSpPr>
        <p:spPr bwMode="auto">
          <a:xfrm rot="5400000">
            <a:off x="10046208" y="4114800"/>
            <a:ext cx="3657600" cy="512064"/>
          </a:xfrm>
          <a:prstGeom prst="rect">
            <a:avLst/>
          </a:prstGeom>
        </p:spPr>
        <p:txBody>
          <a:bodyPr/>
          <a:lstStyle/>
          <a:p>
            <a:endParaRPr lang="zh-TW" altLang="en-US"/>
          </a:p>
        </p:txBody>
      </p:sp>
      <p:sp>
        <p:nvSpPr>
          <p:cNvPr id="9" name="矩形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矩形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矩形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矩形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直線接點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直線接點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直線接點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直線接點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直線接點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矩形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橢圓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橢圓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橢圓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橢圓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橢圓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直線接點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投影片編號版面配置區 5"/>
          <p:cNvSpPr>
            <a:spLocks noGrp="1"/>
          </p:cNvSpPr>
          <p:nvPr>
            <p:ph type="sldNum" sz="quarter" idx="12"/>
          </p:nvPr>
        </p:nvSpPr>
        <p:spPr bwMode="auto">
          <a:xfrm>
            <a:off x="1787488" y="4928702"/>
            <a:ext cx="812800" cy="517524"/>
          </a:xfrm>
          <a:prstGeom prst="rect">
            <a:avLst/>
          </a:prstGeom>
        </p:spPr>
        <p:txBody>
          <a:bodyPr/>
          <a:lstStyle/>
          <a:p>
            <a:fld id="{93BD6009-2A66-4F07-812F-9E9F9B397B69}"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cap="none" baseline="0">
                <a:latin typeface="Calibri" panose="020F0502020204030204" pitchFamily="34" charset="0"/>
                <a:cs typeface="Calibri" panose="020F0502020204030204" pitchFamily="34" charset="0"/>
              </a:defRPr>
            </a:lvl1pPr>
          </a:lstStyle>
          <a:p>
            <a:r>
              <a:rPr kumimoji="0" lang="zh-TW" altLang="en-US" dirty="0"/>
              <a:t>按一下以編輯母片標題樣式</a:t>
            </a:r>
            <a:endParaRPr kumimoji="0" lang="en-US" dirty="0"/>
          </a:p>
        </p:txBody>
      </p:sp>
      <p:sp>
        <p:nvSpPr>
          <p:cNvPr id="5" name="日期版面配置區 4"/>
          <p:cNvSpPr>
            <a:spLocks noGrp="1"/>
          </p:cNvSpPr>
          <p:nvPr>
            <p:ph type="dt" sz="half" idx="10"/>
          </p:nvPr>
        </p:nvSpPr>
        <p:spPr>
          <a:xfrm rot="5400000">
            <a:off x="10454640" y="1017843"/>
            <a:ext cx="2011680" cy="512064"/>
          </a:xfrm>
          <a:prstGeom prst="rect">
            <a:avLst/>
          </a:prstGeom>
        </p:spPr>
        <p:txBody>
          <a:bodyPr/>
          <a:lstStyle/>
          <a:p>
            <a:fld id="{EC2AF713-F6D1-4B03-802B-E6472EF385F8}" type="datetimeFigureOut">
              <a:rPr lang="zh-TW" altLang="en-US" smtClean="0"/>
              <a:pPr/>
              <a:t>2024/3/12</a:t>
            </a:fld>
            <a:endParaRPr lang="zh-TW" altLang="en-US"/>
          </a:p>
        </p:txBody>
      </p:sp>
      <p:sp>
        <p:nvSpPr>
          <p:cNvPr id="6" name="頁尾版面配置區 5"/>
          <p:cNvSpPr>
            <a:spLocks noGrp="1"/>
          </p:cNvSpPr>
          <p:nvPr>
            <p:ph type="ftr" sz="quarter" idx="11"/>
          </p:nvPr>
        </p:nvSpPr>
        <p:spPr>
          <a:xfrm rot="5400000">
            <a:off x="9853648" y="3676280"/>
            <a:ext cx="3200400" cy="487680"/>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10838688" y="5734050"/>
            <a:ext cx="812800" cy="521208"/>
          </a:xfrm>
          <a:prstGeom prst="rect">
            <a:avLst/>
          </a:prstGeom>
        </p:spPr>
        <p:txBody>
          <a:bodyPr/>
          <a:lstStyle/>
          <a:p>
            <a:fld id="{93BD6009-2A66-4F07-812F-9E9F9B397B69}" type="slidenum">
              <a:rPr lang="zh-TW" altLang="en-US" smtClean="0"/>
              <a:pPr/>
              <a:t>‹#›</a:t>
            </a:fld>
            <a:endParaRPr lang="zh-TW" altLang="en-US"/>
          </a:p>
        </p:txBody>
      </p:sp>
      <p:sp>
        <p:nvSpPr>
          <p:cNvPr id="9" name="內容版面配置區 8"/>
          <p:cNvSpPr>
            <a:spLocks noGrp="1"/>
          </p:cNvSpPr>
          <p:nvPr>
            <p:ph sz="quarter" idx="1"/>
          </p:nvPr>
        </p:nvSpPr>
        <p:spPr>
          <a:xfrm>
            <a:off x="609600" y="1600200"/>
            <a:ext cx="4876800" cy="4572000"/>
          </a:xfrm>
        </p:spPr>
        <p:txBody>
          <a:bodyPr/>
          <a:lstStyle>
            <a:lvl1pPr>
              <a:defRPr>
                <a:latin typeface="Calibri" panose="020F0502020204030204" pitchFamily="34" charset="0"/>
                <a:ea typeface="標楷體" panose="03000509000000000000" pitchFamily="65" charset="-120"/>
                <a:cs typeface="Calibri" panose="020F0502020204030204" pitchFamily="34" charset="0"/>
              </a:defRPr>
            </a:lvl1pPr>
            <a:lvl2pPr>
              <a:defRPr>
                <a:latin typeface="Calibri" panose="020F0502020204030204" pitchFamily="34" charset="0"/>
                <a:ea typeface="標楷體" panose="03000509000000000000" pitchFamily="65" charset="-120"/>
                <a:cs typeface="Calibri" panose="020F0502020204030204" pitchFamily="34" charset="0"/>
              </a:defRPr>
            </a:lvl2pPr>
            <a:lvl3pPr>
              <a:defRPr>
                <a:latin typeface="Calibri" panose="020F0502020204030204" pitchFamily="34" charset="0"/>
                <a:ea typeface="標楷體" panose="03000509000000000000" pitchFamily="65" charset="-120"/>
                <a:cs typeface="Calibri" panose="020F0502020204030204" pitchFamily="34" charset="0"/>
              </a:defRPr>
            </a:lvl3pPr>
            <a:lvl4pPr>
              <a:defRPr>
                <a:latin typeface="Calibri" panose="020F0502020204030204" pitchFamily="34" charset="0"/>
                <a:ea typeface="標楷體" panose="03000509000000000000" pitchFamily="65" charset="-120"/>
                <a:cs typeface="Calibri" panose="020F0502020204030204" pitchFamily="34" charset="0"/>
              </a:defRPr>
            </a:lvl4pPr>
            <a:lvl5pPr>
              <a:defRPr>
                <a:latin typeface="Calibri" panose="020F0502020204030204" pitchFamily="34" charset="0"/>
                <a:ea typeface="標楷體" panose="03000509000000000000" pitchFamily="65" charset="-120"/>
                <a:cs typeface="Calibri" panose="020F0502020204030204" pitchFamily="34" charset="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11" name="內容版面配置區 10"/>
          <p:cNvSpPr>
            <a:spLocks noGrp="1"/>
          </p:cNvSpPr>
          <p:nvPr>
            <p:ph sz="quarter" idx="2"/>
          </p:nvPr>
        </p:nvSpPr>
        <p:spPr>
          <a:xfrm>
            <a:off x="5693664" y="1600200"/>
            <a:ext cx="4876800" cy="4572000"/>
          </a:xfrm>
        </p:spPr>
        <p:txBody>
          <a:bodyPr/>
          <a:lstStyle>
            <a:lvl1pPr>
              <a:defRPr>
                <a:latin typeface="Calibri" panose="020F0502020204030204" pitchFamily="34" charset="0"/>
                <a:ea typeface="標楷體" panose="03000509000000000000" pitchFamily="65" charset="-120"/>
                <a:cs typeface="Calibri" panose="020F0502020204030204" pitchFamily="34" charset="0"/>
              </a:defRPr>
            </a:lvl1pPr>
            <a:lvl2pPr>
              <a:defRPr>
                <a:latin typeface="Calibri" panose="020F0502020204030204" pitchFamily="34" charset="0"/>
                <a:ea typeface="標楷體" panose="03000509000000000000" pitchFamily="65" charset="-120"/>
                <a:cs typeface="Calibri" panose="020F0502020204030204" pitchFamily="34" charset="0"/>
              </a:defRPr>
            </a:lvl2pPr>
            <a:lvl3pPr>
              <a:defRPr>
                <a:latin typeface="Calibri" panose="020F0502020204030204" pitchFamily="34" charset="0"/>
                <a:ea typeface="標楷體" panose="03000509000000000000" pitchFamily="65" charset="-120"/>
                <a:cs typeface="Calibri" panose="020F0502020204030204" pitchFamily="34" charset="0"/>
              </a:defRPr>
            </a:lvl3pPr>
            <a:lvl4pPr>
              <a:defRPr>
                <a:latin typeface="Calibri" panose="020F0502020204030204" pitchFamily="34" charset="0"/>
                <a:ea typeface="標楷體" panose="03000509000000000000" pitchFamily="65" charset="-120"/>
                <a:cs typeface="Calibri" panose="020F0502020204030204" pitchFamily="34" charset="0"/>
              </a:defRPr>
            </a:lvl4pPr>
            <a:lvl5pPr>
              <a:defRPr>
                <a:latin typeface="Calibri" panose="020F0502020204030204" pitchFamily="34" charset="0"/>
                <a:ea typeface="標楷體" panose="03000509000000000000" pitchFamily="65" charset="-120"/>
                <a:cs typeface="Calibri" panose="020F0502020204030204" pitchFamily="34" charset="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10058400" cy="1143000"/>
          </a:xfrm>
        </p:spPr>
        <p:txBody>
          <a:bodyPr anchor="b"/>
          <a:lstStyle>
            <a:lvl1pPr>
              <a:defRPr b="0" cap="none" baseline="0"/>
            </a:lvl1pPr>
          </a:lstStyle>
          <a:p>
            <a:r>
              <a:rPr kumimoji="0" lang="zh-TW" altLang="en-US" dirty="0"/>
              <a:t>按一下以編輯母片標題樣式</a:t>
            </a:r>
            <a:endParaRPr kumimoji="0" lang="en-US" dirty="0"/>
          </a:p>
        </p:txBody>
      </p:sp>
      <p:sp>
        <p:nvSpPr>
          <p:cNvPr id="7" name="日期版面配置區 6"/>
          <p:cNvSpPr>
            <a:spLocks noGrp="1"/>
          </p:cNvSpPr>
          <p:nvPr>
            <p:ph type="dt" sz="half" idx="10"/>
          </p:nvPr>
        </p:nvSpPr>
        <p:spPr>
          <a:xfrm rot="5400000">
            <a:off x="10454640" y="1017843"/>
            <a:ext cx="2011680" cy="512064"/>
          </a:xfrm>
          <a:prstGeom prst="rect">
            <a:avLst/>
          </a:prstGeom>
        </p:spPr>
        <p:txBody>
          <a:bodyPr/>
          <a:lstStyle/>
          <a:p>
            <a:fld id="{EC2AF713-F6D1-4B03-802B-E6472EF385F8}" type="datetimeFigureOut">
              <a:rPr lang="zh-TW" altLang="en-US" smtClean="0"/>
              <a:pPr/>
              <a:t>2024/3/12</a:t>
            </a:fld>
            <a:endParaRPr lang="zh-TW" altLang="en-US"/>
          </a:p>
        </p:txBody>
      </p:sp>
      <p:sp>
        <p:nvSpPr>
          <p:cNvPr id="8" name="頁尾版面配置區 7"/>
          <p:cNvSpPr>
            <a:spLocks noGrp="1"/>
          </p:cNvSpPr>
          <p:nvPr>
            <p:ph type="ftr" sz="quarter" idx="11"/>
          </p:nvPr>
        </p:nvSpPr>
        <p:spPr>
          <a:xfrm rot="5400000">
            <a:off x="9853648" y="3676280"/>
            <a:ext cx="3200400" cy="487680"/>
          </a:xfrm>
          <a:prstGeom prst="rect">
            <a:avLst/>
          </a:prstGeom>
        </p:spPr>
        <p:txBody>
          <a:bodyPr/>
          <a:lstStyle/>
          <a:p>
            <a:endParaRPr lang="zh-TW" altLang="en-US"/>
          </a:p>
        </p:txBody>
      </p:sp>
      <p:sp>
        <p:nvSpPr>
          <p:cNvPr id="9" name="投影片編號版面配置區 8"/>
          <p:cNvSpPr>
            <a:spLocks noGrp="1"/>
          </p:cNvSpPr>
          <p:nvPr>
            <p:ph type="sldNum" sz="quarter" idx="12"/>
          </p:nvPr>
        </p:nvSpPr>
        <p:spPr>
          <a:xfrm>
            <a:off x="10838688" y="5734050"/>
            <a:ext cx="812800" cy="521208"/>
          </a:xfrm>
          <a:prstGeom prst="rect">
            <a:avLst/>
          </a:prstGeom>
        </p:spPr>
        <p:txBody>
          <a:bodyPr/>
          <a:lstStyle/>
          <a:p>
            <a:fld id="{93BD6009-2A66-4F07-812F-9E9F9B397B69}" type="slidenum">
              <a:rPr lang="zh-TW" altLang="en-US" smtClean="0"/>
              <a:pPr/>
              <a:t>‹#›</a:t>
            </a:fld>
            <a:endParaRPr lang="zh-TW" altLang="en-US"/>
          </a:p>
        </p:txBody>
      </p:sp>
      <p:sp>
        <p:nvSpPr>
          <p:cNvPr id="11" name="內容版面配置區 10"/>
          <p:cNvSpPr>
            <a:spLocks noGrp="1"/>
          </p:cNvSpPr>
          <p:nvPr>
            <p:ph sz="quarter" idx="2"/>
          </p:nvPr>
        </p:nvSpPr>
        <p:spPr>
          <a:xfrm>
            <a:off x="609600" y="2362200"/>
            <a:ext cx="4876800" cy="3886200"/>
          </a:xfrm>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13" name="內容版面配置區 12"/>
          <p:cNvSpPr>
            <a:spLocks noGrp="1"/>
          </p:cNvSpPr>
          <p:nvPr>
            <p:ph sz="quarter" idx="4"/>
          </p:nvPr>
        </p:nvSpPr>
        <p:spPr>
          <a:xfrm>
            <a:off x="5829300" y="2362200"/>
            <a:ext cx="4876800" cy="3886200"/>
          </a:xfrm>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12" name="文字版面配置區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0">
                <a:solidFill>
                  <a:srgbClr val="FFFFFF"/>
                </a:solidFill>
                <a:latin typeface="標楷體" panose="03000509000000000000" pitchFamily="65" charset="-120"/>
                <a:ea typeface="標楷體" panose="03000509000000000000" pitchFamily="65" charset="-120"/>
              </a:defRPr>
            </a:lvl1pPr>
          </a:lstStyle>
          <a:p>
            <a:pPr lvl="0" eaLnBrk="1" latinLnBrk="0" hangingPunct="1"/>
            <a:r>
              <a:rPr kumimoji="0" lang="zh-TW" altLang="en-US" dirty="0"/>
              <a:t>按一下以編輯母片文字樣式</a:t>
            </a:r>
          </a:p>
        </p:txBody>
      </p:sp>
      <p:sp>
        <p:nvSpPr>
          <p:cNvPr id="14" name="文字版面配置區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0">
                <a:solidFill>
                  <a:srgbClr val="FFFFFF"/>
                </a:solidFill>
                <a:latin typeface="標楷體" panose="03000509000000000000" pitchFamily="65" charset="-120"/>
                <a:ea typeface="標楷體" panose="03000509000000000000" pitchFamily="65" charset="-120"/>
              </a:defRPr>
            </a:lvl1pPr>
          </a:lstStyle>
          <a:p>
            <a:pPr lvl="0" eaLnBrk="1" latinLnBrk="0" hangingPunct="1"/>
            <a:r>
              <a:rPr kumimoji="0" lang="zh-TW" altLang="en-US" dirty="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標題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a:t>按一下以編輯母片文字樣式</a:t>
            </a:r>
          </a:p>
        </p:txBody>
      </p:sp>
      <p:sp>
        <p:nvSpPr>
          <p:cNvPr id="8" name="直線接點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直線接點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直線接點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矩形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直線接點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橢圓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內容版面配置區 17"/>
          <p:cNvSpPr>
            <a:spLocks noGrp="1"/>
          </p:cNvSpPr>
          <p:nvPr>
            <p:ph sz="quarter" idx="1"/>
          </p:nvPr>
        </p:nvSpPr>
        <p:spPr>
          <a:xfrm>
            <a:off x="406400" y="274320"/>
            <a:ext cx="7518400" cy="6327648"/>
          </a:xfrm>
        </p:spPr>
        <p:txBody>
          <a:bodyPr/>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21" name="日期版面配置區 20"/>
          <p:cNvSpPr>
            <a:spLocks noGrp="1"/>
          </p:cNvSpPr>
          <p:nvPr>
            <p:ph type="dt" sz="half" idx="14"/>
          </p:nvPr>
        </p:nvSpPr>
        <p:spPr>
          <a:xfrm rot="5400000">
            <a:off x="10454640" y="1017843"/>
            <a:ext cx="2011680" cy="512064"/>
          </a:xfrm>
          <a:prstGeom prst="rect">
            <a:avLst/>
          </a:prstGeom>
        </p:spPr>
        <p:txBody>
          <a:bodyPr rtlCol="0"/>
          <a:lstStyle/>
          <a:p>
            <a:fld id="{EC2AF713-F6D1-4B03-802B-E6472EF385F8}" type="datetimeFigureOut">
              <a:rPr lang="zh-TW" altLang="en-US" smtClean="0"/>
              <a:pPr/>
              <a:t>2024/3/12</a:t>
            </a:fld>
            <a:endParaRPr lang="zh-TW" altLang="en-US"/>
          </a:p>
        </p:txBody>
      </p:sp>
      <p:sp>
        <p:nvSpPr>
          <p:cNvPr id="22" name="投影片編號版面配置區 21"/>
          <p:cNvSpPr>
            <a:spLocks noGrp="1"/>
          </p:cNvSpPr>
          <p:nvPr>
            <p:ph type="sldNum" sz="quarter" idx="15"/>
          </p:nvPr>
        </p:nvSpPr>
        <p:spPr>
          <a:xfrm>
            <a:off x="10838688" y="5734050"/>
            <a:ext cx="812800" cy="521208"/>
          </a:xfrm>
          <a:prstGeom prst="rect">
            <a:avLst/>
          </a:prstGeom>
        </p:spPr>
        <p:txBody>
          <a:bodyPr rtlCol="0"/>
          <a:lstStyle/>
          <a:p>
            <a:fld id="{93BD6009-2A66-4F07-812F-9E9F9B397B69}" type="slidenum">
              <a:rPr lang="zh-TW" altLang="en-US" smtClean="0"/>
              <a:pPr/>
              <a:t>‹#›</a:t>
            </a:fld>
            <a:endParaRPr lang="zh-TW" altLang="en-US"/>
          </a:p>
        </p:txBody>
      </p:sp>
      <p:sp>
        <p:nvSpPr>
          <p:cNvPr id="23" name="頁尾版面配置區 22"/>
          <p:cNvSpPr>
            <a:spLocks noGrp="1"/>
          </p:cNvSpPr>
          <p:nvPr>
            <p:ph type="ftr" sz="quarter" idx="16"/>
          </p:nvPr>
        </p:nvSpPr>
        <p:spPr>
          <a:xfrm rot="5400000">
            <a:off x="9853648" y="3676280"/>
            <a:ext cx="3200400" cy="487680"/>
          </a:xfrm>
          <a:prstGeom prst="rect">
            <a:avLst/>
          </a:prstGeom>
        </p:spPr>
        <p:txBody>
          <a:bodyPr rtlCol="0"/>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橢圓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標題 1"/>
          <p:cNvSpPr>
            <a:spLocks noGrp="1"/>
          </p:cNvSpPr>
          <p:nvPr>
            <p:ph type="title"/>
          </p:nvPr>
        </p:nvSpPr>
        <p:spPr>
          <a:xfrm rot="5400000">
            <a:off x="5518404" y="3124200"/>
            <a:ext cx="6309360" cy="609600"/>
          </a:xfrm>
        </p:spPr>
        <p:txBody>
          <a:bodyPr anchor="b"/>
          <a:lstStyle>
            <a:lvl1pPr algn="l">
              <a:buNone/>
              <a:defRPr sz="2000" b="1"/>
            </a:lvl1pPr>
          </a:lstStyle>
          <a:p>
            <a:r>
              <a:rPr kumimoji="0" lang="zh-TW" altLang="en-US"/>
              <a:t>按一下以編輯母片標題樣式</a:t>
            </a:r>
            <a:endParaRPr kumimoji="0" lang="en-US"/>
          </a:p>
        </p:txBody>
      </p:sp>
      <p:sp>
        <p:nvSpPr>
          <p:cNvPr id="3" name="圖片版面配置區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a:t>按一下圖示以新增圖片</a:t>
            </a:r>
            <a:endParaRPr kumimoji="0" lang="en-US" dirty="0"/>
          </a:p>
        </p:txBody>
      </p:sp>
      <p:sp>
        <p:nvSpPr>
          <p:cNvPr id="4" name="文字版面配置區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a:t>按一下以編輯母片文字樣式</a:t>
            </a:r>
          </a:p>
        </p:txBody>
      </p:sp>
      <p:sp>
        <p:nvSpPr>
          <p:cNvPr id="10" name="直線接點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矩形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直線接點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直線接點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直線接點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日期版面配置區 16"/>
          <p:cNvSpPr>
            <a:spLocks noGrp="1"/>
          </p:cNvSpPr>
          <p:nvPr>
            <p:ph type="dt" sz="half" idx="10"/>
          </p:nvPr>
        </p:nvSpPr>
        <p:spPr>
          <a:xfrm rot="5400000">
            <a:off x="10454640" y="1017843"/>
            <a:ext cx="2011680" cy="512064"/>
          </a:xfrm>
          <a:prstGeom prst="rect">
            <a:avLst/>
          </a:prstGeom>
        </p:spPr>
        <p:txBody>
          <a:bodyPr rtlCol="0"/>
          <a:lstStyle/>
          <a:p>
            <a:fld id="{EC2AF713-F6D1-4B03-802B-E6472EF385F8}" type="datetimeFigureOut">
              <a:rPr lang="zh-TW" altLang="en-US" smtClean="0"/>
              <a:pPr/>
              <a:t>2024/3/12</a:t>
            </a:fld>
            <a:endParaRPr lang="zh-TW" altLang="en-US"/>
          </a:p>
        </p:txBody>
      </p:sp>
      <p:sp>
        <p:nvSpPr>
          <p:cNvPr id="18" name="投影片編號版面配置區 17"/>
          <p:cNvSpPr>
            <a:spLocks noGrp="1"/>
          </p:cNvSpPr>
          <p:nvPr>
            <p:ph type="sldNum" sz="quarter" idx="11"/>
          </p:nvPr>
        </p:nvSpPr>
        <p:spPr>
          <a:xfrm>
            <a:off x="10838688" y="5734050"/>
            <a:ext cx="812800" cy="521208"/>
          </a:xfrm>
          <a:prstGeom prst="rect">
            <a:avLst/>
          </a:prstGeom>
        </p:spPr>
        <p:txBody>
          <a:bodyPr rtlCol="0"/>
          <a:lstStyle/>
          <a:p>
            <a:fld id="{93BD6009-2A66-4F07-812F-9E9F9B397B69}" type="slidenum">
              <a:rPr lang="zh-TW" altLang="en-US" smtClean="0"/>
              <a:pPr/>
              <a:t>‹#›</a:t>
            </a:fld>
            <a:endParaRPr lang="zh-TW" altLang="en-US"/>
          </a:p>
        </p:txBody>
      </p:sp>
      <p:sp>
        <p:nvSpPr>
          <p:cNvPr id="21" name="頁尾版面配置區 20"/>
          <p:cNvSpPr>
            <a:spLocks noGrp="1"/>
          </p:cNvSpPr>
          <p:nvPr>
            <p:ph type="ftr" sz="quarter" idx="12"/>
          </p:nvPr>
        </p:nvSpPr>
        <p:spPr>
          <a:xfrm rot="5400000">
            <a:off x="9853648" y="3676280"/>
            <a:ext cx="3200400" cy="487680"/>
          </a:xfrm>
          <a:prstGeom prst="rect">
            <a:avLst/>
          </a:prstGeom>
        </p:spPr>
        <p:txBody>
          <a:bodyPr rtlCol="0"/>
          <a:lstStyle/>
          <a:p>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4" name="日期版面配置區 3"/>
          <p:cNvSpPr>
            <a:spLocks noGrp="1"/>
          </p:cNvSpPr>
          <p:nvPr>
            <p:ph type="dt" sz="half" idx="10"/>
          </p:nvPr>
        </p:nvSpPr>
        <p:spPr>
          <a:xfrm rot="5400000">
            <a:off x="10454640" y="1017843"/>
            <a:ext cx="2011680" cy="512064"/>
          </a:xfrm>
          <a:prstGeom prst="rect">
            <a:avLst/>
          </a:prstGeom>
        </p:spPr>
        <p:txBody>
          <a:bodyPr/>
          <a:lstStyle/>
          <a:p>
            <a:fld id="{EC2AF713-F6D1-4B03-802B-E6472EF385F8}" type="datetimeFigureOut">
              <a:rPr lang="zh-TW" altLang="en-US" smtClean="0"/>
              <a:pPr/>
              <a:t>2024/3/12</a:t>
            </a:fld>
            <a:endParaRPr lang="zh-TW" altLang="en-US"/>
          </a:p>
        </p:txBody>
      </p:sp>
      <p:sp>
        <p:nvSpPr>
          <p:cNvPr id="5" name="頁尾版面配置區 4"/>
          <p:cNvSpPr>
            <a:spLocks noGrp="1"/>
          </p:cNvSpPr>
          <p:nvPr>
            <p:ph type="ftr" sz="quarter" idx="11"/>
          </p:nvPr>
        </p:nvSpPr>
        <p:spPr>
          <a:xfrm rot="5400000">
            <a:off x="9853648" y="3676280"/>
            <a:ext cx="3200400" cy="487680"/>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10838688" y="5734050"/>
            <a:ext cx="812800" cy="521208"/>
          </a:xfrm>
          <a:prstGeom prst="rect">
            <a:avLst/>
          </a:prstGeom>
        </p:spPr>
        <p:txBody>
          <a:bodyPr/>
          <a:lstStyle/>
          <a:p>
            <a:fld id="{93BD6009-2A66-4F07-812F-9E9F9B397B69}"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40"/>
            <a:ext cx="2235200" cy="5851525"/>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609600" y="274639"/>
            <a:ext cx="8026400" cy="5851525"/>
          </a:xfrm>
        </p:spPr>
        <p:txBody>
          <a:bodyPr vert="eaVert"/>
          <a:lstStyle>
            <a:lvl1pPr>
              <a:defRPr>
                <a:latin typeface="標楷體" panose="03000509000000000000" pitchFamily="65" charset="-120"/>
                <a:ea typeface="標楷體" panose="03000509000000000000" pitchFamily="65" charset="-120"/>
              </a:defRPr>
            </a:lvl1pPr>
            <a:lvl2pPr>
              <a:defRPr>
                <a:latin typeface="標楷體" panose="03000509000000000000" pitchFamily="65" charset="-120"/>
                <a:ea typeface="標楷體" panose="03000509000000000000" pitchFamily="65" charset="-120"/>
              </a:defRPr>
            </a:lvl2pPr>
            <a:lvl3pPr>
              <a:defRPr>
                <a:latin typeface="標楷體" panose="03000509000000000000" pitchFamily="65" charset="-120"/>
                <a:ea typeface="標楷體" panose="03000509000000000000" pitchFamily="65" charset="-120"/>
              </a:defRPr>
            </a:lvl3pPr>
            <a:lvl4pPr>
              <a:defRPr>
                <a:latin typeface="標楷體" panose="03000509000000000000" pitchFamily="65" charset="-120"/>
                <a:ea typeface="標楷體" panose="03000509000000000000" pitchFamily="65" charset="-120"/>
              </a:defRPr>
            </a:lvl4pPr>
            <a:lvl5pPr>
              <a:defRPr>
                <a:latin typeface="標楷體" panose="03000509000000000000" pitchFamily="65" charset="-120"/>
                <a:ea typeface="標楷體" panose="03000509000000000000" pitchFamily="65" charset="-120"/>
              </a:defRPr>
            </a:lvl5p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4" name="日期版面配置區 3"/>
          <p:cNvSpPr>
            <a:spLocks noGrp="1"/>
          </p:cNvSpPr>
          <p:nvPr>
            <p:ph type="dt" sz="half" idx="10"/>
          </p:nvPr>
        </p:nvSpPr>
        <p:spPr>
          <a:xfrm rot="5400000">
            <a:off x="10454640" y="1017843"/>
            <a:ext cx="2011680" cy="512064"/>
          </a:xfrm>
          <a:prstGeom prst="rect">
            <a:avLst/>
          </a:prstGeom>
        </p:spPr>
        <p:txBody>
          <a:bodyPr/>
          <a:lstStyle/>
          <a:p>
            <a:fld id="{EC2AF713-F6D1-4B03-802B-E6472EF385F8}" type="datetimeFigureOut">
              <a:rPr lang="zh-TW" altLang="en-US" smtClean="0"/>
              <a:pPr/>
              <a:t>2024/3/12</a:t>
            </a:fld>
            <a:endParaRPr lang="zh-TW" altLang="en-US"/>
          </a:p>
        </p:txBody>
      </p:sp>
      <p:sp>
        <p:nvSpPr>
          <p:cNvPr id="5" name="頁尾版面配置區 4"/>
          <p:cNvSpPr>
            <a:spLocks noGrp="1"/>
          </p:cNvSpPr>
          <p:nvPr>
            <p:ph type="ftr" sz="quarter" idx="11"/>
          </p:nvPr>
        </p:nvSpPr>
        <p:spPr>
          <a:xfrm rot="5400000">
            <a:off x="9853648" y="3676280"/>
            <a:ext cx="3200400" cy="487680"/>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10838688" y="5734050"/>
            <a:ext cx="812800" cy="521208"/>
          </a:xfrm>
          <a:prstGeom prst="rect">
            <a:avLst/>
          </a:prstGeom>
        </p:spPr>
        <p:txBody>
          <a:bodyPr/>
          <a:lstStyle/>
          <a:p>
            <a:fld id="{93BD6009-2A66-4F07-812F-9E9F9B397B69}"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標題版面配置區 21"/>
          <p:cNvSpPr>
            <a:spLocks noGrp="1"/>
          </p:cNvSpPr>
          <p:nvPr>
            <p:ph type="title"/>
          </p:nvPr>
        </p:nvSpPr>
        <p:spPr>
          <a:xfrm>
            <a:off x="609600" y="274638"/>
            <a:ext cx="9956800" cy="1143000"/>
          </a:xfrm>
          <a:prstGeom prst="rect">
            <a:avLst/>
          </a:prstGeom>
        </p:spPr>
        <p:txBody>
          <a:bodyPr vert="horz" anchor="b">
            <a:normAutofit/>
          </a:bodyPr>
          <a:lstStyle/>
          <a:p>
            <a:r>
              <a:rPr kumimoji="0" lang="zh-TW" altLang="en-US" dirty="0"/>
              <a:t>按一下以編輯母片標題樣式</a:t>
            </a:r>
            <a:endParaRPr kumimoji="0" lang="en-US" dirty="0"/>
          </a:p>
        </p:txBody>
      </p:sp>
      <p:sp>
        <p:nvSpPr>
          <p:cNvPr id="13" name="文字版面配置區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zh-TW" altLang="en-US" dirty="0"/>
              <a:t>按一下以編輯母片文字樣式</a:t>
            </a:r>
          </a:p>
          <a:p>
            <a:pPr lvl="1" eaLnBrk="1" latinLnBrk="0" hangingPunct="1"/>
            <a:r>
              <a:rPr kumimoji="0" lang="zh-TW" altLang="en-US" dirty="0"/>
              <a:t>第二層</a:t>
            </a:r>
          </a:p>
          <a:p>
            <a:pPr lvl="2" eaLnBrk="1" latinLnBrk="0" hangingPunct="1"/>
            <a:r>
              <a:rPr kumimoji="0" lang="zh-TW" altLang="en-US" dirty="0"/>
              <a:t>第三層</a:t>
            </a:r>
          </a:p>
          <a:p>
            <a:pPr lvl="3" eaLnBrk="1" latinLnBrk="0" hangingPunct="1"/>
            <a:r>
              <a:rPr kumimoji="0" lang="zh-TW" altLang="en-US" dirty="0"/>
              <a:t>第四層</a:t>
            </a:r>
          </a:p>
          <a:p>
            <a:pPr lvl="4" eaLnBrk="1" latinLnBrk="0" hangingPunct="1"/>
            <a:r>
              <a:rPr kumimoji="0" lang="zh-TW" altLang="en-US" dirty="0"/>
              <a:t>第五層</a:t>
            </a:r>
            <a:endParaRPr kumimoji="0" lang="en-US" dirty="0"/>
          </a:p>
        </p:txBody>
      </p:sp>
      <p:sp>
        <p:nvSpPr>
          <p:cNvPr id="7" name="直線接點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直線接點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矩形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直線接點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cxnSp>
        <p:nvCxnSpPr>
          <p:cNvPr id="15" name="直線接點 14"/>
          <p:cNvCxnSpPr/>
          <p:nvPr userDrawn="1"/>
        </p:nvCxnSpPr>
        <p:spPr>
          <a:xfrm>
            <a:off x="285709" y="1500174"/>
            <a:ext cx="11239579"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p:cNvCxnSpPr/>
          <p:nvPr userDrawn="1"/>
        </p:nvCxnSpPr>
        <p:spPr>
          <a:xfrm>
            <a:off x="285709" y="1571612"/>
            <a:ext cx="11239579" cy="1588"/>
          </a:xfrm>
          <a:prstGeom prst="line">
            <a:avLst/>
          </a:prstGeom>
          <a:ln>
            <a:solidFill>
              <a:schemeClr val="accent1">
                <a:lumMod val="60000"/>
                <a:lumOff val="40000"/>
              </a:schemeClr>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橢圓 11"/>
          <p:cNvSpPr/>
          <p:nvPr userDrawn="1"/>
        </p:nvSpPr>
        <p:spPr>
          <a:xfrm>
            <a:off x="11513861" y="628652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4" name="矩形 13"/>
          <p:cNvSpPr/>
          <p:nvPr userDrawn="1"/>
        </p:nvSpPr>
        <p:spPr>
          <a:xfrm>
            <a:off x="10969219" y="6287328"/>
            <a:ext cx="1103445" cy="369332"/>
          </a:xfrm>
          <a:prstGeom prst="rect">
            <a:avLst/>
          </a:prstGeom>
        </p:spPr>
        <p:txBody>
          <a:bodyPr wrap="square">
            <a:spAutoFit/>
          </a:bodyPr>
          <a:lstStyle/>
          <a:p>
            <a:pPr algn="r"/>
            <a:fld id="{93BD6009-2A66-4F07-812F-9E9F9B397B69}" type="slidenum">
              <a:rPr lang="zh-TW" altLang="en-US" sz="1800" smtClean="0">
                <a:solidFill>
                  <a:schemeClr val="accent3">
                    <a:lumMod val="75000"/>
                  </a:schemeClr>
                </a:solidFill>
              </a:rPr>
              <a:pPr algn="r"/>
              <a:t>‹#›</a:t>
            </a:fld>
            <a:r>
              <a:rPr lang="en-US" altLang="zh-TW" sz="1800" dirty="0">
                <a:solidFill>
                  <a:schemeClr val="accent3">
                    <a:lumMod val="75000"/>
                  </a:schemeClr>
                </a:solidFill>
              </a:rPr>
              <a:t>/24</a:t>
            </a:r>
            <a:endParaRPr lang="zh-TW" altLang="en-US" sz="1800" dirty="0">
              <a:solidFill>
                <a:schemeClr val="accent3">
                  <a:lumMod val="75000"/>
                </a:scheme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9" r:id="rId7"/>
    <p:sldLayoutId id="2147483670" r:id="rId8"/>
    <p:sldLayoutId id="2147483671" r:id="rId9"/>
  </p:sldLayoutIdLst>
  <p:txStyles>
    <p:titleStyle>
      <a:lvl1pPr algn="l" rtl="0" eaLnBrk="1" latinLnBrk="0" hangingPunct="1">
        <a:spcBef>
          <a:spcPct val="0"/>
        </a:spcBef>
        <a:buNone/>
        <a:defRPr kumimoji="0" sz="3100" b="0" kern="1200" cap="none" baseline="0">
          <a:solidFill>
            <a:schemeClr val="tx2"/>
          </a:solidFill>
          <a:latin typeface="Calibri" panose="020F0502020204030204" pitchFamily="34" charset="0"/>
          <a:ea typeface="標楷體" pitchFamily="65" charset="-120"/>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標楷體" panose="03000509000000000000" pitchFamily="65" charset="-120"/>
          <a:ea typeface="標楷體" panose="03000509000000000000" pitchFamily="65" charset="-120"/>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標楷體" panose="03000509000000000000" pitchFamily="65" charset="-120"/>
          <a:ea typeface="標楷體" panose="03000509000000000000" pitchFamily="65" charset="-120"/>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900" kern="1200">
          <a:solidFill>
            <a:schemeClr val="tx1"/>
          </a:solidFill>
          <a:latin typeface="標楷體" panose="03000509000000000000" pitchFamily="65" charset="-120"/>
          <a:ea typeface="標楷體" panose="03000509000000000000" pitchFamily="65" charset="-120"/>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標楷體" panose="03000509000000000000" pitchFamily="65" charset="-120"/>
          <a:ea typeface="標楷體" panose="03000509000000000000" pitchFamily="65" charset="-120"/>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標楷體" panose="03000509000000000000" pitchFamily="65" charset="-120"/>
          <a:ea typeface="標楷體" panose="03000509000000000000" pitchFamily="65" charset="-120"/>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nthu.edu.tw/~jang" TargetMode="External"/><Relationship Id="rId2" Type="http://schemas.openxmlformats.org/officeDocument/2006/relationships/hyperlink" Target="mailto:jang@mirlab.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analyticsvidhya.com/blog/2022/03/exploratory-data-analysis-with-an-example"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analyticsvidhya.com/blog/2022/03/exploratory-data-analysis-with-an-example"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builtin.com/data-science/boxplo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labxchange.org/library/items/lb:LabXchange:d8863c77:html:1" TargetMode="Externa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youtube.com/watch?v=0djtjjy12fI" TargetMode="External"/><Relationship Id="rId4" Type="http://schemas.openxmlformats.org/officeDocument/2006/relationships/hyperlink" Target="https://www.cuemath.com/data/relation-between-mean-median-and-mod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builtin.com/data-science/boxplot"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labxchange.org/library/items/lb:LabXchange:d8863c77:html:1"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071664" y="1340768"/>
            <a:ext cx="7272808" cy="1894362"/>
          </a:xfrm>
        </p:spPr>
        <p:txBody>
          <a:bodyPr>
            <a:normAutofit/>
          </a:bodyPr>
          <a:lstStyle/>
          <a:p>
            <a:r>
              <a:rPr lang="en-US" altLang="zh-TW" sz="3600" dirty="0">
                <a:cs typeface="Calibri" panose="020F0502020204030204" pitchFamily="34" charset="0"/>
              </a:rPr>
              <a:t>Visualization in EDA</a:t>
            </a:r>
            <a:br>
              <a:rPr lang="en-US" altLang="zh-TW" sz="3600" dirty="0">
                <a:cs typeface="Calibri" panose="020F0502020204030204" pitchFamily="34" charset="0"/>
              </a:rPr>
            </a:br>
            <a:r>
              <a:rPr lang="en-US" altLang="zh-TW" sz="3600" dirty="0">
                <a:cs typeface="Calibri" panose="020F0502020204030204" pitchFamily="34" charset="0"/>
              </a:rPr>
              <a:t>for ML on Structured Data</a:t>
            </a:r>
            <a:endParaRPr lang="zh-TW" altLang="en-US" dirty="0">
              <a:cs typeface="Calibri" panose="020F0502020204030204" pitchFamily="34" charset="0"/>
            </a:endParaRPr>
          </a:p>
        </p:txBody>
      </p:sp>
      <p:sp>
        <p:nvSpPr>
          <p:cNvPr id="3" name="副標題 2"/>
          <p:cNvSpPr>
            <a:spLocks noGrp="1"/>
          </p:cNvSpPr>
          <p:nvPr>
            <p:ph type="subTitle" idx="1"/>
          </p:nvPr>
        </p:nvSpPr>
        <p:spPr>
          <a:xfrm>
            <a:off x="3810000" y="3933056"/>
            <a:ext cx="6172200" cy="1944216"/>
          </a:xfrm>
        </p:spPr>
        <p:txBody>
          <a:bodyPr>
            <a:normAutofit/>
          </a:bodyPr>
          <a:lstStyle/>
          <a:p>
            <a:r>
              <a:rPr lang="en-US" altLang="zh-TW" dirty="0">
                <a:latin typeface="Arial" panose="020B0604020202020204" pitchFamily="34" charset="0"/>
              </a:rPr>
              <a:t>J.-S. Roger Jang (</a:t>
            </a:r>
            <a:r>
              <a:rPr lang="zh-TW" altLang="en-US" dirty="0"/>
              <a:t>張智星</a:t>
            </a:r>
            <a:r>
              <a:rPr lang="en-US" altLang="zh-TW" dirty="0">
                <a:latin typeface="Arial" panose="020B0604020202020204" pitchFamily="34" charset="0"/>
              </a:rPr>
              <a:t>)</a:t>
            </a:r>
          </a:p>
          <a:p>
            <a:r>
              <a:rPr lang="en-US" altLang="zh-TW" i="1" dirty="0">
                <a:latin typeface="Arial" panose="020B0604020202020204" pitchFamily="34" charset="0"/>
                <a:hlinkClick r:id="rId2"/>
              </a:rPr>
              <a:t>jang@mirlab.org</a:t>
            </a:r>
            <a:r>
              <a:rPr lang="en-US" altLang="zh-TW" i="1" dirty="0">
                <a:latin typeface="Arial" panose="020B0604020202020204" pitchFamily="34" charset="0"/>
              </a:rPr>
              <a:t>, </a:t>
            </a:r>
            <a:r>
              <a:rPr lang="en-US" altLang="zh-TW" i="1" dirty="0">
                <a:latin typeface="Arial" panose="020B0604020202020204" pitchFamily="34" charset="0"/>
                <a:hlinkClick r:id="rId3"/>
              </a:rPr>
              <a:t>http://mirlab.org/jang</a:t>
            </a:r>
            <a:endParaRPr lang="zh-TW" altLang="en-US" dirty="0">
              <a:latin typeface="Arial" panose="020B0604020202020204" pitchFamily="34" charset="0"/>
            </a:endParaRPr>
          </a:p>
          <a:p>
            <a:r>
              <a:rPr lang="en-US" altLang="zh-TW" dirty="0">
                <a:latin typeface="Arial" panose="020B0604020202020204" pitchFamily="34" charset="0"/>
              </a:rPr>
              <a:t>MIR Lab, CSIE Dept.</a:t>
            </a:r>
          </a:p>
          <a:p>
            <a:r>
              <a:rPr lang="en-US" altLang="zh-TW" dirty="0">
                <a:latin typeface="Arial" panose="020B0604020202020204" pitchFamily="34" charset="0"/>
              </a:rPr>
              <a:t>National Taiwan University</a:t>
            </a:r>
          </a:p>
          <a:p>
            <a:endParaRPr lang="zh-TW" altLang="en-US" dirty="0"/>
          </a:p>
        </p:txBody>
      </p:sp>
      <p:sp>
        <p:nvSpPr>
          <p:cNvPr id="4" name="日期版面配置區 3">
            <a:extLst>
              <a:ext uri="{FF2B5EF4-FFF2-40B4-BE49-F238E27FC236}">
                <a16:creationId xmlns:a16="http://schemas.microsoft.com/office/drawing/2014/main" id="{47F26078-21F8-4B63-8CD2-359BB839EDE8}"/>
              </a:ext>
            </a:extLst>
          </p:cNvPr>
          <p:cNvSpPr txBox="1">
            <a:spLocks/>
          </p:cNvSpPr>
          <p:nvPr/>
        </p:nvSpPr>
        <p:spPr>
          <a:xfrm>
            <a:off x="6294313" y="5795972"/>
            <a:ext cx="1183337" cy="369332"/>
          </a:xfrm>
          <a:prstGeom prst="rect">
            <a:avLst/>
          </a:prstGeom>
        </p:spPr>
        <p:txBody>
          <a:bodyPr wrap="non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B5DD0A4-5EC4-420C-89F5-FF49BBA59529}" type="datetime1">
              <a:rPr lang="zh-TW" altLang="en-US" smtClean="0"/>
              <a:pPr algn="ctr"/>
              <a:t>2024/3/12</a:t>
            </a:fld>
            <a:endParaRPr lang="zh-TW" altLang="en-US" dirty="0"/>
          </a:p>
        </p:txBody>
      </p:sp>
    </p:spTree>
    <p:extLst>
      <p:ext uri="{BB962C8B-B14F-4D97-AF65-F5344CB8AC3E}">
        <p14:creationId xmlns:p14="http://schemas.microsoft.com/office/powerpoint/2010/main" val="86147996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F088AF5-875E-402A-86EC-32BBFF9E8CE5}"/>
              </a:ext>
            </a:extLst>
          </p:cNvPr>
          <p:cNvSpPr>
            <a:spLocks noGrp="1"/>
          </p:cNvSpPr>
          <p:nvPr>
            <p:ph sz="quarter" idx="1"/>
          </p:nvPr>
        </p:nvSpPr>
        <p:spPr/>
        <p:txBody>
          <a:bodyPr/>
          <a:lstStyle/>
          <a:p>
            <a:r>
              <a:rPr lang="en-US" altLang="zh-TW" dirty="0"/>
              <a:t>Source</a:t>
            </a:r>
          </a:p>
          <a:p>
            <a:pPr lvl="1"/>
            <a:r>
              <a:rPr lang="en-US" altLang="zh-TW" dirty="0"/>
              <a:t>Institute of Pharmaceutical and Food Analysis and Technologies, Via </a:t>
            </a:r>
            <a:r>
              <a:rPr lang="en-US" altLang="zh-TW" dirty="0" err="1"/>
              <a:t>Brigata</a:t>
            </a:r>
            <a:r>
              <a:rPr lang="en-US" altLang="zh-TW" dirty="0"/>
              <a:t> Salerno, 16147 Genoa, Italy.</a:t>
            </a:r>
          </a:p>
          <a:p>
            <a:r>
              <a:rPr lang="en-US" altLang="zh-TW" dirty="0"/>
              <a:t>Goal</a:t>
            </a:r>
          </a:p>
          <a:p>
            <a:pPr lvl="1"/>
            <a:r>
              <a:rPr lang="en-US" altLang="zh-TW" dirty="0"/>
              <a:t>Using 13 chemical constituents to determine the origin of wines</a:t>
            </a:r>
          </a:p>
          <a:p>
            <a:r>
              <a:rPr lang="en-US" altLang="zh-TW" dirty="0"/>
              <a:t>Dataset specs</a:t>
            </a:r>
          </a:p>
          <a:p>
            <a:pPr lvl="1"/>
            <a:r>
              <a:rPr lang="en-US" altLang="zh-TW" dirty="0"/>
              <a:t>178 instances, 3 classes, 13 attributes</a:t>
            </a:r>
          </a:p>
          <a:p>
            <a:endParaRPr lang="zh-TW" altLang="en-US" dirty="0"/>
          </a:p>
        </p:txBody>
      </p:sp>
      <p:sp>
        <p:nvSpPr>
          <p:cNvPr id="3" name="標題 2">
            <a:extLst>
              <a:ext uri="{FF2B5EF4-FFF2-40B4-BE49-F238E27FC236}">
                <a16:creationId xmlns:a16="http://schemas.microsoft.com/office/drawing/2014/main" id="{41333C2B-4021-412F-9AB9-DFCD709473B4}"/>
              </a:ext>
            </a:extLst>
          </p:cNvPr>
          <p:cNvSpPr>
            <a:spLocks noGrp="1"/>
          </p:cNvSpPr>
          <p:nvPr>
            <p:ph type="title"/>
          </p:nvPr>
        </p:nvSpPr>
        <p:spPr/>
        <p:txBody>
          <a:bodyPr/>
          <a:lstStyle/>
          <a:p>
            <a:r>
              <a:rPr lang="en-US" altLang="zh-TW" dirty="0"/>
              <a:t>UCI Dataset: Wine</a:t>
            </a:r>
            <a:endParaRPr lang="zh-TW" altLang="en-US" dirty="0"/>
          </a:p>
        </p:txBody>
      </p:sp>
      <p:pic>
        <p:nvPicPr>
          <p:cNvPr id="4" name="Picture 11" descr="http://t3.gstatic.com/images?q=tbn:ANd9GcTwN-HavcyrlB9yXpvIuoZ58cCzO_cpyJQn5qK74p9TXPeC8sM&amp;t=1&amp;h=188&amp;w=197&amp;usg=__ZvoIdpHZBlC1-bQVvGjx32UFRjI=">
            <a:extLst>
              <a:ext uri="{FF2B5EF4-FFF2-40B4-BE49-F238E27FC236}">
                <a16:creationId xmlns:a16="http://schemas.microsoft.com/office/drawing/2014/main" id="{D87F3655-22B9-4B14-8A51-5676A99EA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4272" y="4365104"/>
            <a:ext cx="18764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82453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0900208-C2F8-4843-90AE-2C8CAE11144C}"/>
              </a:ext>
            </a:extLst>
          </p:cNvPr>
          <p:cNvSpPr>
            <a:spLocks noGrp="1"/>
          </p:cNvSpPr>
          <p:nvPr>
            <p:ph sz="quarter" idx="1"/>
          </p:nvPr>
        </p:nvSpPr>
        <p:spPr/>
        <p:txBody>
          <a:bodyPr/>
          <a:lstStyle/>
          <a:p>
            <a:r>
              <a:rPr lang="en-US" altLang="zh-TW" dirty="0"/>
              <a:t>Goal</a:t>
            </a:r>
          </a:p>
          <a:p>
            <a:pPr lvl="1"/>
            <a:r>
              <a:rPr lang="en-US" altLang="zh-TW" dirty="0"/>
              <a:t>Analyze/Visualize the dataset by taking one variable at a time</a:t>
            </a:r>
          </a:p>
          <a:p>
            <a:r>
              <a:rPr lang="en-US" altLang="zh-TW" dirty="0"/>
              <a:t>Plots</a:t>
            </a:r>
          </a:p>
          <a:p>
            <a:pPr lvl="1"/>
            <a:r>
              <a:rPr lang="en-US" altLang="zh-TW" dirty="0"/>
              <a:t>Categorical features: Count plot by bar chart, pie plot, etc.</a:t>
            </a:r>
          </a:p>
          <a:p>
            <a:pPr lvl="1"/>
            <a:r>
              <a:rPr lang="en-US" altLang="zh-TW" dirty="0"/>
              <a:t>Numerical features: Histogram, box plot, PDF (probability density function) plot, violin plot, etc.</a:t>
            </a:r>
            <a:endParaRPr lang="zh-TW" altLang="en-US" dirty="0"/>
          </a:p>
        </p:txBody>
      </p:sp>
      <p:sp>
        <p:nvSpPr>
          <p:cNvPr id="3" name="標題 2">
            <a:extLst>
              <a:ext uri="{FF2B5EF4-FFF2-40B4-BE49-F238E27FC236}">
                <a16:creationId xmlns:a16="http://schemas.microsoft.com/office/drawing/2014/main" id="{80D003C8-AEDA-4B4B-904D-FB7AD910AE86}"/>
              </a:ext>
            </a:extLst>
          </p:cNvPr>
          <p:cNvSpPr>
            <a:spLocks noGrp="1"/>
          </p:cNvSpPr>
          <p:nvPr>
            <p:ph type="title"/>
          </p:nvPr>
        </p:nvSpPr>
        <p:spPr/>
        <p:txBody>
          <a:bodyPr/>
          <a:lstStyle/>
          <a:p>
            <a:r>
              <a:rPr lang="en-US" altLang="zh-TW" dirty="0"/>
              <a:t>Univariate Analysis: Introduction</a:t>
            </a:r>
            <a:endParaRPr lang="zh-TW" altLang="en-US" dirty="0"/>
          </a:p>
        </p:txBody>
      </p:sp>
    </p:spTree>
    <p:extLst>
      <p:ext uri="{BB962C8B-B14F-4D97-AF65-F5344CB8AC3E}">
        <p14:creationId xmlns:p14="http://schemas.microsoft.com/office/powerpoint/2010/main" val="383880971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80D003C8-AEDA-4B4B-904D-FB7AD910AE86}"/>
              </a:ext>
            </a:extLst>
          </p:cNvPr>
          <p:cNvSpPr>
            <a:spLocks noGrp="1"/>
          </p:cNvSpPr>
          <p:nvPr>
            <p:ph type="title"/>
          </p:nvPr>
        </p:nvSpPr>
        <p:spPr/>
        <p:txBody>
          <a:bodyPr/>
          <a:lstStyle/>
          <a:p>
            <a:r>
              <a:rPr lang="en-US" altLang="zh-TW" dirty="0"/>
              <a:t>Univariate Analysis: Class (Output) Histogram</a:t>
            </a:r>
            <a:endParaRPr lang="zh-TW" altLang="en-US" dirty="0"/>
          </a:p>
        </p:txBody>
      </p:sp>
      <p:sp>
        <p:nvSpPr>
          <p:cNvPr id="2" name="內容版面配置區 1">
            <a:extLst>
              <a:ext uri="{FF2B5EF4-FFF2-40B4-BE49-F238E27FC236}">
                <a16:creationId xmlns:a16="http://schemas.microsoft.com/office/drawing/2014/main" id="{C0900208-C2F8-4843-90AE-2C8CAE11144C}"/>
              </a:ext>
            </a:extLst>
          </p:cNvPr>
          <p:cNvSpPr>
            <a:spLocks noGrp="1"/>
          </p:cNvSpPr>
          <p:nvPr>
            <p:ph sz="quarter" idx="1"/>
          </p:nvPr>
        </p:nvSpPr>
        <p:spPr>
          <a:xfrm>
            <a:off x="609600" y="1600200"/>
            <a:ext cx="5198368" cy="4572000"/>
          </a:xfrm>
        </p:spPr>
        <p:txBody>
          <a:bodyPr/>
          <a:lstStyle/>
          <a:p>
            <a:r>
              <a:rPr lang="en-US" altLang="zh-TW" dirty="0"/>
              <a:t>Class (output) histogram</a:t>
            </a:r>
          </a:p>
          <a:p>
            <a:r>
              <a:rPr lang="en-US" altLang="zh-TW" dirty="0"/>
              <a:t>Can be used to</a:t>
            </a:r>
          </a:p>
          <a:p>
            <a:pPr lvl="1"/>
            <a:r>
              <a:rPr lang="en-US" altLang="zh-TW" dirty="0"/>
              <a:t>Check if imbalanced dataset, if yes…</a:t>
            </a:r>
          </a:p>
          <a:p>
            <a:pPr lvl="2"/>
            <a:r>
              <a:rPr lang="en-US" altLang="zh-TW" dirty="0"/>
              <a:t>Select a reasonable loss function</a:t>
            </a:r>
          </a:p>
          <a:p>
            <a:pPr lvl="3"/>
            <a:r>
              <a:rPr lang="en-US" altLang="zh-TW" dirty="0"/>
              <a:t>Cost-sensitive classification</a:t>
            </a:r>
          </a:p>
          <a:p>
            <a:pPr lvl="2"/>
            <a:r>
              <a:rPr lang="en-US" altLang="zh-TW" dirty="0"/>
              <a:t>Perform data augmentation (which I do not recommend)</a:t>
            </a:r>
            <a:endParaRPr lang="zh-TW" altLang="en-US" dirty="0"/>
          </a:p>
          <a:p>
            <a:endParaRPr lang="en-US" altLang="zh-TW" dirty="0"/>
          </a:p>
        </p:txBody>
      </p:sp>
      <p:pic>
        <p:nvPicPr>
          <p:cNvPr id="1026" name="Picture 2" descr="D:\users\jang\books\dcpr\appNote\example-eda\html\goTutorial_01.png">
            <a:extLst>
              <a:ext uri="{FF2B5EF4-FFF2-40B4-BE49-F238E27FC236}">
                <a16:creationId xmlns:a16="http://schemas.microsoft.com/office/drawing/2014/main" id="{C1F551B5-368F-4E97-9148-62CB29E97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6599" y="1988840"/>
            <a:ext cx="5334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7" name="圓角矩形圖說文字 36">
            <a:extLst>
              <a:ext uri="{FF2B5EF4-FFF2-40B4-BE49-F238E27FC236}">
                <a16:creationId xmlns:a16="http://schemas.microsoft.com/office/drawing/2014/main" id="{AD112708-962E-48DE-9CE9-B6E45DEE5E50}"/>
              </a:ext>
            </a:extLst>
          </p:cNvPr>
          <p:cNvSpPr/>
          <p:nvPr/>
        </p:nvSpPr>
        <p:spPr>
          <a:xfrm>
            <a:off x="1589677" y="4581128"/>
            <a:ext cx="3238213" cy="715089"/>
          </a:xfrm>
          <a:prstGeom prst="wedgeRoundRectCallout">
            <a:avLst>
              <a:gd name="adj1" fmla="val -31565"/>
              <a:gd name="adj2" fmla="val 22685"/>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r>
              <a:rPr lang="en-US" altLang="zh-TW" dirty="0">
                <a:solidFill>
                  <a:schemeClr val="tx1"/>
                </a:solidFill>
              </a:rPr>
              <a:t>Example of imbalanced dataset:</a:t>
            </a:r>
          </a:p>
          <a:p>
            <a:pPr>
              <a:defRPr/>
            </a:pPr>
            <a:r>
              <a:rPr lang="en-US" altLang="zh-TW" dirty="0">
                <a:solidFill>
                  <a:schemeClr val="tx1"/>
                </a:solidFill>
              </a:rPr>
              <a:t>Covid-19 detection</a:t>
            </a:r>
          </a:p>
        </p:txBody>
      </p:sp>
    </p:spTree>
    <p:extLst>
      <p:ext uri="{BB962C8B-B14F-4D97-AF65-F5344CB8AC3E}">
        <p14:creationId xmlns:p14="http://schemas.microsoft.com/office/powerpoint/2010/main" val="206960471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users\jang\books\dcpr\appNote\example-eda\html\goTutorial_03.png">
            <a:extLst>
              <a:ext uri="{FF2B5EF4-FFF2-40B4-BE49-F238E27FC236}">
                <a16:creationId xmlns:a16="http://schemas.microsoft.com/office/drawing/2014/main" id="{A11D168F-3D46-4736-BBB6-4269F4CDB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672" y="1700808"/>
            <a:ext cx="8983915" cy="5137064"/>
          </a:xfrm>
          <a:prstGeom prst="rect">
            <a:avLst/>
          </a:prstGeom>
          <a:noFill/>
          <a:extLst>
            <a:ext uri="{909E8E84-426E-40DD-AFC4-6F175D3DCCD1}">
              <a14:hiddenFill xmlns:a14="http://schemas.microsoft.com/office/drawing/2010/main">
                <a:solidFill>
                  <a:srgbClr val="FFFFFF"/>
                </a:solidFill>
              </a14:hiddenFill>
            </a:ext>
          </a:extLst>
        </p:spPr>
      </p:pic>
      <p:sp>
        <p:nvSpPr>
          <p:cNvPr id="3" name="標題 2">
            <a:extLst>
              <a:ext uri="{FF2B5EF4-FFF2-40B4-BE49-F238E27FC236}">
                <a16:creationId xmlns:a16="http://schemas.microsoft.com/office/drawing/2014/main" id="{80D003C8-AEDA-4B4B-904D-FB7AD910AE86}"/>
              </a:ext>
            </a:extLst>
          </p:cNvPr>
          <p:cNvSpPr>
            <a:spLocks noGrp="1"/>
          </p:cNvSpPr>
          <p:nvPr>
            <p:ph type="title"/>
          </p:nvPr>
        </p:nvSpPr>
        <p:spPr/>
        <p:txBody>
          <a:bodyPr/>
          <a:lstStyle/>
          <a:p>
            <a:r>
              <a:rPr lang="en-US" altLang="zh-TW" dirty="0"/>
              <a:t>Univariate Analysis: Range for Raw Features</a:t>
            </a:r>
            <a:endParaRPr lang="zh-TW" altLang="en-US" dirty="0"/>
          </a:p>
        </p:txBody>
      </p:sp>
      <p:sp>
        <p:nvSpPr>
          <p:cNvPr id="2" name="內容版面配置區 1">
            <a:extLst>
              <a:ext uri="{FF2B5EF4-FFF2-40B4-BE49-F238E27FC236}">
                <a16:creationId xmlns:a16="http://schemas.microsoft.com/office/drawing/2014/main" id="{72ACBDF6-BF26-4BD8-B699-5E7D2EBA9909}"/>
              </a:ext>
            </a:extLst>
          </p:cNvPr>
          <p:cNvSpPr>
            <a:spLocks noGrp="1"/>
          </p:cNvSpPr>
          <p:nvPr>
            <p:ph sz="quarter" idx="1"/>
          </p:nvPr>
        </p:nvSpPr>
        <p:spPr>
          <a:xfrm>
            <a:off x="609600" y="1600200"/>
            <a:ext cx="3470176" cy="4572000"/>
          </a:xfrm>
        </p:spPr>
        <p:txBody>
          <a:bodyPr/>
          <a:lstStyle/>
          <a:p>
            <a:r>
              <a:rPr lang="en-US" altLang="zh-TW" dirty="0"/>
              <a:t>Can be used to</a:t>
            </a:r>
          </a:p>
          <a:p>
            <a:pPr lvl="1"/>
            <a:r>
              <a:rPr lang="en-US" altLang="zh-TW" dirty="0"/>
              <a:t>Check if data normalization necessary</a:t>
            </a:r>
          </a:p>
          <a:p>
            <a:pPr lvl="1"/>
            <a:r>
              <a:rPr lang="en-US" altLang="zh-TW" dirty="0"/>
              <a:t>Check if outliers exist</a:t>
            </a:r>
            <a:endParaRPr lang="zh-TW" altLang="en-US" dirty="0"/>
          </a:p>
        </p:txBody>
      </p:sp>
    </p:spTree>
    <p:extLst>
      <p:ext uri="{BB962C8B-B14F-4D97-AF65-F5344CB8AC3E}">
        <p14:creationId xmlns:p14="http://schemas.microsoft.com/office/powerpoint/2010/main" val="332560339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80D003C8-AEDA-4B4B-904D-FB7AD910AE86}"/>
              </a:ext>
            </a:extLst>
          </p:cNvPr>
          <p:cNvSpPr>
            <a:spLocks noGrp="1"/>
          </p:cNvSpPr>
          <p:nvPr>
            <p:ph type="title"/>
          </p:nvPr>
        </p:nvSpPr>
        <p:spPr/>
        <p:txBody>
          <a:bodyPr/>
          <a:lstStyle/>
          <a:p>
            <a:r>
              <a:rPr lang="en-US" altLang="zh-TW" dirty="0"/>
              <a:t>Univariate Analysis: Box</a:t>
            </a:r>
            <a:r>
              <a:rPr lang="zh-TW" altLang="en-US" dirty="0"/>
              <a:t> </a:t>
            </a:r>
            <a:r>
              <a:rPr lang="en-US" altLang="zh-TW" dirty="0"/>
              <a:t>Plots for Raw Features</a:t>
            </a:r>
            <a:endParaRPr lang="zh-TW" altLang="en-US" dirty="0"/>
          </a:p>
        </p:txBody>
      </p:sp>
      <p:sp>
        <p:nvSpPr>
          <p:cNvPr id="4" name="內容版面配置區 3">
            <a:extLst>
              <a:ext uri="{FF2B5EF4-FFF2-40B4-BE49-F238E27FC236}">
                <a16:creationId xmlns:a16="http://schemas.microsoft.com/office/drawing/2014/main" id="{FBB49DB6-5986-43A1-9E78-6BEC970F8D2B}"/>
              </a:ext>
            </a:extLst>
          </p:cNvPr>
          <p:cNvSpPr>
            <a:spLocks noGrp="1"/>
          </p:cNvSpPr>
          <p:nvPr>
            <p:ph sz="quarter" idx="1"/>
          </p:nvPr>
        </p:nvSpPr>
        <p:spPr>
          <a:xfrm>
            <a:off x="609600" y="1600200"/>
            <a:ext cx="3110136" cy="4572000"/>
          </a:xfrm>
        </p:spPr>
        <p:txBody>
          <a:bodyPr/>
          <a:lstStyle/>
          <a:p>
            <a:r>
              <a:rPr lang="en-US" altLang="zh-TW" dirty="0"/>
              <a:t>Can be used to</a:t>
            </a:r>
          </a:p>
          <a:p>
            <a:pPr lvl="1"/>
            <a:r>
              <a:rPr lang="en-US" altLang="zh-TW" dirty="0"/>
              <a:t>Detect outliers</a:t>
            </a:r>
          </a:p>
          <a:p>
            <a:pPr lvl="1"/>
            <a:r>
              <a:rPr lang="en-US" altLang="zh-TW" dirty="0"/>
              <a:t>Represent data distribution</a:t>
            </a:r>
          </a:p>
          <a:p>
            <a:pPr lvl="1"/>
            <a:endParaRPr lang="zh-TW" altLang="en-US" dirty="0"/>
          </a:p>
        </p:txBody>
      </p:sp>
      <p:sp>
        <p:nvSpPr>
          <p:cNvPr id="5" name="內容版面配置區 4">
            <a:extLst>
              <a:ext uri="{FF2B5EF4-FFF2-40B4-BE49-F238E27FC236}">
                <a16:creationId xmlns:a16="http://schemas.microsoft.com/office/drawing/2014/main" id="{CAC1F209-D2C3-4B74-A295-D92B015092DA}"/>
              </a:ext>
            </a:extLst>
          </p:cNvPr>
          <p:cNvSpPr>
            <a:spLocks noGrp="1"/>
          </p:cNvSpPr>
          <p:nvPr>
            <p:ph sz="quarter" idx="2"/>
          </p:nvPr>
        </p:nvSpPr>
        <p:spPr/>
        <p:txBody>
          <a:bodyPr/>
          <a:lstStyle/>
          <a:p>
            <a:endParaRPr lang="zh-TW" altLang="en-US"/>
          </a:p>
        </p:txBody>
      </p:sp>
      <p:pic>
        <p:nvPicPr>
          <p:cNvPr id="6" name="圖片 5">
            <a:extLst>
              <a:ext uri="{FF2B5EF4-FFF2-40B4-BE49-F238E27FC236}">
                <a16:creationId xmlns:a16="http://schemas.microsoft.com/office/drawing/2014/main" id="{B6DBF822-D0FC-4C14-940A-319C0392FD8C}"/>
              </a:ext>
            </a:extLst>
          </p:cNvPr>
          <p:cNvPicPr>
            <a:picLocks noChangeAspect="1"/>
          </p:cNvPicPr>
          <p:nvPr/>
        </p:nvPicPr>
        <p:blipFill>
          <a:blip r:embed="rId2"/>
          <a:stretch>
            <a:fillRect/>
          </a:stretch>
        </p:blipFill>
        <p:spPr>
          <a:xfrm>
            <a:off x="3417402" y="1670257"/>
            <a:ext cx="8784976" cy="5187743"/>
          </a:xfrm>
          <a:prstGeom prst="rect">
            <a:avLst/>
          </a:prstGeom>
        </p:spPr>
      </p:pic>
    </p:spTree>
    <p:extLst>
      <p:ext uri="{BB962C8B-B14F-4D97-AF65-F5344CB8AC3E}">
        <p14:creationId xmlns:p14="http://schemas.microsoft.com/office/powerpoint/2010/main" val="42512289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users\jang\books\dcpr\appNote\example-eda\html\goTutorial_06.png">
            <a:extLst>
              <a:ext uri="{FF2B5EF4-FFF2-40B4-BE49-F238E27FC236}">
                <a16:creationId xmlns:a16="http://schemas.microsoft.com/office/drawing/2014/main" id="{155468F7-0B3A-4641-9438-3771193D3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24" y="1556792"/>
            <a:ext cx="8712968" cy="5446104"/>
          </a:xfrm>
          <a:prstGeom prst="rect">
            <a:avLst/>
          </a:prstGeom>
          <a:noFill/>
          <a:extLst>
            <a:ext uri="{909E8E84-426E-40DD-AFC4-6F175D3DCCD1}">
              <a14:hiddenFill xmlns:a14="http://schemas.microsoft.com/office/drawing/2010/main">
                <a:solidFill>
                  <a:srgbClr val="FFFFFF"/>
                </a:solidFill>
              </a14:hiddenFill>
            </a:ext>
          </a:extLst>
        </p:spPr>
      </p:pic>
      <p:sp>
        <p:nvSpPr>
          <p:cNvPr id="3" name="標題 2">
            <a:extLst>
              <a:ext uri="{FF2B5EF4-FFF2-40B4-BE49-F238E27FC236}">
                <a16:creationId xmlns:a16="http://schemas.microsoft.com/office/drawing/2014/main" id="{80D003C8-AEDA-4B4B-904D-FB7AD910AE86}"/>
              </a:ext>
            </a:extLst>
          </p:cNvPr>
          <p:cNvSpPr>
            <a:spLocks noGrp="1"/>
          </p:cNvSpPr>
          <p:nvPr>
            <p:ph type="title"/>
          </p:nvPr>
        </p:nvSpPr>
        <p:spPr/>
        <p:txBody>
          <a:bodyPr/>
          <a:lstStyle/>
          <a:p>
            <a:r>
              <a:rPr lang="en-US" altLang="zh-TW" dirty="0"/>
              <a:t>Univariate Analysis: Range Plots for Normalized  Features</a:t>
            </a:r>
            <a:endParaRPr lang="zh-TW" altLang="en-US" dirty="0"/>
          </a:p>
        </p:txBody>
      </p:sp>
      <mc:AlternateContent xmlns:mc="http://schemas.openxmlformats.org/markup-compatibility/2006" xmlns:a14="http://schemas.microsoft.com/office/drawing/2010/main">
        <mc:Choice Requires="a14">
          <p:sp>
            <p:nvSpPr>
              <p:cNvPr id="4" name="圓角矩形圖說文字 36">
                <a:extLst>
                  <a:ext uri="{FF2B5EF4-FFF2-40B4-BE49-F238E27FC236}">
                    <a16:creationId xmlns:a16="http://schemas.microsoft.com/office/drawing/2014/main" id="{1B0718A0-6CD4-4FCA-86E6-F820CF19BA89}"/>
                  </a:ext>
                </a:extLst>
              </p:cNvPr>
              <p:cNvSpPr/>
              <p:nvPr/>
            </p:nvSpPr>
            <p:spPr>
              <a:xfrm>
                <a:off x="609600" y="1967160"/>
                <a:ext cx="2812783" cy="1469480"/>
              </a:xfrm>
              <a:prstGeom prst="wedgeRoundRectCallout">
                <a:avLst>
                  <a:gd name="adj1" fmla="val -49604"/>
                  <a:gd name="adj2" fmla="val 13586"/>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r>
                  <a:rPr lang="en-US" altLang="zh-TW" dirty="0">
                    <a:solidFill>
                      <a:schemeClr val="tx1"/>
                    </a:solidFill>
                  </a:rPr>
                  <a:t>Z-score normalization:</a:t>
                </a:r>
              </a:p>
              <a:p>
                <a:pPr>
                  <a:defRPr/>
                </a:pPr>
                <a14:m>
                  <m:oMath xmlns:m="http://schemas.openxmlformats.org/officeDocument/2006/math">
                    <m:sSub>
                      <m:sSubPr>
                        <m:ctrlPr>
                          <a:rPr lang="en-US" altLang="zh-TW" b="0" i="1" smtClean="0">
                            <a:solidFill>
                              <a:schemeClr val="tx1"/>
                            </a:solidFill>
                            <a:latin typeface="Cambria Math" panose="02040503050406030204" pitchFamily="18" charset="0"/>
                          </a:rPr>
                        </m:ctrlPr>
                      </m:sSubPr>
                      <m:e>
                        <m:r>
                          <a:rPr lang="en-US" altLang="zh-TW" b="0" i="1" smtClean="0">
                            <a:solidFill>
                              <a:schemeClr val="tx1"/>
                            </a:solidFill>
                            <a:latin typeface="Cambria Math" panose="02040503050406030204" pitchFamily="18" charset="0"/>
                          </a:rPr>
                          <m:t>𝑥</m:t>
                        </m:r>
                      </m:e>
                      <m:sub>
                        <m:r>
                          <a:rPr lang="en-US" altLang="zh-TW" b="0" i="1" smtClean="0">
                            <a:solidFill>
                              <a:schemeClr val="tx1"/>
                            </a:solidFill>
                            <a:latin typeface="Cambria Math" panose="02040503050406030204" pitchFamily="18" charset="0"/>
                          </a:rPr>
                          <m:t>𝑛𝑒𝑤</m:t>
                        </m:r>
                      </m:sub>
                    </m:sSub>
                    <m:r>
                      <a:rPr lang="en-US" altLang="zh-TW" b="0" i="1" smtClean="0">
                        <a:solidFill>
                          <a:schemeClr val="tx1"/>
                        </a:solidFill>
                        <a:latin typeface="Cambria Math" panose="02040503050406030204" pitchFamily="18" charset="0"/>
                      </a:rPr>
                      <m:t>=</m:t>
                    </m:r>
                    <m:f>
                      <m:fPr>
                        <m:ctrlPr>
                          <a:rPr lang="en-US" altLang="zh-TW" b="0" i="1" smtClean="0">
                            <a:solidFill>
                              <a:schemeClr val="tx1"/>
                            </a:solidFill>
                            <a:latin typeface="Cambria Math" panose="02040503050406030204" pitchFamily="18" charset="0"/>
                          </a:rPr>
                        </m:ctrlPr>
                      </m:fPr>
                      <m:num>
                        <m:r>
                          <a:rPr lang="en-US" altLang="zh-TW" b="0" i="1" smtClean="0">
                            <a:solidFill>
                              <a:schemeClr val="tx1"/>
                            </a:solidFill>
                            <a:latin typeface="Cambria Math" panose="02040503050406030204" pitchFamily="18" charset="0"/>
                          </a:rPr>
                          <m:t>𝑥</m:t>
                        </m:r>
                        <m:r>
                          <a:rPr lang="en-US" altLang="zh-TW" b="0" i="1" smtClean="0">
                            <a:solidFill>
                              <a:schemeClr val="tx1"/>
                            </a:solidFill>
                            <a:latin typeface="Cambria Math" panose="02040503050406030204" pitchFamily="18" charset="0"/>
                          </a:rPr>
                          <m:t>−</m:t>
                        </m:r>
                        <m:sSub>
                          <m:sSubPr>
                            <m:ctrlPr>
                              <a:rPr lang="en-US" altLang="zh-TW" b="0" i="1" smtClean="0">
                                <a:solidFill>
                                  <a:schemeClr val="tx1"/>
                                </a:solidFill>
                                <a:latin typeface="Cambria Math" panose="02040503050406030204" pitchFamily="18" charset="0"/>
                              </a:rPr>
                            </m:ctrlPr>
                          </m:sSubPr>
                          <m:e>
                            <m:r>
                              <a:rPr lang="zh-TW" altLang="en-US" i="1">
                                <a:solidFill>
                                  <a:schemeClr val="tx1"/>
                                </a:solidFill>
                                <a:latin typeface="Cambria Math" panose="02040503050406030204" pitchFamily="18" charset="0"/>
                              </a:rPr>
                              <m:t>𝜇</m:t>
                            </m:r>
                          </m:e>
                          <m:sub>
                            <m:r>
                              <a:rPr lang="en-US" altLang="zh-TW" b="0" i="1" smtClean="0">
                                <a:solidFill>
                                  <a:schemeClr val="tx1"/>
                                </a:solidFill>
                                <a:latin typeface="Cambria Math" panose="02040503050406030204" pitchFamily="18" charset="0"/>
                              </a:rPr>
                              <m:t>𝑥</m:t>
                            </m:r>
                          </m:sub>
                        </m:sSub>
                      </m:num>
                      <m:den>
                        <m:sSub>
                          <m:sSubPr>
                            <m:ctrlPr>
                              <a:rPr lang="en-US" altLang="zh-TW" b="0" i="1" smtClean="0">
                                <a:solidFill>
                                  <a:schemeClr val="tx1"/>
                                </a:solidFill>
                                <a:latin typeface="Cambria Math" panose="02040503050406030204" pitchFamily="18" charset="0"/>
                              </a:rPr>
                            </m:ctrlPr>
                          </m:sSubPr>
                          <m:e>
                            <m:r>
                              <a:rPr lang="zh-TW" altLang="en-US" i="1">
                                <a:solidFill>
                                  <a:schemeClr val="tx1"/>
                                </a:solidFill>
                                <a:latin typeface="Cambria Math" panose="02040503050406030204" pitchFamily="18" charset="0"/>
                              </a:rPr>
                              <m:t>𝜎</m:t>
                            </m:r>
                          </m:e>
                          <m:sub>
                            <m:r>
                              <a:rPr lang="en-US" altLang="zh-TW" b="0" i="1" smtClean="0">
                                <a:solidFill>
                                  <a:schemeClr val="tx1"/>
                                </a:solidFill>
                                <a:latin typeface="Cambria Math" panose="02040503050406030204" pitchFamily="18" charset="0"/>
                              </a:rPr>
                              <m:t>𝑥</m:t>
                            </m:r>
                          </m:sub>
                        </m:sSub>
                      </m:den>
                    </m:f>
                  </m:oMath>
                </a14:m>
                <a:r>
                  <a:rPr lang="en-US" altLang="zh-TW" dirty="0">
                    <a:solidFill>
                      <a:schemeClr val="tx1"/>
                    </a:solidFill>
                  </a:rPr>
                  <a:t>, where</a:t>
                </a:r>
              </a:p>
              <a:p>
                <a:pPr>
                  <a:defRPr/>
                </a:pPr>
                <a14:m>
                  <m:oMath xmlns:m="http://schemas.openxmlformats.org/officeDocument/2006/math">
                    <m:sSub>
                      <m:sSubPr>
                        <m:ctrlPr>
                          <a:rPr lang="en-US" altLang="zh-TW" i="1">
                            <a:solidFill>
                              <a:schemeClr val="tx1"/>
                            </a:solidFill>
                            <a:latin typeface="Cambria Math" panose="02040503050406030204" pitchFamily="18" charset="0"/>
                          </a:rPr>
                        </m:ctrlPr>
                      </m:sSubPr>
                      <m:e>
                        <m:r>
                          <a:rPr lang="zh-TW" altLang="en-US" i="1">
                            <a:solidFill>
                              <a:schemeClr val="tx1"/>
                            </a:solidFill>
                            <a:latin typeface="Cambria Math" panose="02040503050406030204" pitchFamily="18" charset="0"/>
                          </a:rPr>
                          <m:t>𝜇</m:t>
                        </m:r>
                      </m:e>
                      <m:sub>
                        <m:r>
                          <a:rPr lang="en-US" altLang="zh-TW" i="1">
                            <a:solidFill>
                              <a:schemeClr val="tx1"/>
                            </a:solidFill>
                            <a:latin typeface="Cambria Math" panose="02040503050406030204" pitchFamily="18" charset="0"/>
                          </a:rPr>
                          <m:t>𝑥</m:t>
                        </m:r>
                      </m:sub>
                    </m:sSub>
                  </m:oMath>
                </a14:m>
                <a:r>
                  <a:rPr lang="en-US" altLang="zh-TW" dirty="0">
                    <a:solidFill>
                      <a:schemeClr val="tx1"/>
                    </a:solidFill>
                  </a:rPr>
                  <a:t>: mean of x</a:t>
                </a:r>
              </a:p>
              <a:p>
                <a:pPr>
                  <a:defRPr/>
                </a:pPr>
                <a14:m>
                  <m:oMath xmlns:m="http://schemas.openxmlformats.org/officeDocument/2006/math">
                    <m:sSub>
                      <m:sSubPr>
                        <m:ctrlPr>
                          <a:rPr lang="en-US" altLang="zh-TW" i="1">
                            <a:solidFill>
                              <a:schemeClr val="tx1"/>
                            </a:solidFill>
                            <a:latin typeface="Cambria Math" panose="02040503050406030204" pitchFamily="18" charset="0"/>
                          </a:rPr>
                        </m:ctrlPr>
                      </m:sSubPr>
                      <m:e>
                        <m:r>
                          <a:rPr lang="zh-TW" altLang="en-US" i="1">
                            <a:solidFill>
                              <a:schemeClr val="tx1"/>
                            </a:solidFill>
                            <a:latin typeface="Cambria Math" panose="02040503050406030204" pitchFamily="18" charset="0"/>
                          </a:rPr>
                          <m:t>𝜎</m:t>
                        </m:r>
                      </m:e>
                      <m:sub>
                        <m:r>
                          <a:rPr lang="en-US" altLang="zh-TW" i="1">
                            <a:solidFill>
                              <a:schemeClr val="tx1"/>
                            </a:solidFill>
                            <a:latin typeface="Cambria Math" panose="02040503050406030204" pitchFamily="18" charset="0"/>
                          </a:rPr>
                          <m:t>𝑥</m:t>
                        </m:r>
                      </m:sub>
                    </m:sSub>
                  </m:oMath>
                </a14:m>
                <a:r>
                  <a:rPr lang="en-US" altLang="zh-TW" dirty="0">
                    <a:solidFill>
                      <a:schemeClr val="tx1"/>
                    </a:solidFill>
                  </a:rPr>
                  <a:t>: standard deviation of x</a:t>
                </a:r>
              </a:p>
            </p:txBody>
          </p:sp>
        </mc:Choice>
        <mc:Fallback xmlns="">
          <p:sp>
            <p:nvSpPr>
              <p:cNvPr id="4" name="圓角矩形圖說文字 36">
                <a:extLst>
                  <a:ext uri="{FF2B5EF4-FFF2-40B4-BE49-F238E27FC236}">
                    <a16:creationId xmlns:a16="http://schemas.microsoft.com/office/drawing/2014/main" id="{1B0718A0-6CD4-4FCA-86E6-F820CF19BA89}"/>
                  </a:ext>
                </a:extLst>
              </p:cNvPr>
              <p:cNvSpPr>
                <a:spLocks noRot="1" noChangeAspect="1" noMove="1" noResize="1" noEditPoints="1" noAdjustHandles="1" noChangeArrowheads="1" noChangeShapeType="1" noTextEdit="1"/>
              </p:cNvSpPr>
              <p:nvPr/>
            </p:nvSpPr>
            <p:spPr>
              <a:xfrm>
                <a:off x="609600" y="1967160"/>
                <a:ext cx="2812783" cy="1469480"/>
              </a:xfrm>
              <a:prstGeom prst="wedgeRoundRectCallout">
                <a:avLst>
                  <a:gd name="adj1" fmla="val -49604"/>
                  <a:gd name="adj2" fmla="val 13586"/>
                  <a:gd name="adj3" fmla="val 16667"/>
                </a:avLst>
              </a:prstGeom>
              <a:blipFill>
                <a:blip r:embed="rId3"/>
                <a:stretch>
                  <a:fillRect b="-40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234468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80D003C8-AEDA-4B4B-904D-FB7AD910AE86}"/>
              </a:ext>
            </a:extLst>
          </p:cNvPr>
          <p:cNvSpPr>
            <a:spLocks noGrp="1"/>
          </p:cNvSpPr>
          <p:nvPr>
            <p:ph type="title"/>
          </p:nvPr>
        </p:nvSpPr>
        <p:spPr/>
        <p:txBody>
          <a:bodyPr/>
          <a:lstStyle/>
          <a:p>
            <a:r>
              <a:rPr lang="en-US" altLang="zh-TW" dirty="0"/>
              <a:t>Univariate Analysis: Box</a:t>
            </a:r>
            <a:r>
              <a:rPr lang="zh-TW" altLang="en-US" dirty="0"/>
              <a:t> </a:t>
            </a:r>
            <a:r>
              <a:rPr lang="en-US" altLang="zh-TW" dirty="0"/>
              <a:t>Plots for Normalized  Features</a:t>
            </a:r>
            <a:endParaRPr lang="zh-TW" altLang="en-US" dirty="0"/>
          </a:p>
        </p:txBody>
      </p:sp>
      <p:pic>
        <p:nvPicPr>
          <p:cNvPr id="7" name="圖片 6">
            <a:extLst>
              <a:ext uri="{FF2B5EF4-FFF2-40B4-BE49-F238E27FC236}">
                <a16:creationId xmlns:a16="http://schemas.microsoft.com/office/drawing/2014/main" id="{44237B55-A501-4F09-90C1-5BB587CDDD4A}"/>
              </a:ext>
            </a:extLst>
          </p:cNvPr>
          <p:cNvPicPr>
            <a:picLocks noChangeAspect="1"/>
          </p:cNvPicPr>
          <p:nvPr/>
        </p:nvPicPr>
        <p:blipFill>
          <a:blip r:embed="rId2"/>
          <a:stretch>
            <a:fillRect/>
          </a:stretch>
        </p:blipFill>
        <p:spPr>
          <a:xfrm>
            <a:off x="983432" y="1556792"/>
            <a:ext cx="8255958" cy="5112568"/>
          </a:xfrm>
          <a:prstGeom prst="rect">
            <a:avLst/>
          </a:prstGeom>
        </p:spPr>
      </p:pic>
      <p:sp>
        <p:nvSpPr>
          <p:cNvPr id="13" name="圓角矩形圖說文字 36">
            <a:extLst>
              <a:ext uri="{FF2B5EF4-FFF2-40B4-BE49-F238E27FC236}">
                <a16:creationId xmlns:a16="http://schemas.microsoft.com/office/drawing/2014/main" id="{70084E61-F7E1-4776-95BD-7FECA721E9D4}"/>
              </a:ext>
            </a:extLst>
          </p:cNvPr>
          <p:cNvSpPr/>
          <p:nvPr/>
        </p:nvSpPr>
        <p:spPr>
          <a:xfrm>
            <a:off x="9480376" y="1754381"/>
            <a:ext cx="2088232" cy="1634490"/>
          </a:xfrm>
          <a:prstGeom prst="wedgeRoundRectCallout">
            <a:avLst>
              <a:gd name="adj1" fmla="val -58535"/>
              <a:gd name="adj2" fmla="val 30004"/>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defRPr/>
            </a:pPr>
            <a:r>
              <a:rPr lang="en-US" altLang="zh-TW" dirty="0">
                <a:solidFill>
                  <a:schemeClr val="tx1"/>
                </a:solidFill>
              </a:rPr>
              <a:t>Can still be used for outlier detection</a:t>
            </a:r>
          </a:p>
          <a:p>
            <a:pPr>
              <a:defRPr/>
            </a:pPr>
            <a:r>
              <a:rPr lang="en-US" altLang="zh-TW" dirty="0">
                <a:solidFill>
                  <a:schemeClr val="tx1"/>
                </a:solidFill>
              </a:rPr>
              <a:t>(Box plots keep the same shape.)</a:t>
            </a:r>
          </a:p>
        </p:txBody>
      </p:sp>
    </p:spTree>
    <p:extLst>
      <p:ext uri="{BB962C8B-B14F-4D97-AF65-F5344CB8AC3E}">
        <p14:creationId xmlns:p14="http://schemas.microsoft.com/office/powerpoint/2010/main" val="171382778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80D003C8-AEDA-4B4B-904D-FB7AD910AE86}"/>
              </a:ext>
            </a:extLst>
          </p:cNvPr>
          <p:cNvSpPr>
            <a:spLocks noGrp="1"/>
          </p:cNvSpPr>
          <p:nvPr>
            <p:ph type="title"/>
          </p:nvPr>
        </p:nvSpPr>
        <p:spPr/>
        <p:txBody>
          <a:bodyPr/>
          <a:lstStyle/>
          <a:p>
            <a:r>
              <a:rPr lang="en-US" altLang="zh-TW" dirty="0"/>
              <a:t>Univariate Analysis: Output vs. Features</a:t>
            </a:r>
            <a:endParaRPr lang="zh-TW" altLang="en-US" dirty="0"/>
          </a:p>
        </p:txBody>
      </p:sp>
      <p:sp>
        <p:nvSpPr>
          <p:cNvPr id="2" name="內容版面配置區 1">
            <a:extLst>
              <a:ext uri="{FF2B5EF4-FFF2-40B4-BE49-F238E27FC236}">
                <a16:creationId xmlns:a16="http://schemas.microsoft.com/office/drawing/2014/main" id="{DF06BAF3-616F-4DD8-A70B-89709F2BEEA5}"/>
              </a:ext>
            </a:extLst>
          </p:cNvPr>
          <p:cNvSpPr>
            <a:spLocks noGrp="1"/>
          </p:cNvSpPr>
          <p:nvPr>
            <p:ph sz="quarter" idx="1"/>
          </p:nvPr>
        </p:nvSpPr>
        <p:spPr>
          <a:xfrm>
            <a:off x="609600" y="1600200"/>
            <a:ext cx="4046240" cy="4572000"/>
          </a:xfrm>
        </p:spPr>
        <p:txBody>
          <a:bodyPr/>
          <a:lstStyle/>
          <a:p>
            <a:r>
              <a:rPr lang="en-US" altLang="zh-TW" dirty="0"/>
              <a:t>No. of plots = 13</a:t>
            </a:r>
          </a:p>
          <a:p>
            <a:r>
              <a:rPr lang="en-US" altLang="zh-TW" dirty="0"/>
              <a:t>Can be used to</a:t>
            </a:r>
          </a:p>
          <a:p>
            <a:pPr lvl="1"/>
            <a:r>
              <a:rPr lang="en-US" altLang="zh-TW" dirty="0"/>
              <a:t>Check if a single feature is good for classification by class-based separation.</a:t>
            </a:r>
          </a:p>
          <a:p>
            <a:pPr lvl="1"/>
            <a:r>
              <a:rPr lang="en-US" altLang="zh-TW" dirty="0"/>
              <a:t>Verify feature selection</a:t>
            </a:r>
            <a:endParaRPr lang="zh-TW" altLang="en-US" dirty="0"/>
          </a:p>
        </p:txBody>
      </p:sp>
      <p:sp>
        <p:nvSpPr>
          <p:cNvPr id="4" name="內容版面配置區 3">
            <a:extLst>
              <a:ext uri="{FF2B5EF4-FFF2-40B4-BE49-F238E27FC236}">
                <a16:creationId xmlns:a16="http://schemas.microsoft.com/office/drawing/2014/main" id="{E77E0BE7-DB61-48CE-B9B7-3DB74E360300}"/>
              </a:ext>
            </a:extLst>
          </p:cNvPr>
          <p:cNvSpPr>
            <a:spLocks noGrp="1"/>
          </p:cNvSpPr>
          <p:nvPr>
            <p:ph sz="quarter" idx="2"/>
          </p:nvPr>
        </p:nvSpPr>
        <p:spPr/>
        <p:txBody>
          <a:bodyPr/>
          <a:lstStyle/>
          <a:p>
            <a:endParaRPr lang="zh-TW" altLang="en-US"/>
          </a:p>
        </p:txBody>
      </p:sp>
      <p:pic>
        <p:nvPicPr>
          <p:cNvPr id="3074" name="Picture 2" descr="D:\users\jang\books\dcpr\appNote\example-eda\html\goTutorial_05.png">
            <a:extLst>
              <a:ext uri="{FF2B5EF4-FFF2-40B4-BE49-F238E27FC236}">
                <a16:creationId xmlns:a16="http://schemas.microsoft.com/office/drawing/2014/main" id="{F14E5EF0-63BD-4C57-942B-C9D9F3C57B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496" y="1628800"/>
            <a:ext cx="7680176" cy="561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6667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0900208-C2F8-4843-90AE-2C8CAE11144C}"/>
              </a:ext>
            </a:extLst>
          </p:cNvPr>
          <p:cNvSpPr>
            <a:spLocks noGrp="1"/>
          </p:cNvSpPr>
          <p:nvPr>
            <p:ph sz="quarter" idx="1"/>
          </p:nvPr>
        </p:nvSpPr>
        <p:spPr/>
        <p:txBody>
          <a:bodyPr/>
          <a:lstStyle/>
          <a:p>
            <a:r>
              <a:rPr lang="en-US" altLang="zh-TW" dirty="0"/>
              <a:t>Goal</a:t>
            </a:r>
          </a:p>
          <a:p>
            <a:pPr lvl="1"/>
            <a:r>
              <a:rPr lang="en-US" altLang="zh-TW" dirty="0"/>
              <a:t>Analyze/Visualize the dataset by taking two variables at a time</a:t>
            </a:r>
          </a:p>
          <a:p>
            <a:r>
              <a:rPr lang="en-US" altLang="zh-TW" dirty="0"/>
              <a:t>Plots</a:t>
            </a:r>
          </a:p>
          <a:p>
            <a:pPr lvl="1"/>
            <a:r>
              <a:rPr lang="en-US" altLang="zh-TW" dirty="0"/>
              <a:t>Categorical features: 2D count plot by bar chart, etc.</a:t>
            </a:r>
          </a:p>
          <a:p>
            <a:pPr lvl="1"/>
            <a:r>
              <a:rPr lang="en-US" altLang="zh-TW" dirty="0"/>
              <a:t>Numerical features: 2D histogram by bar chart, 2D PDF surface plot, pairwise correlation, etc.</a:t>
            </a:r>
          </a:p>
          <a:p>
            <a:r>
              <a:rPr lang="en-US" altLang="zh-TW" dirty="0"/>
              <a:t>Problem</a:t>
            </a:r>
          </a:p>
          <a:p>
            <a:pPr lvl="1"/>
            <a:r>
              <a:rPr lang="en-US" altLang="zh-TW" dirty="0"/>
              <a:t>What if one feature is categorical while the other is numerical?</a:t>
            </a:r>
            <a:endParaRPr lang="zh-TW" altLang="en-US" dirty="0"/>
          </a:p>
        </p:txBody>
      </p:sp>
      <p:sp>
        <p:nvSpPr>
          <p:cNvPr id="3" name="標題 2">
            <a:extLst>
              <a:ext uri="{FF2B5EF4-FFF2-40B4-BE49-F238E27FC236}">
                <a16:creationId xmlns:a16="http://schemas.microsoft.com/office/drawing/2014/main" id="{80D003C8-AEDA-4B4B-904D-FB7AD910AE86}"/>
              </a:ext>
            </a:extLst>
          </p:cNvPr>
          <p:cNvSpPr>
            <a:spLocks noGrp="1"/>
          </p:cNvSpPr>
          <p:nvPr>
            <p:ph type="title"/>
          </p:nvPr>
        </p:nvSpPr>
        <p:spPr/>
        <p:txBody>
          <a:bodyPr/>
          <a:lstStyle/>
          <a:p>
            <a:r>
              <a:rPr lang="en-US" altLang="zh-TW" dirty="0"/>
              <a:t>Bivariate Analysis: Introduction</a:t>
            </a:r>
            <a:endParaRPr lang="zh-TW" altLang="en-US" dirty="0"/>
          </a:p>
        </p:txBody>
      </p:sp>
    </p:spTree>
    <p:extLst>
      <p:ext uri="{BB962C8B-B14F-4D97-AF65-F5344CB8AC3E}">
        <p14:creationId xmlns:p14="http://schemas.microsoft.com/office/powerpoint/2010/main" val="233089087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users\jang\books\dcpr\appNote\example-eda\html\goTutorial_06.png">
            <a:extLst>
              <a:ext uri="{FF2B5EF4-FFF2-40B4-BE49-F238E27FC236}">
                <a16:creationId xmlns:a16="http://schemas.microsoft.com/office/drawing/2014/main" id="{6146895D-304D-47F1-90A6-072F43E49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4" y="1372242"/>
            <a:ext cx="9649072" cy="5517405"/>
          </a:xfrm>
          <a:prstGeom prst="rect">
            <a:avLst/>
          </a:prstGeom>
          <a:noFill/>
          <a:extLst>
            <a:ext uri="{909E8E84-426E-40DD-AFC4-6F175D3DCCD1}">
              <a14:hiddenFill xmlns:a14="http://schemas.microsoft.com/office/drawing/2010/main">
                <a:solidFill>
                  <a:srgbClr val="FFFFFF"/>
                </a:solidFill>
              </a14:hiddenFill>
            </a:ext>
          </a:extLst>
        </p:spPr>
      </p:pic>
      <p:sp>
        <p:nvSpPr>
          <p:cNvPr id="3" name="標題 2">
            <a:extLst>
              <a:ext uri="{FF2B5EF4-FFF2-40B4-BE49-F238E27FC236}">
                <a16:creationId xmlns:a16="http://schemas.microsoft.com/office/drawing/2014/main" id="{80D003C8-AEDA-4B4B-904D-FB7AD910AE86}"/>
              </a:ext>
            </a:extLst>
          </p:cNvPr>
          <p:cNvSpPr>
            <a:spLocks noGrp="1"/>
          </p:cNvSpPr>
          <p:nvPr>
            <p:ph type="title"/>
          </p:nvPr>
        </p:nvSpPr>
        <p:spPr/>
        <p:txBody>
          <a:bodyPr/>
          <a:lstStyle/>
          <a:p>
            <a:r>
              <a:rPr lang="en-US" altLang="zh-TW" dirty="0"/>
              <a:t>Bivariate Analysis: Output vs. Features</a:t>
            </a:r>
            <a:endParaRPr lang="zh-TW" altLang="en-US" dirty="0"/>
          </a:p>
        </p:txBody>
      </p:sp>
      <mc:AlternateContent xmlns:mc="http://schemas.openxmlformats.org/markup-compatibility/2006" xmlns:a14="http://schemas.microsoft.com/office/drawing/2010/main">
        <mc:Choice Requires="a14">
          <p:sp>
            <p:nvSpPr>
              <p:cNvPr id="2" name="內容版面配置區 1">
                <a:extLst>
                  <a:ext uri="{FF2B5EF4-FFF2-40B4-BE49-F238E27FC236}">
                    <a16:creationId xmlns:a16="http://schemas.microsoft.com/office/drawing/2014/main" id="{A8429D4C-1386-4AEA-99B1-E52DDEDEB3D4}"/>
                  </a:ext>
                </a:extLst>
              </p:cNvPr>
              <p:cNvSpPr>
                <a:spLocks noGrp="1"/>
              </p:cNvSpPr>
              <p:nvPr>
                <p:ph sz="quarter" idx="1"/>
              </p:nvPr>
            </p:nvSpPr>
            <p:spPr>
              <a:xfrm>
                <a:off x="609600" y="1600200"/>
                <a:ext cx="3614192" cy="4572000"/>
              </a:xfrm>
            </p:spPr>
            <p:txBody>
              <a:bodyPr/>
              <a:lstStyle/>
              <a:p>
                <a:r>
                  <a:rPr lang="en-US" altLang="zh-TW" dirty="0"/>
                  <a:t>No. of plots = </a:t>
                </a:r>
                <a14:m>
                  <m:oMath xmlns:m="http://schemas.openxmlformats.org/officeDocument/2006/math">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𝐶</m:t>
                        </m:r>
                      </m:e>
                      <m:sub>
                        <m:r>
                          <a:rPr lang="en-US" altLang="zh-TW" b="0" i="1" smtClean="0">
                            <a:latin typeface="Cambria Math" panose="02040503050406030204" pitchFamily="18" charset="0"/>
                          </a:rPr>
                          <m:t>2</m:t>
                        </m:r>
                      </m:sub>
                      <m:sup>
                        <m:r>
                          <a:rPr lang="en-US" altLang="zh-TW" b="0" i="1" smtClean="0">
                            <a:latin typeface="Cambria Math" panose="02040503050406030204" pitchFamily="18" charset="0"/>
                          </a:rPr>
                          <m:t>13</m:t>
                        </m:r>
                      </m:sup>
                    </m:sSubSup>
                    <m:r>
                      <a:rPr lang="en-US" altLang="zh-TW" b="0" i="1" smtClean="0">
                        <a:latin typeface="Cambria Math" panose="02040503050406030204" pitchFamily="18" charset="0"/>
                      </a:rPr>
                      <m:t>=78</m:t>
                    </m:r>
                  </m:oMath>
                </a14:m>
                <a:endParaRPr lang="en-US" altLang="zh-TW" dirty="0"/>
              </a:p>
              <a:p>
                <a:r>
                  <a:rPr lang="en-US" altLang="zh-TW" dirty="0"/>
                  <a:t>Can be used to</a:t>
                </a:r>
              </a:p>
              <a:p>
                <a:pPr lvl="1"/>
                <a:r>
                  <a:rPr lang="en-US" altLang="zh-TW" dirty="0"/>
                  <a:t>Check if a feature pair is good for classification by class-based separation.</a:t>
                </a:r>
              </a:p>
              <a:p>
                <a:pPr lvl="1"/>
                <a:r>
                  <a:rPr lang="en-US" altLang="zh-TW" dirty="0"/>
                  <a:t>Verify feature selection</a:t>
                </a:r>
                <a:endParaRPr lang="zh-TW" altLang="en-US" dirty="0"/>
              </a:p>
              <a:p>
                <a:endParaRPr lang="zh-TW" altLang="en-US" dirty="0"/>
              </a:p>
            </p:txBody>
          </p:sp>
        </mc:Choice>
        <mc:Fallback xmlns="">
          <p:sp>
            <p:nvSpPr>
              <p:cNvPr id="2" name="內容版面配置區 1">
                <a:extLst>
                  <a:ext uri="{FF2B5EF4-FFF2-40B4-BE49-F238E27FC236}">
                    <a16:creationId xmlns:a16="http://schemas.microsoft.com/office/drawing/2014/main" id="{A8429D4C-1386-4AEA-99B1-E52DDEDEB3D4}"/>
                  </a:ext>
                </a:extLst>
              </p:cNvPr>
              <p:cNvSpPr>
                <a:spLocks noGrp="1" noRot="1" noChangeAspect="1" noMove="1" noResize="1" noEditPoints="1" noAdjustHandles="1" noChangeArrowheads="1" noChangeShapeType="1" noTextEdit="1"/>
              </p:cNvSpPr>
              <p:nvPr>
                <p:ph sz="quarter" idx="1"/>
              </p:nvPr>
            </p:nvSpPr>
            <p:spPr>
              <a:xfrm>
                <a:off x="609600" y="1600200"/>
                <a:ext cx="3614192" cy="4572000"/>
              </a:xfrm>
              <a:blipFill>
                <a:blip r:embed="rId3"/>
                <a:stretch>
                  <a:fillRect l="-675" t="-933" r="-50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74475351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F171521A-805D-43B7-B41A-18CDF7568F25}"/>
              </a:ext>
            </a:extLst>
          </p:cNvPr>
          <p:cNvSpPr>
            <a:spLocks noGrp="1"/>
          </p:cNvSpPr>
          <p:nvPr>
            <p:ph type="title"/>
          </p:nvPr>
        </p:nvSpPr>
        <p:spPr/>
        <p:txBody>
          <a:bodyPr/>
          <a:lstStyle/>
          <a:p>
            <a:r>
              <a:rPr lang="en-US" altLang="zh-TW" dirty="0"/>
              <a:t>Basic Steps in EDA (Exploratory Data Analysis)</a:t>
            </a:r>
            <a:endParaRPr lang="zh-TW" altLang="en-US" dirty="0"/>
          </a:p>
        </p:txBody>
      </p:sp>
      <p:sp>
        <p:nvSpPr>
          <p:cNvPr id="2" name="內容版面配置區 1">
            <a:extLst>
              <a:ext uri="{FF2B5EF4-FFF2-40B4-BE49-F238E27FC236}">
                <a16:creationId xmlns:a16="http://schemas.microsoft.com/office/drawing/2014/main" id="{B883A253-CA3D-4ADE-AEC7-6EBA00C767F9}"/>
              </a:ext>
            </a:extLst>
          </p:cNvPr>
          <p:cNvSpPr>
            <a:spLocks noGrp="1"/>
          </p:cNvSpPr>
          <p:nvPr>
            <p:ph sz="quarter" idx="1"/>
          </p:nvPr>
        </p:nvSpPr>
        <p:spPr/>
        <p:txBody>
          <a:bodyPr>
            <a:normAutofit/>
          </a:bodyPr>
          <a:lstStyle/>
          <a:p>
            <a:r>
              <a:rPr lang="en-US" altLang="zh-TW" dirty="0"/>
              <a:t>Data cleansing</a:t>
            </a:r>
          </a:p>
          <a:p>
            <a:pPr lvl="1"/>
            <a:r>
              <a:rPr lang="en-US" altLang="zh-TW" dirty="0"/>
              <a:t>Integrity check</a:t>
            </a:r>
          </a:p>
          <a:p>
            <a:pPr lvl="2"/>
            <a:r>
              <a:rPr lang="en-US" altLang="zh-TW" dirty="0"/>
              <a:t>Feature-based, I/O-based</a:t>
            </a:r>
          </a:p>
          <a:p>
            <a:pPr lvl="1"/>
            <a:r>
              <a:rPr lang="en-US" altLang="zh-TW" dirty="0"/>
              <a:t>Outlier detection &amp; handling</a:t>
            </a:r>
          </a:p>
          <a:p>
            <a:pPr lvl="1"/>
            <a:r>
              <a:rPr lang="en-US" altLang="zh-TW" dirty="0"/>
              <a:t>Missing data imputation</a:t>
            </a:r>
          </a:p>
          <a:p>
            <a:r>
              <a:rPr lang="en-US" altLang="zh-TW" dirty="0"/>
              <a:t>Feature engineering</a:t>
            </a:r>
          </a:p>
          <a:p>
            <a:pPr lvl="1"/>
            <a:r>
              <a:rPr lang="en-US" altLang="zh-TW" dirty="0"/>
              <a:t>Feature encoding</a:t>
            </a:r>
          </a:p>
          <a:p>
            <a:pPr lvl="1"/>
            <a:r>
              <a:rPr lang="en-US" altLang="zh-TW" dirty="0"/>
              <a:t>Feature selection</a:t>
            </a:r>
          </a:p>
          <a:p>
            <a:pPr lvl="2"/>
            <a:r>
              <a:rPr lang="en-US" altLang="zh-TW" dirty="0"/>
              <a:t>Manual selection</a:t>
            </a:r>
          </a:p>
          <a:p>
            <a:pPr lvl="2"/>
            <a:r>
              <a:rPr lang="en-US" altLang="zh-TW"/>
              <a:t>Automatic </a:t>
            </a:r>
            <a:r>
              <a:rPr lang="en-US" altLang="zh-TW" dirty="0"/>
              <a:t>selection</a:t>
            </a:r>
          </a:p>
        </p:txBody>
      </p:sp>
      <p:sp>
        <p:nvSpPr>
          <p:cNvPr id="6" name="內容版面配置區 5">
            <a:extLst>
              <a:ext uri="{FF2B5EF4-FFF2-40B4-BE49-F238E27FC236}">
                <a16:creationId xmlns:a16="http://schemas.microsoft.com/office/drawing/2014/main" id="{FE4A9AB8-32BF-4426-A9C7-1861C3A551C1}"/>
              </a:ext>
            </a:extLst>
          </p:cNvPr>
          <p:cNvSpPr>
            <a:spLocks noGrp="1"/>
          </p:cNvSpPr>
          <p:nvPr>
            <p:ph sz="quarter" idx="2"/>
          </p:nvPr>
        </p:nvSpPr>
        <p:spPr/>
        <p:txBody>
          <a:bodyPr>
            <a:normAutofit/>
          </a:bodyPr>
          <a:lstStyle/>
          <a:p>
            <a:r>
              <a:rPr lang="en-US" altLang="zh-TW" dirty="0"/>
              <a:t>Visualization</a:t>
            </a:r>
          </a:p>
          <a:p>
            <a:pPr lvl="1"/>
            <a:r>
              <a:rPr lang="en-US" altLang="zh-TW" dirty="0"/>
              <a:t>Basic statistics</a:t>
            </a:r>
          </a:p>
          <a:p>
            <a:pPr lvl="1"/>
            <a:r>
              <a:rPr lang="en-US" altLang="zh-TW" dirty="0"/>
              <a:t>Univariate analysis</a:t>
            </a:r>
          </a:p>
          <a:p>
            <a:pPr lvl="2"/>
            <a:r>
              <a:rPr lang="en-US" altLang="zh-TW" dirty="0"/>
              <a:t>Distribution analysis</a:t>
            </a:r>
          </a:p>
          <a:p>
            <a:pPr lvl="1"/>
            <a:r>
              <a:rPr lang="en-US" altLang="zh-TW" dirty="0"/>
              <a:t>Bivariate analysis</a:t>
            </a:r>
          </a:p>
          <a:p>
            <a:pPr lvl="2"/>
            <a:r>
              <a:rPr lang="en-US" altLang="zh-TW" dirty="0"/>
              <a:t>Distribution &amp; correlation analysis</a:t>
            </a:r>
          </a:p>
          <a:p>
            <a:pPr lvl="1"/>
            <a:r>
              <a:rPr lang="en-US" altLang="zh-TW" dirty="0"/>
              <a:t>Multivariate analysis</a:t>
            </a:r>
          </a:p>
        </p:txBody>
      </p:sp>
      <p:sp>
        <p:nvSpPr>
          <p:cNvPr id="4" name="左大括弧 3">
            <a:extLst>
              <a:ext uri="{FF2B5EF4-FFF2-40B4-BE49-F238E27FC236}">
                <a16:creationId xmlns:a16="http://schemas.microsoft.com/office/drawing/2014/main" id="{37E52CDD-A016-49EA-B9B3-F53183380EA9}"/>
              </a:ext>
            </a:extLst>
          </p:cNvPr>
          <p:cNvSpPr/>
          <p:nvPr/>
        </p:nvSpPr>
        <p:spPr>
          <a:xfrm flipH="1" flipV="1">
            <a:off x="9912424" y="1653952"/>
            <a:ext cx="346248" cy="26391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3E5FB389-22C5-45D1-BF4D-2999E7530D25}"/>
              </a:ext>
            </a:extLst>
          </p:cNvPr>
          <p:cNvSpPr txBox="1"/>
          <p:nvPr/>
        </p:nvSpPr>
        <p:spPr>
          <a:xfrm>
            <a:off x="10344472" y="2650358"/>
            <a:ext cx="1093568" cy="646331"/>
          </a:xfrm>
          <a:prstGeom prst="rect">
            <a:avLst/>
          </a:prstGeom>
          <a:noFill/>
        </p:spPr>
        <p:txBody>
          <a:bodyPr wrap="none" rtlCol="0">
            <a:spAutoFit/>
          </a:bodyPr>
          <a:lstStyle/>
          <a:p>
            <a:r>
              <a:rPr lang="en-US" altLang="zh-TW" dirty="0">
                <a:solidFill>
                  <a:srgbClr val="FF0000"/>
                </a:solidFill>
              </a:rPr>
              <a:t>Focus of</a:t>
            </a:r>
          </a:p>
          <a:p>
            <a:r>
              <a:rPr lang="en-US" altLang="zh-TW" dirty="0">
                <a:solidFill>
                  <a:srgbClr val="FF0000"/>
                </a:solidFill>
              </a:rPr>
              <a:t>this deck!</a:t>
            </a:r>
            <a:endParaRPr lang="zh-TW" altLang="en-US" dirty="0">
              <a:solidFill>
                <a:srgbClr val="FF0000"/>
              </a:solidFill>
            </a:endParaRPr>
          </a:p>
        </p:txBody>
      </p:sp>
    </p:spTree>
    <p:extLst>
      <p:ext uri="{BB962C8B-B14F-4D97-AF65-F5344CB8AC3E}">
        <p14:creationId xmlns:p14="http://schemas.microsoft.com/office/powerpoint/2010/main" val="1870115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users\jang\books\dcpr\appNote\example-eda\html\goTutorial_07.png">
            <a:extLst>
              <a:ext uri="{FF2B5EF4-FFF2-40B4-BE49-F238E27FC236}">
                <a16:creationId xmlns:a16="http://schemas.microsoft.com/office/drawing/2014/main" id="{08937DA2-8102-4C7B-8EBA-8869BEC51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672" y="1340768"/>
            <a:ext cx="9837883" cy="5625368"/>
          </a:xfrm>
          <a:prstGeom prst="rect">
            <a:avLst/>
          </a:prstGeom>
          <a:noFill/>
          <a:extLst>
            <a:ext uri="{909E8E84-426E-40DD-AFC4-6F175D3DCCD1}">
              <a14:hiddenFill xmlns:a14="http://schemas.microsoft.com/office/drawing/2010/main">
                <a:solidFill>
                  <a:srgbClr val="FFFFFF"/>
                </a:solidFill>
              </a14:hiddenFill>
            </a:ext>
          </a:extLst>
        </p:spPr>
      </p:pic>
      <p:sp>
        <p:nvSpPr>
          <p:cNvPr id="3" name="標題 2">
            <a:extLst>
              <a:ext uri="{FF2B5EF4-FFF2-40B4-BE49-F238E27FC236}">
                <a16:creationId xmlns:a16="http://schemas.microsoft.com/office/drawing/2014/main" id="{80D003C8-AEDA-4B4B-904D-FB7AD910AE86}"/>
              </a:ext>
            </a:extLst>
          </p:cNvPr>
          <p:cNvSpPr>
            <a:spLocks noGrp="1"/>
          </p:cNvSpPr>
          <p:nvPr>
            <p:ph type="title"/>
          </p:nvPr>
        </p:nvSpPr>
        <p:spPr/>
        <p:txBody>
          <a:bodyPr/>
          <a:lstStyle/>
          <a:p>
            <a:r>
              <a:rPr lang="en-US" altLang="zh-TW" dirty="0"/>
              <a:t>Bivariate Analysis: Scatter Plots and Correlation of Feature Pairs</a:t>
            </a:r>
            <a:endParaRPr lang="zh-TW" altLang="en-US" dirty="0"/>
          </a:p>
        </p:txBody>
      </p:sp>
      <p:sp>
        <p:nvSpPr>
          <p:cNvPr id="2" name="內容版面配置區 1">
            <a:extLst>
              <a:ext uri="{FF2B5EF4-FFF2-40B4-BE49-F238E27FC236}">
                <a16:creationId xmlns:a16="http://schemas.microsoft.com/office/drawing/2014/main" id="{FB86E07E-6EFF-4364-8B97-7FF8A076D01F}"/>
              </a:ext>
            </a:extLst>
          </p:cNvPr>
          <p:cNvSpPr>
            <a:spLocks noGrp="1"/>
          </p:cNvSpPr>
          <p:nvPr>
            <p:ph sz="quarter" idx="1"/>
          </p:nvPr>
        </p:nvSpPr>
        <p:spPr>
          <a:xfrm>
            <a:off x="609600" y="1600200"/>
            <a:ext cx="3614192" cy="4572000"/>
          </a:xfrm>
        </p:spPr>
        <p:txBody>
          <a:bodyPr/>
          <a:lstStyle/>
          <a:p>
            <a:r>
              <a:rPr lang="en-US" altLang="zh-TW" dirty="0"/>
              <a:t>No. of plots = 13x13</a:t>
            </a:r>
          </a:p>
          <a:p>
            <a:r>
              <a:rPr lang="en-US" altLang="zh-TW" dirty="0"/>
              <a:t>Symmetric matrix of plots</a:t>
            </a:r>
          </a:p>
          <a:p>
            <a:r>
              <a:rPr lang="en-US" altLang="zh-TW" dirty="0"/>
              <a:t>Histograms at diagonal</a:t>
            </a:r>
          </a:p>
          <a:p>
            <a:r>
              <a:rPr lang="en-US" altLang="zh-TW" dirty="0"/>
              <a:t>Scatter plots at off-diagonal</a:t>
            </a:r>
            <a:endParaRPr lang="zh-TW" altLang="en-US" dirty="0"/>
          </a:p>
        </p:txBody>
      </p:sp>
      <p:sp>
        <p:nvSpPr>
          <p:cNvPr id="4" name="內容版面配置區 3">
            <a:extLst>
              <a:ext uri="{FF2B5EF4-FFF2-40B4-BE49-F238E27FC236}">
                <a16:creationId xmlns:a16="http://schemas.microsoft.com/office/drawing/2014/main" id="{D5E044B2-5B58-40E4-9389-16D3FF598F94}"/>
              </a:ext>
            </a:extLst>
          </p:cNvPr>
          <p:cNvSpPr>
            <a:spLocks noGrp="1"/>
          </p:cNvSpPr>
          <p:nvPr>
            <p:ph sz="quarter" idx="2"/>
          </p:nvPr>
        </p:nvSpPr>
        <p:spPr/>
        <p:txBody>
          <a:bodyPr/>
          <a:lstStyle/>
          <a:p>
            <a:endParaRPr lang="zh-TW" altLang="en-US" dirty="0"/>
          </a:p>
        </p:txBody>
      </p:sp>
    </p:spTree>
    <p:extLst>
      <p:ext uri="{BB962C8B-B14F-4D97-AF65-F5344CB8AC3E}">
        <p14:creationId xmlns:p14="http://schemas.microsoft.com/office/powerpoint/2010/main" val="12711853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80D003C8-AEDA-4B4B-904D-FB7AD910AE86}"/>
              </a:ext>
            </a:extLst>
          </p:cNvPr>
          <p:cNvSpPr>
            <a:spLocks noGrp="1"/>
          </p:cNvSpPr>
          <p:nvPr>
            <p:ph type="title"/>
          </p:nvPr>
        </p:nvSpPr>
        <p:spPr>
          <a:xfrm>
            <a:off x="609600" y="274638"/>
            <a:ext cx="10238928" cy="1143000"/>
          </a:xfrm>
        </p:spPr>
        <p:txBody>
          <a:bodyPr/>
          <a:lstStyle/>
          <a:p>
            <a:r>
              <a:rPr lang="en-US" altLang="zh-TW" dirty="0"/>
              <a:t>Bivariate Analysis: Other Examples</a:t>
            </a:r>
            <a:endParaRPr lang="zh-TW" altLang="en-US" dirty="0"/>
          </a:p>
        </p:txBody>
      </p:sp>
      <p:sp>
        <p:nvSpPr>
          <p:cNvPr id="5" name="圓角矩形圖說文字 36">
            <a:extLst>
              <a:ext uri="{FF2B5EF4-FFF2-40B4-BE49-F238E27FC236}">
                <a16:creationId xmlns:a16="http://schemas.microsoft.com/office/drawing/2014/main" id="{18113E9D-4ECA-4B3B-872D-08C92B2EAEFA}"/>
              </a:ext>
            </a:extLst>
          </p:cNvPr>
          <p:cNvSpPr/>
          <p:nvPr/>
        </p:nvSpPr>
        <p:spPr>
          <a:xfrm>
            <a:off x="6888088" y="1844824"/>
            <a:ext cx="4553491" cy="408623"/>
          </a:xfrm>
          <a:prstGeom prst="wedgeRoundRectCallout">
            <a:avLst>
              <a:gd name="adj1" fmla="val -46099"/>
              <a:gd name="adj2" fmla="val 95257"/>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r>
              <a:rPr lang="en-US" altLang="zh-TW" dirty="0">
                <a:solidFill>
                  <a:schemeClr val="tx1"/>
                </a:solidFill>
              </a:rPr>
              <a:t>Use PDFs instead of histograms in the diagonal</a:t>
            </a:r>
          </a:p>
        </p:txBody>
      </p:sp>
      <p:pic>
        <p:nvPicPr>
          <p:cNvPr id="6146" name="Picture 2" descr="Bivariate Analysis">
            <a:extLst>
              <a:ext uri="{FF2B5EF4-FFF2-40B4-BE49-F238E27FC236}">
                <a16:creationId xmlns:a16="http://schemas.microsoft.com/office/drawing/2014/main" id="{4D83F1EF-1DB6-4368-8F0C-4B460E25E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1665932"/>
            <a:ext cx="5075535" cy="4787404"/>
          </a:xfrm>
          <a:prstGeom prst="rect">
            <a:avLst/>
          </a:prstGeom>
          <a:noFill/>
          <a:extLst>
            <a:ext uri="{909E8E84-426E-40DD-AFC4-6F175D3DCCD1}">
              <a14:hiddenFill xmlns:a14="http://schemas.microsoft.com/office/drawing/2010/main">
                <a:solidFill>
                  <a:srgbClr val="FFFFFF"/>
                </a:solidFill>
              </a14:hiddenFill>
            </a:ext>
          </a:extLst>
        </p:spPr>
      </p:pic>
      <p:sp>
        <p:nvSpPr>
          <p:cNvPr id="6" name="圓角矩形圖說文字 36">
            <a:extLst>
              <a:ext uri="{FF2B5EF4-FFF2-40B4-BE49-F238E27FC236}">
                <a16:creationId xmlns:a16="http://schemas.microsoft.com/office/drawing/2014/main" id="{A34B8716-9B19-4476-BA6A-3E559E16D145}"/>
              </a:ext>
            </a:extLst>
          </p:cNvPr>
          <p:cNvSpPr/>
          <p:nvPr/>
        </p:nvSpPr>
        <p:spPr>
          <a:xfrm>
            <a:off x="2567608" y="6502871"/>
            <a:ext cx="7563866" cy="340519"/>
          </a:xfrm>
          <a:prstGeom prst="wedgeRoundRectCallout">
            <a:avLst>
              <a:gd name="adj1" fmla="val -24607"/>
              <a:gd name="adj2" fmla="val 2249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r>
              <a:rPr lang="en-US" altLang="zh-TW" sz="1400" dirty="0">
                <a:solidFill>
                  <a:schemeClr val="tx1"/>
                </a:solidFill>
              </a:rPr>
              <a:t>Source: </a:t>
            </a:r>
            <a:r>
              <a:rPr lang="en-US" altLang="zh-TW" sz="1400" dirty="0">
                <a:solidFill>
                  <a:schemeClr val="tx1"/>
                </a:solidFill>
                <a:hlinkClick r:id="rId3"/>
              </a:rPr>
              <a:t>https://www.analyticsvidhya.com/blog/2022/03/exploratory-data-analysis-with-an-example</a:t>
            </a:r>
            <a:r>
              <a:rPr lang="en-US" altLang="zh-TW" sz="1400" dirty="0">
                <a:solidFill>
                  <a:schemeClr val="tx1"/>
                </a:solidFill>
              </a:rPr>
              <a:t> </a:t>
            </a:r>
          </a:p>
        </p:txBody>
      </p:sp>
      <p:pic>
        <p:nvPicPr>
          <p:cNvPr id="2" name="圖片 1">
            <a:extLst>
              <a:ext uri="{FF2B5EF4-FFF2-40B4-BE49-F238E27FC236}">
                <a16:creationId xmlns:a16="http://schemas.microsoft.com/office/drawing/2014/main" id="{B7D1AD80-00C8-4DA4-942B-05769127278F}"/>
              </a:ext>
            </a:extLst>
          </p:cNvPr>
          <p:cNvPicPr>
            <a:picLocks noChangeAspect="1"/>
          </p:cNvPicPr>
          <p:nvPr/>
        </p:nvPicPr>
        <p:blipFill>
          <a:blip r:embed="rId4"/>
          <a:stretch>
            <a:fillRect/>
          </a:stretch>
        </p:blipFill>
        <p:spPr>
          <a:xfrm>
            <a:off x="7248128" y="3140894"/>
            <a:ext cx="3240360" cy="3261447"/>
          </a:xfrm>
          <a:prstGeom prst="rect">
            <a:avLst/>
          </a:prstGeom>
        </p:spPr>
      </p:pic>
      <p:sp>
        <p:nvSpPr>
          <p:cNvPr id="9" name="圓角矩形圖說文字 36">
            <a:extLst>
              <a:ext uri="{FF2B5EF4-FFF2-40B4-BE49-F238E27FC236}">
                <a16:creationId xmlns:a16="http://schemas.microsoft.com/office/drawing/2014/main" id="{51FC4BEC-0F8F-41AA-AEC3-816A6E74E5B4}"/>
              </a:ext>
            </a:extLst>
          </p:cNvPr>
          <p:cNvSpPr/>
          <p:nvPr/>
        </p:nvSpPr>
        <p:spPr>
          <a:xfrm>
            <a:off x="9321460" y="2827260"/>
            <a:ext cx="2478072" cy="715089"/>
          </a:xfrm>
          <a:prstGeom prst="wedgeRoundRectCallout">
            <a:avLst>
              <a:gd name="adj1" fmla="val -39570"/>
              <a:gd name="adj2" fmla="val 110480"/>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r>
              <a:rPr lang="en-US" altLang="zh-TW" dirty="0">
                <a:solidFill>
                  <a:schemeClr val="tx1"/>
                </a:solidFill>
              </a:rPr>
              <a:t>Display both histograms</a:t>
            </a:r>
          </a:p>
          <a:p>
            <a:pPr>
              <a:defRPr/>
            </a:pPr>
            <a:r>
              <a:rPr lang="en-US" altLang="zh-TW" dirty="0">
                <a:solidFill>
                  <a:schemeClr val="tx1"/>
                </a:solidFill>
              </a:rPr>
              <a:t> and PDFs</a:t>
            </a:r>
          </a:p>
        </p:txBody>
      </p:sp>
    </p:spTree>
    <p:extLst>
      <p:ext uri="{BB962C8B-B14F-4D97-AF65-F5344CB8AC3E}">
        <p14:creationId xmlns:p14="http://schemas.microsoft.com/office/powerpoint/2010/main" val="50699796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80D003C8-AEDA-4B4B-904D-FB7AD910AE86}"/>
              </a:ext>
            </a:extLst>
          </p:cNvPr>
          <p:cNvSpPr>
            <a:spLocks noGrp="1"/>
          </p:cNvSpPr>
          <p:nvPr>
            <p:ph type="title"/>
          </p:nvPr>
        </p:nvSpPr>
        <p:spPr/>
        <p:txBody>
          <a:bodyPr/>
          <a:lstStyle/>
          <a:p>
            <a:r>
              <a:rPr lang="en-US" altLang="zh-TW" dirty="0"/>
              <a:t>Bivariate Analysis: Other Examples</a:t>
            </a:r>
            <a:endParaRPr lang="zh-TW" altLang="en-US" dirty="0"/>
          </a:p>
        </p:txBody>
      </p:sp>
      <p:sp>
        <p:nvSpPr>
          <p:cNvPr id="10" name="內容版面配置區 9">
            <a:extLst>
              <a:ext uri="{FF2B5EF4-FFF2-40B4-BE49-F238E27FC236}">
                <a16:creationId xmlns:a16="http://schemas.microsoft.com/office/drawing/2014/main" id="{D19D7908-3091-486E-A853-880453CE5E19}"/>
              </a:ext>
            </a:extLst>
          </p:cNvPr>
          <p:cNvSpPr>
            <a:spLocks noGrp="1"/>
          </p:cNvSpPr>
          <p:nvPr>
            <p:ph sz="quarter" idx="1"/>
          </p:nvPr>
        </p:nvSpPr>
        <p:spPr/>
        <p:txBody>
          <a:bodyPr/>
          <a:lstStyle/>
          <a:p>
            <a:r>
              <a:rPr lang="en-US" altLang="zh-TW" dirty="0"/>
              <a:t>Use both one and two-dimensional PDFs</a:t>
            </a:r>
          </a:p>
          <a:p>
            <a:r>
              <a:rPr lang="en-US" altLang="zh-TW" dirty="0"/>
              <a:t>The PDFs can be determined by</a:t>
            </a:r>
          </a:p>
          <a:p>
            <a:pPr lvl="1"/>
            <a:r>
              <a:rPr lang="en-US" altLang="zh-TW" dirty="0"/>
              <a:t>Nonparametric approach, such as histogram or </a:t>
            </a:r>
            <a:r>
              <a:rPr lang="en-US" altLang="zh-TW" dirty="0" err="1"/>
              <a:t>Parzen</a:t>
            </a:r>
            <a:r>
              <a:rPr lang="en-US" altLang="zh-TW" dirty="0"/>
              <a:t> estimator</a:t>
            </a:r>
          </a:p>
          <a:p>
            <a:pPr lvl="1"/>
            <a:r>
              <a:rPr lang="en-US" altLang="zh-TW" dirty="0"/>
              <a:t>Parametric approach, such as GMM (Gaussian mixture mode) identified by MLE (maximum likelihood estimate)</a:t>
            </a:r>
            <a:endParaRPr lang="zh-TW" altLang="en-US" dirty="0"/>
          </a:p>
        </p:txBody>
      </p:sp>
      <p:sp>
        <p:nvSpPr>
          <p:cNvPr id="6" name="圓角矩形圖說文字 36">
            <a:extLst>
              <a:ext uri="{FF2B5EF4-FFF2-40B4-BE49-F238E27FC236}">
                <a16:creationId xmlns:a16="http://schemas.microsoft.com/office/drawing/2014/main" id="{A34B8716-9B19-4476-BA6A-3E559E16D145}"/>
              </a:ext>
            </a:extLst>
          </p:cNvPr>
          <p:cNvSpPr/>
          <p:nvPr/>
        </p:nvSpPr>
        <p:spPr>
          <a:xfrm>
            <a:off x="2634586" y="6413102"/>
            <a:ext cx="7563866" cy="340519"/>
          </a:xfrm>
          <a:prstGeom prst="wedgeRoundRectCallout">
            <a:avLst>
              <a:gd name="adj1" fmla="val -24607"/>
              <a:gd name="adj2" fmla="val 2249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r>
              <a:rPr lang="en-US" altLang="zh-TW" sz="1400" dirty="0">
                <a:solidFill>
                  <a:schemeClr val="tx1"/>
                </a:solidFill>
              </a:rPr>
              <a:t>Source: </a:t>
            </a:r>
            <a:r>
              <a:rPr lang="en-US" altLang="zh-TW" sz="1400" dirty="0">
                <a:solidFill>
                  <a:schemeClr val="tx1"/>
                </a:solidFill>
                <a:hlinkClick r:id="rId2"/>
              </a:rPr>
              <a:t>https://www.analyticsvidhya.com/blog/2022/03/exploratory-data-analysis-with-an-example</a:t>
            </a:r>
            <a:r>
              <a:rPr lang="en-US" altLang="zh-TW" sz="1400" dirty="0">
                <a:solidFill>
                  <a:schemeClr val="tx1"/>
                </a:solidFill>
              </a:rPr>
              <a:t> </a:t>
            </a:r>
          </a:p>
        </p:txBody>
      </p:sp>
      <p:pic>
        <p:nvPicPr>
          <p:cNvPr id="2" name="圖片 1">
            <a:extLst>
              <a:ext uri="{FF2B5EF4-FFF2-40B4-BE49-F238E27FC236}">
                <a16:creationId xmlns:a16="http://schemas.microsoft.com/office/drawing/2014/main" id="{F12F3317-9DEB-47CA-A1C5-1E9E3C0BEAAE}"/>
              </a:ext>
            </a:extLst>
          </p:cNvPr>
          <p:cNvPicPr>
            <a:picLocks noChangeAspect="1"/>
          </p:cNvPicPr>
          <p:nvPr/>
        </p:nvPicPr>
        <p:blipFill>
          <a:blip r:embed="rId3"/>
          <a:stretch>
            <a:fillRect/>
          </a:stretch>
        </p:blipFill>
        <p:spPr>
          <a:xfrm>
            <a:off x="6077117" y="1836968"/>
            <a:ext cx="4461967" cy="4455683"/>
          </a:xfrm>
          <a:prstGeom prst="rect">
            <a:avLst/>
          </a:prstGeom>
        </p:spPr>
      </p:pic>
    </p:spTree>
    <p:extLst>
      <p:ext uri="{BB962C8B-B14F-4D97-AF65-F5344CB8AC3E}">
        <p14:creationId xmlns:p14="http://schemas.microsoft.com/office/powerpoint/2010/main" val="34966526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93B53D6B-66A2-4617-9672-867D253C81FB}"/>
              </a:ext>
            </a:extLst>
          </p:cNvPr>
          <p:cNvSpPr>
            <a:spLocks noGrp="1"/>
          </p:cNvSpPr>
          <p:nvPr>
            <p:ph sz="quarter" idx="1"/>
          </p:nvPr>
        </p:nvSpPr>
        <p:spPr/>
        <p:txBody>
          <a:bodyPr/>
          <a:lstStyle/>
          <a:p>
            <a:r>
              <a:rPr lang="en-US" altLang="zh-TW" dirty="0"/>
              <a:t>An important preprocess of ML on structured data</a:t>
            </a:r>
          </a:p>
          <a:p>
            <a:r>
              <a:rPr lang="en-US" altLang="zh-TW" dirty="0"/>
              <a:t>Visual inspection</a:t>
            </a:r>
          </a:p>
          <a:p>
            <a:pPr lvl="1"/>
            <a:r>
              <a:rPr lang="en-US" altLang="zh-TW" dirty="0"/>
              <a:t>Visual representation</a:t>
            </a:r>
          </a:p>
          <a:p>
            <a:pPr lvl="2"/>
            <a:r>
              <a:rPr lang="en-US" altLang="zh-TW" dirty="0"/>
              <a:t>Statistics</a:t>
            </a:r>
          </a:p>
          <a:p>
            <a:pPr lvl="2"/>
            <a:r>
              <a:rPr lang="en-US" altLang="zh-TW" dirty="0"/>
              <a:t>Univariate analysis</a:t>
            </a:r>
          </a:p>
          <a:p>
            <a:pPr lvl="2"/>
            <a:r>
              <a:rPr lang="en-US" altLang="zh-TW" dirty="0"/>
              <a:t>Bivariate analysis</a:t>
            </a:r>
          </a:p>
          <a:p>
            <a:pPr lvl="1"/>
            <a:r>
              <a:rPr lang="en-US" altLang="zh-TW" dirty="0"/>
              <a:t>Feature normalization</a:t>
            </a:r>
          </a:p>
          <a:p>
            <a:r>
              <a:rPr lang="en-US" altLang="zh-TW" dirty="0"/>
              <a:t>Domain knowhow required for</a:t>
            </a:r>
          </a:p>
          <a:p>
            <a:pPr lvl="1"/>
            <a:r>
              <a:rPr lang="en-US" altLang="zh-TW" dirty="0"/>
              <a:t>Outlier removal</a:t>
            </a:r>
          </a:p>
          <a:p>
            <a:pPr lvl="1"/>
            <a:r>
              <a:rPr lang="en-US" altLang="zh-TW" dirty="0"/>
              <a:t>Data deletion/modification</a:t>
            </a:r>
          </a:p>
          <a:p>
            <a:pPr lvl="1"/>
            <a:r>
              <a:rPr lang="en-US" altLang="zh-TW" dirty="0"/>
              <a:t>Manual feature selection</a:t>
            </a:r>
          </a:p>
          <a:p>
            <a:pPr lvl="1"/>
            <a:r>
              <a:rPr lang="en-US" altLang="zh-TW" dirty="0"/>
              <a:t>…</a:t>
            </a:r>
          </a:p>
          <a:p>
            <a:pPr lvl="1"/>
            <a:endParaRPr lang="zh-TW" altLang="en-US" dirty="0"/>
          </a:p>
        </p:txBody>
      </p:sp>
      <p:sp>
        <p:nvSpPr>
          <p:cNvPr id="3" name="標題 2">
            <a:extLst>
              <a:ext uri="{FF2B5EF4-FFF2-40B4-BE49-F238E27FC236}">
                <a16:creationId xmlns:a16="http://schemas.microsoft.com/office/drawing/2014/main" id="{CAF65CFA-D378-4CBD-A074-B1B274AF6CFD}"/>
              </a:ext>
            </a:extLst>
          </p:cNvPr>
          <p:cNvSpPr>
            <a:spLocks noGrp="1"/>
          </p:cNvSpPr>
          <p:nvPr>
            <p:ph type="title"/>
          </p:nvPr>
        </p:nvSpPr>
        <p:spPr/>
        <p:txBody>
          <a:bodyPr/>
          <a:lstStyle/>
          <a:p>
            <a:r>
              <a:rPr lang="en-US" altLang="zh-TW" dirty="0"/>
              <a:t>Summary of EDA in ML</a:t>
            </a:r>
            <a:endParaRPr lang="zh-TW" altLang="en-US" dirty="0"/>
          </a:p>
        </p:txBody>
      </p:sp>
    </p:spTree>
    <p:extLst>
      <p:ext uri="{BB962C8B-B14F-4D97-AF65-F5344CB8AC3E}">
        <p14:creationId xmlns:p14="http://schemas.microsoft.com/office/powerpoint/2010/main" val="221567559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60B283B-85BC-4AE4-96BA-30E083C20CE0}"/>
              </a:ext>
            </a:extLst>
          </p:cNvPr>
          <p:cNvSpPr>
            <a:spLocks noGrp="1"/>
          </p:cNvSpPr>
          <p:nvPr>
            <p:ph sz="quarter" idx="1"/>
          </p:nvPr>
        </p:nvSpPr>
        <p:spPr/>
        <p:txBody>
          <a:bodyPr/>
          <a:lstStyle/>
          <a:p>
            <a:r>
              <a:rPr lang="en-US" altLang="zh-TW" dirty="0"/>
              <a:t>What (and why) is the relationship between mean, median, and mode if the PDF is</a:t>
            </a:r>
          </a:p>
          <a:p>
            <a:pPr lvl="1"/>
            <a:r>
              <a:rPr lang="en-US" altLang="zh-TW" dirty="0"/>
              <a:t>Symmetric</a:t>
            </a:r>
          </a:p>
          <a:p>
            <a:pPr lvl="1"/>
            <a:r>
              <a:rPr lang="en-US" altLang="zh-TW" dirty="0"/>
              <a:t>Right-skewed</a:t>
            </a:r>
          </a:p>
          <a:p>
            <a:pPr lvl="1"/>
            <a:r>
              <a:rPr lang="en-US" altLang="zh-TW" dirty="0"/>
              <a:t>Left-skewed</a:t>
            </a:r>
          </a:p>
          <a:p>
            <a:r>
              <a:rPr lang="en-US" altLang="zh-TW" dirty="0"/>
              <a:t>Draw a PDF with the following conditions:</a:t>
            </a:r>
          </a:p>
          <a:p>
            <a:pPr lvl="1"/>
            <a:r>
              <a:rPr lang="en-US" altLang="zh-TW" dirty="0"/>
              <a:t>median &lt; mode &lt; mean</a:t>
            </a:r>
          </a:p>
          <a:p>
            <a:pPr lvl="1"/>
            <a:r>
              <a:rPr lang="en-US" altLang="zh-TW" dirty="0"/>
              <a:t>median &lt; mean &lt; mode</a:t>
            </a:r>
          </a:p>
          <a:p>
            <a:r>
              <a:rPr lang="en-US" altLang="zh-TW" dirty="0"/>
              <a:t>Compute median, median, and mode for the following PDF-like distribution:</a:t>
            </a:r>
            <a:endParaRPr lang="zh-TW" altLang="en-US" dirty="0"/>
          </a:p>
        </p:txBody>
      </p:sp>
      <p:sp>
        <p:nvSpPr>
          <p:cNvPr id="3" name="標題 2">
            <a:extLst>
              <a:ext uri="{FF2B5EF4-FFF2-40B4-BE49-F238E27FC236}">
                <a16:creationId xmlns:a16="http://schemas.microsoft.com/office/drawing/2014/main" id="{F267FBB3-F201-48BD-BDEE-B27EEF926C75}"/>
              </a:ext>
            </a:extLst>
          </p:cNvPr>
          <p:cNvSpPr>
            <a:spLocks noGrp="1"/>
          </p:cNvSpPr>
          <p:nvPr>
            <p:ph type="title"/>
          </p:nvPr>
        </p:nvSpPr>
        <p:spPr/>
        <p:txBody>
          <a:bodyPr/>
          <a:lstStyle/>
          <a:p>
            <a:r>
              <a:rPr lang="en-US" altLang="zh-TW" dirty="0"/>
              <a:t>Exercises</a:t>
            </a:r>
            <a:endParaRPr lang="zh-TW" altLang="en-US" dirty="0"/>
          </a:p>
        </p:txBody>
      </p:sp>
      <p:pic>
        <p:nvPicPr>
          <p:cNvPr id="1026" name="Picture 2" descr="http://localhost/jang/books/dcpr/quiz/image/meanMedianMode4pdf01.png">
            <a:extLst>
              <a:ext uri="{FF2B5EF4-FFF2-40B4-BE49-F238E27FC236}">
                <a16:creationId xmlns:a16="http://schemas.microsoft.com/office/drawing/2014/main" id="{5C34D293-9C91-4AD3-B5CB-91DAF9F390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9496" y="5320599"/>
            <a:ext cx="2664296" cy="146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270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F4D129-1686-453A-816E-C22D15438809}"/>
              </a:ext>
            </a:extLst>
          </p:cNvPr>
          <p:cNvSpPr>
            <a:spLocks noGrp="1"/>
          </p:cNvSpPr>
          <p:nvPr>
            <p:ph type="title"/>
          </p:nvPr>
        </p:nvSpPr>
        <p:spPr/>
        <p:txBody>
          <a:bodyPr/>
          <a:lstStyle/>
          <a:p>
            <a:r>
              <a:rPr lang="en-US" altLang="zh-TW" dirty="0"/>
              <a:t>Structured Data vs. Unstructured Data</a:t>
            </a:r>
            <a:endParaRPr lang="zh-TW" altLang="en-US" dirty="0"/>
          </a:p>
        </p:txBody>
      </p:sp>
      <p:sp>
        <p:nvSpPr>
          <p:cNvPr id="9" name="內容版面配置區 8">
            <a:extLst>
              <a:ext uri="{FF2B5EF4-FFF2-40B4-BE49-F238E27FC236}">
                <a16:creationId xmlns:a16="http://schemas.microsoft.com/office/drawing/2014/main" id="{65F97458-442D-499D-8B43-E12D2DF8F95D}"/>
              </a:ext>
            </a:extLst>
          </p:cNvPr>
          <p:cNvSpPr>
            <a:spLocks noGrp="1"/>
          </p:cNvSpPr>
          <p:nvPr>
            <p:ph sz="quarter" idx="1"/>
          </p:nvPr>
        </p:nvSpPr>
        <p:spPr/>
        <p:txBody>
          <a:bodyPr/>
          <a:lstStyle/>
          <a:p>
            <a:r>
              <a:rPr lang="en-US" altLang="zh-TW" dirty="0"/>
              <a:t>Structured data</a:t>
            </a:r>
          </a:p>
          <a:p>
            <a:pPr lvl="1"/>
            <a:r>
              <a:rPr lang="en-US" altLang="zh-TW" dirty="0"/>
              <a:t>A dataset that can be represented as a table</a:t>
            </a:r>
          </a:p>
          <a:p>
            <a:pPr lvl="1"/>
            <a:r>
              <a:rPr lang="en-US" altLang="zh-TW" dirty="0"/>
              <a:t>May contains </a:t>
            </a:r>
            <a:r>
              <a:rPr lang="en-US" altLang="zh-TW" dirty="0" err="1"/>
              <a:t>NaN</a:t>
            </a:r>
            <a:r>
              <a:rPr lang="en-US" altLang="zh-TW" dirty="0"/>
              <a:t> (not a number)</a:t>
            </a:r>
          </a:p>
          <a:p>
            <a:pPr lvl="1"/>
            <a:r>
              <a:rPr lang="en-US" altLang="zh-TW" dirty="0"/>
              <a:t>Examples</a:t>
            </a:r>
          </a:p>
          <a:p>
            <a:pPr lvl="2"/>
            <a:r>
              <a:rPr lang="en-US" altLang="zh-TW" dirty="0"/>
              <a:t>Row-major</a:t>
            </a:r>
          </a:p>
          <a:p>
            <a:pPr lvl="2"/>
            <a:r>
              <a:rPr lang="en-US" altLang="zh-TW" dirty="0"/>
              <a:t>Column-major</a:t>
            </a:r>
            <a:endParaRPr lang="zh-TW" altLang="en-US" dirty="0"/>
          </a:p>
        </p:txBody>
      </p:sp>
      <p:sp>
        <p:nvSpPr>
          <p:cNvPr id="10" name="內容版面配置區 9">
            <a:extLst>
              <a:ext uri="{FF2B5EF4-FFF2-40B4-BE49-F238E27FC236}">
                <a16:creationId xmlns:a16="http://schemas.microsoft.com/office/drawing/2014/main" id="{9310370C-3F3D-4603-B4DA-935A33B27460}"/>
              </a:ext>
            </a:extLst>
          </p:cNvPr>
          <p:cNvSpPr>
            <a:spLocks noGrp="1"/>
          </p:cNvSpPr>
          <p:nvPr>
            <p:ph sz="quarter" idx="2"/>
          </p:nvPr>
        </p:nvSpPr>
        <p:spPr/>
        <p:txBody>
          <a:bodyPr/>
          <a:lstStyle/>
          <a:p>
            <a:r>
              <a:rPr lang="en-US" altLang="zh-TW" dirty="0"/>
              <a:t>Unstructured data</a:t>
            </a:r>
          </a:p>
          <a:p>
            <a:pPr lvl="1"/>
            <a:r>
              <a:rPr lang="en-US" altLang="zh-TW" dirty="0"/>
              <a:t>A dataset that cannot be represented as a table</a:t>
            </a:r>
          </a:p>
          <a:p>
            <a:pPr lvl="1"/>
            <a:r>
              <a:rPr lang="en-US" altLang="zh-TW" dirty="0"/>
              <a:t>Examples</a:t>
            </a:r>
          </a:p>
          <a:p>
            <a:pPr lvl="2"/>
            <a:r>
              <a:rPr lang="en-US" altLang="zh-TW" dirty="0"/>
              <a:t>Texts</a:t>
            </a:r>
          </a:p>
          <a:p>
            <a:pPr lvl="2"/>
            <a:r>
              <a:rPr lang="en-US" altLang="zh-TW" dirty="0"/>
              <a:t>Images, video</a:t>
            </a:r>
          </a:p>
          <a:p>
            <a:pPr lvl="2"/>
            <a:r>
              <a:rPr lang="en-US" altLang="zh-TW" dirty="0"/>
              <a:t>Speech, music, audio</a:t>
            </a:r>
            <a:endParaRPr lang="zh-TW" altLang="en-US" dirty="0"/>
          </a:p>
        </p:txBody>
      </p:sp>
      <p:pic>
        <p:nvPicPr>
          <p:cNvPr id="114" name="圖片 113">
            <a:extLst>
              <a:ext uri="{FF2B5EF4-FFF2-40B4-BE49-F238E27FC236}">
                <a16:creationId xmlns:a16="http://schemas.microsoft.com/office/drawing/2014/main" id="{FC544D96-EB53-4EC2-9D57-5E3E90C3A581}"/>
              </a:ext>
            </a:extLst>
          </p:cNvPr>
          <p:cNvPicPr>
            <a:picLocks noChangeAspect="1"/>
          </p:cNvPicPr>
          <p:nvPr/>
        </p:nvPicPr>
        <p:blipFill>
          <a:blip r:embed="rId2"/>
          <a:stretch>
            <a:fillRect/>
          </a:stretch>
        </p:blipFill>
        <p:spPr>
          <a:xfrm>
            <a:off x="10148590" y="4752059"/>
            <a:ext cx="1108409" cy="932978"/>
          </a:xfrm>
          <a:prstGeom prst="rect">
            <a:avLst/>
          </a:prstGeom>
        </p:spPr>
      </p:pic>
      <p:pic>
        <p:nvPicPr>
          <p:cNvPr id="115" name="圖片 114">
            <a:extLst>
              <a:ext uri="{FF2B5EF4-FFF2-40B4-BE49-F238E27FC236}">
                <a16:creationId xmlns:a16="http://schemas.microsoft.com/office/drawing/2014/main" id="{EFE7675C-BB1E-4F99-BF19-1CCECCF31CBD}"/>
              </a:ext>
            </a:extLst>
          </p:cNvPr>
          <p:cNvPicPr>
            <a:picLocks noChangeAspect="1"/>
          </p:cNvPicPr>
          <p:nvPr/>
        </p:nvPicPr>
        <p:blipFill>
          <a:blip r:embed="rId3"/>
          <a:stretch>
            <a:fillRect/>
          </a:stretch>
        </p:blipFill>
        <p:spPr>
          <a:xfrm>
            <a:off x="7710652" y="4930516"/>
            <a:ext cx="1163001" cy="821485"/>
          </a:xfrm>
          <a:prstGeom prst="rect">
            <a:avLst/>
          </a:prstGeom>
        </p:spPr>
      </p:pic>
      <p:pic>
        <p:nvPicPr>
          <p:cNvPr id="116" name="圖片 115">
            <a:extLst>
              <a:ext uri="{FF2B5EF4-FFF2-40B4-BE49-F238E27FC236}">
                <a16:creationId xmlns:a16="http://schemas.microsoft.com/office/drawing/2014/main" id="{D7FC55C1-C172-4287-9434-CDBED207F927}"/>
              </a:ext>
            </a:extLst>
          </p:cNvPr>
          <p:cNvPicPr>
            <a:picLocks noChangeAspect="1"/>
          </p:cNvPicPr>
          <p:nvPr/>
        </p:nvPicPr>
        <p:blipFill>
          <a:blip r:embed="rId4"/>
          <a:stretch>
            <a:fillRect/>
          </a:stretch>
        </p:blipFill>
        <p:spPr>
          <a:xfrm>
            <a:off x="8999555" y="4814247"/>
            <a:ext cx="1061487" cy="992758"/>
          </a:xfrm>
          <a:prstGeom prst="rect">
            <a:avLst/>
          </a:prstGeom>
        </p:spPr>
      </p:pic>
      <p:pic>
        <p:nvPicPr>
          <p:cNvPr id="117" name="圖片 116">
            <a:extLst>
              <a:ext uri="{FF2B5EF4-FFF2-40B4-BE49-F238E27FC236}">
                <a16:creationId xmlns:a16="http://schemas.microsoft.com/office/drawing/2014/main" id="{56E8E69F-C95A-47FD-9175-8D80BF18C847}"/>
              </a:ext>
            </a:extLst>
          </p:cNvPr>
          <p:cNvPicPr>
            <a:picLocks noChangeAspect="1"/>
          </p:cNvPicPr>
          <p:nvPr/>
        </p:nvPicPr>
        <p:blipFill>
          <a:blip r:embed="rId5"/>
          <a:stretch>
            <a:fillRect/>
          </a:stretch>
        </p:blipFill>
        <p:spPr>
          <a:xfrm>
            <a:off x="6507799" y="4699506"/>
            <a:ext cx="938193" cy="1372965"/>
          </a:xfrm>
          <a:prstGeom prst="rect">
            <a:avLst/>
          </a:prstGeom>
        </p:spPr>
      </p:pic>
      <p:pic>
        <p:nvPicPr>
          <p:cNvPr id="3" name="圖片 2">
            <a:extLst>
              <a:ext uri="{FF2B5EF4-FFF2-40B4-BE49-F238E27FC236}">
                <a16:creationId xmlns:a16="http://schemas.microsoft.com/office/drawing/2014/main" id="{DCAE6A79-271F-4FA5-99F5-968D385674CB}"/>
              </a:ext>
            </a:extLst>
          </p:cNvPr>
          <p:cNvPicPr>
            <a:picLocks noChangeAspect="1"/>
          </p:cNvPicPr>
          <p:nvPr/>
        </p:nvPicPr>
        <p:blipFill>
          <a:blip r:embed="rId6"/>
          <a:stretch>
            <a:fillRect/>
          </a:stretch>
        </p:blipFill>
        <p:spPr>
          <a:xfrm>
            <a:off x="2430819" y="4520589"/>
            <a:ext cx="1724266" cy="1305107"/>
          </a:xfrm>
          <a:prstGeom prst="rect">
            <a:avLst/>
          </a:prstGeom>
        </p:spPr>
      </p:pic>
    </p:spTree>
    <p:extLst>
      <p:ext uri="{BB962C8B-B14F-4D97-AF65-F5344CB8AC3E}">
        <p14:creationId xmlns:p14="http://schemas.microsoft.com/office/powerpoint/2010/main" val="195012048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F4D129-1686-453A-816E-C22D15438809}"/>
              </a:ext>
            </a:extLst>
          </p:cNvPr>
          <p:cNvSpPr>
            <a:spLocks noGrp="1"/>
          </p:cNvSpPr>
          <p:nvPr>
            <p:ph type="title"/>
          </p:nvPr>
        </p:nvSpPr>
        <p:spPr/>
        <p:txBody>
          <a:bodyPr/>
          <a:lstStyle/>
          <a:p>
            <a:r>
              <a:rPr lang="en-US" altLang="zh-TW" dirty="0"/>
              <a:t>Structured Data: Table</a:t>
            </a:r>
            <a:r>
              <a:rPr lang="zh-TW" altLang="en-US" dirty="0"/>
              <a:t> </a:t>
            </a:r>
            <a:r>
              <a:rPr lang="en-US" altLang="zh-TW" dirty="0"/>
              <a:t>Formats</a:t>
            </a:r>
            <a:endParaRPr lang="zh-TW" altLang="en-US" dirty="0"/>
          </a:p>
        </p:txBody>
      </p:sp>
      <p:sp>
        <p:nvSpPr>
          <p:cNvPr id="9" name="內容版面配置區 8">
            <a:extLst>
              <a:ext uri="{FF2B5EF4-FFF2-40B4-BE49-F238E27FC236}">
                <a16:creationId xmlns:a16="http://schemas.microsoft.com/office/drawing/2014/main" id="{65F97458-442D-499D-8B43-E12D2DF8F95D}"/>
              </a:ext>
            </a:extLst>
          </p:cNvPr>
          <p:cNvSpPr>
            <a:spLocks noGrp="1"/>
          </p:cNvSpPr>
          <p:nvPr>
            <p:ph sz="quarter" idx="1"/>
          </p:nvPr>
        </p:nvSpPr>
        <p:spPr>
          <a:xfrm>
            <a:off x="609600" y="2241376"/>
            <a:ext cx="4876800" cy="4572000"/>
          </a:xfrm>
        </p:spPr>
        <p:txBody>
          <a:bodyPr/>
          <a:lstStyle/>
          <a:p>
            <a:r>
              <a:rPr lang="en-US" altLang="zh-TW" dirty="0"/>
              <a:t>Row-major</a:t>
            </a:r>
          </a:p>
        </p:txBody>
      </p:sp>
      <p:sp>
        <p:nvSpPr>
          <p:cNvPr id="10" name="內容版面配置區 9">
            <a:extLst>
              <a:ext uri="{FF2B5EF4-FFF2-40B4-BE49-F238E27FC236}">
                <a16:creationId xmlns:a16="http://schemas.microsoft.com/office/drawing/2014/main" id="{9310370C-3F3D-4603-B4DA-935A33B27460}"/>
              </a:ext>
            </a:extLst>
          </p:cNvPr>
          <p:cNvSpPr>
            <a:spLocks noGrp="1"/>
          </p:cNvSpPr>
          <p:nvPr>
            <p:ph sz="quarter" idx="2"/>
          </p:nvPr>
        </p:nvSpPr>
        <p:spPr>
          <a:xfrm>
            <a:off x="5693664" y="2241376"/>
            <a:ext cx="4876800" cy="4572000"/>
          </a:xfrm>
        </p:spPr>
        <p:txBody>
          <a:bodyPr/>
          <a:lstStyle/>
          <a:p>
            <a:r>
              <a:rPr lang="en-US" altLang="zh-TW" dirty="0"/>
              <a:t>Column-major</a:t>
            </a:r>
          </a:p>
        </p:txBody>
      </p:sp>
      <p:grpSp>
        <p:nvGrpSpPr>
          <p:cNvPr id="11" name="群組 10">
            <a:extLst>
              <a:ext uri="{FF2B5EF4-FFF2-40B4-BE49-F238E27FC236}">
                <a16:creationId xmlns:a16="http://schemas.microsoft.com/office/drawing/2014/main" id="{27D1767F-FA22-4720-B344-E6F5B7460FEB}"/>
              </a:ext>
            </a:extLst>
          </p:cNvPr>
          <p:cNvGrpSpPr/>
          <p:nvPr/>
        </p:nvGrpSpPr>
        <p:grpSpPr>
          <a:xfrm>
            <a:off x="7918285" y="3634372"/>
            <a:ext cx="144016" cy="1584176"/>
            <a:chOff x="4655840" y="2708920"/>
            <a:chExt cx="144016" cy="1584176"/>
          </a:xfrm>
        </p:grpSpPr>
        <p:sp>
          <p:nvSpPr>
            <p:cNvPr id="12" name="矩形: 圓角 11">
              <a:extLst>
                <a:ext uri="{FF2B5EF4-FFF2-40B4-BE49-F238E27FC236}">
                  <a16:creationId xmlns:a16="http://schemas.microsoft.com/office/drawing/2014/main" id="{1C37B2A4-4BEB-4DDF-92B6-854F27726299}"/>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圓角 12">
              <a:extLst>
                <a:ext uri="{FF2B5EF4-FFF2-40B4-BE49-F238E27FC236}">
                  <a16:creationId xmlns:a16="http://schemas.microsoft.com/office/drawing/2014/main" id="{EE12AD7B-0B64-466E-8CCB-079C3139AF6D}"/>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圓角 13">
              <a:extLst>
                <a:ext uri="{FF2B5EF4-FFF2-40B4-BE49-F238E27FC236}">
                  <a16:creationId xmlns:a16="http://schemas.microsoft.com/office/drawing/2014/main" id="{C03238D3-6AF5-45C2-AB5F-05E81464C311}"/>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圓角 14">
              <a:extLst>
                <a:ext uri="{FF2B5EF4-FFF2-40B4-BE49-F238E27FC236}">
                  <a16:creationId xmlns:a16="http://schemas.microsoft.com/office/drawing/2014/main" id="{9114B522-1B70-4C1C-A267-FCFB0C141211}"/>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圓角 15">
              <a:extLst>
                <a:ext uri="{FF2B5EF4-FFF2-40B4-BE49-F238E27FC236}">
                  <a16:creationId xmlns:a16="http://schemas.microsoft.com/office/drawing/2014/main" id="{65D6F8D3-837E-4B8C-A31C-3F0374148EC0}"/>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圓角 16">
              <a:extLst>
                <a:ext uri="{FF2B5EF4-FFF2-40B4-BE49-F238E27FC236}">
                  <a16:creationId xmlns:a16="http://schemas.microsoft.com/office/drawing/2014/main" id="{D0366C12-0CA9-4ABD-ADA5-444012C5261D}"/>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8" name="群組 17">
            <a:extLst>
              <a:ext uri="{FF2B5EF4-FFF2-40B4-BE49-F238E27FC236}">
                <a16:creationId xmlns:a16="http://schemas.microsoft.com/office/drawing/2014/main" id="{50BF43C6-301C-4D1E-BE5C-81BDAAD5357B}"/>
              </a:ext>
            </a:extLst>
          </p:cNvPr>
          <p:cNvGrpSpPr/>
          <p:nvPr/>
        </p:nvGrpSpPr>
        <p:grpSpPr>
          <a:xfrm>
            <a:off x="8206317" y="3634372"/>
            <a:ext cx="144016" cy="1584176"/>
            <a:chOff x="4655840" y="2708920"/>
            <a:chExt cx="144016" cy="1584176"/>
          </a:xfrm>
        </p:grpSpPr>
        <p:sp>
          <p:nvSpPr>
            <p:cNvPr id="19" name="矩形: 圓角 18">
              <a:extLst>
                <a:ext uri="{FF2B5EF4-FFF2-40B4-BE49-F238E27FC236}">
                  <a16:creationId xmlns:a16="http://schemas.microsoft.com/office/drawing/2014/main" id="{D3A53F42-008D-42DA-BB81-A3A09B57AB6F}"/>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3C233B64-0334-442D-9D6F-3796F401F799}"/>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圓角 20">
              <a:extLst>
                <a:ext uri="{FF2B5EF4-FFF2-40B4-BE49-F238E27FC236}">
                  <a16:creationId xmlns:a16="http://schemas.microsoft.com/office/drawing/2014/main" id="{829183BA-9083-4422-8E22-694784BC7B6A}"/>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圓角 21">
              <a:extLst>
                <a:ext uri="{FF2B5EF4-FFF2-40B4-BE49-F238E27FC236}">
                  <a16:creationId xmlns:a16="http://schemas.microsoft.com/office/drawing/2014/main" id="{4D056FD9-2979-4974-818B-61B0D02C5914}"/>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圓角 22">
              <a:extLst>
                <a:ext uri="{FF2B5EF4-FFF2-40B4-BE49-F238E27FC236}">
                  <a16:creationId xmlns:a16="http://schemas.microsoft.com/office/drawing/2014/main" id="{81527FD2-B82F-41B4-A3A8-D06D4D9C6630}"/>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圓角 23">
              <a:extLst>
                <a:ext uri="{FF2B5EF4-FFF2-40B4-BE49-F238E27FC236}">
                  <a16:creationId xmlns:a16="http://schemas.microsoft.com/office/drawing/2014/main" id="{14EB99FD-B2BA-4ED1-99F3-A0F3AD3D3350}"/>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5" name="群組 24">
            <a:extLst>
              <a:ext uri="{FF2B5EF4-FFF2-40B4-BE49-F238E27FC236}">
                <a16:creationId xmlns:a16="http://schemas.microsoft.com/office/drawing/2014/main" id="{9748E6DE-E79C-4DDD-8CFB-E1CE1CF3AF10}"/>
              </a:ext>
            </a:extLst>
          </p:cNvPr>
          <p:cNvGrpSpPr/>
          <p:nvPr/>
        </p:nvGrpSpPr>
        <p:grpSpPr>
          <a:xfrm>
            <a:off x="8494349" y="3634372"/>
            <a:ext cx="144016" cy="1584176"/>
            <a:chOff x="4655840" y="2708920"/>
            <a:chExt cx="144016" cy="1584176"/>
          </a:xfrm>
        </p:grpSpPr>
        <p:sp>
          <p:nvSpPr>
            <p:cNvPr id="26" name="矩形: 圓角 25">
              <a:extLst>
                <a:ext uri="{FF2B5EF4-FFF2-40B4-BE49-F238E27FC236}">
                  <a16:creationId xmlns:a16="http://schemas.microsoft.com/office/drawing/2014/main" id="{CE71825C-6424-4C39-93F7-E017D47C898F}"/>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圓角 26">
              <a:extLst>
                <a:ext uri="{FF2B5EF4-FFF2-40B4-BE49-F238E27FC236}">
                  <a16:creationId xmlns:a16="http://schemas.microsoft.com/office/drawing/2014/main" id="{98D89494-70DE-4471-8D9F-ECF14D57758C}"/>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圓角 27">
              <a:extLst>
                <a:ext uri="{FF2B5EF4-FFF2-40B4-BE49-F238E27FC236}">
                  <a16:creationId xmlns:a16="http://schemas.microsoft.com/office/drawing/2014/main" id="{84B3FE13-DBB5-4946-9F04-76D376FB43B9}"/>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圓角 28">
              <a:extLst>
                <a:ext uri="{FF2B5EF4-FFF2-40B4-BE49-F238E27FC236}">
                  <a16:creationId xmlns:a16="http://schemas.microsoft.com/office/drawing/2014/main" id="{B0E55334-E541-4982-96EB-BCB5BFD1AA57}"/>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圓角 29">
              <a:extLst>
                <a:ext uri="{FF2B5EF4-FFF2-40B4-BE49-F238E27FC236}">
                  <a16:creationId xmlns:a16="http://schemas.microsoft.com/office/drawing/2014/main" id="{E671FE9A-AD89-49B4-8D2D-91FFB37F6ECA}"/>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圓角 30">
              <a:extLst>
                <a:ext uri="{FF2B5EF4-FFF2-40B4-BE49-F238E27FC236}">
                  <a16:creationId xmlns:a16="http://schemas.microsoft.com/office/drawing/2014/main" id="{865CC48F-CA43-4301-874E-279B581948FC}"/>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2" name="群組 31">
            <a:extLst>
              <a:ext uri="{FF2B5EF4-FFF2-40B4-BE49-F238E27FC236}">
                <a16:creationId xmlns:a16="http://schemas.microsoft.com/office/drawing/2014/main" id="{0A349E8D-39CF-41BD-94C9-E03695773610}"/>
              </a:ext>
            </a:extLst>
          </p:cNvPr>
          <p:cNvGrpSpPr/>
          <p:nvPr/>
        </p:nvGrpSpPr>
        <p:grpSpPr>
          <a:xfrm>
            <a:off x="8782381" y="3634372"/>
            <a:ext cx="144016" cy="1584176"/>
            <a:chOff x="4655840" y="2708920"/>
            <a:chExt cx="144016" cy="1584176"/>
          </a:xfrm>
        </p:grpSpPr>
        <p:sp>
          <p:nvSpPr>
            <p:cNvPr id="33" name="矩形: 圓角 32">
              <a:extLst>
                <a:ext uri="{FF2B5EF4-FFF2-40B4-BE49-F238E27FC236}">
                  <a16:creationId xmlns:a16="http://schemas.microsoft.com/office/drawing/2014/main" id="{E1B06F74-4948-457E-8871-52C91D7F511C}"/>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圓角 33">
              <a:extLst>
                <a:ext uri="{FF2B5EF4-FFF2-40B4-BE49-F238E27FC236}">
                  <a16:creationId xmlns:a16="http://schemas.microsoft.com/office/drawing/2014/main" id="{445613C5-1623-4FC2-ADE5-D5553010EA48}"/>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圓角 34">
              <a:extLst>
                <a:ext uri="{FF2B5EF4-FFF2-40B4-BE49-F238E27FC236}">
                  <a16:creationId xmlns:a16="http://schemas.microsoft.com/office/drawing/2014/main" id="{964B31AA-4129-4772-A65C-280A88C6B351}"/>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圓角 35">
              <a:extLst>
                <a:ext uri="{FF2B5EF4-FFF2-40B4-BE49-F238E27FC236}">
                  <a16:creationId xmlns:a16="http://schemas.microsoft.com/office/drawing/2014/main" id="{BF078CD7-221C-49F7-A9CA-67D77462D99B}"/>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圓角 36">
              <a:extLst>
                <a:ext uri="{FF2B5EF4-FFF2-40B4-BE49-F238E27FC236}">
                  <a16:creationId xmlns:a16="http://schemas.microsoft.com/office/drawing/2014/main" id="{7161219F-A36F-4697-8CBC-13CAD10ED23A}"/>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圓角 37">
              <a:extLst>
                <a:ext uri="{FF2B5EF4-FFF2-40B4-BE49-F238E27FC236}">
                  <a16:creationId xmlns:a16="http://schemas.microsoft.com/office/drawing/2014/main" id="{9472DC83-AED2-4EE2-9438-800195D21FD9}"/>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9" name="群組 38">
            <a:extLst>
              <a:ext uri="{FF2B5EF4-FFF2-40B4-BE49-F238E27FC236}">
                <a16:creationId xmlns:a16="http://schemas.microsoft.com/office/drawing/2014/main" id="{26BA4C0D-5CE8-4C46-871A-01639DC9D36E}"/>
              </a:ext>
            </a:extLst>
          </p:cNvPr>
          <p:cNvGrpSpPr/>
          <p:nvPr/>
        </p:nvGrpSpPr>
        <p:grpSpPr>
          <a:xfrm>
            <a:off x="9070413" y="3634372"/>
            <a:ext cx="144016" cy="1584176"/>
            <a:chOff x="4655840" y="2708920"/>
            <a:chExt cx="144016" cy="1584176"/>
          </a:xfrm>
        </p:grpSpPr>
        <p:sp>
          <p:nvSpPr>
            <p:cNvPr id="40" name="矩形: 圓角 39">
              <a:extLst>
                <a:ext uri="{FF2B5EF4-FFF2-40B4-BE49-F238E27FC236}">
                  <a16:creationId xmlns:a16="http://schemas.microsoft.com/office/drawing/2014/main" id="{03801B2C-C04E-4B26-A4F1-777F9E8452FF}"/>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圓角 40">
              <a:extLst>
                <a:ext uri="{FF2B5EF4-FFF2-40B4-BE49-F238E27FC236}">
                  <a16:creationId xmlns:a16="http://schemas.microsoft.com/office/drawing/2014/main" id="{83B18029-B05C-4922-A1F8-DF39676822F8}"/>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圓角 41">
              <a:extLst>
                <a:ext uri="{FF2B5EF4-FFF2-40B4-BE49-F238E27FC236}">
                  <a16:creationId xmlns:a16="http://schemas.microsoft.com/office/drawing/2014/main" id="{B881A433-D026-4AB8-83B7-0DB7BEEADAE2}"/>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圓角 42">
              <a:extLst>
                <a:ext uri="{FF2B5EF4-FFF2-40B4-BE49-F238E27FC236}">
                  <a16:creationId xmlns:a16="http://schemas.microsoft.com/office/drawing/2014/main" id="{FA5FD460-318F-44AC-BB95-4B23EAAAC99E}"/>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圓角 43">
              <a:extLst>
                <a:ext uri="{FF2B5EF4-FFF2-40B4-BE49-F238E27FC236}">
                  <a16:creationId xmlns:a16="http://schemas.microsoft.com/office/drawing/2014/main" id="{12FEA162-E51C-4439-BBE1-4882091E5624}"/>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圓角 44">
              <a:extLst>
                <a:ext uri="{FF2B5EF4-FFF2-40B4-BE49-F238E27FC236}">
                  <a16:creationId xmlns:a16="http://schemas.microsoft.com/office/drawing/2014/main" id="{D24B7D33-0D56-41B1-9896-C52D6514BE9B}"/>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6" name="群組 45">
            <a:extLst>
              <a:ext uri="{FF2B5EF4-FFF2-40B4-BE49-F238E27FC236}">
                <a16:creationId xmlns:a16="http://schemas.microsoft.com/office/drawing/2014/main" id="{E32FF970-BCA3-4A02-9954-7D7A48025ED1}"/>
              </a:ext>
            </a:extLst>
          </p:cNvPr>
          <p:cNvGrpSpPr/>
          <p:nvPr/>
        </p:nvGrpSpPr>
        <p:grpSpPr>
          <a:xfrm>
            <a:off x="9358445" y="3634372"/>
            <a:ext cx="144016" cy="1584176"/>
            <a:chOff x="4655840" y="2708920"/>
            <a:chExt cx="144016" cy="1584176"/>
          </a:xfrm>
        </p:grpSpPr>
        <p:sp>
          <p:nvSpPr>
            <p:cNvPr id="47" name="矩形: 圓角 46">
              <a:extLst>
                <a:ext uri="{FF2B5EF4-FFF2-40B4-BE49-F238E27FC236}">
                  <a16:creationId xmlns:a16="http://schemas.microsoft.com/office/drawing/2014/main" id="{B7580CC4-EAF2-47CC-B77B-470C86EF438C}"/>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圓角 47">
              <a:extLst>
                <a:ext uri="{FF2B5EF4-FFF2-40B4-BE49-F238E27FC236}">
                  <a16:creationId xmlns:a16="http://schemas.microsoft.com/office/drawing/2014/main" id="{3EABD43D-BCE8-45AE-B54B-BBFFF8BBD61E}"/>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圓角 48">
              <a:extLst>
                <a:ext uri="{FF2B5EF4-FFF2-40B4-BE49-F238E27FC236}">
                  <a16:creationId xmlns:a16="http://schemas.microsoft.com/office/drawing/2014/main" id="{2FD0A438-5D57-4860-BBC1-FDF2878EF88A}"/>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圓角 49">
              <a:extLst>
                <a:ext uri="{FF2B5EF4-FFF2-40B4-BE49-F238E27FC236}">
                  <a16:creationId xmlns:a16="http://schemas.microsoft.com/office/drawing/2014/main" id="{89FD799D-2611-49BD-9EE7-712F8A77EC54}"/>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圓角 50">
              <a:extLst>
                <a:ext uri="{FF2B5EF4-FFF2-40B4-BE49-F238E27FC236}">
                  <a16:creationId xmlns:a16="http://schemas.microsoft.com/office/drawing/2014/main" id="{E51B8BEE-BE73-4040-9A94-03AC6A600604}"/>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圓角 51">
              <a:extLst>
                <a:ext uri="{FF2B5EF4-FFF2-40B4-BE49-F238E27FC236}">
                  <a16:creationId xmlns:a16="http://schemas.microsoft.com/office/drawing/2014/main" id="{79A5415E-5D68-4CAE-A711-B6B11F86F164}"/>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3" name="群組 52">
            <a:extLst>
              <a:ext uri="{FF2B5EF4-FFF2-40B4-BE49-F238E27FC236}">
                <a16:creationId xmlns:a16="http://schemas.microsoft.com/office/drawing/2014/main" id="{8A95DF2D-BB28-477F-8E44-A60B7CB4DEE9}"/>
              </a:ext>
            </a:extLst>
          </p:cNvPr>
          <p:cNvGrpSpPr/>
          <p:nvPr/>
        </p:nvGrpSpPr>
        <p:grpSpPr>
          <a:xfrm>
            <a:off x="9646477" y="3634372"/>
            <a:ext cx="144016" cy="1584176"/>
            <a:chOff x="4655840" y="2708920"/>
            <a:chExt cx="144016" cy="1584176"/>
          </a:xfrm>
        </p:grpSpPr>
        <p:sp>
          <p:nvSpPr>
            <p:cNvPr id="54" name="矩形: 圓角 53">
              <a:extLst>
                <a:ext uri="{FF2B5EF4-FFF2-40B4-BE49-F238E27FC236}">
                  <a16:creationId xmlns:a16="http://schemas.microsoft.com/office/drawing/2014/main" id="{5A97F0AF-4B3E-4FE6-BC9C-6EED7C1DB5C9}"/>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圓角 54">
              <a:extLst>
                <a:ext uri="{FF2B5EF4-FFF2-40B4-BE49-F238E27FC236}">
                  <a16:creationId xmlns:a16="http://schemas.microsoft.com/office/drawing/2014/main" id="{C9A3197D-B868-4BA6-97DB-4A4DE64E66E1}"/>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圓角 55">
              <a:extLst>
                <a:ext uri="{FF2B5EF4-FFF2-40B4-BE49-F238E27FC236}">
                  <a16:creationId xmlns:a16="http://schemas.microsoft.com/office/drawing/2014/main" id="{020B7127-3710-4542-9275-1E34BDE2F076}"/>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圓角 56">
              <a:extLst>
                <a:ext uri="{FF2B5EF4-FFF2-40B4-BE49-F238E27FC236}">
                  <a16:creationId xmlns:a16="http://schemas.microsoft.com/office/drawing/2014/main" id="{A738B7F1-9952-4F52-862C-F3C852258030}"/>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圓角 57">
              <a:extLst>
                <a:ext uri="{FF2B5EF4-FFF2-40B4-BE49-F238E27FC236}">
                  <a16:creationId xmlns:a16="http://schemas.microsoft.com/office/drawing/2014/main" id="{273B5AD8-6672-4FCB-9753-8CC505AC4607}"/>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圓角 58">
              <a:extLst>
                <a:ext uri="{FF2B5EF4-FFF2-40B4-BE49-F238E27FC236}">
                  <a16:creationId xmlns:a16="http://schemas.microsoft.com/office/drawing/2014/main" id="{AB08A980-2718-4405-95E9-7A5722D722A5}"/>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0" name="群組 59">
            <a:extLst>
              <a:ext uri="{FF2B5EF4-FFF2-40B4-BE49-F238E27FC236}">
                <a16:creationId xmlns:a16="http://schemas.microsoft.com/office/drawing/2014/main" id="{B5CBE177-69F4-46A7-9BDA-0C0997815498}"/>
              </a:ext>
            </a:extLst>
          </p:cNvPr>
          <p:cNvGrpSpPr/>
          <p:nvPr/>
        </p:nvGrpSpPr>
        <p:grpSpPr>
          <a:xfrm>
            <a:off x="9934509" y="3634372"/>
            <a:ext cx="144016" cy="1584176"/>
            <a:chOff x="4655840" y="2708920"/>
            <a:chExt cx="144016" cy="1584176"/>
          </a:xfrm>
        </p:grpSpPr>
        <p:sp>
          <p:nvSpPr>
            <p:cNvPr id="61" name="矩形: 圓角 60">
              <a:extLst>
                <a:ext uri="{FF2B5EF4-FFF2-40B4-BE49-F238E27FC236}">
                  <a16:creationId xmlns:a16="http://schemas.microsoft.com/office/drawing/2014/main" id="{64CE0FE3-54BD-42E4-8768-96620332ED3E}"/>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圓角 61">
              <a:extLst>
                <a:ext uri="{FF2B5EF4-FFF2-40B4-BE49-F238E27FC236}">
                  <a16:creationId xmlns:a16="http://schemas.microsoft.com/office/drawing/2014/main" id="{3FF1C270-88BB-4101-AC59-FBD7C649DEA6}"/>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圓角 62">
              <a:extLst>
                <a:ext uri="{FF2B5EF4-FFF2-40B4-BE49-F238E27FC236}">
                  <a16:creationId xmlns:a16="http://schemas.microsoft.com/office/drawing/2014/main" id="{94B91E65-6F92-45F9-B86B-60C665310A71}"/>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圓角 63">
              <a:extLst>
                <a:ext uri="{FF2B5EF4-FFF2-40B4-BE49-F238E27FC236}">
                  <a16:creationId xmlns:a16="http://schemas.microsoft.com/office/drawing/2014/main" id="{37A8FAF5-111E-482D-ABC3-4DD968119AB4}"/>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圓角 64">
              <a:extLst>
                <a:ext uri="{FF2B5EF4-FFF2-40B4-BE49-F238E27FC236}">
                  <a16:creationId xmlns:a16="http://schemas.microsoft.com/office/drawing/2014/main" id="{ACA2E06B-0240-4A94-B736-4272F7E78EA2}"/>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圓角 65">
              <a:extLst>
                <a:ext uri="{FF2B5EF4-FFF2-40B4-BE49-F238E27FC236}">
                  <a16:creationId xmlns:a16="http://schemas.microsoft.com/office/drawing/2014/main" id="{E32A6731-3207-4C8A-BD2C-BB590EE8C82C}"/>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7" name="群組 66">
            <a:extLst>
              <a:ext uri="{FF2B5EF4-FFF2-40B4-BE49-F238E27FC236}">
                <a16:creationId xmlns:a16="http://schemas.microsoft.com/office/drawing/2014/main" id="{F1F3C33A-C9A0-4903-BE5F-E0A5A2EBA393}"/>
              </a:ext>
            </a:extLst>
          </p:cNvPr>
          <p:cNvGrpSpPr/>
          <p:nvPr/>
        </p:nvGrpSpPr>
        <p:grpSpPr>
          <a:xfrm>
            <a:off x="10222541" y="3634372"/>
            <a:ext cx="144016" cy="1584176"/>
            <a:chOff x="4655840" y="2708920"/>
            <a:chExt cx="144016" cy="1584176"/>
          </a:xfrm>
        </p:grpSpPr>
        <p:sp>
          <p:nvSpPr>
            <p:cNvPr id="68" name="矩形: 圓角 67">
              <a:extLst>
                <a:ext uri="{FF2B5EF4-FFF2-40B4-BE49-F238E27FC236}">
                  <a16:creationId xmlns:a16="http://schemas.microsoft.com/office/drawing/2014/main" id="{073DAA4A-187D-46EF-B1EC-2CDDE3BBAB04}"/>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矩形: 圓角 68">
              <a:extLst>
                <a:ext uri="{FF2B5EF4-FFF2-40B4-BE49-F238E27FC236}">
                  <a16:creationId xmlns:a16="http://schemas.microsoft.com/office/drawing/2014/main" id="{52D69350-210E-4C2A-9DD4-C9E9AA14FBEF}"/>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圓角 69">
              <a:extLst>
                <a:ext uri="{FF2B5EF4-FFF2-40B4-BE49-F238E27FC236}">
                  <a16:creationId xmlns:a16="http://schemas.microsoft.com/office/drawing/2014/main" id="{92E18098-C878-4200-8CAB-BB9393CD1CA4}"/>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矩形: 圓角 70">
              <a:extLst>
                <a:ext uri="{FF2B5EF4-FFF2-40B4-BE49-F238E27FC236}">
                  <a16:creationId xmlns:a16="http://schemas.microsoft.com/office/drawing/2014/main" id="{703504F5-F27F-48E9-8C82-2B229291FED0}"/>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圓角 71">
              <a:extLst>
                <a:ext uri="{FF2B5EF4-FFF2-40B4-BE49-F238E27FC236}">
                  <a16:creationId xmlns:a16="http://schemas.microsoft.com/office/drawing/2014/main" id="{E7B3A455-617F-4DBF-AE4F-93F9CAED1D4E}"/>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矩形: 圓角 72">
              <a:extLst>
                <a:ext uri="{FF2B5EF4-FFF2-40B4-BE49-F238E27FC236}">
                  <a16:creationId xmlns:a16="http://schemas.microsoft.com/office/drawing/2014/main" id="{824A03FE-280B-4A9D-8E93-F7C9EE7EF213}"/>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4" name="群組 73">
            <a:extLst>
              <a:ext uri="{FF2B5EF4-FFF2-40B4-BE49-F238E27FC236}">
                <a16:creationId xmlns:a16="http://schemas.microsoft.com/office/drawing/2014/main" id="{BD7E5DA6-DD86-4270-AB84-07694E5D4E4E}"/>
              </a:ext>
            </a:extLst>
          </p:cNvPr>
          <p:cNvGrpSpPr/>
          <p:nvPr/>
        </p:nvGrpSpPr>
        <p:grpSpPr>
          <a:xfrm>
            <a:off x="10510573" y="3634372"/>
            <a:ext cx="144016" cy="1584176"/>
            <a:chOff x="4655840" y="2708920"/>
            <a:chExt cx="144016" cy="1584176"/>
          </a:xfrm>
        </p:grpSpPr>
        <p:sp>
          <p:nvSpPr>
            <p:cNvPr id="75" name="矩形: 圓角 74">
              <a:extLst>
                <a:ext uri="{FF2B5EF4-FFF2-40B4-BE49-F238E27FC236}">
                  <a16:creationId xmlns:a16="http://schemas.microsoft.com/office/drawing/2014/main" id="{3E2DBB99-DCD7-40A6-BE8F-6F544F76DFC5}"/>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矩形: 圓角 75">
              <a:extLst>
                <a:ext uri="{FF2B5EF4-FFF2-40B4-BE49-F238E27FC236}">
                  <a16:creationId xmlns:a16="http://schemas.microsoft.com/office/drawing/2014/main" id="{C98C828D-1EB5-4720-A0F9-3ED18F091057}"/>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矩形: 圓角 76">
              <a:extLst>
                <a:ext uri="{FF2B5EF4-FFF2-40B4-BE49-F238E27FC236}">
                  <a16:creationId xmlns:a16="http://schemas.microsoft.com/office/drawing/2014/main" id="{49906A95-D57B-4634-A81B-1C9C61B9F6E4}"/>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矩形: 圓角 77">
              <a:extLst>
                <a:ext uri="{FF2B5EF4-FFF2-40B4-BE49-F238E27FC236}">
                  <a16:creationId xmlns:a16="http://schemas.microsoft.com/office/drawing/2014/main" id="{292939D2-84A6-4996-A6D3-69BC4554356F}"/>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矩形: 圓角 78">
              <a:extLst>
                <a:ext uri="{FF2B5EF4-FFF2-40B4-BE49-F238E27FC236}">
                  <a16:creationId xmlns:a16="http://schemas.microsoft.com/office/drawing/2014/main" id="{205CCF5A-4406-4158-95F1-30E45238AAD6}"/>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圓角 79">
              <a:extLst>
                <a:ext uri="{FF2B5EF4-FFF2-40B4-BE49-F238E27FC236}">
                  <a16:creationId xmlns:a16="http://schemas.microsoft.com/office/drawing/2014/main" id="{EB09117F-18E5-4FBF-97FB-076BED3C4E2C}"/>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81" name="矩形: 圓角 80">
            <a:extLst>
              <a:ext uri="{FF2B5EF4-FFF2-40B4-BE49-F238E27FC236}">
                <a16:creationId xmlns:a16="http://schemas.microsoft.com/office/drawing/2014/main" id="{9FDA83EF-BAE3-46A0-BB6F-B8EAAC23B06D}"/>
              </a:ext>
            </a:extLst>
          </p:cNvPr>
          <p:cNvSpPr/>
          <p:nvPr/>
        </p:nvSpPr>
        <p:spPr>
          <a:xfrm>
            <a:off x="7918285" y="5362564"/>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3</a:t>
            </a:r>
            <a:endParaRPr lang="zh-TW" altLang="en-US" dirty="0">
              <a:solidFill>
                <a:schemeClr val="tx1"/>
              </a:solidFill>
            </a:endParaRPr>
          </a:p>
        </p:txBody>
      </p:sp>
      <p:sp>
        <p:nvSpPr>
          <p:cNvPr id="82" name="矩形: 圓角 81">
            <a:extLst>
              <a:ext uri="{FF2B5EF4-FFF2-40B4-BE49-F238E27FC236}">
                <a16:creationId xmlns:a16="http://schemas.microsoft.com/office/drawing/2014/main" id="{D1EF4680-0047-4132-94C4-5D006B7DE48B}"/>
              </a:ext>
            </a:extLst>
          </p:cNvPr>
          <p:cNvSpPr/>
          <p:nvPr/>
        </p:nvSpPr>
        <p:spPr>
          <a:xfrm>
            <a:off x="8206317" y="5362564"/>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3</a:t>
            </a:r>
            <a:endParaRPr lang="zh-TW" altLang="en-US" dirty="0">
              <a:solidFill>
                <a:schemeClr val="tx1"/>
              </a:solidFill>
            </a:endParaRPr>
          </a:p>
        </p:txBody>
      </p:sp>
      <p:sp>
        <p:nvSpPr>
          <p:cNvPr id="83" name="矩形: 圓角 82">
            <a:extLst>
              <a:ext uri="{FF2B5EF4-FFF2-40B4-BE49-F238E27FC236}">
                <a16:creationId xmlns:a16="http://schemas.microsoft.com/office/drawing/2014/main" id="{C4F9C54F-AF63-4E0E-A90F-592B427E8491}"/>
              </a:ext>
            </a:extLst>
          </p:cNvPr>
          <p:cNvSpPr/>
          <p:nvPr/>
        </p:nvSpPr>
        <p:spPr>
          <a:xfrm>
            <a:off x="8494349" y="5362564"/>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84" name="矩形: 圓角 83">
            <a:extLst>
              <a:ext uri="{FF2B5EF4-FFF2-40B4-BE49-F238E27FC236}">
                <a16:creationId xmlns:a16="http://schemas.microsoft.com/office/drawing/2014/main" id="{3DF27431-EC0A-4848-91CC-7CB129B420FD}"/>
              </a:ext>
            </a:extLst>
          </p:cNvPr>
          <p:cNvSpPr/>
          <p:nvPr/>
        </p:nvSpPr>
        <p:spPr>
          <a:xfrm>
            <a:off x="8782381" y="5362564"/>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85" name="矩形: 圓角 84">
            <a:extLst>
              <a:ext uri="{FF2B5EF4-FFF2-40B4-BE49-F238E27FC236}">
                <a16:creationId xmlns:a16="http://schemas.microsoft.com/office/drawing/2014/main" id="{661ED3B7-086A-4B3E-9C52-F30C41B0C4E5}"/>
              </a:ext>
            </a:extLst>
          </p:cNvPr>
          <p:cNvSpPr/>
          <p:nvPr/>
        </p:nvSpPr>
        <p:spPr>
          <a:xfrm>
            <a:off x="9070413" y="5362564"/>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86" name="矩形: 圓角 85">
            <a:extLst>
              <a:ext uri="{FF2B5EF4-FFF2-40B4-BE49-F238E27FC236}">
                <a16:creationId xmlns:a16="http://schemas.microsoft.com/office/drawing/2014/main" id="{271D074D-44C6-4C9C-B3FF-4FA05A57AC6F}"/>
              </a:ext>
            </a:extLst>
          </p:cNvPr>
          <p:cNvSpPr/>
          <p:nvPr/>
        </p:nvSpPr>
        <p:spPr>
          <a:xfrm>
            <a:off x="9358445" y="5362564"/>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87" name="矩形: 圓角 86">
            <a:extLst>
              <a:ext uri="{FF2B5EF4-FFF2-40B4-BE49-F238E27FC236}">
                <a16:creationId xmlns:a16="http://schemas.microsoft.com/office/drawing/2014/main" id="{50C47F50-203A-4612-9D54-AFF110424887}"/>
              </a:ext>
            </a:extLst>
          </p:cNvPr>
          <p:cNvSpPr/>
          <p:nvPr/>
        </p:nvSpPr>
        <p:spPr>
          <a:xfrm>
            <a:off x="9646477" y="5362564"/>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88" name="矩形: 圓角 87">
            <a:extLst>
              <a:ext uri="{FF2B5EF4-FFF2-40B4-BE49-F238E27FC236}">
                <a16:creationId xmlns:a16="http://schemas.microsoft.com/office/drawing/2014/main" id="{10BA9B7C-9037-4E93-97D2-BCB2B68DFE4B}"/>
              </a:ext>
            </a:extLst>
          </p:cNvPr>
          <p:cNvSpPr/>
          <p:nvPr/>
        </p:nvSpPr>
        <p:spPr>
          <a:xfrm>
            <a:off x="9934509" y="5362564"/>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89" name="矩形: 圓角 88">
            <a:extLst>
              <a:ext uri="{FF2B5EF4-FFF2-40B4-BE49-F238E27FC236}">
                <a16:creationId xmlns:a16="http://schemas.microsoft.com/office/drawing/2014/main" id="{DE232B73-A5DC-4344-BB7A-5ACE3283BCB9}"/>
              </a:ext>
            </a:extLst>
          </p:cNvPr>
          <p:cNvSpPr/>
          <p:nvPr/>
        </p:nvSpPr>
        <p:spPr>
          <a:xfrm>
            <a:off x="10222541" y="5362564"/>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90" name="矩形: 圓角 89">
            <a:extLst>
              <a:ext uri="{FF2B5EF4-FFF2-40B4-BE49-F238E27FC236}">
                <a16:creationId xmlns:a16="http://schemas.microsoft.com/office/drawing/2014/main" id="{18C38ABF-69C1-4E96-A26B-11E916B0291F}"/>
              </a:ext>
            </a:extLst>
          </p:cNvPr>
          <p:cNvSpPr/>
          <p:nvPr/>
        </p:nvSpPr>
        <p:spPr>
          <a:xfrm>
            <a:off x="10510573" y="5362564"/>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91" name="左大括弧 90">
            <a:extLst>
              <a:ext uri="{FF2B5EF4-FFF2-40B4-BE49-F238E27FC236}">
                <a16:creationId xmlns:a16="http://schemas.microsoft.com/office/drawing/2014/main" id="{7323648C-28EA-463E-ACB5-720642861188}"/>
              </a:ext>
            </a:extLst>
          </p:cNvPr>
          <p:cNvSpPr/>
          <p:nvPr/>
        </p:nvSpPr>
        <p:spPr>
          <a:xfrm>
            <a:off x="7503273" y="3562364"/>
            <a:ext cx="274240" cy="16561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92" name="左大括弧 91">
            <a:extLst>
              <a:ext uri="{FF2B5EF4-FFF2-40B4-BE49-F238E27FC236}">
                <a16:creationId xmlns:a16="http://schemas.microsoft.com/office/drawing/2014/main" id="{93DF6120-216F-40A9-BD8F-C87D8FC918CF}"/>
              </a:ext>
            </a:extLst>
          </p:cNvPr>
          <p:cNvSpPr/>
          <p:nvPr/>
        </p:nvSpPr>
        <p:spPr>
          <a:xfrm>
            <a:off x="7503273" y="5290556"/>
            <a:ext cx="274240" cy="2880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93" name="文字方塊 92">
            <a:extLst>
              <a:ext uri="{FF2B5EF4-FFF2-40B4-BE49-F238E27FC236}">
                <a16:creationId xmlns:a16="http://schemas.microsoft.com/office/drawing/2014/main" id="{0CB10BFD-1DF7-4462-B35E-8E87309F0C5F}"/>
              </a:ext>
            </a:extLst>
          </p:cNvPr>
          <p:cNvSpPr txBox="1"/>
          <p:nvPr/>
        </p:nvSpPr>
        <p:spPr>
          <a:xfrm>
            <a:off x="5536360" y="4225405"/>
            <a:ext cx="1974195" cy="369332"/>
          </a:xfrm>
          <a:prstGeom prst="rect">
            <a:avLst/>
          </a:prstGeom>
          <a:noFill/>
        </p:spPr>
        <p:txBody>
          <a:bodyPr wrap="none" rtlCol="0">
            <a:spAutoFit/>
          </a:bodyPr>
          <a:lstStyle/>
          <a:p>
            <a:pPr algn="ctr"/>
            <a:r>
              <a:rPr lang="en-US" altLang="zh-TW" dirty="0" err="1"/>
              <a:t>dxn</a:t>
            </a:r>
            <a:r>
              <a:rPr lang="en-US" altLang="zh-TW" dirty="0"/>
              <a:t> Feature matrix</a:t>
            </a:r>
            <a:endParaRPr lang="zh-TW" altLang="en-US" dirty="0"/>
          </a:p>
        </p:txBody>
      </p:sp>
      <p:sp>
        <p:nvSpPr>
          <p:cNvPr id="94" name="文字方塊 93">
            <a:extLst>
              <a:ext uri="{FF2B5EF4-FFF2-40B4-BE49-F238E27FC236}">
                <a16:creationId xmlns:a16="http://schemas.microsoft.com/office/drawing/2014/main" id="{BC107698-ADBF-4BBD-958C-4F4DFB39AB92}"/>
              </a:ext>
            </a:extLst>
          </p:cNvPr>
          <p:cNvSpPr txBox="1"/>
          <p:nvPr/>
        </p:nvSpPr>
        <p:spPr>
          <a:xfrm>
            <a:off x="5779271" y="5158933"/>
            <a:ext cx="1612942" cy="646331"/>
          </a:xfrm>
          <a:prstGeom prst="rect">
            <a:avLst/>
          </a:prstGeom>
          <a:noFill/>
        </p:spPr>
        <p:txBody>
          <a:bodyPr wrap="none" rtlCol="0">
            <a:spAutoFit/>
          </a:bodyPr>
          <a:lstStyle/>
          <a:p>
            <a:pPr algn="ctr"/>
            <a:r>
              <a:rPr lang="en-US" altLang="zh-TW" dirty="0"/>
              <a:t>1xn class labels</a:t>
            </a:r>
          </a:p>
          <a:p>
            <a:pPr algn="ctr"/>
            <a:r>
              <a:rPr lang="en-US" altLang="zh-TW" dirty="0"/>
              <a:t>in 1~c</a:t>
            </a:r>
            <a:endParaRPr lang="zh-TW" altLang="en-US" dirty="0"/>
          </a:p>
        </p:txBody>
      </p:sp>
      <p:sp>
        <p:nvSpPr>
          <p:cNvPr id="95" name="左大括弧 94">
            <a:extLst>
              <a:ext uri="{FF2B5EF4-FFF2-40B4-BE49-F238E27FC236}">
                <a16:creationId xmlns:a16="http://schemas.microsoft.com/office/drawing/2014/main" id="{3142A4F1-8012-428A-A5BA-F2C1CB93EB9D}"/>
              </a:ext>
            </a:extLst>
          </p:cNvPr>
          <p:cNvSpPr/>
          <p:nvPr/>
        </p:nvSpPr>
        <p:spPr>
          <a:xfrm rot="5400000">
            <a:off x="9185321" y="2021088"/>
            <a:ext cx="202232" cy="27363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96" name="文字方塊 95">
            <a:extLst>
              <a:ext uri="{FF2B5EF4-FFF2-40B4-BE49-F238E27FC236}">
                <a16:creationId xmlns:a16="http://schemas.microsoft.com/office/drawing/2014/main" id="{B1CC3D9D-0B3F-4256-9D2F-581D740D22CF}"/>
              </a:ext>
            </a:extLst>
          </p:cNvPr>
          <p:cNvSpPr txBox="1"/>
          <p:nvPr/>
        </p:nvSpPr>
        <p:spPr>
          <a:xfrm>
            <a:off x="8772473" y="2977008"/>
            <a:ext cx="1163332" cy="369332"/>
          </a:xfrm>
          <a:prstGeom prst="rect">
            <a:avLst/>
          </a:prstGeom>
          <a:noFill/>
        </p:spPr>
        <p:txBody>
          <a:bodyPr wrap="none" rtlCol="0">
            <a:spAutoFit/>
          </a:bodyPr>
          <a:lstStyle/>
          <a:p>
            <a:pPr algn="ctr"/>
            <a:r>
              <a:rPr lang="en-US" altLang="zh-TW" dirty="0"/>
              <a:t>n I/O pairs</a:t>
            </a:r>
            <a:endParaRPr lang="zh-TW" altLang="en-US" dirty="0"/>
          </a:p>
        </p:txBody>
      </p:sp>
      <p:sp>
        <p:nvSpPr>
          <p:cNvPr id="97" name="矩形: 圓角 96">
            <a:extLst>
              <a:ext uri="{FF2B5EF4-FFF2-40B4-BE49-F238E27FC236}">
                <a16:creationId xmlns:a16="http://schemas.microsoft.com/office/drawing/2014/main" id="{8E967765-2A82-49B0-A80D-1569CA07F750}"/>
              </a:ext>
            </a:extLst>
          </p:cNvPr>
          <p:cNvSpPr/>
          <p:nvPr/>
        </p:nvSpPr>
        <p:spPr>
          <a:xfrm>
            <a:off x="7857707" y="3562364"/>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圓角 97">
            <a:extLst>
              <a:ext uri="{FF2B5EF4-FFF2-40B4-BE49-F238E27FC236}">
                <a16:creationId xmlns:a16="http://schemas.microsoft.com/office/drawing/2014/main" id="{750FB1C7-5E70-4123-A5E6-046B1CCE45B7}"/>
              </a:ext>
            </a:extLst>
          </p:cNvPr>
          <p:cNvSpPr/>
          <p:nvPr/>
        </p:nvSpPr>
        <p:spPr>
          <a:xfrm>
            <a:off x="8152977" y="3562364"/>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矩形: 圓角 98">
            <a:extLst>
              <a:ext uri="{FF2B5EF4-FFF2-40B4-BE49-F238E27FC236}">
                <a16:creationId xmlns:a16="http://schemas.microsoft.com/office/drawing/2014/main" id="{058CC190-4458-4527-A743-DE02A93C7043}"/>
              </a:ext>
            </a:extLst>
          </p:cNvPr>
          <p:cNvSpPr/>
          <p:nvPr/>
        </p:nvSpPr>
        <p:spPr>
          <a:xfrm>
            <a:off x="8439243" y="3562364"/>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圓角 99">
            <a:extLst>
              <a:ext uri="{FF2B5EF4-FFF2-40B4-BE49-F238E27FC236}">
                <a16:creationId xmlns:a16="http://schemas.microsoft.com/office/drawing/2014/main" id="{52C084B0-BFCA-4D04-BC39-F6D9B5FFFA44}"/>
              </a:ext>
            </a:extLst>
          </p:cNvPr>
          <p:cNvSpPr/>
          <p:nvPr/>
        </p:nvSpPr>
        <p:spPr>
          <a:xfrm>
            <a:off x="8733233" y="3562364"/>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圓角 100">
            <a:extLst>
              <a:ext uri="{FF2B5EF4-FFF2-40B4-BE49-F238E27FC236}">
                <a16:creationId xmlns:a16="http://schemas.microsoft.com/office/drawing/2014/main" id="{28DE8ECC-EC56-48DD-941B-2782517E9364}"/>
              </a:ext>
            </a:extLst>
          </p:cNvPr>
          <p:cNvSpPr/>
          <p:nvPr/>
        </p:nvSpPr>
        <p:spPr>
          <a:xfrm>
            <a:off x="9015307" y="3562364"/>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矩形: 圓角 101">
            <a:extLst>
              <a:ext uri="{FF2B5EF4-FFF2-40B4-BE49-F238E27FC236}">
                <a16:creationId xmlns:a16="http://schemas.microsoft.com/office/drawing/2014/main" id="{290A9137-5A42-45EC-B12E-043D79CC004C}"/>
              </a:ext>
            </a:extLst>
          </p:cNvPr>
          <p:cNvSpPr/>
          <p:nvPr/>
        </p:nvSpPr>
        <p:spPr>
          <a:xfrm>
            <a:off x="9303339" y="3562364"/>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 name="矩形: 圓角 102">
            <a:extLst>
              <a:ext uri="{FF2B5EF4-FFF2-40B4-BE49-F238E27FC236}">
                <a16:creationId xmlns:a16="http://schemas.microsoft.com/office/drawing/2014/main" id="{86BA0BB4-A1B9-4450-BEC1-21E5E343C3EE}"/>
              </a:ext>
            </a:extLst>
          </p:cNvPr>
          <p:cNvSpPr/>
          <p:nvPr/>
        </p:nvSpPr>
        <p:spPr>
          <a:xfrm>
            <a:off x="9595181" y="3562364"/>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 name="矩形: 圓角 103">
            <a:extLst>
              <a:ext uri="{FF2B5EF4-FFF2-40B4-BE49-F238E27FC236}">
                <a16:creationId xmlns:a16="http://schemas.microsoft.com/office/drawing/2014/main" id="{875C9065-7964-4E0C-9781-8193E46180D6}"/>
              </a:ext>
            </a:extLst>
          </p:cNvPr>
          <p:cNvSpPr/>
          <p:nvPr/>
        </p:nvSpPr>
        <p:spPr>
          <a:xfrm>
            <a:off x="9880931" y="3562364"/>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 name="矩形: 圓角 104">
            <a:extLst>
              <a:ext uri="{FF2B5EF4-FFF2-40B4-BE49-F238E27FC236}">
                <a16:creationId xmlns:a16="http://schemas.microsoft.com/office/drawing/2014/main" id="{2F48B438-22F4-4E18-8408-5064093F5E95}"/>
              </a:ext>
            </a:extLst>
          </p:cNvPr>
          <p:cNvSpPr/>
          <p:nvPr/>
        </p:nvSpPr>
        <p:spPr>
          <a:xfrm>
            <a:off x="10170491" y="3562364"/>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 name="矩形: 圓角 105">
            <a:extLst>
              <a:ext uri="{FF2B5EF4-FFF2-40B4-BE49-F238E27FC236}">
                <a16:creationId xmlns:a16="http://schemas.microsoft.com/office/drawing/2014/main" id="{2F1CB5D6-C8C0-4B39-8916-E093E9EE1C54}"/>
              </a:ext>
            </a:extLst>
          </p:cNvPr>
          <p:cNvSpPr/>
          <p:nvPr/>
        </p:nvSpPr>
        <p:spPr>
          <a:xfrm>
            <a:off x="10452431" y="3562364"/>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 name="文字方塊 106">
            <a:extLst>
              <a:ext uri="{FF2B5EF4-FFF2-40B4-BE49-F238E27FC236}">
                <a16:creationId xmlns:a16="http://schemas.microsoft.com/office/drawing/2014/main" id="{BAE95373-0170-489B-A597-311CF136784A}"/>
              </a:ext>
            </a:extLst>
          </p:cNvPr>
          <p:cNvSpPr txBox="1"/>
          <p:nvPr/>
        </p:nvSpPr>
        <p:spPr>
          <a:xfrm>
            <a:off x="281292" y="1760588"/>
            <a:ext cx="10795391" cy="461665"/>
          </a:xfrm>
          <a:prstGeom prst="rect">
            <a:avLst/>
          </a:prstGeom>
          <a:noFill/>
          <a:ln>
            <a:solidFill>
              <a:srgbClr val="7030A0"/>
            </a:solidFill>
          </a:ln>
        </p:spPr>
        <p:txBody>
          <a:bodyPr wrap="none" rtlCol="0">
            <a:spAutoFit/>
          </a:bodyPr>
          <a:lstStyle/>
          <a:p>
            <a:pPr algn="ctr"/>
            <a:r>
              <a:rPr lang="en-US" altLang="zh-TW" sz="2400" dirty="0">
                <a:solidFill>
                  <a:srgbClr val="FF0000"/>
                </a:solidFill>
              </a:rPr>
              <a:t>d (feature dim) = 6, n (data count) = 10, c (no of classes) = 3, class size ratio = 3:5:2</a:t>
            </a:r>
            <a:endParaRPr lang="zh-TW" altLang="en-US" sz="2400" dirty="0">
              <a:solidFill>
                <a:srgbClr val="FF0000"/>
              </a:solidFill>
            </a:endParaRPr>
          </a:p>
        </p:txBody>
      </p:sp>
      <p:sp>
        <p:nvSpPr>
          <p:cNvPr id="109" name="文字方塊 108">
            <a:extLst>
              <a:ext uri="{FF2B5EF4-FFF2-40B4-BE49-F238E27FC236}">
                <a16:creationId xmlns:a16="http://schemas.microsoft.com/office/drawing/2014/main" id="{77475C96-C767-4EB3-B3C2-683E532EAFCA}"/>
              </a:ext>
            </a:extLst>
          </p:cNvPr>
          <p:cNvSpPr txBox="1"/>
          <p:nvPr/>
        </p:nvSpPr>
        <p:spPr>
          <a:xfrm>
            <a:off x="6256061" y="3790780"/>
            <a:ext cx="992066" cy="369332"/>
          </a:xfrm>
          <a:prstGeom prst="rect">
            <a:avLst/>
          </a:prstGeom>
          <a:noFill/>
        </p:spPr>
        <p:txBody>
          <a:bodyPr wrap="none" rtlCol="0">
            <a:spAutoFit/>
          </a:bodyPr>
          <a:lstStyle/>
          <a:p>
            <a:pPr algn="ctr"/>
            <a:r>
              <a:rPr lang="en-US" altLang="zh-TW" dirty="0"/>
              <a:t>Features</a:t>
            </a:r>
            <a:endParaRPr lang="zh-TW" altLang="en-US" dirty="0"/>
          </a:p>
        </p:txBody>
      </p:sp>
      <p:cxnSp>
        <p:nvCxnSpPr>
          <p:cNvPr id="110" name="直線單箭頭接點 109">
            <a:extLst>
              <a:ext uri="{FF2B5EF4-FFF2-40B4-BE49-F238E27FC236}">
                <a16:creationId xmlns:a16="http://schemas.microsoft.com/office/drawing/2014/main" id="{FC09C2D6-CB55-4DF8-9623-4BB278074CC3}"/>
              </a:ext>
            </a:extLst>
          </p:cNvPr>
          <p:cNvCxnSpPr/>
          <p:nvPr/>
        </p:nvCxnSpPr>
        <p:spPr>
          <a:xfrm>
            <a:off x="7255673" y="3994412"/>
            <a:ext cx="521840"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直線單箭頭接點 110">
            <a:extLst>
              <a:ext uri="{FF2B5EF4-FFF2-40B4-BE49-F238E27FC236}">
                <a16:creationId xmlns:a16="http://schemas.microsoft.com/office/drawing/2014/main" id="{E9169CEB-343A-47FD-8058-01F28C2BDF95}"/>
              </a:ext>
            </a:extLst>
          </p:cNvPr>
          <p:cNvCxnSpPr>
            <a:cxnSpLocks/>
          </p:cNvCxnSpPr>
          <p:nvPr/>
        </p:nvCxnSpPr>
        <p:spPr>
          <a:xfrm>
            <a:off x="10294327" y="3186835"/>
            <a:ext cx="0" cy="31900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文字方塊 111">
            <a:extLst>
              <a:ext uri="{FF2B5EF4-FFF2-40B4-BE49-F238E27FC236}">
                <a16:creationId xmlns:a16="http://schemas.microsoft.com/office/drawing/2014/main" id="{8B88AD7E-71E3-4D68-A5F0-3E358F0F2C3C}"/>
              </a:ext>
            </a:extLst>
          </p:cNvPr>
          <p:cNvSpPr txBox="1"/>
          <p:nvPr/>
        </p:nvSpPr>
        <p:spPr>
          <a:xfrm>
            <a:off x="9873709" y="2807196"/>
            <a:ext cx="902811" cy="369332"/>
          </a:xfrm>
          <a:prstGeom prst="rect">
            <a:avLst/>
          </a:prstGeom>
          <a:noFill/>
        </p:spPr>
        <p:txBody>
          <a:bodyPr wrap="none" rtlCol="0">
            <a:spAutoFit/>
          </a:bodyPr>
          <a:lstStyle/>
          <a:p>
            <a:pPr algn="ctr"/>
            <a:r>
              <a:rPr lang="en-US" altLang="zh-TW" dirty="0"/>
              <a:t>I/O pair</a:t>
            </a:r>
            <a:endParaRPr lang="zh-TW" altLang="en-US" dirty="0"/>
          </a:p>
        </p:txBody>
      </p:sp>
      <p:sp>
        <p:nvSpPr>
          <p:cNvPr id="199" name="文字方塊 198">
            <a:extLst>
              <a:ext uri="{FF2B5EF4-FFF2-40B4-BE49-F238E27FC236}">
                <a16:creationId xmlns:a16="http://schemas.microsoft.com/office/drawing/2014/main" id="{A62CB6CB-99F9-4975-A763-7494947960FB}"/>
              </a:ext>
            </a:extLst>
          </p:cNvPr>
          <p:cNvSpPr txBox="1"/>
          <p:nvPr/>
        </p:nvSpPr>
        <p:spPr>
          <a:xfrm>
            <a:off x="1646187" y="6309320"/>
            <a:ext cx="1908664" cy="369332"/>
          </a:xfrm>
          <a:prstGeom prst="rect">
            <a:avLst/>
          </a:prstGeom>
          <a:noFill/>
        </p:spPr>
        <p:txBody>
          <a:bodyPr wrap="none" rtlCol="0">
            <a:spAutoFit/>
          </a:bodyPr>
          <a:lstStyle/>
          <a:p>
            <a:pPr algn="ctr"/>
            <a:r>
              <a:rPr lang="en-US" altLang="zh-TW" dirty="0" err="1"/>
              <a:t>nxd</a:t>
            </a:r>
            <a:r>
              <a:rPr lang="en-US" altLang="zh-TW" dirty="0"/>
              <a:t> feature matrix</a:t>
            </a:r>
            <a:endParaRPr lang="zh-TW" altLang="en-US" dirty="0"/>
          </a:p>
        </p:txBody>
      </p:sp>
      <p:sp>
        <p:nvSpPr>
          <p:cNvPr id="200" name="文字方塊 199">
            <a:extLst>
              <a:ext uri="{FF2B5EF4-FFF2-40B4-BE49-F238E27FC236}">
                <a16:creationId xmlns:a16="http://schemas.microsoft.com/office/drawing/2014/main" id="{5A476FA6-A598-4CDD-89D8-7FA28FB85F36}"/>
              </a:ext>
            </a:extLst>
          </p:cNvPr>
          <p:cNvSpPr txBox="1"/>
          <p:nvPr/>
        </p:nvSpPr>
        <p:spPr>
          <a:xfrm>
            <a:off x="3422047" y="6239053"/>
            <a:ext cx="1665841" cy="646331"/>
          </a:xfrm>
          <a:prstGeom prst="rect">
            <a:avLst/>
          </a:prstGeom>
          <a:noFill/>
        </p:spPr>
        <p:txBody>
          <a:bodyPr wrap="none" rtlCol="0">
            <a:spAutoFit/>
          </a:bodyPr>
          <a:lstStyle/>
          <a:p>
            <a:pPr algn="ctr"/>
            <a:r>
              <a:rPr lang="en-US" altLang="zh-TW" dirty="0"/>
              <a:t>nx1 class labels</a:t>
            </a:r>
          </a:p>
          <a:p>
            <a:pPr algn="ctr"/>
            <a:r>
              <a:rPr lang="en-US" altLang="zh-TW" dirty="0"/>
              <a:t>in 1~c</a:t>
            </a:r>
            <a:endParaRPr lang="zh-TW" altLang="en-US" dirty="0"/>
          </a:p>
        </p:txBody>
      </p:sp>
      <p:grpSp>
        <p:nvGrpSpPr>
          <p:cNvPr id="113" name="群組 112">
            <a:extLst>
              <a:ext uri="{FF2B5EF4-FFF2-40B4-BE49-F238E27FC236}">
                <a16:creationId xmlns:a16="http://schemas.microsoft.com/office/drawing/2014/main" id="{A36A4A1D-3227-4ED1-A8D8-38E23D8E1965}"/>
              </a:ext>
            </a:extLst>
          </p:cNvPr>
          <p:cNvGrpSpPr/>
          <p:nvPr/>
        </p:nvGrpSpPr>
        <p:grpSpPr>
          <a:xfrm rot="5400000" flipV="1">
            <a:off x="2704419" y="2493346"/>
            <a:ext cx="144016" cy="1584176"/>
            <a:chOff x="4655840" y="2708920"/>
            <a:chExt cx="144016" cy="1584176"/>
          </a:xfrm>
        </p:grpSpPr>
        <p:sp>
          <p:nvSpPr>
            <p:cNvPr id="118" name="矩形: 圓角 117">
              <a:extLst>
                <a:ext uri="{FF2B5EF4-FFF2-40B4-BE49-F238E27FC236}">
                  <a16:creationId xmlns:a16="http://schemas.microsoft.com/office/drawing/2014/main" id="{BF799A61-FFE9-4A12-9D02-D66F0FC97DDC}"/>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9" name="矩形: 圓角 118">
              <a:extLst>
                <a:ext uri="{FF2B5EF4-FFF2-40B4-BE49-F238E27FC236}">
                  <a16:creationId xmlns:a16="http://schemas.microsoft.com/office/drawing/2014/main" id="{1996CA9C-1D95-490A-9E0B-634EB60608D1}"/>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0" name="矩形: 圓角 119">
              <a:extLst>
                <a:ext uri="{FF2B5EF4-FFF2-40B4-BE49-F238E27FC236}">
                  <a16:creationId xmlns:a16="http://schemas.microsoft.com/office/drawing/2014/main" id="{62C4BADE-249F-4D77-B50A-4DA2E5108534}"/>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1" name="矩形: 圓角 120">
              <a:extLst>
                <a:ext uri="{FF2B5EF4-FFF2-40B4-BE49-F238E27FC236}">
                  <a16:creationId xmlns:a16="http://schemas.microsoft.com/office/drawing/2014/main" id="{0B2C9241-2044-411B-B3C1-C57E66ED5A4A}"/>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2" name="矩形: 圓角 121">
              <a:extLst>
                <a:ext uri="{FF2B5EF4-FFF2-40B4-BE49-F238E27FC236}">
                  <a16:creationId xmlns:a16="http://schemas.microsoft.com/office/drawing/2014/main" id="{9834BC51-7656-449C-870F-EC7DD29CC311}"/>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3" name="矩形: 圓角 122">
              <a:extLst>
                <a:ext uri="{FF2B5EF4-FFF2-40B4-BE49-F238E27FC236}">
                  <a16:creationId xmlns:a16="http://schemas.microsoft.com/office/drawing/2014/main" id="{B1CA79D2-9D0A-4D8C-B8BB-E1B41EC50D19}"/>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4" name="群組 123">
            <a:extLst>
              <a:ext uri="{FF2B5EF4-FFF2-40B4-BE49-F238E27FC236}">
                <a16:creationId xmlns:a16="http://schemas.microsoft.com/office/drawing/2014/main" id="{1D4BB8D2-AAA3-4DFF-8C36-8E40F6E86C06}"/>
              </a:ext>
            </a:extLst>
          </p:cNvPr>
          <p:cNvGrpSpPr/>
          <p:nvPr/>
        </p:nvGrpSpPr>
        <p:grpSpPr>
          <a:xfrm rot="5400000" flipV="1">
            <a:off x="2704419" y="2781378"/>
            <a:ext cx="144016" cy="1584176"/>
            <a:chOff x="4655840" y="2708920"/>
            <a:chExt cx="144016" cy="1584176"/>
          </a:xfrm>
        </p:grpSpPr>
        <p:sp>
          <p:nvSpPr>
            <p:cNvPr id="125" name="矩形: 圓角 124">
              <a:extLst>
                <a:ext uri="{FF2B5EF4-FFF2-40B4-BE49-F238E27FC236}">
                  <a16:creationId xmlns:a16="http://schemas.microsoft.com/office/drawing/2014/main" id="{72CC360B-DD2D-49C0-887F-50F7995CB69A}"/>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 name="矩形: 圓角 125">
              <a:extLst>
                <a:ext uri="{FF2B5EF4-FFF2-40B4-BE49-F238E27FC236}">
                  <a16:creationId xmlns:a16="http://schemas.microsoft.com/office/drawing/2014/main" id="{9A836FCE-7DFD-48C6-A2AA-7F88C646D636}"/>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 name="矩形: 圓角 126">
              <a:extLst>
                <a:ext uri="{FF2B5EF4-FFF2-40B4-BE49-F238E27FC236}">
                  <a16:creationId xmlns:a16="http://schemas.microsoft.com/office/drawing/2014/main" id="{41D68A19-6B39-4546-A032-A4E75037B9F9}"/>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 name="矩形: 圓角 127">
              <a:extLst>
                <a:ext uri="{FF2B5EF4-FFF2-40B4-BE49-F238E27FC236}">
                  <a16:creationId xmlns:a16="http://schemas.microsoft.com/office/drawing/2014/main" id="{5A1D05C6-06F3-4157-87B9-B0A055BD0F30}"/>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 name="矩形: 圓角 128">
              <a:extLst>
                <a:ext uri="{FF2B5EF4-FFF2-40B4-BE49-F238E27FC236}">
                  <a16:creationId xmlns:a16="http://schemas.microsoft.com/office/drawing/2014/main" id="{02EE1C32-C201-41CE-84E7-06EEED7531D3}"/>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 name="矩形: 圓角 129">
              <a:extLst>
                <a:ext uri="{FF2B5EF4-FFF2-40B4-BE49-F238E27FC236}">
                  <a16:creationId xmlns:a16="http://schemas.microsoft.com/office/drawing/2014/main" id="{F2CBD7E1-3102-4028-BCFA-E85E029674FD}"/>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1" name="群組 130">
            <a:extLst>
              <a:ext uri="{FF2B5EF4-FFF2-40B4-BE49-F238E27FC236}">
                <a16:creationId xmlns:a16="http://schemas.microsoft.com/office/drawing/2014/main" id="{13C899A4-10B2-4E04-8FDF-88EE4A892F59}"/>
              </a:ext>
            </a:extLst>
          </p:cNvPr>
          <p:cNvGrpSpPr/>
          <p:nvPr/>
        </p:nvGrpSpPr>
        <p:grpSpPr>
          <a:xfrm rot="5400000" flipV="1">
            <a:off x="2704419" y="3069410"/>
            <a:ext cx="144016" cy="1584176"/>
            <a:chOff x="4655840" y="2708920"/>
            <a:chExt cx="144016" cy="1584176"/>
          </a:xfrm>
        </p:grpSpPr>
        <p:sp>
          <p:nvSpPr>
            <p:cNvPr id="132" name="矩形: 圓角 131">
              <a:extLst>
                <a:ext uri="{FF2B5EF4-FFF2-40B4-BE49-F238E27FC236}">
                  <a16:creationId xmlns:a16="http://schemas.microsoft.com/office/drawing/2014/main" id="{5D78209C-801A-402D-837F-E0060D1ACA1D}"/>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 name="矩形: 圓角 132">
              <a:extLst>
                <a:ext uri="{FF2B5EF4-FFF2-40B4-BE49-F238E27FC236}">
                  <a16:creationId xmlns:a16="http://schemas.microsoft.com/office/drawing/2014/main" id="{A5B821CE-5EAD-4139-9F23-5C12DDA17BA7}"/>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 name="矩形: 圓角 133">
              <a:extLst>
                <a:ext uri="{FF2B5EF4-FFF2-40B4-BE49-F238E27FC236}">
                  <a16:creationId xmlns:a16="http://schemas.microsoft.com/office/drawing/2014/main" id="{12C03D81-2DB0-403F-B1DF-28FA06EE91F9}"/>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5" name="矩形: 圓角 134">
              <a:extLst>
                <a:ext uri="{FF2B5EF4-FFF2-40B4-BE49-F238E27FC236}">
                  <a16:creationId xmlns:a16="http://schemas.microsoft.com/office/drawing/2014/main" id="{EF0AFDCD-0448-4D3D-B82C-58D671931EF1}"/>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 name="矩形: 圓角 135">
              <a:extLst>
                <a:ext uri="{FF2B5EF4-FFF2-40B4-BE49-F238E27FC236}">
                  <a16:creationId xmlns:a16="http://schemas.microsoft.com/office/drawing/2014/main" id="{F7ABA704-172E-4567-A1CF-F4A59600D443}"/>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 name="矩形: 圓角 136">
              <a:extLst>
                <a:ext uri="{FF2B5EF4-FFF2-40B4-BE49-F238E27FC236}">
                  <a16:creationId xmlns:a16="http://schemas.microsoft.com/office/drawing/2014/main" id="{599D50D7-D1A1-45AE-83B1-328A4B2126F0}"/>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8" name="群組 137">
            <a:extLst>
              <a:ext uri="{FF2B5EF4-FFF2-40B4-BE49-F238E27FC236}">
                <a16:creationId xmlns:a16="http://schemas.microsoft.com/office/drawing/2014/main" id="{A40A25B1-6267-409E-8AD4-4FD1B05B1324}"/>
              </a:ext>
            </a:extLst>
          </p:cNvPr>
          <p:cNvGrpSpPr/>
          <p:nvPr/>
        </p:nvGrpSpPr>
        <p:grpSpPr>
          <a:xfrm rot="5400000" flipV="1">
            <a:off x="2704419" y="3357442"/>
            <a:ext cx="144016" cy="1584176"/>
            <a:chOff x="4655840" y="2708920"/>
            <a:chExt cx="144016" cy="1584176"/>
          </a:xfrm>
        </p:grpSpPr>
        <p:sp>
          <p:nvSpPr>
            <p:cNvPr id="139" name="矩形: 圓角 138">
              <a:extLst>
                <a:ext uri="{FF2B5EF4-FFF2-40B4-BE49-F238E27FC236}">
                  <a16:creationId xmlns:a16="http://schemas.microsoft.com/office/drawing/2014/main" id="{BA1299BE-1D08-4BDC-B1F5-2DA18806D190}"/>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0" name="矩形: 圓角 139">
              <a:extLst>
                <a:ext uri="{FF2B5EF4-FFF2-40B4-BE49-F238E27FC236}">
                  <a16:creationId xmlns:a16="http://schemas.microsoft.com/office/drawing/2014/main" id="{3BEABE98-8E5B-4355-B6FB-F0321C666F69}"/>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1" name="矩形: 圓角 140">
              <a:extLst>
                <a:ext uri="{FF2B5EF4-FFF2-40B4-BE49-F238E27FC236}">
                  <a16:creationId xmlns:a16="http://schemas.microsoft.com/office/drawing/2014/main" id="{DCCBA0D8-9D32-4D8E-9B8F-909448B1FDB1}"/>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 name="矩形: 圓角 141">
              <a:extLst>
                <a:ext uri="{FF2B5EF4-FFF2-40B4-BE49-F238E27FC236}">
                  <a16:creationId xmlns:a16="http://schemas.microsoft.com/office/drawing/2014/main" id="{C67F57D4-56D6-4ED4-8DEF-AF79D6F80676}"/>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 name="矩形: 圓角 142">
              <a:extLst>
                <a:ext uri="{FF2B5EF4-FFF2-40B4-BE49-F238E27FC236}">
                  <a16:creationId xmlns:a16="http://schemas.microsoft.com/office/drawing/2014/main" id="{3D261FDA-2E4A-4A4B-A746-922D52E35228}"/>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 name="矩形: 圓角 143">
              <a:extLst>
                <a:ext uri="{FF2B5EF4-FFF2-40B4-BE49-F238E27FC236}">
                  <a16:creationId xmlns:a16="http://schemas.microsoft.com/office/drawing/2014/main" id="{F8C8D500-39B2-4547-90F5-4080E47B0E79}"/>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5" name="群組 144">
            <a:extLst>
              <a:ext uri="{FF2B5EF4-FFF2-40B4-BE49-F238E27FC236}">
                <a16:creationId xmlns:a16="http://schemas.microsoft.com/office/drawing/2014/main" id="{B5C841BE-48FE-4A88-A7B8-ECBF63BC07EA}"/>
              </a:ext>
            </a:extLst>
          </p:cNvPr>
          <p:cNvGrpSpPr/>
          <p:nvPr/>
        </p:nvGrpSpPr>
        <p:grpSpPr>
          <a:xfrm rot="5400000" flipV="1">
            <a:off x="2704419" y="3645474"/>
            <a:ext cx="144016" cy="1584176"/>
            <a:chOff x="4655840" y="2708920"/>
            <a:chExt cx="144016" cy="1584176"/>
          </a:xfrm>
        </p:grpSpPr>
        <p:sp>
          <p:nvSpPr>
            <p:cNvPr id="146" name="矩形: 圓角 145">
              <a:extLst>
                <a:ext uri="{FF2B5EF4-FFF2-40B4-BE49-F238E27FC236}">
                  <a16:creationId xmlns:a16="http://schemas.microsoft.com/office/drawing/2014/main" id="{4A5D4F42-E4EA-4956-9B17-56C08AD63A0C}"/>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 name="矩形: 圓角 146">
              <a:extLst>
                <a:ext uri="{FF2B5EF4-FFF2-40B4-BE49-F238E27FC236}">
                  <a16:creationId xmlns:a16="http://schemas.microsoft.com/office/drawing/2014/main" id="{F3BA0D2E-AF43-43F7-8CF4-7EA6A850EA21}"/>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 name="矩形: 圓角 147">
              <a:extLst>
                <a:ext uri="{FF2B5EF4-FFF2-40B4-BE49-F238E27FC236}">
                  <a16:creationId xmlns:a16="http://schemas.microsoft.com/office/drawing/2014/main" id="{AB6E39C1-8C27-44D5-9180-615F97EC5697}"/>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 name="矩形: 圓角 148">
              <a:extLst>
                <a:ext uri="{FF2B5EF4-FFF2-40B4-BE49-F238E27FC236}">
                  <a16:creationId xmlns:a16="http://schemas.microsoft.com/office/drawing/2014/main" id="{62627F78-DEC8-4625-83A2-702F9FE6848D}"/>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0" name="矩形: 圓角 149">
              <a:extLst>
                <a:ext uri="{FF2B5EF4-FFF2-40B4-BE49-F238E27FC236}">
                  <a16:creationId xmlns:a16="http://schemas.microsoft.com/office/drawing/2014/main" id="{23F4EF6A-16B2-4281-B845-C32C50F646CD}"/>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1" name="矩形: 圓角 150">
              <a:extLst>
                <a:ext uri="{FF2B5EF4-FFF2-40B4-BE49-F238E27FC236}">
                  <a16:creationId xmlns:a16="http://schemas.microsoft.com/office/drawing/2014/main" id="{E7C45562-AFC7-47B9-B0CC-44F60F3E2BF2}"/>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52" name="群組 151">
            <a:extLst>
              <a:ext uri="{FF2B5EF4-FFF2-40B4-BE49-F238E27FC236}">
                <a16:creationId xmlns:a16="http://schemas.microsoft.com/office/drawing/2014/main" id="{356FC45D-DD58-4254-A5CB-58183DAE0325}"/>
              </a:ext>
            </a:extLst>
          </p:cNvPr>
          <p:cNvGrpSpPr/>
          <p:nvPr/>
        </p:nvGrpSpPr>
        <p:grpSpPr>
          <a:xfrm rot="5400000" flipV="1">
            <a:off x="2704419" y="3933506"/>
            <a:ext cx="144016" cy="1584176"/>
            <a:chOff x="4655840" y="2708920"/>
            <a:chExt cx="144016" cy="1584176"/>
          </a:xfrm>
        </p:grpSpPr>
        <p:sp>
          <p:nvSpPr>
            <p:cNvPr id="153" name="矩形: 圓角 152">
              <a:extLst>
                <a:ext uri="{FF2B5EF4-FFF2-40B4-BE49-F238E27FC236}">
                  <a16:creationId xmlns:a16="http://schemas.microsoft.com/office/drawing/2014/main" id="{CB49AAE3-907E-42B2-B040-5B70F00EC115}"/>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 name="矩形: 圓角 153">
              <a:extLst>
                <a:ext uri="{FF2B5EF4-FFF2-40B4-BE49-F238E27FC236}">
                  <a16:creationId xmlns:a16="http://schemas.microsoft.com/office/drawing/2014/main" id="{106D6E8D-62F9-45C3-9369-3F9E215ABE57}"/>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5" name="矩形: 圓角 154">
              <a:extLst>
                <a:ext uri="{FF2B5EF4-FFF2-40B4-BE49-F238E27FC236}">
                  <a16:creationId xmlns:a16="http://schemas.microsoft.com/office/drawing/2014/main" id="{A6EC55E7-39A9-4A0F-ABF7-F362A2EABC6C}"/>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6" name="矩形: 圓角 155">
              <a:extLst>
                <a:ext uri="{FF2B5EF4-FFF2-40B4-BE49-F238E27FC236}">
                  <a16:creationId xmlns:a16="http://schemas.microsoft.com/office/drawing/2014/main" id="{E9618E01-6D07-4AA1-B525-4FA352B4F35F}"/>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7" name="矩形: 圓角 156">
              <a:extLst>
                <a:ext uri="{FF2B5EF4-FFF2-40B4-BE49-F238E27FC236}">
                  <a16:creationId xmlns:a16="http://schemas.microsoft.com/office/drawing/2014/main" id="{1A05EBDD-82D9-4C7D-9FA5-38BFD7BB9A5F}"/>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 name="矩形: 圓角 157">
              <a:extLst>
                <a:ext uri="{FF2B5EF4-FFF2-40B4-BE49-F238E27FC236}">
                  <a16:creationId xmlns:a16="http://schemas.microsoft.com/office/drawing/2014/main" id="{F6D5C3AB-29C8-41D2-8A0C-5AA144FFE4EE}"/>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59" name="群組 158">
            <a:extLst>
              <a:ext uri="{FF2B5EF4-FFF2-40B4-BE49-F238E27FC236}">
                <a16:creationId xmlns:a16="http://schemas.microsoft.com/office/drawing/2014/main" id="{314396AF-A017-46FE-975D-E30F480A82F8}"/>
              </a:ext>
            </a:extLst>
          </p:cNvPr>
          <p:cNvGrpSpPr/>
          <p:nvPr/>
        </p:nvGrpSpPr>
        <p:grpSpPr>
          <a:xfrm rot="5400000" flipV="1">
            <a:off x="2704419" y="4221538"/>
            <a:ext cx="144016" cy="1584176"/>
            <a:chOff x="4655840" y="2708920"/>
            <a:chExt cx="144016" cy="1584176"/>
          </a:xfrm>
        </p:grpSpPr>
        <p:sp>
          <p:nvSpPr>
            <p:cNvPr id="160" name="矩形: 圓角 159">
              <a:extLst>
                <a:ext uri="{FF2B5EF4-FFF2-40B4-BE49-F238E27FC236}">
                  <a16:creationId xmlns:a16="http://schemas.microsoft.com/office/drawing/2014/main" id="{A54D3254-75FC-4FF6-91A9-A2F2A8B1F860}"/>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1" name="矩形: 圓角 160">
              <a:extLst>
                <a:ext uri="{FF2B5EF4-FFF2-40B4-BE49-F238E27FC236}">
                  <a16:creationId xmlns:a16="http://schemas.microsoft.com/office/drawing/2014/main" id="{D5F16A1C-83F8-46C6-9268-1F67088FCDA5}"/>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2" name="矩形: 圓角 161">
              <a:extLst>
                <a:ext uri="{FF2B5EF4-FFF2-40B4-BE49-F238E27FC236}">
                  <a16:creationId xmlns:a16="http://schemas.microsoft.com/office/drawing/2014/main" id="{B25B61EE-3A3D-4C9B-BE52-DE44231C923C}"/>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3" name="矩形: 圓角 162">
              <a:extLst>
                <a:ext uri="{FF2B5EF4-FFF2-40B4-BE49-F238E27FC236}">
                  <a16:creationId xmlns:a16="http://schemas.microsoft.com/office/drawing/2014/main" id="{B27B9325-B0F8-449B-A44B-AB03D732B258}"/>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4" name="矩形: 圓角 163">
              <a:extLst>
                <a:ext uri="{FF2B5EF4-FFF2-40B4-BE49-F238E27FC236}">
                  <a16:creationId xmlns:a16="http://schemas.microsoft.com/office/drawing/2014/main" id="{29DFA7C2-110C-4279-B24D-76D3905CF17B}"/>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5" name="矩形: 圓角 164">
              <a:extLst>
                <a:ext uri="{FF2B5EF4-FFF2-40B4-BE49-F238E27FC236}">
                  <a16:creationId xmlns:a16="http://schemas.microsoft.com/office/drawing/2014/main" id="{54B1A445-58DA-4E51-84F6-37E20F2D7364}"/>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66" name="群組 165">
            <a:extLst>
              <a:ext uri="{FF2B5EF4-FFF2-40B4-BE49-F238E27FC236}">
                <a16:creationId xmlns:a16="http://schemas.microsoft.com/office/drawing/2014/main" id="{A41C8157-DD4C-492F-8DC6-0B21F9061A4B}"/>
              </a:ext>
            </a:extLst>
          </p:cNvPr>
          <p:cNvGrpSpPr/>
          <p:nvPr/>
        </p:nvGrpSpPr>
        <p:grpSpPr>
          <a:xfrm rot="5400000" flipV="1">
            <a:off x="2704419" y="4509570"/>
            <a:ext cx="144016" cy="1584176"/>
            <a:chOff x="4655840" y="2708920"/>
            <a:chExt cx="144016" cy="1584176"/>
          </a:xfrm>
        </p:grpSpPr>
        <p:sp>
          <p:nvSpPr>
            <p:cNvPr id="167" name="矩形: 圓角 166">
              <a:extLst>
                <a:ext uri="{FF2B5EF4-FFF2-40B4-BE49-F238E27FC236}">
                  <a16:creationId xmlns:a16="http://schemas.microsoft.com/office/drawing/2014/main" id="{6C3C7E92-2A71-4FAF-B66D-2ABF9BA00C1D}"/>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8" name="矩形: 圓角 167">
              <a:extLst>
                <a:ext uri="{FF2B5EF4-FFF2-40B4-BE49-F238E27FC236}">
                  <a16:creationId xmlns:a16="http://schemas.microsoft.com/office/drawing/2014/main" id="{18864A6C-5E65-4ACB-8B48-CBBDC44FD933}"/>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9" name="矩形: 圓角 168">
              <a:extLst>
                <a:ext uri="{FF2B5EF4-FFF2-40B4-BE49-F238E27FC236}">
                  <a16:creationId xmlns:a16="http://schemas.microsoft.com/office/drawing/2014/main" id="{CE28FA99-02C2-48A3-B1E4-1328E3C13C35}"/>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0" name="矩形: 圓角 169">
              <a:extLst>
                <a:ext uri="{FF2B5EF4-FFF2-40B4-BE49-F238E27FC236}">
                  <a16:creationId xmlns:a16="http://schemas.microsoft.com/office/drawing/2014/main" id="{F9D11B77-5734-4A24-8036-14AE55025632}"/>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1" name="矩形: 圓角 170">
              <a:extLst>
                <a:ext uri="{FF2B5EF4-FFF2-40B4-BE49-F238E27FC236}">
                  <a16:creationId xmlns:a16="http://schemas.microsoft.com/office/drawing/2014/main" id="{F4938C7B-6756-4734-B3C1-701A77F73637}"/>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2" name="矩形: 圓角 171">
              <a:extLst>
                <a:ext uri="{FF2B5EF4-FFF2-40B4-BE49-F238E27FC236}">
                  <a16:creationId xmlns:a16="http://schemas.microsoft.com/office/drawing/2014/main" id="{357423EC-49C4-40EC-8972-9EDADE864041}"/>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73" name="群組 172">
            <a:extLst>
              <a:ext uri="{FF2B5EF4-FFF2-40B4-BE49-F238E27FC236}">
                <a16:creationId xmlns:a16="http://schemas.microsoft.com/office/drawing/2014/main" id="{725B8309-D39C-4FE1-B2A0-F381D576EAF8}"/>
              </a:ext>
            </a:extLst>
          </p:cNvPr>
          <p:cNvGrpSpPr/>
          <p:nvPr/>
        </p:nvGrpSpPr>
        <p:grpSpPr>
          <a:xfrm rot="5400000" flipV="1">
            <a:off x="2704419" y="4797602"/>
            <a:ext cx="144016" cy="1584176"/>
            <a:chOff x="4655840" y="2708920"/>
            <a:chExt cx="144016" cy="1584176"/>
          </a:xfrm>
        </p:grpSpPr>
        <p:sp>
          <p:nvSpPr>
            <p:cNvPr id="174" name="矩形: 圓角 173">
              <a:extLst>
                <a:ext uri="{FF2B5EF4-FFF2-40B4-BE49-F238E27FC236}">
                  <a16:creationId xmlns:a16="http://schemas.microsoft.com/office/drawing/2014/main" id="{2466CF3C-E54D-4948-9A9B-067227A018B9}"/>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5" name="矩形: 圓角 174">
              <a:extLst>
                <a:ext uri="{FF2B5EF4-FFF2-40B4-BE49-F238E27FC236}">
                  <a16:creationId xmlns:a16="http://schemas.microsoft.com/office/drawing/2014/main" id="{0FD1DE7C-A6FD-4E72-A318-05E23AC129CC}"/>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6" name="矩形: 圓角 175">
              <a:extLst>
                <a:ext uri="{FF2B5EF4-FFF2-40B4-BE49-F238E27FC236}">
                  <a16:creationId xmlns:a16="http://schemas.microsoft.com/office/drawing/2014/main" id="{F1E2864C-F144-4D0E-851C-9549728F397C}"/>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7" name="矩形: 圓角 176">
              <a:extLst>
                <a:ext uri="{FF2B5EF4-FFF2-40B4-BE49-F238E27FC236}">
                  <a16:creationId xmlns:a16="http://schemas.microsoft.com/office/drawing/2014/main" id="{C92D3D37-FD6C-46D8-87B7-32764B285C1F}"/>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8" name="矩形: 圓角 177">
              <a:extLst>
                <a:ext uri="{FF2B5EF4-FFF2-40B4-BE49-F238E27FC236}">
                  <a16:creationId xmlns:a16="http://schemas.microsoft.com/office/drawing/2014/main" id="{43AE12A4-462E-4870-9DC1-8948A2ABACC6}"/>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9" name="矩形: 圓角 178">
              <a:extLst>
                <a:ext uri="{FF2B5EF4-FFF2-40B4-BE49-F238E27FC236}">
                  <a16:creationId xmlns:a16="http://schemas.microsoft.com/office/drawing/2014/main" id="{72FA87B4-7061-4F18-AD33-2361CECCE219}"/>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80" name="群組 179">
            <a:extLst>
              <a:ext uri="{FF2B5EF4-FFF2-40B4-BE49-F238E27FC236}">
                <a16:creationId xmlns:a16="http://schemas.microsoft.com/office/drawing/2014/main" id="{5F77A73C-9491-48A1-81EA-CE9F03D26B28}"/>
              </a:ext>
            </a:extLst>
          </p:cNvPr>
          <p:cNvGrpSpPr/>
          <p:nvPr/>
        </p:nvGrpSpPr>
        <p:grpSpPr>
          <a:xfrm rot="5400000" flipV="1">
            <a:off x="2704419" y="5085634"/>
            <a:ext cx="144016" cy="1584176"/>
            <a:chOff x="4655840" y="2708920"/>
            <a:chExt cx="144016" cy="1584176"/>
          </a:xfrm>
        </p:grpSpPr>
        <p:sp>
          <p:nvSpPr>
            <p:cNvPr id="181" name="矩形: 圓角 180">
              <a:extLst>
                <a:ext uri="{FF2B5EF4-FFF2-40B4-BE49-F238E27FC236}">
                  <a16:creationId xmlns:a16="http://schemas.microsoft.com/office/drawing/2014/main" id="{296DF2A8-ABC2-4121-A82B-1EB5B4CC6900}"/>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2" name="矩形: 圓角 181">
              <a:extLst>
                <a:ext uri="{FF2B5EF4-FFF2-40B4-BE49-F238E27FC236}">
                  <a16:creationId xmlns:a16="http://schemas.microsoft.com/office/drawing/2014/main" id="{5DB610C1-872A-4314-895E-D4E885A84229}"/>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3" name="矩形: 圓角 182">
              <a:extLst>
                <a:ext uri="{FF2B5EF4-FFF2-40B4-BE49-F238E27FC236}">
                  <a16:creationId xmlns:a16="http://schemas.microsoft.com/office/drawing/2014/main" id="{30B445D3-7F34-4BCB-BF0F-E15B79E0909F}"/>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4" name="矩形: 圓角 183">
              <a:extLst>
                <a:ext uri="{FF2B5EF4-FFF2-40B4-BE49-F238E27FC236}">
                  <a16:creationId xmlns:a16="http://schemas.microsoft.com/office/drawing/2014/main" id="{A73563D1-51FC-4241-AA60-1A9F5D8652B0}"/>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5" name="矩形: 圓角 184">
              <a:extLst>
                <a:ext uri="{FF2B5EF4-FFF2-40B4-BE49-F238E27FC236}">
                  <a16:creationId xmlns:a16="http://schemas.microsoft.com/office/drawing/2014/main" id="{5934B016-D733-4912-B1B6-0241E023E11B}"/>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6" name="矩形: 圓角 185">
              <a:extLst>
                <a:ext uri="{FF2B5EF4-FFF2-40B4-BE49-F238E27FC236}">
                  <a16:creationId xmlns:a16="http://schemas.microsoft.com/office/drawing/2014/main" id="{C6C95667-50AA-4651-9AF8-B29926F206F6}"/>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87" name="矩形: 圓角 186">
            <a:extLst>
              <a:ext uri="{FF2B5EF4-FFF2-40B4-BE49-F238E27FC236}">
                <a16:creationId xmlns:a16="http://schemas.microsoft.com/office/drawing/2014/main" id="{EA15ED1A-2947-4BB6-8052-3323F8FEADB1}"/>
              </a:ext>
            </a:extLst>
          </p:cNvPr>
          <p:cNvSpPr/>
          <p:nvPr/>
        </p:nvSpPr>
        <p:spPr>
          <a:xfrm rot="10800000" flipV="1">
            <a:off x="3712531" y="3213426"/>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3</a:t>
            </a:r>
            <a:endParaRPr lang="zh-TW" altLang="en-US" dirty="0">
              <a:solidFill>
                <a:schemeClr val="tx1"/>
              </a:solidFill>
            </a:endParaRPr>
          </a:p>
        </p:txBody>
      </p:sp>
      <p:sp>
        <p:nvSpPr>
          <p:cNvPr id="188" name="矩形: 圓角 187">
            <a:extLst>
              <a:ext uri="{FF2B5EF4-FFF2-40B4-BE49-F238E27FC236}">
                <a16:creationId xmlns:a16="http://schemas.microsoft.com/office/drawing/2014/main" id="{2082651C-4870-4242-A945-C2F6EE459AC9}"/>
              </a:ext>
            </a:extLst>
          </p:cNvPr>
          <p:cNvSpPr/>
          <p:nvPr/>
        </p:nvSpPr>
        <p:spPr>
          <a:xfrm rot="10800000" flipV="1">
            <a:off x="3712531" y="3501458"/>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3</a:t>
            </a:r>
            <a:endParaRPr lang="zh-TW" altLang="en-US" dirty="0">
              <a:solidFill>
                <a:schemeClr val="tx1"/>
              </a:solidFill>
            </a:endParaRPr>
          </a:p>
        </p:txBody>
      </p:sp>
      <p:sp>
        <p:nvSpPr>
          <p:cNvPr id="189" name="矩形: 圓角 188">
            <a:extLst>
              <a:ext uri="{FF2B5EF4-FFF2-40B4-BE49-F238E27FC236}">
                <a16:creationId xmlns:a16="http://schemas.microsoft.com/office/drawing/2014/main" id="{6A50F8C7-898F-4602-BF78-5FDDB3CA3D1D}"/>
              </a:ext>
            </a:extLst>
          </p:cNvPr>
          <p:cNvSpPr/>
          <p:nvPr/>
        </p:nvSpPr>
        <p:spPr>
          <a:xfrm rot="10800000" flipV="1">
            <a:off x="3712531" y="3789490"/>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190" name="矩形: 圓角 189">
            <a:extLst>
              <a:ext uri="{FF2B5EF4-FFF2-40B4-BE49-F238E27FC236}">
                <a16:creationId xmlns:a16="http://schemas.microsoft.com/office/drawing/2014/main" id="{993F5B1F-B2F6-466C-AF96-2E155AA37F27}"/>
              </a:ext>
            </a:extLst>
          </p:cNvPr>
          <p:cNvSpPr/>
          <p:nvPr/>
        </p:nvSpPr>
        <p:spPr>
          <a:xfrm rot="10800000" flipV="1">
            <a:off x="3712531" y="4077522"/>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191" name="矩形: 圓角 190">
            <a:extLst>
              <a:ext uri="{FF2B5EF4-FFF2-40B4-BE49-F238E27FC236}">
                <a16:creationId xmlns:a16="http://schemas.microsoft.com/office/drawing/2014/main" id="{6D24EB97-9539-4906-800E-AF19FE3AC727}"/>
              </a:ext>
            </a:extLst>
          </p:cNvPr>
          <p:cNvSpPr/>
          <p:nvPr/>
        </p:nvSpPr>
        <p:spPr>
          <a:xfrm rot="10800000" flipV="1">
            <a:off x="3712531" y="4365554"/>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192" name="矩形: 圓角 191">
            <a:extLst>
              <a:ext uri="{FF2B5EF4-FFF2-40B4-BE49-F238E27FC236}">
                <a16:creationId xmlns:a16="http://schemas.microsoft.com/office/drawing/2014/main" id="{A564EF81-00FF-45E1-8838-4DCDDA76AB90}"/>
              </a:ext>
            </a:extLst>
          </p:cNvPr>
          <p:cNvSpPr/>
          <p:nvPr/>
        </p:nvSpPr>
        <p:spPr>
          <a:xfrm rot="10800000" flipV="1">
            <a:off x="3712531" y="4653586"/>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193" name="矩形: 圓角 192">
            <a:extLst>
              <a:ext uri="{FF2B5EF4-FFF2-40B4-BE49-F238E27FC236}">
                <a16:creationId xmlns:a16="http://schemas.microsoft.com/office/drawing/2014/main" id="{19A0A21F-84DA-4CD6-9A0C-2316905A65D0}"/>
              </a:ext>
            </a:extLst>
          </p:cNvPr>
          <p:cNvSpPr/>
          <p:nvPr/>
        </p:nvSpPr>
        <p:spPr>
          <a:xfrm rot="10800000" flipV="1">
            <a:off x="3712531" y="4941618"/>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194" name="矩形: 圓角 193">
            <a:extLst>
              <a:ext uri="{FF2B5EF4-FFF2-40B4-BE49-F238E27FC236}">
                <a16:creationId xmlns:a16="http://schemas.microsoft.com/office/drawing/2014/main" id="{E3778856-93B3-42C8-B2BC-EA2FD6B50636}"/>
              </a:ext>
            </a:extLst>
          </p:cNvPr>
          <p:cNvSpPr/>
          <p:nvPr/>
        </p:nvSpPr>
        <p:spPr>
          <a:xfrm rot="10800000" flipV="1">
            <a:off x="3712531" y="5229650"/>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195" name="矩形: 圓角 194">
            <a:extLst>
              <a:ext uri="{FF2B5EF4-FFF2-40B4-BE49-F238E27FC236}">
                <a16:creationId xmlns:a16="http://schemas.microsoft.com/office/drawing/2014/main" id="{04D115B1-E839-47C8-B65D-8AC7098E36C3}"/>
              </a:ext>
            </a:extLst>
          </p:cNvPr>
          <p:cNvSpPr/>
          <p:nvPr/>
        </p:nvSpPr>
        <p:spPr>
          <a:xfrm rot="10800000" flipV="1">
            <a:off x="3712531" y="5517682"/>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196" name="矩形: 圓角 195">
            <a:extLst>
              <a:ext uri="{FF2B5EF4-FFF2-40B4-BE49-F238E27FC236}">
                <a16:creationId xmlns:a16="http://schemas.microsoft.com/office/drawing/2014/main" id="{D6A4313D-DB8A-449F-9731-70450BC62F22}"/>
              </a:ext>
            </a:extLst>
          </p:cNvPr>
          <p:cNvSpPr/>
          <p:nvPr/>
        </p:nvSpPr>
        <p:spPr>
          <a:xfrm rot="10800000" flipV="1">
            <a:off x="3712531" y="5805714"/>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197" name="左大括弧 196">
            <a:extLst>
              <a:ext uri="{FF2B5EF4-FFF2-40B4-BE49-F238E27FC236}">
                <a16:creationId xmlns:a16="http://schemas.microsoft.com/office/drawing/2014/main" id="{2CA8AC9C-7DAF-4B4C-9DFC-D9949DEE61CB}"/>
              </a:ext>
            </a:extLst>
          </p:cNvPr>
          <p:cNvSpPr/>
          <p:nvPr/>
        </p:nvSpPr>
        <p:spPr>
          <a:xfrm rot="16200000">
            <a:off x="2603303" y="5344108"/>
            <a:ext cx="274240" cy="16561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98" name="左大括弧 197">
            <a:extLst>
              <a:ext uri="{FF2B5EF4-FFF2-40B4-BE49-F238E27FC236}">
                <a16:creationId xmlns:a16="http://schemas.microsoft.com/office/drawing/2014/main" id="{ADC331B3-0652-45BF-9605-5CBB6B58A817}"/>
              </a:ext>
            </a:extLst>
          </p:cNvPr>
          <p:cNvSpPr/>
          <p:nvPr/>
        </p:nvSpPr>
        <p:spPr>
          <a:xfrm rot="16200000">
            <a:off x="3647419" y="6028184"/>
            <a:ext cx="274240" cy="2880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01" name="左大括弧 200">
            <a:extLst>
              <a:ext uri="{FF2B5EF4-FFF2-40B4-BE49-F238E27FC236}">
                <a16:creationId xmlns:a16="http://schemas.microsoft.com/office/drawing/2014/main" id="{FF5DE489-1C44-4457-A4D9-21304AFD5EF3}"/>
              </a:ext>
            </a:extLst>
          </p:cNvPr>
          <p:cNvSpPr/>
          <p:nvPr/>
        </p:nvSpPr>
        <p:spPr>
          <a:xfrm flipV="1">
            <a:off x="1638091" y="3213426"/>
            <a:ext cx="202232" cy="27363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03" name="矩形: 圓角 202">
            <a:extLst>
              <a:ext uri="{FF2B5EF4-FFF2-40B4-BE49-F238E27FC236}">
                <a16:creationId xmlns:a16="http://schemas.microsoft.com/office/drawing/2014/main" id="{AFD4436D-D395-46FE-9802-29E52C1CE77F}"/>
              </a:ext>
            </a:extLst>
          </p:cNvPr>
          <p:cNvSpPr/>
          <p:nvPr/>
        </p:nvSpPr>
        <p:spPr>
          <a:xfrm rot="5400000" flipV="1">
            <a:off x="2794403" y="2270776"/>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4" name="矩形: 圓角 203">
            <a:extLst>
              <a:ext uri="{FF2B5EF4-FFF2-40B4-BE49-F238E27FC236}">
                <a16:creationId xmlns:a16="http://schemas.microsoft.com/office/drawing/2014/main" id="{C75EBA4E-B122-424E-8E1C-915F50241ED4}"/>
              </a:ext>
            </a:extLst>
          </p:cNvPr>
          <p:cNvSpPr/>
          <p:nvPr/>
        </p:nvSpPr>
        <p:spPr>
          <a:xfrm rot="5400000" flipV="1">
            <a:off x="2794403" y="2566046"/>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5" name="矩形: 圓角 204">
            <a:extLst>
              <a:ext uri="{FF2B5EF4-FFF2-40B4-BE49-F238E27FC236}">
                <a16:creationId xmlns:a16="http://schemas.microsoft.com/office/drawing/2014/main" id="{D47833E2-DD32-4E02-89E6-BCF523979176}"/>
              </a:ext>
            </a:extLst>
          </p:cNvPr>
          <p:cNvSpPr/>
          <p:nvPr/>
        </p:nvSpPr>
        <p:spPr>
          <a:xfrm rot="5400000" flipV="1">
            <a:off x="2794403" y="285231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6" name="矩形: 圓角 205">
            <a:extLst>
              <a:ext uri="{FF2B5EF4-FFF2-40B4-BE49-F238E27FC236}">
                <a16:creationId xmlns:a16="http://schemas.microsoft.com/office/drawing/2014/main" id="{1EFD839D-BDE5-49AA-AE3B-6CC481F899E4}"/>
              </a:ext>
            </a:extLst>
          </p:cNvPr>
          <p:cNvSpPr/>
          <p:nvPr/>
        </p:nvSpPr>
        <p:spPr>
          <a:xfrm rot="5400000" flipV="1">
            <a:off x="2794403" y="314630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7" name="矩形: 圓角 206">
            <a:extLst>
              <a:ext uri="{FF2B5EF4-FFF2-40B4-BE49-F238E27FC236}">
                <a16:creationId xmlns:a16="http://schemas.microsoft.com/office/drawing/2014/main" id="{DF6737AA-7F1A-4E57-AF18-849FF94C6088}"/>
              </a:ext>
            </a:extLst>
          </p:cNvPr>
          <p:cNvSpPr/>
          <p:nvPr/>
        </p:nvSpPr>
        <p:spPr>
          <a:xfrm rot="5400000" flipV="1">
            <a:off x="2794403" y="3428376"/>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8" name="矩形: 圓角 207">
            <a:extLst>
              <a:ext uri="{FF2B5EF4-FFF2-40B4-BE49-F238E27FC236}">
                <a16:creationId xmlns:a16="http://schemas.microsoft.com/office/drawing/2014/main" id="{2BD3ADCF-EAF2-4BE6-8C55-CCBC6B19E870}"/>
              </a:ext>
            </a:extLst>
          </p:cNvPr>
          <p:cNvSpPr/>
          <p:nvPr/>
        </p:nvSpPr>
        <p:spPr>
          <a:xfrm rot="5400000" flipV="1">
            <a:off x="2794403" y="3716408"/>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9" name="矩形: 圓角 208">
            <a:extLst>
              <a:ext uri="{FF2B5EF4-FFF2-40B4-BE49-F238E27FC236}">
                <a16:creationId xmlns:a16="http://schemas.microsoft.com/office/drawing/2014/main" id="{979811BE-DC63-4E5C-B84C-796C3AEC827A}"/>
              </a:ext>
            </a:extLst>
          </p:cNvPr>
          <p:cNvSpPr/>
          <p:nvPr/>
        </p:nvSpPr>
        <p:spPr>
          <a:xfrm rot="5400000" flipV="1">
            <a:off x="2794403" y="4008250"/>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0" name="矩形: 圓角 209">
            <a:extLst>
              <a:ext uri="{FF2B5EF4-FFF2-40B4-BE49-F238E27FC236}">
                <a16:creationId xmlns:a16="http://schemas.microsoft.com/office/drawing/2014/main" id="{F99B9AE4-582A-44A0-8F97-593AEA7F725C}"/>
              </a:ext>
            </a:extLst>
          </p:cNvPr>
          <p:cNvSpPr/>
          <p:nvPr/>
        </p:nvSpPr>
        <p:spPr>
          <a:xfrm rot="5400000" flipV="1">
            <a:off x="2794403" y="4294000"/>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1" name="矩形: 圓角 210">
            <a:extLst>
              <a:ext uri="{FF2B5EF4-FFF2-40B4-BE49-F238E27FC236}">
                <a16:creationId xmlns:a16="http://schemas.microsoft.com/office/drawing/2014/main" id="{6DC029E8-0075-4D9C-98C1-C7A75EBCFBE9}"/>
              </a:ext>
            </a:extLst>
          </p:cNvPr>
          <p:cNvSpPr/>
          <p:nvPr/>
        </p:nvSpPr>
        <p:spPr>
          <a:xfrm rot="5400000" flipV="1">
            <a:off x="2794403" y="4583560"/>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2" name="矩形: 圓角 211">
            <a:extLst>
              <a:ext uri="{FF2B5EF4-FFF2-40B4-BE49-F238E27FC236}">
                <a16:creationId xmlns:a16="http://schemas.microsoft.com/office/drawing/2014/main" id="{1BD64B9D-B058-4346-86CE-22B1BAFAA861}"/>
              </a:ext>
            </a:extLst>
          </p:cNvPr>
          <p:cNvSpPr/>
          <p:nvPr/>
        </p:nvSpPr>
        <p:spPr>
          <a:xfrm rot="5400000" flipV="1">
            <a:off x="2794403" y="4865500"/>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5" name="直線單箭頭接點 214">
            <a:extLst>
              <a:ext uri="{FF2B5EF4-FFF2-40B4-BE49-F238E27FC236}">
                <a16:creationId xmlns:a16="http://schemas.microsoft.com/office/drawing/2014/main" id="{749B9C6F-3080-40AC-A694-117B58AD1421}"/>
              </a:ext>
            </a:extLst>
          </p:cNvPr>
          <p:cNvCxnSpPr>
            <a:cxnSpLocks/>
          </p:cNvCxnSpPr>
          <p:nvPr/>
        </p:nvCxnSpPr>
        <p:spPr>
          <a:xfrm>
            <a:off x="2344379" y="2898248"/>
            <a:ext cx="0" cy="24272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直線單箭頭接點 215">
            <a:extLst>
              <a:ext uri="{FF2B5EF4-FFF2-40B4-BE49-F238E27FC236}">
                <a16:creationId xmlns:a16="http://schemas.microsoft.com/office/drawing/2014/main" id="{FFB53DF9-0544-451B-94FA-5B50B2752AD2}"/>
              </a:ext>
            </a:extLst>
          </p:cNvPr>
          <p:cNvCxnSpPr>
            <a:cxnSpLocks/>
          </p:cNvCxnSpPr>
          <p:nvPr/>
        </p:nvCxnSpPr>
        <p:spPr>
          <a:xfrm rot="5400000" flipV="1">
            <a:off x="1696306" y="5429963"/>
            <a:ext cx="0" cy="31900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8" name="文字方塊 217">
            <a:extLst>
              <a:ext uri="{FF2B5EF4-FFF2-40B4-BE49-F238E27FC236}">
                <a16:creationId xmlns:a16="http://schemas.microsoft.com/office/drawing/2014/main" id="{8E1F1E43-2543-4D6E-9395-F7A0B15D2AB2}"/>
              </a:ext>
            </a:extLst>
          </p:cNvPr>
          <p:cNvSpPr txBox="1"/>
          <p:nvPr/>
        </p:nvSpPr>
        <p:spPr>
          <a:xfrm>
            <a:off x="623392" y="5373216"/>
            <a:ext cx="902811" cy="369332"/>
          </a:xfrm>
          <a:prstGeom prst="rect">
            <a:avLst/>
          </a:prstGeom>
          <a:noFill/>
        </p:spPr>
        <p:txBody>
          <a:bodyPr wrap="none" rtlCol="0">
            <a:spAutoFit/>
          </a:bodyPr>
          <a:lstStyle/>
          <a:p>
            <a:pPr algn="ctr"/>
            <a:r>
              <a:rPr lang="en-US" altLang="zh-TW" dirty="0"/>
              <a:t>I/O pair</a:t>
            </a:r>
            <a:endParaRPr lang="zh-TW" altLang="en-US" dirty="0"/>
          </a:p>
        </p:txBody>
      </p:sp>
      <p:sp>
        <p:nvSpPr>
          <p:cNvPr id="219" name="文字方塊 218">
            <a:extLst>
              <a:ext uri="{FF2B5EF4-FFF2-40B4-BE49-F238E27FC236}">
                <a16:creationId xmlns:a16="http://schemas.microsoft.com/office/drawing/2014/main" id="{697E561D-D572-4D4B-9550-8AB89194FB7F}"/>
              </a:ext>
            </a:extLst>
          </p:cNvPr>
          <p:cNvSpPr txBox="1"/>
          <p:nvPr/>
        </p:nvSpPr>
        <p:spPr>
          <a:xfrm>
            <a:off x="479376" y="4427820"/>
            <a:ext cx="1163332" cy="369332"/>
          </a:xfrm>
          <a:prstGeom prst="rect">
            <a:avLst/>
          </a:prstGeom>
          <a:noFill/>
        </p:spPr>
        <p:txBody>
          <a:bodyPr wrap="none" rtlCol="0">
            <a:spAutoFit/>
          </a:bodyPr>
          <a:lstStyle/>
          <a:p>
            <a:pPr algn="ctr"/>
            <a:r>
              <a:rPr lang="en-US" altLang="zh-TW" dirty="0"/>
              <a:t>n I/O pairs</a:t>
            </a:r>
            <a:endParaRPr lang="zh-TW" altLang="en-US" dirty="0"/>
          </a:p>
        </p:txBody>
      </p:sp>
      <p:sp>
        <p:nvSpPr>
          <p:cNvPr id="220" name="文字方塊 219">
            <a:extLst>
              <a:ext uri="{FF2B5EF4-FFF2-40B4-BE49-F238E27FC236}">
                <a16:creationId xmlns:a16="http://schemas.microsoft.com/office/drawing/2014/main" id="{97E45553-D134-4F11-9797-543E581EAA3E}"/>
              </a:ext>
            </a:extLst>
          </p:cNvPr>
          <p:cNvSpPr txBox="1"/>
          <p:nvPr/>
        </p:nvSpPr>
        <p:spPr>
          <a:xfrm>
            <a:off x="1775520" y="2627620"/>
            <a:ext cx="992066" cy="369332"/>
          </a:xfrm>
          <a:prstGeom prst="rect">
            <a:avLst/>
          </a:prstGeom>
          <a:noFill/>
        </p:spPr>
        <p:txBody>
          <a:bodyPr wrap="none" rtlCol="0">
            <a:spAutoFit/>
          </a:bodyPr>
          <a:lstStyle/>
          <a:p>
            <a:pPr algn="ctr"/>
            <a:r>
              <a:rPr lang="en-US" altLang="zh-TW" dirty="0"/>
              <a:t>Features</a:t>
            </a:r>
            <a:endParaRPr lang="zh-TW" altLang="en-US" dirty="0"/>
          </a:p>
        </p:txBody>
      </p:sp>
    </p:spTree>
    <p:extLst>
      <p:ext uri="{BB962C8B-B14F-4D97-AF65-F5344CB8AC3E}">
        <p14:creationId xmlns:p14="http://schemas.microsoft.com/office/powerpoint/2010/main" val="294395723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65F97458-442D-499D-8B43-E12D2DF8F95D}"/>
              </a:ext>
            </a:extLst>
          </p:cNvPr>
          <p:cNvSpPr>
            <a:spLocks noGrp="1"/>
          </p:cNvSpPr>
          <p:nvPr>
            <p:ph sz="quarter" idx="1"/>
          </p:nvPr>
        </p:nvSpPr>
        <p:spPr/>
        <p:txBody>
          <a:bodyPr/>
          <a:lstStyle/>
          <a:p>
            <a:r>
              <a:rPr lang="en-US" altLang="zh-TW" dirty="0"/>
              <a:t>Check if something wrong with the data</a:t>
            </a:r>
          </a:p>
          <a:p>
            <a:pPr lvl="1"/>
            <a:r>
              <a:rPr lang="en-US" altLang="zh-TW" dirty="0"/>
              <a:t>Same-value features</a:t>
            </a:r>
          </a:p>
          <a:p>
            <a:pPr lvl="2"/>
            <a:r>
              <a:rPr lang="en-US" altLang="zh-TW" dirty="0"/>
              <a:t>Across classes </a:t>
            </a:r>
            <a:r>
              <a:rPr lang="en-US" altLang="zh-TW" dirty="0">
                <a:sym typeface="Wingdings" panose="05000000000000000000" pitchFamily="2" charset="2"/>
              </a:rPr>
              <a:t> Delete</a:t>
            </a:r>
            <a:endParaRPr lang="en-US" altLang="zh-TW" dirty="0"/>
          </a:p>
          <a:p>
            <a:pPr lvl="2"/>
            <a:r>
              <a:rPr lang="en-US" altLang="zh-TW" dirty="0"/>
              <a:t>Within a class </a:t>
            </a:r>
            <a:r>
              <a:rPr lang="en-US" altLang="zh-TW" dirty="0">
                <a:sym typeface="Wingdings" panose="05000000000000000000" pitchFamily="2" charset="2"/>
              </a:rPr>
              <a:t> Cause problem in NBC</a:t>
            </a:r>
            <a:endParaRPr lang="en-US" altLang="zh-TW" dirty="0"/>
          </a:p>
          <a:p>
            <a:pPr lvl="1"/>
            <a:r>
              <a:rPr lang="en-US" altLang="zh-TW" dirty="0"/>
              <a:t>Same feature vector for I/O pairs</a:t>
            </a:r>
          </a:p>
          <a:p>
            <a:pPr lvl="2"/>
            <a:r>
              <a:rPr lang="en-US" altLang="zh-TW" dirty="0"/>
              <a:t>Same class </a:t>
            </a:r>
            <a:r>
              <a:rPr lang="en-US" altLang="zh-TW" dirty="0">
                <a:sym typeface="Wingdings" panose="05000000000000000000" pitchFamily="2" charset="2"/>
              </a:rPr>
              <a:t> Delete one?</a:t>
            </a:r>
          </a:p>
          <a:p>
            <a:pPr lvl="2"/>
            <a:r>
              <a:rPr lang="en-US" altLang="zh-TW" dirty="0">
                <a:sym typeface="Wingdings" panose="05000000000000000000" pitchFamily="2" charset="2"/>
              </a:rPr>
              <a:t>Different classes  Contradiction?</a:t>
            </a:r>
          </a:p>
          <a:p>
            <a:pPr lvl="1"/>
            <a:r>
              <a:rPr lang="en-US" altLang="zh-TW" dirty="0">
                <a:sym typeface="Wingdings" panose="05000000000000000000" pitchFamily="2" charset="2"/>
              </a:rPr>
              <a:t>Singular covariance matrix</a:t>
            </a:r>
            <a:r>
              <a:rPr lang="zh-TW" altLang="en-US" dirty="0">
                <a:sym typeface="Wingdings" panose="05000000000000000000" pitchFamily="2" charset="2"/>
              </a:rPr>
              <a:t> </a:t>
            </a:r>
            <a:r>
              <a:rPr lang="en-US" altLang="zh-TW" dirty="0">
                <a:sym typeface="Wingdings" panose="05000000000000000000" pitchFamily="2" charset="2"/>
              </a:rPr>
              <a:t> Cause problem in QC </a:t>
            </a:r>
          </a:p>
          <a:p>
            <a:pPr lvl="1"/>
            <a:r>
              <a:rPr lang="en-US" altLang="zh-TW" dirty="0">
                <a:sym typeface="Wingdings" panose="05000000000000000000" pitchFamily="2" charset="2"/>
              </a:rPr>
              <a:t>Missing value</a:t>
            </a:r>
          </a:p>
          <a:p>
            <a:pPr lvl="2"/>
            <a:r>
              <a:rPr lang="en-US" altLang="zh-TW" dirty="0">
                <a:sym typeface="Wingdings" panose="05000000000000000000" pitchFamily="2" charset="2"/>
              </a:rPr>
              <a:t>Imputation</a:t>
            </a:r>
            <a:endParaRPr lang="en-US" altLang="zh-TW" dirty="0"/>
          </a:p>
          <a:p>
            <a:pPr lvl="1"/>
            <a:endParaRPr lang="en-US" altLang="zh-TW" dirty="0"/>
          </a:p>
        </p:txBody>
      </p:sp>
      <p:sp>
        <p:nvSpPr>
          <p:cNvPr id="2" name="標題 1">
            <a:extLst>
              <a:ext uri="{FF2B5EF4-FFF2-40B4-BE49-F238E27FC236}">
                <a16:creationId xmlns:a16="http://schemas.microsoft.com/office/drawing/2014/main" id="{6CF4D129-1686-453A-816E-C22D15438809}"/>
              </a:ext>
            </a:extLst>
          </p:cNvPr>
          <p:cNvSpPr>
            <a:spLocks noGrp="1"/>
          </p:cNvSpPr>
          <p:nvPr>
            <p:ph type="title"/>
          </p:nvPr>
        </p:nvSpPr>
        <p:spPr/>
        <p:txBody>
          <a:bodyPr/>
          <a:lstStyle/>
          <a:p>
            <a:r>
              <a:rPr lang="en-US" altLang="zh-TW" dirty="0"/>
              <a:t>Data Integrity Check</a:t>
            </a:r>
            <a:endParaRPr lang="zh-TW" altLang="en-US" dirty="0"/>
          </a:p>
        </p:txBody>
      </p:sp>
      <p:sp>
        <p:nvSpPr>
          <p:cNvPr id="199" name="文字方塊 198">
            <a:extLst>
              <a:ext uri="{FF2B5EF4-FFF2-40B4-BE49-F238E27FC236}">
                <a16:creationId xmlns:a16="http://schemas.microsoft.com/office/drawing/2014/main" id="{A62CB6CB-99F9-4975-A763-7494947960FB}"/>
              </a:ext>
            </a:extLst>
          </p:cNvPr>
          <p:cNvSpPr txBox="1"/>
          <p:nvPr/>
        </p:nvSpPr>
        <p:spPr>
          <a:xfrm>
            <a:off x="8198915" y="5598532"/>
            <a:ext cx="1908664" cy="369332"/>
          </a:xfrm>
          <a:prstGeom prst="rect">
            <a:avLst/>
          </a:prstGeom>
          <a:noFill/>
        </p:spPr>
        <p:txBody>
          <a:bodyPr wrap="none" rtlCol="0">
            <a:spAutoFit/>
          </a:bodyPr>
          <a:lstStyle/>
          <a:p>
            <a:pPr algn="ctr"/>
            <a:r>
              <a:rPr lang="en-US" altLang="zh-TW" dirty="0" err="1"/>
              <a:t>nxd</a:t>
            </a:r>
            <a:r>
              <a:rPr lang="en-US" altLang="zh-TW" dirty="0"/>
              <a:t> feature matrix</a:t>
            </a:r>
            <a:endParaRPr lang="zh-TW" altLang="en-US" dirty="0"/>
          </a:p>
        </p:txBody>
      </p:sp>
      <p:sp>
        <p:nvSpPr>
          <p:cNvPr id="200" name="文字方塊 199">
            <a:extLst>
              <a:ext uri="{FF2B5EF4-FFF2-40B4-BE49-F238E27FC236}">
                <a16:creationId xmlns:a16="http://schemas.microsoft.com/office/drawing/2014/main" id="{5A476FA6-A598-4CDD-89D8-7FA28FB85F36}"/>
              </a:ext>
            </a:extLst>
          </p:cNvPr>
          <p:cNvSpPr txBox="1"/>
          <p:nvPr/>
        </p:nvSpPr>
        <p:spPr>
          <a:xfrm>
            <a:off x="9974775" y="5528265"/>
            <a:ext cx="1665841" cy="646331"/>
          </a:xfrm>
          <a:prstGeom prst="rect">
            <a:avLst/>
          </a:prstGeom>
          <a:noFill/>
        </p:spPr>
        <p:txBody>
          <a:bodyPr wrap="none" rtlCol="0">
            <a:spAutoFit/>
          </a:bodyPr>
          <a:lstStyle/>
          <a:p>
            <a:pPr algn="ctr"/>
            <a:r>
              <a:rPr lang="en-US" altLang="zh-TW" dirty="0"/>
              <a:t>nx1 class labels</a:t>
            </a:r>
          </a:p>
          <a:p>
            <a:pPr algn="ctr"/>
            <a:r>
              <a:rPr lang="en-US" altLang="zh-TW" dirty="0"/>
              <a:t>in 1~c</a:t>
            </a:r>
            <a:endParaRPr lang="zh-TW" altLang="en-US" dirty="0"/>
          </a:p>
        </p:txBody>
      </p:sp>
      <p:grpSp>
        <p:nvGrpSpPr>
          <p:cNvPr id="113" name="群組 112">
            <a:extLst>
              <a:ext uri="{FF2B5EF4-FFF2-40B4-BE49-F238E27FC236}">
                <a16:creationId xmlns:a16="http://schemas.microsoft.com/office/drawing/2014/main" id="{A36A4A1D-3227-4ED1-A8D8-38E23D8E1965}"/>
              </a:ext>
            </a:extLst>
          </p:cNvPr>
          <p:cNvGrpSpPr/>
          <p:nvPr/>
        </p:nvGrpSpPr>
        <p:grpSpPr>
          <a:xfrm rot="5400000" flipV="1">
            <a:off x="9257147" y="1782558"/>
            <a:ext cx="144016" cy="1584176"/>
            <a:chOff x="4655840" y="2708920"/>
            <a:chExt cx="144016" cy="1584176"/>
          </a:xfrm>
        </p:grpSpPr>
        <p:sp>
          <p:nvSpPr>
            <p:cNvPr id="118" name="矩形: 圓角 117">
              <a:extLst>
                <a:ext uri="{FF2B5EF4-FFF2-40B4-BE49-F238E27FC236}">
                  <a16:creationId xmlns:a16="http://schemas.microsoft.com/office/drawing/2014/main" id="{BF799A61-FFE9-4A12-9D02-D66F0FC97DDC}"/>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9" name="矩形: 圓角 118">
              <a:extLst>
                <a:ext uri="{FF2B5EF4-FFF2-40B4-BE49-F238E27FC236}">
                  <a16:creationId xmlns:a16="http://schemas.microsoft.com/office/drawing/2014/main" id="{1996CA9C-1D95-490A-9E0B-634EB60608D1}"/>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0" name="矩形: 圓角 119">
              <a:extLst>
                <a:ext uri="{FF2B5EF4-FFF2-40B4-BE49-F238E27FC236}">
                  <a16:creationId xmlns:a16="http://schemas.microsoft.com/office/drawing/2014/main" id="{62C4BADE-249F-4D77-B50A-4DA2E5108534}"/>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1" name="矩形: 圓角 120">
              <a:extLst>
                <a:ext uri="{FF2B5EF4-FFF2-40B4-BE49-F238E27FC236}">
                  <a16:creationId xmlns:a16="http://schemas.microsoft.com/office/drawing/2014/main" id="{0B2C9241-2044-411B-B3C1-C57E66ED5A4A}"/>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2" name="矩形: 圓角 121">
              <a:extLst>
                <a:ext uri="{FF2B5EF4-FFF2-40B4-BE49-F238E27FC236}">
                  <a16:creationId xmlns:a16="http://schemas.microsoft.com/office/drawing/2014/main" id="{9834BC51-7656-449C-870F-EC7DD29CC311}"/>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3" name="矩形: 圓角 122">
              <a:extLst>
                <a:ext uri="{FF2B5EF4-FFF2-40B4-BE49-F238E27FC236}">
                  <a16:creationId xmlns:a16="http://schemas.microsoft.com/office/drawing/2014/main" id="{B1CA79D2-9D0A-4D8C-B8BB-E1B41EC50D19}"/>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24" name="群組 123">
            <a:extLst>
              <a:ext uri="{FF2B5EF4-FFF2-40B4-BE49-F238E27FC236}">
                <a16:creationId xmlns:a16="http://schemas.microsoft.com/office/drawing/2014/main" id="{1D4BB8D2-AAA3-4DFF-8C36-8E40F6E86C06}"/>
              </a:ext>
            </a:extLst>
          </p:cNvPr>
          <p:cNvGrpSpPr/>
          <p:nvPr/>
        </p:nvGrpSpPr>
        <p:grpSpPr>
          <a:xfrm rot="5400000" flipV="1">
            <a:off x="9257147" y="2070590"/>
            <a:ext cx="144016" cy="1584176"/>
            <a:chOff x="4655840" y="2708920"/>
            <a:chExt cx="144016" cy="1584176"/>
          </a:xfrm>
        </p:grpSpPr>
        <p:sp>
          <p:nvSpPr>
            <p:cNvPr id="125" name="矩形: 圓角 124">
              <a:extLst>
                <a:ext uri="{FF2B5EF4-FFF2-40B4-BE49-F238E27FC236}">
                  <a16:creationId xmlns:a16="http://schemas.microsoft.com/office/drawing/2014/main" id="{72CC360B-DD2D-49C0-887F-50F7995CB69A}"/>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 name="矩形: 圓角 125">
              <a:extLst>
                <a:ext uri="{FF2B5EF4-FFF2-40B4-BE49-F238E27FC236}">
                  <a16:creationId xmlns:a16="http://schemas.microsoft.com/office/drawing/2014/main" id="{9A836FCE-7DFD-48C6-A2AA-7F88C646D636}"/>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 name="矩形: 圓角 126">
              <a:extLst>
                <a:ext uri="{FF2B5EF4-FFF2-40B4-BE49-F238E27FC236}">
                  <a16:creationId xmlns:a16="http://schemas.microsoft.com/office/drawing/2014/main" id="{41D68A19-6B39-4546-A032-A4E75037B9F9}"/>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 name="矩形: 圓角 127">
              <a:extLst>
                <a:ext uri="{FF2B5EF4-FFF2-40B4-BE49-F238E27FC236}">
                  <a16:creationId xmlns:a16="http://schemas.microsoft.com/office/drawing/2014/main" id="{5A1D05C6-06F3-4157-87B9-B0A055BD0F30}"/>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 name="矩形: 圓角 128">
              <a:extLst>
                <a:ext uri="{FF2B5EF4-FFF2-40B4-BE49-F238E27FC236}">
                  <a16:creationId xmlns:a16="http://schemas.microsoft.com/office/drawing/2014/main" id="{02EE1C32-C201-41CE-84E7-06EEED7531D3}"/>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 name="矩形: 圓角 129">
              <a:extLst>
                <a:ext uri="{FF2B5EF4-FFF2-40B4-BE49-F238E27FC236}">
                  <a16:creationId xmlns:a16="http://schemas.microsoft.com/office/drawing/2014/main" id="{F2CBD7E1-3102-4028-BCFA-E85E029674FD}"/>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1" name="群組 130">
            <a:extLst>
              <a:ext uri="{FF2B5EF4-FFF2-40B4-BE49-F238E27FC236}">
                <a16:creationId xmlns:a16="http://schemas.microsoft.com/office/drawing/2014/main" id="{13C899A4-10B2-4E04-8FDF-88EE4A892F59}"/>
              </a:ext>
            </a:extLst>
          </p:cNvPr>
          <p:cNvGrpSpPr/>
          <p:nvPr/>
        </p:nvGrpSpPr>
        <p:grpSpPr>
          <a:xfrm rot="5400000" flipV="1">
            <a:off x="9257147" y="2358622"/>
            <a:ext cx="144016" cy="1584176"/>
            <a:chOff x="4655840" y="2708920"/>
            <a:chExt cx="144016" cy="1584176"/>
          </a:xfrm>
        </p:grpSpPr>
        <p:sp>
          <p:nvSpPr>
            <p:cNvPr id="132" name="矩形: 圓角 131">
              <a:extLst>
                <a:ext uri="{FF2B5EF4-FFF2-40B4-BE49-F238E27FC236}">
                  <a16:creationId xmlns:a16="http://schemas.microsoft.com/office/drawing/2014/main" id="{5D78209C-801A-402D-837F-E0060D1ACA1D}"/>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 name="矩形: 圓角 132">
              <a:extLst>
                <a:ext uri="{FF2B5EF4-FFF2-40B4-BE49-F238E27FC236}">
                  <a16:creationId xmlns:a16="http://schemas.microsoft.com/office/drawing/2014/main" id="{A5B821CE-5EAD-4139-9F23-5C12DDA17BA7}"/>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 name="矩形: 圓角 133">
              <a:extLst>
                <a:ext uri="{FF2B5EF4-FFF2-40B4-BE49-F238E27FC236}">
                  <a16:creationId xmlns:a16="http://schemas.microsoft.com/office/drawing/2014/main" id="{12C03D81-2DB0-403F-B1DF-28FA06EE91F9}"/>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5" name="矩形: 圓角 134">
              <a:extLst>
                <a:ext uri="{FF2B5EF4-FFF2-40B4-BE49-F238E27FC236}">
                  <a16:creationId xmlns:a16="http://schemas.microsoft.com/office/drawing/2014/main" id="{EF0AFDCD-0448-4D3D-B82C-58D671931EF1}"/>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 name="矩形: 圓角 135">
              <a:extLst>
                <a:ext uri="{FF2B5EF4-FFF2-40B4-BE49-F238E27FC236}">
                  <a16:creationId xmlns:a16="http://schemas.microsoft.com/office/drawing/2014/main" id="{F7ABA704-172E-4567-A1CF-F4A59600D443}"/>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 name="矩形: 圓角 136">
              <a:extLst>
                <a:ext uri="{FF2B5EF4-FFF2-40B4-BE49-F238E27FC236}">
                  <a16:creationId xmlns:a16="http://schemas.microsoft.com/office/drawing/2014/main" id="{599D50D7-D1A1-45AE-83B1-328A4B2126F0}"/>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38" name="群組 137">
            <a:extLst>
              <a:ext uri="{FF2B5EF4-FFF2-40B4-BE49-F238E27FC236}">
                <a16:creationId xmlns:a16="http://schemas.microsoft.com/office/drawing/2014/main" id="{A40A25B1-6267-409E-8AD4-4FD1B05B1324}"/>
              </a:ext>
            </a:extLst>
          </p:cNvPr>
          <p:cNvGrpSpPr/>
          <p:nvPr/>
        </p:nvGrpSpPr>
        <p:grpSpPr>
          <a:xfrm rot="5400000" flipV="1">
            <a:off x="9257147" y="2646654"/>
            <a:ext cx="144016" cy="1584176"/>
            <a:chOff x="4655840" y="2708920"/>
            <a:chExt cx="144016" cy="1584176"/>
          </a:xfrm>
        </p:grpSpPr>
        <p:sp>
          <p:nvSpPr>
            <p:cNvPr id="139" name="矩形: 圓角 138">
              <a:extLst>
                <a:ext uri="{FF2B5EF4-FFF2-40B4-BE49-F238E27FC236}">
                  <a16:creationId xmlns:a16="http://schemas.microsoft.com/office/drawing/2014/main" id="{BA1299BE-1D08-4BDC-B1F5-2DA18806D190}"/>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0" name="矩形: 圓角 139">
              <a:extLst>
                <a:ext uri="{FF2B5EF4-FFF2-40B4-BE49-F238E27FC236}">
                  <a16:creationId xmlns:a16="http://schemas.microsoft.com/office/drawing/2014/main" id="{3BEABE98-8E5B-4355-B6FB-F0321C666F69}"/>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1" name="矩形: 圓角 140">
              <a:extLst>
                <a:ext uri="{FF2B5EF4-FFF2-40B4-BE49-F238E27FC236}">
                  <a16:creationId xmlns:a16="http://schemas.microsoft.com/office/drawing/2014/main" id="{DCCBA0D8-9D32-4D8E-9B8F-909448B1FDB1}"/>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 name="矩形: 圓角 141">
              <a:extLst>
                <a:ext uri="{FF2B5EF4-FFF2-40B4-BE49-F238E27FC236}">
                  <a16:creationId xmlns:a16="http://schemas.microsoft.com/office/drawing/2014/main" id="{C67F57D4-56D6-4ED4-8DEF-AF79D6F80676}"/>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 name="矩形: 圓角 142">
              <a:extLst>
                <a:ext uri="{FF2B5EF4-FFF2-40B4-BE49-F238E27FC236}">
                  <a16:creationId xmlns:a16="http://schemas.microsoft.com/office/drawing/2014/main" id="{3D261FDA-2E4A-4A4B-A746-922D52E35228}"/>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 name="矩形: 圓角 143">
              <a:extLst>
                <a:ext uri="{FF2B5EF4-FFF2-40B4-BE49-F238E27FC236}">
                  <a16:creationId xmlns:a16="http://schemas.microsoft.com/office/drawing/2014/main" id="{F8C8D500-39B2-4547-90F5-4080E47B0E79}"/>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5" name="群組 144">
            <a:extLst>
              <a:ext uri="{FF2B5EF4-FFF2-40B4-BE49-F238E27FC236}">
                <a16:creationId xmlns:a16="http://schemas.microsoft.com/office/drawing/2014/main" id="{B5C841BE-48FE-4A88-A7B8-ECBF63BC07EA}"/>
              </a:ext>
            </a:extLst>
          </p:cNvPr>
          <p:cNvGrpSpPr/>
          <p:nvPr/>
        </p:nvGrpSpPr>
        <p:grpSpPr>
          <a:xfrm rot="5400000" flipV="1">
            <a:off x="9257147" y="2934686"/>
            <a:ext cx="144016" cy="1584176"/>
            <a:chOff x="4655840" y="2708920"/>
            <a:chExt cx="144016" cy="1584176"/>
          </a:xfrm>
        </p:grpSpPr>
        <p:sp>
          <p:nvSpPr>
            <p:cNvPr id="146" name="矩形: 圓角 145">
              <a:extLst>
                <a:ext uri="{FF2B5EF4-FFF2-40B4-BE49-F238E27FC236}">
                  <a16:creationId xmlns:a16="http://schemas.microsoft.com/office/drawing/2014/main" id="{4A5D4F42-E4EA-4956-9B17-56C08AD63A0C}"/>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 name="矩形: 圓角 146">
              <a:extLst>
                <a:ext uri="{FF2B5EF4-FFF2-40B4-BE49-F238E27FC236}">
                  <a16:creationId xmlns:a16="http://schemas.microsoft.com/office/drawing/2014/main" id="{F3BA0D2E-AF43-43F7-8CF4-7EA6A850EA21}"/>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 name="矩形: 圓角 147">
              <a:extLst>
                <a:ext uri="{FF2B5EF4-FFF2-40B4-BE49-F238E27FC236}">
                  <a16:creationId xmlns:a16="http://schemas.microsoft.com/office/drawing/2014/main" id="{AB6E39C1-8C27-44D5-9180-615F97EC5697}"/>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 name="矩形: 圓角 148">
              <a:extLst>
                <a:ext uri="{FF2B5EF4-FFF2-40B4-BE49-F238E27FC236}">
                  <a16:creationId xmlns:a16="http://schemas.microsoft.com/office/drawing/2014/main" id="{62627F78-DEC8-4625-83A2-702F9FE6848D}"/>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0" name="矩形: 圓角 149">
              <a:extLst>
                <a:ext uri="{FF2B5EF4-FFF2-40B4-BE49-F238E27FC236}">
                  <a16:creationId xmlns:a16="http://schemas.microsoft.com/office/drawing/2014/main" id="{23F4EF6A-16B2-4281-B845-C32C50F646CD}"/>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1" name="矩形: 圓角 150">
              <a:extLst>
                <a:ext uri="{FF2B5EF4-FFF2-40B4-BE49-F238E27FC236}">
                  <a16:creationId xmlns:a16="http://schemas.microsoft.com/office/drawing/2014/main" id="{E7C45562-AFC7-47B9-B0CC-44F60F3E2BF2}"/>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52" name="群組 151">
            <a:extLst>
              <a:ext uri="{FF2B5EF4-FFF2-40B4-BE49-F238E27FC236}">
                <a16:creationId xmlns:a16="http://schemas.microsoft.com/office/drawing/2014/main" id="{356FC45D-DD58-4254-A5CB-58183DAE0325}"/>
              </a:ext>
            </a:extLst>
          </p:cNvPr>
          <p:cNvGrpSpPr/>
          <p:nvPr/>
        </p:nvGrpSpPr>
        <p:grpSpPr>
          <a:xfrm rot="5400000" flipV="1">
            <a:off x="9257147" y="3222718"/>
            <a:ext cx="144016" cy="1584176"/>
            <a:chOff x="4655840" y="2708920"/>
            <a:chExt cx="144016" cy="1584176"/>
          </a:xfrm>
        </p:grpSpPr>
        <p:sp>
          <p:nvSpPr>
            <p:cNvPr id="153" name="矩形: 圓角 152">
              <a:extLst>
                <a:ext uri="{FF2B5EF4-FFF2-40B4-BE49-F238E27FC236}">
                  <a16:creationId xmlns:a16="http://schemas.microsoft.com/office/drawing/2014/main" id="{CB49AAE3-907E-42B2-B040-5B70F00EC115}"/>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 name="矩形: 圓角 153">
              <a:extLst>
                <a:ext uri="{FF2B5EF4-FFF2-40B4-BE49-F238E27FC236}">
                  <a16:creationId xmlns:a16="http://schemas.microsoft.com/office/drawing/2014/main" id="{106D6E8D-62F9-45C3-9369-3F9E215ABE57}"/>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5" name="矩形: 圓角 154">
              <a:extLst>
                <a:ext uri="{FF2B5EF4-FFF2-40B4-BE49-F238E27FC236}">
                  <a16:creationId xmlns:a16="http://schemas.microsoft.com/office/drawing/2014/main" id="{A6EC55E7-39A9-4A0F-ABF7-F362A2EABC6C}"/>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6" name="矩形: 圓角 155">
              <a:extLst>
                <a:ext uri="{FF2B5EF4-FFF2-40B4-BE49-F238E27FC236}">
                  <a16:creationId xmlns:a16="http://schemas.microsoft.com/office/drawing/2014/main" id="{E9618E01-6D07-4AA1-B525-4FA352B4F35F}"/>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7" name="矩形: 圓角 156">
              <a:extLst>
                <a:ext uri="{FF2B5EF4-FFF2-40B4-BE49-F238E27FC236}">
                  <a16:creationId xmlns:a16="http://schemas.microsoft.com/office/drawing/2014/main" id="{1A05EBDD-82D9-4C7D-9FA5-38BFD7BB9A5F}"/>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 name="矩形: 圓角 157">
              <a:extLst>
                <a:ext uri="{FF2B5EF4-FFF2-40B4-BE49-F238E27FC236}">
                  <a16:creationId xmlns:a16="http://schemas.microsoft.com/office/drawing/2014/main" id="{F6D5C3AB-29C8-41D2-8A0C-5AA144FFE4EE}"/>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59" name="群組 158">
            <a:extLst>
              <a:ext uri="{FF2B5EF4-FFF2-40B4-BE49-F238E27FC236}">
                <a16:creationId xmlns:a16="http://schemas.microsoft.com/office/drawing/2014/main" id="{314396AF-A017-46FE-975D-E30F480A82F8}"/>
              </a:ext>
            </a:extLst>
          </p:cNvPr>
          <p:cNvGrpSpPr/>
          <p:nvPr/>
        </p:nvGrpSpPr>
        <p:grpSpPr>
          <a:xfrm rot="5400000" flipV="1">
            <a:off x="9257147" y="3510750"/>
            <a:ext cx="144016" cy="1584176"/>
            <a:chOff x="4655840" y="2708920"/>
            <a:chExt cx="144016" cy="1584176"/>
          </a:xfrm>
        </p:grpSpPr>
        <p:sp>
          <p:nvSpPr>
            <p:cNvPr id="160" name="矩形: 圓角 159">
              <a:extLst>
                <a:ext uri="{FF2B5EF4-FFF2-40B4-BE49-F238E27FC236}">
                  <a16:creationId xmlns:a16="http://schemas.microsoft.com/office/drawing/2014/main" id="{A54D3254-75FC-4FF6-91A9-A2F2A8B1F860}"/>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1" name="矩形: 圓角 160">
              <a:extLst>
                <a:ext uri="{FF2B5EF4-FFF2-40B4-BE49-F238E27FC236}">
                  <a16:creationId xmlns:a16="http://schemas.microsoft.com/office/drawing/2014/main" id="{D5F16A1C-83F8-46C6-9268-1F67088FCDA5}"/>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2" name="矩形: 圓角 161">
              <a:extLst>
                <a:ext uri="{FF2B5EF4-FFF2-40B4-BE49-F238E27FC236}">
                  <a16:creationId xmlns:a16="http://schemas.microsoft.com/office/drawing/2014/main" id="{B25B61EE-3A3D-4C9B-BE52-DE44231C923C}"/>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3" name="矩形: 圓角 162">
              <a:extLst>
                <a:ext uri="{FF2B5EF4-FFF2-40B4-BE49-F238E27FC236}">
                  <a16:creationId xmlns:a16="http://schemas.microsoft.com/office/drawing/2014/main" id="{B27B9325-B0F8-449B-A44B-AB03D732B258}"/>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4" name="矩形: 圓角 163">
              <a:extLst>
                <a:ext uri="{FF2B5EF4-FFF2-40B4-BE49-F238E27FC236}">
                  <a16:creationId xmlns:a16="http://schemas.microsoft.com/office/drawing/2014/main" id="{29DFA7C2-110C-4279-B24D-76D3905CF17B}"/>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5" name="矩形: 圓角 164">
              <a:extLst>
                <a:ext uri="{FF2B5EF4-FFF2-40B4-BE49-F238E27FC236}">
                  <a16:creationId xmlns:a16="http://schemas.microsoft.com/office/drawing/2014/main" id="{54B1A445-58DA-4E51-84F6-37E20F2D7364}"/>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66" name="群組 165">
            <a:extLst>
              <a:ext uri="{FF2B5EF4-FFF2-40B4-BE49-F238E27FC236}">
                <a16:creationId xmlns:a16="http://schemas.microsoft.com/office/drawing/2014/main" id="{A41C8157-DD4C-492F-8DC6-0B21F9061A4B}"/>
              </a:ext>
            </a:extLst>
          </p:cNvPr>
          <p:cNvGrpSpPr/>
          <p:nvPr/>
        </p:nvGrpSpPr>
        <p:grpSpPr>
          <a:xfrm rot="5400000" flipV="1">
            <a:off x="9257147" y="3798782"/>
            <a:ext cx="144016" cy="1584176"/>
            <a:chOff x="4655840" y="2708920"/>
            <a:chExt cx="144016" cy="1584176"/>
          </a:xfrm>
        </p:grpSpPr>
        <p:sp>
          <p:nvSpPr>
            <p:cNvPr id="167" name="矩形: 圓角 166">
              <a:extLst>
                <a:ext uri="{FF2B5EF4-FFF2-40B4-BE49-F238E27FC236}">
                  <a16:creationId xmlns:a16="http://schemas.microsoft.com/office/drawing/2014/main" id="{6C3C7E92-2A71-4FAF-B66D-2ABF9BA00C1D}"/>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8" name="矩形: 圓角 167">
              <a:extLst>
                <a:ext uri="{FF2B5EF4-FFF2-40B4-BE49-F238E27FC236}">
                  <a16:creationId xmlns:a16="http://schemas.microsoft.com/office/drawing/2014/main" id="{18864A6C-5E65-4ACB-8B48-CBBDC44FD933}"/>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9" name="矩形: 圓角 168">
              <a:extLst>
                <a:ext uri="{FF2B5EF4-FFF2-40B4-BE49-F238E27FC236}">
                  <a16:creationId xmlns:a16="http://schemas.microsoft.com/office/drawing/2014/main" id="{CE28FA99-02C2-48A3-B1E4-1328E3C13C35}"/>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0" name="矩形: 圓角 169">
              <a:extLst>
                <a:ext uri="{FF2B5EF4-FFF2-40B4-BE49-F238E27FC236}">
                  <a16:creationId xmlns:a16="http://schemas.microsoft.com/office/drawing/2014/main" id="{F9D11B77-5734-4A24-8036-14AE55025632}"/>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1" name="矩形: 圓角 170">
              <a:extLst>
                <a:ext uri="{FF2B5EF4-FFF2-40B4-BE49-F238E27FC236}">
                  <a16:creationId xmlns:a16="http://schemas.microsoft.com/office/drawing/2014/main" id="{F4938C7B-6756-4734-B3C1-701A77F73637}"/>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2" name="矩形: 圓角 171">
              <a:extLst>
                <a:ext uri="{FF2B5EF4-FFF2-40B4-BE49-F238E27FC236}">
                  <a16:creationId xmlns:a16="http://schemas.microsoft.com/office/drawing/2014/main" id="{357423EC-49C4-40EC-8972-9EDADE864041}"/>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73" name="群組 172">
            <a:extLst>
              <a:ext uri="{FF2B5EF4-FFF2-40B4-BE49-F238E27FC236}">
                <a16:creationId xmlns:a16="http://schemas.microsoft.com/office/drawing/2014/main" id="{725B8309-D39C-4FE1-B2A0-F381D576EAF8}"/>
              </a:ext>
            </a:extLst>
          </p:cNvPr>
          <p:cNvGrpSpPr/>
          <p:nvPr/>
        </p:nvGrpSpPr>
        <p:grpSpPr>
          <a:xfrm rot="5400000" flipV="1">
            <a:off x="9257147" y="4086814"/>
            <a:ext cx="144016" cy="1584176"/>
            <a:chOff x="4655840" y="2708920"/>
            <a:chExt cx="144016" cy="1584176"/>
          </a:xfrm>
        </p:grpSpPr>
        <p:sp>
          <p:nvSpPr>
            <p:cNvPr id="174" name="矩形: 圓角 173">
              <a:extLst>
                <a:ext uri="{FF2B5EF4-FFF2-40B4-BE49-F238E27FC236}">
                  <a16:creationId xmlns:a16="http://schemas.microsoft.com/office/drawing/2014/main" id="{2466CF3C-E54D-4948-9A9B-067227A018B9}"/>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5" name="矩形: 圓角 174">
              <a:extLst>
                <a:ext uri="{FF2B5EF4-FFF2-40B4-BE49-F238E27FC236}">
                  <a16:creationId xmlns:a16="http://schemas.microsoft.com/office/drawing/2014/main" id="{0FD1DE7C-A6FD-4E72-A318-05E23AC129CC}"/>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6" name="矩形: 圓角 175">
              <a:extLst>
                <a:ext uri="{FF2B5EF4-FFF2-40B4-BE49-F238E27FC236}">
                  <a16:creationId xmlns:a16="http://schemas.microsoft.com/office/drawing/2014/main" id="{F1E2864C-F144-4D0E-851C-9549728F397C}"/>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7" name="矩形: 圓角 176">
              <a:extLst>
                <a:ext uri="{FF2B5EF4-FFF2-40B4-BE49-F238E27FC236}">
                  <a16:creationId xmlns:a16="http://schemas.microsoft.com/office/drawing/2014/main" id="{C92D3D37-FD6C-46D8-87B7-32764B285C1F}"/>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8" name="矩形: 圓角 177">
              <a:extLst>
                <a:ext uri="{FF2B5EF4-FFF2-40B4-BE49-F238E27FC236}">
                  <a16:creationId xmlns:a16="http://schemas.microsoft.com/office/drawing/2014/main" id="{43AE12A4-462E-4870-9DC1-8948A2ABACC6}"/>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9" name="矩形: 圓角 178">
              <a:extLst>
                <a:ext uri="{FF2B5EF4-FFF2-40B4-BE49-F238E27FC236}">
                  <a16:creationId xmlns:a16="http://schemas.microsoft.com/office/drawing/2014/main" id="{72FA87B4-7061-4F18-AD33-2361CECCE219}"/>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80" name="群組 179">
            <a:extLst>
              <a:ext uri="{FF2B5EF4-FFF2-40B4-BE49-F238E27FC236}">
                <a16:creationId xmlns:a16="http://schemas.microsoft.com/office/drawing/2014/main" id="{5F77A73C-9491-48A1-81EA-CE9F03D26B28}"/>
              </a:ext>
            </a:extLst>
          </p:cNvPr>
          <p:cNvGrpSpPr/>
          <p:nvPr/>
        </p:nvGrpSpPr>
        <p:grpSpPr>
          <a:xfrm rot="5400000" flipV="1">
            <a:off x="9257147" y="4374846"/>
            <a:ext cx="144016" cy="1584176"/>
            <a:chOff x="4655840" y="2708920"/>
            <a:chExt cx="144016" cy="1584176"/>
          </a:xfrm>
        </p:grpSpPr>
        <p:sp>
          <p:nvSpPr>
            <p:cNvPr id="181" name="矩形: 圓角 180">
              <a:extLst>
                <a:ext uri="{FF2B5EF4-FFF2-40B4-BE49-F238E27FC236}">
                  <a16:creationId xmlns:a16="http://schemas.microsoft.com/office/drawing/2014/main" id="{296DF2A8-ABC2-4121-A82B-1EB5B4CC6900}"/>
                </a:ext>
              </a:extLst>
            </p:cNvPr>
            <p:cNvSpPr/>
            <p:nvPr/>
          </p:nvSpPr>
          <p:spPr>
            <a:xfrm>
              <a:off x="4655840" y="270892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2" name="矩形: 圓角 181">
              <a:extLst>
                <a:ext uri="{FF2B5EF4-FFF2-40B4-BE49-F238E27FC236}">
                  <a16:creationId xmlns:a16="http://schemas.microsoft.com/office/drawing/2014/main" id="{5DB610C1-872A-4314-895E-D4E885A84229}"/>
                </a:ext>
              </a:extLst>
            </p:cNvPr>
            <p:cNvSpPr/>
            <p:nvPr/>
          </p:nvSpPr>
          <p:spPr>
            <a:xfrm>
              <a:off x="4655840" y="2996952"/>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3" name="矩形: 圓角 182">
              <a:extLst>
                <a:ext uri="{FF2B5EF4-FFF2-40B4-BE49-F238E27FC236}">
                  <a16:creationId xmlns:a16="http://schemas.microsoft.com/office/drawing/2014/main" id="{30B445D3-7F34-4BCB-BF0F-E15B79E0909F}"/>
                </a:ext>
              </a:extLst>
            </p:cNvPr>
            <p:cNvSpPr/>
            <p:nvPr/>
          </p:nvSpPr>
          <p:spPr>
            <a:xfrm>
              <a:off x="4655840" y="3284984"/>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4" name="矩形: 圓角 183">
              <a:extLst>
                <a:ext uri="{FF2B5EF4-FFF2-40B4-BE49-F238E27FC236}">
                  <a16:creationId xmlns:a16="http://schemas.microsoft.com/office/drawing/2014/main" id="{A73563D1-51FC-4241-AA60-1A9F5D8652B0}"/>
                </a:ext>
              </a:extLst>
            </p:cNvPr>
            <p:cNvSpPr/>
            <p:nvPr/>
          </p:nvSpPr>
          <p:spPr>
            <a:xfrm>
              <a:off x="4655840" y="3573016"/>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5" name="矩形: 圓角 184">
              <a:extLst>
                <a:ext uri="{FF2B5EF4-FFF2-40B4-BE49-F238E27FC236}">
                  <a16:creationId xmlns:a16="http://schemas.microsoft.com/office/drawing/2014/main" id="{5934B016-D733-4912-B1B6-0241E023E11B}"/>
                </a:ext>
              </a:extLst>
            </p:cNvPr>
            <p:cNvSpPr/>
            <p:nvPr/>
          </p:nvSpPr>
          <p:spPr>
            <a:xfrm>
              <a:off x="4655840" y="3861048"/>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6" name="矩形: 圓角 185">
              <a:extLst>
                <a:ext uri="{FF2B5EF4-FFF2-40B4-BE49-F238E27FC236}">
                  <a16:creationId xmlns:a16="http://schemas.microsoft.com/office/drawing/2014/main" id="{C6C95667-50AA-4651-9AF8-B29926F206F6}"/>
                </a:ext>
              </a:extLst>
            </p:cNvPr>
            <p:cNvSpPr/>
            <p:nvPr/>
          </p:nvSpPr>
          <p:spPr>
            <a:xfrm>
              <a:off x="4655840" y="4149080"/>
              <a:ext cx="144016" cy="144016"/>
            </a:xfrm>
            <a:prstGeom prst="round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87" name="矩形: 圓角 186">
            <a:extLst>
              <a:ext uri="{FF2B5EF4-FFF2-40B4-BE49-F238E27FC236}">
                <a16:creationId xmlns:a16="http://schemas.microsoft.com/office/drawing/2014/main" id="{EA15ED1A-2947-4BB6-8052-3323F8FEADB1}"/>
              </a:ext>
            </a:extLst>
          </p:cNvPr>
          <p:cNvSpPr/>
          <p:nvPr/>
        </p:nvSpPr>
        <p:spPr>
          <a:xfrm rot="10800000" flipV="1">
            <a:off x="10265259" y="2502638"/>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3</a:t>
            </a:r>
            <a:endParaRPr lang="zh-TW" altLang="en-US" dirty="0">
              <a:solidFill>
                <a:schemeClr val="tx1"/>
              </a:solidFill>
            </a:endParaRPr>
          </a:p>
        </p:txBody>
      </p:sp>
      <p:sp>
        <p:nvSpPr>
          <p:cNvPr id="188" name="矩形: 圓角 187">
            <a:extLst>
              <a:ext uri="{FF2B5EF4-FFF2-40B4-BE49-F238E27FC236}">
                <a16:creationId xmlns:a16="http://schemas.microsoft.com/office/drawing/2014/main" id="{2082651C-4870-4242-A945-C2F6EE459AC9}"/>
              </a:ext>
            </a:extLst>
          </p:cNvPr>
          <p:cNvSpPr/>
          <p:nvPr/>
        </p:nvSpPr>
        <p:spPr>
          <a:xfrm rot="10800000" flipV="1">
            <a:off x="10265259" y="2790670"/>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3</a:t>
            </a:r>
            <a:endParaRPr lang="zh-TW" altLang="en-US" dirty="0">
              <a:solidFill>
                <a:schemeClr val="tx1"/>
              </a:solidFill>
            </a:endParaRPr>
          </a:p>
        </p:txBody>
      </p:sp>
      <p:sp>
        <p:nvSpPr>
          <p:cNvPr id="189" name="矩形: 圓角 188">
            <a:extLst>
              <a:ext uri="{FF2B5EF4-FFF2-40B4-BE49-F238E27FC236}">
                <a16:creationId xmlns:a16="http://schemas.microsoft.com/office/drawing/2014/main" id="{6A50F8C7-898F-4602-BF78-5FDDB3CA3D1D}"/>
              </a:ext>
            </a:extLst>
          </p:cNvPr>
          <p:cNvSpPr/>
          <p:nvPr/>
        </p:nvSpPr>
        <p:spPr>
          <a:xfrm rot="10800000" flipV="1">
            <a:off x="10265259" y="3078702"/>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190" name="矩形: 圓角 189">
            <a:extLst>
              <a:ext uri="{FF2B5EF4-FFF2-40B4-BE49-F238E27FC236}">
                <a16:creationId xmlns:a16="http://schemas.microsoft.com/office/drawing/2014/main" id="{993F5B1F-B2F6-466C-AF96-2E155AA37F27}"/>
              </a:ext>
            </a:extLst>
          </p:cNvPr>
          <p:cNvSpPr/>
          <p:nvPr/>
        </p:nvSpPr>
        <p:spPr>
          <a:xfrm rot="10800000" flipV="1">
            <a:off x="10265259" y="3366734"/>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191" name="矩形: 圓角 190">
            <a:extLst>
              <a:ext uri="{FF2B5EF4-FFF2-40B4-BE49-F238E27FC236}">
                <a16:creationId xmlns:a16="http://schemas.microsoft.com/office/drawing/2014/main" id="{6D24EB97-9539-4906-800E-AF19FE3AC727}"/>
              </a:ext>
            </a:extLst>
          </p:cNvPr>
          <p:cNvSpPr/>
          <p:nvPr/>
        </p:nvSpPr>
        <p:spPr>
          <a:xfrm rot="10800000" flipV="1">
            <a:off x="10265259" y="3654766"/>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192" name="矩形: 圓角 191">
            <a:extLst>
              <a:ext uri="{FF2B5EF4-FFF2-40B4-BE49-F238E27FC236}">
                <a16:creationId xmlns:a16="http://schemas.microsoft.com/office/drawing/2014/main" id="{A564EF81-00FF-45E1-8838-4DCDDA76AB90}"/>
              </a:ext>
            </a:extLst>
          </p:cNvPr>
          <p:cNvSpPr/>
          <p:nvPr/>
        </p:nvSpPr>
        <p:spPr>
          <a:xfrm rot="10800000" flipV="1">
            <a:off x="10265259" y="3942798"/>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193" name="矩形: 圓角 192">
            <a:extLst>
              <a:ext uri="{FF2B5EF4-FFF2-40B4-BE49-F238E27FC236}">
                <a16:creationId xmlns:a16="http://schemas.microsoft.com/office/drawing/2014/main" id="{19A0A21F-84DA-4CD6-9A0C-2316905A65D0}"/>
              </a:ext>
            </a:extLst>
          </p:cNvPr>
          <p:cNvSpPr/>
          <p:nvPr/>
        </p:nvSpPr>
        <p:spPr>
          <a:xfrm rot="10800000" flipV="1">
            <a:off x="10265259" y="4230830"/>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194" name="矩形: 圓角 193">
            <a:extLst>
              <a:ext uri="{FF2B5EF4-FFF2-40B4-BE49-F238E27FC236}">
                <a16:creationId xmlns:a16="http://schemas.microsoft.com/office/drawing/2014/main" id="{E3778856-93B3-42C8-B2BC-EA2FD6B50636}"/>
              </a:ext>
            </a:extLst>
          </p:cNvPr>
          <p:cNvSpPr/>
          <p:nvPr/>
        </p:nvSpPr>
        <p:spPr>
          <a:xfrm rot="10800000" flipV="1">
            <a:off x="10265259" y="4518862"/>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195" name="矩形: 圓角 194">
            <a:extLst>
              <a:ext uri="{FF2B5EF4-FFF2-40B4-BE49-F238E27FC236}">
                <a16:creationId xmlns:a16="http://schemas.microsoft.com/office/drawing/2014/main" id="{04D115B1-E839-47C8-B65D-8AC7098E36C3}"/>
              </a:ext>
            </a:extLst>
          </p:cNvPr>
          <p:cNvSpPr/>
          <p:nvPr/>
        </p:nvSpPr>
        <p:spPr>
          <a:xfrm rot="10800000" flipV="1">
            <a:off x="10265259" y="4806894"/>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1</a:t>
            </a:r>
            <a:endParaRPr lang="zh-TW" altLang="en-US" dirty="0">
              <a:solidFill>
                <a:schemeClr val="tx1"/>
              </a:solidFill>
            </a:endParaRPr>
          </a:p>
        </p:txBody>
      </p:sp>
      <p:sp>
        <p:nvSpPr>
          <p:cNvPr id="196" name="矩形: 圓角 195">
            <a:extLst>
              <a:ext uri="{FF2B5EF4-FFF2-40B4-BE49-F238E27FC236}">
                <a16:creationId xmlns:a16="http://schemas.microsoft.com/office/drawing/2014/main" id="{D6A4313D-DB8A-449F-9731-70450BC62F22}"/>
              </a:ext>
            </a:extLst>
          </p:cNvPr>
          <p:cNvSpPr/>
          <p:nvPr/>
        </p:nvSpPr>
        <p:spPr>
          <a:xfrm rot="10800000" flipV="1">
            <a:off x="10265259" y="5094926"/>
            <a:ext cx="144016" cy="14401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2</a:t>
            </a:r>
            <a:endParaRPr lang="zh-TW" altLang="en-US" dirty="0">
              <a:solidFill>
                <a:schemeClr val="tx1"/>
              </a:solidFill>
            </a:endParaRPr>
          </a:p>
        </p:txBody>
      </p:sp>
      <p:sp>
        <p:nvSpPr>
          <p:cNvPr id="197" name="左大括弧 196">
            <a:extLst>
              <a:ext uri="{FF2B5EF4-FFF2-40B4-BE49-F238E27FC236}">
                <a16:creationId xmlns:a16="http://schemas.microsoft.com/office/drawing/2014/main" id="{2CA8AC9C-7DAF-4B4C-9DFC-D9949DEE61CB}"/>
              </a:ext>
            </a:extLst>
          </p:cNvPr>
          <p:cNvSpPr/>
          <p:nvPr/>
        </p:nvSpPr>
        <p:spPr>
          <a:xfrm rot="16200000">
            <a:off x="9156031" y="4633320"/>
            <a:ext cx="274240" cy="16561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98" name="左大括弧 197">
            <a:extLst>
              <a:ext uri="{FF2B5EF4-FFF2-40B4-BE49-F238E27FC236}">
                <a16:creationId xmlns:a16="http://schemas.microsoft.com/office/drawing/2014/main" id="{ADC331B3-0652-45BF-9605-5CBB6B58A817}"/>
              </a:ext>
            </a:extLst>
          </p:cNvPr>
          <p:cNvSpPr/>
          <p:nvPr/>
        </p:nvSpPr>
        <p:spPr>
          <a:xfrm rot="16200000">
            <a:off x="10200147" y="5317396"/>
            <a:ext cx="274240" cy="2880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01" name="左大括弧 200">
            <a:extLst>
              <a:ext uri="{FF2B5EF4-FFF2-40B4-BE49-F238E27FC236}">
                <a16:creationId xmlns:a16="http://schemas.microsoft.com/office/drawing/2014/main" id="{FF5DE489-1C44-4457-A4D9-21304AFD5EF3}"/>
              </a:ext>
            </a:extLst>
          </p:cNvPr>
          <p:cNvSpPr/>
          <p:nvPr/>
        </p:nvSpPr>
        <p:spPr>
          <a:xfrm flipV="1">
            <a:off x="8190819" y="2502638"/>
            <a:ext cx="202232" cy="27363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03" name="矩形: 圓角 202">
            <a:extLst>
              <a:ext uri="{FF2B5EF4-FFF2-40B4-BE49-F238E27FC236}">
                <a16:creationId xmlns:a16="http://schemas.microsoft.com/office/drawing/2014/main" id="{AFD4436D-D395-46FE-9802-29E52C1CE77F}"/>
              </a:ext>
            </a:extLst>
          </p:cNvPr>
          <p:cNvSpPr/>
          <p:nvPr/>
        </p:nvSpPr>
        <p:spPr>
          <a:xfrm rot="5400000" flipV="1">
            <a:off x="9347131" y="1559988"/>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4" name="矩形: 圓角 203">
            <a:extLst>
              <a:ext uri="{FF2B5EF4-FFF2-40B4-BE49-F238E27FC236}">
                <a16:creationId xmlns:a16="http://schemas.microsoft.com/office/drawing/2014/main" id="{C75EBA4E-B122-424E-8E1C-915F50241ED4}"/>
              </a:ext>
            </a:extLst>
          </p:cNvPr>
          <p:cNvSpPr/>
          <p:nvPr/>
        </p:nvSpPr>
        <p:spPr>
          <a:xfrm rot="5400000" flipV="1">
            <a:off x="9347131" y="1855258"/>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5" name="矩形: 圓角 204">
            <a:extLst>
              <a:ext uri="{FF2B5EF4-FFF2-40B4-BE49-F238E27FC236}">
                <a16:creationId xmlns:a16="http://schemas.microsoft.com/office/drawing/2014/main" id="{D47833E2-DD32-4E02-89E6-BCF523979176}"/>
              </a:ext>
            </a:extLst>
          </p:cNvPr>
          <p:cNvSpPr/>
          <p:nvPr/>
        </p:nvSpPr>
        <p:spPr>
          <a:xfrm rot="5400000" flipV="1">
            <a:off x="9347131" y="2141524"/>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6" name="矩形: 圓角 205">
            <a:extLst>
              <a:ext uri="{FF2B5EF4-FFF2-40B4-BE49-F238E27FC236}">
                <a16:creationId xmlns:a16="http://schemas.microsoft.com/office/drawing/2014/main" id="{1EFD839D-BDE5-49AA-AE3B-6CC481F899E4}"/>
              </a:ext>
            </a:extLst>
          </p:cNvPr>
          <p:cNvSpPr/>
          <p:nvPr/>
        </p:nvSpPr>
        <p:spPr>
          <a:xfrm rot="5400000" flipV="1">
            <a:off x="9347131" y="2435514"/>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7" name="矩形: 圓角 206">
            <a:extLst>
              <a:ext uri="{FF2B5EF4-FFF2-40B4-BE49-F238E27FC236}">
                <a16:creationId xmlns:a16="http://schemas.microsoft.com/office/drawing/2014/main" id="{DF6737AA-7F1A-4E57-AF18-849FF94C6088}"/>
              </a:ext>
            </a:extLst>
          </p:cNvPr>
          <p:cNvSpPr/>
          <p:nvPr/>
        </p:nvSpPr>
        <p:spPr>
          <a:xfrm rot="5400000" flipV="1">
            <a:off x="9347131" y="2717588"/>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8" name="矩形: 圓角 207">
            <a:extLst>
              <a:ext uri="{FF2B5EF4-FFF2-40B4-BE49-F238E27FC236}">
                <a16:creationId xmlns:a16="http://schemas.microsoft.com/office/drawing/2014/main" id="{2BD3ADCF-EAF2-4BE6-8C55-CCBC6B19E870}"/>
              </a:ext>
            </a:extLst>
          </p:cNvPr>
          <p:cNvSpPr/>
          <p:nvPr/>
        </p:nvSpPr>
        <p:spPr>
          <a:xfrm rot="5400000" flipV="1">
            <a:off x="9347131" y="3005620"/>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9" name="矩形: 圓角 208">
            <a:extLst>
              <a:ext uri="{FF2B5EF4-FFF2-40B4-BE49-F238E27FC236}">
                <a16:creationId xmlns:a16="http://schemas.microsoft.com/office/drawing/2014/main" id="{979811BE-DC63-4E5C-B84C-796C3AEC827A}"/>
              </a:ext>
            </a:extLst>
          </p:cNvPr>
          <p:cNvSpPr/>
          <p:nvPr/>
        </p:nvSpPr>
        <p:spPr>
          <a:xfrm rot="5400000" flipV="1">
            <a:off x="9347131" y="329746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0" name="矩形: 圓角 209">
            <a:extLst>
              <a:ext uri="{FF2B5EF4-FFF2-40B4-BE49-F238E27FC236}">
                <a16:creationId xmlns:a16="http://schemas.microsoft.com/office/drawing/2014/main" id="{F99B9AE4-582A-44A0-8F97-593AEA7F725C}"/>
              </a:ext>
            </a:extLst>
          </p:cNvPr>
          <p:cNvSpPr/>
          <p:nvPr/>
        </p:nvSpPr>
        <p:spPr>
          <a:xfrm rot="5400000" flipV="1">
            <a:off x="9347131" y="358321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1" name="矩形: 圓角 210">
            <a:extLst>
              <a:ext uri="{FF2B5EF4-FFF2-40B4-BE49-F238E27FC236}">
                <a16:creationId xmlns:a16="http://schemas.microsoft.com/office/drawing/2014/main" id="{6DC029E8-0075-4D9C-98C1-C7A75EBCFBE9}"/>
              </a:ext>
            </a:extLst>
          </p:cNvPr>
          <p:cNvSpPr/>
          <p:nvPr/>
        </p:nvSpPr>
        <p:spPr>
          <a:xfrm rot="5400000" flipV="1">
            <a:off x="9347131" y="387277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2" name="矩形: 圓角 211">
            <a:extLst>
              <a:ext uri="{FF2B5EF4-FFF2-40B4-BE49-F238E27FC236}">
                <a16:creationId xmlns:a16="http://schemas.microsoft.com/office/drawing/2014/main" id="{1BD64B9D-B058-4346-86CE-22B1BAFAA861}"/>
              </a:ext>
            </a:extLst>
          </p:cNvPr>
          <p:cNvSpPr/>
          <p:nvPr/>
        </p:nvSpPr>
        <p:spPr>
          <a:xfrm rot="5400000" flipV="1">
            <a:off x="9347131" y="4154712"/>
            <a:ext cx="252080" cy="2016224"/>
          </a:xfrm>
          <a:prstGeom prst="roundRect">
            <a:avLst/>
          </a:prstGeom>
          <a:no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5" name="直線單箭頭接點 214">
            <a:extLst>
              <a:ext uri="{FF2B5EF4-FFF2-40B4-BE49-F238E27FC236}">
                <a16:creationId xmlns:a16="http://schemas.microsoft.com/office/drawing/2014/main" id="{749B9C6F-3080-40AC-A694-117B58AD1421}"/>
              </a:ext>
            </a:extLst>
          </p:cNvPr>
          <p:cNvCxnSpPr>
            <a:cxnSpLocks/>
          </p:cNvCxnSpPr>
          <p:nvPr/>
        </p:nvCxnSpPr>
        <p:spPr>
          <a:xfrm>
            <a:off x="8897107" y="2187460"/>
            <a:ext cx="0" cy="24272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直線單箭頭接點 215">
            <a:extLst>
              <a:ext uri="{FF2B5EF4-FFF2-40B4-BE49-F238E27FC236}">
                <a16:creationId xmlns:a16="http://schemas.microsoft.com/office/drawing/2014/main" id="{FFB53DF9-0544-451B-94FA-5B50B2752AD2}"/>
              </a:ext>
            </a:extLst>
          </p:cNvPr>
          <p:cNvCxnSpPr>
            <a:cxnSpLocks/>
          </p:cNvCxnSpPr>
          <p:nvPr/>
        </p:nvCxnSpPr>
        <p:spPr>
          <a:xfrm rot="5400000" flipV="1">
            <a:off x="8249034" y="4719175"/>
            <a:ext cx="0" cy="31900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8" name="文字方塊 217">
            <a:extLst>
              <a:ext uri="{FF2B5EF4-FFF2-40B4-BE49-F238E27FC236}">
                <a16:creationId xmlns:a16="http://schemas.microsoft.com/office/drawing/2014/main" id="{8E1F1E43-2543-4D6E-9395-F7A0B15D2AB2}"/>
              </a:ext>
            </a:extLst>
          </p:cNvPr>
          <p:cNvSpPr txBox="1"/>
          <p:nvPr/>
        </p:nvSpPr>
        <p:spPr>
          <a:xfrm>
            <a:off x="7176120" y="4662428"/>
            <a:ext cx="902811" cy="369332"/>
          </a:xfrm>
          <a:prstGeom prst="rect">
            <a:avLst/>
          </a:prstGeom>
          <a:noFill/>
        </p:spPr>
        <p:txBody>
          <a:bodyPr wrap="none" rtlCol="0">
            <a:spAutoFit/>
          </a:bodyPr>
          <a:lstStyle/>
          <a:p>
            <a:pPr algn="ctr"/>
            <a:r>
              <a:rPr lang="en-US" altLang="zh-TW" dirty="0"/>
              <a:t>I/O pair</a:t>
            </a:r>
            <a:endParaRPr lang="zh-TW" altLang="en-US" dirty="0"/>
          </a:p>
        </p:txBody>
      </p:sp>
      <p:sp>
        <p:nvSpPr>
          <p:cNvPr id="219" name="文字方塊 218">
            <a:extLst>
              <a:ext uri="{FF2B5EF4-FFF2-40B4-BE49-F238E27FC236}">
                <a16:creationId xmlns:a16="http://schemas.microsoft.com/office/drawing/2014/main" id="{697E561D-D572-4D4B-9550-8AB89194FB7F}"/>
              </a:ext>
            </a:extLst>
          </p:cNvPr>
          <p:cNvSpPr txBox="1"/>
          <p:nvPr/>
        </p:nvSpPr>
        <p:spPr>
          <a:xfrm>
            <a:off x="7032104" y="3717032"/>
            <a:ext cx="1163332" cy="369332"/>
          </a:xfrm>
          <a:prstGeom prst="rect">
            <a:avLst/>
          </a:prstGeom>
          <a:noFill/>
        </p:spPr>
        <p:txBody>
          <a:bodyPr wrap="none" rtlCol="0">
            <a:spAutoFit/>
          </a:bodyPr>
          <a:lstStyle/>
          <a:p>
            <a:pPr algn="ctr"/>
            <a:r>
              <a:rPr lang="en-US" altLang="zh-TW" dirty="0"/>
              <a:t>n I/O pairs</a:t>
            </a:r>
            <a:endParaRPr lang="zh-TW" altLang="en-US" dirty="0"/>
          </a:p>
        </p:txBody>
      </p:sp>
      <p:sp>
        <p:nvSpPr>
          <p:cNvPr id="220" name="文字方塊 219">
            <a:extLst>
              <a:ext uri="{FF2B5EF4-FFF2-40B4-BE49-F238E27FC236}">
                <a16:creationId xmlns:a16="http://schemas.microsoft.com/office/drawing/2014/main" id="{97E45553-D134-4F11-9797-543E581EAA3E}"/>
              </a:ext>
            </a:extLst>
          </p:cNvPr>
          <p:cNvSpPr txBox="1"/>
          <p:nvPr/>
        </p:nvSpPr>
        <p:spPr>
          <a:xfrm>
            <a:off x="8328248" y="1916832"/>
            <a:ext cx="992066" cy="369332"/>
          </a:xfrm>
          <a:prstGeom prst="rect">
            <a:avLst/>
          </a:prstGeom>
          <a:noFill/>
        </p:spPr>
        <p:txBody>
          <a:bodyPr wrap="none" rtlCol="0">
            <a:spAutoFit/>
          </a:bodyPr>
          <a:lstStyle/>
          <a:p>
            <a:pPr algn="ctr"/>
            <a:r>
              <a:rPr lang="en-US" altLang="zh-TW" dirty="0"/>
              <a:t>Features</a:t>
            </a:r>
            <a:endParaRPr lang="zh-TW" altLang="en-US" dirty="0"/>
          </a:p>
        </p:txBody>
      </p:sp>
    </p:spTree>
    <p:extLst>
      <p:ext uri="{BB962C8B-B14F-4D97-AF65-F5344CB8AC3E}">
        <p14:creationId xmlns:p14="http://schemas.microsoft.com/office/powerpoint/2010/main" val="22812658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0900208-C2F8-4843-90AE-2C8CAE11144C}"/>
              </a:ext>
            </a:extLst>
          </p:cNvPr>
          <p:cNvSpPr>
            <a:spLocks noGrp="1"/>
          </p:cNvSpPr>
          <p:nvPr>
            <p:ph sz="quarter" idx="1"/>
          </p:nvPr>
        </p:nvSpPr>
        <p:spPr/>
        <p:txBody>
          <a:bodyPr/>
          <a:lstStyle/>
          <a:p>
            <a:r>
              <a:rPr lang="en-US" altLang="zh-TW" dirty="0"/>
              <a:t>Box plot (aka whisker plot)</a:t>
            </a:r>
          </a:p>
          <a:p>
            <a:pPr lvl="1"/>
            <a:r>
              <a:rPr lang="en-US" altLang="zh-TW" dirty="0"/>
              <a:t>A standardized way of displaying the distribution of numerical data based on its five-number summary  (“minimum”, first quartile [Q1], median, third quartile [Q3] and “maximum”)</a:t>
            </a:r>
          </a:p>
          <a:p>
            <a:r>
              <a:rPr lang="en-US" altLang="zh-TW" dirty="0"/>
              <a:t>Useful for checking</a:t>
            </a:r>
          </a:p>
          <a:p>
            <a:pPr lvl="1"/>
            <a:r>
              <a:rPr lang="en-US" altLang="zh-TW" dirty="0"/>
              <a:t>Outliers</a:t>
            </a:r>
          </a:p>
          <a:p>
            <a:pPr lvl="1"/>
            <a:r>
              <a:rPr lang="en-US" altLang="zh-TW" dirty="0"/>
              <a:t>If your data is symmetrical </a:t>
            </a:r>
          </a:p>
          <a:p>
            <a:pPr lvl="1"/>
            <a:r>
              <a:rPr lang="en-US" altLang="zh-TW" dirty="0"/>
              <a:t>How tightly your data is grouped </a:t>
            </a:r>
          </a:p>
          <a:p>
            <a:pPr lvl="1"/>
            <a:r>
              <a:rPr lang="en-US" altLang="zh-TW" dirty="0"/>
              <a:t>If and how your data is skewed</a:t>
            </a:r>
          </a:p>
        </p:txBody>
      </p:sp>
      <p:sp>
        <p:nvSpPr>
          <p:cNvPr id="3" name="標題 2">
            <a:extLst>
              <a:ext uri="{FF2B5EF4-FFF2-40B4-BE49-F238E27FC236}">
                <a16:creationId xmlns:a16="http://schemas.microsoft.com/office/drawing/2014/main" id="{80D003C8-AEDA-4B4B-904D-FB7AD910AE86}"/>
              </a:ext>
            </a:extLst>
          </p:cNvPr>
          <p:cNvSpPr>
            <a:spLocks noGrp="1"/>
          </p:cNvSpPr>
          <p:nvPr>
            <p:ph type="title"/>
          </p:nvPr>
        </p:nvSpPr>
        <p:spPr/>
        <p:txBody>
          <a:bodyPr/>
          <a:lstStyle/>
          <a:p>
            <a:r>
              <a:rPr lang="en-US" altLang="zh-TW" dirty="0"/>
              <a:t>Box Plot: Intro</a:t>
            </a:r>
            <a:endParaRPr lang="zh-TW" altLang="en-US" dirty="0"/>
          </a:p>
        </p:txBody>
      </p:sp>
      <p:sp>
        <p:nvSpPr>
          <p:cNvPr id="4" name="圓角矩形圖說文字 36">
            <a:extLst>
              <a:ext uri="{FF2B5EF4-FFF2-40B4-BE49-F238E27FC236}">
                <a16:creationId xmlns:a16="http://schemas.microsoft.com/office/drawing/2014/main" id="{D6F886E0-149F-4390-A0C5-AE63B821AA30}"/>
              </a:ext>
            </a:extLst>
          </p:cNvPr>
          <p:cNvSpPr/>
          <p:nvPr/>
        </p:nvSpPr>
        <p:spPr>
          <a:xfrm>
            <a:off x="4295800" y="6405193"/>
            <a:ext cx="3846951" cy="340519"/>
          </a:xfrm>
          <a:prstGeom prst="wedgeRoundRectCallout">
            <a:avLst>
              <a:gd name="adj1" fmla="val -24607"/>
              <a:gd name="adj2" fmla="val 2249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r>
              <a:rPr lang="en-US" altLang="zh-TW" sz="1400" dirty="0">
                <a:solidFill>
                  <a:schemeClr val="tx1"/>
                </a:solidFill>
              </a:rPr>
              <a:t>Source: </a:t>
            </a:r>
            <a:r>
              <a:rPr lang="en-US" altLang="zh-TW" sz="1400" dirty="0">
                <a:solidFill>
                  <a:schemeClr val="tx1"/>
                </a:solidFill>
                <a:hlinkClick r:id="rId2"/>
              </a:rPr>
              <a:t>https://builtin.com/data-science/boxplot</a:t>
            </a:r>
            <a:r>
              <a:rPr lang="en-US" altLang="zh-TW" sz="1400" dirty="0">
                <a:solidFill>
                  <a:schemeClr val="tx1"/>
                </a:solidFill>
              </a:rPr>
              <a:t>  </a:t>
            </a:r>
          </a:p>
        </p:txBody>
      </p:sp>
      <p:pic>
        <p:nvPicPr>
          <p:cNvPr id="8194" name="Picture 2" descr="boxplot">
            <a:extLst>
              <a:ext uri="{FF2B5EF4-FFF2-40B4-BE49-F238E27FC236}">
                <a16:creationId xmlns:a16="http://schemas.microsoft.com/office/drawing/2014/main" id="{DBD615EB-F8E2-45A9-B474-FA3178969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827" y="3016408"/>
            <a:ext cx="648072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84563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15F8ED77-03E1-4A28-8CC4-1F42B1E8F6B9}"/>
              </a:ext>
            </a:extLst>
          </p:cNvPr>
          <p:cNvPicPr>
            <a:picLocks noChangeAspect="1"/>
          </p:cNvPicPr>
          <p:nvPr/>
        </p:nvPicPr>
        <p:blipFill>
          <a:blip r:embed="rId2"/>
          <a:stretch>
            <a:fillRect/>
          </a:stretch>
        </p:blipFill>
        <p:spPr>
          <a:xfrm>
            <a:off x="4142493" y="4132173"/>
            <a:ext cx="6463308" cy="2385268"/>
          </a:xfrm>
          <a:prstGeom prst="rect">
            <a:avLst/>
          </a:prstGeom>
        </p:spPr>
      </p:pic>
      <p:sp>
        <p:nvSpPr>
          <p:cNvPr id="2" name="內容版面配置區 1">
            <a:extLst>
              <a:ext uri="{FF2B5EF4-FFF2-40B4-BE49-F238E27FC236}">
                <a16:creationId xmlns:a16="http://schemas.microsoft.com/office/drawing/2014/main" id="{878C1C27-8916-46B4-8155-8C923DDEF277}"/>
              </a:ext>
            </a:extLst>
          </p:cNvPr>
          <p:cNvSpPr>
            <a:spLocks noGrp="1"/>
          </p:cNvSpPr>
          <p:nvPr>
            <p:ph sz="quarter" idx="1"/>
          </p:nvPr>
        </p:nvSpPr>
        <p:spPr/>
        <p:txBody>
          <a:bodyPr/>
          <a:lstStyle/>
          <a:p>
            <a:r>
              <a:rPr lang="en-US" altLang="zh-TW" dirty="0"/>
              <a:t>On top of histogram</a:t>
            </a:r>
          </a:p>
          <a:p>
            <a:endParaRPr lang="en-US" altLang="zh-TW" dirty="0"/>
          </a:p>
          <a:p>
            <a:endParaRPr lang="en-US" altLang="zh-TW" dirty="0"/>
          </a:p>
          <a:p>
            <a:endParaRPr lang="en-US" altLang="zh-TW" dirty="0"/>
          </a:p>
          <a:p>
            <a:endParaRPr lang="en-US" altLang="zh-TW" dirty="0"/>
          </a:p>
          <a:p>
            <a:r>
              <a:rPr lang="en-US" altLang="zh-TW" dirty="0"/>
              <a:t>On top of PDF</a:t>
            </a:r>
            <a:endParaRPr lang="zh-TW" altLang="en-US" dirty="0"/>
          </a:p>
        </p:txBody>
      </p:sp>
      <p:sp>
        <p:nvSpPr>
          <p:cNvPr id="3" name="標題 2">
            <a:extLst>
              <a:ext uri="{FF2B5EF4-FFF2-40B4-BE49-F238E27FC236}">
                <a16:creationId xmlns:a16="http://schemas.microsoft.com/office/drawing/2014/main" id="{4742318C-1E9A-4F45-A0BC-75761716481D}"/>
              </a:ext>
            </a:extLst>
          </p:cNvPr>
          <p:cNvSpPr>
            <a:spLocks noGrp="1"/>
          </p:cNvSpPr>
          <p:nvPr>
            <p:ph type="title"/>
          </p:nvPr>
        </p:nvSpPr>
        <p:spPr/>
        <p:txBody>
          <a:bodyPr/>
          <a:lstStyle/>
          <a:p>
            <a:r>
              <a:rPr lang="en-US" altLang="zh-TW" dirty="0"/>
              <a:t>Mean, Median, and Mode</a:t>
            </a:r>
            <a:endParaRPr lang="zh-TW" altLang="en-US" dirty="0"/>
          </a:p>
        </p:txBody>
      </p:sp>
      <p:sp>
        <p:nvSpPr>
          <p:cNvPr id="5" name="圓角矩形圖說文字 36">
            <a:extLst>
              <a:ext uri="{FF2B5EF4-FFF2-40B4-BE49-F238E27FC236}">
                <a16:creationId xmlns:a16="http://schemas.microsoft.com/office/drawing/2014/main" id="{093D41D8-441F-43DB-A38F-F43E7C3900B5}"/>
              </a:ext>
            </a:extLst>
          </p:cNvPr>
          <p:cNvSpPr/>
          <p:nvPr/>
        </p:nvSpPr>
        <p:spPr>
          <a:xfrm>
            <a:off x="5003145" y="3861048"/>
            <a:ext cx="4645824" cy="272415"/>
          </a:xfrm>
          <a:prstGeom prst="wedgeRoundRectCallout">
            <a:avLst>
              <a:gd name="adj1" fmla="val -24607"/>
              <a:gd name="adj2" fmla="val 2249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r>
              <a:rPr lang="en-US" altLang="zh-TW" sz="1000" dirty="0">
                <a:solidFill>
                  <a:schemeClr val="tx1"/>
                </a:solidFill>
              </a:rPr>
              <a:t>Source: </a:t>
            </a:r>
            <a:r>
              <a:rPr lang="en-US" altLang="zh-TW" sz="1000" dirty="0">
                <a:solidFill>
                  <a:schemeClr val="tx1"/>
                </a:solidFill>
                <a:hlinkClick r:id="rId3"/>
              </a:rPr>
              <a:t>https://www.labxchange.org/library/items/lb:LabXchange:d8863c77:html:1</a:t>
            </a:r>
            <a:r>
              <a:rPr lang="en-US" altLang="zh-TW" sz="1000" dirty="0">
                <a:solidFill>
                  <a:schemeClr val="tx1"/>
                </a:solidFill>
              </a:rPr>
              <a:t>   </a:t>
            </a:r>
          </a:p>
        </p:txBody>
      </p:sp>
      <p:sp>
        <p:nvSpPr>
          <p:cNvPr id="7" name="圓角矩形圖說文字 36">
            <a:extLst>
              <a:ext uri="{FF2B5EF4-FFF2-40B4-BE49-F238E27FC236}">
                <a16:creationId xmlns:a16="http://schemas.microsoft.com/office/drawing/2014/main" id="{D51E4F5C-DEE9-4ADE-8243-C280A4B51FE9}"/>
              </a:ext>
            </a:extLst>
          </p:cNvPr>
          <p:cNvSpPr/>
          <p:nvPr/>
        </p:nvSpPr>
        <p:spPr>
          <a:xfrm>
            <a:off x="5003145" y="6487388"/>
            <a:ext cx="4742004" cy="272415"/>
          </a:xfrm>
          <a:prstGeom prst="wedgeRoundRectCallout">
            <a:avLst>
              <a:gd name="adj1" fmla="val -24607"/>
              <a:gd name="adj2" fmla="val 2249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r>
              <a:rPr lang="en-US" altLang="zh-TW" sz="1000" dirty="0">
                <a:solidFill>
                  <a:schemeClr val="tx1"/>
                </a:solidFill>
              </a:rPr>
              <a:t>Source: </a:t>
            </a:r>
            <a:r>
              <a:rPr lang="en-US" altLang="zh-TW" sz="1000" dirty="0">
                <a:solidFill>
                  <a:schemeClr val="tx1"/>
                </a:solidFill>
                <a:hlinkClick r:id="rId4"/>
              </a:rPr>
              <a:t>https://www.cuemath.com/data/relation-between-mean-median-and-mode/</a:t>
            </a:r>
            <a:r>
              <a:rPr lang="en-US" altLang="zh-TW" sz="1000" dirty="0">
                <a:solidFill>
                  <a:schemeClr val="tx1"/>
                </a:solidFill>
              </a:rPr>
              <a:t>   </a:t>
            </a:r>
          </a:p>
        </p:txBody>
      </p:sp>
      <p:sp>
        <p:nvSpPr>
          <p:cNvPr id="8" name="圓角矩形圖說文字 36">
            <a:extLst>
              <a:ext uri="{FF2B5EF4-FFF2-40B4-BE49-F238E27FC236}">
                <a16:creationId xmlns:a16="http://schemas.microsoft.com/office/drawing/2014/main" id="{B99D4F86-145B-4514-A0CB-8E135C0FD504}"/>
              </a:ext>
            </a:extLst>
          </p:cNvPr>
          <p:cNvSpPr/>
          <p:nvPr/>
        </p:nvSpPr>
        <p:spPr>
          <a:xfrm>
            <a:off x="263352" y="6165304"/>
            <a:ext cx="3704177" cy="578882"/>
          </a:xfrm>
          <a:prstGeom prst="wedgeRoundRectCallout">
            <a:avLst>
              <a:gd name="adj1" fmla="val -24607"/>
              <a:gd name="adj2" fmla="val 2249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r>
              <a:rPr lang="en-US" altLang="zh-TW" sz="1400" dirty="0">
                <a:solidFill>
                  <a:schemeClr val="tx1"/>
                </a:solidFill>
              </a:rPr>
              <a:t>Examples of skewed distributions:</a:t>
            </a:r>
          </a:p>
          <a:p>
            <a:pPr>
              <a:defRPr/>
            </a:pPr>
            <a:r>
              <a:rPr lang="en-US" altLang="zh-TW" sz="1400" dirty="0">
                <a:solidFill>
                  <a:schemeClr val="tx1"/>
                </a:solidFill>
                <a:hlinkClick r:id="rId5"/>
              </a:rPr>
              <a:t>https://www.youtube.com/watch?v=0djtjjy12fI</a:t>
            </a:r>
            <a:r>
              <a:rPr lang="en-US" altLang="zh-TW" sz="1400" dirty="0">
                <a:solidFill>
                  <a:schemeClr val="tx1"/>
                </a:solidFill>
              </a:rPr>
              <a:t> </a:t>
            </a:r>
          </a:p>
        </p:txBody>
      </p:sp>
      <p:pic>
        <p:nvPicPr>
          <p:cNvPr id="6" name="圖片 5">
            <a:extLst>
              <a:ext uri="{FF2B5EF4-FFF2-40B4-BE49-F238E27FC236}">
                <a16:creationId xmlns:a16="http://schemas.microsoft.com/office/drawing/2014/main" id="{208F9894-EA2F-42F3-9C06-E35B4F15679A}"/>
              </a:ext>
            </a:extLst>
          </p:cNvPr>
          <p:cNvPicPr>
            <a:picLocks noChangeAspect="1"/>
          </p:cNvPicPr>
          <p:nvPr/>
        </p:nvPicPr>
        <p:blipFill>
          <a:blip r:embed="rId6"/>
          <a:stretch>
            <a:fillRect/>
          </a:stretch>
        </p:blipFill>
        <p:spPr>
          <a:xfrm>
            <a:off x="3935760" y="1957797"/>
            <a:ext cx="2376264" cy="1871948"/>
          </a:xfrm>
          <a:prstGeom prst="rect">
            <a:avLst/>
          </a:prstGeom>
        </p:spPr>
      </p:pic>
      <p:pic>
        <p:nvPicPr>
          <p:cNvPr id="9" name="圖片 8">
            <a:extLst>
              <a:ext uri="{FF2B5EF4-FFF2-40B4-BE49-F238E27FC236}">
                <a16:creationId xmlns:a16="http://schemas.microsoft.com/office/drawing/2014/main" id="{70AEA2F3-8ED4-44F8-8178-B7D84681D7AA}"/>
              </a:ext>
            </a:extLst>
          </p:cNvPr>
          <p:cNvPicPr>
            <a:picLocks noChangeAspect="1"/>
          </p:cNvPicPr>
          <p:nvPr/>
        </p:nvPicPr>
        <p:blipFill>
          <a:blip r:embed="rId7"/>
          <a:stretch>
            <a:fillRect/>
          </a:stretch>
        </p:blipFill>
        <p:spPr>
          <a:xfrm>
            <a:off x="6240016" y="1928416"/>
            <a:ext cx="4711307" cy="1941426"/>
          </a:xfrm>
          <a:prstGeom prst="rect">
            <a:avLst/>
          </a:prstGeom>
        </p:spPr>
      </p:pic>
      <p:sp>
        <p:nvSpPr>
          <p:cNvPr id="10" name="文字方塊 9">
            <a:extLst>
              <a:ext uri="{FF2B5EF4-FFF2-40B4-BE49-F238E27FC236}">
                <a16:creationId xmlns:a16="http://schemas.microsoft.com/office/drawing/2014/main" id="{FF2BB7D9-C2BA-4500-AD9A-7AF1F8E0CB28}"/>
              </a:ext>
            </a:extLst>
          </p:cNvPr>
          <p:cNvSpPr txBox="1"/>
          <p:nvPr/>
        </p:nvSpPr>
        <p:spPr>
          <a:xfrm flipH="1">
            <a:off x="4212416" y="1855011"/>
            <a:ext cx="6530314" cy="369332"/>
          </a:xfrm>
          <a:prstGeom prst="rect">
            <a:avLst/>
          </a:prstGeom>
          <a:solidFill>
            <a:schemeClr val="bg1"/>
          </a:solidFill>
        </p:spPr>
        <p:txBody>
          <a:bodyPr wrap="none" rtlCol="0">
            <a:spAutoFit/>
          </a:bodyPr>
          <a:lstStyle/>
          <a:p>
            <a:r>
              <a:rPr lang="en-US" altLang="zh-TW" dirty="0"/>
              <a:t>  Left-skewed                             Symmetric                         Right-skewed</a:t>
            </a:r>
            <a:endParaRPr lang="zh-TW" altLang="en-US" dirty="0"/>
          </a:p>
        </p:txBody>
      </p:sp>
    </p:spTree>
    <p:extLst>
      <p:ext uri="{BB962C8B-B14F-4D97-AF65-F5344CB8AC3E}">
        <p14:creationId xmlns:p14="http://schemas.microsoft.com/office/powerpoint/2010/main" val="23179265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80D003C8-AEDA-4B4B-904D-FB7AD910AE86}"/>
              </a:ext>
            </a:extLst>
          </p:cNvPr>
          <p:cNvSpPr>
            <a:spLocks noGrp="1"/>
          </p:cNvSpPr>
          <p:nvPr>
            <p:ph type="title"/>
          </p:nvPr>
        </p:nvSpPr>
        <p:spPr/>
        <p:txBody>
          <a:bodyPr/>
          <a:lstStyle/>
          <a:p>
            <a:r>
              <a:rPr lang="en-US" altLang="zh-TW" dirty="0"/>
              <a:t>Box Plot on Normal Distribution</a:t>
            </a:r>
            <a:endParaRPr lang="zh-TW" altLang="en-US" dirty="0"/>
          </a:p>
        </p:txBody>
      </p:sp>
      <p:sp>
        <p:nvSpPr>
          <p:cNvPr id="2" name="內容版面配置區 1">
            <a:extLst>
              <a:ext uri="{FF2B5EF4-FFF2-40B4-BE49-F238E27FC236}">
                <a16:creationId xmlns:a16="http://schemas.microsoft.com/office/drawing/2014/main" id="{C0900208-C2F8-4843-90AE-2C8CAE11144C}"/>
              </a:ext>
            </a:extLst>
          </p:cNvPr>
          <p:cNvSpPr>
            <a:spLocks noGrp="1"/>
          </p:cNvSpPr>
          <p:nvPr>
            <p:ph sz="quarter" idx="1"/>
          </p:nvPr>
        </p:nvSpPr>
        <p:spPr/>
        <p:txBody>
          <a:bodyPr/>
          <a:lstStyle/>
          <a:p>
            <a:r>
              <a:rPr lang="en-US" altLang="zh-TW" dirty="0"/>
              <a:t>Box plot vs. Normal distribution</a:t>
            </a:r>
          </a:p>
          <a:p>
            <a:r>
              <a:rPr lang="en-US" altLang="zh-TW" dirty="0"/>
              <a:t>Facts</a:t>
            </a:r>
          </a:p>
          <a:p>
            <a:pPr lvl="1"/>
            <a:r>
              <a:rPr lang="en-US" altLang="zh-TW" dirty="0"/>
              <a:t>True normal distributed data is rare.</a:t>
            </a:r>
          </a:p>
          <a:p>
            <a:pPr lvl="1"/>
            <a:r>
              <a:rPr lang="en-US" altLang="zh-TW" dirty="0"/>
              <a:t>Transformation is usually needed to create normal distributed data.</a:t>
            </a:r>
          </a:p>
        </p:txBody>
      </p:sp>
      <p:sp>
        <p:nvSpPr>
          <p:cNvPr id="5" name="內容版面配置區 4">
            <a:extLst>
              <a:ext uri="{FF2B5EF4-FFF2-40B4-BE49-F238E27FC236}">
                <a16:creationId xmlns:a16="http://schemas.microsoft.com/office/drawing/2014/main" id="{53C9E98D-5A54-491B-BDA0-3FDEF5178868}"/>
              </a:ext>
            </a:extLst>
          </p:cNvPr>
          <p:cNvSpPr>
            <a:spLocks noGrp="1"/>
          </p:cNvSpPr>
          <p:nvPr>
            <p:ph sz="quarter" idx="2"/>
          </p:nvPr>
        </p:nvSpPr>
        <p:spPr/>
        <p:txBody>
          <a:bodyPr/>
          <a:lstStyle/>
          <a:p>
            <a:endParaRPr lang="zh-TW" altLang="en-US"/>
          </a:p>
        </p:txBody>
      </p:sp>
      <p:sp>
        <p:nvSpPr>
          <p:cNvPr id="4" name="圓角矩形圖說文字 36">
            <a:extLst>
              <a:ext uri="{FF2B5EF4-FFF2-40B4-BE49-F238E27FC236}">
                <a16:creationId xmlns:a16="http://schemas.microsoft.com/office/drawing/2014/main" id="{D6F886E0-149F-4390-A0C5-AE63B821AA30}"/>
              </a:ext>
            </a:extLst>
          </p:cNvPr>
          <p:cNvSpPr/>
          <p:nvPr/>
        </p:nvSpPr>
        <p:spPr>
          <a:xfrm>
            <a:off x="4295800" y="6400849"/>
            <a:ext cx="3846951" cy="340519"/>
          </a:xfrm>
          <a:prstGeom prst="wedgeRoundRectCallout">
            <a:avLst>
              <a:gd name="adj1" fmla="val -24607"/>
              <a:gd name="adj2" fmla="val 2249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r>
              <a:rPr lang="en-US" altLang="zh-TW" sz="1400" dirty="0">
                <a:solidFill>
                  <a:schemeClr val="tx1"/>
                </a:solidFill>
              </a:rPr>
              <a:t>Source: </a:t>
            </a:r>
            <a:r>
              <a:rPr lang="en-US" altLang="zh-TW" sz="1400" dirty="0">
                <a:solidFill>
                  <a:schemeClr val="tx1"/>
                </a:solidFill>
                <a:hlinkClick r:id="rId2"/>
              </a:rPr>
              <a:t>https://builtin.com/data-science/boxplot</a:t>
            </a:r>
            <a:r>
              <a:rPr lang="en-US" altLang="zh-TW" sz="1400" dirty="0">
                <a:solidFill>
                  <a:schemeClr val="tx1"/>
                </a:solidFill>
              </a:rPr>
              <a:t>  </a:t>
            </a:r>
          </a:p>
        </p:txBody>
      </p:sp>
      <p:pic>
        <p:nvPicPr>
          <p:cNvPr id="9218" name="Picture 2" descr="boxplot">
            <a:extLst>
              <a:ext uri="{FF2B5EF4-FFF2-40B4-BE49-F238E27FC236}">
                <a16:creationId xmlns:a16="http://schemas.microsoft.com/office/drawing/2014/main" id="{AB70A0BD-5E5B-4D9B-A02F-B1BCF3D20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696" y="1628800"/>
            <a:ext cx="4732784" cy="4732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49927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AD69EA1-0368-42F8-B426-63CBFFEFC5D9}"/>
              </a:ext>
            </a:extLst>
          </p:cNvPr>
          <p:cNvSpPr>
            <a:spLocks noGrp="1"/>
          </p:cNvSpPr>
          <p:nvPr>
            <p:ph sz="quarter" idx="1"/>
          </p:nvPr>
        </p:nvSpPr>
        <p:spPr/>
        <p:txBody>
          <a:bodyPr/>
          <a:lstStyle/>
          <a:p>
            <a:r>
              <a:rPr lang="en-US" altLang="zh-TW" dirty="0"/>
              <a:t>Example: Income of people in Taiwan</a:t>
            </a:r>
          </a:p>
          <a:p>
            <a:pPr lvl="1"/>
            <a:r>
              <a:rPr lang="en-US" altLang="zh-TW" dirty="0"/>
              <a:t>Skew to right or left? </a:t>
            </a:r>
          </a:p>
          <a:p>
            <a:pPr lvl="1"/>
            <a:r>
              <a:rPr lang="en-US" altLang="zh-TW" dirty="0"/>
              <a:t>Mean or median for data summary?</a:t>
            </a:r>
          </a:p>
        </p:txBody>
      </p:sp>
      <p:sp>
        <p:nvSpPr>
          <p:cNvPr id="3" name="標題 2">
            <a:extLst>
              <a:ext uri="{FF2B5EF4-FFF2-40B4-BE49-F238E27FC236}">
                <a16:creationId xmlns:a16="http://schemas.microsoft.com/office/drawing/2014/main" id="{2BFFCBC0-4E56-4762-951E-4E0E401C5FB5}"/>
              </a:ext>
            </a:extLst>
          </p:cNvPr>
          <p:cNvSpPr>
            <a:spLocks noGrp="1"/>
          </p:cNvSpPr>
          <p:nvPr>
            <p:ph type="title"/>
          </p:nvPr>
        </p:nvSpPr>
        <p:spPr/>
        <p:txBody>
          <a:bodyPr/>
          <a:lstStyle/>
          <a:p>
            <a:r>
              <a:rPr lang="en-US" altLang="zh-TW" dirty="0"/>
              <a:t>Box Plot on Skewed Data</a:t>
            </a:r>
            <a:endParaRPr lang="zh-TW" altLang="en-US" dirty="0"/>
          </a:p>
        </p:txBody>
      </p:sp>
      <p:pic>
        <p:nvPicPr>
          <p:cNvPr id="1026" name="Picture 2" descr="Three histograms showing unimodal data are shown, with a corresponding boxplot drawn below each. In panel A, the histogram is symmetric. The mean, median, and mode are all in the center of the histogram, and the graph tapers off in 2 tails of equivalent shape on both sides of the center. The boxplot below it also looks symmetric: the left and right box on either side of the median are the same size, and the lines extending past the box are also the same lengths in both directions. In panel B, the histogram is right-skewed, so that its center (mode, median, and mean) are on the left and the tail is on the right. The boxplot below it also looks skewed: the left box is less wide than the right box, and the lines extending from the first quartile to the minimum are shorter than the line from the third quartile to the maximum. As the x values increase, the right-skewed graph looks like a ramp down. In panel C, the histogram is left-skewed, so that its center (mode, median, and mean) are on the right and the tail is on the left. As the x values increase, the left-skewed graph looks like a ramp up. The boxplot below it also looks skewed: the left box is wider than the right box, and the lines extending from the first quartile to the minimum are longer than the line from the third quartile to the maximum.">
            <a:extLst>
              <a:ext uri="{FF2B5EF4-FFF2-40B4-BE49-F238E27FC236}">
                <a16:creationId xmlns:a16="http://schemas.microsoft.com/office/drawing/2014/main" id="{BD3748DB-2EE8-4A00-A45E-24EFE60DD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564" y="3024832"/>
            <a:ext cx="8718872" cy="3540907"/>
          </a:xfrm>
          <a:prstGeom prst="rect">
            <a:avLst/>
          </a:prstGeom>
          <a:noFill/>
          <a:extLst>
            <a:ext uri="{909E8E84-426E-40DD-AFC4-6F175D3DCCD1}">
              <a14:hiddenFill xmlns:a14="http://schemas.microsoft.com/office/drawing/2010/main">
                <a:solidFill>
                  <a:srgbClr val="FFFFFF"/>
                </a:solidFill>
              </a14:hiddenFill>
            </a:ext>
          </a:extLst>
        </p:spPr>
      </p:pic>
      <p:sp>
        <p:nvSpPr>
          <p:cNvPr id="5" name="圓角矩形圖說文字 36">
            <a:extLst>
              <a:ext uri="{FF2B5EF4-FFF2-40B4-BE49-F238E27FC236}">
                <a16:creationId xmlns:a16="http://schemas.microsoft.com/office/drawing/2014/main" id="{A144F7AF-1EE2-4EF4-90DA-E204B3295E32}"/>
              </a:ext>
            </a:extLst>
          </p:cNvPr>
          <p:cNvSpPr/>
          <p:nvPr/>
        </p:nvSpPr>
        <p:spPr>
          <a:xfrm>
            <a:off x="2999656" y="6381328"/>
            <a:ext cx="6463308" cy="340519"/>
          </a:xfrm>
          <a:prstGeom prst="wedgeRoundRectCallout">
            <a:avLst>
              <a:gd name="adj1" fmla="val -24607"/>
              <a:gd name="adj2" fmla="val 22492"/>
              <a:gd name="adj3" fmla="val 16667"/>
            </a:avLst>
          </a:prstGeom>
          <a:solidFill>
            <a:srgbClr val="FFFF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defRPr/>
            </a:pPr>
            <a:r>
              <a:rPr lang="en-US" altLang="zh-TW" sz="1400" dirty="0">
                <a:solidFill>
                  <a:schemeClr val="tx1"/>
                </a:solidFill>
              </a:rPr>
              <a:t>Source: </a:t>
            </a:r>
            <a:r>
              <a:rPr lang="en-US" altLang="zh-TW" sz="1400" dirty="0">
                <a:solidFill>
                  <a:schemeClr val="tx1"/>
                </a:solidFill>
                <a:hlinkClick r:id="rId3"/>
              </a:rPr>
              <a:t>https://www.labxchange.org/library/items/lb:LabXchange:d8863c77:html:1</a:t>
            </a:r>
            <a:r>
              <a:rPr lang="en-US" altLang="zh-TW" sz="1400" dirty="0">
                <a:solidFill>
                  <a:schemeClr val="tx1"/>
                </a:solidFill>
              </a:rPr>
              <a:t>   </a:t>
            </a:r>
          </a:p>
        </p:txBody>
      </p:sp>
    </p:spTree>
    <p:extLst>
      <p:ext uri="{BB962C8B-B14F-4D97-AF65-F5344CB8AC3E}">
        <p14:creationId xmlns:p14="http://schemas.microsoft.com/office/powerpoint/2010/main" val="414711002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15770</TotalTime>
  <Words>1094</Words>
  <Application>Microsoft Office PowerPoint</Application>
  <PresentationFormat>寬螢幕</PresentationFormat>
  <Paragraphs>228</Paragraphs>
  <Slides>24</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24</vt:i4>
      </vt:variant>
    </vt:vector>
  </HeadingPairs>
  <TitlesOfParts>
    <vt:vector size="32" baseType="lpstr">
      <vt:lpstr>新細明體</vt:lpstr>
      <vt:lpstr>標楷體</vt:lpstr>
      <vt:lpstr>Arial</vt:lpstr>
      <vt:lpstr>Calibri</vt:lpstr>
      <vt:lpstr>Cambria Math</vt:lpstr>
      <vt:lpstr>Wingdings</vt:lpstr>
      <vt:lpstr>Wingdings 2</vt:lpstr>
      <vt:lpstr>壁窗</vt:lpstr>
      <vt:lpstr>Visualization in EDA for ML on Structured Data</vt:lpstr>
      <vt:lpstr>Basic Steps in EDA (Exploratory Data Analysis)</vt:lpstr>
      <vt:lpstr>Structured Data vs. Unstructured Data</vt:lpstr>
      <vt:lpstr>Structured Data: Table Formats</vt:lpstr>
      <vt:lpstr>Data Integrity Check</vt:lpstr>
      <vt:lpstr>Box Plot: Intro</vt:lpstr>
      <vt:lpstr>Mean, Median, and Mode</vt:lpstr>
      <vt:lpstr>Box Plot on Normal Distribution</vt:lpstr>
      <vt:lpstr>Box Plot on Skewed Data</vt:lpstr>
      <vt:lpstr>UCI Dataset: Wine</vt:lpstr>
      <vt:lpstr>Univariate Analysis: Introduction</vt:lpstr>
      <vt:lpstr>Univariate Analysis: Class (Output) Histogram</vt:lpstr>
      <vt:lpstr>Univariate Analysis: Range for Raw Features</vt:lpstr>
      <vt:lpstr>Univariate Analysis: Box Plots for Raw Features</vt:lpstr>
      <vt:lpstr>Univariate Analysis: Range Plots for Normalized  Features</vt:lpstr>
      <vt:lpstr>Univariate Analysis: Box Plots for Normalized  Features</vt:lpstr>
      <vt:lpstr>Univariate Analysis: Output vs. Features</vt:lpstr>
      <vt:lpstr>Bivariate Analysis: Introduction</vt:lpstr>
      <vt:lpstr>Bivariate Analysis: Output vs. Features</vt:lpstr>
      <vt:lpstr>Bivariate Analysis: Scatter Plots and Correlation of Feature Pairs</vt:lpstr>
      <vt:lpstr>Bivariate Analysis: Other Examples</vt:lpstr>
      <vt:lpstr>Bivariate Analysis: Other Examples</vt:lpstr>
      <vt:lpstr>Summary of EDA in ML</vt:lpstr>
      <vt:lpstr>Exercises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使用 HTS 進行中文語音合成之研究</dc:title>
  <dc:creator>heycat</dc:creator>
  <cp:lastModifiedBy>Roger Jang</cp:lastModifiedBy>
  <cp:revision>887</cp:revision>
  <dcterms:created xsi:type="dcterms:W3CDTF">2008-11-09T17:03:56Z</dcterms:created>
  <dcterms:modified xsi:type="dcterms:W3CDTF">2024-03-12T09:45:28Z</dcterms:modified>
</cp:coreProperties>
</file>