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304" r:id="rId2"/>
    <p:sldId id="298" r:id="rId3"/>
    <p:sldId id="351" r:id="rId4"/>
    <p:sldId id="369" r:id="rId5"/>
    <p:sldId id="370" r:id="rId6"/>
    <p:sldId id="378" r:id="rId7"/>
    <p:sldId id="384" r:id="rId8"/>
    <p:sldId id="372" r:id="rId9"/>
    <p:sldId id="386" r:id="rId10"/>
    <p:sldId id="371" r:id="rId11"/>
    <p:sldId id="379" r:id="rId12"/>
    <p:sldId id="385" r:id="rId13"/>
    <p:sldId id="373" r:id="rId14"/>
    <p:sldId id="388" r:id="rId15"/>
    <p:sldId id="374" r:id="rId16"/>
    <p:sldId id="380" r:id="rId17"/>
    <p:sldId id="381" r:id="rId18"/>
    <p:sldId id="375" r:id="rId19"/>
    <p:sldId id="376" r:id="rId20"/>
    <p:sldId id="382" r:id="rId21"/>
    <p:sldId id="383" r:id="rId22"/>
    <p:sldId id="377" r:id="rId23"/>
    <p:sldId id="350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CFCFC"/>
    <a:srgbClr val="FF9933"/>
    <a:srgbClr val="660066"/>
    <a:srgbClr val="66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88" d="100"/>
          <a:sy n="88" d="100"/>
        </p:scale>
        <p:origin x="106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2.xml"/><Relationship Id="rId2" Type="http://schemas.openxmlformats.org/officeDocument/2006/relationships/slide" Target="slides/slide19.xml"/><Relationship Id="rId1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3.wmf"/><Relationship Id="rId7" Type="http://schemas.openxmlformats.org/officeDocument/2006/relationships/image" Target="../media/image14.wmf"/><Relationship Id="rId2" Type="http://schemas.openxmlformats.org/officeDocument/2006/relationships/image" Target="../media/image12.wmf"/><Relationship Id="rId1" Type="http://schemas.openxmlformats.org/officeDocument/2006/relationships/image" Target="../media/image22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10" Type="http://schemas.openxmlformats.org/officeDocument/2006/relationships/image" Target="../media/image28.wmf"/><Relationship Id="rId4" Type="http://schemas.openxmlformats.org/officeDocument/2006/relationships/image" Target="../media/image23.wmf"/><Relationship Id="rId9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1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34.wmf"/><Relationship Id="rId2" Type="http://schemas.openxmlformats.org/officeDocument/2006/relationships/image" Target="../media/image35.wmf"/><Relationship Id="rId1" Type="http://schemas.openxmlformats.org/officeDocument/2006/relationships/image" Target="../media/image36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24850CC-FB86-43BD-9150-1F90AA9F21D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39A9F6B-6EC7-4D95-87AA-1F40331CF9E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FF84E25-0997-4E97-9E97-98C4B4E1640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358419B6-4455-4304-90ED-3C837B39057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88B96EC1-931D-47C5-A819-24CD5523EE2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6A20EBD-1B28-4CC7-AE58-73869703EC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991BE6A-C7F7-4AB3-8457-40625197D3F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6CDC290-3F71-4DF3-A862-0AF2D255E432}"/>
              </a:ext>
            </a:extLst>
          </p:cNvPr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711234D5-D080-4A01-BAC9-0375DC37B74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A6B7704F-35E4-4FC7-A97F-7805DE3B77D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1" sz="1200"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3423ABB-C2C2-429B-95E7-CDA7E010C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200"/>
            </a:lvl1pPr>
          </a:lstStyle>
          <a:p>
            <a:pPr>
              <a:defRPr/>
            </a:pPr>
            <a:fld id="{268569ED-4771-4B5C-AA4D-8046924FB83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E016854F-7F42-4DFE-A0B9-AFA2A6B8A4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8C40438-FA70-4FA9-8820-29846AADD2BC}" type="slidenum">
              <a:rPr lang="zh-TW" altLang="en-US" sz="1200" smtClean="0"/>
              <a:pPr/>
              <a:t>18</a:t>
            </a:fld>
            <a:endParaRPr lang="en-US" altLang="zh-TW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7B5B0C2E-853D-4594-899A-2BB13B74B60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F0E2C5CF-EFE0-4E69-92D0-6DA30345F5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BC6CCF13-E22E-4F94-926C-676C080527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AB768C-2E79-44E2-8E07-16540DAC86BF}" type="slidenum">
              <a:rPr lang="zh-TW" altLang="en-US" sz="1200" smtClean="0"/>
              <a:pPr/>
              <a:t>19</a:t>
            </a:fld>
            <a:endParaRPr lang="en-US" altLang="zh-TW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F42F434D-BCC8-4F0C-89D2-32C9407698E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5C79E13B-BD10-4335-91FB-5102401544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7BB2D46E-F44D-4684-8972-4A12424060C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EDDF91-F973-4264-867A-AFFE9F284295}" type="slidenum">
              <a:rPr lang="zh-TW" altLang="en-US" sz="1200" smtClean="0"/>
              <a:pPr/>
              <a:t>22</a:t>
            </a:fld>
            <a:endParaRPr lang="en-US" altLang="zh-TW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283C9CBD-7D71-4060-AEE5-A9671F3EB51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E1C60A89-382B-41EC-84B1-67EC1C57A4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A:\paint.GIF">
            <a:extLst>
              <a:ext uri="{FF2B5EF4-FFF2-40B4-BE49-F238E27FC236}">
                <a16:creationId xmlns:a16="http://schemas.microsoft.com/office/drawing/2014/main" id="{9FB7557B-926A-480C-8819-9345CAD8ED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2880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zh-TW" altLang="en-US"/>
              <a:t>按一下以編輯母片次標題樣式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5C8593B-44D2-478A-9947-49DE16769C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400">
                <a:solidFill>
                  <a:srgbClr val="5E574E"/>
                </a:solidFill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26FEE2-880F-4E70-AAD1-FDB3C650E1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49600" y="6229350"/>
            <a:ext cx="2844800" cy="5143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50000"/>
              </a:spcBef>
              <a:defRPr sz="1400">
                <a:solidFill>
                  <a:srgbClr val="5E574E"/>
                </a:solidFill>
                <a:latin typeface="Times New Roman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D612E4-7072-46E9-B2CB-4453F3B973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604000" y="6229350"/>
            <a:ext cx="1828800" cy="5143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50000"/>
              </a:spcBef>
              <a:defRPr sz="140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B1F0D859-596B-46F4-B2D8-7466B6C74F7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9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103613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94406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620094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43964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262018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79280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165199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2645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796137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668350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BA1A0E3-B318-4025-BB23-8A1817804A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D2CFCFF-64B7-42F6-8CBF-01B568768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按一下以編輯母片本文樣式</a:t>
            </a:r>
          </a:p>
          <a:p>
            <a:pPr lvl="1"/>
            <a:r>
              <a:rPr lang="zh-TW" altLang="en-US"/>
              <a:t>第二階層</a:t>
            </a:r>
          </a:p>
          <a:p>
            <a:pPr lvl="2"/>
            <a:r>
              <a:rPr lang="zh-TW" altLang="en-US"/>
              <a:t>第三階層</a:t>
            </a:r>
          </a:p>
          <a:p>
            <a:pPr lvl="3"/>
            <a:r>
              <a:rPr lang="zh-TW" altLang="en-US"/>
              <a:t>第四階層</a:t>
            </a:r>
          </a:p>
          <a:p>
            <a:pPr lvl="4"/>
            <a:r>
              <a:rPr lang="zh-TW" altLang="en-US"/>
              <a:t>第五階</a:t>
            </a:r>
          </a:p>
          <a:p>
            <a:pPr lvl="4"/>
            <a:endParaRPr lang="zh-TW" altLang="en-US"/>
          </a:p>
        </p:txBody>
      </p:sp>
      <p:pic>
        <p:nvPicPr>
          <p:cNvPr id="1028" name="Picture 7" descr="A:\paint.GIF">
            <a:extLst>
              <a:ext uri="{FF2B5EF4-FFF2-40B4-BE49-F238E27FC236}">
                <a16:creationId xmlns:a16="http://schemas.microsoft.com/office/drawing/2014/main" id="{0635D4B4-D908-4CA5-8594-33186EE677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14450"/>
            <a:ext cx="82296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8" descr="C:\TEMP\004.gif">
            <a:extLst>
              <a:ext uri="{FF2B5EF4-FFF2-40B4-BE49-F238E27FC236}">
                <a16:creationId xmlns:a16="http://schemas.microsoft.com/office/drawing/2014/main" id="{9086BED3-DCC0-4674-AAB4-276D6A2AD0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6248400"/>
            <a:ext cx="69342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Text Box 10">
            <a:extLst>
              <a:ext uri="{FF2B5EF4-FFF2-40B4-BE49-F238E27FC236}">
                <a16:creationId xmlns:a16="http://schemas.microsoft.com/office/drawing/2014/main" id="{FCC8D733-0777-458C-98A7-B4B01EF4DD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6248400"/>
            <a:ext cx="688975" cy="396875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zh-TW" altLang="en-US" sz="2000">
                <a:latin typeface="Arial Black" panose="020B0A04020102020204" pitchFamily="34" charset="0"/>
              </a:rPr>
              <a:t>-</a:t>
            </a:r>
            <a:fld id="{20D91622-8970-4D6B-9394-F5F9D583300D}" type="slidenum">
              <a:rPr lang="zh-TW" altLang="en-US" sz="2000" smtClean="0">
                <a:latin typeface="Arial Black" panose="020B0A04020102020204" pitchFamily="34" charset="0"/>
              </a:rPr>
              <a:pPr>
                <a:spcBef>
                  <a:spcPct val="50000"/>
                </a:spcBef>
                <a:defRPr/>
              </a:pPr>
              <a:t>‹#›</a:t>
            </a:fld>
            <a:r>
              <a:rPr lang="zh-TW" altLang="en-US" sz="2000">
                <a:latin typeface="Arial Black" panose="020B0A04020102020204" pitchFamily="34" charset="0"/>
              </a:rPr>
              <a:t>-</a:t>
            </a:r>
            <a:endParaRPr kumimoji="1"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6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Times New Roman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z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y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 pitchFamily="2" charset="2"/>
        <a:buChar char="x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nthu.edu.tw/~jang" TargetMode="External"/><Relationship Id="rId2" Type="http://schemas.openxmlformats.org/officeDocument/2006/relationships/hyperlink" Target="mailto:jang@mirlab.org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mirlab.or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0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15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24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14.wmf"/><Relationship Id="rId20" Type="http://schemas.openxmlformats.org/officeDocument/2006/relationships/image" Target="../media/image2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23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25.wmf"/><Relationship Id="rId22" Type="http://schemas.openxmlformats.org/officeDocument/2006/relationships/image" Target="../media/image2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hyperlink" Target="http://mirlab.org/jang/matlab/toolbox/machineLearnin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0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emf"/><Relationship Id="rId2" Type="http://schemas.openxmlformats.org/officeDocument/2006/relationships/hyperlink" Target="http://mirlab.org/jang/matlab/toolbox/machineLearnin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2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13" Type="http://schemas.openxmlformats.org/officeDocument/2006/relationships/oleObject" Target="../embeddings/oleObject43.bin"/><Relationship Id="rId18" Type="http://schemas.openxmlformats.org/officeDocument/2006/relationships/image" Target="../media/image1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4.wmf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9.bin"/><Relationship Id="rId11" Type="http://schemas.openxmlformats.org/officeDocument/2006/relationships/oleObject" Target="../embeddings/oleObject42.bin"/><Relationship Id="rId5" Type="http://schemas.openxmlformats.org/officeDocument/2006/relationships/image" Target="../media/image33.wmf"/><Relationship Id="rId15" Type="http://schemas.openxmlformats.org/officeDocument/2006/relationships/oleObject" Target="../embeddings/oleObject44.bin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8.bin"/><Relationship Id="rId9" Type="http://schemas.openxmlformats.org/officeDocument/2006/relationships/image" Target="../media/image35.wmf"/><Relationship Id="rId14" Type="http://schemas.openxmlformats.org/officeDocument/2006/relationships/image" Target="../media/image1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8.bin"/><Relationship Id="rId13" Type="http://schemas.openxmlformats.org/officeDocument/2006/relationships/image" Target="../media/image24.wmf"/><Relationship Id="rId18" Type="http://schemas.openxmlformats.org/officeDocument/2006/relationships/oleObject" Target="../embeddings/oleObject5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50.bin"/><Relationship Id="rId17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2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7.bin"/><Relationship Id="rId11" Type="http://schemas.openxmlformats.org/officeDocument/2006/relationships/image" Target="../media/image23.wmf"/><Relationship Id="rId5" Type="http://schemas.openxmlformats.org/officeDocument/2006/relationships/image" Target="../media/image36.wmf"/><Relationship Id="rId15" Type="http://schemas.openxmlformats.org/officeDocument/2006/relationships/image" Target="../media/image25.wmf"/><Relationship Id="rId10" Type="http://schemas.openxmlformats.org/officeDocument/2006/relationships/oleObject" Target="../embeddings/oleObject49.bin"/><Relationship Id="rId4" Type="http://schemas.openxmlformats.org/officeDocument/2006/relationships/oleObject" Target="../embeddings/oleObject46.bin"/><Relationship Id="rId9" Type="http://schemas.openxmlformats.org/officeDocument/2006/relationships/image" Target="../media/image22.wmf"/><Relationship Id="rId1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../../audioSignalProcessing/slide/dtw4melodyRecognition.ppt" TargetMode="External"/><Relationship Id="rId2" Type="http://schemas.openxmlformats.org/officeDocument/2006/relationships/hyperlink" Target="../../audioSignalProcessing/slide/dtw4speechRecognition.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3B0A585-3888-45AA-839E-705753C081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04800" y="609600"/>
            <a:ext cx="83820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Dynamic Time Warping (DTW)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C5EF9A1E-548B-46E3-BE10-3140BB7742A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95400" y="3200400"/>
            <a:ext cx="6629400" cy="1828800"/>
          </a:xfrm>
        </p:spPr>
        <p:txBody>
          <a:bodyPr/>
          <a:lstStyle/>
          <a:p>
            <a:pPr algn="ctr" eaLnBrk="1" hangingPunct="1"/>
            <a:r>
              <a:rPr lang="en-US" altLang="zh-TW" sz="2800">
                <a:latin typeface="Arial" panose="020B0604020202020204" pitchFamily="34" charset="0"/>
                <a:ea typeface="標楷體" panose="03000509000000000000" pitchFamily="65" charset="-120"/>
              </a:rPr>
              <a:t>J.-S Roger Jang (</a:t>
            </a:r>
            <a:r>
              <a:rPr lang="zh-TW" altLang="en-US" sz="2800">
                <a:latin typeface="Arial" panose="020B0604020202020204" pitchFamily="34" charset="0"/>
                <a:ea typeface="標楷體" panose="03000509000000000000" pitchFamily="65" charset="-120"/>
              </a:rPr>
              <a:t>張智星</a:t>
            </a:r>
            <a:r>
              <a:rPr lang="en-US" altLang="zh-TW" sz="2800">
                <a:latin typeface="Arial" panose="020B0604020202020204" pitchFamily="34" charset="0"/>
                <a:ea typeface="標楷體" panose="03000509000000000000" pitchFamily="65" charset="-120"/>
              </a:rPr>
              <a:t>)</a:t>
            </a:r>
            <a:endParaRPr lang="zh-TW" altLang="en-US" sz="2800"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algn="ctr" eaLnBrk="1" hangingPunct="1"/>
            <a:r>
              <a:rPr lang="en-US" altLang="zh-TW" sz="2800" i="1">
                <a:latin typeface="Arial" panose="020B0604020202020204" pitchFamily="34" charset="0"/>
                <a:ea typeface="標楷體" panose="03000509000000000000" pitchFamily="65" charset="-120"/>
                <a:hlinkClick r:id="rId2"/>
              </a:rPr>
              <a:t>jang@mirlab.org</a:t>
            </a:r>
            <a:endParaRPr lang="en-US" altLang="zh-TW" sz="2800" i="1"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algn="ctr" eaLnBrk="1" hangingPunct="1"/>
            <a:r>
              <a:rPr lang="en-US" altLang="zh-TW" sz="2800" i="1">
                <a:latin typeface="Arial" panose="020B0604020202020204" pitchFamily="34" charset="0"/>
                <a:ea typeface="標楷體" panose="03000509000000000000" pitchFamily="65" charset="-120"/>
                <a:hlinkClick r:id="rId3"/>
              </a:rPr>
              <a:t>http://mirlab.org/jang</a:t>
            </a:r>
            <a:endParaRPr lang="en-US" altLang="zh-TW" sz="2800" i="1">
              <a:latin typeface="Arial" panose="020B0604020202020204" pitchFamily="34" charset="0"/>
              <a:ea typeface="標楷體" panose="03000509000000000000" pitchFamily="65" charset="-120"/>
            </a:endParaRPr>
          </a:p>
          <a:p>
            <a:pPr algn="ctr" eaLnBrk="1" hangingPunct="1"/>
            <a:r>
              <a:rPr lang="en-US" altLang="zh-TW" sz="2800">
                <a:latin typeface="Arial" panose="020B0604020202020204" pitchFamily="34" charset="0"/>
                <a:ea typeface="標楷體" panose="03000509000000000000" pitchFamily="65" charset="-120"/>
                <a:hlinkClick r:id="rId4"/>
              </a:rPr>
              <a:t>MIR Lab</a:t>
            </a:r>
            <a:r>
              <a:rPr lang="en-US" altLang="zh-TW" sz="2800">
                <a:latin typeface="Arial" panose="020B0604020202020204" pitchFamily="34" charset="0"/>
                <a:ea typeface="標楷體" panose="03000509000000000000" pitchFamily="65" charset="-120"/>
              </a:rPr>
              <a:t>, CSIE Dept</a:t>
            </a:r>
          </a:p>
          <a:p>
            <a:pPr algn="ctr" eaLnBrk="1" hangingPunct="1"/>
            <a:r>
              <a:rPr lang="en-US" altLang="zh-TW" sz="2800">
                <a:latin typeface="Arial" panose="020B0604020202020204" pitchFamily="34" charset="0"/>
                <a:ea typeface="標楷體" panose="03000509000000000000" pitchFamily="65" charset="-120"/>
              </a:rPr>
              <a:t>National Taiwan University</a:t>
            </a:r>
            <a:endParaRPr lang="zh-TW" altLang="en-US" sz="2800">
              <a:latin typeface="Arial" panose="020B0604020202020204" pitchFamily="34" charset="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37C393A-300B-4BA4-979E-6C7087654C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7376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Type-2 DTW: Alignment Constraints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BC2B221-A5C6-4351-8781-046E0BF52C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Temporal constraints</a:t>
            </a:r>
          </a:p>
          <a:p>
            <a:pPr lvl="1"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Alignment constraints</a:t>
            </a:r>
          </a:p>
          <a:p>
            <a:pPr lvl="1"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1-to-1, 1-to-many, or many-to-1 mapping</a:t>
            </a:r>
          </a:p>
          <a:p>
            <a:pPr lvl="1"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No skips at all</a:t>
            </a:r>
          </a:p>
          <a:p>
            <a:pPr lvl="1"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4340" name="Object 2">
            <a:extLst>
              <a:ext uri="{FF2B5EF4-FFF2-40B4-BE49-F238E27FC236}">
                <a16:creationId xmlns:a16="http://schemas.microsoft.com/office/drawing/2014/main" id="{87163D7C-E1A3-442A-BFA0-DC2A669763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92238" y="2559050"/>
          <a:ext cx="40433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Equation" r:id="rId3" imgW="2108200" imgH="228600" progId="Equation.DSMT4">
                  <p:embed/>
                </p:oleObj>
              </mc:Choice>
              <mc:Fallback>
                <p:oleObj name="Equation" r:id="rId3" imgW="21082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2559050"/>
                        <a:ext cx="40433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圓角矩形 5">
            <a:extLst>
              <a:ext uri="{FF2B5EF4-FFF2-40B4-BE49-F238E27FC236}">
                <a16:creationId xmlns:a16="http://schemas.microsoft.com/office/drawing/2014/main" id="{225427A1-9F52-4274-8C37-81D500D0C2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48688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1</a:t>
            </a:r>
            <a:endParaRPr kumimoji="0" lang="zh-TW" altLang="en-US" sz="2000"/>
          </a:p>
        </p:txBody>
      </p:sp>
      <p:sp>
        <p:nvSpPr>
          <p:cNvPr id="14342" name="圓角矩形 6">
            <a:extLst>
              <a:ext uri="{FF2B5EF4-FFF2-40B4-BE49-F238E27FC236}">
                <a16:creationId xmlns:a16="http://schemas.microsoft.com/office/drawing/2014/main" id="{D6ED1944-D183-4A24-B73C-0C99B447E9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4868863"/>
            <a:ext cx="433387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2</a:t>
            </a:r>
            <a:endParaRPr kumimoji="0" lang="zh-TW" altLang="en-US" sz="2000"/>
          </a:p>
        </p:txBody>
      </p:sp>
      <p:sp>
        <p:nvSpPr>
          <p:cNvPr id="14343" name="圓角矩形 7">
            <a:extLst>
              <a:ext uri="{FF2B5EF4-FFF2-40B4-BE49-F238E27FC236}">
                <a16:creationId xmlns:a16="http://schemas.microsoft.com/office/drawing/2014/main" id="{CDDE353E-943C-48B8-89E5-CC743F4CE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4868863"/>
            <a:ext cx="433388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3</a:t>
            </a:r>
            <a:endParaRPr kumimoji="0" lang="zh-TW" altLang="en-US" sz="2000"/>
          </a:p>
        </p:txBody>
      </p:sp>
      <p:sp>
        <p:nvSpPr>
          <p:cNvPr id="14344" name="圓角矩形 8">
            <a:extLst>
              <a:ext uri="{FF2B5EF4-FFF2-40B4-BE49-F238E27FC236}">
                <a16:creationId xmlns:a16="http://schemas.microsoft.com/office/drawing/2014/main" id="{9AC11356-342C-4907-B2B8-D6886A2A60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1</a:t>
            </a:r>
            <a:endParaRPr kumimoji="0" lang="zh-TW" altLang="en-US" sz="2000"/>
          </a:p>
        </p:txBody>
      </p:sp>
      <p:cxnSp>
        <p:nvCxnSpPr>
          <p:cNvPr id="14345" name="直線單箭頭接點 10">
            <a:extLst>
              <a:ext uri="{FF2B5EF4-FFF2-40B4-BE49-F238E27FC236}">
                <a16:creationId xmlns:a16="http://schemas.microsoft.com/office/drawing/2014/main" id="{4A5DA3B0-7179-494F-BC07-0E2CD08AE417}"/>
              </a:ext>
            </a:extLst>
          </p:cNvPr>
          <p:cNvCxnSpPr>
            <a:cxnSpLocks noChangeShapeType="1"/>
            <a:stCxn id="14341" idx="2"/>
            <a:endCxn id="14344" idx="0"/>
          </p:cNvCxnSpPr>
          <p:nvPr/>
        </p:nvCxnSpPr>
        <p:spPr bwMode="auto">
          <a:xfrm rot="5400000">
            <a:off x="755650" y="5445125"/>
            <a:ext cx="28733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6" name="圓角矩形 11">
            <a:extLst>
              <a:ext uri="{FF2B5EF4-FFF2-40B4-BE49-F238E27FC236}">
                <a16:creationId xmlns:a16="http://schemas.microsoft.com/office/drawing/2014/main" id="{063857D6-11C0-4944-84C3-66C3E960F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48688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4</a:t>
            </a:r>
            <a:endParaRPr kumimoji="0" lang="zh-TW" altLang="en-US" sz="2000"/>
          </a:p>
        </p:txBody>
      </p:sp>
      <p:sp>
        <p:nvSpPr>
          <p:cNvPr id="14347" name="圓角矩形 12">
            <a:extLst>
              <a:ext uri="{FF2B5EF4-FFF2-40B4-BE49-F238E27FC236}">
                <a16:creationId xmlns:a16="http://schemas.microsoft.com/office/drawing/2014/main" id="{8C187868-15C2-420D-A84B-7B8D229C1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48688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5</a:t>
            </a:r>
            <a:endParaRPr kumimoji="0" lang="zh-TW" altLang="en-US" sz="2000"/>
          </a:p>
        </p:txBody>
      </p:sp>
      <p:sp>
        <p:nvSpPr>
          <p:cNvPr id="14348" name="圓角矩形 13">
            <a:extLst>
              <a:ext uri="{FF2B5EF4-FFF2-40B4-BE49-F238E27FC236}">
                <a16:creationId xmlns:a16="http://schemas.microsoft.com/office/drawing/2014/main" id="{8492B647-5E68-4774-9641-AAAF59331C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5589588"/>
            <a:ext cx="433387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2</a:t>
            </a:r>
            <a:endParaRPr kumimoji="0" lang="zh-TW" altLang="en-US" sz="2000"/>
          </a:p>
        </p:txBody>
      </p:sp>
      <p:sp>
        <p:nvSpPr>
          <p:cNvPr id="14349" name="圓角矩形 14">
            <a:extLst>
              <a:ext uri="{FF2B5EF4-FFF2-40B4-BE49-F238E27FC236}">
                <a16:creationId xmlns:a16="http://schemas.microsoft.com/office/drawing/2014/main" id="{42E20E1B-A66B-4942-9AE9-4EABD44CD1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5589588"/>
            <a:ext cx="433388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3</a:t>
            </a:r>
            <a:endParaRPr kumimoji="0" lang="zh-TW" altLang="en-US" sz="2000"/>
          </a:p>
        </p:txBody>
      </p:sp>
      <p:sp>
        <p:nvSpPr>
          <p:cNvPr id="14350" name="圓角矩形 15">
            <a:extLst>
              <a:ext uri="{FF2B5EF4-FFF2-40B4-BE49-F238E27FC236}">
                <a16:creationId xmlns:a16="http://schemas.microsoft.com/office/drawing/2014/main" id="{579C5572-EA17-465D-85BD-5A464A8717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4</a:t>
            </a:r>
            <a:endParaRPr kumimoji="0" lang="zh-TW" altLang="en-US" sz="2000"/>
          </a:p>
        </p:txBody>
      </p:sp>
      <p:sp>
        <p:nvSpPr>
          <p:cNvPr id="14351" name="圓角矩形 16">
            <a:extLst>
              <a:ext uri="{FF2B5EF4-FFF2-40B4-BE49-F238E27FC236}">
                <a16:creationId xmlns:a16="http://schemas.microsoft.com/office/drawing/2014/main" id="{1393606A-32DA-4750-ABE2-281F805465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5</a:t>
            </a:r>
            <a:endParaRPr kumimoji="0" lang="zh-TW" altLang="en-US" sz="2000"/>
          </a:p>
        </p:txBody>
      </p:sp>
      <p:sp>
        <p:nvSpPr>
          <p:cNvPr id="14352" name="圓角矩形 17">
            <a:extLst>
              <a:ext uri="{FF2B5EF4-FFF2-40B4-BE49-F238E27FC236}">
                <a16:creationId xmlns:a16="http://schemas.microsoft.com/office/drawing/2014/main" id="{20FB7C58-6EC0-4735-BB44-88178CE74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6</a:t>
            </a:r>
            <a:endParaRPr kumimoji="0" lang="zh-TW" altLang="en-US" sz="2000"/>
          </a:p>
        </p:txBody>
      </p:sp>
      <p:sp>
        <p:nvSpPr>
          <p:cNvPr id="14353" name="圓角矩形 18">
            <a:extLst>
              <a:ext uri="{FF2B5EF4-FFF2-40B4-BE49-F238E27FC236}">
                <a16:creationId xmlns:a16="http://schemas.microsoft.com/office/drawing/2014/main" id="{5127DF4E-2BC2-42AC-B56F-C0E944937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7</a:t>
            </a:r>
            <a:endParaRPr kumimoji="0" lang="zh-TW" altLang="en-US" sz="2000"/>
          </a:p>
        </p:txBody>
      </p:sp>
      <p:sp>
        <p:nvSpPr>
          <p:cNvPr id="14354" name="圓角矩形 19">
            <a:extLst>
              <a:ext uri="{FF2B5EF4-FFF2-40B4-BE49-F238E27FC236}">
                <a16:creationId xmlns:a16="http://schemas.microsoft.com/office/drawing/2014/main" id="{8C3A3DF2-2563-413F-BA19-ADB5EB9771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8</a:t>
            </a:r>
            <a:endParaRPr kumimoji="0" lang="zh-TW" altLang="en-US" sz="2000"/>
          </a:p>
        </p:txBody>
      </p:sp>
      <p:cxnSp>
        <p:nvCxnSpPr>
          <p:cNvPr id="14355" name="直線單箭頭接點 20">
            <a:extLst>
              <a:ext uri="{FF2B5EF4-FFF2-40B4-BE49-F238E27FC236}">
                <a16:creationId xmlns:a16="http://schemas.microsoft.com/office/drawing/2014/main" id="{A7839F4D-3649-4384-8446-C87F8A73F79A}"/>
              </a:ext>
            </a:extLst>
          </p:cNvPr>
          <p:cNvCxnSpPr>
            <a:cxnSpLocks noChangeShapeType="1"/>
            <a:stCxn id="14347" idx="2"/>
            <a:endCxn id="14354" idx="0"/>
          </p:cNvCxnSpPr>
          <p:nvPr/>
        </p:nvCxnSpPr>
        <p:spPr bwMode="auto">
          <a:xfrm rot="16200000" flipH="1">
            <a:off x="3923506" y="4580732"/>
            <a:ext cx="288925" cy="17287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6" name="直線單箭頭接點 23">
            <a:extLst>
              <a:ext uri="{FF2B5EF4-FFF2-40B4-BE49-F238E27FC236}">
                <a16:creationId xmlns:a16="http://schemas.microsoft.com/office/drawing/2014/main" id="{F6F49013-6BD1-4732-9B1A-143DA32C00CD}"/>
              </a:ext>
            </a:extLst>
          </p:cNvPr>
          <p:cNvCxnSpPr>
            <a:cxnSpLocks noChangeShapeType="1"/>
            <a:stCxn id="14342" idx="2"/>
            <a:endCxn id="14349" idx="0"/>
          </p:cNvCxnSpPr>
          <p:nvPr/>
        </p:nvCxnSpPr>
        <p:spPr bwMode="auto">
          <a:xfrm rot="16200000" flipH="1">
            <a:off x="1619250" y="5157788"/>
            <a:ext cx="288925" cy="5746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7" name="直線單箭頭接點 26">
            <a:extLst>
              <a:ext uri="{FF2B5EF4-FFF2-40B4-BE49-F238E27FC236}">
                <a16:creationId xmlns:a16="http://schemas.microsoft.com/office/drawing/2014/main" id="{237497F5-D784-47E6-BF47-DDA62F8FB690}"/>
              </a:ext>
            </a:extLst>
          </p:cNvPr>
          <p:cNvCxnSpPr>
            <a:cxnSpLocks noChangeShapeType="1"/>
            <a:stCxn id="14343" idx="2"/>
            <a:endCxn id="14351" idx="0"/>
          </p:cNvCxnSpPr>
          <p:nvPr/>
        </p:nvCxnSpPr>
        <p:spPr bwMode="auto">
          <a:xfrm rot="16200000" flipH="1">
            <a:off x="2482850" y="4868863"/>
            <a:ext cx="288925" cy="1152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8" name="直線單箭頭接點 29">
            <a:extLst>
              <a:ext uri="{FF2B5EF4-FFF2-40B4-BE49-F238E27FC236}">
                <a16:creationId xmlns:a16="http://schemas.microsoft.com/office/drawing/2014/main" id="{327FF388-A8F8-4F26-9B23-19F1556CBF14}"/>
              </a:ext>
            </a:extLst>
          </p:cNvPr>
          <p:cNvCxnSpPr>
            <a:cxnSpLocks noChangeShapeType="1"/>
            <a:stCxn id="14346" idx="2"/>
            <a:endCxn id="14352" idx="0"/>
          </p:cNvCxnSpPr>
          <p:nvPr/>
        </p:nvCxnSpPr>
        <p:spPr bwMode="auto">
          <a:xfrm rot="16200000" flipH="1">
            <a:off x="3059113" y="4868863"/>
            <a:ext cx="288925" cy="1152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59" name="直線單箭頭接點 22">
            <a:extLst>
              <a:ext uri="{FF2B5EF4-FFF2-40B4-BE49-F238E27FC236}">
                <a16:creationId xmlns:a16="http://schemas.microsoft.com/office/drawing/2014/main" id="{11CCFA13-3E0A-4084-88DB-FF9952C1C4BC}"/>
              </a:ext>
            </a:extLst>
          </p:cNvPr>
          <p:cNvCxnSpPr>
            <a:cxnSpLocks noChangeShapeType="1"/>
            <a:stCxn id="14342" idx="2"/>
            <a:endCxn id="14348" idx="0"/>
          </p:cNvCxnSpPr>
          <p:nvPr/>
        </p:nvCxnSpPr>
        <p:spPr bwMode="auto">
          <a:xfrm rot="5400000">
            <a:off x="1331913" y="5445125"/>
            <a:ext cx="28733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0" name="直線單箭頭接點 27">
            <a:extLst>
              <a:ext uri="{FF2B5EF4-FFF2-40B4-BE49-F238E27FC236}">
                <a16:creationId xmlns:a16="http://schemas.microsoft.com/office/drawing/2014/main" id="{01A32CAA-9A30-44F8-A416-AAF61C225D3F}"/>
              </a:ext>
            </a:extLst>
          </p:cNvPr>
          <p:cNvCxnSpPr>
            <a:cxnSpLocks noChangeShapeType="1"/>
            <a:stCxn id="14343" idx="2"/>
            <a:endCxn id="14350" idx="0"/>
          </p:cNvCxnSpPr>
          <p:nvPr/>
        </p:nvCxnSpPr>
        <p:spPr bwMode="auto">
          <a:xfrm rot="16200000" flipH="1">
            <a:off x="2194719" y="5156994"/>
            <a:ext cx="288925" cy="5762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361" name="直線單箭頭接點 31">
            <a:extLst>
              <a:ext uri="{FF2B5EF4-FFF2-40B4-BE49-F238E27FC236}">
                <a16:creationId xmlns:a16="http://schemas.microsoft.com/office/drawing/2014/main" id="{A5419C58-1784-451A-B6C1-F5BFB799F5B8}"/>
              </a:ext>
            </a:extLst>
          </p:cNvPr>
          <p:cNvCxnSpPr>
            <a:cxnSpLocks noChangeShapeType="1"/>
            <a:stCxn id="14347" idx="2"/>
            <a:endCxn id="14353" idx="0"/>
          </p:cNvCxnSpPr>
          <p:nvPr/>
        </p:nvCxnSpPr>
        <p:spPr bwMode="auto">
          <a:xfrm rot="16200000" flipH="1">
            <a:off x="3635375" y="4868863"/>
            <a:ext cx="288925" cy="1152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4362" name="Object 2">
            <a:extLst>
              <a:ext uri="{FF2B5EF4-FFF2-40B4-BE49-F238E27FC236}">
                <a16:creationId xmlns:a16="http://schemas.microsoft.com/office/drawing/2014/main" id="{50697557-6B03-4C3A-83AF-5201709987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0513" y="4622800"/>
          <a:ext cx="4864100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5" imgW="3136900" imgH="482600" progId="Equation.DSMT4">
                  <p:embed/>
                </p:oleObj>
              </mc:Choice>
              <mc:Fallback>
                <p:oleObj name="Equation" r:id="rId5" imgW="3136900" imgH="482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513" y="4622800"/>
                        <a:ext cx="4864100" cy="7508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80B03CF-A36A-40EB-95B5-0923F4F87B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7376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Type-2 DTW: Alignment Path 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58B74C2-27DC-47D2-8AEC-4C91D9CDDD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Alignment path</a:t>
            </a:r>
          </a:p>
          <a:p>
            <a:pPr lvl="1"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5364" name="圓角矩形 5">
            <a:extLst>
              <a:ext uri="{FF2B5EF4-FFF2-40B4-BE49-F238E27FC236}">
                <a16:creationId xmlns:a16="http://schemas.microsoft.com/office/drawing/2014/main" id="{360029DA-3C53-41D9-BC92-4E9700493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63683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1</a:t>
            </a:r>
            <a:endParaRPr kumimoji="0" lang="zh-TW" altLang="en-US" sz="2000"/>
          </a:p>
        </p:txBody>
      </p:sp>
      <p:sp>
        <p:nvSpPr>
          <p:cNvPr id="15365" name="圓角矩形 6">
            <a:extLst>
              <a:ext uri="{FF2B5EF4-FFF2-40B4-BE49-F238E27FC236}">
                <a16:creationId xmlns:a16="http://schemas.microsoft.com/office/drawing/2014/main" id="{4FAD8ABA-871A-4128-8FF3-A8DFC1D01F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2636838"/>
            <a:ext cx="433387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2</a:t>
            </a:r>
            <a:endParaRPr kumimoji="0" lang="zh-TW" altLang="en-US" sz="2000"/>
          </a:p>
        </p:txBody>
      </p:sp>
      <p:sp>
        <p:nvSpPr>
          <p:cNvPr id="15366" name="圓角矩形 7">
            <a:extLst>
              <a:ext uri="{FF2B5EF4-FFF2-40B4-BE49-F238E27FC236}">
                <a16:creationId xmlns:a16="http://schemas.microsoft.com/office/drawing/2014/main" id="{077CF14A-064E-4EC6-8947-0F5DCA679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636838"/>
            <a:ext cx="433388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3</a:t>
            </a:r>
            <a:endParaRPr kumimoji="0" lang="zh-TW" altLang="en-US" sz="2000"/>
          </a:p>
        </p:txBody>
      </p:sp>
      <p:sp>
        <p:nvSpPr>
          <p:cNvPr id="15367" name="圓角矩形 8">
            <a:extLst>
              <a:ext uri="{FF2B5EF4-FFF2-40B4-BE49-F238E27FC236}">
                <a16:creationId xmlns:a16="http://schemas.microsoft.com/office/drawing/2014/main" id="{AC00BF41-33F2-4459-9150-4C88D336C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33575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1</a:t>
            </a:r>
            <a:endParaRPr kumimoji="0" lang="zh-TW" altLang="en-US" sz="2000"/>
          </a:p>
        </p:txBody>
      </p:sp>
      <p:cxnSp>
        <p:nvCxnSpPr>
          <p:cNvPr id="15368" name="直線單箭頭接點 10">
            <a:extLst>
              <a:ext uri="{FF2B5EF4-FFF2-40B4-BE49-F238E27FC236}">
                <a16:creationId xmlns:a16="http://schemas.microsoft.com/office/drawing/2014/main" id="{5455EA9D-9CAE-425B-948A-100E5F414913}"/>
              </a:ext>
            </a:extLst>
          </p:cNvPr>
          <p:cNvCxnSpPr>
            <a:cxnSpLocks noChangeShapeType="1"/>
            <a:stCxn id="15364" idx="2"/>
            <a:endCxn id="15367" idx="0"/>
          </p:cNvCxnSpPr>
          <p:nvPr/>
        </p:nvCxnSpPr>
        <p:spPr bwMode="auto">
          <a:xfrm rot="5400000">
            <a:off x="755650" y="3213100"/>
            <a:ext cx="28733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369" name="圓角矩形 11">
            <a:extLst>
              <a:ext uri="{FF2B5EF4-FFF2-40B4-BE49-F238E27FC236}">
                <a16:creationId xmlns:a16="http://schemas.microsoft.com/office/drawing/2014/main" id="{B967817A-2351-4B3F-ABA0-635B773605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263683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4</a:t>
            </a:r>
            <a:endParaRPr kumimoji="0" lang="zh-TW" altLang="en-US" sz="2000"/>
          </a:p>
        </p:txBody>
      </p:sp>
      <p:sp>
        <p:nvSpPr>
          <p:cNvPr id="15370" name="圓角矩形 12">
            <a:extLst>
              <a:ext uri="{FF2B5EF4-FFF2-40B4-BE49-F238E27FC236}">
                <a16:creationId xmlns:a16="http://schemas.microsoft.com/office/drawing/2014/main" id="{2B0577ED-68B6-4D6C-9DF4-5547F0BE5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263683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5</a:t>
            </a:r>
            <a:endParaRPr kumimoji="0" lang="zh-TW" altLang="en-US" sz="2000"/>
          </a:p>
        </p:txBody>
      </p:sp>
      <p:sp>
        <p:nvSpPr>
          <p:cNvPr id="15371" name="圓角矩形 13">
            <a:extLst>
              <a:ext uri="{FF2B5EF4-FFF2-40B4-BE49-F238E27FC236}">
                <a16:creationId xmlns:a16="http://schemas.microsoft.com/office/drawing/2014/main" id="{B9130530-BAB6-44DB-AE79-5C82E466D5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8888" y="3357563"/>
            <a:ext cx="433387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2</a:t>
            </a:r>
            <a:endParaRPr kumimoji="0" lang="zh-TW" altLang="en-US" sz="2000"/>
          </a:p>
        </p:txBody>
      </p:sp>
      <p:sp>
        <p:nvSpPr>
          <p:cNvPr id="15372" name="圓角矩形 14">
            <a:extLst>
              <a:ext uri="{FF2B5EF4-FFF2-40B4-BE49-F238E27FC236}">
                <a16:creationId xmlns:a16="http://schemas.microsoft.com/office/drawing/2014/main" id="{0AFFBAE3-1F7B-456D-AD2A-8C63F5A2A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3357563"/>
            <a:ext cx="433388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3</a:t>
            </a:r>
            <a:endParaRPr kumimoji="0" lang="zh-TW" altLang="en-US" sz="2000"/>
          </a:p>
        </p:txBody>
      </p:sp>
      <p:sp>
        <p:nvSpPr>
          <p:cNvPr id="15373" name="圓角矩形 15">
            <a:extLst>
              <a:ext uri="{FF2B5EF4-FFF2-40B4-BE49-F238E27FC236}">
                <a16:creationId xmlns:a16="http://schemas.microsoft.com/office/drawing/2014/main" id="{6C54251D-61CC-4182-8C79-A2CA4045A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413" y="33575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4</a:t>
            </a:r>
            <a:endParaRPr kumimoji="0" lang="zh-TW" altLang="en-US" sz="2000"/>
          </a:p>
        </p:txBody>
      </p:sp>
      <p:sp>
        <p:nvSpPr>
          <p:cNvPr id="15374" name="圓角矩形 16">
            <a:extLst>
              <a:ext uri="{FF2B5EF4-FFF2-40B4-BE49-F238E27FC236}">
                <a16:creationId xmlns:a16="http://schemas.microsoft.com/office/drawing/2014/main" id="{EC9EA03F-2A7C-4105-8C64-B84C218AD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7675" y="33575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5</a:t>
            </a:r>
            <a:endParaRPr kumimoji="0" lang="zh-TW" altLang="en-US" sz="2000"/>
          </a:p>
        </p:txBody>
      </p:sp>
      <p:sp>
        <p:nvSpPr>
          <p:cNvPr id="15375" name="圓角矩形 17">
            <a:extLst>
              <a:ext uri="{FF2B5EF4-FFF2-40B4-BE49-F238E27FC236}">
                <a16:creationId xmlns:a16="http://schemas.microsoft.com/office/drawing/2014/main" id="{9DE42AF9-A412-46C3-A156-3134838F4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3938" y="33575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6</a:t>
            </a:r>
            <a:endParaRPr kumimoji="0" lang="zh-TW" altLang="en-US" sz="2000"/>
          </a:p>
        </p:txBody>
      </p:sp>
      <p:sp>
        <p:nvSpPr>
          <p:cNvPr id="15376" name="圓角矩形 18">
            <a:extLst>
              <a:ext uri="{FF2B5EF4-FFF2-40B4-BE49-F238E27FC236}">
                <a16:creationId xmlns:a16="http://schemas.microsoft.com/office/drawing/2014/main" id="{278CDFF6-2B85-4B7C-9CAC-1161F18FA8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0200" y="33575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7</a:t>
            </a:r>
            <a:endParaRPr kumimoji="0" lang="zh-TW" altLang="en-US" sz="2000"/>
          </a:p>
        </p:txBody>
      </p:sp>
      <p:sp>
        <p:nvSpPr>
          <p:cNvPr id="15377" name="圓角矩形 19">
            <a:extLst>
              <a:ext uri="{FF2B5EF4-FFF2-40B4-BE49-F238E27FC236}">
                <a16:creationId xmlns:a16="http://schemas.microsoft.com/office/drawing/2014/main" id="{67C9629C-5C0C-4445-B93D-348ED2B62C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33575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8</a:t>
            </a:r>
            <a:endParaRPr kumimoji="0" lang="zh-TW" altLang="en-US" sz="2000"/>
          </a:p>
        </p:txBody>
      </p:sp>
      <p:cxnSp>
        <p:nvCxnSpPr>
          <p:cNvPr id="15378" name="直線單箭頭接點 20">
            <a:extLst>
              <a:ext uri="{FF2B5EF4-FFF2-40B4-BE49-F238E27FC236}">
                <a16:creationId xmlns:a16="http://schemas.microsoft.com/office/drawing/2014/main" id="{DCDAAA6D-334F-4FC1-9E50-A4C2F4C4E7C6}"/>
              </a:ext>
            </a:extLst>
          </p:cNvPr>
          <p:cNvCxnSpPr>
            <a:cxnSpLocks noChangeShapeType="1"/>
            <a:stCxn id="15370" idx="2"/>
            <a:endCxn id="15377" idx="0"/>
          </p:cNvCxnSpPr>
          <p:nvPr/>
        </p:nvCxnSpPr>
        <p:spPr bwMode="auto">
          <a:xfrm rot="16200000" flipH="1">
            <a:off x="3923506" y="2348707"/>
            <a:ext cx="288925" cy="17287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79" name="直線單箭頭接點 23">
            <a:extLst>
              <a:ext uri="{FF2B5EF4-FFF2-40B4-BE49-F238E27FC236}">
                <a16:creationId xmlns:a16="http://schemas.microsoft.com/office/drawing/2014/main" id="{297CF1AF-5B1A-4817-8639-8DD443254C39}"/>
              </a:ext>
            </a:extLst>
          </p:cNvPr>
          <p:cNvCxnSpPr>
            <a:cxnSpLocks noChangeShapeType="1"/>
            <a:stCxn id="15365" idx="2"/>
            <a:endCxn id="15372" idx="0"/>
          </p:cNvCxnSpPr>
          <p:nvPr/>
        </p:nvCxnSpPr>
        <p:spPr bwMode="auto">
          <a:xfrm rot="16200000" flipH="1">
            <a:off x="1619250" y="2925763"/>
            <a:ext cx="288925" cy="57467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0" name="直線單箭頭接點 26">
            <a:extLst>
              <a:ext uri="{FF2B5EF4-FFF2-40B4-BE49-F238E27FC236}">
                <a16:creationId xmlns:a16="http://schemas.microsoft.com/office/drawing/2014/main" id="{E240D70B-C7F5-4BF6-B30E-CE307C379808}"/>
              </a:ext>
            </a:extLst>
          </p:cNvPr>
          <p:cNvCxnSpPr>
            <a:cxnSpLocks noChangeShapeType="1"/>
            <a:stCxn id="15366" idx="2"/>
            <a:endCxn id="15374" idx="0"/>
          </p:cNvCxnSpPr>
          <p:nvPr/>
        </p:nvCxnSpPr>
        <p:spPr bwMode="auto">
          <a:xfrm rot="16200000" flipH="1">
            <a:off x="2482850" y="2636838"/>
            <a:ext cx="288925" cy="1152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1" name="直線單箭頭接點 29">
            <a:extLst>
              <a:ext uri="{FF2B5EF4-FFF2-40B4-BE49-F238E27FC236}">
                <a16:creationId xmlns:a16="http://schemas.microsoft.com/office/drawing/2014/main" id="{E0EBDC30-AC42-4CD1-9121-9B64CC2AF2D5}"/>
              </a:ext>
            </a:extLst>
          </p:cNvPr>
          <p:cNvCxnSpPr>
            <a:cxnSpLocks noChangeShapeType="1"/>
            <a:stCxn id="15369" idx="2"/>
            <a:endCxn id="15375" idx="0"/>
          </p:cNvCxnSpPr>
          <p:nvPr/>
        </p:nvCxnSpPr>
        <p:spPr bwMode="auto">
          <a:xfrm rot="16200000" flipH="1">
            <a:off x="3059113" y="2636838"/>
            <a:ext cx="288925" cy="1152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2" name="直線單箭頭接點 22">
            <a:extLst>
              <a:ext uri="{FF2B5EF4-FFF2-40B4-BE49-F238E27FC236}">
                <a16:creationId xmlns:a16="http://schemas.microsoft.com/office/drawing/2014/main" id="{ADBF7CFE-5311-48FC-BD7C-E6DE000724E8}"/>
              </a:ext>
            </a:extLst>
          </p:cNvPr>
          <p:cNvCxnSpPr>
            <a:cxnSpLocks noChangeShapeType="1"/>
            <a:stCxn id="15365" idx="2"/>
            <a:endCxn id="15371" idx="0"/>
          </p:cNvCxnSpPr>
          <p:nvPr/>
        </p:nvCxnSpPr>
        <p:spPr bwMode="auto">
          <a:xfrm rot="5400000">
            <a:off x="1331913" y="3213100"/>
            <a:ext cx="28733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3" name="直線單箭頭接點 27">
            <a:extLst>
              <a:ext uri="{FF2B5EF4-FFF2-40B4-BE49-F238E27FC236}">
                <a16:creationId xmlns:a16="http://schemas.microsoft.com/office/drawing/2014/main" id="{A0ACBB37-5861-49EE-9B72-18B5C104DE1E}"/>
              </a:ext>
            </a:extLst>
          </p:cNvPr>
          <p:cNvCxnSpPr>
            <a:cxnSpLocks noChangeShapeType="1"/>
            <a:stCxn id="15366" idx="2"/>
            <a:endCxn id="15373" idx="0"/>
          </p:cNvCxnSpPr>
          <p:nvPr/>
        </p:nvCxnSpPr>
        <p:spPr bwMode="auto">
          <a:xfrm rot="16200000" flipH="1">
            <a:off x="2194719" y="2924969"/>
            <a:ext cx="288925" cy="5762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5384" name="直線單箭頭接點 31">
            <a:extLst>
              <a:ext uri="{FF2B5EF4-FFF2-40B4-BE49-F238E27FC236}">
                <a16:creationId xmlns:a16="http://schemas.microsoft.com/office/drawing/2014/main" id="{4645BD34-9F05-4EB4-806B-1BBC66CFCDF4}"/>
              </a:ext>
            </a:extLst>
          </p:cNvPr>
          <p:cNvCxnSpPr>
            <a:cxnSpLocks noChangeShapeType="1"/>
            <a:stCxn id="15370" idx="2"/>
            <a:endCxn id="15376" idx="0"/>
          </p:cNvCxnSpPr>
          <p:nvPr/>
        </p:nvCxnSpPr>
        <p:spPr bwMode="auto">
          <a:xfrm rot="16200000" flipH="1">
            <a:off x="3635375" y="2636838"/>
            <a:ext cx="288925" cy="1152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5385" name="Object 2">
            <a:extLst>
              <a:ext uri="{FF2B5EF4-FFF2-40B4-BE49-F238E27FC236}">
                <a16:creationId xmlns:a16="http://schemas.microsoft.com/office/drawing/2014/main" id="{C0D22D00-7383-43F0-BA50-68A19CEE11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288" y="4292600"/>
          <a:ext cx="4864100" cy="750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5" name="Equation" r:id="rId3" imgW="3136900" imgH="482600" progId="Equation.DSMT4">
                  <p:embed/>
                </p:oleObj>
              </mc:Choice>
              <mc:Fallback>
                <p:oleObj name="Equation" r:id="rId3" imgW="3136900" imgH="482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292600"/>
                        <a:ext cx="4864100" cy="7508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6" name="Line 1028">
            <a:extLst>
              <a:ext uri="{FF2B5EF4-FFF2-40B4-BE49-F238E27FC236}">
                <a16:creationId xmlns:a16="http://schemas.microsoft.com/office/drawing/2014/main" id="{CB02704A-6BAE-4E10-AE1D-A3297CE5807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86538" y="2420938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87" name="Rectangle 1029">
            <a:extLst>
              <a:ext uri="{FF2B5EF4-FFF2-40B4-BE49-F238E27FC236}">
                <a16:creationId xmlns:a16="http://schemas.microsoft.com/office/drawing/2014/main" id="{93982821-0A45-4872-9E7F-EC5374516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8488" y="2744788"/>
            <a:ext cx="1511300" cy="2576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88" name="Oval 1031">
            <a:extLst>
              <a:ext uri="{FF2B5EF4-FFF2-40B4-BE49-F238E27FC236}">
                <a16:creationId xmlns:a16="http://schemas.microsoft.com/office/drawing/2014/main" id="{8478C793-DB1C-41DE-9F78-A1D36AA07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3225" y="38258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89" name="Oval 1032">
            <a:extLst>
              <a:ext uri="{FF2B5EF4-FFF2-40B4-BE49-F238E27FC236}">
                <a16:creationId xmlns:a16="http://schemas.microsoft.com/office/drawing/2014/main" id="{02667E54-C238-4606-9ED4-D38F2B667C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3225" y="418623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0" name="Oval 1033">
            <a:extLst>
              <a:ext uri="{FF2B5EF4-FFF2-40B4-BE49-F238E27FC236}">
                <a16:creationId xmlns:a16="http://schemas.microsoft.com/office/drawing/2014/main" id="{9E8AC476-DFFE-4B30-B729-A9F614899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2863" y="38258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1" name="Oval 1034">
            <a:extLst>
              <a:ext uri="{FF2B5EF4-FFF2-40B4-BE49-F238E27FC236}">
                <a16:creationId xmlns:a16="http://schemas.microsoft.com/office/drawing/2014/main" id="{C824FBEA-3AA8-4A26-AC0F-B1D54345D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2863" y="418623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2" name="Oval 1035">
            <a:extLst>
              <a:ext uri="{FF2B5EF4-FFF2-40B4-BE49-F238E27FC236}">
                <a16:creationId xmlns:a16="http://schemas.microsoft.com/office/drawing/2014/main" id="{6BF6424D-BD9D-44F5-8C4D-C1347EBE25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25" y="38258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3" name="Oval 1036">
            <a:extLst>
              <a:ext uri="{FF2B5EF4-FFF2-40B4-BE49-F238E27FC236}">
                <a16:creationId xmlns:a16="http://schemas.microsoft.com/office/drawing/2014/main" id="{8D7947A0-B2EC-4712-99DD-73320E22B0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25" y="418623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4" name="Oval 1037">
            <a:extLst>
              <a:ext uri="{FF2B5EF4-FFF2-40B4-BE49-F238E27FC236}">
                <a16:creationId xmlns:a16="http://schemas.microsoft.com/office/drawing/2014/main" id="{D8DBB545-46A8-4C89-97ED-299D25019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3225" y="45466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5" name="Oval 1038">
            <a:extLst>
              <a:ext uri="{FF2B5EF4-FFF2-40B4-BE49-F238E27FC236}">
                <a16:creationId xmlns:a16="http://schemas.microsoft.com/office/drawing/2014/main" id="{CF27EB1E-B980-40C0-A13A-212EE2BF6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3225" y="49053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6" name="Oval 1039">
            <a:extLst>
              <a:ext uri="{FF2B5EF4-FFF2-40B4-BE49-F238E27FC236}">
                <a16:creationId xmlns:a16="http://schemas.microsoft.com/office/drawing/2014/main" id="{D2926D53-ED35-4241-974F-78A2F3883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2863" y="45466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7" name="Oval 1040">
            <a:extLst>
              <a:ext uri="{FF2B5EF4-FFF2-40B4-BE49-F238E27FC236}">
                <a16:creationId xmlns:a16="http://schemas.microsoft.com/office/drawing/2014/main" id="{F03B123B-6295-4C42-83F0-397DDD364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2863" y="49053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8" name="Oval 1041">
            <a:extLst>
              <a:ext uri="{FF2B5EF4-FFF2-40B4-BE49-F238E27FC236}">
                <a16:creationId xmlns:a16="http://schemas.microsoft.com/office/drawing/2014/main" id="{2C5618A3-388E-429F-A543-4CA608AE88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25" y="45466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399" name="Oval 1042">
            <a:extLst>
              <a:ext uri="{FF2B5EF4-FFF2-40B4-BE49-F238E27FC236}">
                <a16:creationId xmlns:a16="http://schemas.microsoft.com/office/drawing/2014/main" id="{A0875457-EA83-44BE-BBFE-D41D06724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25" y="49053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00" name="Oval 1043">
            <a:extLst>
              <a:ext uri="{FF2B5EF4-FFF2-40B4-BE49-F238E27FC236}">
                <a16:creationId xmlns:a16="http://schemas.microsoft.com/office/drawing/2014/main" id="{6B919C37-5A86-42F9-A1B0-138FE06711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3725" y="38258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01" name="Oval 1044">
            <a:extLst>
              <a:ext uri="{FF2B5EF4-FFF2-40B4-BE49-F238E27FC236}">
                <a16:creationId xmlns:a16="http://schemas.microsoft.com/office/drawing/2014/main" id="{8893FAF7-6C8C-44B1-B615-332A154A0C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3725" y="418623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02" name="Oval 1045">
            <a:extLst>
              <a:ext uri="{FF2B5EF4-FFF2-40B4-BE49-F238E27FC236}">
                <a16:creationId xmlns:a16="http://schemas.microsoft.com/office/drawing/2014/main" id="{55552563-8871-4916-AA48-9C3FA6583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3725" y="45466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03" name="Oval 1046">
            <a:extLst>
              <a:ext uri="{FF2B5EF4-FFF2-40B4-BE49-F238E27FC236}">
                <a16:creationId xmlns:a16="http://schemas.microsoft.com/office/drawing/2014/main" id="{ECBDCEEB-1A27-4CBC-AFA2-4089779B5B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3725" y="49053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04" name="Text Box 1053">
            <a:extLst>
              <a:ext uri="{FF2B5EF4-FFF2-40B4-BE49-F238E27FC236}">
                <a16:creationId xmlns:a16="http://schemas.microsoft.com/office/drawing/2014/main" id="{C042184C-5670-4DEB-AD4D-21A997168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7763" y="5518150"/>
            <a:ext cx="26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/>
              <a:t>i</a:t>
            </a:r>
          </a:p>
        </p:txBody>
      </p:sp>
      <p:sp>
        <p:nvSpPr>
          <p:cNvPr id="15405" name="Text Box 1056">
            <a:extLst>
              <a:ext uri="{FF2B5EF4-FFF2-40B4-BE49-F238E27FC236}">
                <a16:creationId xmlns:a16="http://schemas.microsoft.com/office/drawing/2014/main" id="{86C198A1-D50F-4A89-9DD2-C159E7B0D0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88" y="5157788"/>
            <a:ext cx="274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1</a:t>
            </a:r>
            <a:endParaRPr lang="en-US" altLang="zh-TW" sz="1400"/>
          </a:p>
        </p:txBody>
      </p:sp>
      <p:sp>
        <p:nvSpPr>
          <p:cNvPr id="15406" name="Line 1059">
            <a:extLst>
              <a:ext uri="{FF2B5EF4-FFF2-40B4-BE49-F238E27FC236}">
                <a16:creationId xmlns:a16="http://schemas.microsoft.com/office/drawing/2014/main" id="{10E56457-92A6-470E-95BD-1E8D02F3E6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3363" y="530225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07" name="Line 1060">
            <a:extLst>
              <a:ext uri="{FF2B5EF4-FFF2-40B4-BE49-F238E27FC236}">
                <a16:creationId xmlns:a16="http://schemas.microsoft.com/office/drawing/2014/main" id="{EFE7DC71-675F-4FBB-8C68-D9B091B14D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3363" y="495300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08" name="Oval 1071">
            <a:extLst>
              <a:ext uri="{FF2B5EF4-FFF2-40B4-BE49-F238E27FC236}">
                <a16:creationId xmlns:a16="http://schemas.microsoft.com/office/drawing/2014/main" id="{6E11B99B-82A5-4D40-B8B7-0548C1C94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3225" y="34655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09" name="Oval 1072">
            <a:extLst>
              <a:ext uri="{FF2B5EF4-FFF2-40B4-BE49-F238E27FC236}">
                <a16:creationId xmlns:a16="http://schemas.microsoft.com/office/drawing/2014/main" id="{79E3836A-D86F-4238-B09B-4FD19A288D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2863" y="34655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10" name="Oval 1073">
            <a:extLst>
              <a:ext uri="{FF2B5EF4-FFF2-40B4-BE49-F238E27FC236}">
                <a16:creationId xmlns:a16="http://schemas.microsoft.com/office/drawing/2014/main" id="{6BCDBAEC-4D3C-44E1-8C58-F747B1AD6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625" y="34655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11" name="Oval 1074">
            <a:extLst>
              <a:ext uri="{FF2B5EF4-FFF2-40B4-BE49-F238E27FC236}">
                <a16:creationId xmlns:a16="http://schemas.microsoft.com/office/drawing/2014/main" id="{3A5D6468-8228-45EA-87B2-2355FBB26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3725" y="34655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12" name="Line 1076">
            <a:extLst>
              <a:ext uri="{FF2B5EF4-FFF2-40B4-BE49-F238E27FC236}">
                <a16:creationId xmlns:a16="http://schemas.microsoft.com/office/drawing/2014/main" id="{CE033B8A-3BCA-4AA6-BEA8-12795E23F4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32663" y="4578350"/>
            <a:ext cx="0" cy="339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13" name="Oval 1031">
            <a:extLst>
              <a:ext uri="{FF2B5EF4-FFF2-40B4-BE49-F238E27FC236}">
                <a16:creationId xmlns:a16="http://schemas.microsoft.com/office/drawing/2014/main" id="{B10F3497-5D01-4485-A4C0-9FDA09F06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588" y="383222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14" name="Oval 1032">
            <a:extLst>
              <a:ext uri="{FF2B5EF4-FFF2-40B4-BE49-F238E27FC236}">
                <a16:creationId xmlns:a16="http://schemas.microsoft.com/office/drawing/2014/main" id="{192D1140-4B3F-4E76-B9FB-FEC9B2AB4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588" y="419258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15" name="Oval 1037">
            <a:extLst>
              <a:ext uri="{FF2B5EF4-FFF2-40B4-BE49-F238E27FC236}">
                <a16:creationId xmlns:a16="http://schemas.microsoft.com/office/drawing/2014/main" id="{DC15FAAF-F510-4B20-B5C4-74359155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588" y="455136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16" name="Oval 1038">
            <a:extLst>
              <a:ext uri="{FF2B5EF4-FFF2-40B4-BE49-F238E27FC236}">
                <a16:creationId xmlns:a16="http://schemas.microsoft.com/office/drawing/2014/main" id="{8E3B8E3F-DCBA-4A92-8E9C-94AD19F6E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588" y="491172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17" name="Oval 1071">
            <a:extLst>
              <a:ext uri="{FF2B5EF4-FFF2-40B4-BE49-F238E27FC236}">
                <a16:creationId xmlns:a16="http://schemas.microsoft.com/office/drawing/2014/main" id="{1C580274-2980-4E3E-BF66-38EB1FBD8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3588" y="347186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18" name="Line 1027">
            <a:extLst>
              <a:ext uri="{FF2B5EF4-FFF2-40B4-BE49-F238E27FC236}">
                <a16:creationId xmlns:a16="http://schemas.microsoft.com/office/drawing/2014/main" id="{75911632-06FF-447C-95B1-251BAC8087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6538" y="5697538"/>
            <a:ext cx="2181225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19" name="Oval 1038">
            <a:extLst>
              <a:ext uri="{FF2B5EF4-FFF2-40B4-BE49-F238E27FC236}">
                <a16:creationId xmlns:a16="http://schemas.microsoft.com/office/drawing/2014/main" id="{FE937F31-8E72-4F32-A09C-C9AC626210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52562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0" name="Oval 1040">
            <a:extLst>
              <a:ext uri="{FF2B5EF4-FFF2-40B4-BE49-F238E27FC236}">
                <a16:creationId xmlns:a16="http://schemas.microsoft.com/office/drawing/2014/main" id="{833A7045-BD79-4617-B035-A67561A6F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52562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1" name="Oval 1042">
            <a:extLst>
              <a:ext uri="{FF2B5EF4-FFF2-40B4-BE49-F238E27FC236}">
                <a16:creationId xmlns:a16="http://schemas.microsoft.com/office/drawing/2014/main" id="{39908483-5030-4860-BE47-7A2D91A54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1388" y="52562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2" name="Oval 1046">
            <a:extLst>
              <a:ext uri="{FF2B5EF4-FFF2-40B4-BE49-F238E27FC236}">
                <a16:creationId xmlns:a16="http://schemas.microsoft.com/office/drawing/2014/main" id="{5A4C8B3B-BA15-4059-A829-B8807E6323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52562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3" name="Oval 1038">
            <a:extLst>
              <a:ext uri="{FF2B5EF4-FFF2-40B4-BE49-F238E27FC236}">
                <a16:creationId xmlns:a16="http://schemas.microsoft.com/office/drawing/2014/main" id="{C8E7E76B-524D-4F7B-9BA8-0AFB86008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3" y="526256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4" name="Oval 1038">
            <a:extLst>
              <a:ext uri="{FF2B5EF4-FFF2-40B4-BE49-F238E27FC236}">
                <a16:creationId xmlns:a16="http://schemas.microsoft.com/office/drawing/2014/main" id="{3EAD545A-160C-4945-9751-E5827AB16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31051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5" name="Oval 1040">
            <a:extLst>
              <a:ext uri="{FF2B5EF4-FFF2-40B4-BE49-F238E27FC236}">
                <a16:creationId xmlns:a16="http://schemas.microsoft.com/office/drawing/2014/main" id="{27055678-DD26-4830-BB42-AFE929EE07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31051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6" name="Oval 1042">
            <a:extLst>
              <a:ext uri="{FF2B5EF4-FFF2-40B4-BE49-F238E27FC236}">
                <a16:creationId xmlns:a16="http://schemas.microsoft.com/office/drawing/2014/main" id="{8229AC67-B5C6-4EDE-B402-FF790CD4ED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1388" y="31051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7" name="Oval 1046">
            <a:extLst>
              <a:ext uri="{FF2B5EF4-FFF2-40B4-BE49-F238E27FC236}">
                <a16:creationId xmlns:a16="http://schemas.microsoft.com/office/drawing/2014/main" id="{0CAFCE77-E4CB-40E5-A2D0-CF0D5F15F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31051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8" name="Oval 1038">
            <a:extLst>
              <a:ext uri="{FF2B5EF4-FFF2-40B4-BE49-F238E27FC236}">
                <a16:creationId xmlns:a16="http://schemas.microsoft.com/office/drawing/2014/main" id="{DF550B0D-8442-4D38-ACDF-BA9679B4CA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3" y="31115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29" name="Oval 1038">
            <a:extLst>
              <a:ext uri="{FF2B5EF4-FFF2-40B4-BE49-F238E27FC236}">
                <a16:creationId xmlns:a16="http://schemas.microsoft.com/office/drawing/2014/main" id="{9E272E9F-3975-46DC-8773-A0D854B90E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27463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30" name="Oval 1040">
            <a:extLst>
              <a:ext uri="{FF2B5EF4-FFF2-40B4-BE49-F238E27FC236}">
                <a16:creationId xmlns:a16="http://schemas.microsoft.com/office/drawing/2014/main" id="{F6408B29-217B-49F1-B899-BAEBE2A97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27463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31" name="Oval 1042">
            <a:extLst>
              <a:ext uri="{FF2B5EF4-FFF2-40B4-BE49-F238E27FC236}">
                <a16:creationId xmlns:a16="http://schemas.microsoft.com/office/drawing/2014/main" id="{386EF1E2-FD2A-4AEE-8B51-22013EC62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91388" y="27463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32" name="Oval 1046">
            <a:extLst>
              <a:ext uri="{FF2B5EF4-FFF2-40B4-BE49-F238E27FC236}">
                <a16:creationId xmlns:a16="http://schemas.microsoft.com/office/drawing/2014/main" id="{2202C6AE-F273-45CD-86D3-43049C40A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7463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33" name="Oval 1038">
            <a:extLst>
              <a:ext uri="{FF2B5EF4-FFF2-40B4-BE49-F238E27FC236}">
                <a16:creationId xmlns:a16="http://schemas.microsoft.com/office/drawing/2014/main" id="{884D32F2-5A37-49CA-84B1-CC200D043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3" y="275113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34" name="Line 1076">
            <a:extLst>
              <a:ext uri="{FF2B5EF4-FFF2-40B4-BE49-F238E27FC236}">
                <a16:creationId xmlns:a16="http://schemas.microsoft.com/office/drawing/2014/main" id="{F3AE1636-8BE4-4044-B637-E874173B11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40600" y="4238625"/>
            <a:ext cx="319088" cy="3238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35" name="Line 1076">
            <a:extLst>
              <a:ext uri="{FF2B5EF4-FFF2-40B4-BE49-F238E27FC236}">
                <a16:creationId xmlns:a16="http://schemas.microsoft.com/office/drawing/2014/main" id="{A3907694-317A-4BE7-8164-6F262C4038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00963" y="3532188"/>
            <a:ext cx="336550" cy="311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36" name="Line 1059">
            <a:extLst>
              <a:ext uri="{FF2B5EF4-FFF2-40B4-BE49-F238E27FC236}">
                <a16:creationId xmlns:a16="http://schemas.microsoft.com/office/drawing/2014/main" id="{8D1E6D9A-46B4-4916-A5B6-2ED41321CD6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3363" y="4570413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37" name="Line 1060">
            <a:extLst>
              <a:ext uri="{FF2B5EF4-FFF2-40B4-BE49-F238E27FC236}">
                <a16:creationId xmlns:a16="http://schemas.microsoft.com/office/drawing/2014/main" id="{827816CB-17B3-4310-93B4-05B092BA119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3363" y="4221163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38" name="Line 1059">
            <a:extLst>
              <a:ext uri="{FF2B5EF4-FFF2-40B4-BE49-F238E27FC236}">
                <a16:creationId xmlns:a16="http://schemas.microsoft.com/office/drawing/2014/main" id="{1222C485-56DB-4EEB-BBF4-B0B3EC67DA1B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3363" y="3851275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39" name="Line 1060">
            <a:extLst>
              <a:ext uri="{FF2B5EF4-FFF2-40B4-BE49-F238E27FC236}">
                <a16:creationId xmlns:a16="http://schemas.microsoft.com/office/drawing/2014/main" id="{E2698300-D73C-42FF-8C95-8951EDB975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3363" y="3502025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40" name="Line 1059">
            <a:extLst>
              <a:ext uri="{FF2B5EF4-FFF2-40B4-BE49-F238E27FC236}">
                <a16:creationId xmlns:a16="http://schemas.microsoft.com/office/drawing/2014/main" id="{7E764CE8-9FF7-4793-AA80-809C3F56C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3363" y="313055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41" name="Line 1060">
            <a:extLst>
              <a:ext uri="{FF2B5EF4-FFF2-40B4-BE49-F238E27FC236}">
                <a16:creationId xmlns:a16="http://schemas.microsoft.com/office/drawing/2014/main" id="{B9CFE805-3160-4C65-91CB-9783A00D5C59}"/>
              </a:ext>
            </a:extLst>
          </p:cNvPr>
          <p:cNvSpPr>
            <a:spLocks noChangeShapeType="1"/>
          </p:cNvSpPr>
          <p:nvPr/>
        </p:nvSpPr>
        <p:spPr bwMode="auto">
          <a:xfrm>
            <a:off x="6583363" y="278130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42" name="Line 1057">
            <a:extLst>
              <a:ext uri="{FF2B5EF4-FFF2-40B4-BE49-F238E27FC236}">
                <a16:creationId xmlns:a16="http://schemas.microsoft.com/office/drawing/2014/main" id="{8F6B9AB2-1869-47F0-88EC-8C7582746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59650" y="5622925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43" name="Line 1058">
            <a:extLst>
              <a:ext uri="{FF2B5EF4-FFF2-40B4-BE49-F238E27FC236}">
                <a16:creationId xmlns:a16="http://schemas.microsoft.com/office/drawing/2014/main" id="{8EA16FB8-40DB-47EF-A549-015BC72018F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40650" y="5622925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44" name="Line 1057">
            <a:extLst>
              <a:ext uri="{FF2B5EF4-FFF2-40B4-BE49-F238E27FC236}">
                <a16:creationId xmlns:a16="http://schemas.microsoft.com/office/drawing/2014/main" id="{4FCB83B8-13E7-4AD4-A7EB-E69DE698C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78788" y="5622925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45" name="Line 1058">
            <a:extLst>
              <a:ext uri="{FF2B5EF4-FFF2-40B4-BE49-F238E27FC236}">
                <a16:creationId xmlns:a16="http://schemas.microsoft.com/office/drawing/2014/main" id="{3C0D4972-84B1-4507-8789-EE5950CB7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8459788" y="5622925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46" name="Line 1058">
            <a:extLst>
              <a:ext uri="{FF2B5EF4-FFF2-40B4-BE49-F238E27FC236}">
                <a16:creationId xmlns:a16="http://schemas.microsoft.com/office/drawing/2014/main" id="{57C65C53-17DB-4487-83C5-BAF9857FF0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8488" y="5622925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47" name="Text Box 1056">
            <a:extLst>
              <a:ext uri="{FF2B5EF4-FFF2-40B4-BE49-F238E27FC236}">
                <a16:creationId xmlns:a16="http://schemas.microsoft.com/office/drawing/2014/main" id="{8887A73F-F5E4-4C76-B491-EFE7B31A9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488" y="4797425"/>
            <a:ext cx="274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2</a:t>
            </a:r>
            <a:endParaRPr lang="en-US" altLang="zh-TW" sz="1400"/>
          </a:p>
        </p:txBody>
      </p:sp>
      <p:sp>
        <p:nvSpPr>
          <p:cNvPr id="15448" name="Text Box 1056">
            <a:extLst>
              <a:ext uri="{FF2B5EF4-FFF2-40B4-BE49-F238E27FC236}">
                <a16:creationId xmlns:a16="http://schemas.microsoft.com/office/drawing/2014/main" id="{EFD083C5-8079-4548-BA15-16D14963A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4437063"/>
            <a:ext cx="273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3</a:t>
            </a:r>
            <a:endParaRPr lang="en-US" altLang="zh-TW" sz="1400"/>
          </a:p>
        </p:txBody>
      </p:sp>
      <p:sp>
        <p:nvSpPr>
          <p:cNvPr id="15449" name="Text Box 1056">
            <a:extLst>
              <a:ext uri="{FF2B5EF4-FFF2-40B4-BE49-F238E27FC236}">
                <a16:creationId xmlns:a16="http://schemas.microsoft.com/office/drawing/2014/main" id="{B317F2E5-AD95-4D5A-97E6-102B92ACE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4078288"/>
            <a:ext cx="27305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4</a:t>
            </a:r>
            <a:endParaRPr lang="en-US" altLang="zh-TW" sz="1400"/>
          </a:p>
        </p:txBody>
      </p:sp>
      <p:sp>
        <p:nvSpPr>
          <p:cNvPr id="15450" name="Text Box 1056">
            <a:extLst>
              <a:ext uri="{FF2B5EF4-FFF2-40B4-BE49-F238E27FC236}">
                <a16:creationId xmlns:a16="http://schemas.microsoft.com/office/drawing/2014/main" id="{193F61E3-9916-4FBB-8119-01F5BDC29A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3717925"/>
            <a:ext cx="273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5</a:t>
            </a:r>
            <a:endParaRPr lang="en-US" altLang="zh-TW" sz="1400"/>
          </a:p>
        </p:txBody>
      </p:sp>
      <p:sp>
        <p:nvSpPr>
          <p:cNvPr id="15451" name="Text Box 1056">
            <a:extLst>
              <a:ext uri="{FF2B5EF4-FFF2-40B4-BE49-F238E27FC236}">
                <a16:creationId xmlns:a16="http://schemas.microsoft.com/office/drawing/2014/main" id="{21C95DD9-12EE-4182-8E45-03047740D0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3357563"/>
            <a:ext cx="273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6</a:t>
            </a:r>
            <a:endParaRPr lang="en-US" altLang="zh-TW" sz="1400"/>
          </a:p>
        </p:txBody>
      </p:sp>
      <p:sp>
        <p:nvSpPr>
          <p:cNvPr id="15452" name="Text Box 1056">
            <a:extLst>
              <a:ext uri="{FF2B5EF4-FFF2-40B4-BE49-F238E27FC236}">
                <a16:creationId xmlns:a16="http://schemas.microsoft.com/office/drawing/2014/main" id="{379A0540-1097-407A-BEFB-2340EC616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2997200"/>
            <a:ext cx="273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7</a:t>
            </a:r>
            <a:endParaRPr lang="en-US" altLang="zh-TW" sz="1400"/>
          </a:p>
        </p:txBody>
      </p:sp>
      <p:sp>
        <p:nvSpPr>
          <p:cNvPr id="15453" name="Text Box 1056">
            <a:extLst>
              <a:ext uri="{FF2B5EF4-FFF2-40B4-BE49-F238E27FC236}">
                <a16:creationId xmlns:a16="http://schemas.microsoft.com/office/drawing/2014/main" id="{E173C806-EF66-4303-9081-57611B917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788" y="2636838"/>
            <a:ext cx="273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8</a:t>
            </a:r>
            <a:endParaRPr lang="en-US" altLang="zh-TW" sz="1400"/>
          </a:p>
        </p:txBody>
      </p:sp>
      <p:sp>
        <p:nvSpPr>
          <p:cNvPr id="15454" name="Text Box 1056">
            <a:extLst>
              <a:ext uri="{FF2B5EF4-FFF2-40B4-BE49-F238E27FC236}">
                <a16:creationId xmlns:a16="http://schemas.microsoft.com/office/drawing/2014/main" id="{E7E03491-82F9-4D10-88E3-AA95431673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8313" y="5713413"/>
            <a:ext cx="274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1</a:t>
            </a:r>
            <a:endParaRPr lang="en-US" altLang="zh-TW" sz="1400"/>
          </a:p>
        </p:txBody>
      </p:sp>
      <p:sp>
        <p:nvSpPr>
          <p:cNvPr id="15455" name="Text Box 1056">
            <a:extLst>
              <a:ext uri="{FF2B5EF4-FFF2-40B4-BE49-F238E27FC236}">
                <a16:creationId xmlns:a16="http://schemas.microsoft.com/office/drawing/2014/main" id="{80EB1CAA-8026-4CE5-A792-70CED8DCB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0113" y="5713413"/>
            <a:ext cx="274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2</a:t>
            </a:r>
            <a:endParaRPr lang="en-US" altLang="zh-TW" sz="1400"/>
          </a:p>
        </p:txBody>
      </p:sp>
      <p:sp>
        <p:nvSpPr>
          <p:cNvPr id="15456" name="Text Box 1056">
            <a:extLst>
              <a:ext uri="{FF2B5EF4-FFF2-40B4-BE49-F238E27FC236}">
                <a16:creationId xmlns:a16="http://schemas.microsoft.com/office/drawing/2014/main" id="{EC0108DD-21A3-4D9A-B8DE-9706D22D8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0475" y="5713413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3</a:t>
            </a:r>
            <a:endParaRPr lang="en-US" altLang="zh-TW" sz="1400"/>
          </a:p>
        </p:txBody>
      </p:sp>
      <p:sp>
        <p:nvSpPr>
          <p:cNvPr id="15457" name="Text Box 1056">
            <a:extLst>
              <a:ext uri="{FF2B5EF4-FFF2-40B4-BE49-F238E27FC236}">
                <a16:creationId xmlns:a16="http://schemas.microsoft.com/office/drawing/2014/main" id="{5A44C261-AF4C-4526-B0B6-CBF1D7C2E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6550" y="5713413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4</a:t>
            </a:r>
            <a:endParaRPr lang="en-US" altLang="zh-TW" sz="1400"/>
          </a:p>
        </p:txBody>
      </p:sp>
      <p:sp>
        <p:nvSpPr>
          <p:cNvPr id="15458" name="Text Box 1056">
            <a:extLst>
              <a:ext uri="{FF2B5EF4-FFF2-40B4-BE49-F238E27FC236}">
                <a16:creationId xmlns:a16="http://schemas.microsoft.com/office/drawing/2014/main" id="{6445AEFD-A9F8-4F6F-842F-C4D3779413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29613" y="5713413"/>
            <a:ext cx="274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5</a:t>
            </a:r>
            <a:endParaRPr lang="en-US" altLang="zh-TW" sz="1400"/>
          </a:p>
        </p:txBody>
      </p:sp>
      <p:sp>
        <p:nvSpPr>
          <p:cNvPr id="15459" name="Text Box 1053">
            <a:extLst>
              <a:ext uri="{FF2B5EF4-FFF2-40B4-BE49-F238E27FC236}">
                <a16:creationId xmlns:a16="http://schemas.microsoft.com/office/drawing/2014/main" id="{4CFA59BC-EEF3-49FC-B28B-5A4B24F4F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9838" y="2133600"/>
            <a:ext cx="26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/>
              <a:t>j</a:t>
            </a:r>
          </a:p>
        </p:txBody>
      </p:sp>
      <p:sp>
        <p:nvSpPr>
          <p:cNvPr id="15460" name="向右箭號 101">
            <a:extLst>
              <a:ext uri="{FF2B5EF4-FFF2-40B4-BE49-F238E27FC236}">
                <a16:creationId xmlns:a16="http://schemas.microsoft.com/office/drawing/2014/main" id="{16BD1AF9-E600-40FE-B464-9431081C9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5600" y="4600575"/>
            <a:ext cx="720725" cy="236538"/>
          </a:xfrm>
          <a:prstGeom prst="rightArrow">
            <a:avLst>
              <a:gd name="adj1" fmla="val 50000"/>
              <a:gd name="adj2" fmla="val 50078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5461" name="Line 1076">
            <a:extLst>
              <a:ext uri="{FF2B5EF4-FFF2-40B4-BE49-F238E27FC236}">
                <a16:creationId xmlns:a16="http://schemas.microsoft.com/office/drawing/2014/main" id="{E2680E4B-0AD5-49DA-95E0-08C737AFB7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70713" y="4964113"/>
            <a:ext cx="339725" cy="3381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62" name="Line 1076">
            <a:extLst>
              <a:ext uri="{FF2B5EF4-FFF2-40B4-BE49-F238E27FC236}">
                <a16:creationId xmlns:a16="http://schemas.microsoft.com/office/drawing/2014/main" id="{020525BE-DF13-4221-91D1-0C6C46138C8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3025" y="3862388"/>
            <a:ext cx="0" cy="3397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63" name="Line 1076">
            <a:extLst>
              <a:ext uri="{FF2B5EF4-FFF2-40B4-BE49-F238E27FC236}">
                <a16:creationId xmlns:a16="http://schemas.microsoft.com/office/drawing/2014/main" id="{43E2D038-2F2C-42D4-830C-82B359AA261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01013" y="3178175"/>
            <a:ext cx="317500" cy="3238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464" name="Line 1076">
            <a:extLst>
              <a:ext uri="{FF2B5EF4-FFF2-40B4-BE49-F238E27FC236}">
                <a16:creationId xmlns:a16="http://schemas.microsoft.com/office/drawing/2014/main" id="{9ECF1329-9E7A-4F60-A1C1-422332A4C45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21688" y="2800350"/>
            <a:ext cx="0" cy="34131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8EC0C8A-E8BF-429B-B198-5CD9748AC2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Type-1 DTW: Local Path Constraints 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16387" name="內容版面配置區 1">
            <a:extLst>
              <a:ext uri="{FF2B5EF4-FFF2-40B4-BE49-F238E27FC236}">
                <a16:creationId xmlns:a16="http://schemas.microsoft.com/office/drawing/2014/main" id="{7C551E52-5F99-4162-81DA-8AF034838E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0-45-90 local paths</a:t>
            </a:r>
          </a:p>
          <a:p>
            <a:endParaRPr lang="zh-TW" altLang="en-US"/>
          </a:p>
        </p:txBody>
      </p:sp>
      <p:graphicFrame>
        <p:nvGraphicFramePr>
          <p:cNvPr id="16388" name="物件 1">
            <a:extLst>
              <a:ext uri="{FF2B5EF4-FFF2-40B4-BE49-F238E27FC236}">
                <a16:creationId xmlns:a16="http://schemas.microsoft.com/office/drawing/2014/main" id="{170E3A9A-F36E-4EE2-9BED-9B6C8CDA80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11638" y="3068638"/>
          <a:ext cx="4640262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方程式" r:id="rId3" imgW="2540000" imgH="711200" progId="Equation.3">
                  <p:embed/>
                </p:oleObj>
              </mc:Choice>
              <mc:Fallback>
                <p:oleObj name="方程式" r:id="rId3" imgW="2540000" imgH="711200" progId="Equation.3">
                  <p:embed/>
                  <p:pic>
                    <p:nvPicPr>
                      <p:cNvPr id="0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638" y="3068638"/>
                        <a:ext cx="4640262" cy="12985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Line 62">
            <a:extLst>
              <a:ext uri="{FF2B5EF4-FFF2-40B4-BE49-F238E27FC236}">
                <a16:creationId xmlns:a16="http://schemas.microsoft.com/office/drawing/2014/main" id="{AACC65E4-3476-4BA3-9DE9-0F512DDB9D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0238" y="4059238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90" name="Line 63">
            <a:extLst>
              <a:ext uri="{FF2B5EF4-FFF2-40B4-BE49-F238E27FC236}">
                <a16:creationId xmlns:a16="http://schemas.microsoft.com/office/drawing/2014/main" id="{CB0872DE-FDCE-49F0-8258-3111045524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0238" y="3297238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91" name="Line 30">
            <a:extLst>
              <a:ext uri="{FF2B5EF4-FFF2-40B4-BE49-F238E27FC236}">
                <a16:creationId xmlns:a16="http://schemas.microsoft.com/office/drawing/2014/main" id="{E767A639-EC1D-4560-AA4D-33E85328B46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8838" y="3297238"/>
            <a:ext cx="520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92" name="Oval 39">
            <a:extLst>
              <a:ext uri="{FF2B5EF4-FFF2-40B4-BE49-F238E27FC236}">
                <a16:creationId xmlns:a16="http://schemas.microsoft.com/office/drawing/2014/main" id="{3B576CA2-5554-4975-87EC-136F29AC7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3221038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16393" name="Object 42">
            <a:extLst>
              <a:ext uri="{FF2B5EF4-FFF2-40B4-BE49-F238E27FC236}">
                <a16:creationId xmlns:a16="http://schemas.microsoft.com/office/drawing/2014/main" id="{835F373D-C9A4-4401-A261-3A3B31F15C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63838" y="3068638"/>
          <a:ext cx="431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4" name="Equation" r:id="rId5" imgW="431613" imgH="215806" progId="Equation.3">
                  <p:embed/>
                </p:oleObj>
              </mc:Choice>
              <mc:Fallback>
                <p:oleObj name="Equation" r:id="rId5" imgW="431613" imgH="215806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3068638"/>
                        <a:ext cx="431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4" name="Line 43">
            <a:extLst>
              <a:ext uri="{FF2B5EF4-FFF2-40B4-BE49-F238E27FC236}">
                <a16:creationId xmlns:a16="http://schemas.microsoft.com/office/drawing/2014/main" id="{EB678EE8-0531-404D-BB15-17B907A10EB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0238" y="3373438"/>
            <a:ext cx="685800" cy="685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95" name="Line 45">
            <a:extLst>
              <a:ext uri="{FF2B5EF4-FFF2-40B4-BE49-F238E27FC236}">
                <a16:creationId xmlns:a16="http://schemas.microsoft.com/office/drawing/2014/main" id="{B8696B3C-5D76-443B-A571-42B56A336B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2238" y="3373438"/>
            <a:ext cx="0" cy="685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96" name="Line 52">
            <a:extLst>
              <a:ext uri="{FF2B5EF4-FFF2-40B4-BE49-F238E27FC236}">
                <a16:creationId xmlns:a16="http://schemas.microsoft.com/office/drawing/2014/main" id="{F9275A37-D513-4EB5-99D8-06AB616625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0238" y="3297238"/>
            <a:ext cx="685800" cy="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397" name="Oval 38">
            <a:extLst>
              <a:ext uri="{FF2B5EF4-FFF2-40B4-BE49-F238E27FC236}">
                <a16:creationId xmlns:a16="http://schemas.microsoft.com/office/drawing/2014/main" id="{7EC9DBF1-B1D5-4E4C-8BA1-E2EE5E9A6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86038" y="3983038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6398" name="Oval 51">
            <a:extLst>
              <a:ext uri="{FF2B5EF4-FFF2-40B4-BE49-F238E27FC236}">
                <a16:creationId xmlns:a16="http://schemas.microsoft.com/office/drawing/2014/main" id="{DE1FDF85-DC17-47A6-928E-2EE818A91C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038" y="3221038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6399" name="Oval 36">
            <a:extLst>
              <a:ext uri="{FF2B5EF4-FFF2-40B4-BE49-F238E27FC236}">
                <a16:creationId xmlns:a16="http://schemas.microsoft.com/office/drawing/2014/main" id="{2DB5A74B-0DF0-4974-AFFA-0C6A56C10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4038" y="3983038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16400" name="Object 85">
            <a:extLst>
              <a:ext uri="{FF2B5EF4-FFF2-40B4-BE49-F238E27FC236}">
                <a16:creationId xmlns:a16="http://schemas.microsoft.com/office/drawing/2014/main" id="{B53C78F5-9839-4904-BF31-C5CDF2E386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38438" y="3919538"/>
          <a:ext cx="609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5" name="Equation" r:id="rId7" imgW="609336" imgH="215806" progId="Equation.3">
                  <p:embed/>
                </p:oleObj>
              </mc:Choice>
              <mc:Fallback>
                <p:oleObj name="Equation" r:id="rId7" imgW="609336" imgH="215806" progId="Equation.3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3919538"/>
                        <a:ext cx="609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1" name="Object 86">
            <a:extLst>
              <a:ext uri="{FF2B5EF4-FFF2-40B4-BE49-F238E27FC236}">
                <a16:creationId xmlns:a16="http://schemas.microsoft.com/office/drawing/2014/main" id="{16043D46-56DB-480D-B298-3DAAB44C20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00188" y="4148138"/>
          <a:ext cx="800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9" imgW="799753" imgH="215806" progId="Equation.3">
                  <p:embed/>
                </p:oleObj>
              </mc:Choice>
              <mc:Fallback>
                <p:oleObj name="Equation" r:id="rId9" imgW="799753" imgH="215806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8" y="4148138"/>
                        <a:ext cx="800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2" name="Object 87">
            <a:extLst>
              <a:ext uri="{FF2B5EF4-FFF2-40B4-BE49-F238E27FC236}">
                <a16:creationId xmlns:a16="http://schemas.microsoft.com/office/drawing/2014/main" id="{819F46C5-D87B-47D9-BA88-C63834BF49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77938" y="3309938"/>
          <a:ext cx="609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11" imgW="609336" imgH="215806" progId="Equation.3">
                  <p:embed/>
                </p:oleObj>
              </mc:Choice>
              <mc:Fallback>
                <p:oleObj name="Equation" r:id="rId11" imgW="609336" imgH="215806" progId="Equation.3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7938" y="3309938"/>
                        <a:ext cx="609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D63A39B5-B130-4A9D-8344-691B88C0A9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7376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Type-2 DTW: 3-Step DP Formula 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46708C3-D987-4DBB-964E-B2D4931B41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17412" name="Object 37">
            <a:extLst>
              <a:ext uri="{FF2B5EF4-FFF2-40B4-BE49-F238E27FC236}">
                <a16:creationId xmlns:a16="http://schemas.microsoft.com/office/drawing/2014/main" id="{98956131-6F76-4CCA-819A-BD9AEB3E0A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33888" y="3005138"/>
          <a:ext cx="4567237" cy="297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3" imgW="2832100" imgH="1854200" progId="Equation.DSMT4">
                  <p:embed/>
                </p:oleObj>
              </mc:Choice>
              <mc:Fallback>
                <p:oleObj name="Equation" r:id="rId3" imgW="2832100" imgH="18542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3888" y="3005138"/>
                        <a:ext cx="4567237" cy="297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3" name="Rectangle 39">
            <a:extLst>
              <a:ext uri="{FF2B5EF4-FFF2-40B4-BE49-F238E27FC236}">
                <a16:creationId xmlns:a16="http://schemas.microsoft.com/office/drawing/2014/main" id="{BBFE8BEC-5CBC-4851-819B-209CF0A8A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1773238"/>
            <a:ext cx="31861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x, y: input vector/matrix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Local paths: 0-45-90 degrees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TW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3-step DP formulation:</a:t>
            </a:r>
          </a:p>
        </p:txBody>
      </p:sp>
      <p:sp>
        <p:nvSpPr>
          <p:cNvPr id="17414" name="Line 1027">
            <a:extLst>
              <a:ext uri="{FF2B5EF4-FFF2-40B4-BE49-F238E27FC236}">
                <a16:creationId xmlns:a16="http://schemas.microsoft.com/office/drawing/2014/main" id="{2F8753BF-7E62-4D8A-AFA8-B76797A9CE99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925" y="5649913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5" name="Line 1028">
            <a:extLst>
              <a:ext uri="{FF2B5EF4-FFF2-40B4-BE49-F238E27FC236}">
                <a16:creationId xmlns:a16="http://schemas.microsoft.com/office/drawing/2014/main" id="{ABBBB2F7-EE1F-4F2A-9A7F-44EB5133D1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6925" y="2144713"/>
            <a:ext cx="0" cy="3505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16" name="Rectangle 1029">
            <a:extLst>
              <a:ext uri="{FF2B5EF4-FFF2-40B4-BE49-F238E27FC236}">
                <a16:creationId xmlns:a16="http://schemas.microsoft.com/office/drawing/2014/main" id="{C16E3314-6F50-4A78-95C5-A223C2A2C9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725" y="2373313"/>
            <a:ext cx="2895600" cy="297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17" name="Oval 1030">
            <a:extLst>
              <a:ext uri="{FF2B5EF4-FFF2-40B4-BE49-F238E27FC236}">
                <a16:creationId xmlns:a16="http://schemas.microsoft.com/office/drawing/2014/main" id="{CABE0852-B124-412E-8ADF-5FEDAACAF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2925" y="3287713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18" name="Oval 1031">
            <a:extLst>
              <a:ext uri="{FF2B5EF4-FFF2-40B4-BE49-F238E27FC236}">
                <a16:creationId xmlns:a16="http://schemas.microsoft.com/office/drawing/2014/main" id="{8BD479E4-5758-4281-A00B-110370CCA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5" y="3668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19" name="Oval 1032">
            <a:extLst>
              <a:ext uri="{FF2B5EF4-FFF2-40B4-BE49-F238E27FC236}">
                <a16:creationId xmlns:a16="http://schemas.microsoft.com/office/drawing/2014/main" id="{A63B03AC-B1A9-4BA7-A8D5-1721F70F8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5" y="4049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0" name="Oval 1033">
            <a:extLst>
              <a:ext uri="{FF2B5EF4-FFF2-40B4-BE49-F238E27FC236}">
                <a16:creationId xmlns:a16="http://schemas.microsoft.com/office/drawing/2014/main" id="{DB990BAD-4614-4AA4-A7A5-1A536B20B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3668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1" name="Oval 1034">
            <a:extLst>
              <a:ext uri="{FF2B5EF4-FFF2-40B4-BE49-F238E27FC236}">
                <a16:creationId xmlns:a16="http://schemas.microsoft.com/office/drawing/2014/main" id="{6360281C-60B8-4B1D-ADC5-AADC1DBCF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4049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2" name="Oval 1035">
            <a:extLst>
              <a:ext uri="{FF2B5EF4-FFF2-40B4-BE49-F238E27FC236}">
                <a16:creationId xmlns:a16="http://schemas.microsoft.com/office/drawing/2014/main" id="{A55E6C98-D57A-4D4C-9D95-3C6F97E785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3668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3" name="Oval 1036">
            <a:extLst>
              <a:ext uri="{FF2B5EF4-FFF2-40B4-BE49-F238E27FC236}">
                <a16:creationId xmlns:a16="http://schemas.microsoft.com/office/drawing/2014/main" id="{348AC233-F620-4392-BC9A-9731B66E9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4049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4" name="Oval 1037">
            <a:extLst>
              <a:ext uri="{FF2B5EF4-FFF2-40B4-BE49-F238E27FC236}">
                <a16:creationId xmlns:a16="http://schemas.microsoft.com/office/drawing/2014/main" id="{28DD5CF7-5FAF-4BF5-B938-3BAB88C82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5" y="4430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5" name="Oval 1038">
            <a:extLst>
              <a:ext uri="{FF2B5EF4-FFF2-40B4-BE49-F238E27FC236}">
                <a16:creationId xmlns:a16="http://schemas.microsoft.com/office/drawing/2014/main" id="{1285C198-81A3-483F-B5F8-CBEB82826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5" y="4811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6" name="Oval 1039">
            <a:extLst>
              <a:ext uri="{FF2B5EF4-FFF2-40B4-BE49-F238E27FC236}">
                <a16:creationId xmlns:a16="http://schemas.microsoft.com/office/drawing/2014/main" id="{1712C4E2-385C-4531-88C5-7E81361C6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4430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7" name="Oval 1040">
            <a:extLst>
              <a:ext uri="{FF2B5EF4-FFF2-40B4-BE49-F238E27FC236}">
                <a16:creationId xmlns:a16="http://schemas.microsoft.com/office/drawing/2014/main" id="{4C9D1B7C-B43D-4665-8E19-8D20FF633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4811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8" name="Oval 1041">
            <a:extLst>
              <a:ext uri="{FF2B5EF4-FFF2-40B4-BE49-F238E27FC236}">
                <a16:creationId xmlns:a16="http://schemas.microsoft.com/office/drawing/2014/main" id="{6486167D-85E8-481D-98C5-0055CE82CE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4430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29" name="Oval 1042">
            <a:extLst>
              <a:ext uri="{FF2B5EF4-FFF2-40B4-BE49-F238E27FC236}">
                <a16:creationId xmlns:a16="http://schemas.microsoft.com/office/drawing/2014/main" id="{665657D7-5B36-472F-A80F-29F4131881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4811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30" name="Oval 1043">
            <a:extLst>
              <a:ext uri="{FF2B5EF4-FFF2-40B4-BE49-F238E27FC236}">
                <a16:creationId xmlns:a16="http://schemas.microsoft.com/office/drawing/2014/main" id="{0570A405-9D0D-420B-BEBF-B3CB52283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3668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31" name="Oval 1044">
            <a:extLst>
              <a:ext uri="{FF2B5EF4-FFF2-40B4-BE49-F238E27FC236}">
                <a16:creationId xmlns:a16="http://schemas.microsoft.com/office/drawing/2014/main" id="{72E4DCEA-4151-4BCE-8A6B-842FECF99A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4049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32" name="Oval 1045">
            <a:extLst>
              <a:ext uri="{FF2B5EF4-FFF2-40B4-BE49-F238E27FC236}">
                <a16:creationId xmlns:a16="http://schemas.microsoft.com/office/drawing/2014/main" id="{35014AC7-C178-4177-8379-380F147A4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4430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33" name="Oval 1046">
            <a:extLst>
              <a:ext uri="{FF2B5EF4-FFF2-40B4-BE49-F238E27FC236}">
                <a16:creationId xmlns:a16="http://schemas.microsoft.com/office/drawing/2014/main" id="{3BE25818-A5D7-4B22-9961-C71C7F981A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4811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90" name="Line 1047">
            <a:extLst>
              <a:ext uri="{FF2B5EF4-FFF2-40B4-BE49-F238E27FC236}">
                <a16:creationId xmlns:a16="http://schemas.microsoft.com/office/drawing/2014/main" id="{8C7222FF-B66D-4463-BFAE-35427351B9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97125" y="4125913"/>
            <a:ext cx="3048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1" name="Line 1048">
            <a:extLst>
              <a:ext uri="{FF2B5EF4-FFF2-40B4-BE49-F238E27FC236}">
                <a16:creationId xmlns:a16="http://schemas.microsoft.com/office/drawing/2014/main" id="{C26E0C4F-EC65-4CED-AE12-6947CD087A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01925" y="3744913"/>
            <a:ext cx="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2" name="Line 1049">
            <a:extLst>
              <a:ext uri="{FF2B5EF4-FFF2-40B4-BE49-F238E27FC236}">
                <a16:creationId xmlns:a16="http://schemas.microsoft.com/office/drawing/2014/main" id="{43634158-131A-4EA5-A444-B3A8E795E0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01925" y="3287713"/>
            <a:ext cx="3810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3" name="Line 1050">
            <a:extLst>
              <a:ext uri="{FF2B5EF4-FFF2-40B4-BE49-F238E27FC236}">
                <a16:creationId xmlns:a16="http://schemas.microsoft.com/office/drawing/2014/main" id="{3E558E33-534F-4FFC-AE2B-69CDF64338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59125" y="3363913"/>
            <a:ext cx="0" cy="3048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4" name="Line 1051">
            <a:extLst>
              <a:ext uri="{FF2B5EF4-FFF2-40B4-BE49-F238E27FC236}">
                <a16:creationId xmlns:a16="http://schemas.microsoft.com/office/drawing/2014/main" id="{C15CFCEF-9874-4236-B4FD-2F45D59A1D5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78125" y="3363913"/>
            <a:ext cx="304800" cy="3048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95" name="Line 1052">
            <a:extLst>
              <a:ext uri="{FF2B5EF4-FFF2-40B4-BE49-F238E27FC236}">
                <a16:creationId xmlns:a16="http://schemas.microsoft.com/office/drawing/2014/main" id="{CFD0F6B5-44F1-448D-BF23-3098CF4AE69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78125" y="3287713"/>
            <a:ext cx="304800" cy="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40" name="Text Box 1053">
            <a:extLst>
              <a:ext uri="{FF2B5EF4-FFF2-40B4-BE49-F238E27FC236}">
                <a16:creationId xmlns:a16="http://schemas.microsoft.com/office/drawing/2014/main" id="{42C16F12-8A3A-4D90-A966-0853D4BC6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3350" y="5661025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/>
              <a:t>i</a:t>
            </a:r>
          </a:p>
        </p:txBody>
      </p:sp>
      <p:sp>
        <p:nvSpPr>
          <p:cNvPr id="17441" name="Text Box 1054">
            <a:extLst>
              <a:ext uri="{FF2B5EF4-FFF2-40B4-BE49-F238E27FC236}">
                <a16:creationId xmlns:a16="http://schemas.microsoft.com/office/drawing/2014/main" id="{426DB776-ECB1-4986-BB50-8C511724C4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1916113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/>
              <a:t>j</a:t>
            </a:r>
          </a:p>
        </p:txBody>
      </p:sp>
      <p:sp>
        <p:nvSpPr>
          <p:cNvPr id="17442" name="Text Box 1055">
            <a:extLst>
              <a:ext uri="{FF2B5EF4-FFF2-40B4-BE49-F238E27FC236}">
                <a16:creationId xmlns:a16="http://schemas.microsoft.com/office/drawing/2014/main" id="{DBF83034-5A32-41AF-B043-73BAA25C1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925" y="5726113"/>
            <a:ext cx="711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 b="1"/>
              <a:t>x(i-1)</a:t>
            </a:r>
            <a:endParaRPr lang="en-US" altLang="zh-TW" sz="2400"/>
          </a:p>
        </p:txBody>
      </p:sp>
      <p:sp>
        <p:nvSpPr>
          <p:cNvPr id="17443" name="Text Box 1056">
            <a:extLst>
              <a:ext uri="{FF2B5EF4-FFF2-40B4-BE49-F238E27FC236}">
                <a16:creationId xmlns:a16="http://schemas.microsoft.com/office/drawing/2014/main" id="{403A0005-036D-4251-A53B-28747196C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2982913"/>
            <a:ext cx="531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 b="1"/>
              <a:t>y(j)</a:t>
            </a:r>
            <a:endParaRPr lang="en-US" altLang="zh-TW" sz="2400"/>
          </a:p>
        </p:txBody>
      </p:sp>
      <p:sp>
        <p:nvSpPr>
          <p:cNvPr id="17444" name="Line 1057">
            <a:extLst>
              <a:ext uri="{FF2B5EF4-FFF2-40B4-BE49-F238E27FC236}">
                <a16:creationId xmlns:a16="http://schemas.microsoft.com/office/drawing/2014/main" id="{B8C9A2CB-6A04-4FD4-A595-498BDCB976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125" y="5573713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45" name="Line 1058">
            <a:extLst>
              <a:ext uri="{FF2B5EF4-FFF2-40B4-BE49-F238E27FC236}">
                <a16:creationId xmlns:a16="http://schemas.microsoft.com/office/drawing/2014/main" id="{E1013C1D-B8D5-4C20-9FCD-2A6306F227D1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9125" y="5573713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46" name="Line 1059">
            <a:extLst>
              <a:ext uri="{FF2B5EF4-FFF2-40B4-BE49-F238E27FC236}">
                <a16:creationId xmlns:a16="http://schemas.microsoft.com/office/drawing/2014/main" id="{5037E6D7-7B1A-4F73-A4F3-1E4B1919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925" y="3560763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7447" name="Line 1060">
            <a:extLst>
              <a:ext uri="{FF2B5EF4-FFF2-40B4-BE49-F238E27FC236}">
                <a16:creationId xmlns:a16="http://schemas.microsoft.com/office/drawing/2014/main" id="{A3D9D829-E096-465E-8BAB-98D4AE83B4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925" y="3211513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aphicFrame>
        <p:nvGraphicFramePr>
          <p:cNvPr id="17448" name="Object 1062">
            <a:extLst>
              <a:ext uri="{FF2B5EF4-FFF2-40B4-BE49-F238E27FC236}">
                <a16:creationId xmlns:a16="http://schemas.microsoft.com/office/drawing/2014/main" id="{4DAA743D-2878-4CFF-A2B5-8A1525A3D5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0550" y="2982913"/>
          <a:ext cx="7143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方程式" r:id="rId5" imgW="444307" imgH="203112" progId="Equation.3">
                  <p:embed/>
                </p:oleObj>
              </mc:Choice>
              <mc:Fallback>
                <p:oleObj name="方程式" r:id="rId5" imgW="444307" imgH="203112" progId="Equation.3">
                  <p:embed/>
                  <p:pic>
                    <p:nvPicPr>
                      <p:cNvPr id="0" name="Object 10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2982913"/>
                        <a:ext cx="71437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49" name="Text Box 1065">
            <a:extLst>
              <a:ext uri="{FF2B5EF4-FFF2-40B4-BE49-F238E27FC236}">
                <a16:creationId xmlns:a16="http://schemas.microsoft.com/office/drawing/2014/main" id="{687B9CBC-E8D4-47EA-AF02-9EFC7B29F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3378200"/>
            <a:ext cx="723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 b="1"/>
              <a:t>y(j-1)</a:t>
            </a:r>
            <a:endParaRPr lang="en-US" altLang="zh-TW" sz="2400"/>
          </a:p>
        </p:txBody>
      </p:sp>
      <p:sp>
        <p:nvSpPr>
          <p:cNvPr id="17450" name="Text Box 1066">
            <a:extLst>
              <a:ext uri="{FF2B5EF4-FFF2-40B4-BE49-F238E27FC236}">
                <a16:creationId xmlns:a16="http://schemas.microsoft.com/office/drawing/2014/main" id="{6FDB6E40-37F5-4F70-BCD4-C21D4B19A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5726113"/>
            <a:ext cx="5191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 b="1"/>
              <a:t>x(i)</a:t>
            </a:r>
            <a:endParaRPr lang="en-US" altLang="zh-TW" sz="2400"/>
          </a:p>
        </p:txBody>
      </p:sp>
      <p:sp>
        <p:nvSpPr>
          <p:cNvPr id="17451" name="Oval 1067">
            <a:extLst>
              <a:ext uri="{FF2B5EF4-FFF2-40B4-BE49-F238E27FC236}">
                <a16:creationId xmlns:a16="http://schemas.microsoft.com/office/drawing/2014/main" id="{585DE891-BEA7-4CEF-9891-FE0D6E7F8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2925" y="3668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52" name="Oval 1068">
            <a:extLst>
              <a:ext uri="{FF2B5EF4-FFF2-40B4-BE49-F238E27FC236}">
                <a16:creationId xmlns:a16="http://schemas.microsoft.com/office/drawing/2014/main" id="{36F28642-5A0D-492C-9C62-AB9F63582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2925" y="4049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53" name="Oval 1069">
            <a:extLst>
              <a:ext uri="{FF2B5EF4-FFF2-40B4-BE49-F238E27FC236}">
                <a16:creationId xmlns:a16="http://schemas.microsoft.com/office/drawing/2014/main" id="{F9FBF236-7452-4AAB-B5A7-DE50D7A12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2925" y="4430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54" name="Oval 1070">
            <a:extLst>
              <a:ext uri="{FF2B5EF4-FFF2-40B4-BE49-F238E27FC236}">
                <a16:creationId xmlns:a16="http://schemas.microsoft.com/office/drawing/2014/main" id="{2F2F6A4F-78F7-4553-B338-D01595015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82925" y="4811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55" name="Oval 1071">
            <a:extLst>
              <a:ext uri="{FF2B5EF4-FFF2-40B4-BE49-F238E27FC236}">
                <a16:creationId xmlns:a16="http://schemas.microsoft.com/office/drawing/2014/main" id="{E3426D57-DAD3-4E3C-8799-46ACE8B44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5" y="3287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56" name="Oval 1072">
            <a:extLst>
              <a:ext uri="{FF2B5EF4-FFF2-40B4-BE49-F238E27FC236}">
                <a16:creationId xmlns:a16="http://schemas.microsoft.com/office/drawing/2014/main" id="{FFBC1559-B8AC-450C-BE21-815EEBB18F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3287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57" name="Oval 1073">
            <a:extLst>
              <a:ext uri="{FF2B5EF4-FFF2-40B4-BE49-F238E27FC236}">
                <a16:creationId xmlns:a16="http://schemas.microsoft.com/office/drawing/2014/main" id="{CCF66D05-CDCF-4B4F-8F7E-7D73C3E861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3287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458" name="Oval 1074">
            <a:extLst>
              <a:ext uri="{FF2B5EF4-FFF2-40B4-BE49-F238E27FC236}">
                <a16:creationId xmlns:a16="http://schemas.microsoft.com/office/drawing/2014/main" id="{6ACBF740-CC39-49DD-B394-DA2AAE906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32877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15" name="Line 1075">
            <a:extLst>
              <a:ext uri="{FF2B5EF4-FFF2-40B4-BE49-F238E27FC236}">
                <a16:creationId xmlns:a16="http://schemas.microsoft.com/office/drawing/2014/main" id="{E199875A-3961-475A-8B4A-27B85CF96B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16125" y="4506913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6" name="Line 1076">
            <a:extLst>
              <a:ext uri="{FF2B5EF4-FFF2-40B4-BE49-F238E27FC236}">
                <a16:creationId xmlns:a16="http://schemas.microsoft.com/office/drawing/2014/main" id="{968CA2A5-C514-413E-A7E2-1BFBA4A1C4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35125" y="4506913"/>
            <a:ext cx="3048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" name="圓角矩形圖說文字 52">
            <a:extLst>
              <a:ext uri="{FF2B5EF4-FFF2-40B4-BE49-F238E27FC236}">
                <a16:creationId xmlns:a16="http://schemas.microsoft.com/office/drawing/2014/main" id="{5E55B691-C864-4772-A93D-F93EBE9D12B6}"/>
              </a:ext>
            </a:extLst>
          </p:cNvPr>
          <p:cNvSpPr/>
          <p:nvPr/>
        </p:nvSpPr>
        <p:spPr>
          <a:xfrm>
            <a:off x="8027988" y="2205038"/>
            <a:ext cx="561975" cy="306387"/>
          </a:xfrm>
          <a:prstGeom prst="wedgeRoundRectCallout">
            <a:avLst>
              <a:gd name="adj1" fmla="val -84694"/>
              <a:gd name="adj2" fmla="val 108528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標題 1">
            <a:extLst>
              <a:ext uri="{FF2B5EF4-FFF2-40B4-BE49-F238E27FC236}">
                <a16:creationId xmlns:a16="http://schemas.microsoft.com/office/drawing/2014/main" id="{C3A9AC5D-AB36-465D-BE5F-E1F4627E4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8435" name="內容版面配置區 2">
            <a:extLst>
              <a:ext uri="{FF2B5EF4-FFF2-40B4-BE49-F238E27FC236}">
                <a16:creationId xmlns:a16="http://schemas.microsoft.com/office/drawing/2014/main" id="{B48241FC-EED1-40CE-9F23-B7DD178854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8436" name="圖片 1">
            <a:extLst>
              <a:ext uri="{FF2B5EF4-FFF2-40B4-BE49-F238E27FC236}">
                <a16:creationId xmlns:a16="http://schemas.microsoft.com/office/drawing/2014/main" id="{C3252272-2269-4F7C-A1BE-4B5DD2B95A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93713"/>
            <a:ext cx="4548187" cy="559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8C8CE31-CBF3-427F-825F-2D4765E461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Comparison of Local Path Constraints 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19459" name="Line 62">
            <a:extLst>
              <a:ext uri="{FF2B5EF4-FFF2-40B4-BE49-F238E27FC236}">
                <a16:creationId xmlns:a16="http://schemas.microsoft.com/office/drawing/2014/main" id="{8D33C84C-39EF-4A06-90A1-5026FC2A483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19825" y="3843338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60" name="Line 63">
            <a:extLst>
              <a:ext uri="{FF2B5EF4-FFF2-40B4-BE49-F238E27FC236}">
                <a16:creationId xmlns:a16="http://schemas.microsoft.com/office/drawing/2014/main" id="{516C7175-89E2-4E8A-8768-AFC82426C560}"/>
              </a:ext>
            </a:extLst>
          </p:cNvPr>
          <p:cNvSpPr>
            <a:spLocks noChangeShapeType="1"/>
          </p:cNvSpPr>
          <p:nvPr/>
        </p:nvSpPr>
        <p:spPr bwMode="auto">
          <a:xfrm>
            <a:off x="6219825" y="3081338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3" name="Rectangle 3">
            <a:extLst>
              <a:ext uri="{FF2B5EF4-FFF2-40B4-BE49-F238E27FC236}">
                <a16:creationId xmlns:a16="http://schemas.microsoft.com/office/drawing/2014/main" id="{A625B8B8-1A1D-4F13-ABBD-230A7154D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76400"/>
            <a:ext cx="40132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/>
            </a:pPr>
            <a:r>
              <a:rPr kumimoji="1" lang="en-US" altLang="zh-TW" sz="2800" kern="0">
                <a:latin typeface="+mn-lt"/>
                <a:ea typeface="+mn-ea"/>
              </a:rPr>
              <a:t>Type 1: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/>
            </a:pPr>
            <a:r>
              <a:rPr kumimoji="1" lang="en-US" altLang="zh-TW" kern="0">
                <a:latin typeface="+mn-lt"/>
                <a:ea typeface="+mn-ea"/>
              </a:rPr>
              <a:t>27-45-63 local paths</a:t>
            </a:r>
          </a:p>
        </p:txBody>
      </p:sp>
      <p:sp>
        <p:nvSpPr>
          <p:cNvPr id="144" name="Rectangle 4">
            <a:extLst>
              <a:ext uri="{FF2B5EF4-FFF2-40B4-BE49-F238E27FC236}">
                <a16:creationId xmlns:a16="http://schemas.microsoft.com/office/drawing/2014/main" id="{CAD3E6A6-0C3A-4A80-994C-6EFF61D79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22800" y="1676400"/>
            <a:ext cx="40132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/>
            </a:pPr>
            <a:r>
              <a:rPr kumimoji="1" lang="en-US" altLang="zh-TW" sz="2800" kern="0">
                <a:latin typeface="+mn-lt"/>
                <a:ea typeface="+mn-ea"/>
              </a:rPr>
              <a:t>Type 2:</a:t>
            </a:r>
          </a:p>
          <a:p>
            <a:pPr marL="742950" lvl="1" indent="-285750" eaLnBrk="1" hangingPunct="1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/>
            </a:pPr>
            <a:r>
              <a:rPr kumimoji="1" lang="en-US" altLang="zh-TW" kern="0">
                <a:latin typeface="+mn-lt"/>
                <a:ea typeface="+mn-ea"/>
              </a:rPr>
              <a:t>0-45-90 local paths</a:t>
            </a:r>
          </a:p>
        </p:txBody>
      </p:sp>
      <p:sp>
        <p:nvSpPr>
          <p:cNvPr id="19463" name="Line 30">
            <a:extLst>
              <a:ext uri="{FF2B5EF4-FFF2-40B4-BE49-F238E27FC236}">
                <a16:creationId xmlns:a16="http://schemas.microsoft.com/office/drawing/2014/main" id="{1A2645F8-D728-4F54-A756-7964EBC9355C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8425" y="3081338"/>
            <a:ext cx="520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64" name="Oval 39">
            <a:extLst>
              <a:ext uri="{FF2B5EF4-FFF2-40B4-BE49-F238E27FC236}">
                <a16:creationId xmlns:a16="http://schemas.microsoft.com/office/drawing/2014/main" id="{95178A12-C11B-4CB8-B143-986416EC93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2925" y="3005138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19465" name="Object 42">
            <a:extLst>
              <a:ext uri="{FF2B5EF4-FFF2-40B4-BE49-F238E27FC236}">
                <a16:creationId xmlns:a16="http://schemas.microsoft.com/office/drawing/2014/main" id="{6FA1F2A8-96E1-40E4-94DC-921F940702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83425" y="2852738"/>
          <a:ext cx="431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6" name="Equation" r:id="rId3" imgW="431613" imgH="215806" progId="Equation.3">
                  <p:embed/>
                </p:oleObj>
              </mc:Choice>
              <mc:Fallback>
                <p:oleObj name="Equation" r:id="rId3" imgW="431613" imgH="215806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3425" y="2852738"/>
                        <a:ext cx="431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6" name="Line 43">
            <a:extLst>
              <a:ext uri="{FF2B5EF4-FFF2-40B4-BE49-F238E27FC236}">
                <a16:creationId xmlns:a16="http://schemas.microsoft.com/office/drawing/2014/main" id="{B4103428-C636-44DA-AA74-FA6C5580C1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19825" y="3157538"/>
            <a:ext cx="685800" cy="685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67" name="Line 45">
            <a:extLst>
              <a:ext uri="{FF2B5EF4-FFF2-40B4-BE49-F238E27FC236}">
                <a16:creationId xmlns:a16="http://schemas.microsoft.com/office/drawing/2014/main" id="{2B42E6F6-18C7-4D93-99D2-1023C355488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81825" y="3157538"/>
            <a:ext cx="0" cy="685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68" name="Line 52">
            <a:extLst>
              <a:ext uri="{FF2B5EF4-FFF2-40B4-BE49-F238E27FC236}">
                <a16:creationId xmlns:a16="http://schemas.microsoft.com/office/drawing/2014/main" id="{121762A6-9AFE-4183-862D-BE642C6CF0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19825" y="3081338"/>
            <a:ext cx="685800" cy="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69" name="Oval 38">
            <a:extLst>
              <a:ext uri="{FF2B5EF4-FFF2-40B4-BE49-F238E27FC236}">
                <a16:creationId xmlns:a16="http://schemas.microsoft.com/office/drawing/2014/main" id="{7A6DAF59-2F07-42A5-80D0-036F334570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25" y="3767138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9470" name="Oval 51">
            <a:extLst>
              <a:ext uri="{FF2B5EF4-FFF2-40B4-BE49-F238E27FC236}">
                <a16:creationId xmlns:a16="http://schemas.microsoft.com/office/drawing/2014/main" id="{FB66D1DF-F0A3-48CA-8B33-DD8668A792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3625" y="3005138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9471" name="Oval 36">
            <a:extLst>
              <a:ext uri="{FF2B5EF4-FFF2-40B4-BE49-F238E27FC236}">
                <a16:creationId xmlns:a16="http://schemas.microsoft.com/office/drawing/2014/main" id="{FA1E8ACE-A9D7-42DB-B72C-D97CB44E3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3625" y="3767138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9472" name="Line 64">
            <a:extLst>
              <a:ext uri="{FF2B5EF4-FFF2-40B4-BE49-F238E27FC236}">
                <a16:creationId xmlns:a16="http://schemas.microsoft.com/office/drawing/2014/main" id="{8F47FE3D-7F17-4574-A460-F624E8C3427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636963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73" name="Line 65">
            <a:extLst>
              <a:ext uri="{FF2B5EF4-FFF2-40B4-BE49-F238E27FC236}">
                <a16:creationId xmlns:a16="http://schemas.microsoft.com/office/drawing/2014/main" id="{06B4589E-FD7D-44D1-B1EE-55B2B0DF59A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874963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74" name="Line 66">
            <a:extLst>
              <a:ext uri="{FF2B5EF4-FFF2-40B4-BE49-F238E27FC236}">
                <a16:creationId xmlns:a16="http://schemas.microsoft.com/office/drawing/2014/main" id="{C025A6E8-7C4C-4AED-B690-5FCC16431D6E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2874963"/>
            <a:ext cx="520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graphicFrame>
        <p:nvGraphicFramePr>
          <p:cNvPr id="19475" name="Object 68">
            <a:extLst>
              <a:ext uri="{FF2B5EF4-FFF2-40B4-BE49-F238E27FC236}">
                <a16:creationId xmlns:a16="http://schemas.microsoft.com/office/drawing/2014/main" id="{EA86BDA3-3544-43B0-9042-5F687F01C2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8200" y="2684463"/>
          <a:ext cx="431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7" name="Equation" r:id="rId5" imgW="431613" imgH="215806" progId="Equation.3">
                  <p:embed/>
                </p:oleObj>
              </mc:Choice>
              <mc:Fallback>
                <p:oleObj name="Equation" r:id="rId5" imgW="431613" imgH="215806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2684463"/>
                        <a:ext cx="431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Line 69">
            <a:extLst>
              <a:ext uri="{FF2B5EF4-FFF2-40B4-BE49-F238E27FC236}">
                <a16:creationId xmlns:a16="http://schemas.microsoft.com/office/drawing/2014/main" id="{09C2C75F-E27C-44F8-9E73-D1FF43E2E9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2951163"/>
            <a:ext cx="685800" cy="685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77" name="Line 70">
            <a:extLst>
              <a:ext uri="{FF2B5EF4-FFF2-40B4-BE49-F238E27FC236}">
                <a16:creationId xmlns:a16="http://schemas.microsoft.com/office/drawing/2014/main" id="{359525F1-E4BC-4252-9CE8-777EF5361F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2951163"/>
            <a:ext cx="762000" cy="13716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78" name="Line 71">
            <a:extLst>
              <a:ext uri="{FF2B5EF4-FFF2-40B4-BE49-F238E27FC236}">
                <a16:creationId xmlns:a16="http://schemas.microsoft.com/office/drawing/2014/main" id="{1ECC2E45-4457-467A-86AF-A57C8B32B0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2874963"/>
            <a:ext cx="1371600" cy="7620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79" name="Line 77">
            <a:extLst>
              <a:ext uri="{FF2B5EF4-FFF2-40B4-BE49-F238E27FC236}">
                <a16:creationId xmlns:a16="http://schemas.microsoft.com/office/drawing/2014/main" id="{0BAA4D7D-4F55-411D-AD48-429B7D5B7410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398963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80" name="Line 78">
            <a:extLst>
              <a:ext uri="{FF2B5EF4-FFF2-40B4-BE49-F238E27FC236}">
                <a16:creationId xmlns:a16="http://schemas.microsoft.com/office/drawing/2014/main" id="{83ECFB67-1D3F-4346-BB19-ADFA18B328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874963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81" name="Line 79">
            <a:extLst>
              <a:ext uri="{FF2B5EF4-FFF2-40B4-BE49-F238E27FC236}">
                <a16:creationId xmlns:a16="http://schemas.microsoft.com/office/drawing/2014/main" id="{2A27EC0D-1347-453B-BD1A-FAA802EC52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2874963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82" name="Line 80">
            <a:extLst>
              <a:ext uri="{FF2B5EF4-FFF2-40B4-BE49-F238E27FC236}">
                <a16:creationId xmlns:a16="http://schemas.microsoft.com/office/drawing/2014/main" id="{26FE2D50-C7AE-4713-ACDA-F77033089DF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2874963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83" name="Line 81">
            <a:extLst>
              <a:ext uri="{FF2B5EF4-FFF2-40B4-BE49-F238E27FC236}">
                <a16:creationId xmlns:a16="http://schemas.microsoft.com/office/drawing/2014/main" id="{BD9B4CEF-0727-4364-909F-75F49C2C64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2874963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9484" name="Oval 67">
            <a:extLst>
              <a:ext uri="{FF2B5EF4-FFF2-40B4-BE49-F238E27FC236}">
                <a16:creationId xmlns:a16="http://schemas.microsoft.com/office/drawing/2014/main" id="{24892A5F-1F00-451F-AC03-184E8FA69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7700" y="2798763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9485" name="Oval 74">
            <a:extLst>
              <a:ext uri="{FF2B5EF4-FFF2-40B4-BE49-F238E27FC236}">
                <a16:creationId xmlns:a16="http://schemas.microsoft.com/office/drawing/2014/main" id="{69B45B2A-DED1-4446-BEA1-81A1FCE6D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560763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9486" name="Oval 75">
            <a:extLst>
              <a:ext uri="{FF2B5EF4-FFF2-40B4-BE49-F238E27FC236}">
                <a16:creationId xmlns:a16="http://schemas.microsoft.com/office/drawing/2014/main" id="{C2378C5C-CEEA-4CB9-8C1D-F03D92A50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322763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9487" name="Oval 76">
            <a:extLst>
              <a:ext uri="{FF2B5EF4-FFF2-40B4-BE49-F238E27FC236}">
                <a16:creationId xmlns:a16="http://schemas.microsoft.com/office/drawing/2014/main" id="{D82F210E-A6E8-47F2-B283-524A15FF4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560763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19488" name="Object 84">
            <a:extLst>
              <a:ext uri="{FF2B5EF4-FFF2-40B4-BE49-F238E27FC236}">
                <a16:creationId xmlns:a16="http://schemas.microsoft.com/office/drawing/2014/main" id="{8CFBC5EA-4A49-4515-83F4-8336005D11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3500" y="4437063"/>
          <a:ext cx="825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8" name="Equation" r:id="rId7" imgW="825142" imgH="215806" progId="Equation.3">
                  <p:embed/>
                </p:oleObj>
              </mc:Choice>
              <mc:Fallback>
                <p:oleObj name="Equation" r:id="rId7" imgW="825142" imgH="215806" progId="Equation.3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4437063"/>
                        <a:ext cx="825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89" name="Object 85">
            <a:extLst>
              <a:ext uri="{FF2B5EF4-FFF2-40B4-BE49-F238E27FC236}">
                <a16:creationId xmlns:a16="http://schemas.microsoft.com/office/drawing/2014/main" id="{811FC40F-8E91-4EF8-82E7-8465BD3E8D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58025" y="3703638"/>
          <a:ext cx="609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99" name="Equation" r:id="rId9" imgW="609336" imgH="215806" progId="Equation.3">
                  <p:embed/>
                </p:oleObj>
              </mc:Choice>
              <mc:Fallback>
                <p:oleObj name="Equation" r:id="rId9" imgW="609336" imgH="215806" progId="Equation.3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8025" y="3703638"/>
                        <a:ext cx="609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90" name="Object 86">
            <a:extLst>
              <a:ext uri="{FF2B5EF4-FFF2-40B4-BE49-F238E27FC236}">
                <a16:creationId xmlns:a16="http://schemas.microsoft.com/office/drawing/2014/main" id="{8A11DCDC-18F3-4003-AE27-A673902FC6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19775" y="3932238"/>
          <a:ext cx="800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0" name="Equation" r:id="rId11" imgW="799753" imgH="215806" progId="Equation.3">
                  <p:embed/>
                </p:oleObj>
              </mc:Choice>
              <mc:Fallback>
                <p:oleObj name="Equation" r:id="rId11" imgW="799753" imgH="215806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9775" y="3932238"/>
                        <a:ext cx="800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91" name="Object 87">
            <a:extLst>
              <a:ext uri="{FF2B5EF4-FFF2-40B4-BE49-F238E27FC236}">
                <a16:creationId xmlns:a16="http://schemas.microsoft.com/office/drawing/2014/main" id="{E959C876-AA9D-425A-B063-4CDDB4A419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97525" y="3094038"/>
          <a:ext cx="609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1" name="Equation" r:id="rId13" imgW="609336" imgH="215806" progId="Equation.3">
                  <p:embed/>
                </p:oleObj>
              </mc:Choice>
              <mc:Fallback>
                <p:oleObj name="Equation" r:id="rId13" imgW="609336" imgH="215806" progId="Equation.3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7525" y="3094038"/>
                        <a:ext cx="609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92" name="Object 88">
            <a:extLst>
              <a:ext uri="{FF2B5EF4-FFF2-40B4-BE49-F238E27FC236}">
                <a16:creationId xmlns:a16="http://schemas.microsoft.com/office/drawing/2014/main" id="{C94EB720-BF55-458F-AF0B-0283C0DA15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2800" y="3675063"/>
          <a:ext cx="800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2" name="Equation" r:id="rId15" imgW="799753" imgH="215806" progId="Equation.3">
                  <p:embed/>
                </p:oleObj>
              </mc:Choice>
              <mc:Fallback>
                <p:oleObj name="Equation" r:id="rId15" imgW="799753" imgH="215806" progId="Equation.3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3675063"/>
                        <a:ext cx="800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93" name="Object 89">
            <a:extLst>
              <a:ext uri="{FF2B5EF4-FFF2-40B4-BE49-F238E27FC236}">
                <a16:creationId xmlns:a16="http://schemas.microsoft.com/office/drawing/2014/main" id="{A0078F8F-3B66-4AEF-88F4-E2D72E8809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0300" y="3687763"/>
          <a:ext cx="825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3" name="Equation" r:id="rId17" imgW="825142" imgH="215806" progId="Equation.3">
                  <p:embed/>
                </p:oleObj>
              </mc:Choice>
              <mc:Fallback>
                <p:oleObj name="Equation" r:id="rId17" imgW="825142" imgH="215806" progId="Equation.3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687763"/>
                        <a:ext cx="825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94" name="物件 1">
            <a:extLst>
              <a:ext uri="{FF2B5EF4-FFF2-40B4-BE49-F238E27FC236}">
                <a16:creationId xmlns:a16="http://schemas.microsoft.com/office/drawing/2014/main" id="{CD0F9BF3-C3FB-4A6D-97FC-44655388A7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24525" y="4652963"/>
          <a:ext cx="1943100" cy="141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4" name="方程式" r:id="rId19" imgW="1320800" imgH="965200" progId="Equation.3">
                  <p:embed/>
                </p:oleObj>
              </mc:Choice>
              <mc:Fallback>
                <p:oleObj name="方程式" r:id="rId19" imgW="1320800" imgH="965200" progId="Equation.3">
                  <p:embed/>
                  <p:pic>
                    <p:nvPicPr>
                      <p:cNvPr id="0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525" y="4652963"/>
                        <a:ext cx="1943100" cy="141922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95" name="物件 1">
            <a:extLst>
              <a:ext uri="{FF2B5EF4-FFF2-40B4-BE49-F238E27FC236}">
                <a16:creationId xmlns:a16="http://schemas.microsoft.com/office/drawing/2014/main" id="{BED4DEED-D92E-498F-9AA8-44C481DE54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4963" y="4724400"/>
          <a:ext cx="2030412" cy="148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05" name="方程式" r:id="rId21" imgW="1320800" imgH="965200" progId="Equation.3">
                  <p:embed/>
                </p:oleObj>
              </mc:Choice>
              <mc:Fallback>
                <p:oleObj name="方程式" r:id="rId21" imgW="1320800" imgH="965200" progId="Equation.3">
                  <p:embed/>
                  <p:pic>
                    <p:nvPicPr>
                      <p:cNvPr id="0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4724400"/>
                        <a:ext cx="2030412" cy="148431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標題 1">
            <a:extLst>
              <a:ext uri="{FF2B5EF4-FFF2-40B4-BE49-F238E27FC236}">
                <a16:creationId xmlns:a16="http://schemas.microsoft.com/office/drawing/2014/main" id="{223D2508-322A-4F96-824B-FE0103468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DTW Visualization via</a:t>
            </a:r>
            <a:br>
              <a:rPr lang="en-US" altLang="zh-TW"/>
            </a:br>
            <a:r>
              <a:rPr lang="en-US" altLang="zh-TW">
                <a:hlinkClick r:id="rId2"/>
              </a:rPr>
              <a:t>Machine Learning Toolbox</a:t>
            </a:r>
            <a:r>
              <a:rPr lang="en-US" altLang="zh-TW"/>
              <a:t> (1/2)</a:t>
            </a:r>
            <a:endParaRPr lang="zh-TW" altLang="en-US"/>
          </a:p>
        </p:txBody>
      </p:sp>
      <p:sp>
        <p:nvSpPr>
          <p:cNvPr id="20483" name="內容版面配置區 2">
            <a:extLst>
              <a:ext uri="{FF2B5EF4-FFF2-40B4-BE49-F238E27FC236}">
                <a16:creationId xmlns:a16="http://schemas.microsoft.com/office/drawing/2014/main" id="{98710C5C-32F6-4D84-8708-13831708F3D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zh-TW"/>
              <a:t>dtw</a:t>
            </a:r>
            <a:r>
              <a:rPr lang="zh-TW" altLang="en-US"/>
              <a:t> </a:t>
            </a:r>
            <a:r>
              <a:rPr lang="en-US" altLang="zh-TW"/>
              <a:t>(for type 1)</a:t>
            </a:r>
          </a:p>
        </p:txBody>
      </p:sp>
      <p:sp>
        <p:nvSpPr>
          <p:cNvPr id="20484" name="內容版面配置區 3">
            <a:extLst>
              <a:ext uri="{FF2B5EF4-FFF2-40B4-BE49-F238E27FC236}">
                <a16:creationId xmlns:a16="http://schemas.microsoft.com/office/drawing/2014/main" id="{395CE7AB-F3E3-4664-83CD-7F7C35DC27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56100" y="1885950"/>
            <a:ext cx="4845050" cy="4171950"/>
          </a:xfrm>
        </p:spPr>
        <p:txBody>
          <a:bodyPr/>
          <a:lstStyle/>
          <a:p>
            <a:r>
              <a:rPr lang="en-US" altLang="zh-TW"/>
              <a:t>dtwPathPlot (for types 1 &amp; 2)</a:t>
            </a:r>
            <a:endParaRPr lang="zh-TW" altLang="en-US"/>
          </a:p>
        </p:txBody>
      </p:sp>
      <p:pic>
        <p:nvPicPr>
          <p:cNvPr id="20485" name="圖片 4">
            <a:extLst>
              <a:ext uri="{FF2B5EF4-FFF2-40B4-BE49-F238E27FC236}">
                <a16:creationId xmlns:a16="http://schemas.microsoft.com/office/drawing/2014/main" id="{56EC6143-9B50-4472-98B3-82FFB28371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33425" y="2276475"/>
            <a:ext cx="7826375" cy="586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圖片 5">
            <a:extLst>
              <a:ext uri="{FF2B5EF4-FFF2-40B4-BE49-F238E27FC236}">
                <a16:creationId xmlns:a16="http://schemas.microsoft.com/office/drawing/2014/main" id="{DA9B3B65-E698-43D4-84A6-DA330A772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175" y="2244725"/>
            <a:ext cx="7980363" cy="597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圓角矩形圖說文字 6">
            <a:extLst>
              <a:ext uri="{FF2B5EF4-FFF2-40B4-BE49-F238E27FC236}">
                <a16:creationId xmlns:a16="http://schemas.microsoft.com/office/drawing/2014/main" id="{D3B7FA74-332A-4311-9CCA-78B00E70E5FF}"/>
              </a:ext>
            </a:extLst>
          </p:cNvPr>
          <p:cNvSpPr/>
          <p:nvPr/>
        </p:nvSpPr>
        <p:spPr>
          <a:xfrm>
            <a:off x="2843213" y="3789363"/>
            <a:ext cx="1087437" cy="306387"/>
          </a:xfrm>
          <a:prstGeom prst="wedgeRoundRectCallout">
            <a:avLst>
              <a:gd name="adj1" fmla="val -43605"/>
              <a:gd name="adj2" fmla="val -108524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45</a:t>
            </a:r>
            <a:r>
              <a:rPr lang="en-US" altLang="zh-TW" sz="1200" baseline="30000" dirty="0">
                <a:solidFill>
                  <a:srgbClr val="FF0000"/>
                </a:solidFill>
              </a:rPr>
              <a:t>o</a:t>
            </a:r>
            <a:r>
              <a:rPr lang="en-US" altLang="zh-TW" sz="1200" dirty="0">
                <a:solidFill>
                  <a:srgbClr val="FF0000"/>
                </a:solidFill>
                <a:sym typeface="Wingdings" panose="05000000000000000000" pitchFamily="2" charset="2"/>
              </a:rPr>
              <a:t> is seldom!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8" name="圓角矩形圖說文字 7">
            <a:extLst>
              <a:ext uri="{FF2B5EF4-FFF2-40B4-BE49-F238E27FC236}">
                <a16:creationId xmlns:a16="http://schemas.microsoft.com/office/drawing/2014/main" id="{C54D888E-5265-43AD-86F4-4D79E9654F28}"/>
              </a:ext>
            </a:extLst>
          </p:cNvPr>
          <p:cNvSpPr/>
          <p:nvPr/>
        </p:nvSpPr>
        <p:spPr>
          <a:xfrm>
            <a:off x="7235825" y="3409950"/>
            <a:ext cx="1609725" cy="306388"/>
          </a:xfrm>
          <a:prstGeom prst="wedgeRoundRectCallout">
            <a:avLst>
              <a:gd name="adj1" fmla="val -32858"/>
              <a:gd name="adj2" fmla="val -120956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0</a:t>
            </a:r>
            <a:r>
              <a:rPr lang="en-US" altLang="zh-TW" sz="1200" baseline="30000" dirty="0">
                <a:solidFill>
                  <a:srgbClr val="FF0000"/>
                </a:solidFill>
              </a:rPr>
              <a:t>o</a:t>
            </a:r>
            <a:r>
              <a:rPr lang="en-US" altLang="zh-TW" sz="1200" dirty="0">
                <a:solidFill>
                  <a:srgbClr val="FF0000"/>
                </a:solidFill>
                <a:sym typeface="Wingdings" panose="05000000000000000000" pitchFamily="2" charset="2"/>
              </a:rPr>
              <a:t> and 9</a:t>
            </a:r>
            <a:r>
              <a:rPr lang="en-US" altLang="zh-TW" sz="1200" dirty="0">
                <a:solidFill>
                  <a:srgbClr val="FF0000"/>
                </a:solidFill>
              </a:rPr>
              <a:t>0</a:t>
            </a:r>
            <a:r>
              <a:rPr lang="en-US" altLang="zh-TW" sz="1200" baseline="30000" dirty="0">
                <a:solidFill>
                  <a:srgbClr val="FF0000"/>
                </a:solidFill>
              </a:rPr>
              <a:t>o  </a:t>
            </a:r>
            <a:r>
              <a:rPr lang="en-US" altLang="zh-TW" sz="1200" dirty="0">
                <a:solidFill>
                  <a:srgbClr val="FF0000"/>
                </a:solidFill>
                <a:sym typeface="Wingdings" panose="05000000000000000000" pitchFamily="2" charset="2"/>
              </a:rPr>
              <a:t>are seldom!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標題 1">
            <a:extLst>
              <a:ext uri="{FF2B5EF4-FFF2-40B4-BE49-F238E27FC236}">
                <a16:creationId xmlns:a16="http://schemas.microsoft.com/office/drawing/2014/main" id="{480856EC-EE53-42C6-AE98-A0A481DA4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DTW Visualization via</a:t>
            </a:r>
            <a:br>
              <a:rPr lang="en-US" altLang="zh-TW"/>
            </a:br>
            <a:r>
              <a:rPr lang="en-US" altLang="zh-TW">
                <a:hlinkClick r:id="rId2"/>
              </a:rPr>
              <a:t>Machine Learning Toolbox</a:t>
            </a:r>
            <a:r>
              <a:rPr lang="en-US" altLang="zh-TW"/>
              <a:t>  (2/2)</a:t>
            </a:r>
            <a:endParaRPr lang="zh-TW" altLang="en-US"/>
          </a:p>
        </p:txBody>
      </p:sp>
      <p:sp>
        <p:nvSpPr>
          <p:cNvPr id="21507" name="內容版面配置區 2">
            <a:extLst>
              <a:ext uri="{FF2B5EF4-FFF2-40B4-BE49-F238E27FC236}">
                <a16:creationId xmlns:a16="http://schemas.microsoft.com/office/drawing/2014/main" id="{59834C0F-D89E-4B72-91E6-2AFCE08764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8800" y="1700213"/>
            <a:ext cx="2624138" cy="966787"/>
          </a:xfrm>
        </p:spPr>
        <p:txBody>
          <a:bodyPr wrap="none">
            <a:spAutoFit/>
          </a:bodyPr>
          <a:lstStyle/>
          <a:p>
            <a:r>
              <a:rPr lang="en-US" altLang="zh-TW"/>
              <a:t>dtwBridgePlot</a:t>
            </a:r>
          </a:p>
          <a:p>
            <a:pPr marL="457200" lvl="1" indent="0">
              <a:buFont typeface="Monotype Sorts" pitchFamily="2" charset="2"/>
              <a:buNone/>
            </a:pPr>
            <a:endParaRPr lang="zh-TW" altLang="en-US"/>
          </a:p>
        </p:txBody>
      </p:sp>
      <p:pic>
        <p:nvPicPr>
          <p:cNvPr id="21508" name="圖片 6">
            <a:extLst>
              <a:ext uri="{FF2B5EF4-FFF2-40B4-BE49-F238E27FC236}">
                <a16:creationId xmlns:a16="http://schemas.microsoft.com/office/drawing/2014/main" id="{3814F12A-DB43-4EB6-95C4-CDCC5DBE4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2924175"/>
            <a:ext cx="5881687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圖片 7">
            <a:extLst>
              <a:ext uri="{FF2B5EF4-FFF2-40B4-BE49-F238E27FC236}">
                <a16:creationId xmlns:a16="http://schemas.microsoft.com/office/drawing/2014/main" id="{A3A4C8B6-98C0-43EE-90E5-4D65F6ABA8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2708275"/>
            <a:ext cx="6634163" cy="496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文字方塊 1">
            <a:extLst>
              <a:ext uri="{FF2B5EF4-FFF2-40B4-BE49-F238E27FC236}">
                <a16:creationId xmlns:a16="http://schemas.microsoft.com/office/drawing/2014/main" id="{49B838B3-341B-4B15-B3D7-6809720BE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3500438"/>
            <a:ext cx="885825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Type 1</a:t>
            </a:r>
            <a:endParaRPr kumimoji="0" lang="zh-TW" altLang="en-US" sz="2000"/>
          </a:p>
        </p:txBody>
      </p:sp>
      <p:sp>
        <p:nvSpPr>
          <p:cNvPr id="21511" name="文字方塊 7">
            <a:extLst>
              <a:ext uri="{FF2B5EF4-FFF2-40B4-BE49-F238E27FC236}">
                <a16:creationId xmlns:a16="http://schemas.microsoft.com/office/drawing/2014/main" id="{E6E569A8-195A-4B32-9764-5B64724AA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4829175"/>
            <a:ext cx="885825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Type 2</a:t>
            </a:r>
            <a:endParaRPr kumimoji="0" lang="zh-TW" altLang="en-US" sz="2000"/>
          </a:p>
        </p:txBody>
      </p:sp>
      <p:sp>
        <p:nvSpPr>
          <p:cNvPr id="21512" name="文字方塊 8">
            <a:extLst>
              <a:ext uri="{FF2B5EF4-FFF2-40B4-BE49-F238E27FC236}">
                <a16:creationId xmlns:a16="http://schemas.microsoft.com/office/drawing/2014/main" id="{CB2CBAAF-4C99-48EB-A8C0-024888A98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1188" y="2349500"/>
            <a:ext cx="1060450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2D view</a:t>
            </a:r>
            <a:endParaRPr kumimoji="0" lang="zh-TW" altLang="en-US" sz="2000"/>
          </a:p>
        </p:txBody>
      </p:sp>
      <p:sp>
        <p:nvSpPr>
          <p:cNvPr id="21513" name="文字方塊 9">
            <a:extLst>
              <a:ext uri="{FF2B5EF4-FFF2-40B4-BE49-F238E27FC236}">
                <a16:creationId xmlns:a16="http://schemas.microsoft.com/office/drawing/2014/main" id="{6FE14FF6-BD9B-4C26-9C61-27F57D9D7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6813" y="2349500"/>
            <a:ext cx="1062037" cy="400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3D view</a:t>
            </a:r>
            <a:endParaRPr kumimoji="0" lang="zh-TW" altLang="en-US" sz="2000"/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BE03E70-D27E-4C6B-B218-2EE28BFC78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TW"/>
              <a:t>Path Penalty for Type-1 DTW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EAB10638-DC1D-4B9A-A9EA-F61785CF2B8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Alignment path of type-1 DTW</a:t>
            </a:r>
          </a:p>
          <a:p>
            <a:pPr lvl="1" eaLnBrk="1" hangingPunct="1"/>
            <a:r>
              <a:rPr lang="en-US" altLang="zh-TW"/>
              <a:t>45-degree paths are likely to be avoided since we are minimizing the total distance.</a:t>
            </a:r>
          </a:p>
          <a:p>
            <a:pPr lvl="1" eaLnBrk="1" hangingPunct="1"/>
            <a:r>
              <a:rPr lang="en-US" altLang="zh-TW"/>
              <a:t>So we can add penalty for paths deviated from 45-degree.</a:t>
            </a:r>
          </a:p>
          <a:p>
            <a:pPr lvl="1" eaLnBrk="1" hangingPunct="1"/>
            <a:endParaRPr lang="en-US" altLang="zh-TW"/>
          </a:p>
        </p:txBody>
      </p:sp>
      <p:graphicFrame>
        <p:nvGraphicFramePr>
          <p:cNvPr id="22532" name="Object 4">
            <a:extLst>
              <a:ext uri="{FF2B5EF4-FFF2-40B4-BE49-F238E27FC236}">
                <a16:creationId xmlns:a16="http://schemas.microsoft.com/office/drawing/2014/main" id="{0F3BB9FD-EAC8-4593-BB17-3037EA89F8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4200" y="4570413"/>
          <a:ext cx="4665663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4" imgW="2895600" imgH="711200" progId="Equation.DSMT4">
                  <p:embed/>
                </p:oleObj>
              </mc:Choice>
              <mc:Fallback>
                <p:oleObj name="Equation" r:id="rId4" imgW="2895600" imgH="71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4570413"/>
                        <a:ext cx="4665663" cy="114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23">
            <a:extLst>
              <a:ext uri="{FF2B5EF4-FFF2-40B4-BE49-F238E27FC236}">
                <a16:creationId xmlns:a16="http://schemas.microsoft.com/office/drawing/2014/main" id="{69E21294-1F42-4649-A98E-28216D6247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9625" y="4581525"/>
          <a:ext cx="204788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Equation" r:id="rId6" imgW="126725" imgH="177415" progId="Equation.3">
                  <p:embed/>
                </p:oleObj>
              </mc:Choice>
              <mc:Fallback>
                <p:oleObj name="Equation" r:id="rId6" imgW="126725" imgH="177415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25" y="4581525"/>
                        <a:ext cx="204788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24">
            <a:extLst>
              <a:ext uri="{FF2B5EF4-FFF2-40B4-BE49-F238E27FC236}">
                <a16:creationId xmlns:a16="http://schemas.microsoft.com/office/drawing/2014/main" id="{55FCC411-398D-4684-8671-80B2FCDA38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05638" y="4318000"/>
          <a:ext cx="20478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7" name="Equation" r:id="rId8" imgW="126780" imgH="164814" progId="Equation.3">
                  <p:embed/>
                </p:oleObj>
              </mc:Choice>
              <mc:Fallback>
                <p:oleObj name="Equation" r:id="rId8" imgW="126780" imgH="164814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5638" y="4318000"/>
                        <a:ext cx="204787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25">
            <a:extLst>
              <a:ext uri="{FF2B5EF4-FFF2-40B4-BE49-F238E27FC236}">
                <a16:creationId xmlns:a16="http://schemas.microsoft.com/office/drawing/2014/main" id="{928975B1-1341-49B7-ADB0-9CE192D01C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19988" y="4678363"/>
          <a:ext cx="20478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Equation" r:id="rId10" imgW="126780" imgH="164814" progId="Equation.3">
                  <p:embed/>
                </p:oleObj>
              </mc:Choice>
              <mc:Fallback>
                <p:oleObj name="Equation" r:id="rId10" imgW="126780" imgH="164814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9988" y="4678363"/>
                        <a:ext cx="204787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Line 64">
            <a:extLst>
              <a:ext uri="{FF2B5EF4-FFF2-40B4-BE49-F238E27FC236}">
                <a16:creationId xmlns:a16="http://schemas.microsoft.com/office/drawing/2014/main" id="{326B481B-C2AC-43A9-8691-0EF63DEA3A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9513" y="4957763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37" name="Line 65">
            <a:extLst>
              <a:ext uri="{FF2B5EF4-FFF2-40B4-BE49-F238E27FC236}">
                <a16:creationId xmlns:a16="http://schemas.microsoft.com/office/drawing/2014/main" id="{DB6FC75C-3E98-4213-BC8D-C5F8C4A007D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1513" y="4195763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38" name="Line 66">
            <a:extLst>
              <a:ext uri="{FF2B5EF4-FFF2-40B4-BE49-F238E27FC236}">
                <a16:creationId xmlns:a16="http://schemas.microsoft.com/office/drawing/2014/main" id="{078D3630-21F8-457F-9075-7D1E229EA5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250113" y="4195763"/>
            <a:ext cx="520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graphicFrame>
        <p:nvGraphicFramePr>
          <p:cNvPr id="22539" name="Object 68">
            <a:extLst>
              <a:ext uri="{FF2B5EF4-FFF2-40B4-BE49-F238E27FC236}">
                <a16:creationId xmlns:a16="http://schemas.microsoft.com/office/drawing/2014/main" id="{88CF22CC-58AD-46F7-A9F6-9B986ECDAA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885113" y="4005263"/>
          <a:ext cx="431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Equation" r:id="rId11" imgW="431613" imgH="215806" progId="Equation.3">
                  <p:embed/>
                </p:oleObj>
              </mc:Choice>
              <mc:Fallback>
                <p:oleObj name="Equation" r:id="rId11" imgW="431613" imgH="215806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113" y="4005263"/>
                        <a:ext cx="431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0" name="Line 69">
            <a:extLst>
              <a:ext uri="{FF2B5EF4-FFF2-40B4-BE49-F238E27FC236}">
                <a16:creationId xmlns:a16="http://schemas.microsoft.com/office/drawing/2014/main" id="{7A90CE98-0144-47C4-BEBA-59EE97BE8AB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21513" y="4271963"/>
            <a:ext cx="685800" cy="685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1" name="Line 70">
            <a:extLst>
              <a:ext uri="{FF2B5EF4-FFF2-40B4-BE49-F238E27FC236}">
                <a16:creationId xmlns:a16="http://schemas.microsoft.com/office/drawing/2014/main" id="{A5C03E8A-0499-4BD0-B936-102AEAFA2B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21513" y="4271963"/>
            <a:ext cx="762000" cy="13716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2" name="Line 71">
            <a:extLst>
              <a:ext uri="{FF2B5EF4-FFF2-40B4-BE49-F238E27FC236}">
                <a16:creationId xmlns:a16="http://schemas.microsoft.com/office/drawing/2014/main" id="{5016CF8C-F2A0-4DB2-B9AA-D15F1BAEA2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35713" y="4195763"/>
            <a:ext cx="1371600" cy="7620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3" name="Line 77">
            <a:extLst>
              <a:ext uri="{FF2B5EF4-FFF2-40B4-BE49-F238E27FC236}">
                <a16:creationId xmlns:a16="http://schemas.microsoft.com/office/drawing/2014/main" id="{4FA4E170-10FA-4FE7-8AAF-44BEAB02915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9513" y="5719763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4" name="Line 78">
            <a:extLst>
              <a:ext uri="{FF2B5EF4-FFF2-40B4-BE49-F238E27FC236}">
                <a16:creationId xmlns:a16="http://schemas.microsoft.com/office/drawing/2014/main" id="{6F15EF72-7253-4590-A140-74EB9ADBDA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259513" y="4195763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5" name="Line 79">
            <a:extLst>
              <a:ext uri="{FF2B5EF4-FFF2-40B4-BE49-F238E27FC236}">
                <a16:creationId xmlns:a16="http://schemas.microsoft.com/office/drawing/2014/main" id="{61662DBB-CBDD-4FFD-BE08-D79FD5A476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59513" y="4195763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6" name="Line 80">
            <a:extLst>
              <a:ext uri="{FF2B5EF4-FFF2-40B4-BE49-F238E27FC236}">
                <a16:creationId xmlns:a16="http://schemas.microsoft.com/office/drawing/2014/main" id="{457E3D94-479F-4162-B5B1-1D30A9049D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21513" y="4195763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7" name="Line 81">
            <a:extLst>
              <a:ext uri="{FF2B5EF4-FFF2-40B4-BE49-F238E27FC236}">
                <a16:creationId xmlns:a16="http://schemas.microsoft.com/office/drawing/2014/main" id="{AF944F99-5C13-4270-8AB0-EA66CD3C73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83513" y="4195763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2548" name="Oval 67">
            <a:extLst>
              <a:ext uri="{FF2B5EF4-FFF2-40B4-BE49-F238E27FC236}">
                <a16:creationId xmlns:a16="http://schemas.microsoft.com/office/drawing/2014/main" id="{47404469-A77E-4151-88C7-FA20CDF785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4613" y="4119563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22549" name="Oval 74">
            <a:extLst>
              <a:ext uri="{FF2B5EF4-FFF2-40B4-BE49-F238E27FC236}">
                <a16:creationId xmlns:a16="http://schemas.microsoft.com/office/drawing/2014/main" id="{F44B244B-BEE2-456A-8838-6B3F63B31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5313" y="4881563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22550" name="Oval 75">
            <a:extLst>
              <a:ext uri="{FF2B5EF4-FFF2-40B4-BE49-F238E27FC236}">
                <a16:creationId xmlns:a16="http://schemas.microsoft.com/office/drawing/2014/main" id="{EB0092E4-EF10-4742-9B42-6624279E1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5313" y="5643563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22551" name="Oval 76">
            <a:extLst>
              <a:ext uri="{FF2B5EF4-FFF2-40B4-BE49-F238E27FC236}">
                <a16:creationId xmlns:a16="http://schemas.microsoft.com/office/drawing/2014/main" id="{0F3A4906-30CE-4BF7-A9B4-F9AB411E4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3313" y="4881563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22552" name="Object 84">
            <a:extLst>
              <a:ext uri="{FF2B5EF4-FFF2-40B4-BE49-F238E27FC236}">
                <a16:creationId xmlns:a16="http://schemas.microsoft.com/office/drawing/2014/main" id="{3E2BE09C-2456-4024-809D-DD3E199245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10413" y="5757863"/>
          <a:ext cx="825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0" name="Equation" r:id="rId13" imgW="825142" imgH="215806" progId="Equation.3">
                  <p:embed/>
                </p:oleObj>
              </mc:Choice>
              <mc:Fallback>
                <p:oleObj name="Equation" r:id="rId13" imgW="825142" imgH="215806" progId="Equation.3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0413" y="5757863"/>
                        <a:ext cx="825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3" name="Object 88">
            <a:extLst>
              <a:ext uri="{FF2B5EF4-FFF2-40B4-BE49-F238E27FC236}">
                <a16:creationId xmlns:a16="http://schemas.microsoft.com/office/drawing/2014/main" id="{1379F0EF-3A84-4B17-BC77-8158E287F3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9713" y="4995863"/>
          <a:ext cx="800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1" name="Equation" r:id="rId15" imgW="799753" imgH="215806" progId="Equation.3">
                  <p:embed/>
                </p:oleObj>
              </mc:Choice>
              <mc:Fallback>
                <p:oleObj name="Equation" r:id="rId15" imgW="799753" imgH="215806" progId="Equation.3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9713" y="4995863"/>
                        <a:ext cx="800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54" name="Object 89">
            <a:extLst>
              <a:ext uri="{FF2B5EF4-FFF2-40B4-BE49-F238E27FC236}">
                <a16:creationId xmlns:a16="http://schemas.microsoft.com/office/drawing/2014/main" id="{A51612E1-044C-4540-B70B-762FF43871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7213" y="5008563"/>
          <a:ext cx="825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2" name="Equation" r:id="rId17" imgW="825142" imgH="215806" progId="Equation.3">
                  <p:embed/>
                </p:oleObj>
              </mc:Choice>
              <mc:Fallback>
                <p:oleObj name="Equation" r:id="rId17" imgW="825142" imgH="215806" progId="Equation.3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7213" y="5008563"/>
                        <a:ext cx="825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891FAA6-1FB9-456A-ABE8-C81E04E105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TW"/>
              <a:t>Path Penalty for Type-2 DTW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DA74093E-431B-4213-8BDC-2F9A8C5CEA8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Alignment path of type-2 DTW</a:t>
            </a:r>
          </a:p>
          <a:p>
            <a:pPr lvl="1" eaLnBrk="1" hangingPunct="1"/>
            <a:r>
              <a:rPr lang="en-US" altLang="zh-TW"/>
              <a:t>45-degree paths are likely to be taken since we are minimizing the total distance.</a:t>
            </a:r>
          </a:p>
          <a:p>
            <a:pPr lvl="1" eaLnBrk="1" hangingPunct="1"/>
            <a:r>
              <a:rPr lang="en-US" altLang="zh-TW"/>
              <a:t>So we can add penalty for paths of 45-degree.</a:t>
            </a:r>
          </a:p>
          <a:p>
            <a:pPr lvl="1" eaLnBrk="1" hangingPunct="1"/>
            <a:endParaRPr lang="en-US" altLang="zh-TW"/>
          </a:p>
        </p:txBody>
      </p:sp>
      <p:graphicFrame>
        <p:nvGraphicFramePr>
          <p:cNvPr id="24580" name="Object 4">
            <a:extLst>
              <a:ext uri="{FF2B5EF4-FFF2-40B4-BE49-F238E27FC236}">
                <a16:creationId xmlns:a16="http://schemas.microsoft.com/office/drawing/2014/main" id="{F2A13555-4875-4A7D-B748-0055604402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250" y="4570413"/>
          <a:ext cx="4625975" cy="1144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" name="Equation" r:id="rId4" imgW="2870200" imgH="711200" progId="Equation.DSMT4">
                  <p:embed/>
                </p:oleObj>
              </mc:Choice>
              <mc:Fallback>
                <p:oleObj name="Equation" r:id="rId4" imgW="2870200" imgH="711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250" y="4570413"/>
                        <a:ext cx="4625975" cy="1144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25">
            <a:extLst>
              <a:ext uri="{FF2B5EF4-FFF2-40B4-BE49-F238E27FC236}">
                <a16:creationId xmlns:a16="http://schemas.microsoft.com/office/drawing/2014/main" id="{3D651071-EF79-4929-B6C1-46927BD3D9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43700" y="4724400"/>
          <a:ext cx="204788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9" name="Equation" r:id="rId6" imgW="126780" imgH="164814" progId="Equation.3">
                  <p:embed/>
                </p:oleObj>
              </mc:Choice>
              <mc:Fallback>
                <p:oleObj name="Equation" r:id="rId6" imgW="126780" imgH="164814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3700" y="4724400"/>
                        <a:ext cx="204788" cy="263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Line 62">
            <a:extLst>
              <a:ext uri="{FF2B5EF4-FFF2-40B4-BE49-F238E27FC236}">
                <a16:creationId xmlns:a16="http://schemas.microsoft.com/office/drawing/2014/main" id="{C579BEC1-0577-4FAC-8A4C-CAB624BC5A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37313" y="5283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583" name="Line 63">
            <a:extLst>
              <a:ext uri="{FF2B5EF4-FFF2-40B4-BE49-F238E27FC236}">
                <a16:creationId xmlns:a16="http://schemas.microsoft.com/office/drawing/2014/main" id="{D9AED817-B7DE-448F-BFF4-F58275340C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37313" y="45212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584" name="Line 30">
            <a:extLst>
              <a:ext uri="{FF2B5EF4-FFF2-40B4-BE49-F238E27FC236}">
                <a16:creationId xmlns:a16="http://schemas.microsoft.com/office/drawing/2014/main" id="{F8864424-13F5-4EA0-8357-90C985F7428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5913" y="4521200"/>
            <a:ext cx="520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585" name="Oval 39">
            <a:extLst>
              <a:ext uri="{FF2B5EF4-FFF2-40B4-BE49-F238E27FC236}">
                <a16:creationId xmlns:a16="http://schemas.microsoft.com/office/drawing/2014/main" id="{F6B7263B-0D84-4435-8484-17FBCBFB2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0413" y="44450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24586" name="Object 42">
            <a:extLst>
              <a:ext uri="{FF2B5EF4-FFF2-40B4-BE49-F238E27FC236}">
                <a16:creationId xmlns:a16="http://schemas.microsoft.com/office/drawing/2014/main" id="{A72BA6B3-0089-418C-BE66-60076FBE5B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00913" y="4292600"/>
          <a:ext cx="431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0" name="Equation" r:id="rId8" imgW="431613" imgH="215806" progId="Equation.3">
                  <p:embed/>
                </p:oleObj>
              </mc:Choice>
              <mc:Fallback>
                <p:oleObj name="Equation" r:id="rId8" imgW="431613" imgH="215806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0913" y="4292600"/>
                        <a:ext cx="431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7" name="Line 43">
            <a:extLst>
              <a:ext uri="{FF2B5EF4-FFF2-40B4-BE49-F238E27FC236}">
                <a16:creationId xmlns:a16="http://schemas.microsoft.com/office/drawing/2014/main" id="{E5DBD696-7629-42AF-8037-5C75021B26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37313" y="4597400"/>
            <a:ext cx="685800" cy="685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588" name="Line 45">
            <a:extLst>
              <a:ext uri="{FF2B5EF4-FFF2-40B4-BE49-F238E27FC236}">
                <a16:creationId xmlns:a16="http://schemas.microsoft.com/office/drawing/2014/main" id="{867A0D52-689B-4BF5-9B83-55317168B9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9313" y="4597400"/>
            <a:ext cx="0" cy="685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589" name="Line 52">
            <a:extLst>
              <a:ext uri="{FF2B5EF4-FFF2-40B4-BE49-F238E27FC236}">
                <a16:creationId xmlns:a16="http://schemas.microsoft.com/office/drawing/2014/main" id="{A429C55A-E308-4044-AE06-4A6ECE8746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37313" y="4521200"/>
            <a:ext cx="685800" cy="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4590" name="Oval 38">
            <a:extLst>
              <a:ext uri="{FF2B5EF4-FFF2-40B4-BE49-F238E27FC236}">
                <a16:creationId xmlns:a16="http://schemas.microsoft.com/office/drawing/2014/main" id="{76AF518F-8388-4A07-81FB-8E952B001A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3113" y="52070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24591" name="Oval 51">
            <a:extLst>
              <a:ext uri="{FF2B5EF4-FFF2-40B4-BE49-F238E27FC236}">
                <a16:creationId xmlns:a16="http://schemas.microsoft.com/office/drawing/2014/main" id="{29164A9E-3355-45CF-9CF5-2FAD6B53F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1113" y="44450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24592" name="Oval 36">
            <a:extLst>
              <a:ext uri="{FF2B5EF4-FFF2-40B4-BE49-F238E27FC236}">
                <a16:creationId xmlns:a16="http://schemas.microsoft.com/office/drawing/2014/main" id="{72A8B821-5A8F-4636-BA2E-EBBB964093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1113" y="52070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24593" name="Object 85">
            <a:extLst>
              <a:ext uri="{FF2B5EF4-FFF2-40B4-BE49-F238E27FC236}">
                <a16:creationId xmlns:a16="http://schemas.microsoft.com/office/drawing/2014/main" id="{9D4D308A-2EF0-4CD2-BE23-37EDFE57E3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75513" y="5143500"/>
          <a:ext cx="609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1" name="Equation" r:id="rId10" imgW="609336" imgH="215806" progId="Equation.3">
                  <p:embed/>
                </p:oleObj>
              </mc:Choice>
              <mc:Fallback>
                <p:oleObj name="Equation" r:id="rId10" imgW="609336" imgH="215806" progId="Equation.3">
                  <p:embed/>
                  <p:pic>
                    <p:nvPicPr>
                      <p:cNvPr id="0" name="Object 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75513" y="5143500"/>
                        <a:ext cx="609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4" name="Object 86">
            <a:extLst>
              <a:ext uri="{FF2B5EF4-FFF2-40B4-BE49-F238E27FC236}">
                <a16:creationId xmlns:a16="http://schemas.microsoft.com/office/drawing/2014/main" id="{5E492F50-B678-4DAC-A475-33AC69868A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37263" y="5372100"/>
          <a:ext cx="800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2" name="Equation" r:id="rId12" imgW="799753" imgH="215806" progId="Equation.3">
                  <p:embed/>
                </p:oleObj>
              </mc:Choice>
              <mc:Fallback>
                <p:oleObj name="Equation" r:id="rId12" imgW="799753" imgH="215806" progId="Equation.3">
                  <p:embed/>
                  <p:pic>
                    <p:nvPicPr>
                      <p:cNvPr id="0" name="Object 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7263" y="5372100"/>
                        <a:ext cx="800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5" name="Object 87">
            <a:extLst>
              <a:ext uri="{FF2B5EF4-FFF2-40B4-BE49-F238E27FC236}">
                <a16:creationId xmlns:a16="http://schemas.microsoft.com/office/drawing/2014/main" id="{498B5CF4-B751-45BF-A216-44C17C4A56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15013" y="4533900"/>
          <a:ext cx="6096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3" name="Equation" r:id="rId14" imgW="609336" imgH="215806" progId="Equation.3">
                  <p:embed/>
                </p:oleObj>
              </mc:Choice>
              <mc:Fallback>
                <p:oleObj name="Equation" r:id="rId14" imgW="609336" imgH="215806" progId="Equation.3">
                  <p:embed/>
                  <p:pic>
                    <p:nvPicPr>
                      <p:cNvPr id="0" name="Object 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5013" y="4533900"/>
                        <a:ext cx="6096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6" name="Object 23">
            <a:extLst>
              <a:ext uri="{FF2B5EF4-FFF2-40B4-BE49-F238E27FC236}">
                <a16:creationId xmlns:a16="http://schemas.microsoft.com/office/drawing/2014/main" id="{501BA38F-998C-4CB6-9F1B-52D691FB1C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46938" y="4800600"/>
          <a:ext cx="204787" cy="28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4" name="Equation" r:id="rId16" imgW="126725" imgH="177415" progId="Equation.3">
                  <p:embed/>
                </p:oleObj>
              </mc:Choice>
              <mc:Fallback>
                <p:oleObj name="Equation" r:id="rId16" imgW="126725" imgH="177415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46938" y="4800600"/>
                        <a:ext cx="204787" cy="28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7" name="Object 23">
            <a:extLst>
              <a:ext uri="{FF2B5EF4-FFF2-40B4-BE49-F238E27FC236}">
                <a16:creationId xmlns:a16="http://schemas.microsoft.com/office/drawing/2014/main" id="{4B642070-193F-4D15-87BD-AF6D5863E5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59563" y="4221163"/>
          <a:ext cx="204787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5" name="Equation" r:id="rId18" imgW="126725" imgH="177415" progId="Equation.3">
                  <p:embed/>
                </p:oleObj>
              </mc:Choice>
              <mc:Fallback>
                <p:oleObj name="Equation" r:id="rId18" imgW="126725" imgH="177415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4221163"/>
                        <a:ext cx="204787" cy="284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72510DA-4245-4679-A25E-DCBAF7BCDF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Dynamic Time Warping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2A3AF90-4DFA-40AB-AA86-A5E51C9445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Goal</a:t>
            </a:r>
            <a:endParaRPr lang="zh-TW" altLang="en-US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To align two sequences of time under certain constraints, such that the distance between these two sequences is as small as possible.</a:t>
            </a:r>
          </a:p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Method</a:t>
            </a:r>
          </a:p>
          <a:p>
            <a:pPr lvl="1"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Dynamic programming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(DP)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標題 1">
            <a:extLst>
              <a:ext uri="{FF2B5EF4-FFF2-40B4-BE49-F238E27FC236}">
                <a16:creationId xmlns:a16="http://schemas.microsoft.com/office/drawing/2014/main" id="{60034F2E-A88C-467C-B016-847D36EFF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Comparison of Type-1 and Type-2</a:t>
            </a:r>
            <a:endParaRPr lang="zh-TW" altLang="en-US"/>
          </a:p>
        </p:txBody>
      </p:sp>
      <p:sp>
        <p:nvSpPr>
          <p:cNvPr id="26627" name="內容版面配置區 2">
            <a:extLst>
              <a:ext uri="{FF2B5EF4-FFF2-40B4-BE49-F238E27FC236}">
                <a16:creationId xmlns:a16="http://schemas.microsoft.com/office/drawing/2014/main" id="{0F32EBED-960B-477C-A454-0357094FA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8000"/>
            <a:ext cx="8178800" cy="4171950"/>
          </a:xfrm>
        </p:spPr>
        <p:txBody>
          <a:bodyPr/>
          <a:lstStyle/>
          <a:p>
            <a:r>
              <a:rPr lang="en-US" altLang="zh-TW"/>
              <a:t>Time complexity is both O(mn).</a:t>
            </a:r>
          </a:p>
          <a:p>
            <a:r>
              <a:rPr lang="en-US" altLang="zh-TW"/>
              <a:t>Type-1 DTW is more efficient due to the global path constraint induced by local path constraints</a:t>
            </a:r>
            <a:endParaRPr lang="zh-TW" altLang="en-US"/>
          </a:p>
        </p:txBody>
      </p:sp>
      <p:sp>
        <p:nvSpPr>
          <p:cNvPr id="4" name="圓角矩形圖說文字 3">
            <a:extLst>
              <a:ext uri="{FF2B5EF4-FFF2-40B4-BE49-F238E27FC236}">
                <a16:creationId xmlns:a16="http://schemas.microsoft.com/office/drawing/2014/main" id="{22EEC0CA-C080-4985-AF7B-85DB3283C6AE}"/>
              </a:ext>
            </a:extLst>
          </p:cNvPr>
          <p:cNvSpPr/>
          <p:nvPr/>
        </p:nvSpPr>
        <p:spPr>
          <a:xfrm>
            <a:off x="7667625" y="2043113"/>
            <a:ext cx="561975" cy="306387"/>
          </a:xfrm>
          <a:prstGeom prst="wedgeRoundRectCallout">
            <a:avLst>
              <a:gd name="adj1" fmla="val -84694"/>
              <a:gd name="adj2" fmla="val 108528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內容版面配置區 2">
            <a:extLst>
              <a:ext uri="{FF2B5EF4-FFF2-40B4-BE49-F238E27FC236}">
                <a16:creationId xmlns:a16="http://schemas.microsoft.com/office/drawing/2014/main" id="{5EE905AA-CEF6-40D9-A196-9051768B10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2438" y="1622425"/>
            <a:ext cx="4013200" cy="4171950"/>
          </a:xfrm>
        </p:spPr>
        <p:txBody>
          <a:bodyPr/>
          <a:lstStyle/>
          <a:p>
            <a:r>
              <a:rPr lang="en-US" altLang="zh-TW"/>
              <a:t>Type-1 DTW</a:t>
            </a:r>
          </a:p>
          <a:p>
            <a:pPr lvl="1"/>
            <a:r>
              <a:rPr lang="en-US" altLang="zh-TW"/>
              <a:t>Tends to take 27</a:t>
            </a:r>
            <a:r>
              <a:rPr lang="en-US" altLang="zh-TW" baseline="30000"/>
              <a:t>o</a:t>
            </a:r>
            <a:r>
              <a:rPr lang="en-US" altLang="zh-TW"/>
              <a:t> or 63</a:t>
            </a:r>
            <a:r>
              <a:rPr lang="en-US" altLang="zh-TW" baseline="30000"/>
              <a:t>o</a:t>
            </a:r>
            <a:r>
              <a:rPr lang="en-US" altLang="zh-TW"/>
              <a:t> </a:t>
            </a:r>
          </a:p>
          <a:p>
            <a:pPr lvl="1"/>
            <a:r>
              <a:rPr lang="en-US" altLang="zh-TW"/>
              <a:t>More efficient</a:t>
            </a:r>
            <a:endParaRPr lang="zh-TW" altLang="en-US" baseline="30000"/>
          </a:p>
        </p:txBody>
      </p:sp>
      <p:sp>
        <p:nvSpPr>
          <p:cNvPr id="27651" name="手繪多邊形 17">
            <a:extLst>
              <a:ext uri="{FF2B5EF4-FFF2-40B4-BE49-F238E27FC236}">
                <a16:creationId xmlns:a16="http://schemas.microsoft.com/office/drawing/2014/main" id="{2E1CAF28-0310-4E0B-A64D-E91FBDD51520}"/>
              </a:ext>
            </a:extLst>
          </p:cNvPr>
          <p:cNvSpPr>
            <a:spLocks/>
          </p:cNvSpPr>
          <p:nvPr/>
        </p:nvSpPr>
        <p:spPr bwMode="auto">
          <a:xfrm>
            <a:off x="1682750" y="3448050"/>
            <a:ext cx="1447800" cy="2133600"/>
          </a:xfrm>
          <a:custGeom>
            <a:avLst/>
            <a:gdLst>
              <a:gd name="T0" fmla="*/ 0 w 1447800"/>
              <a:gd name="T1" fmla="*/ 2133600 h 2133600"/>
              <a:gd name="T2" fmla="*/ 476250 w 1447800"/>
              <a:gd name="T3" fmla="*/ 1898650 h 2133600"/>
              <a:gd name="T4" fmla="*/ 1447800 w 1447800"/>
              <a:gd name="T5" fmla="*/ 0 h 2133600"/>
              <a:gd name="T6" fmla="*/ 952500 w 1447800"/>
              <a:gd name="T7" fmla="*/ 215900 h 213360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447800" h="2133600">
                <a:moveTo>
                  <a:pt x="0" y="2133600"/>
                </a:moveTo>
                <a:lnTo>
                  <a:pt x="476250" y="1898650"/>
                </a:lnTo>
                <a:lnTo>
                  <a:pt x="1447800" y="0"/>
                </a:lnTo>
                <a:lnTo>
                  <a:pt x="952500" y="215900"/>
                </a:lnTo>
              </a:path>
            </a:pathLst>
          </a:custGeom>
          <a:solidFill>
            <a:srgbClr val="CC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27652" name="矩形 13">
            <a:extLst>
              <a:ext uri="{FF2B5EF4-FFF2-40B4-BE49-F238E27FC236}">
                <a16:creationId xmlns:a16="http://schemas.microsoft.com/office/drawing/2014/main" id="{0E9E8BBA-5866-443A-8A9B-65CC55EC8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3429000"/>
            <a:ext cx="1439863" cy="2160588"/>
          </a:xfrm>
          <a:prstGeom prst="rect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27653" name="標題 1">
            <a:extLst>
              <a:ext uri="{FF2B5EF4-FFF2-40B4-BE49-F238E27FC236}">
                <a16:creationId xmlns:a16="http://schemas.microsoft.com/office/drawing/2014/main" id="{571352A9-649E-4B63-BED7-6E78C42AC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49238"/>
            <a:ext cx="7772400" cy="1143000"/>
          </a:xfrm>
        </p:spPr>
        <p:txBody>
          <a:bodyPr/>
          <a:lstStyle/>
          <a:p>
            <a:r>
              <a:rPr lang="en-US" altLang="zh-TW"/>
              <a:t>Comparison</a:t>
            </a:r>
            <a:endParaRPr lang="zh-TW" altLang="en-US"/>
          </a:p>
        </p:txBody>
      </p:sp>
      <p:sp>
        <p:nvSpPr>
          <p:cNvPr id="27654" name="內容版面配置區 1">
            <a:extLst>
              <a:ext uri="{FF2B5EF4-FFF2-40B4-BE49-F238E27FC236}">
                <a16:creationId xmlns:a16="http://schemas.microsoft.com/office/drawing/2014/main" id="{62C68D8E-2F87-46D2-A0C4-60E60986A5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14863" y="1622425"/>
            <a:ext cx="4013200" cy="4171950"/>
          </a:xfrm>
        </p:spPr>
        <p:txBody>
          <a:bodyPr/>
          <a:lstStyle/>
          <a:p>
            <a:r>
              <a:rPr lang="en-US" altLang="zh-TW"/>
              <a:t>Type-2 DTW</a:t>
            </a:r>
          </a:p>
          <a:p>
            <a:pPr lvl="1"/>
            <a:r>
              <a:rPr lang="en-US" altLang="zh-TW"/>
              <a:t>Tends to take 45</a:t>
            </a:r>
            <a:r>
              <a:rPr lang="en-US" altLang="zh-TW" baseline="30000"/>
              <a:t>o</a:t>
            </a:r>
            <a:endParaRPr lang="en-US" altLang="zh-TW"/>
          </a:p>
          <a:p>
            <a:pPr lvl="1"/>
            <a:r>
              <a:rPr lang="en-US" altLang="zh-TW"/>
              <a:t>Less efficient</a:t>
            </a:r>
          </a:p>
        </p:txBody>
      </p:sp>
      <p:sp>
        <p:nvSpPr>
          <p:cNvPr id="4" name="圓角矩形圖說文字 3">
            <a:extLst>
              <a:ext uri="{FF2B5EF4-FFF2-40B4-BE49-F238E27FC236}">
                <a16:creationId xmlns:a16="http://schemas.microsoft.com/office/drawing/2014/main" id="{7DBF9A4B-BC78-466F-A439-BCCF4EB709C5}"/>
              </a:ext>
            </a:extLst>
          </p:cNvPr>
          <p:cNvSpPr/>
          <p:nvPr/>
        </p:nvSpPr>
        <p:spPr>
          <a:xfrm>
            <a:off x="3779838" y="962025"/>
            <a:ext cx="561975" cy="306388"/>
          </a:xfrm>
          <a:prstGeom prst="wedgeRoundRectCallout">
            <a:avLst>
              <a:gd name="adj1" fmla="val 2414"/>
              <a:gd name="adj2" fmla="val 6031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cxnSp>
        <p:nvCxnSpPr>
          <p:cNvPr id="27656" name="直線單箭頭接點 4">
            <a:extLst>
              <a:ext uri="{FF2B5EF4-FFF2-40B4-BE49-F238E27FC236}">
                <a16:creationId xmlns:a16="http://schemas.microsoft.com/office/drawing/2014/main" id="{E0424DCC-0331-4849-965C-704C0A7D34C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547813" y="5589588"/>
            <a:ext cx="1944687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7" name="直線單箭頭接點 7">
            <a:extLst>
              <a:ext uri="{FF2B5EF4-FFF2-40B4-BE49-F238E27FC236}">
                <a16:creationId xmlns:a16="http://schemas.microsoft.com/office/drawing/2014/main" id="{254F303C-B05E-49EF-8BD6-0118329326C1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2275" y="3141663"/>
            <a:ext cx="0" cy="2590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8" name="直線接點 15">
            <a:extLst>
              <a:ext uri="{FF2B5EF4-FFF2-40B4-BE49-F238E27FC236}">
                <a16:creationId xmlns:a16="http://schemas.microsoft.com/office/drawing/2014/main" id="{627BE0CA-DD72-4127-97DA-6E471E26342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2275" y="4868863"/>
            <a:ext cx="1439863" cy="720725"/>
          </a:xfrm>
          <a:prstGeom prst="line">
            <a:avLst/>
          </a:prstGeom>
          <a:noFill/>
          <a:ln w="9525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59" name="直線接點 18">
            <a:extLst>
              <a:ext uri="{FF2B5EF4-FFF2-40B4-BE49-F238E27FC236}">
                <a16:creationId xmlns:a16="http://schemas.microsoft.com/office/drawing/2014/main" id="{C6AD6A40-F7DD-48AF-8D85-0951DA7683C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2275" y="3429000"/>
            <a:ext cx="1439863" cy="720725"/>
          </a:xfrm>
          <a:prstGeom prst="line">
            <a:avLst/>
          </a:prstGeom>
          <a:noFill/>
          <a:ln w="9525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0" name="直線接點 19">
            <a:extLst>
              <a:ext uri="{FF2B5EF4-FFF2-40B4-BE49-F238E27FC236}">
                <a16:creationId xmlns:a16="http://schemas.microsoft.com/office/drawing/2014/main" id="{7C42F639-30AF-4BEA-8B21-03340B05C7FC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1692275" y="3429000"/>
            <a:ext cx="1079500" cy="2160588"/>
          </a:xfrm>
          <a:prstGeom prst="line">
            <a:avLst/>
          </a:prstGeom>
          <a:noFill/>
          <a:ln w="9525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1" name="直線接點 21">
            <a:extLst>
              <a:ext uri="{FF2B5EF4-FFF2-40B4-BE49-F238E27FC236}">
                <a16:creationId xmlns:a16="http://schemas.microsoft.com/office/drawing/2014/main" id="{FADA514B-3E47-4DC1-9BFF-F07D3723A68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051050" y="3429000"/>
            <a:ext cx="1081088" cy="2160588"/>
          </a:xfrm>
          <a:prstGeom prst="line">
            <a:avLst/>
          </a:prstGeom>
          <a:noFill/>
          <a:ln w="9525" algn="ctr">
            <a:solidFill>
              <a:srgbClr val="0070C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62" name="矩形 24">
            <a:extLst>
              <a:ext uri="{FF2B5EF4-FFF2-40B4-BE49-F238E27FC236}">
                <a16:creationId xmlns:a16="http://schemas.microsoft.com/office/drawing/2014/main" id="{E8810D55-04C1-4170-B491-CF139B5EE3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3429000"/>
            <a:ext cx="1441450" cy="2160588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cxnSp>
        <p:nvCxnSpPr>
          <p:cNvPr id="27663" name="直線單箭頭接點 25">
            <a:extLst>
              <a:ext uri="{FF2B5EF4-FFF2-40B4-BE49-F238E27FC236}">
                <a16:creationId xmlns:a16="http://schemas.microsoft.com/office/drawing/2014/main" id="{D0ABF876-E657-4DC6-B60E-F84C0C119C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508625" y="5589588"/>
            <a:ext cx="19431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7664" name="直線單箭頭接點 26">
            <a:extLst>
              <a:ext uri="{FF2B5EF4-FFF2-40B4-BE49-F238E27FC236}">
                <a16:creationId xmlns:a16="http://schemas.microsoft.com/office/drawing/2014/main" id="{7627A8DF-7990-4932-B971-0AC0EF08436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651500" y="3141663"/>
            <a:ext cx="0" cy="25908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2" name="圓角矩形圖說文字 31">
            <a:extLst>
              <a:ext uri="{FF2B5EF4-FFF2-40B4-BE49-F238E27FC236}">
                <a16:creationId xmlns:a16="http://schemas.microsoft.com/office/drawing/2014/main" id="{5082F048-FC7A-4EDC-9B96-D9AB8C0F496E}"/>
              </a:ext>
            </a:extLst>
          </p:cNvPr>
          <p:cNvSpPr/>
          <p:nvPr/>
        </p:nvSpPr>
        <p:spPr>
          <a:xfrm>
            <a:off x="7307263" y="3554413"/>
            <a:ext cx="1152525" cy="306387"/>
          </a:xfrm>
          <a:prstGeom prst="wedgeRoundRectCallout">
            <a:avLst>
              <a:gd name="adj1" fmla="val -84694"/>
              <a:gd name="adj2" fmla="val 108528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Feasible region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sp>
        <p:nvSpPr>
          <p:cNvPr id="33" name="圓角矩形圖說文字 32">
            <a:extLst>
              <a:ext uri="{FF2B5EF4-FFF2-40B4-BE49-F238E27FC236}">
                <a16:creationId xmlns:a16="http://schemas.microsoft.com/office/drawing/2014/main" id="{21860FD3-1A04-4151-97CF-05ACF9EECAA9}"/>
              </a:ext>
            </a:extLst>
          </p:cNvPr>
          <p:cNvSpPr/>
          <p:nvPr/>
        </p:nvSpPr>
        <p:spPr>
          <a:xfrm>
            <a:off x="3348038" y="3554413"/>
            <a:ext cx="1154112" cy="306387"/>
          </a:xfrm>
          <a:prstGeom prst="wedgeRoundRectCallout">
            <a:avLst>
              <a:gd name="adj1" fmla="val -101753"/>
              <a:gd name="adj2" fmla="val 108528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Feasible region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C9DEA67-76EE-426C-BA58-41E67B009D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TW"/>
              <a:t>More about DTW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3B8FCB3C-5EC3-4B6E-B4E5-7FF1FAEBD0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Typical applications</a:t>
            </a:r>
          </a:p>
          <a:p>
            <a:pPr lvl="1" eaLnBrk="1" hangingPunct="1"/>
            <a:r>
              <a:rPr lang="en-US" altLang="zh-TW"/>
              <a:t>Speech recognition: MFCC matrices as inputs (where x(i) is the MFCC vector of frame i) </a:t>
            </a:r>
          </a:p>
          <a:p>
            <a:pPr lvl="1" eaLnBrk="1" hangingPunct="1"/>
            <a:r>
              <a:rPr lang="en-US" altLang="zh-TW"/>
              <a:t>Query by singing/humming: Pitch vectors as inputs (where x(i) is the pitch value of frame i)</a:t>
            </a:r>
          </a:p>
          <a:p>
            <a:pPr eaLnBrk="1" hangingPunct="1"/>
            <a:r>
              <a:rPr lang="en-US" altLang="zh-TW"/>
              <a:t>Abundant variants of DTW</a:t>
            </a:r>
          </a:p>
          <a:p>
            <a:pPr lvl="1" eaLnBrk="1" hangingPunct="1"/>
            <a:r>
              <a:rPr lang="en-US" altLang="zh-TW"/>
              <a:t>Recurrent formulas</a:t>
            </a:r>
          </a:p>
          <a:p>
            <a:pPr lvl="1" eaLnBrk="1" hangingPunct="1"/>
            <a:r>
              <a:rPr lang="en-US" altLang="zh-TW"/>
              <a:t>Local path constraints </a:t>
            </a:r>
          </a:p>
          <a:p>
            <a:pPr lvl="1" eaLnBrk="1" hangingPunct="1"/>
            <a:endParaRPr lang="en-US" altLang="zh-TW"/>
          </a:p>
        </p:txBody>
      </p:sp>
      <p:sp>
        <p:nvSpPr>
          <p:cNvPr id="4" name="圓角矩形圖說文字 3">
            <a:extLst>
              <a:ext uri="{FF2B5EF4-FFF2-40B4-BE49-F238E27FC236}">
                <a16:creationId xmlns:a16="http://schemas.microsoft.com/office/drawing/2014/main" id="{2A443BAB-2F9B-4F6F-A2DF-29D3AD7556CF}"/>
              </a:ext>
            </a:extLst>
          </p:cNvPr>
          <p:cNvSpPr/>
          <p:nvPr/>
        </p:nvSpPr>
        <p:spPr>
          <a:xfrm>
            <a:off x="4572000" y="1989138"/>
            <a:ext cx="1433513" cy="306387"/>
          </a:xfrm>
          <a:prstGeom prst="wedgeRoundRectCallout">
            <a:avLst>
              <a:gd name="adj1" fmla="val -74689"/>
              <a:gd name="adj2" fmla="val 120583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Speaker dependent!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標題 1">
            <a:extLst>
              <a:ext uri="{FF2B5EF4-FFF2-40B4-BE49-F238E27FC236}">
                <a16:creationId xmlns:a16="http://schemas.microsoft.com/office/drawing/2014/main" id="{6E9B676F-C51D-46BD-9729-5F633A13E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Applications</a:t>
            </a:r>
            <a:endParaRPr lang="zh-TW" altLang="en-US"/>
          </a:p>
        </p:txBody>
      </p:sp>
      <p:sp>
        <p:nvSpPr>
          <p:cNvPr id="30723" name="內容版面配置區 2">
            <a:extLst>
              <a:ext uri="{FF2B5EF4-FFF2-40B4-BE49-F238E27FC236}">
                <a16:creationId xmlns:a16="http://schemas.microsoft.com/office/drawing/2014/main" id="{47293544-6ABA-47E7-835A-3754E484D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Applications of DTW</a:t>
            </a:r>
          </a:p>
          <a:p>
            <a:pPr lvl="1"/>
            <a:r>
              <a:rPr lang="en-US" altLang="zh-TW">
                <a:hlinkClick r:id="rId2" action="ppaction://hlinkpres?slideindex=1&amp;slidetitle="/>
              </a:rPr>
              <a:t>DTW for speech recognition</a:t>
            </a:r>
            <a:endParaRPr lang="en-US" altLang="zh-TW"/>
          </a:p>
          <a:p>
            <a:pPr lvl="1"/>
            <a:r>
              <a:rPr lang="en-US" altLang="zh-TW">
                <a:hlinkClick r:id="rId3" action="ppaction://hlinkpres?slideindex=1&amp;slidetitle="/>
              </a:rPr>
              <a:t>DTW for query by singing/humming</a:t>
            </a:r>
            <a:endParaRPr lang="en-US" altLang="zh-TW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09E0B9A-1661-4151-8062-62DBBE54CC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Distance between Same-length Sequences 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992375C-C155-4427-A4A1-0B94CC7A3B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57338"/>
            <a:ext cx="8178800" cy="4171950"/>
          </a:xfrm>
        </p:spPr>
        <p:txBody>
          <a:bodyPr/>
          <a:lstStyle/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Distance between 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     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can be denoted by</a:t>
            </a:r>
            <a:r>
              <a:rPr lang="zh-TW" altLang="en-US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L</a:t>
            </a:r>
            <a:r>
              <a:rPr lang="en-US" altLang="zh-TW" baseline="-25000">
                <a:latin typeface="標楷體" panose="03000509000000000000" pitchFamily="65" charset="-120"/>
                <a:ea typeface="標楷體" panose="03000509000000000000" pitchFamily="65" charset="-120"/>
              </a:rPr>
              <a:t>p</a:t>
            </a:r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 norm:</a:t>
            </a: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Alignment</a:t>
            </a:r>
          </a:p>
        </p:txBody>
      </p:sp>
      <p:graphicFrame>
        <p:nvGraphicFramePr>
          <p:cNvPr id="7172" name="Object 2">
            <a:extLst>
              <a:ext uri="{FF2B5EF4-FFF2-40B4-BE49-F238E27FC236}">
                <a16:creationId xmlns:a16="http://schemas.microsoft.com/office/drawing/2014/main" id="{044215D0-D871-42F1-AEDA-24DFB26A8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84663" y="1647825"/>
          <a:ext cx="448310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" imgW="2336800" imgH="254000" progId="Equation.DSMT4">
                  <p:embed/>
                </p:oleObj>
              </mc:Choice>
              <mc:Fallback>
                <p:oleObj name="Equation" r:id="rId3" imgW="2336800" imgH="254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663" y="1647825"/>
                        <a:ext cx="4483100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2">
            <a:extLst>
              <a:ext uri="{FF2B5EF4-FFF2-40B4-BE49-F238E27FC236}">
                <a16:creationId xmlns:a16="http://schemas.microsoft.com/office/drawing/2014/main" id="{457168FC-582D-4D6A-8D7B-C2025E3B50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92463" y="5157788"/>
          <a:ext cx="382746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5" imgW="1993900" imgH="254000" progId="Equation.DSMT4">
                  <p:embed/>
                </p:oleObj>
              </mc:Choice>
              <mc:Fallback>
                <p:oleObj name="Equation" r:id="rId5" imgW="1993900" imgH="254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2463" y="5157788"/>
                        <a:ext cx="3827462" cy="487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2">
            <a:extLst>
              <a:ext uri="{FF2B5EF4-FFF2-40B4-BE49-F238E27FC236}">
                <a16:creationId xmlns:a16="http://schemas.microsoft.com/office/drawing/2014/main" id="{030DE0AA-5063-4CFB-84B6-5DB3477451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2138" y="5749925"/>
          <a:ext cx="399891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7" imgW="2082800" imgH="254000" progId="Equation.DSMT4">
                  <p:embed/>
                </p:oleObj>
              </mc:Choice>
              <mc:Fallback>
                <p:oleObj name="Equation" r:id="rId7" imgW="2082800" imgH="254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5749925"/>
                        <a:ext cx="3998912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上-下雙向箭號 8">
            <a:extLst>
              <a:ext uri="{FF2B5EF4-FFF2-40B4-BE49-F238E27FC236}">
                <a16:creationId xmlns:a16="http://schemas.microsoft.com/office/drawing/2014/main" id="{0E9C1D17-9607-4C06-B5DD-39E1CF43A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5588000"/>
            <a:ext cx="73025" cy="288925"/>
          </a:xfrm>
          <a:prstGeom prst="upDownArrow">
            <a:avLst>
              <a:gd name="adj1" fmla="val 50000"/>
              <a:gd name="adj2" fmla="val 4945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176" name="上-下雙向箭號 9">
            <a:extLst>
              <a:ext uri="{FF2B5EF4-FFF2-40B4-BE49-F238E27FC236}">
                <a16:creationId xmlns:a16="http://schemas.microsoft.com/office/drawing/2014/main" id="{B8D8829F-C01F-410E-BC3C-1B28D9AAE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7188" y="5588000"/>
            <a:ext cx="71437" cy="288925"/>
          </a:xfrm>
          <a:prstGeom prst="upDownArrow">
            <a:avLst>
              <a:gd name="adj1" fmla="val 50000"/>
              <a:gd name="adj2" fmla="val 5055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177" name="上-下雙向箭號 10">
            <a:extLst>
              <a:ext uri="{FF2B5EF4-FFF2-40B4-BE49-F238E27FC236}">
                <a16:creationId xmlns:a16="http://schemas.microsoft.com/office/drawing/2014/main" id="{7490C4B7-846F-453F-9212-F25EE8B4C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5963" y="5588000"/>
            <a:ext cx="73025" cy="288925"/>
          </a:xfrm>
          <a:prstGeom prst="upDownArrow">
            <a:avLst>
              <a:gd name="adj1" fmla="val 50000"/>
              <a:gd name="adj2" fmla="val 4945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178" name="上-下雙向箭號 11">
            <a:extLst>
              <a:ext uri="{FF2B5EF4-FFF2-40B4-BE49-F238E27FC236}">
                <a16:creationId xmlns:a16="http://schemas.microsoft.com/office/drawing/2014/main" id="{F4987492-6194-4506-8DB8-7FDF12E936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6325" y="5588000"/>
            <a:ext cx="71438" cy="288925"/>
          </a:xfrm>
          <a:prstGeom prst="upDownArrow">
            <a:avLst>
              <a:gd name="adj1" fmla="val 50000"/>
              <a:gd name="adj2" fmla="val 50555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179" name="上-下雙向箭號 12">
            <a:extLst>
              <a:ext uri="{FF2B5EF4-FFF2-40B4-BE49-F238E27FC236}">
                <a16:creationId xmlns:a16="http://schemas.microsoft.com/office/drawing/2014/main" id="{835ADF46-EA13-4489-BDF7-A746F8869E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6688" y="5588000"/>
            <a:ext cx="71437" cy="288925"/>
          </a:xfrm>
          <a:prstGeom prst="upDownArrow">
            <a:avLst>
              <a:gd name="adj1" fmla="val 50000"/>
              <a:gd name="adj2" fmla="val 5055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180" name="上-下雙向箭號 13">
            <a:extLst>
              <a:ext uri="{FF2B5EF4-FFF2-40B4-BE49-F238E27FC236}">
                <a16:creationId xmlns:a16="http://schemas.microsoft.com/office/drawing/2014/main" id="{93936BA4-AB76-46E5-A3C6-766D7279D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500" y="5588000"/>
            <a:ext cx="73025" cy="288925"/>
          </a:xfrm>
          <a:prstGeom prst="upDownArrow">
            <a:avLst>
              <a:gd name="adj1" fmla="val 50000"/>
              <a:gd name="adj2" fmla="val 4945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181" name="上-下雙向箭號 14">
            <a:extLst>
              <a:ext uri="{FF2B5EF4-FFF2-40B4-BE49-F238E27FC236}">
                <a16:creationId xmlns:a16="http://schemas.microsoft.com/office/drawing/2014/main" id="{E904766B-C6D2-4AA2-818F-94FE89A69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5588000"/>
            <a:ext cx="73025" cy="288925"/>
          </a:xfrm>
          <a:prstGeom prst="upDownArrow">
            <a:avLst>
              <a:gd name="adj1" fmla="val 50000"/>
              <a:gd name="adj2" fmla="val 4945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182" name="上-下雙向箭號 15">
            <a:extLst>
              <a:ext uri="{FF2B5EF4-FFF2-40B4-BE49-F238E27FC236}">
                <a16:creationId xmlns:a16="http://schemas.microsoft.com/office/drawing/2014/main" id="{243931A6-C8C8-43D6-A8F0-DDD8007EE4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5588000"/>
            <a:ext cx="71438" cy="288925"/>
          </a:xfrm>
          <a:prstGeom prst="upDownArrow">
            <a:avLst>
              <a:gd name="adj1" fmla="val 50000"/>
              <a:gd name="adj2" fmla="val 50555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7183" name="上-下雙向箭號 16">
            <a:extLst>
              <a:ext uri="{FF2B5EF4-FFF2-40B4-BE49-F238E27FC236}">
                <a16:creationId xmlns:a16="http://schemas.microsoft.com/office/drawing/2014/main" id="{B19F37EA-3BB3-489B-9D34-423ACC8F5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588" y="5588000"/>
            <a:ext cx="71437" cy="288925"/>
          </a:xfrm>
          <a:prstGeom prst="upDownArrow">
            <a:avLst>
              <a:gd name="adj1" fmla="val 50000"/>
              <a:gd name="adj2" fmla="val 50556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7" name="圓角矩形圖說文字 16">
            <a:extLst>
              <a:ext uri="{FF2B5EF4-FFF2-40B4-BE49-F238E27FC236}">
                <a16:creationId xmlns:a16="http://schemas.microsoft.com/office/drawing/2014/main" id="{F3A7F525-9121-43C6-BC3D-54192D3FDBE9}"/>
              </a:ext>
            </a:extLst>
          </p:cNvPr>
          <p:cNvSpPr/>
          <p:nvPr/>
        </p:nvSpPr>
        <p:spPr>
          <a:xfrm>
            <a:off x="193675" y="2474913"/>
            <a:ext cx="561975" cy="306387"/>
          </a:xfrm>
          <a:prstGeom prst="wedgeRoundRectCallout">
            <a:avLst>
              <a:gd name="adj1" fmla="val 72521"/>
              <a:gd name="adj2" fmla="val 106511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  <p:graphicFrame>
        <p:nvGraphicFramePr>
          <p:cNvPr id="7185" name="物件 1">
            <a:extLst>
              <a:ext uri="{FF2B5EF4-FFF2-40B4-BE49-F238E27FC236}">
                <a16:creationId xmlns:a16="http://schemas.microsoft.com/office/drawing/2014/main" id="{9AA13586-241C-4E01-A575-C32D1E5B84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42988" y="2708275"/>
          <a:ext cx="7356475" cy="236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方程式" r:id="rId9" imgW="4025900" imgH="1295400" progId="Equation.3">
                  <p:embed/>
                </p:oleObj>
              </mc:Choice>
              <mc:Fallback>
                <p:oleObj name="方程式" r:id="rId9" imgW="4025900" imgH="1295400" progId="Equation.3">
                  <p:embed/>
                  <p:pic>
                    <p:nvPicPr>
                      <p:cNvPr id="0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2988" y="2708275"/>
                        <a:ext cx="7356475" cy="23653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6" name="物件 18">
            <a:extLst>
              <a:ext uri="{FF2B5EF4-FFF2-40B4-BE49-F238E27FC236}">
                <a16:creationId xmlns:a16="http://schemas.microsoft.com/office/drawing/2014/main" id="{463F0AE1-5B50-48F2-A9E0-01564EC482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7763" y="2205038"/>
          <a:ext cx="1122362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方程式" r:id="rId11" imgW="609336" imgH="241195" progId="Equation.3">
                  <p:embed/>
                </p:oleObj>
              </mc:Choice>
              <mc:Fallback>
                <p:oleObj name="方程式" r:id="rId11" imgW="609336" imgH="241195" progId="Equation.3">
                  <p:embed/>
                  <p:pic>
                    <p:nvPicPr>
                      <p:cNvPr id="0" name="物件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2205038"/>
                        <a:ext cx="1122362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21B5417C-6B69-4674-8E84-3353C9F504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7376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Distance between Different-length Sequences 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A7CB7A08-7263-468A-BBEC-BD054E028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196" name="Object 2">
            <a:extLst>
              <a:ext uri="{FF2B5EF4-FFF2-40B4-BE49-F238E27FC236}">
                <a16:creationId xmlns:a16="http://schemas.microsoft.com/office/drawing/2014/main" id="{8DBA8EED-0DE0-4EFA-8E2D-A326D5AB8B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1857375"/>
          <a:ext cx="8283575" cy="416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3" imgW="4318000" imgH="2171700" progId="Equation.DSMT4">
                  <p:embed/>
                </p:oleObj>
              </mc:Choice>
              <mc:Fallback>
                <p:oleObj name="Equation" r:id="rId3" imgW="4318000" imgH="21717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857375"/>
                        <a:ext cx="8283575" cy="416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144A83D-C02D-4224-AE01-5CA24B4317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7376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Type-1 DTW: Alignment Constraints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460363C-FDF1-4A5B-B968-E0402D785C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Temporal constraints</a:t>
            </a:r>
          </a:p>
          <a:p>
            <a:pPr lvl="1"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Alignment constraints</a:t>
            </a:r>
          </a:p>
          <a:p>
            <a:pPr lvl="1"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One-to-one mapping</a:t>
            </a:r>
          </a:p>
          <a:p>
            <a:pPr lvl="1"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One skip at most</a:t>
            </a:r>
          </a:p>
          <a:p>
            <a:pPr lvl="1"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220" name="Object 2">
            <a:extLst>
              <a:ext uri="{FF2B5EF4-FFF2-40B4-BE49-F238E27FC236}">
                <a16:creationId xmlns:a16="http://schemas.microsoft.com/office/drawing/2014/main" id="{A54F1A91-E16E-4E40-A812-A4BF0482EE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92238" y="2559050"/>
          <a:ext cx="40433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" name="Equation" r:id="rId3" imgW="2108200" imgH="228600" progId="Equation.DSMT4">
                  <p:embed/>
                </p:oleObj>
              </mc:Choice>
              <mc:Fallback>
                <p:oleObj name="Equation" r:id="rId3" imgW="2108200" imgH="228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2238" y="2559050"/>
                        <a:ext cx="4043362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圓角矩形 5">
            <a:extLst>
              <a:ext uri="{FF2B5EF4-FFF2-40B4-BE49-F238E27FC236}">
                <a16:creationId xmlns:a16="http://schemas.microsoft.com/office/drawing/2014/main" id="{3A5F6DE0-A9A9-4E38-9933-E8D8AC866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8688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1</a:t>
            </a:r>
            <a:endParaRPr kumimoji="0" lang="zh-TW" altLang="en-US" sz="2000"/>
          </a:p>
        </p:txBody>
      </p:sp>
      <p:sp>
        <p:nvSpPr>
          <p:cNvPr id="9222" name="圓角矩形 6">
            <a:extLst>
              <a:ext uri="{FF2B5EF4-FFF2-40B4-BE49-F238E27FC236}">
                <a16:creationId xmlns:a16="http://schemas.microsoft.com/office/drawing/2014/main" id="{2DAE90CA-0E0F-4595-84FA-469B90D35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48688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2</a:t>
            </a:r>
            <a:endParaRPr kumimoji="0" lang="zh-TW" altLang="en-US" sz="2000"/>
          </a:p>
        </p:txBody>
      </p:sp>
      <p:sp>
        <p:nvSpPr>
          <p:cNvPr id="9223" name="圓角矩形 7">
            <a:extLst>
              <a:ext uri="{FF2B5EF4-FFF2-40B4-BE49-F238E27FC236}">
                <a16:creationId xmlns:a16="http://schemas.microsoft.com/office/drawing/2014/main" id="{AE32B9DE-1392-4769-87E3-2A6BB23E8D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4868863"/>
            <a:ext cx="433388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3</a:t>
            </a:r>
            <a:endParaRPr kumimoji="0" lang="zh-TW" altLang="en-US" sz="2000"/>
          </a:p>
        </p:txBody>
      </p:sp>
      <p:sp>
        <p:nvSpPr>
          <p:cNvPr id="9224" name="圓角矩形 8">
            <a:extLst>
              <a:ext uri="{FF2B5EF4-FFF2-40B4-BE49-F238E27FC236}">
                <a16:creationId xmlns:a16="http://schemas.microsoft.com/office/drawing/2014/main" id="{2A4EDB71-D2CA-4BE6-B0A5-8D2632FAB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1</a:t>
            </a:r>
            <a:endParaRPr kumimoji="0" lang="zh-TW" altLang="en-US" sz="2000"/>
          </a:p>
        </p:txBody>
      </p:sp>
      <p:cxnSp>
        <p:nvCxnSpPr>
          <p:cNvPr id="9225" name="直線單箭頭接點 10">
            <a:extLst>
              <a:ext uri="{FF2B5EF4-FFF2-40B4-BE49-F238E27FC236}">
                <a16:creationId xmlns:a16="http://schemas.microsoft.com/office/drawing/2014/main" id="{37598126-6D18-4E4D-95AB-C5379500D15C}"/>
              </a:ext>
            </a:extLst>
          </p:cNvPr>
          <p:cNvCxnSpPr>
            <a:cxnSpLocks noChangeShapeType="1"/>
            <a:stCxn id="9221" idx="2"/>
            <a:endCxn id="9224" idx="0"/>
          </p:cNvCxnSpPr>
          <p:nvPr/>
        </p:nvCxnSpPr>
        <p:spPr bwMode="auto">
          <a:xfrm rot="5400000">
            <a:off x="971550" y="5445125"/>
            <a:ext cx="28733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6" name="圓角矩形 11">
            <a:extLst>
              <a:ext uri="{FF2B5EF4-FFF2-40B4-BE49-F238E27FC236}">
                <a16:creationId xmlns:a16="http://schemas.microsoft.com/office/drawing/2014/main" id="{8AA8BAC4-C06A-4E74-AA0D-82EB51C380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48688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4</a:t>
            </a:r>
            <a:endParaRPr kumimoji="0" lang="zh-TW" altLang="en-US" sz="2000"/>
          </a:p>
        </p:txBody>
      </p:sp>
      <p:sp>
        <p:nvSpPr>
          <p:cNvPr id="9227" name="圓角矩形 12">
            <a:extLst>
              <a:ext uri="{FF2B5EF4-FFF2-40B4-BE49-F238E27FC236}">
                <a16:creationId xmlns:a16="http://schemas.microsoft.com/office/drawing/2014/main" id="{DDDDC48C-DD4D-4740-A767-FDF7E2395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4868863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5</a:t>
            </a:r>
            <a:endParaRPr kumimoji="0" lang="zh-TW" altLang="en-US" sz="2000"/>
          </a:p>
        </p:txBody>
      </p:sp>
      <p:sp>
        <p:nvSpPr>
          <p:cNvPr id="9228" name="圓角矩形 13">
            <a:extLst>
              <a:ext uri="{FF2B5EF4-FFF2-40B4-BE49-F238E27FC236}">
                <a16:creationId xmlns:a16="http://schemas.microsoft.com/office/drawing/2014/main" id="{77AD9038-8C2E-40BC-9D85-FE07833576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6375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2</a:t>
            </a:r>
            <a:endParaRPr kumimoji="0" lang="zh-TW" altLang="en-US" sz="2000"/>
          </a:p>
        </p:txBody>
      </p:sp>
      <p:sp>
        <p:nvSpPr>
          <p:cNvPr id="9229" name="圓角矩形 14">
            <a:extLst>
              <a:ext uri="{FF2B5EF4-FFF2-40B4-BE49-F238E27FC236}">
                <a16:creationId xmlns:a16="http://schemas.microsoft.com/office/drawing/2014/main" id="{018D0C7E-39A3-486E-9D1B-8E19ADF9A8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1050" y="5589588"/>
            <a:ext cx="433388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3</a:t>
            </a:r>
            <a:endParaRPr kumimoji="0" lang="zh-TW" altLang="en-US" sz="2000"/>
          </a:p>
        </p:txBody>
      </p:sp>
      <p:sp>
        <p:nvSpPr>
          <p:cNvPr id="9230" name="圓角矩形 15">
            <a:extLst>
              <a:ext uri="{FF2B5EF4-FFF2-40B4-BE49-F238E27FC236}">
                <a16:creationId xmlns:a16="http://schemas.microsoft.com/office/drawing/2014/main" id="{E41C13DB-FED8-4F49-8B23-6A922C8237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7313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4</a:t>
            </a:r>
            <a:endParaRPr kumimoji="0" lang="zh-TW" altLang="en-US" sz="2000"/>
          </a:p>
        </p:txBody>
      </p:sp>
      <p:sp>
        <p:nvSpPr>
          <p:cNvPr id="9231" name="圓角矩形 16">
            <a:extLst>
              <a:ext uri="{FF2B5EF4-FFF2-40B4-BE49-F238E27FC236}">
                <a16:creationId xmlns:a16="http://schemas.microsoft.com/office/drawing/2014/main" id="{799F0F78-09DB-489D-B012-4F36A46DC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575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5</a:t>
            </a:r>
            <a:endParaRPr kumimoji="0" lang="zh-TW" altLang="en-US" sz="2000"/>
          </a:p>
        </p:txBody>
      </p:sp>
      <p:sp>
        <p:nvSpPr>
          <p:cNvPr id="9232" name="圓角矩形 17">
            <a:extLst>
              <a:ext uri="{FF2B5EF4-FFF2-40B4-BE49-F238E27FC236}">
                <a16:creationId xmlns:a16="http://schemas.microsoft.com/office/drawing/2014/main" id="{C0D36FF7-0665-4ACA-9AFF-567057E41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6</a:t>
            </a:r>
            <a:endParaRPr kumimoji="0" lang="zh-TW" altLang="en-US" sz="2000"/>
          </a:p>
        </p:txBody>
      </p:sp>
      <p:sp>
        <p:nvSpPr>
          <p:cNvPr id="9233" name="圓角矩形 18">
            <a:extLst>
              <a:ext uri="{FF2B5EF4-FFF2-40B4-BE49-F238E27FC236}">
                <a16:creationId xmlns:a16="http://schemas.microsoft.com/office/drawing/2014/main" id="{1CB174F5-BF7F-4F00-B77C-0DD092C5D2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7</a:t>
            </a:r>
            <a:endParaRPr kumimoji="0" lang="zh-TW" altLang="en-US" sz="2000"/>
          </a:p>
        </p:txBody>
      </p:sp>
      <p:sp>
        <p:nvSpPr>
          <p:cNvPr id="9234" name="圓角矩形 19">
            <a:extLst>
              <a:ext uri="{FF2B5EF4-FFF2-40B4-BE49-F238E27FC236}">
                <a16:creationId xmlns:a16="http://schemas.microsoft.com/office/drawing/2014/main" id="{D7E83F21-D3DA-45BD-A357-E8E5FAAEC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5589588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8</a:t>
            </a:r>
            <a:endParaRPr kumimoji="0" lang="zh-TW" altLang="en-US" sz="2000"/>
          </a:p>
        </p:txBody>
      </p:sp>
      <p:cxnSp>
        <p:nvCxnSpPr>
          <p:cNvPr id="9235" name="直線單箭頭接點 20">
            <a:extLst>
              <a:ext uri="{FF2B5EF4-FFF2-40B4-BE49-F238E27FC236}">
                <a16:creationId xmlns:a16="http://schemas.microsoft.com/office/drawing/2014/main" id="{4E54EC2A-2F3B-44C6-B800-F54F505570F6}"/>
              </a:ext>
            </a:extLst>
          </p:cNvPr>
          <p:cNvCxnSpPr>
            <a:cxnSpLocks noChangeShapeType="1"/>
            <a:stCxn id="9227" idx="2"/>
            <a:endCxn id="9234" idx="0"/>
          </p:cNvCxnSpPr>
          <p:nvPr/>
        </p:nvCxnSpPr>
        <p:spPr bwMode="auto">
          <a:xfrm rot="16200000" flipH="1">
            <a:off x="4139406" y="4580732"/>
            <a:ext cx="288925" cy="17287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6" name="直線單箭頭接點 23">
            <a:extLst>
              <a:ext uri="{FF2B5EF4-FFF2-40B4-BE49-F238E27FC236}">
                <a16:creationId xmlns:a16="http://schemas.microsoft.com/office/drawing/2014/main" id="{B822D3D6-F166-420B-B4E8-39CD322E1B4E}"/>
              </a:ext>
            </a:extLst>
          </p:cNvPr>
          <p:cNvCxnSpPr>
            <a:cxnSpLocks noChangeShapeType="1"/>
            <a:stCxn id="9222" idx="2"/>
            <a:endCxn id="9229" idx="0"/>
          </p:cNvCxnSpPr>
          <p:nvPr/>
        </p:nvCxnSpPr>
        <p:spPr bwMode="auto">
          <a:xfrm rot="16200000" flipH="1">
            <a:off x="1835944" y="5156994"/>
            <a:ext cx="288925" cy="576263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7" name="直線單箭頭接點 26">
            <a:extLst>
              <a:ext uri="{FF2B5EF4-FFF2-40B4-BE49-F238E27FC236}">
                <a16:creationId xmlns:a16="http://schemas.microsoft.com/office/drawing/2014/main" id="{D6DA8A18-A7D0-47A3-8E76-D3856EA9ABE4}"/>
              </a:ext>
            </a:extLst>
          </p:cNvPr>
          <p:cNvCxnSpPr>
            <a:cxnSpLocks noChangeShapeType="1"/>
            <a:stCxn id="9223" idx="2"/>
            <a:endCxn id="9231" idx="0"/>
          </p:cNvCxnSpPr>
          <p:nvPr/>
        </p:nvCxnSpPr>
        <p:spPr bwMode="auto">
          <a:xfrm rot="16200000" flipH="1">
            <a:off x="2699544" y="4869657"/>
            <a:ext cx="288925" cy="115093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38" name="直線單箭頭接點 29">
            <a:extLst>
              <a:ext uri="{FF2B5EF4-FFF2-40B4-BE49-F238E27FC236}">
                <a16:creationId xmlns:a16="http://schemas.microsoft.com/office/drawing/2014/main" id="{C6D1BA62-1B3D-4413-B864-A42DB798C868}"/>
              </a:ext>
            </a:extLst>
          </p:cNvPr>
          <p:cNvCxnSpPr>
            <a:cxnSpLocks noChangeShapeType="1"/>
            <a:stCxn id="9226" idx="2"/>
            <a:endCxn id="9232" idx="0"/>
          </p:cNvCxnSpPr>
          <p:nvPr/>
        </p:nvCxnSpPr>
        <p:spPr bwMode="auto">
          <a:xfrm rot="16200000" flipH="1">
            <a:off x="3275013" y="4868863"/>
            <a:ext cx="288925" cy="1152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9239" name="Object 2">
            <a:extLst>
              <a:ext uri="{FF2B5EF4-FFF2-40B4-BE49-F238E27FC236}">
                <a16:creationId xmlns:a16="http://schemas.microsoft.com/office/drawing/2014/main" id="{616BA4D8-EB29-468B-94E8-29EE40C99F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49900" y="4732338"/>
          <a:ext cx="3486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" name="Equation" r:id="rId5" imgW="1968500" imgH="482600" progId="Equation.DSMT4">
                  <p:embed/>
                </p:oleObj>
              </mc:Choice>
              <mc:Fallback>
                <p:oleObj name="Equation" r:id="rId5" imgW="1968500" imgH="482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9900" y="4732338"/>
                        <a:ext cx="3486150" cy="8572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B0B68BC8-6CBF-4309-86AB-C85C7A048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7376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Type-1 DTW: Alignment Path 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B5552EC-F0B3-4C1A-963E-CAD99B060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73238"/>
            <a:ext cx="8178800" cy="4171950"/>
          </a:xfrm>
        </p:spPr>
        <p:txBody>
          <a:bodyPr/>
          <a:lstStyle/>
          <a:p>
            <a:pPr eaLnBrk="1" hangingPunct="1"/>
            <a:r>
              <a:rPr lang="en-US" altLang="zh-TW">
                <a:latin typeface="標楷體" panose="03000509000000000000" pitchFamily="65" charset="-120"/>
                <a:ea typeface="標楷體" panose="03000509000000000000" pitchFamily="65" charset="-120"/>
              </a:rPr>
              <a:t>Alignment path (mapping path)</a:t>
            </a:r>
          </a:p>
          <a:p>
            <a:pPr lvl="1"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244" name="圓角矩形 5">
            <a:extLst>
              <a:ext uri="{FF2B5EF4-FFF2-40B4-BE49-F238E27FC236}">
                <a16:creationId xmlns:a16="http://schemas.microsoft.com/office/drawing/2014/main" id="{506F5C43-72E1-45AC-B445-18597F64C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2781300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1</a:t>
            </a:r>
            <a:endParaRPr kumimoji="0" lang="zh-TW" altLang="en-US" sz="2000"/>
          </a:p>
        </p:txBody>
      </p:sp>
      <p:sp>
        <p:nvSpPr>
          <p:cNvPr id="10245" name="圓角矩形 6">
            <a:extLst>
              <a:ext uri="{FF2B5EF4-FFF2-40B4-BE49-F238E27FC236}">
                <a16:creationId xmlns:a16="http://schemas.microsoft.com/office/drawing/2014/main" id="{10D07BC4-4362-4D54-8A55-F2660327F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838" y="2781300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2</a:t>
            </a:r>
            <a:endParaRPr kumimoji="0" lang="zh-TW" altLang="en-US" sz="2000"/>
          </a:p>
        </p:txBody>
      </p:sp>
      <p:sp>
        <p:nvSpPr>
          <p:cNvPr id="10246" name="圓角矩形 7">
            <a:extLst>
              <a:ext uri="{FF2B5EF4-FFF2-40B4-BE49-F238E27FC236}">
                <a16:creationId xmlns:a16="http://schemas.microsoft.com/office/drawing/2014/main" id="{160CF604-C9B8-4456-9991-29056F9515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2781300"/>
            <a:ext cx="433387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3</a:t>
            </a:r>
            <a:endParaRPr kumimoji="0" lang="zh-TW" altLang="en-US" sz="2000"/>
          </a:p>
        </p:txBody>
      </p:sp>
      <p:sp>
        <p:nvSpPr>
          <p:cNvPr id="10247" name="圓角矩形 8">
            <a:extLst>
              <a:ext uri="{FF2B5EF4-FFF2-40B4-BE49-F238E27FC236}">
                <a16:creationId xmlns:a16="http://schemas.microsoft.com/office/drawing/2014/main" id="{02CB04DE-3CA9-45B3-A20B-E9E3F480F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4575" y="3502025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1</a:t>
            </a:r>
            <a:endParaRPr kumimoji="0" lang="zh-TW" altLang="en-US" sz="2000"/>
          </a:p>
        </p:txBody>
      </p:sp>
      <p:cxnSp>
        <p:nvCxnSpPr>
          <p:cNvPr id="10248" name="直線單箭頭接點 10">
            <a:extLst>
              <a:ext uri="{FF2B5EF4-FFF2-40B4-BE49-F238E27FC236}">
                <a16:creationId xmlns:a16="http://schemas.microsoft.com/office/drawing/2014/main" id="{9A8CA820-2AE5-4D1E-9FA7-561E5146F976}"/>
              </a:ext>
            </a:extLst>
          </p:cNvPr>
          <p:cNvCxnSpPr>
            <a:cxnSpLocks noChangeShapeType="1"/>
            <a:stCxn id="10244" idx="2"/>
            <a:endCxn id="10247" idx="0"/>
          </p:cNvCxnSpPr>
          <p:nvPr/>
        </p:nvCxnSpPr>
        <p:spPr bwMode="auto">
          <a:xfrm rot="5400000">
            <a:off x="1116013" y="3357563"/>
            <a:ext cx="287337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9" name="圓角矩形 11">
            <a:extLst>
              <a:ext uri="{FF2B5EF4-FFF2-40B4-BE49-F238E27FC236}">
                <a16:creationId xmlns:a16="http://schemas.microsoft.com/office/drawing/2014/main" id="{50ACCCB6-CAB8-4FFB-8F96-E693159DD1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2781300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4</a:t>
            </a:r>
            <a:endParaRPr kumimoji="0" lang="zh-TW" altLang="en-US" sz="2000"/>
          </a:p>
        </p:txBody>
      </p:sp>
      <p:sp>
        <p:nvSpPr>
          <p:cNvPr id="10250" name="圓角矩形 12">
            <a:extLst>
              <a:ext uri="{FF2B5EF4-FFF2-40B4-BE49-F238E27FC236}">
                <a16:creationId xmlns:a16="http://schemas.microsoft.com/office/drawing/2014/main" id="{707FE3A8-8454-4EBF-8B63-3FF36FDEF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2781300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x</a:t>
            </a:r>
            <a:r>
              <a:rPr kumimoji="0" lang="en-US" altLang="zh-TW" sz="1200"/>
              <a:t>5</a:t>
            </a:r>
            <a:endParaRPr kumimoji="0" lang="zh-TW" altLang="en-US" sz="2000"/>
          </a:p>
        </p:txBody>
      </p:sp>
      <p:sp>
        <p:nvSpPr>
          <p:cNvPr id="10251" name="圓角矩形 13">
            <a:extLst>
              <a:ext uri="{FF2B5EF4-FFF2-40B4-BE49-F238E27FC236}">
                <a16:creationId xmlns:a16="http://schemas.microsoft.com/office/drawing/2014/main" id="{4EAB8608-996E-46A2-ADE1-9133A4EBCC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838" y="3502025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2</a:t>
            </a:r>
            <a:endParaRPr kumimoji="0" lang="zh-TW" altLang="en-US" sz="2000"/>
          </a:p>
        </p:txBody>
      </p:sp>
      <p:sp>
        <p:nvSpPr>
          <p:cNvPr id="10252" name="圓角矩形 14">
            <a:extLst>
              <a:ext uri="{FF2B5EF4-FFF2-40B4-BE49-F238E27FC236}">
                <a16:creationId xmlns:a16="http://schemas.microsoft.com/office/drawing/2014/main" id="{8A0FD901-F91F-4873-A28A-3FD942E46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3502025"/>
            <a:ext cx="433387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3</a:t>
            </a:r>
            <a:endParaRPr kumimoji="0" lang="zh-TW" altLang="en-US" sz="2000"/>
          </a:p>
        </p:txBody>
      </p:sp>
      <p:sp>
        <p:nvSpPr>
          <p:cNvPr id="10253" name="圓角矩形 15">
            <a:extLst>
              <a:ext uri="{FF2B5EF4-FFF2-40B4-BE49-F238E27FC236}">
                <a16:creationId xmlns:a16="http://schemas.microsoft.com/office/drawing/2014/main" id="{A3BD1EE5-FE9F-43FB-8EB9-2A496A300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775" y="3502025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4</a:t>
            </a:r>
            <a:endParaRPr kumimoji="0" lang="zh-TW" altLang="en-US" sz="2000"/>
          </a:p>
        </p:txBody>
      </p:sp>
      <p:sp>
        <p:nvSpPr>
          <p:cNvPr id="10254" name="圓角矩形 16">
            <a:extLst>
              <a:ext uri="{FF2B5EF4-FFF2-40B4-BE49-F238E27FC236}">
                <a16:creationId xmlns:a16="http://schemas.microsoft.com/office/drawing/2014/main" id="{3152D30F-ADB8-4FF8-B6AF-E38151E56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3502025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5</a:t>
            </a:r>
            <a:endParaRPr kumimoji="0" lang="zh-TW" altLang="en-US" sz="2000"/>
          </a:p>
        </p:txBody>
      </p:sp>
      <p:sp>
        <p:nvSpPr>
          <p:cNvPr id="10255" name="圓角矩形 17">
            <a:extLst>
              <a:ext uri="{FF2B5EF4-FFF2-40B4-BE49-F238E27FC236}">
                <a16:creationId xmlns:a16="http://schemas.microsoft.com/office/drawing/2014/main" id="{B4115A40-FC04-468A-8F24-01AFF756C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24300" y="3502025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6</a:t>
            </a:r>
            <a:endParaRPr kumimoji="0" lang="zh-TW" altLang="en-US" sz="2000"/>
          </a:p>
        </p:txBody>
      </p:sp>
      <p:sp>
        <p:nvSpPr>
          <p:cNvPr id="10256" name="圓角矩形 18">
            <a:extLst>
              <a:ext uri="{FF2B5EF4-FFF2-40B4-BE49-F238E27FC236}">
                <a16:creationId xmlns:a16="http://schemas.microsoft.com/office/drawing/2014/main" id="{B558F06C-0EC7-458A-BA7D-524902D7C3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0563" y="3502025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7</a:t>
            </a:r>
            <a:endParaRPr kumimoji="0" lang="zh-TW" altLang="en-US" sz="2000"/>
          </a:p>
        </p:txBody>
      </p:sp>
      <p:sp>
        <p:nvSpPr>
          <p:cNvPr id="10257" name="圓角矩形 19">
            <a:extLst>
              <a:ext uri="{FF2B5EF4-FFF2-40B4-BE49-F238E27FC236}">
                <a16:creationId xmlns:a16="http://schemas.microsoft.com/office/drawing/2014/main" id="{22DC8E11-614B-4FB6-B54E-B134B45780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3502025"/>
            <a:ext cx="431800" cy="431800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kumimoji="0" lang="en-US" altLang="zh-TW" sz="2000"/>
              <a:t>y</a:t>
            </a:r>
            <a:r>
              <a:rPr kumimoji="0" lang="en-US" altLang="zh-TW" sz="1200"/>
              <a:t>8</a:t>
            </a:r>
            <a:endParaRPr kumimoji="0" lang="zh-TW" altLang="en-US" sz="2000"/>
          </a:p>
        </p:txBody>
      </p:sp>
      <p:cxnSp>
        <p:nvCxnSpPr>
          <p:cNvPr id="10258" name="直線單箭頭接點 20">
            <a:extLst>
              <a:ext uri="{FF2B5EF4-FFF2-40B4-BE49-F238E27FC236}">
                <a16:creationId xmlns:a16="http://schemas.microsoft.com/office/drawing/2014/main" id="{B703CBB8-6D4A-4691-B2D5-2F8C40941204}"/>
              </a:ext>
            </a:extLst>
          </p:cNvPr>
          <p:cNvCxnSpPr>
            <a:cxnSpLocks noChangeShapeType="1"/>
            <a:stCxn id="10250" idx="2"/>
            <a:endCxn id="10257" idx="0"/>
          </p:cNvCxnSpPr>
          <p:nvPr/>
        </p:nvCxnSpPr>
        <p:spPr bwMode="auto">
          <a:xfrm rot="16200000" flipH="1">
            <a:off x="4283869" y="2493169"/>
            <a:ext cx="288925" cy="17287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59" name="直線單箭頭接點 23">
            <a:extLst>
              <a:ext uri="{FF2B5EF4-FFF2-40B4-BE49-F238E27FC236}">
                <a16:creationId xmlns:a16="http://schemas.microsoft.com/office/drawing/2014/main" id="{5069AC0F-E532-4D8B-BE7C-96D8B71C2E55}"/>
              </a:ext>
            </a:extLst>
          </p:cNvPr>
          <p:cNvCxnSpPr>
            <a:cxnSpLocks noChangeShapeType="1"/>
            <a:stCxn id="10245" idx="2"/>
            <a:endCxn id="10252" idx="0"/>
          </p:cNvCxnSpPr>
          <p:nvPr/>
        </p:nvCxnSpPr>
        <p:spPr bwMode="auto">
          <a:xfrm rot="16200000" flipH="1">
            <a:off x="1980406" y="3069432"/>
            <a:ext cx="288925" cy="576262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0" name="直線單箭頭接點 26">
            <a:extLst>
              <a:ext uri="{FF2B5EF4-FFF2-40B4-BE49-F238E27FC236}">
                <a16:creationId xmlns:a16="http://schemas.microsoft.com/office/drawing/2014/main" id="{99D82EBB-8F66-4FBE-9730-8D835C9893D9}"/>
              </a:ext>
            </a:extLst>
          </p:cNvPr>
          <p:cNvCxnSpPr>
            <a:cxnSpLocks noChangeShapeType="1"/>
            <a:stCxn id="10246" idx="2"/>
            <a:endCxn id="10254" idx="0"/>
          </p:cNvCxnSpPr>
          <p:nvPr/>
        </p:nvCxnSpPr>
        <p:spPr bwMode="auto">
          <a:xfrm rot="16200000" flipH="1">
            <a:off x="2844006" y="2782094"/>
            <a:ext cx="288925" cy="115093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61" name="直線單箭頭接點 29">
            <a:extLst>
              <a:ext uri="{FF2B5EF4-FFF2-40B4-BE49-F238E27FC236}">
                <a16:creationId xmlns:a16="http://schemas.microsoft.com/office/drawing/2014/main" id="{81D96056-3C26-4BFA-A459-AE60FBF40702}"/>
              </a:ext>
            </a:extLst>
          </p:cNvPr>
          <p:cNvCxnSpPr>
            <a:cxnSpLocks noChangeShapeType="1"/>
            <a:stCxn id="10249" idx="2"/>
            <a:endCxn id="10255" idx="0"/>
          </p:cNvCxnSpPr>
          <p:nvPr/>
        </p:nvCxnSpPr>
        <p:spPr bwMode="auto">
          <a:xfrm rot="16200000" flipH="1">
            <a:off x="3419475" y="2781300"/>
            <a:ext cx="288925" cy="1152525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262" name="Object 2">
            <a:extLst>
              <a:ext uri="{FF2B5EF4-FFF2-40B4-BE49-F238E27FC236}">
                <a16:creationId xmlns:a16="http://schemas.microsoft.com/office/drawing/2014/main" id="{38B1E5ED-0DB9-4952-A961-7D1A448E61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85850" y="4300538"/>
          <a:ext cx="34861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Equation" r:id="rId3" imgW="1968500" imgH="482600" progId="Equation.DSMT4">
                  <p:embed/>
                </p:oleObj>
              </mc:Choice>
              <mc:Fallback>
                <p:oleObj name="Equation" r:id="rId3" imgW="1968500" imgH="482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4300538"/>
                        <a:ext cx="3486150" cy="8572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3" name="Line 1028">
            <a:extLst>
              <a:ext uri="{FF2B5EF4-FFF2-40B4-BE49-F238E27FC236}">
                <a16:creationId xmlns:a16="http://schemas.microsoft.com/office/drawing/2014/main" id="{3D060C4B-D895-4163-81C8-DCEE5EE9A49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43663" y="2492375"/>
            <a:ext cx="0" cy="3276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64" name="Rectangle 1029">
            <a:extLst>
              <a:ext uri="{FF2B5EF4-FFF2-40B4-BE49-F238E27FC236}">
                <a16:creationId xmlns:a16="http://schemas.microsoft.com/office/drawing/2014/main" id="{816E1399-5DAA-4CB5-9441-025B487B31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816225"/>
            <a:ext cx="1511300" cy="2576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65" name="Oval 1031">
            <a:extLst>
              <a:ext uri="{FF2B5EF4-FFF2-40B4-BE49-F238E27FC236}">
                <a16:creationId xmlns:a16="http://schemas.microsoft.com/office/drawing/2014/main" id="{7B3905CE-DFD3-45E7-841F-CA6425E18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763" y="38973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66" name="Oval 1032">
            <a:extLst>
              <a:ext uri="{FF2B5EF4-FFF2-40B4-BE49-F238E27FC236}">
                <a16:creationId xmlns:a16="http://schemas.microsoft.com/office/drawing/2014/main" id="{AAAE6B3E-BDD0-4527-BEE7-5E1BF03F8C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763" y="42576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67" name="Oval 1033">
            <a:extLst>
              <a:ext uri="{FF2B5EF4-FFF2-40B4-BE49-F238E27FC236}">
                <a16:creationId xmlns:a16="http://schemas.microsoft.com/office/drawing/2014/main" id="{0F3C2DDB-9CA7-49A1-B4DB-73CB6098A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9988" y="38973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68" name="Oval 1034">
            <a:extLst>
              <a:ext uri="{FF2B5EF4-FFF2-40B4-BE49-F238E27FC236}">
                <a16:creationId xmlns:a16="http://schemas.microsoft.com/office/drawing/2014/main" id="{5FA584BF-DC32-4F9B-9FD1-7F672E709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9988" y="42576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69" name="Oval 1035">
            <a:extLst>
              <a:ext uri="{FF2B5EF4-FFF2-40B4-BE49-F238E27FC236}">
                <a16:creationId xmlns:a16="http://schemas.microsoft.com/office/drawing/2014/main" id="{3A9E50DC-5DE5-4C33-B321-40153EF55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2163" y="38973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0" name="Oval 1036">
            <a:extLst>
              <a:ext uri="{FF2B5EF4-FFF2-40B4-BE49-F238E27FC236}">
                <a16:creationId xmlns:a16="http://schemas.microsoft.com/office/drawing/2014/main" id="{E157221D-62C9-48F2-9987-F3707348D8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2163" y="42576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1" name="Oval 1037">
            <a:extLst>
              <a:ext uri="{FF2B5EF4-FFF2-40B4-BE49-F238E27FC236}">
                <a16:creationId xmlns:a16="http://schemas.microsoft.com/office/drawing/2014/main" id="{3F144193-7739-48B1-947C-980457600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763" y="46164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2" name="Oval 1038">
            <a:extLst>
              <a:ext uri="{FF2B5EF4-FFF2-40B4-BE49-F238E27FC236}">
                <a16:creationId xmlns:a16="http://schemas.microsoft.com/office/drawing/2014/main" id="{F327235D-F0B7-495F-B5E6-5D9685971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763" y="49768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3" name="Oval 1039">
            <a:extLst>
              <a:ext uri="{FF2B5EF4-FFF2-40B4-BE49-F238E27FC236}">
                <a16:creationId xmlns:a16="http://schemas.microsoft.com/office/drawing/2014/main" id="{0FFC83AC-7451-4359-B459-FD1A6E64D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9988" y="46164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4" name="Oval 1040">
            <a:extLst>
              <a:ext uri="{FF2B5EF4-FFF2-40B4-BE49-F238E27FC236}">
                <a16:creationId xmlns:a16="http://schemas.microsoft.com/office/drawing/2014/main" id="{FED7BD0B-1D45-41F9-87AD-5250D2186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9988" y="49768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5" name="Oval 1041">
            <a:extLst>
              <a:ext uri="{FF2B5EF4-FFF2-40B4-BE49-F238E27FC236}">
                <a16:creationId xmlns:a16="http://schemas.microsoft.com/office/drawing/2014/main" id="{725E0978-74CC-47DF-BE65-88AF55DE3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2163" y="46164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6" name="Oval 1042">
            <a:extLst>
              <a:ext uri="{FF2B5EF4-FFF2-40B4-BE49-F238E27FC236}">
                <a16:creationId xmlns:a16="http://schemas.microsoft.com/office/drawing/2014/main" id="{2FCFF3CA-94A9-4138-BF45-7AA4D45C7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2163" y="49768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7" name="Oval 1043">
            <a:extLst>
              <a:ext uri="{FF2B5EF4-FFF2-40B4-BE49-F238E27FC236}">
                <a16:creationId xmlns:a16="http://schemas.microsoft.com/office/drawing/2014/main" id="{4C615791-7625-46ED-83BD-4456BCEACA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263" y="38973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8" name="Oval 1044">
            <a:extLst>
              <a:ext uri="{FF2B5EF4-FFF2-40B4-BE49-F238E27FC236}">
                <a16:creationId xmlns:a16="http://schemas.microsoft.com/office/drawing/2014/main" id="{E18A08D9-8800-4BD8-B3D6-88134F709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263" y="42576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79" name="Oval 1045">
            <a:extLst>
              <a:ext uri="{FF2B5EF4-FFF2-40B4-BE49-F238E27FC236}">
                <a16:creationId xmlns:a16="http://schemas.microsoft.com/office/drawing/2014/main" id="{E2011523-35B2-4FA3-89B8-C257D221D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263" y="46164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80" name="Oval 1046">
            <a:extLst>
              <a:ext uri="{FF2B5EF4-FFF2-40B4-BE49-F238E27FC236}">
                <a16:creationId xmlns:a16="http://schemas.microsoft.com/office/drawing/2014/main" id="{F0C1A952-88D5-4B3A-A91D-BE15F3E07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263" y="49768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81" name="Text Box 1053">
            <a:extLst>
              <a:ext uri="{FF2B5EF4-FFF2-40B4-BE49-F238E27FC236}">
                <a16:creationId xmlns:a16="http://schemas.microsoft.com/office/drawing/2014/main" id="{0F0C2129-3AE3-4CB5-8E7A-B28046D546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4888" y="5588000"/>
            <a:ext cx="26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/>
              <a:t>i</a:t>
            </a:r>
          </a:p>
        </p:txBody>
      </p:sp>
      <p:sp>
        <p:nvSpPr>
          <p:cNvPr id="10282" name="Text Box 1056">
            <a:extLst>
              <a:ext uri="{FF2B5EF4-FFF2-40B4-BE49-F238E27FC236}">
                <a16:creationId xmlns:a16="http://schemas.microsoft.com/office/drawing/2014/main" id="{70A7F4EE-3681-481F-AF56-01C7975E4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025" y="5229225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1</a:t>
            </a:r>
            <a:endParaRPr lang="en-US" altLang="zh-TW" sz="1400"/>
          </a:p>
        </p:txBody>
      </p:sp>
      <p:sp>
        <p:nvSpPr>
          <p:cNvPr id="10283" name="Line 1059">
            <a:extLst>
              <a:ext uri="{FF2B5EF4-FFF2-40B4-BE49-F238E27FC236}">
                <a16:creationId xmlns:a16="http://schemas.microsoft.com/office/drawing/2014/main" id="{88F176D1-2BE6-4152-A204-1F5DFD886B8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0488" y="537210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84" name="Line 1060">
            <a:extLst>
              <a:ext uri="{FF2B5EF4-FFF2-40B4-BE49-F238E27FC236}">
                <a16:creationId xmlns:a16="http://schemas.microsoft.com/office/drawing/2014/main" id="{53006564-1A16-4DA6-8C1E-D49E98C4D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0488" y="502285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aphicFrame>
        <p:nvGraphicFramePr>
          <p:cNvPr id="10285" name="Object 1062">
            <a:extLst>
              <a:ext uri="{FF2B5EF4-FFF2-40B4-BE49-F238E27FC236}">
                <a16:creationId xmlns:a16="http://schemas.microsoft.com/office/drawing/2014/main" id="{1857E273-9CFB-4B9E-A306-412DDBC6D2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32675" y="466725"/>
          <a:ext cx="7143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1" name="方程式" r:id="rId5" imgW="444307" imgH="203112" progId="Equation.3">
                  <p:embed/>
                </p:oleObj>
              </mc:Choice>
              <mc:Fallback>
                <p:oleObj name="方程式" r:id="rId5" imgW="444307" imgH="203112" progId="Equation.3">
                  <p:embed/>
                  <p:pic>
                    <p:nvPicPr>
                      <p:cNvPr id="0" name="Object 10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32675" y="466725"/>
                        <a:ext cx="71437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6" name="Oval 1071">
            <a:extLst>
              <a:ext uri="{FF2B5EF4-FFF2-40B4-BE49-F238E27FC236}">
                <a16:creationId xmlns:a16="http://schemas.microsoft.com/office/drawing/2014/main" id="{9A065E32-5D40-4EDE-B0E1-7EC921A22B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763" y="35369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87" name="Oval 1072">
            <a:extLst>
              <a:ext uri="{FF2B5EF4-FFF2-40B4-BE49-F238E27FC236}">
                <a16:creationId xmlns:a16="http://schemas.microsoft.com/office/drawing/2014/main" id="{712201D1-B52C-4D88-81F6-C007B02E7C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9988" y="35369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88" name="Oval 1073">
            <a:extLst>
              <a:ext uri="{FF2B5EF4-FFF2-40B4-BE49-F238E27FC236}">
                <a16:creationId xmlns:a16="http://schemas.microsoft.com/office/drawing/2014/main" id="{B04F1FC5-93BF-448F-A672-2F1F61E26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2163" y="35369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89" name="Oval 1074">
            <a:extLst>
              <a:ext uri="{FF2B5EF4-FFF2-40B4-BE49-F238E27FC236}">
                <a16:creationId xmlns:a16="http://schemas.microsoft.com/office/drawing/2014/main" id="{1806820B-4B74-4B43-9EEE-D12E479CA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9263" y="353695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90" name="Line 1076">
            <a:extLst>
              <a:ext uri="{FF2B5EF4-FFF2-40B4-BE49-F238E27FC236}">
                <a16:creationId xmlns:a16="http://schemas.microsoft.com/office/drawing/2014/main" id="{56865E66-0F68-4CBC-87CF-E5F24A4EE70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42125" y="4662488"/>
            <a:ext cx="325438" cy="6635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1" name="Oval 1031">
            <a:extLst>
              <a:ext uri="{FF2B5EF4-FFF2-40B4-BE49-F238E27FC236}">
                <a16:creationId xmlns:a16="http://schemas.microsoft.com/office/drawing/2014/main" id="{DEF27F60-FC78-4BD4-987F-49D568418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25" y="390366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92" name="Oval 1032">
            <a:extLst>
              <a:ext uri="{FF2B5EF4-FFF2-40B4-BE49-F238E27FC236}">
                <a16:creationId xmlns:a16="http://schemas.microsoft.com/office/drawing/2014/main" id="{32B7D6F1-34B9-4D46-A633-95C16E40B7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25" y="426243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93" name="Oval 1037">
            <a:extLst>
              <a:ext uri="{FF2B5EF4-FFF2-40B4-BE49-F238E27FC236}">
                <a16:creationId xmlns:a16="http://schemas.microsoft.com/office/drawing/2014/main" id="{9FCC44F9-69A4-43D1-B171-4A629E402B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25" y="4622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94" name="Oval 1038">
            <a:extLst>
              <a:ext uri="{FF2B5EF4-FFF2-40B4-BE49-F238E27FC236}">
                <a16:creationId xmlns:a16="http://schemas.microsoft.com/office/drawing/2014/main" id="{29C4FEDB-1D85-4E66-8E5A-E0072A03E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25" y="498316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95" name="Oval 1071">
            <a:extLst>
              <a:ext uri="{FF2B5EF4-FFF2-40B4-BE49-F238E27FC236}">
                <a16:creationId xmlns:a16="http://schemas.microsoft.com/office/drawing/2014/main" id="{9AEE8252-D926-44D2-A2F3-BD6D9C291E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9125" y="35433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96" name="Line 1027">
            <a:extLst>
              <a:ext uri="{FF2B5EF4-FFF2-40B4-BE49-F238E27FC236}">
                <a16:creationId xmlns:a16="http://schemas.microsoft.com/office/drawing/2014/main" id="{1C2C2AEC-EFC0-4512-B73D-15540250331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3663" y="5768975"/>
            <a:ext cx="2181225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97" name="Oval 1038">
            <a:extLst>
              <a:ext uri="{FF2B5EF4-FFF2-40B4-BE49-F238E27FC236}">
                <a16:creationId xmlns:a16="http://schemas.microsoft.com/office/drawing/2014/main" id="{163F8E86-11D9-4044-B8D1-C62638340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525" y="532606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98" name="Oval 1040">
            <a:extLst>
              <a:ext uri="{FF2B5EF4-FFF2-40B4-BE49-F238E27FC236}">
                <a16:creationId xmlns:a16="http://schemas.microsoft.com/office/drawing/2014/main" id="{CC0B569D-B7C8-4EB9-815D-D6D1825E8A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3163" y="532606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299" name="Oval 1042">
            <a:extLst>
              <a:ext uri="{FF2B5EF4-FFF2-40B4-BE49-F238E27FC236}">
                <a16:creationId xmlns:a16="http://schemas.microsoft.com/office/drawing/2014/main" id="{BDEDE5AE-EAB3-4858-B04A-A14157FC0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6925" y="532606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0" name="Oval 1046">
            <a:extLst>
              <a:ext uri="{FF2B5EF4-FFF2-40B4-BE49-F238E27FC236}">
                <a16:creationId xmlns:a16="http://schemas.microsoft.com/office/drawing/2014/main" id="{9AF399D8-62EC-4138-B16B-440200D446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532606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1" name="Oval 1038">
            <a:extLst>
              <a:ext uri="{FF2B5EF4-FFF2-40B4-BE49-F238E27FC236}">
                <a16:creationId xmlns:a16="http://schemas.microsoft.com/office/drawing/2014/main" id="{F3A3F1EC-5B39-41DF-99CB-615008E15A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5332413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2" name="Oval 1038">
            <a:extLst>
              <a:ext uri="{FF2B5EF4-FFF2-40B4-BE49-F238E27FC236}">
                <a16:creationId xmlns:a16="http://schemas.microsoft.com/office/drawing/2014/main" id="{3C45BC97-3995-4A87-BF04-546FEA2F36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525" y="317658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3" name="Oval 1040">
            <a:extLst>
              <a:ext uri="{FF2B5EF4-FFF2-40B4-BE49-F238E27FC236}">
                <a16:creationId xmlns:a16="http://schemas.microsoft.com/office/drawing/2014/main" id="{293436C8-CFA0-418D-AE4F-786DCDB88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3163" y="317658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4" name="Oval 1042">
            <a:extLst>
              <a:ext uri="{FF2B5EF4-FFF2-40B4-BE49-F238E27FC236}">
                <a16:creationId xmlns:a16="http://schemas.microsoft.com/office/drawing/2014/main" id="{D9E23A79-165E-4CBD-A44F-845C12852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6925" y="317658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5" name="Oval 1046">
            <a:extLst>
              <a:ext uri="{FF2B5EF4-FFF2-40B4-BE49-F238E27FC236}">
                <a16:creationId xmlns:a16="http://schemas.microsoft.com/office/drawing/2014/main" id="{E2F87BFE-9B3A-42E9-BAF5-9CEE98987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317658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6" name="Oval 1038">
            <a:extLst>
              <a:ext uri="{FF2B5EF4-FFF2-40B4-BE49-F238E27FC236}">
                <a16:creationId xmlns:a16="http://schemas.microsoft.com/office/drawing/2014/main" id="{BE746F3C-DC31-4FBA-8A4B-525F9B95FE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3182938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7" name="Oval 1038">
            <a:extLst>
              <a:ext uri="{FF2B5EF4-FFF2-40B4-BE49-F238E27FC236}">
                <a16:creationId xmlns:a16="http://schemas.microsoft.com/office/drawing/2014/main" id="{B144E4D1-D690-419F-8273-76E09BEB16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3525" y="281622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8" name="Oval 1040">
            <a:extLst>
              <a:ext uri="{FF2B5EF4-FFF2-40B4-BE49-F238E27FC236}">
                <a16:creationId xmlns:a16="http://schemas.microsoft.com/office/drawing/2014/main" id="{36DFD8B8-8D1D-473A-8748-3ED564BCFF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23163" y="281622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09" name="Oval 1042">
            <a:extLst>
              <a:ext uri="{FF2B5EF4-FFF2-40B4-BE49-F238E27FC236}">
                <a16:creationId xmlns:a16="http://schemas.microsoft.com/office/drawing/2014/main" id="{6471F12A-CA96-4A7A-B29B-48AF20305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6925" y="281622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10" name="Oval 1046">
            <a:extLst>
              <a:ext uri="{FF2B5EF4-FFF2-40B4-BE49-F238E27FC236}">
                <a16:creationId xmlns:a16="http://schemas.microsoft.com/office/drawing/2014/main" id="{F0F729D5-E6B7-4AA6-B4B8-D7B61F2F43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04025" y="281622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11" name="Oval 1038">
            <a:extLst>
              <a:ext uri="{FF2B5EF4-FFF2-40B4-BE49-F238E27FC236}">
                <a16:creationId xmlns:a16="http://schemas.microsoft.com/office/drawing/2014/main" id="{3B87A5FB-3245-41C9-979C-7F1B42688E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888" y="2822575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0312" name="Line 1076">
            <a:extLst>
              <a:ext uri="{FF2B5EF4-FFF2-40B4-BE49-F238E27FC236}">
                <a16:creationId xmlns:a16="http://schemas.microsoft.com/office/drawing/2014/main" id="{3278290E-33B0-44B0-A222-7E2537C8CA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96138" y="3968750"/>
            <a:ext cx="327025" cy="665163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3" name="Line 1076">
            <a:extLst>
              <a:ext uri="{FF2B5EF4-FFF2-40B4-BE49-F238E27FC236}">
                <a16:creationId xmlns:a16="http://schemas.microsoft.com/office/drawing/2014/main" id="{35FD92F3-68F7-48A8-BE14-F68B2FFD9C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56500" y="3602038"/>
            <a:ext cx="336550" cy="311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4" name="Line 1076">
            <a:extLst>
              <a:ext uri="{FF2B5EF4-FFF2-40B4-BE49-F238E27FC236}">
                <a16:creationId xmlns:a16="http://schemas.microsoft.com/office/drawing/2014/main" id="{A079228B-A319-476E-9F08-3E4CBF5448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16863" y="2889250"/>
            <a:ext cx="327025" cy="66357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5" name="Line 1059">
            <a:extLst>
              <a:ext uri="{FF2B5EF4-FFF2-40B4-BE49-F238E27FC236}">
                <a16:creationId xmlns:a16="http://schemas.microsoft.com/office/drawing/2014/main" id="{D69A9827-476E-4020-A99B-F3104FE90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0488" y="464185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6" name="Line 1060">
            <a:extLst>
              <a:ext uri="{FF2B5EF4-FFF2-40B4-BE49-F238E27FC236}">
                <a16:creationId xmlns:a16="http://schemas.microsoft.com/office/drawing/2014/main" id="{0FBC82A3-DDA3-4CF0-B42F-A50847B544C1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0488" y="429260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7" name="Line 1059">
            <a:extLst>
              <a:ext uri="{FF2B5EF4-FFF2-40B4-BE49-F238E27FC236}">
                <a16:creationId xmlns:a16="http://schemas.microsoft.com/office/drawing/2014/main" id="{FE924961-C1AE-4EBA-B945-CBC51A11F5E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0488" y="3921125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8" name="Line 1060">
            <a:extLst>
              <a:ext uri="{FF2B5EF4-FFF2-40B4-BE49-F238E27FC236}">
                <a16:creationId xmlns:a16="http://schemas.microsoft.com/office/drawing/2014/main" id="{3D89B214-7EFE-4416-9BA5-A06C5BD97A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0488" y="3571875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19" name="Line 1059">
            <a:extLst>
              <a:ext uri="{FF2B5EF4-FFF2-40B4-BE49-F238E27FC236}">
                <a16:creationId xmlns:a16="http://schemas.microsoft.com/office/drawing/2014/main" id="{FE3B6980-D538-4F4E-A01C-B08CF280E9F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0488" y="3201988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20" name="Line 1060">
            <a:extLst>
              <a:ext uri="{FF2B5EF4-FFF2-40B4-BE49-F238E27FC236}">
                <a16:creationId xmlns:a16="http://schemas.microsoft.com/office/drawing/2014/main" id="{A0B8D1B7-48ED-46C3-9872-B90AE765DDF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40488" y="2852738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21" name="Line 1057">
            <a:extLst>
              <a:ext uri="{FF2B5EF4-FFF2-40B4-BE49-F238E27FC236}">
                <a16:creationId xmlns:a16="http://schemas.microsoft.com/office/drawing/2014/main" id="{72DBBEF9-815F-41A8-A96E-610163457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5188" y="5694363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22" name="Line 1058">
            <a:extLst>
              <a:ext uri="{FF2B5EF4-FFF2-40B4-BE49-F238E27FC236}">
                <a16:creationId xmlns:a16="http://schemas.microsoft.com/office/drawing/2014/main" id="{4B6376A3-1193-46E7-9BE0-5B56CE95BD21}"/>
              </a:ext>
            </a:extLst>
          </p:cNvPr>
          <p:cNvSpPr>
            <a:spLocks noChangeShapeType="1"/>
          </p:cNvSpPr>
          <p:nvPr/>
        </p:nvSpPr>
        <p:spPr bwMode="auto">
          <a:xfrm>
            <a:off x="7596188" y="5694363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23" name="Line 1057">
            <a:extLst>
              <a:ext uri="{FF2B5EF4-FFF2-40B4-BE49-F238E27FC236}">
                <a16:creationId xmlns:a16="http://schemas.microsoft.com/office/drawing/2014/main" id="{7A28D171-A21E-46FD-8B28-4BE4F0DAD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5913" y="5694363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24" name="Line 1058">
            <a:extLst>
              <a:ext uri="{FF2B5EF4-FFF2-40B4-BE49-F238E27FC236}">
                <a16:creationId xmlns:a16="http://schemas.microsoft.com/office/drawing/2014/main" id="{B8B87C9B-14B7-4795-8C09-68E3B0C1B0F8}"/>
              </a:ext>
            </a:extLst>
          </p:cNvPr>
          <p:cNvSpPr>
            <a:spLocks noChangeShapeType="1"/>
          </p:cNvSpPr>
          <p:nvPr/>
        </p:nvSpPr>
        <p:spPr bwMode="auto">
          <a:xfrm>
            <a:off x="8316913" y="5694363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25" name="Line 1058">
            <a:extLst>
              <a:ext uri="{FF2B5EF4-FFF2-40B4-BE49-F238E27FC236}">
                <a16:creationId xmlns:a16="http://schemas.microsoft.com/office/drawing/2014/main" id="{0665DBCA-B94A-440D-9ACF-D1EBD48C62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04025" y="5694363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26" name="Text Box 1056">
            <a:extLst>
              <a:ext uri="{FF2B5EF4-FFF2-40B4-BE49-F238E27FC236}">
                <a16:creationId xmlns:a16="http://schemas.microsoft.com/office/drawing/2014/main" id="{5EFC2206-3493-4A41-BAB4-AE4E12A9EB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025" y="4868863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2</a:t>
            </a:r>
            <a:endParaRPr lang="en-US" altLang="zh-TW" sz="1400"/>
          </a:p>
        </p:txBody>
      </p:sp>
      <p:sp>
        <p:nvSpPr>
          <p:cNvPr id="10327" name="Text Box 1056">
            <a:extLst>
              <a:ext uri="{FF2B5EF4-FFF2-40B4-BE49-F238E27FC236}">
                <a16:creationId xmlns:a16="http://schemas.microsoft.com/office/drawing/2014/main" id="{BE95CDA3-2259-41A1-A41C-6E5C7A9E1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508500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3</a:t>
            </a:r>
            <a:endParaRPr lang="en-US" altLang="zh-TW" sz="1400"/>
          </a:p>
        </p:txBody>
      </p:sp>
      <p:sp>
        <p:nvSpPr>
          <p:cNvPr id="10328" name="Text Box 1056">
            <a:extLst>
              <a:ext uri="{FF2B5EF4-FFF2-40B4-BE49-F238E27FC236}">
                <a16:creationId xmlns:a16="http://schemas.microsoft.com/office/drawing/2014/main" id="{6C0FE730-980E-489F-9617-4D12AE51A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148138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4</a:t>
            </a:r>
            <a:endParaRPr lang="en-US" altLang="zh-TW" sz="1400"/>
          </a:p>
        </p:txBody>
      </p:sp>
      <p:sp>
        <p:nvSpPr>
          <p:cNvPr id="10329" name="Text Box 1056">
            <a:extLst>
              <a:ext uri="{FF2B5EF4-FFF2-40B4-BE49-F238E27FC236}">
                <a16:creationId xmlns:a16="http://schemas.microsoft.com/office/drawing/2014/main" id="{0E1DDB48-00C9-4866-8D6C-04304C71E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3789363"/>
            <a:ext cx="27463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5</a:t>
            </a:r>
            <a:endParaRPr lang="en-US" altLang="zh-TW" sz="1400"/>
          </a:p>
        </p:txBody>
      </p:sp>
      <p:sp>
        <p:nvSpPr>
          <p:cNvPr id="10330" name="Text Box 1056">
            <a:extLst>
              <a:ext uri="{FF2B5EF4-FFF2-40B4-BE49-F238E27FC236}">
                <a16:creationId xmlns:a16="http://schemas.microsoft.com/office/drawing/2014/main" id="{32E15969-411C-4033-90B0-3419F761A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3429000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6</a:t>
            </a:r>
            <a:endParaRPr lang="en-US" altLang="zh-TW" sz="1400"/>
          </a:p>
        </p:txBody>
      </p:sp>
      <p:sp>
        <p:nvSpPr>
          <p:cNvPr id="10331" name="Text Box 1056">
            <a:extLst>
              <a:ext uri="{FF2B5EF4-FFF2-40B4-BE49-F238E27FC236}">
                <a16:creationId xmlns:a16="http://schemas.microsoft.com/office/drawing/2014/main" id="{4863CCCD-FE63-4176-9127-071CE5C27D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3068638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7</a:t>
            </a:r>
            <a:endParaRPr lang="en-US" altLang="zh-TW" sz="1400"/>
          </a:p>
        </p:txBody>
      </p:sp>
      <p:sp>
        <p:nvSpPr>
          <p:cNvPr id="10332" name="Text Box 1056">
            <a:extLst>
              <a:ext uri="{FF2B5EF4-FFF2-40B4-BE49-F238E27FC236}">
                <a16:creationId xmlns:a16="http://schemas.microsoft.com/office/drawing/2014/main" id="{B5F9348D-C0C0-45E4-BD1A-B5FE232E6C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2708275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8</a:t>
            </a:r>
            <a:endParaRPr lang="en-US" altLang="zh-TW" sz="1400"/>
          </a:p>
        </p:txBody>
      </p:sp>
      <p:sp>
        <p:nvSpPr>
          <p:cNvPr id="10333" name="Text Box 1056">
            <a:extLst>
              <a:ext uri="{FF2B5EF4-FFF2-40B4-BE49-F238E27FC236}">
                <a16:creationId xmlns:a16="http://schemas.microsoft.com/office/drawing/2014/main" id="{B391AA15-9ABF-4D66-B976-BFD5EADC4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3850" y="5784850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1</a:t>
            </a:r>
            <a:endParaRPr lang="en-US" altLang="zh-TW" sz="1400"/>
          </a:p>
        </p:txBody>
      </p:sp>
      <p:sp>
        <p:nvSpPr>
          <p:cNvPr id="10334" name="Text Box 1056">
            <a:extLst>
              <a:ext uri="{FF2B5EF4-FFF2-40B4-BE49-F238E27FC236}">
                <a16:creationId xmlns:a16="http://schemas.microsoft.com/office/drawing/2014/main" id="{000F9EC1-7CDA-43F7-A1F7-99173CDB2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5650" y="5784850"/>
            <a:ext cx="2746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2</a:t>
            </a:r>
            <a:endParaRPr lang="en-US" altLang="zh-TW" sz="1400"/>
          </a:p>
        </p:txBody>
      </p:sp>
      <p:sp>
        <p:nvSpPr>
          <p:cNvPr id="10335" name="Text Box 1056">
            <a:extLst>
              <a:ext uri="{FF2B5EF4-FFF2-40B4-BE49-F238E27FC236}">
                <a16:creationId xmlns:a16="http://schemas.microsoft.com/office/drawing/2014/main" id="{142767E9-98D4-4430-A33F-5220DB2F23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6013" y="5784850"/>
            <a:ext cx="274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3</a:t>
            </a:r>
            <a:endParaRPr lang="en-US" altLang="zh-TW" sz="1400"/>
          </a:p>
        </p:txBody>
      </p:sp>
      <p:sp>
        <p:nvSpPr>
          <p:cNvPr id="10336" name="Text Box 1056">
            <a:extLst>
              <a:ext uri="{FF2B5EF4-FFF2-40B4-BE49-F238E27FC236}">
                <a16:creationId xmlns:a16="http://schemas.microsoft.com/office/drawing/2014/main" id="{12A506C5-B0B1-49F2-9F6A-8A5CD0EBC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2088" y="5784850"/>
            <a:ext cx="27463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4</a:t>
            </a:r>
            <a:endParaRPr lang="en-US" altLang="zh-TW" sz="1400"/>
          </a:p>
        </p:txBody>
      </p:sp>
      <p:sp>
        <p:nvSpPr>
          <p:cNvPr id="10337" name="Text Box 1056">
            <a:extLst>
              <a:ext uri="{FF2B5EF4-FFF2-40B4-BE49-F238E27FC236}">
                <a16:creationId xmlns:a16="http://schemas.microsoft.com/office/drawing/2014/main" id="{78934300-A9AD-4A2F-BAE6-94BF7A2A7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6738" y="5784850"/>
            <a:ext cx="273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 b="1"/>
              <a:t>5</a:t>
            </a:r>
            <a:endParaRPr lang="en-US" altLang="zh-TW" sz="1400"/>
          </a:p>
        </p:txBody>
      </p:sp>
      <p:sp>
        <p:nvSpPr>
          <p:cNvPr id="10338" name="Text Box 1053">
            <a:extLst>
              <a:ext uri="{FF2B5EF4-FFF2-40B4-BE49-F238E27FC236}">
                <a16:creationId xmlns:a16="http://schemas.microsoft.com/office/drawing/2014/main" id="{BA0BB307-3ABD-43C2-B9E5-75D28926DB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5375" y="2205038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/>
              <a:t>j</a:t>
            </a:r>
          </a:p>
        </p:txBody>
      </p:sp>
      <p:sp>
        <p:nvSpPr>
          <p:cNvPr id="10339" name="向右箭號 1">
            <a:extLst>
              <a:ext uri="{FF2B5EF4-FFF2-40B4-BE49-F238E27FC236}">
                <a16:creationId xmlns:a16="http://schemas.microsoft.com/office/drawing/2014/main" id="{7A9B8858-6F35-4CEC-8EF6-B55A2AEFEA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4600575"/>
            <a:ext cx="719138" cy="236538"/>
          </a:xfrm>
          <a:prstGeom prst="rightArrow">
            <a:avLst>
              <a:gd name="adj1" fmla="val 50000"/>
              <a:gd name="adj2" fmla="val 499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25308CB3-DD26-444C-B4AD-4C9D921A14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Type-1 DTW: Local Path Constraints 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11267" name="內容版面配置區 1">
            <a:extLst>
              <a:ext uri="{FF2B5EF4-FFF2-40B4-BE49-F238E27FC236}">
                <a16:creationId xmlns:a16="http://schemas.microsoft.com/office/drawing/2014/main" id="{788B0E68-C9FA-410C-8AA3-34C482A0C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/>
              <a:t>27-45-63 local paths</a:t>
            </a:r>
          </a:p>
          <a:p>
            <a:endParaRPr lang="zh-TW" altLang="en-US"/>
          </a:p>
        </p:txBody>
      </p:sp>
      <p:sp>
        <p:nvSpPr>
          <p:cNvPr id="11268" name="Line 64">
            <a:extLst>
              <a:ext uri="{FF2B5EF4-FFF2-40B4-BE49-F238E27FC236}">
                <a16:creationId xmlns:a16="http://schemas.microsoft.com/office/drawing/2014/main" id="{46390470-F023-4D84-B1F1-7061CA83DF66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6957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69" name="Line 65">
            <a:extLst>
              <a:ext uri="{FF2B5EF4-FFF2-40B4-BE49-F238E27FC236}">
                <a16:creationId xmlns:a16="http://schemas.microsoft.com/office/drawing/2014/main" id="{1CEC4F9F-7E9A-4CCC-8E26-B888DD5549D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9337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70" name="Line 66">
            <a:extLst>
              <a:ext uri="{FF2B5EF4-FFF2-40B4-BE49-F238E27FC236}">
                <a16:creationId xmlns:a16="http://schemas.microsoft.com/office/drawing/2014/main" id="{6CB69F20-7935-4347-BC4A-4D46D4FF5420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2933700"/>
            <a:ext cx="520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graphicFrame>
        <p:nvGraphicFramePr>
          <p:cNvPr id="11271" name="Object 68">
            <a:extLst>
              <a:ext uri="{FF2B5EF4-FFF2-40B4-BE49-F238E27FC236}">
                <a16:creationId xmlns:a16="http://schemas.microsoft.com/office/drawing/2014/main" id="{242428CD-864D-439C-99D7-EF64D1004F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78200" y="2743200"/>
          <a:ext cx="4318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3" imgW="431613" imgH="215806" progId="Equation.3">
                  <p:embed/>
                </p:oleObj>
              </mc:Choice>
              <mc:Fallback>
                <p:oleObj name="Equation" r:id="rId3" imgW="431613" imgH="215806" progId="Equation.3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2743200"/>
                        <a:ext cx="4318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2" name="Line 69">
            <a:extLst>
              <a:ext uri="{FF2B5EF4-FFF2-40B4-BE49-F238E27FC236}">
                <a16:creationId xmlns:a16="http://schemas.microsoft.com/office/drawing/2014/main" id="{3A74AEAF-1071-4BC0-87D0-804EE909390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3009900"/>
            <a:ext cx="685800" cy="6858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73" name="Line 70">
            <a:extLst>
              <a:ext uri="{FF2B5EF4-FFF2-40B4-BE49-F238E27FC236}">
                <a16:creationId xmlns:a16="http://schemas.microsoft.com/office/drawing/2014/main" id="{BBD7FB01-39FF-4B1A-B612-3C7218BD40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3009900"/>
            <a:ext cx="762000" cy="13716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74" name="Line 71">
            <a:extLst>
              <a:ext uri="{FF2B5EF4-FFF2-40B4-BE49-F238E27FC236}">
                <a16:creationId xmlns:a16="http://schemas.microsoft.com/office/drawing/2014/main" id="{A0556C53-232A-4A2B-AC3B-2F6E668D27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2933700"/>
            <a:ext cx="1371600" cy="762000"/>
          </a:xfrm>
          <a:prstGeom prst="line">
            <a:avLst/>
          </a:prstGeom>
          <a:noFill/>
          <a:ln w="19050">
            <a:solidFill>
              <a:srgbClr val="6600C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75" name="Line 77">
            <a:extLst>
              <a:ext uri="{FF2B5EF4-FFF2-40B4-BE49-F238E27FC236}">
                <a16:creationId xmlns:a16="http://schemas.microsoft.com/office/drawing/2014/main" id="{18213C8D-A3A2-4775-B377-41615E1780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44577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76" name="Line 78">
            <a:extLst>
              <a:ext uri="{FF2B5EF4-FFF2-40B4-BE49-F238E27FC236}">
                <a16:creationId xmlns:a16="http://schemas.microsoft.com/office/drawing/2014/main" id="{19F70E05-6179-4129-ABC5-C22A139648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933700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77" name="Line 79">
            <a:extLst>
              <a:ext uri="{FF2B5EF4-FFF2-40B4-BE49-F238E27FC236}">
                <a16:creationId xmlns:a16="http://schemas.microsoft.com/office/drawing/2014/main" id="{9B355030-4C6F-4E57-8D7E-EE67D96884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29337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78" name="Line 80">
            <a:extLst>
              <a:ext uri="{FF2B5EF4-FFF2-40B4-BE49-F238E27FC236}">
                <a16:creationId xmlns:a16="http://schemas.microsoft.com/office/drawing/2014/main" id="{49F00E98-EB04-436E-91B1-FDBB659758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29337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79" name="Line 81">
            <a:extLst>
              <a:ext uri="{FF2B5EF4-FFF2-40B4-BE49-F238E27FC236}">
                <a16:creationId xmlns:a16="http://schemas.microsoft.com/office/drawing/2014/main" id="{94D7640E-1619-41F3-94CF-C99EE74421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29337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1280" name="Oval 67">
            <a:extLst>
              <a:ext uri="{FF2B5EF4-FFF2-40B4-BE49-F238E27FC236}">
                <a16:creationId xmlns:a16="http://schemas.microsoft.com/office/drawing/2014/main" id="{3639DA33-F12F-419F-8EE5-02C0D5DBB8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7700" y="28575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1281" name="Oval 74">
            <a:extLst>
              <a:ext uri="{FF2B5EF4-FFF2-40B4-BE49-F238E27FC236}">
                <a16:creationId xmlns:a16="http://schemas.microsoft.com/office/drawing/2014/main" id="{76617E46-C99A-43B2-8C14-C002F58A1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6195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1282" name="Oval 75">
            <a:extLst>
              <a:ext uri="{FF2B5EF4-FFF2-40B4-BE49-F238E27FC236}">
                <a16:creationId xmlns:a16="http://schemas.microsoft.com/office/drawing/2014/main" id="{E9986007-38F2-4816-A77A-B0DF8DCD48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43815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sp>
        <p:nvSpPr>
          <p:cNvPr id="11283" name="Oval 76">
            <a:extLst>
              <a:ext uri="{FF2B5EF4-FFF2-40B4-BE49-F238E27FC236}">
                <a16:creationId xmlns:a16="http://schemas.microsoft.com/office/drawing/2014/main" id="{B9A59A10-24BA-4363-B6FA-4092237B8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61950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rgbClr val="FF0000"/>
              </a:solidFill>
            </a:endParaRPr>
          </a:p>
        </p:txBody>
      </p:sp>
      <p:graphicFrame>
        <p:nvGraphicFramePr>
          <p:cNvPr id="11284" name="Object 84">
            <a:extLst>
              <a:ext uri="{FF2B5EF4-FFF2-40B4-BE49-F238E27FC236}">
                <a16:creationId xmlns:a16="http://schemas.microsoft.com/office/drawing/2014/main" id="{6E9B81A6-792D-4B65-8A2E-E0A6145026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3500" y="4495800"/>
          <a:ext cx="825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5" imgW="825142" imgH="215806" progId="Equation.3">
                  <p:embed/>
                </p:oleObj>
              </mc:Choice>
              <mc:Fallback>
                <p:oleObj name="Equation" r:id="rId5" imgW="825142" imgH="215806" progId="Equation.3">
                  <p:embed/>
                  <p:pic>
                    <p:nvPicPr>
                      <p:cNvPr id="0" name="Object 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4495800"/>
                        <a:ext cx="825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5" name="Object 88">
            <a:extLst>
              <a:ext uri="{FF2B5EF4-FFF2-40B4-BE49-F238E27FC236}">
                <a16:creationId xmlns:a16="http://schemas.microsoft.com/office/drawing/2014/main" id="{7B3D012C-8216-4695-A5F7-CF546685BE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82800" y="3733800"/>
          <a:ext cx="800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7" imgW="799753" imgH="215806" progId="Equation.3">
                  <p:embed/>
                </p:oleObj>
              </mc:Choice>
              <mc:Fallback>
                <p:oleObj name="Equation" r:id="rId7" imgW="799753" imgH="215806" progId="Equation.3">
                  <p:embed/>
                  <p:pic>
                    <p:nvPicPr>
                      <p:cNvPr id="0" name="Object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3733800"/>
                        <a:ext cx="800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6" name="Object 89">
            <a:extLst>
              <a:ext uri="{FF2B5EF4-FFF2-40B4-BE49-F238E27FC236}">
                <a16:creationId xmlns:a16="http://schemas.microsoft.com/office/drawing/2014/main" id="{0F2E3F5F-FD1C-426A-BA44-AEE0552F75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0300" y="3746500"/>
          <a:ext cx="8255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9" imgW="825142" imgH="215806" progId="Equation.3">
                  <p:embed/>
                </p:oleObj>
              </mc:Choice>
              <mc:Fallback>
                <p:oleObj name="Equation" r:id="rId9" imgW="825142" imgH="215806" progId="Equation.3">
                  <p:embed/>
                  <p:pic>
                    <p:nvPicPr>
                      <p:cNvPr id="0" name="Object 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3746500"/>
                        <a:ext cx="8255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7" name="物件 1">
            <a:extLst>
              <a:ext uri="{FF2B5EF4-FFF2-40B4-BE49-F238E27FC236}">
                <a16:creationId xmlns:a16="http://schemas.microsoft.com/office/drawing/2014/main" id="{AE0283AB-0976-4269-9818-68204A5BF3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05288" y="3076575"/>
          <a:ext cx="4687887" cy="129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方程式" r:id="rId11" imgW="2565400" imgH="711200" progId="Equation.3">
                  <p:embed/>
                </p:oleObj>
              </mc:Choice>
              <mc:Fallback>
                <p:oleObj name="方程式" r:id="rId11" imgW="2565400" imgH="711200" progId="Equation.3">
                  <p:embed/>
                  <p:pic>
                    <p:nvPicPr>
                      <p:cNvPr id="0" name="物件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5288" y="3076575"/>
                        <a:ext cx="4687887" cy="1298575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8A0094C-3D15-40FC-89EC-74336613AA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737600" cy="1143000"/>
          </a:xfrm>
        </p:spPr>
        <p:txBody>
          <a:bodyPr/>
          <a:lstStyle/>
          <a:p>
            <a:pPr algn="ctr" eaLnBrk="1" hangingPunct="1"/>
            <a:r>
              <a:rPr lang="en-US" altLang="zh-TW">
                <a:latin typeface="Arial Narrow" panose="020B0606020202030204" pitchFamily="34" charset="0"/>
                <a:ea typeface="標楷體" panose="03000509000000000000" pitchFamily="65" charset="-120"/>
              </a:rPr>
              <a:t>Type-1 DTW: 3-Step DP Formula </a:t>
            </a:r>
            <a:endParaRPr lang="zh-TW" altLang="en-US">
              <a:latin typeface="Arial Narrow" panose="020B0606020202030204" pitchFamily="34" charset="0"/>
              <a:ea typeface="標楷體" panose="03000509000000000000" pitchFamily="65" charset="-12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E4EEECBC-2292-4EE6-B709-A69C12D6FD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eaLnBrk="1" hangingPunct="1"/>
            <a:endParaRPr lang="en-US" altLang="zh-TW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AAE9403B-60F9-4503-BBA7-9C18173C356F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925" y="5715000"/>
            <a:ext cx="3429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3" name="Line 4">
            <a:extLst>
              <a:ext uri="{FF2B5EF4-FFF2-40B4-BE49-F238E27FC236}">
                <a16:creationId xmlns:a16="http://schemas.microsoft.com/office/drawing/2014/main" id="{92BE05CA-E2CF-4251-8B52-D6AA6B07AA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96925" y="2209800"/>
            <a:ext cx="0" cy="3505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A3CD073B-75DE-419D-BDB7-1C3EBFF85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725" y="2438400"/>
            <a:ext cx="2895600" cy="297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295" name="Oval 6">
            <a:extLst>
              <a:ext uri="{FF2B5EF4-FFF2-40B4-BE49-F238E27FC236}">
                <a16:creationId xmlns:a16="http://schemas.microsoft.com/office/drawing/2014/main" id="{4E85FD61-DB78-4654-AD8E-80D7DBB596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125" y="3295650"/>
            <a:ext cx="762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296" name="Oval 7">
            <a:extLst>
              <a:ext uri="{FF2B5EF4-FFF2-40B4-BE49-F238E27FC236}">
                <a16:creationId xmlns:a16="http://schemas.microsoft.com/office/drawing/2014/main" id="{8C080978-24F3-4311-8125-CDAA69694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5" y="3733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297" name="Oval 8">
            <a:extLst>
              <a:ext uri="{FF2B5EF4-FFF2-40B4-BE49-F238E27FC236}">
                <a16:creationId xmlns:a16="http://schemas.microsoft.com/office/drawing/2014/main" id="{F70779FA-58F5-4F3D-B648-35AFE4419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5" y="4114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298" name="Oval 9">
            <a:extLst>
              <a:ext uri="{FF2B5EF4-FFF2-40B4-BE49-F238E27FC236}">
                <a16:creationId xmlns:a16="http://schemas.microsoft.com/office/drawing/2014/main" id="{C1894E15-3C95-4AFE-9D7D-FC827CDC8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3733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299" name="Oval 10">
            <a:extLst>
              <a:ext uri="{FF2B5EF4-FFF2-40B4-BE49-F238E27FC236}">
                <a16:creationId xmlns:a16="http://schemas.microsoft.com/office/drawing/2014/main" id="{D6D504BD-3361-440E-8193-678124DDBF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4114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0" name="Oval 11">
            <a:extLst>
              <a:ext uri="{FF2B5EF4-FFF2-40B4-BE49-F238E27FC236}">
                <a16:creationId xmlns:a16="http://schemas.microsoft.com/office/drawing/2014/main" id="{EA379AB3-A72A-4A29-AB44-EBF499560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3733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1" name="Oval 12">
            <a:extLst>
              <a:ext uri="{FF2B5EF4-FFF2-40B4-BE49-F238E27FC236}">
                <a16:creationId xmlns:a16="http://schemas.microsoft.com/office/drawing/2014/main" id="{DF604A42-9C4B-410A-A2B1-0B6F9289C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4114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2" name="Oval 13">
            <a:extLst>
              <a:ext uri="{FF2B5EF4-FFF2-40B4-BE49-F238E27FC236}">
                <a16:creationId xmlns:a16="http://schemas.microsoft.com/office/drawing/2014/main" id="{89F13929-3626-49BE-9683-05B065E24F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5" y="4495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3" name="Oval 14">
            <a:extLst>
              <a:ext uri="{FF2B5EF4-FFF2-40B4-BE49-F238E27FC236}">
                <a16:creationId xmlns:a16="http://schemas.microsoft.com/office/drawing/2014/main" id="{87C956E3-09AA-49AB-8D7B-C47ED71FD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1925" y="4876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4" name="Oval 15">
            <a:extLst>
              <a:ext uri="{FF2B5EF4-FFF2-40B4-BE49-F238E27FC236}">
                <a16:creationId xmlns:a16="http://schemas.microsoft.com/office/drawing/2014/main" id="{CD45382C-2C6A-46D7-A651-4305A3979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4495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5" name="Oval 16">
            <a:extLst>
              <a:ext uri="{FF2B5EF4-FFF2-40B4-BE49-F238E27FC236}">
                <a16:creationId xmlns:a16="http://schemas.microsoft.com/office/drawing/2014/main" id="{1001A750-9A2B-488E-BED7-1088AAFE0A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0925" y="4876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6" name="Oval 17">
            <a:extLst>
              <a:ext uri="{FF2B5EF4-FFF2-40B4-BE49-F238E27FC236}">
                <a16:creationId xmlns:a16="http://schemas.microsoft.com/office/drawing/2014/main" id="{B04CB6AA-9EAB-43C3-BAE0-423BEA0A1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4495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7" name="Oval 18">
            <a:extLst>
              <a:ext uri="{FF2B5EF4-FFF2-40B4-BE49-F238E27FC236}">
                <a16:creationId xmlns:a16="http://schemas.microsoft.com/office/drawing/2014/main" id="{756E0AF6-0504-4D0B-9BE4-670FAE3D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9925" y="4876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8" name="Oval 19">
            <a:extLst>
              <a:ext uri="{FF2B5EF4-FFF2-40B4-BE49-F238E27FC236}">
                <a16:creationId xmlns:a16="http://schemas.microsoft.com/office/drawing/2014/main" id="{D1FF2B07-DC77-4AA4-8F8E-900B61DB52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3733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09" name="Oval 20">
            <a:extLst>
              <a:ext uri="{FF2B5EF4-FFF2-40B4-BE49-F238E27FC236}">
                <a16:creationId xmlns:a16="http://schemas.microsoft.com/office/drawing/2014/main" id="{246EFAAA-0DE7-446A-9736-A4A3036659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4114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10" name="Oval 21">
            <a:extLst>
              <a:ext uri="{FF2B5EF4-FFF2-40B4-BE49-F238E27FC236}">
                <a16:creationId xmlns:a16="http://schemas.microsoft.com/office/drawing/2014/main" id="{496AE387-E994-4277-AAE2-D9AD6E89F4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4495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12311" name="Oval 22">
            <a:extLst>
              <a:ext uri="{FF2B5EF4-FFF2-40B4-BE49-F238E27FC236}">
                <a16:creationId xmlns:a16="http://schemas.microsoft.com/office/drawing/2014/main" id="{2C81DB96-6084-4E26-919C-740EDDC4B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8925" y="4876800"/>
            <a:ext cx="76200" cy="76200"/>
          </a:xfrm>
          <a:prstGeom prst="ellipse">
            <a:avLst/>
          </a:prstGeom>
          <a:solidFill>
            <a:srgbClr val="00008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kumimoji="0" lang="zh-TW" altLang="en-US" sz="2400"/>
          </a:p>
        </p:txBody>
      </p:sp>
      <p:sp>
        <p:nvSpPr>
          <p:cNvPr id="51" name="Line 23">
            <a:extLst>
              <a:ext uri="{FF2B5EF4-FFF2-40B4-BE49-F238E27FC236}">
                <a16:creationId xmlns:a16="http://schemas.microsoft.com/office/drawing/2014/main" id="{24F5D8CF-D328-4CBF-8124-320A51073A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35125" y="4572000"/>
            <a:ext cx="30480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2" name="Line 24">
            <a:extLst>
              <a:ext uri="{FF2B5EF4-FFF2-40B4-BE49-F238E27FC236}">
                <a16:creationId xmlns:a16="http://schemas.microsoft.com/office/drawing/2014/main" id="{681DE6B8-C240-4F14-A84E-5B809B75F53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16125" y="3810000"/>
            <a:ext cx="381000" cy="685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3" name="Line 25">
            <a:extLst>
              <a:ext uri="{FF2B5EF4-FFF2-40B4-BE49-F238E27FC236}">
                <a16:creationId xmlns:a16="http://schemas.microsoft.com/office/drawing/2014/main" id="{4912BC97-0707-44C7-A3AE-3FE7E30E85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97125" y="3352800"/>
            <a:ext cx="6858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4" name="Line 26">
            <a:extLst>
              <a:ext uri="{FF2B5EF4-FFF2-40B4-BE49-F238E27FC236}">
                <a16:creationId xmlns:a16="http://schemas.microsoft.com/office/drawing/2014/main" id="{3742F608-4166-4292-B88E-4193487278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78125" y="3505200"/>
            <a:ext cx="457200" cy="6096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5" name="Line 27">
            <a:extLst>
              <a:ext uri="{FF2B5EF4-FFF2-40B4-BE49-F238E27FC236}">
                <a16:creationId xmlns:a16="http://schemas.microsoft.com/office/drawing/2014/main" id="{15E71E29-6369-48ED-959B-8FA1CC4027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78125" y="3429000"/>
            <a:ext cx="381000" cy="3048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6" name="Line 28">
            <a:extLst>
              <a:ext uri="{FF2B5EF4-FFF2-40B4-BE49-F238E27FC236}">
                <a16:creationId xmlns:a16="http://schemas.microsoft.com/office/drawing/2014/main" id="{F321617E-28E4-4FB5-A859-D49E5B4BDE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397125" y="3352800"/>
            <a:ext cx="685800" cy="381000"/>
          </a:xfrm>
          <a:prstGeom prst="line">
            <a:avLst/>
          </a:prstGeom>
          <a:noFill/>
          <a:ln w="9525">
            <a:solidFill>
              <a:srgbClr val="3399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18" name="Text Box 29">
            <a:extLst>
              <a:ext uri="{FF2B5EF4-FFF2-40B4-BE49-F238E27FC236}">
                <a16:creationId xmlns:a16="http://schemas.microsoft.com/office/drawing/2014/main" id="{656E5503-AA6D-4533-B0B8-7313BFA062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0038" y="5791200"/>
            <a:ext cx="268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/>
              <a:t>i</a:t>
            </a:r>
          </a:p>
        </p:txBody>
      </p:sp>
      <p:sp>
        <p:nvSpPr>
          <p:cNvPr id="12319" name="Text Box 30">
            <a:extLst>
              <a:ext uri="{FF2B5EF4-FFF2-40B4-BE49-F238E27FC236}">
                <a16:creationId xmlns:a16="http://schemas.microsoft.com/office/drawing/2014/main" id="{20CF5A4E-3F28-489A-AED2-38092ECC7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925" y="1981200"/>
            <a:ext cx="2682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2400"/>
              <a:t>j</a:t>
            </a:r>
          </a:p>
        </p:txBody>
      </p:sp>
      <p:sp>
        <p:nvSpPr>
          <p:cNvPr id="12320" name="Text Box 31">
            <a:extLst>
              <a:ext uri="{FF2B5EF4-FFF2-40B4-BE49-F238E27FC236}">
                <a16:creationId xmlns:a16="http://schemas.microsoft.com/office/drawing/2014/main" id="{ED357463-4CBC-4E91-8BFB-60203010CF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0925" y="5791200"/>
            <a:ext cx="711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 b="1"/>
              <a:t>x(i-1)</a:t>
            </a:r>
            <a:endParaRPr lang="en-US" altLang="zh-TW" sz="2400"/>
          </a:p>
        </p:txBody>
      </p:sp>
      <p:sp>
        <p:nvSpPr>
          <p:cNvPr id="12321" name="Text Box 32">
            <a:extLst>
              <a:ext uri="{FF2B5EF4-FFF2-40B4-BE49-F238E27FC236}">
                <a16:creationId xmlns:a16="http://schemas.microsoft.com/office/drawing/2014/main" id="{D14293BF-8CEA-4671-8114-AFA471E1F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375" y="3048000"/>
            <a:ext cx="531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 b="1"/>
              <a:t>y(j)</a:t>
            </a:r>
            <a:endParaRPr lang="en-US" altLang="zh-TW" sz="2400"/>
          </a:p>
        </p:txBody>
      </p:sp>
      <p:sp>
        <p:nvSpPr>
          <p:cNvPr id="12322" name="Line 33">
            <a:extLst>
              <a:ext uri="{FF2B5EF4-FFF2-40B4-BE49-F238E27FC236}">
                <a16:creationId xmlns:a16="http://schemas.microsoft.com/office/drawing/2014/main" id="{70D03175-F37A-4071-AC6C-102D940BEA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778125" y="5638800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23" name="Line 34">
            <a:extLst>
              <a:ext uri="{FF2B5EF4-FFF2-40B4-BE49-F238E27FC236}">
                <a16:creationId xmlns:a16="http://schemas.microsoft.com/office/drawing/2014/main" id="{802EC2EF-986D-475C-95EE-4ACF486608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9125" y="5638800"/>
            <a:ext cx="0" cy="76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24" name="Line 35">
            <a:extLst>
              <a:ext uri="{FF2B5EF4-FFF2-40B4-BE49-F238E27FC236}">
                <a16:creationId xmlns:a16="http://schemas.microsoft.com/office/drawing/2014/main" id="{D737C691-8CC1-4743-B4E7-A46F5F6D1A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925" y="362585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2325" name="Line 36">
            <a:extLst>
              <a:ext uri="{FF2B5EF4-FFF2-40B4-BE49-F238E27FC236}">
                <a16:creationId xmlns:a16="http://schemas.microsoft.com/office/drawing/2014/main" id="{CEA98207-EBF1-4B00-B7AD-20E50DCDA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925" y="3276600"/>
            <a:ext cx="76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aphicFrame>
        <p:nvGraphicFramePr>
          <p:cNvPr id="12326" name="Object 37">
            <a:extLst>
              <a:ext uri="{FF2B5EF4-FFF2-40B4-BE49-F238E27FC236}">
                <a16:creationId xmlns:a16="http://schemas.microsoft.com/office/drawing/2014/main" id="{E373DE21-AA3B-4ECE-9BD0-7583D92746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0" y="3068638"/>
          <a:ext cx="4567238" cy="297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2" name="Equation" r:id="rId3" imgW="2832100" imgH="1854200" progId="Equation.DSMT4">
                  <p:embed/>
                </p:oleObj>
              </mc:Choice>
              <mc:Fallback>
                <p:oleObj name="Equation" r:id="rId3" imgW="2832100" imgH="18542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68638"/>
                        <a:ext cx="4567238" cy="297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27" name="Object 38">
            <a:extLst>
              <a:ext uri="{FF2B5EF4-FFF2-40B4-BE49-F238E27FC236}">
                <a16:creationId xmlns:a16="http://schemas.microsoft.com/office/drawing/2014/main" id="{1860243C-C573-465E-959F-0E5BAF7918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0550" y="2971800"/>
          <a:ext cx="714375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3" name="方程式" r:id="rId5" imgW="444307" imgH="203112" progId="Equation.3">
                  <p:embed/>
                </p:oleObj>
              </mc:Choice>
              <mc:Fallback>
                <p:oleObj name="方程式" r:id="rId5" imgW="444307" imgH="203112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2971800"/>
                        <a:ext cx="714375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28" name="Rectangle 39">
            <a:extLst>
              <a:ext uri="{FF2B5EF4-FFF2-40B4-BE49-F238E27FC236}">
                <a16:creationId xmlns:a16="http://schemas.microsoft.com/office/drawing/2014/main" id="{8BDF1189-7C4E-4307-BC60-E8D8138674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6100" y="1773238"/>
            <a:ext cx="33147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x, y: input vector/matrix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Local paths: 27-45-63 degrees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zh-TW" sz="180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800">
                <a:latin typeface="Arial" panose="020B0604020202020204" pitchFamily="34" charset="0"/>
              </a:rPr>
              <a:t>3-step DP formulation:</a:t>
            </a:r>
          </a:p>
        </p:txBody>
      </p:sp>
      <p:sp>
        <p:nvSpPr>
          <p:cNvPr id="12329" name="Text Box 40">
            <a:extLst>
              <a:ext uri="{FF2B5EF4-FFF2-40B4-BE49-F238E27FC236}">
                <a16:creationId xmlns:a16="http://schemas.microsoft.com/office/drawing/2014/main" id="{4AD6FC6D-9762-48B2-BF75-D998FC5E4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" y="3443288"/>
            <a:ext cx="7239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 b="1"/>
              <a:t>y(j-1)</a:t>
            </a:r>
            <a:endParaRPr lang="en-US" altLang="zh-TW" sz="2400"/>
          </a:p>
        </p:txBody>
      </p:sp>
      <p:sp>
        <p:nvSpPr>
          <p:cNvPr id="12330" name="Text Box 41">
            <a:extLst>
              <a:ext uri="{FF2B5EF4-FFF2-40B4-BE49-F238E27FC236}">
                <a16:creationId xmlns:a16="http://schemas.microsoft.com/office/drawing/2014/main" id="{648B6E9A-574B-4E11-8CDB-CC92B65055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5791200"/>
            <a:ext cx="519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z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y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Char char="x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800" b="1"/>
              <a:t>x(i)</a:t>
            </a:r>
            <a:endParaRPr lang="en-US" altLang="zh-TW" sz="2400"/>
          </a:p>
        </p:txBody>
      </p:sp>
      <p:sp>
        <p:nvSpPr>
          <p:cNvPr id="43" name="圓角矩形圖說文字 42">
            <a:extLst>
              <a:ext uri="{FF2B5EF4-FFF2-40B4-BE49-F238E27FC236}">
                <a16:creationId xmlns:a16="http://schemas.microsoft.com/office/drawing/2014/main" id="{3B965D01-42EC-45FF-B06B-31DB0F1E032C}"/>
              </a:ext>
            </a:extLst>
          </p:cNvPr>
          <p:cNvSpPr/>
          <p:nvPr/>
        </p:nvSpPr>
        <p:spPr>
          <a:xfrm>
            <a:off x="7956550" y="2205038"/>
            <a:ext cx="561975" cy="306387"/>
          </a:xfrm>
          <a:prstGeom prst="wedgeRoundRectCallout">
            <a:avLst>
              <a:gd name="adj1" fmla="val -84694"/>
              <a:gd name="adj2" fmla="val 108528"/>
              <a:gd name="adj3" fmla="val 16667"/>
            </a:avLst>
          </a:prstGeom>
          <a:solidFill>
            <a:srgbClr val="FFFFCC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zh-TW" sz="1200" dirty="0">
                <a:solidFill>
                  <a:srgbClr val="FF0000"/>
                </a:solidFill>
              </a:rPr>
              <a:t>Quiz</a:t>
            </a:r>
            <a:r>
              <a:rPr lang="en-US" altLang="zh-TW" sz="1200" dirty="0">
                <a:solidFill>
                  <a:srgbClr val="FF0000"/>
                </a:solidFill>
                <a:sym typeface="Wingdings" panose="05000000000000000000" pitchFamily="2" charset="2"/>
              </a:rPr>
              <a:t>!</a:t>
            </a:r>
            <a:endParaRPr lang="zh-TW" alt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標題 1">
            <a:extLst>
              <a:ext uri="{FF2B5EF4-FFF2-40B4-BE49-F238E27FC236}">
                <a16:creationId xmlns:a16="http://schemas.microsoft.com/office/drawing/2014/main" id="{7AF158B7-2869-4C35-AB8C-FF26DE206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315" name="內容版面配置區 2">
            <a:extLst>
              <a:ext uri="{FF2B5EF4-FFF2-40B4-BE49-F238E27FC236}">
                <a16:creationId xmlns:a16="http://schemas.microsoft.com/office/drawing/2014/main" id="{F62FB055-FC23-4625-96F1-A52A6D5D1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3316" name="圖片 1">
            <a:extLst>
              <a:ext uri="{FF2B5EF4-FFF2-40B4-BE49-F238E27FC236}">
                <a16:creationId xmlns:a16="http://schemas.microsoft.com/office/drawing/2014/main" id="{BD031A81-E5E6-4D32-B281-5587023402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93713"/>
            <a:ext cx="4548187" cy="559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新細明體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Office\Templates\簡報設計範本\Contemporary Portrait.pot</Template>
  <TotalTime>5165</TotalTime>
  <Words>590</Words>
  <Application>Microsoft Office PowerPoint</Application>
  <PresentationFormat>如螢幕大小 (4:3)</PresentationFormat>
  <Paragraphs>209</Paragraphs>
  <Slides>23</Slides>
  <Notes>3</Notes>
  <HiddenSlides>0</HiddenSlides>
  <MMClips>0</MMClips>
  <ScaleCrop>false</ScaleCrop>
  <HeadingPairs>
    <vt:vector size="8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23</vt:i4>
      </vt:variant>
    </vt:vector>
  </HeadingPairs>
  <TitlesOfParts>
    <vt:vector size="34" baseType="lpstr">
      <vt:lpstr>Times New Roman</vt:lpstr>
      <vt:lpstr>新細明體</vt:lpstr>
      <vt:lpstr>Arial</vt:lpstr>
      <vt:lpstr>Monotype Sorts</vt:lpstr>
      <vt:lpstr>Arial Black</vt:lpstr>
      <vt:lpstr>Arial Narrow</vt:lpstr>
      <vt:lpstr>標楷體</vt:lpstr>
      <vt:lpstr>Wingdings</vt:lpstr>
      <vt:lpstr>Contemporary Portrait</vt:lpstr>
      <vt:lpstr>MathType 6.0 Equation</vt:lpstr>
      <vt:lpstr>Microsoft 方程式編輯器 3.0</vt:lpstr>
      <vt:lpstr>Dynamic Time Warping (DTW)</vt:lpstr>
      <vt:lpstr>Dynamic Time Warping</vt:lpstr>
      <vt:lpstr>Distance between Same-length Sequences </vt:lpstr>
      <vt:lpstr>Distance between Different-length Sequences </vt:lpstr>
      <vt:lpstr>Type-1 DTW: Alignment Constraints</vt:lpstr>
      <vt:lpstr>Type-1 DTW: Alignment Path </vt:lpstr>
      <vt:lpstr>Type-1 DTW: Local Path Constraints </vt:lpstr>
      <vt:lpstr>Type-1 DTW: 3-Step DP Formula </vt:lpstr>
      <vt:lpstr>PowerPoint 簡報</vt:lpstr>
      <vt:lpstr>Type-2 DTW: Alignment Constraints</vt:lpstr>
      <vt:lpstr>Type-2 DTW: Alignment Path </vt:lpstr>
      <vt:lpstr>Type-1 DTW: Local Path Constraints </vt:lpstr>
      <vt:lpstr>Type-2 DTW: 3-Step DP Formula </vt:lpstr>
      <vt:lpstr>PowerPoint 簡報</vt:lpstr>
      <vt:lpstr>Comparison of Local Path Constraints </vt:lpstr>
      <vt:lpstr>DTW Visualization via Machine Learning Toolbox (1/2)</vt:lpstr>
      <vt:lpstr>DTW Visualization via Machine Learning Toolbox  (2/2)</vt:lpstr>
      <vt:lpstr>Path Penalty for Type-1 DTW</vt:lpstr>
      <vt:lpstr>Path Penalty for Type-2 DTW</vt:lpstr>
      <vt:lpstr>Comparison of Type-1 and Type-2</vt:lpstr>
      <vt:lpstr>Comparison</vt:lpstr>
      <vt:lpstr>More about DTW</vt:lpstr>
      <vt:lpstr>Applications</vt:lpstr>
    </vt:vector>
  </TitlesOfParts>
  <Company>CoshWorkHouse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Query by Singing (CBMR)</dc:title>
  <dc:creator>COW</dc:creator>
  <cp:lastModifiedBy>user</cp:lastModifiedBy>
  <cp:revision>316</cp:revision>
  <dcterms:created xsi:type="dcterms:W3CDTF">1999-10-31T10:51:50Z</dcterms:created>
  <dcterms:modified xsi:type="dcterms:W3CDTF">2022-12-10T07:29:54Z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cosh@cs.nthu.edu.tw</vt:lpwstr>
  </property>
  <property fmtid="{D5CDD505-2E9C-101B-9397-08002B2CF9AE}" pid="8" name="HomePage">
    <vt:lpwstr>../class.html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C:\My Documents</vt:lpwstr>
  </property>
  <property fmtid="{D5CDD505-2E9C-101B-9397-08002B2CF9AE}" pid="22" name="EncodingType">
    <vt:i4>-99</vt:i4>
  </property>
</Properties>
</file>