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347" r:id="rId2"/>
    <p:sldId id="348" r:id="rId3"/>
    <p:sldId id="356" r:id="rId4"/>
    <p:sldId id="357" r:id="rId5"/>
    <p:sldId id="358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76" autoAdjust="0"/>
    <p:restoredTop sz="94125" autoAdjust="0"/>
  </p:normalViewPr>
  <p:slideViewPr>
    <p:cSldViewPr>
      <p:cViewPr varScale="1">
        <p:scale>
          <a:sx n="82" d="100"/>
          <a:sy n="82" d="100"/>
        </p:scale>
        <p:origin x="139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61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121" d="100"/>
          <a:sy n="121" d="100"/>
        </p:scale>
        <p:origin x="4938" y="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F13AC-F7EB-4777-9E49-581A4904525B}" type="datetimeFigureOut">
              <a:rPr lang="zh-TW" altLang="en-US" smtClean="0"/>
              <a:pPr/>
              <a:t>2022/10/11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66C95-0D41-448E-A332-327BB5F29A4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0984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D7637-36C6-481B-974F-5F218DAE9B6A}" type="datetimeFigureOut">
              <a:rPr lang="zh-TW" altLang="en-US" smtClean="0"/>
              <a:pPr/>
              <a:t>2022/10/11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2C572-1BA5-477C-B07B-B3E31F0FDA3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2910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3048000" y="1340768"/>
            <a:ext cx="8229600" cy="1894362"/>
          </a:xfrm>
        </p:spPr>
        <p:txBody>
          <a:bodyPr>
            <a:normAutofit/>
          </a:bodyPr>
          <a:lstStyle>
            <a:lvl1pPr algn="ctr">
              <a:defRPr sz="35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048000" y="3933056"/>
            <a:ext cx="8229600" cy="13716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dirty="0"/>
              <a:t>按一下以編輯母片副標題樣式</a:t>
            </a:r>
            <a:endParaRPr kumimoji="0" lang="en-US" dirty="0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矩形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矩形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矩形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橢圓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橢圓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橢圓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橢圓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橢圓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30" name="圖片 29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8589" y="278112"/>
            <a:ext cx="1727200" cy="57912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D7DB5B5E-FF57-4331-BF13-D94DFA61630B}" type="datetime1">
              <a:rPr lang="zh-TW" altLang="en-US" smtClean="0"/>
              <a:t>2022/10/11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4F57289B-949A-43FD-AF7D-692786BD340A}" type="datetime1">
              <a:rPr lang="zh-TW" altLang="en-US" smtClean="0"/>
              <a:t>2022/10/11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09600" y="1714488"/>
            <a:ext cx="9956800" cy="4759464"/>
          </a:xfrm>
        </p:spPr>
        <p:txBody>
          <a:bodyPr/>
          <a:lstStyle>
            <a:lvl1pPr>
              <a:defRPr baseline="0">
                <a:latin typeface="+mj-lt"/>
                <a:ea typeface="標楷體" pitchFamily="65" charset="-120"/>
              </a:defRPr>
            </a:lvl1pPr>
            <a:lvl2pPr>
              <a:defRPr baseline="0">
                <a:latin typeface="+mj-lt"/>
                <a:ea typeface="標楷體" pitchFamily="65" charset="-120"/>
              </a:defRPr>
            </a:lvl2pPr>
            <a:lvl3pPr>
              <a:defRPr sz="1900" baseline="0">
                <a:latin typeface="+mj-lt"/>
                <a:ea typeface="標楷體" pitchFamily="65" charset="-120"/>
              </a:defRPr>
            </a:lvl3pPr>
            <a:lvl4pPr>
              <a:defRPr baseline="0">
                <a:latin typeface="+mj-lt"/>
                <a:ea typeface="標楷體" pitchFamily="65" charset="-120"/>
              </a:defRPr>
            </a:lvl4pPr>
            <a:lvl5pPr>
              <a:defRPr baseline="0">
                <a:latin typeface="+mj-lt"/>
                <a:ea typeface="標楷體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 dirty="0"/>
          </a:p>
        </p:txBody>
      </p:sp>
      <p:pic>
        <p:nvPicPr>
          <p:cNvPr id="6" name="圖片 5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15525" y="135236"/>
            <a:ext cx="1727200" cy="579120"/>
          </a:xfrm>
          <a:prstGeom prst="rect">
            <a:avLst/>
          </a:prstGeo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  <a:prstGeom prst="rect">
            <a:avLst/>
          </a:prstGeom>
        </p:spPr>
        <p:txBody>
          <a:bodyPr/>
          <a:lstStyle/>
          <a:p>
            <a:fld id="{8616078C-AD99-4571-B0DA-C628EF72A2E7}" type="datetime1">
              <a:rPr lang="zh-TW" altLang="en-US" smtClean="0"/>
              <a:t>2022/10/11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矩形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矩形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矩形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橢圓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橢圓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橢圓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橢圓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橢圓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cap="none" baseline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>
            <a:lvl1pPr>
              <a:defRPr>
                <a:latin typeface="Calibri Light" panose="020F0302020204030204" pitchFamily="34" charset="0"/>
                <a:ea typeface="標楷體" panose="03000509000000000000" pitchFamily="65" charset="-120"/>
                <a:cs typeface="Calibri Light" panose="020F0302020204030204" pitchFamily="34" charset="0"/>
              </a:defRPr>
            </a:lvl1pPr>
            <a:lvl2pPr>
              <a:defRPr>
                <a:latin typeface="Calibri Light" panose="020F0302020204030204" pitchFamily="34" charset="0"/>
                <a:ea typeface="標楷體" panose="03000509000000000000" pitchFamily="65" charset="-120"/>
                <a:cs typeface="Calibri Light" panose="020F0302020204030204" pitchFamily="34" charset="0"/>
              </a:defRPr>
            </a:lvl2pPr>
            <a:lvl3pPr>
              <a:defRPr>
                <a:latin typeface="Calibri Light" panose="020F0302020204030204" pitchFamily="34" charset="0"/>
                <a:ea typeface="標楷體" panose="03000509000000000000" pitchFamily="65" charset="-120"/>
                <a:cs typeface="Calibri Light" panose="020F0302020204030204" pitchFamily="34" charset="0"/>
              </a:defRPr>
            </a:lvl3pPr>
            <a:lvl4pPr>
              <a:defRPr>
                <a:latin typeface="Calibri Light" panose="020F0302020204030204" pitchFamily="34" charset="0"/>
                <a:ea typeface="標楷體" panose="03000509000000000000" pitchFamily="65" charset="-120"/>
                <a:cs typeface="Calibri Light" panose="020F0302020204030204" pitchFamily="34" charset="0"/>
              </a:defRPr>
            </a:lvl4pPr>
            <a:lvl5pPr>
              <a:defRPr>
                <a:latin typeface="Calibri Light" panose="020F0302020204030204" pitchFamily="34" charset="0"/>
                <a:ea typeface="標楷體" panose="03000509000000000000" pitchFamily="65" charset="-120"/>
                <a:cs typeface="Calibri Light" panose="020F0302020204030204" pitchFamily="34" charset="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 b="0" cap="none" baseline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橢圓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2DAB0838-BF4F-407C-A6A6-1B3CDC37E013}" type="datetime1">
              <a:rPr lang="zh-TW" altLang="en-US" smtClean="0"/>
              <a:t>2022/10/11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橢圓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矩形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B0D89BC2-FD14-44D8-A12F-F0ED792A0BC1}" type="datetime1">
              <a:rPr lang="zh-TW" altLang="en-US" smtClean="0"/>
              <a:t>2022/10/11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矩形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cxnSp>
        <p:nvCxnSpPr>
          <p:cNvPr id="15" name="直線接點 14"/>
          <p:cNvCxnSpPr/>
          <p:nvPr userDrawn="1"/>
        </p:nvCxnSpPr>
        <p:spPr>
          <a:xfrm>
            <a:off x="285709" y="1500174"/>
            <a:ext cx="11239579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 userDrawn="1"/>
        </p:nvCxnSpPr>
        <p:spPr>
          <a:xfrm>
            <a:off x="285709" y="1571612"/>
            <a:ext cx="11239579" cy="158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橢圓 11"/>
          <p:cNvSpPr/>
          <p:nvPr userDrawn="1"/>
        </p:nvSpPr>
        <p:spPr>
          <a:xfrm>
            <a:off x="11513861" y="628652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4" name="矩形 13"/>
          <p:cNvSpPr/>
          <p:nvPr userDrawn="1"/>
        </p:nvSpPr>
        <p:spPr>
          <a:xfrm>
            <a:off x="11193032" y="6290270"/>
            <a:ext cx="11034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93BD6009-2A66-4F07-812F-9E9F9B397B69}" type="slidenum">
              <a:rPr lang="zh-TW" altLang="en-US" sz="1800" smtClean="0">
                <a:solidFill>
                  <a:schemeClr val="accent3">
                    <a:lumMod val="75000"/>
                  </a:schemeClr>
                </a:solidFill>
              </a:rPr>
              <a:pPr algn="ctr"/>
              <a:t>‹#›</a:t>
            </a:fld>
            <a:r>
              <a:rPr lang="en-US" altLang="zh-TW" sz="1800">
                <a:solidFill>
                  <a:schemeClr val="accent3">
                    <a:lumMod val="75000"/>
                  </a:schemeClr>
                </a:solidFill>
              </a:rPr>
              <a:t>/11</a:t>
            </a:r>
            <a:endParaRPr lang="zh-TW" altLang="en-US" sz="1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3100" b="0" kern="1200" cap="none" baseline="0">
          <a:solidFill>
            <a:schemeClr val="tx2"/>
          </a:solidFill>
          <a:latin typeface="Calibri" panose="020F0502020204030204" pitchFamily="34" charset="0"/>
          <a:ea typeface="標楷體" pitchFamily="65" charset="-120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9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nthu.edu.tw/~jang" TargetMode="External"/><Relationship Id="rId2" Type="http://schemas.openxmlformats.org/officeDocument/2006/relationships/hyperlink" Target="mailto:jang@mirlab.or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8LusJS5-AGo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LmhmB6Nzc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149WSzQ4E1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600" dirty="0">
                <a:cs typeface="Calibri" panose="020F0502020204030204" pitchFamily="34" charset="0"/>
              </a:rPr>
              <a:t>0/1 Knapsack Problem</a:t>
            </a:r>
            <a:br>
              <a:rPr lang="en-US" altLang="zh-TW" sz="3600" dirty="0">
                <a:cs typeface="Calibri" panose="020F0502020204030204" pitchFamily="34" charset="0"/>
              </a:rPr>
            </a:br>
            <a:r>
              <a:rPr lang="en-US" altLang="zh-TW" sz="3600" dirty="0">
                <a:cs typeface="Calibri" panose="020F0502020204030204" pitchFamily="34" charset="0"/>
              </a:rPr>
              <a:t>by Dynamic Programming</a:t>
            </a:r>
            <a:endParaRPr lang="zh-TW" altLang="en-US" dirty="0">
              <a:cs typeface="Calibri" panose="020F0502020204030204" pitchFamily="34" charset="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4294967295"/>
          </p:nvPr>
        </p:nvSpPr>
        <p:spPr>
          <a:xfrm>
            <a:off x="6294313" y="5795972"/>
            <a:ext cx="11833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1B5DD0A4-5EC4-420C-89F5-FF49BBA59529}" type="datetime1">
              <a:rPr lang="zh-TW" altLang="en-US" smtClean="0"/>
              <a:pPr algn="ctr"/>
              <a:t>2022/10/11</a:t>
            </a:fld>
            <a:endParaRPr lang="zh-TW" altLang="en-US" dirty="0"/>
          </a:p>
        </p:txBody>
      </p:sp>
      <p:sp>
        <p:nvSpPr>
          <p:cNvPr id="6" name="副標題 5">
            <a:extLst>
              <a:ext uri="{FF2B5EF4-FFF2-40B4-BE49-F238E27FC236}">
                <a16:creationId xmlns:a16="http://schemas.microsoft.com/office/drawing/2014/main" id="{69BC142A-4639-4B7D-9BFD-2955DFDDF9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40089" y="3933056"/>
            <a:ext cx="4112023" cy="1785104"/>
          </a:xfrm>
        </p:spPr>
        <p:txBody>
          <a:bodyPr wrap="none">
            <a:spAutoFit/>
          </a:bodyPr>
          <a:lstStyle/>
          <a:p>
            <a:r>
              <a:rPr lang="en-US" altLang="zh-TW" dirty="0">
                <a:latin typeface="Arial" panose="020B0604020202020204" pitchFamily="34" charset="0"/>
              </a:rPr>
              <a:t>J.-S. Roger Jang (</a:t>
            </a:r>
            <a:r>
              <a:rPr lang="zh-TW" altLang="en-US" dirty="0"/>
              <a:t>張智星</a:t>
            </a:r>
            <a:r>
              <a:rPr lang="en-US" altLang="zh-TW" dirty="0">
                <a:latin typeface="Arial" panose="020B0604020202020204" pitchFamily="34" charset="0"/>
              </a:rPr>
              <a:t>)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MIR Lab, CSIE Dept.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National Taiwan University</a:t>
            </a:r>
          </a:p>
          <a:p>
            <a:r>
              <a:rPr lang="en-US" altLang="zh-TW" i="1" dirty="0">
                <a:latin typeface="Arial" panose="020B0604020202020204" pitchFamily="34" charset="0"/>
                <a:hlinkClick r:id="rId2"/>
              </a:rPr>
              <a:t>jang@mirlab.org</a:t>
            </a:r>
            <a:r>
              <a:rPr lang="en-US" altLang="zh-TW" i="1" dirty="0">
                <a:latin typeface="Arial" panose="020B0604020202020204" pitchFamily="34" charset="0"/>
              </a:rPr>
              <a:t>, </a:t>
            </a:r>
            <a:r>
              <a:rPr lang="en-US" altLang="zh-TW" i="1" dirty="0">
                <a:latin typeface="Arial" panose="020B0604020202020204" pitchFamily="34" charset="0"/>
                <a:hlinkClick r:id="rId3"/>
              </a:rPr>
              <a:t>http://mirlab.org/jang</a:t>
            </a:r>
            <a:endParaRPr lang="zh-TW" altLang="en-US" dirty="0">
              <a:latin typeface="Arial" panose="020B0604020202020204" pitchFamily="34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147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Given n objects, each with weight </a:t>
            </a:r>
            <a:r>
              <a:rPr lang="en-US" altLang="zh-TW" dirty="0" err="1"/>
              <a:t>w</a:t>
            </a:r>
            <a:r>
              <a:rPr lang="en-US" altLang="zh-TW" baseline="-25000" dirty="0" err="1"/>
              <a:t>i</a:t>
            </a:r>
            <a:r>
              <a:rPr lang="en-US" altLang="zh-TW" baseline="-25000" dirty="0"/>
              <a:t> </a:t>
            </a:r>
            <a:r>
              <a:rPr lang="en-US" altLang="zh-TW" dirty="0"/>
              <a:t>and value v</a:t>
            </a:r>
            <a:r>
              <a:rPr lang="en-US" altLang="zh-TW" baseline="-25000" dirty="0"/>
              <a:t>i, . </a:t>
            </a:r>
            <a:r>
              <a:rPr lang="en-US" altLang="zh-TW" dirty="0"/>
              <a:t>Find a combination of objects such that the total value is maximize and the total weights is within a given upper bound.</a:t>
            </a:r>
          </a:p>
          <a:p>
            <a:r>
              <a:rPr lang="en-US" altLang="zh-TW" dirty="0"/>
              <a:t>DP three steps</a:t>
            </a:r>
          </a:p>
          <a:p>
            <a:pPr lvl="1"/>
            <a:r>
              <a:rPr lang="en-US" altLang="zh-TW" dirty="0"/>
              <a:t>Optimum function D(</a:t>
            </a:r>
            <a:r>
              <a:rPr lang="en-US" altLang="zh-TW" dirty="0" err="1"/>
              <a:t>i</a:t>
            </a:r>
            <a:r>
              <a:rPr lang="en-US" altLang="zh-TW" dirty="0"/>
              <a:t>, j): max value when the first </a:t>
            </a:r>
            <a:r>
              <a:rPr lang="en-US" altLang="zh-TW" dirty="0" err="1"/>
              <a:t>i</a:t>
            </a:r>
            <a:r>
              <a:rPr lang="en-US" altLang="zh-TW" dirty="0"/>
              <a:t> items are considered and the total weight is j</a:t>
            </a:r>
          </a:p>
          <a:p>
            <a:pPr lvl="1"/>
            <a:r>
              <a:rPr lang="en-US" altLang="zh-TW" dirty="0"/>
              <a:t>Recurrent formula</a:t>
            </a:r>
          </a:p>
          <a:p>
            <a:pPr lvl="2"/>
            <a:r>
              <a:rPr lang="en-US" altLang="zh-TW" dirty="0"/>
              <a:t>D(</a:t>
            </a:r>
            <a:r>
              <a:rPr lang="en-US" altLang="zh-TW" dirty="0" err="1"/>
              <a:t>i</a:t>
            </a:r>
            <a:r>
              <a:rPr lang="en-US" altLang="zh-TW" dirty="0"/>
              <a:t>, j) = max{D(i-1, j), D(i-1, j-w(</a:t>
            </a:r>
            <a:r>
              <a:rPr lang="en-US" altLang="zh-TW" dirty="0" err="1"/>
              <a:t>i</a:t>
            </a:r>
            <a:r>
              <a:rPr lang="en-US" altLang="zh-TW" dirty="0"/>
              <a:t>)+v(</a:t>
            </a:r>
            <a:r>
              <a:rPr lang="en-US" altLang="zh-TW" dirty="0" err="1"/>
              <a:t>i</a:t>
            </a:r>
            <a:r>
              <a:rPr lang="en-US" altLang="zh-TW" dirty="0"/>
              <a:t>)}</a:t>
            </a:r>
          </a:p>
          <a:p>
            <a:pPr lvl="2"/>
            <a:r>
              <a:rPr lang="en-US" altLang="zh-TW" dirty="0"/>
              <a:t>D(</a:t>
            </a:r>
            <a:r>
              <a:rPr lang="en-US" altLang="zh-TW" dirty="0" err="1"/>
              <a:t>i</a:t>
            </a:r>
            <a:r>
              <a:rPr lang="en-US" altLang="zh-TW" dirty="0"/>
              <a:t>, j) = 0 whenever </a:t>
            </a:r>
            <a:r>
              <a:rPr lang="en-US" altLang="zh-TW" dirty="0" err="1"/>
              <a:t>i</a:t>
            </a:r>
            <a:r>
              <a:rPr lang="en-US" altLang="zh-TW" dirty="0"/>
              <a:t>&lt;=0 or j&lt;=0</a:t>
            </a:r>
          </a:p>
          <a:p>
            <a:pPr lvl="1"/>
            <a:r>
              <a:rPr lang="en-US" altLang="zh-TW" dirty="0"/>
              <a:t>Answer</a:t>
            </a:r>
          </a:p>
          <a:p>
            <a:pPr lvl="2"/>
            <a:r>
              <a:rPr lang="en-US" altLang="zh-TW" dirty="0"/>
              <a:t>D(m, n)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0/1 Knapsack Problem by DP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4615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8645D45A-244C-44BE-B907-3C453BEFCC5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URL: </a:t>
            </a:r>
            <a:r>
              <a:rPr lang="en-US" altLang="zh-TW" dirty="0">
                <a:hlinkClick r:id="rId2"/>
              </a:rPr>
              <a:t>https://www.youtube.com/watch?v=8LusJS5-AGo</a:t>
            </a:r>
            <a:endParaRPr lang="en-US" altLang="zh-TW" dirty="0"/>
          </a:p>
          <a:p>
            <a:r>
              <a:rPr lang="en-US" altLang="zh-TW" dirty="0"/>
              <a:t>Bottom-up approach to fill the table row by row </a:t>
            </a:r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1B006DB0-987F-4471-BF7A-EAD6D2C16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Example 1: Bottom-up Table Filling</a:t>
            </a:r>
            <a:endParaRPr lang="zh-TW" altLang="en-US" dirty="0"/>
          </a:p>
        </p:txBody>
      </p:sp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814C58CD-678A-48DC-A9C9-AD2ED7BC0E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193541"/>
              </p:ext>
            </p:extLst>
          </p:nvPr>
        </p:nvGraphicFramePr>
        <p:xfrm>
          <a:off x="1271464" y="2924945"/>
          <a:ext cx="8640960" cy="22322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val="385088113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1577595919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334937763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397415723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1044886485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707426579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28900793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663924878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942648365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808000638"/>
                    </a:ext>
                  </a:extLst>
                </a:gridCol>
              </a:tblGrid>
              <a:tr h="672879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Value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Weight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7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0299978"/>
                  </a:ext>
                </a:extLst>
              </a:tr>
              <a:tr h="389842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solidFill>
                            <a:srgbClr val="00B0F0"/>
                          </a:solidFill>
                        </a:rPr>
                        <a:t>1</a:t>
                      </a:r>
                      <a:endParaRPr lang="zh-TW" alt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solidFill>
                            <a:srgbClr val="00B0F0"/>
                          </a:solidFill>
                        </a:rPr>
                        <a:t>1</a:t>
                      </a:r>
                      <a:endParaRPr lang="zh-TW" alt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63961"/>
                  </a:ext>
                </a:extLst>
              </a:tr>
              <a:tr h="389842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solidFill>
                            <a:srgbClr val="00B0F0"/>
                          </a:solidFill>
                        </a:rPr>
                        <a:t>4</a:t>
                      </a:r>
                      <a:endParaRPr lang="zh-TW" alt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solidFill>
                            <a:srgbClr val="00B0F0"/>
                          </a:solidFill>
                        </a:rPr>
                        <a:t>3</a:t>
                      </a:r>
                      <a:endParaRPr lang="zh-TW" alt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833959"/>
                  </a:ext>
                </a:extLst>
              </a:tr>
              <a:tr h="389842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solidFill>
                            <a:srgbClr val="00B0F0"/>
                          </a:solidFill>
                        </a:rPr>
                        <a:t>5</a:t>
                      </a:r>
                      <a:endParaRPr lang="zh-TW" alt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solidFill>
                            <a:srgbClr val="00B0F0"/>
                          </a:solidFill>
                        </a:rPr>
                        <a:t>4</a:t>
                      </a:r>
                      <a:endParaRPr lang="zh-TW" alt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9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836377"/>
                  </a:ext>
                </a:extLst>
              </a:tr>
              <a:tr h="389842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solidFill>
                            <a:srgbClr val="00B0F0"/>
                          </a:solidFill>
                        </a:rPr>
                        <a:t>7</a:t>
                      </a:r>
                      <a:endParaRPr lang="zh-TW" alt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solidFill>
                            <a:srgbClr val="00B0F0"/>
                          </a:solidFill>
                        </a:rPr>
                        <a:t>5</a:t>
                      </a:r>
                      <a:endParaRPr lang="zh-TW" alt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8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9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5621793"/>
                  </a:ext>
                </a:extLst>
              </a:tr>
            </a:tbl>
          </a:graphicData>
        </a:graphic>
      </p:graphicFrame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98D5CE20-57BB-446C-9C6B-1561BE2E5D1B}"/>
              </a:ext>
            </a:extLst>
          </p:cNvPr>
          <p:cNvCxnSpPr>
            <a:cxnSpLocks/>
          </p:cNvCxnSpPr>
          <p:nvPr/>
        </p:nvCxnSpPr>
        <p:spPr>
          <a:xfrm>
            <a:off x="3575720" y="4221089"/>
            <a:ext cx="3168352" cy="36004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單箭頭接點 10">
            <a:extLst>
              <a:ext uri="{FF2B5EF4-FFF2-40B4-BE49-F238E27FC236}">
                <a16:creationId xmlns:a16="http://schemas.microsoft.com/office/drawing/2014/main" id="{CA9A2A2A-0B92-45C4-BDE0-D14080CFF399}"/>
              </a:ext>
            </a:extLst>
          </p:cNvPr>
          <p:cNvCxnSpPr>
            <a:cxnSpLocks/>
          </p:cNvCxnSpPr>
          <p:nvPr/>
        </p:nvCxnSpPr>
        <p:spPr>
          <a:xfrm>
            <a:off x="3575720" y="3861049"/>
            <a:ext cx="2304256" cy="2880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id="{22007075-4A90-47CD-A88B-B60A4DF7BE8A}"/>
              </a:ext>
            </a:extLst>
          </p:cNvPr>
          <p:cNvCxnSpPr>
            <a:cxnSpLocks/>
          </p:cNvCxnSpPr>
          <p:nvPr/>
        </p:nvCxnSpPr>
        <p:spPr>
          <a:xfrm>
            <a:off x="4439816" y="3861049"/>
            <a:ext cx="2304256" cy="2880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單箭頭接點 15">
            <a:extLst>
              <a:ext uri="{FF2B5EF4-FFF2-40B4-BE49-F238E27FC236}">
                <a16:creationId xmlns:a16="http://schemas.microsoft.com/office/drawing/2014/main" id="{C48B93ED-5202-4003-9E4C-3C23E2C51CF5}"/>
              </a:ext>
            </a:extLst>
          </p:cNvPr>
          <p:cNvCxnSpPr>
            <a:cxnSpLocks/>
          </p:cNvCxnSpPr>
          <p:nvPr/>
        </p:nvCxnSpPr>
        <p:spPr>
          <a:xfrm>
            <a:off x="5303912" y="3861049"/>
            <a:ext cx="2304256" cy="2880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單箭頭接點 16">
            <a:extLst>
              <a:ext uri="{FF2B5EF4-FFF2-40B4-BE49-F238E27FC236}">
                <a16:creationId xmlns:a16="http://schemas.microsoft.com/office/drawing/2014/main" id="{3A8A3B45-7A71-4473-98D5-30C041FBEA55}"/>
              </a:ext>
            </a:extLst>
          </p:cNvPr>
          <p:cNvCxnSpPr>
            <a:cxnSpLocks/>
          </p:cNvCxnSpPr>
          <p:nvPr/>
        </p:nvCxnSpPr>
        <p:spPr>
          <a:xfrm>
            <a:off x="6168008" y="3861049"/>
            <a:ext cx="2304256" cy="2880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單箭頭接點 17">
            <a:extLst>
              <a:ext uri="{FF2B5EF4-FFF2-40B4-BE49-F238E27FC236}">
                <a16:creationId xmlns:a16="http://schemas.microsoft.com/office/drawing/2014/main" id="{3EFFC9C7-40EA-44D7-8290-AC96DBEF9FA7}"/>
              </a:ext>
            </a:extLst>
          </p:cNvPr>
          <p:cNvCxnSpPr>
            <a:cxnSpLocks/>
          </p:cNvCxnSpPr>
          <p:nvPr/>
        </p:nvCxnSpPr>
        <p:spPr>
          <a:xfrm>
            <a:off x="7032104" y="3861049"/>
            <a:ext cx="2304256" cy="2880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單箭頭接點 20">
            <a:extLst>
              <a:ext uri="{FF2B5EF4-FFF2-40B4-BE49-F238E27FC236}">
                <a16:creationId xmlns:a16="http://schemas.microsoft.com/office/drawing/2014/main" id="{6FDD74FA-E509-4479-ABBB-816662CDEBAA}"/>
              </a:ext>
            </a:extLst>
          </p:cNvPr>
          <p:cNvCxnSpPr>
            <a:cxnSpLocks/>
          </p:cNvCxnSpPr>
          <p:nvPr/>
        </p:nvCxnSpPr>
        <p:spPr>
          <a:xfrm>
            <a:off x="4439816" y="4221089"/>
            <a:ext cx="3168352" cy="36004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單箭頭接點 21">
            <a:extLst>
              <a:ext uri="{FF2B5EF4-FFF2-40B4-BE49-F238E27FC236}">
                <a16:creationId xmlns:a16="http://schemas.microsoft.com/office/drawing/2014/main" id="{8928901C-9EA6-4845-B0E1-E39F9A584FA8}"/>
              </a:ext>
            </a:extLst>
          </p:cNvPr>
          <p:cNvCxnSpPr>
            <a:cxnSpLocks/>
          </p:cNvCxnSpPr>
          <p:nvPr/>
        </p:nvCxnSpPr>
        <p:spPr>
          <a:xfrm>
            <a:off x="5303912" y="4221089"/>
            <a:ext cx="3168352" cy="36004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單箭頭接點 22">
            <a:extLst>
              <a:ext uri="{FF2B5EF4-FFF2-40B4-BE49-F238E27FC236}">
                <a16:creationId xmlns:a16="http://schemas.microsoft.com/office/drawing/2014/main" id="{68A29C38-64E5-471E-B119-CD607A5C2507}"/>
              </a:ext>
            </a:extLst>
          </p:cNvPr>
          <p:cNvCxnSpPr>
            <a:cxnSpLocks/>
          </p:cNvCxnSpPr>
          <p:nvPr/>
        </p:nvCxnSpPr>
        <p:spPr>
          <a:xfrm>
            <a:off x="6168008" y="4221089"/>
            <a:ext cx="3168352" cy="36004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單箭頭接點 23">
            <a:extLst>
              <a:ext uri="{FF2B5EF4-FFF2-40B4-BE49-F238E27FC236}">
                <a16:creationId xmlns:a16="http://schemas.microsoft.com/office/drawing/2014/main" id="{E299D31D-148C-4208-8291-441F6C48877E}"/>
              </a:ext>
            </a:extLst>
          </p:cNvPr>
          <p:cNvCxnSpPr>
            <a:cxnSpLocks/>
          </p:cNvCxnSpPr>
          <p:nvPr/>
        </p:nvCxnSpPr>
        <p:spPr>
          <a:xfrm>
            <a:off x="3575720" y="4581129"/>
            <a:ext cx="4032448" cy="360040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單箭頭接點 25">
            <a:extLst>
              <a:ext uri="{FF2B5EF4-FFF2-40B4-BE49-F238E27FC236}">
                <a16:creationId xmlns:a16="http://schemas.microsoft.com/office/drawing/2014/main" id="{DDA97DFF-656B-4218-A969-CBB8928345B8}"/>
              </a:ext>
            </a:extLst>
          </p:cNvPr>
          <p:cNvCxnSpPr>
            <a:cxnSpLocks/>
          </p:cNvCxnSpPr>
          <p:nvPr/>
        </p:nvCxnSpPr>
        <p:spPr>
          <a:xfrm>
            <a:off x="4439816" y="4581129"/>
            <a:ext cx="4032448" cy="360040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單箭頭接點 26">
            <a:extLst>
              <a:ext uri="{FF2B5EF4-FFF2-40B4-BE49-F238E27FC236}">
                <a16:creationId xmlns:a16="http://schemas.microsoft.com/office/drawing/2014/main" id="{F8871B25-D45C-4585-9B05-C046BD3DCD3B}"/>
              </a:ext>
            </a:extLst>
          </p:cNvPr>
          <p:cNvCxnSpPr>
            <a:cxnSpLocks/>
          </p:cNvCxnSpPr>
          <p:nvPr/>
        </p:nvCxnSpPr>
        <p:spPr>
          <a:xfrm>
            <a:off x="5303912" y="4581129"/>
            <a:ext cx="4032448" cy="360040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橢圓 27">
            <a:extLst>
              <a:ext uri="{FF2B5EF4-FFF2-40B4-BE49-F238E27FC236}">
                <a16:creationId xmlns:a16="http://schemas.microsoft.com/office/drawing/2014/main" id="{160D10E6-CF61-496D-B31B-75705D24E68C}"/>
              </a:ext>
            </a:extLst>
          </p:cNvPr>
          <p:cNvSpPr/>
          <p:nvPr/>
        </p:nvSpPr>
        <p:spPr>
          <a:xfrm>
            <a:off x="9336360" y="4797153"/>
            <a:ext cx="28803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9" name="橢圓 28">
            <a:extLst>
              <a:ext uri="{FF2B5EF4-FFF2-40B4-BE49-F238E27FC236}">
                <a16:creationId xmlns:a16="http://schemas.microsoft.com/office/drawing/2014/main" id="{F9CA3083-ECBD-43ED-BC7B-351A47330BFB}"/>
              </a:ext>
            </a:extLst>
          </p:cNvPr>
          <p:cNvSpPr/>
          <p:nvPr/>
        </p:nvSpPr>
        <p:spPr>
          <a:xfrm>
            <a:off x="9336360" y="4418451"/>
            <a:ext cx="28803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橢圓 29">
            <a:extLst>
              <a:ext uri="{FF2B5EF4-FFF2-40B4-BE49-F238E27FC236}">
                <a16:creationId xmlns:a16="http://schemas.microsoft.com/office/drawing/2014/main" id="{F0744087-A56C-4BD8-ADF5-997030112634}"/>
              </a:ext>
            </a:extLst>
          </p:cNvPr>
          <p:cNvSpPr/>
          <p:nvPr/>
        </p:nvSpPr>
        <p:spPr>
          <a:xfrm>
            <a:off x="5898638" y="4039749"/>
            <a:ext cx="28803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橢圓 30">
            <a:extLst>
              <a:ext uri="{FF2B5EF4-FFF2-40B4-BE49-F238E27FC236}">
                <a16:creationId xmlns:a16="http://schemas.microsoft.com/office/drawing/2014/main" id="{3BF9F2A6-FB8E-468C-8932-18CBFB6D3D92}"/>
              </a:ext>
            </a:extLst>
          </p:cNvPr>
          <p:cNvSpPr/>
          <p:nvPr/>
        </p:nvSpPr>
        <p:spPr>
          <a:xfrm>
            <a:off x="3287688" y="3645025"/>
            <a:ext cx="28803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7056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8645D45A-244C-44BE-B907-3C453BEFCC5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URL: </a:t>
            </a:r>
            <a:r>
              <a:rPr lang="en-US" altLang="zh-TW" dirty="0">
                <a:hlinkClick r:id="rId2"/>
              </a:rPr>
              <a:t>https://www.youtube.com/watch?v=nLmhmB6NzcM</a:t>
            </a:r>
            <a:endParaRPr lang="en-US" altLang="zh-TW" dirty="0"/>
          </a:p>
          <a:p>
            <a:r>
              <a:rPr lang="en-US" altLang="zh-TW" dirty="0"/>
              <a:t> Bottom-up approach to fill the table row by row</a:t>
            </a:r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1B006DB0-987F-4471-BF7A-EAD6D2C16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Example 2: Bottom-up Table Filling</a:t>
            </a:r>
            <a:endParaRPr lang="zh-TW" altLang="en-US" dirty="0"/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BAC2DA3-594C-4E13-902D-C59FEDA3DB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4617727"/>
              </p:ext>
            </p:extLst>
          </p:nvPr>
        </p:nvGraphicFramePr>
        <p:xfrm>
          <a:off x="1199456" y="2852936"/>
          <a:ext cx="9721085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3735">
                  <a:extLst>
                    <a:ext uri="{9D8B030D-6E8A-4147-A177-3AD203B41FA5}">
                      <a16:colId xmlns:a16="http://schemas.microsoft.com/office/drawing/2014/main" val="2573312599"/>
                    </a:ext>
                  </a:extLst>
                </a:gridCol>
                <a:gridCol w="883735">
                  <a:extLst>
                    <a:ext uri="{9D8B030D-6E8A-4147-A177-3AD203B41FA5}">
                      <a16:colId xmlns:a16="http://schemas.microsoft.com/office/drawing/2014/main" val="646029805"/>
                    </a:ext>
                  </a:extLst>
                </a:gridCol>
                <a:gridCol w="883735">
                  <a:extLst>
                    <a:ext uri="{9D8B030D-6E8A-4147-A177-3AD203B41FA5}">
                      <a16:colId xmlns:a16="http://schemas.microsoft.com/office/drawing/2014/main" val="3957473131"/>
                    </a:ext>
                  </a:extLst>
                </a:gridCol>
                <a:gridCol w="883735">
                  <a:extLst>
                    <a:ext uri="{9D8B030D-6E8A-4147-A177-3AD203B41FA5}">
                      <a16:colId xmlns:a16="http://schemas.microsoft.com/office/drawing/2014/main" val="4031382897"/>
                    </a:ext>
                  </a:extLst>
                </a:gridCol>
                <a:gridCol w="883735">
                  <a:extLst>
                    <a:ext uri="{9D8B030D-6E8A-4147-A177-3AD203B41FA5}">
                      <a16:colId xmlns:a16="http://schemas.microsoft.com/office/drawing/2014/main" val="548473324"/>
                    </a:ext>
                  </a:extLst>
                </a:gridCol>
                <a:gridCol w="883735">
                  <a:extLst>
                    <a:ext uri="{9D8B030D-6E8A-4147-A177-3AD203B41FA5}">
                      <a16:colId xmlns:a16="http://schemas.microsoft.com/office/drawing/2014/main" val="3692793866"/>
                    </a:ext>
                  </a:extLst>
                </a:gridCol>
                <a:gridCol w="883735">
                  <a:extLst>
                    <a:ext uri="{9D8B030D-6E8A-4147-A177-3AD203B41FA5}">
                      <a16:colId xmlns:a16="http://schemas.microsoft.com/office/drawing/2014/main" val="3439774990"/>
                    </a:ext>
                  </a:extLst>
                </a:gridCol>
                <a:gridCol w="883735">
                  <a:extLst>
                    <a:ext uri="{9D8B030D-6E8A-4147-A177-3AD203B41FA5}">
                      <a16:colId xmlns:a16="http://schemas.microsoft.com/office/drawing/2014/main" val="1389427408"/>
                    </a:ext>
                  </a:extLst>
                </a:gridCol>
                <a:gridCol w="883735">
                  <a:extLst>
                    <a:ext uri="{9D8B030D-6E8A-4147-A177-3AD203B41FA5}">
                      <a16:colId xmlns:a16="http://schemas.microsoft.com/office/drawing/2014/main" val="1368773694"/>
                    </a:ext>
                  </a:extLst>
                </a:gridCol>
                <a:gridCol w="883735">
                  <a:extLst>
                    <a:ext uri="{9D8B030D-6E8A-4147-A177-3AD203B41FA5}">
                      <a16:colId xmlns:a16="http://schemas.microsoft.com/office/drawing/2014/main" val="1182978266"/>
                    </a:ext>
                  </a:extLst>
                </a:gridCol>
                <a:gridCol w="883735">
                  <a:extLst>
                    <a:ext uri="{9D8B030D-6E8A-4147-A177-3AD203B41FA5}">
                      <a16:colId xmlns:a16="http://schemas.microsoft.com/office/drawing/2014/main" val="2028427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Value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Weight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8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8079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32176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2095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7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8582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8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3592372"/>
                  </a:ext>
                </a:extLst>
              </a:tr>
            </a:tbl>
          </a:graphicData>
        </a:graphic>
      </p:graphicFrame>
      <p:cxnSp>
        <p:nvCxnSpPr>
          <p:cNvPr id="11" name="直線單箭頭接點 10">
            <a:extLst>
              <a:ext uri="{FF2B5EF4-FFF2-40B4-BE49-F238E27FC236}">
                <a16:creationId xmlns:a16="http://schemas.microsoft.com/office/drawing/2014/main" id="{CA9A2A2A-0B92-45C4-BDE0-D14080CFF399}"/>
              </a:ext>
            </a:extLst>
          </p:cNvPr>
          <p:cNvCxnSpPr>
            <a:cxnSpLocks/>
          </p:cNvCxnSpPr>
          <p:nvPr/>
        </p:nvCxnSpPr>
        <p:spPr>
          <a:xfrm>
            <a:off x="3503712" y="3429000"/>
            <a:ext cx="2448272" cy="36004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單箭頭接點 22">
            <a:extLst>
              <a:ext uri="{FF2B5EF4-FFF2-40B4-BE49-F238E27FC236}">
                <a16:creationId xmlns:a16="http://schemas.microsoft.com/office/drawing/2014/main" id="{68A29C38-64E5-471E-B119-CD607A5C2507}"/>
              </a:ext>
            </a:extLst>
          </p:cNvPr>
          <p:cNvCxnSpPr>
            <a:cxnSpLocks/>
          </p:cNvCxnSpPr>
          <p:nvPr/>
        </p:nvCxnSpPr>
        <p:spPr>
          <a:xfrm>
            <a:off x="3575720" y="3789040"/>
            <a:ext cx="3240360" cy="36004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單箭頭接點 23">
            <a:extLst>
              <a:ext uri="{FF2B5EF4-FFF2-40B4-BE49-F238E27FC236}">
                <a16:creationId xmlns:a16="http://schemas.microsoft.com/office/drawing/2014/main" id="{E299D31D-148C-4208-8291-441F6C48877E}"/>
              </a:ext>
            </a:extLst>
          </p:cNvPr>
          <p:cNvCxnSpPr>
            <a:cxnSpLocks/>
          </p:cNvCxnSpPr>
          <p:nvPr/>
        </p:nvCxnSpPr>
        <p:spPr>
          <a:xfrm>
            <a:off x="3575720" y="4149080"/>
            <a:ext cx="4176464" cy="360040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橢圓 27">
            <a:extLst>
              <a:ext uri="{FF2B5EF4-FFF2-40B4-BE49-F238E27FC236}">
                <a16:creationId xmlns:a16="http://schemas.microsoft.com/office/drawing/2014/main" id="{160D10E6-CF61-496D-B31B-75705D24E68C}"/>
              </a:ext>
            </a:extLst>
          </p:cNvPr>
          <p:cNvSpPr/>
          <p:nvPr/>
        </p:nvSpPr>
        <p:spPr>
          <a:xfrm>
            <a:off x="10344472" y="4365104"/>
            <a:ext cx="28803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5" name="直線單箭頭接點 24">
            <a:extLst>
              <a:ext uri="{FF2B5EF4-FFF2-40B4-BE49-F238E27FC236}">
                <a16:creationId xmlns:a16="http://schemas.microsoft.com/office/drawing/2014/main" id="{6EBF331E-C318-4B52-B149-870CB3204DB8}"/>
              </a:ext>
            </a:extLst>
          </p:cNvPr>
          <p:cNvCxnSpPr>
            <a:cxnSpLocks/>
          </p:cNvCxnSpPr>
          <p:nvPr/>
        </p:nvCxnSpPr>
        <p:spPr>
          <a:xfrm>
            <a:off x="4367808" y="3429000"/>
            <a:ext cx="2448272" cy="36004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單箭頭接點 31">
            <a:extLst>
              <a:ext uri="{FF2B5EF4-FFF2-40B4-BE49-F238E27FC236}">
                <a16:creationId xmlns:a16="http://schemas.microsoft.com/office/drawing/2014/main" id="{A16A59F6-A379-4FB4-9B28-71AF18C44D3E}"/>
              </a:ext>
            </a:extLst>
          </p:cNvPr>
          <p:cNvCxnSpPr>
            <a:cxnSpLocks/>
          </p:cNvCxnSpPr>
          <p:nvPr/>
        </p:nvCxnSpPr>
        <p:spPr>
          <a:xfrm>
            <a:off x="5231904" y="3429000"/>
            <a:ext cx="2448272" cy="36004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單箭頭接點 32">
            <a:extLst>
              <a:ext uri="{FF2B5EF4-FFF2-40B4-BE49-F238E27FC236}">
                <a16:creationId xmlns:a16="http://schemas.microsoft.com/office/drawing/2014/main" id="{C394D9CC-D513-45B5-9BFA-92CF40DF485E}"/>
              </a:ext>
            </a:extLst>
          </p:cNvPr>
          <p:cNvCxnSpPr>
            <a:cxnSpLocks/>
          </p:cNvCxnSpPr>
          <p:nvPr/>
        </p:nvCxnSpPr>
        <p:spPr>
          <a:xfrm>
            <a:off x="6168008" y="3429000"/>
            <a:ext cx="2448272" cy="36004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單箭頭接點 33">
            <a:extLst>
              <a:ext uri="{FF2B5EF4-FFF2-40B4-BE49-F238E27FC236}">
                <a16:creationId xmlns:a16="http://schemas.microsoft.com/office/drawing/2014/main" id="{4EBA4EEB-A525-406C-9DF8-308A5BA564C6}"/>
              </a:ext>
            </a:extLst>
          </p:cNvPr>
          <p:cNvCxnSpPr>
            <a:cxnSpLocks/>
          </p:cNvCxnSpPr>
          <p:nvPr/>
        </p:nvCxnSpPr>
        <p:spPr>
          <a:xfrm>
            <a:off x="7032104" y="3429000"/>
            <a:ext cx="2448272" cy="36004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單箭頭接點 34">
            <a:extLst>
              <a:ext uri="{FF2B5EF4-FFF2-40B4-BE49-F238E27FC236}">
                <a16:creationId xmlns:a16="http://schemas.microsoft.com/office/drawing/2014/main" id="{BDDC8D06-23C2-445F-8EDB-9F4CE36DA8F2}"/>
              </a:ext>
            </a:extLst>
          </p:cNvPr>
          <p:cNvCxnSpPr>
            <a:cxnSpLocks/>
          </p:cNvCxnSpPr>
          <p:nvPr/>
        </p:nvCxnSpPr>
        <p:spPr>
          <a:xfrm>
            <a:off x="7968208" y="3429000"/>
            <a:ext cx="2448272" cy="36004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單箭頭接點 35">
            <a:extLst>
              <a:ext uri="{FF2B5EF4-FFF2-40B4-BE49-F238E27FC236}">
                <a16:creationId xmlns:a16="http://schemas.microsoft.com/office/drawing/2014/main" id="{DA2A66CC-5E0B-4E6D-AADF-E6E1A6ED7603}"/>
              </a:ext>
            </a:extLst>
          </p:cNvPr>
          <p:cNvCxnSpPr>
            <a:cxnSpLocks/>
          </p:cNvCxnSpPr>
          <p:nvPr/>
        </p:nvCxnSpPr>
        <p:spPr>
          <a:xfrm>
            <a:off x="4439816" y="3789040"/>
            <a:ext cx="3240360" cy="36004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單箭頭接點 36">
            <a:extLst>
              <a:ext uri="{FF2B5EF4-FFF2-40B4-BE49-F238E27FC236}">
                <a16:creationId xmlns:a16="http://schemas.microsoft.com/office/drawing/2014/main" id="{4EA9CEE7-CC50-4E5E-B8BF-8DC65C9D41A9}"/>
              </a:ext>
            </a:extLst>
          </p:cNvPr>
          <p:cNvCxnSpPr>
            <a:cxnSpLocks/>
          </p:cNvCxnSpPr>
          <p:nvPr/>
        </p:nvCxnSpPr>
        <p:spPr>
          <a:xfrm>
            <a:off x="5303912" y="3789040"/>
            <a:ext cx="3240360" cy="36004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單箭頭接點 37">
            <a:extLst>
              <a:ext uri="{FF2B5EF4-FFF2-40B4-BE49-F238E27FC236}">
                <a16:creationId xmlns:a16="http://schemas.microsoft.com/office/drawing/2014/main" id="{30D9469B-9ABC-4A88-8DE4-CAECF7909B93}"/>
              </a:ext>
            </a:extLst>
          </p:cNvPr>
          <p:cNvCxnSpPr>
            <a:cxnSpLocks/>
          </p:cNvCxnSpPr>
          <p:nvPr/>
        </p:nvCxnSpPr>
        <p:spPr>
          <a:xfrm>
            <a:off x="6240016" y="3789040"/>
            <a:ext cx="3240360" cy="36004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單箭頭接點 38">
            <a:extLst>
              <a:ext uri="{FF2B5EF4-FFF2-40B4-BE49-F238E27FC236}">
                <a16:creationId xmlns:a16="http://schemas.microsoft.com/office/drawing/2014/main" id="{11EFCB24-E616-433D-8123-9ACEF20A5CC2}"/>
              </a:ext>
            </a:extLst>
          </p:cNvPr>
          <p:cNvCxnSpPr>
            <a:cxnSpLocks/>
          </p:cNvCxnSpPr>
          <p:nvPr/>
        </p:nvCxnSpPr>
        <p:spPr>
          <a:xfrm>
            <a:off x="7104112" y="3789040"/>
            <a:ext cx="3240360" cy="36004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單箭頭接點 39">
            <a:extLst>
              <a:ext uri="{FF2B5EF4-FFF2-40B4-BE49-F238E27FC236}">
                <a16:creationId xmlns:a16="http://schemas.microsoft.com/office/drawing/2014/main" id="{69075AE2-0EBB-47B2-966B-AC2BFD066061}"/>
              </a:ext>
            </a:extLst>
          </p:cNvPr>
          <p:cNvCxnSpPr>
            <a:cxnSpLocks/>
          </p:cNvCxnSpPr>
          <p:nvPr/>
        </p:nvCxnSpPr>
        <p:spPr>
          <a:xfrm>
            <a:off x="4367808" y="4149080"/>
            <a:ext cx="4176464" cy="360040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單箭頭接點 40">
            <a:extLst>
              <a:ext uri="{FF2B5EF4-FFF2-40B4-BE49-F238E27FC236}">
                <a16:creationId xmlns:a16="http://schemas.microsoft.com/office/drawing/2014/main" id="{B9500837-98F6-4237-B1AD-740F8862A3B5}"/>
              </a:ext>
            </a:extLst>
          </p:cNvPr>
          <p:cNvCxnSpPr>
            <a:cxnSpLocks/>
          </p:cNvCxnSpPr>
          <p:nvPr/>
        </p:nvCxnSpPr>
        <p:spPr>
          <a:xfrm>
            <a:off x="5303912" y="4149080"/>
            <a:ext cx="4176464" cy="360040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單箭頭接點 41">
            <a:extLst>
              <a:ext uri="{FF2B5EF4-FFF2-40B4-BE49-F238E27FC236}">
                <a16:creationId xmlns:a16="http://schemas.microsoft.com/office/drawing/2014/main" id="{21AE130D-7DED-4BD6-8E10-1CCB33E01EB1}"/>
              </a:ext>
            </a:extLst>
          </p:cNvPr>
          <p:cNvCxnSpPr>
            <a:cxnSpLocks/>
          </p:cNvCxnSpPr>
          <p:nvPr/>
        </p:nvCxnSpPr>
        <p:spPr>
          <a:xfrm>
            <a:off x="6168008" y="4149080"/>
            <a:ext cx="4176464" cy="360040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橢圓 42">
            <a:extLst>
              <a:ext uri="{FF2B5EF4-FFF2-40B4-BE49-F238E27FC236}">
                <a16:creationId xmlns:a16="http://schemas.microsoft.com/office/drawing/2014/main" id="{45FAD8E7-1B67-4950-B3AE-250FA24D65E0}"/>
              </a:ext>
            </a:extLst>
          </p:cNvPr>
          <p:cNvSpPr/>
          <p:nvPr/>
        </p:nvSpPr>
        <p:spPr>
          <a:xfrm>
            <a:off x="5926631" y="4005064"/>
            <a:ext cx="28803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4" name="橢圓 43">
            <a:extLst>
              <a:ext uri="{FF2B5EF4-FFF2-40B4-BE49-F238E27FC236}">
                <a16:creationId xmlns:a16="http://schemas.microsoft.com/office/drawing/2014/main" id="{1F03DA27-EE80-4BF1-90A9-AFC37E3B1705}"/>
              </a:ext>
            </a:extLst>
          </p:cNvPr>
          <p:cNvSpPr/>
          <p:nvPr/>
        </p:nvSpPr>
        <p:spPr>
          <a:xfrm>
            <a:off x="5926631" y="3645024"/>
            <a:ext cx="28803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5" name="橢圓 44">
            <a:extLst>
              <a:ext uri="{FF2B5EF4-FFF2-40B4-BE49-F238E27FC236}">
                <a16:creationId xmlns:a16="http://schemas.microsoft.com/office/drawing/2014/main" id="{B5237378-9904-4A8D-8704-74624B277304}"/>
              </a:ext>
            </a:extLst>
          </p:cNvPr>
          <p:cNvSpPr/>
          <p:nvPr/>
        </p:nvSpPr>
        <p:spPr>
          <a:xfrm>
            <a:off x="3259695" y="3275653"/>
            <a:ext cx="28803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577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8645D45A-244C-44BE-B907-3C453BEFCC5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URL: </a:t>
            </a:r>
            <a:r>
              <a:rPr lang="en-US" altLang="zh-TW" dirty="0">
                <a:hlinkClick r:id="rId2"/>
              </a:rPr>
              <a:t>https://www.youtube.com/watch?v=149WSzQ4E1g</a:t>
            </a:r>
            <a:r>
              <a:rPr lang="en-US" altLang="zh-TW" dirty="0"/>
              <a:t> </a:t>
            </a:r>
          </a:p>
          <a:p>
            <a:r>
              <a:rPr lang="en-US" altLang="zh-TW" dirty="0"/>
              <a:t> Top-down approach: Only the circles need to be computed </a:t>
            </a:r>
            <a:r>
              <a:rPr lang="en-US" altLang="zh-TW" dirty="0">
                <a:sym typeface="Wingdings" panose="05000000000000000000" pitchFamily="2" charset="2"/>
              </a:rPr>
              <a:t> Faster!</a:t>
            </a:r>
            <a:endParaRPr lang="en-US" altLang="zh-TW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1B006DB0-987F-4471-BF7A-EAD6D2C16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Example 3: Top-down Table Filling</a:t>
            </a:r>
            <a:endParaRPr lang="zh-TW" altLang="en-US" dirty="0"/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BAC2DA3-594C-4E13-902D-C59FEDA3DB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2962227"/>
              </p:ext>
            </p:extLst>
          </p:nvPr>
        </p:nvGraphicFramePr>
        <p:xfrm>
          <a:off x="1199456" y="2852936"/>
          <a:ext cx="9721085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3735">
                  <a:extLst>
                    <a:ext uri="{9D8B030D-6E8A-4147-A177-3AD203B41FA5}">
                      <a16:colId xmlns:a16="http://schemas.microsoft.com/office/drawing/2014/main" val="2573312599"/>
                    </a:ext>
                  </a:extLst>
                </a:gridCol>
                <a:gridCol w="883735">
                  <a:extLst>
                    <a:ext uri="{9D8B030D-6E8A-4147-A177-3AD203B41FA5}">
                      <a16:colId xmlns:a16="http://schemas.microsoft.com/office/drawing/2014/main" val="646029805"/>
                    </a:ext>
                  </a:extLst>
                </a:gridCol>
                <a:gridCol w="883735">
                  <a:extLst>
                    <a:ext uri="{9D8B030D-6E8A-4147-A177-3AD203B41FA5}">
                      <a16:colId xmlns:a16="http://schemas.microsoft.com/office/drawing/2014/main" val="3957473131"/>
                    </a:ext>
                  </a:extLst>
                </a:gridCol>
                <a:gridCol w="883735">
                  <a:extLst>
                    <a:ext uri="{9D8B030D-6E8A-4147-A177-3AD203B41FA5}">
                      <a16:colId xmlns:a16="http://schemas.microsoft.com/office/drawing/2014/main" val="4031382897"/>
                    </a:ext>
                  </a:extLst>
                </a:gridCol>
                <a:gridCol w="883735">
                  <a:extLst>
                    <a:ext uri="{9D8B030D-6E8A-4147-A177-3AD203B41FA5}">
                      <a16:colId xmlns:a16="http://schemas.microsoft.com/office/drawing/2014/main" val="548473324"/>
                    </a:ext>
                  </a:extLst>
                </a:gridCol>
                <a:gridCol w="883735">
                  <a:extLst>
                    <a:ext uri="{9D8B030D-6E8A-4147-A177-3AD203B41FA5}">
                      <a16:colId xmlns:a16="http://schemas.microsoft.com/office/drawing/2014/main" val="3692793866"/>
                    </a:ext>
                  </a:extLst>
                </a:gridCol>
                <a:gridCol w="883735">
                  <a:extLst>
                    <a:ext uri="{9D8B030D-6E8A-4147-A177-3AD203B41FA5}">
                      <a16:colId xmlns:a16="http://schemas.microsoft.com/office/drawing/2014/main" val="3439774990"/>
                    </a:ext>
                  </a:extLst>
                </a:gridCol>
                <a:gridCol w="883735">
                  <a:extLst>
                    <a:ext uri="{9D8B030D-6E8A-4147-A177-3AD203B41FA5}">
                      <a16:colId xmlns:a16="http://schemas.microsoft.com/office/drawing/2014/main" val="1389427408"/>
                    </a:ext>
                  </a:extLst>
                </a:gridCol>
                <a:gridCol w="883735">
                  <a:extLst>
                    <a:ext uri="{9D8B030D-6E8A-4147-A177-3AD203B41FA5}">
                      <a16:colId xmlns:a16="http://schemas.microsoft.com/office/drawing/2014/main" val="1368773694"/>
                    </a:ext>
                  </a:extLst>
                </a:gridCol>
                <a:gridCol w="883735">
                  <a:extLst>
                    <a:ext uri="{9D8B030D-6E8A-4147-A177-3AD203B41FA5}">
                      <a16:colId xmlns:a16="http://schemas.microsoft.com/office/drawing/2014/main" val="1182978266"/>
                    </a:ext>
                  </a:extLst>
                </a:gridCol>
                <a:gridCol w="883735">
                  <a:extLst>
                    <a:ext uri="{9D8B030D-6E8A-4147-A177-3AD203B41FA5}">
                      <a16:colId xmlns:a16="http://schemas.microsoft.com/office/drawing/2014/main" val="2028427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Value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Weight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8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8079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32176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6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2095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12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8582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9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13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3592372"/>
                  </a:ext>
                </a:extLst>
              </a:tr>
            </a:tbl>
          </a:graphicData>
        </a:graphic>
      </p:graphicFrame>
      <p:sp>
        <p:nvSpPr>
          <p:cNvPr id="28" name="橢圓 27">
            <a:extLst>
              <a:ext uri="{FF2B5EF4-FFF2-40B4-BE49-F238E27FC236}">
                <a16:creationId xmlns:a16="http://schemas.microsoft.com/office/drawing/2014/main" id="{160D10E6-CF61-496D-B31B-75705D24E68C}"/>
              </a:ext>
            </a:extLst>
          </p:cNvPr>
          <p:cNvSpPr/>
          <p:nvPr/>
        </p:nvSpPr>
        <p:spPr>
          <a:xfrm>
            <a:off x="10344472" y="4365104"/>
            <a:ext cx="28803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5" name="直線單箭頭接點 24">
            <a:extLst>
              <a:ext uri="{FF2B5EF4-FFF2-40B4-BE49-F238E27FC236}">
                <a16:creationId xmlns:a16="http://schemas.microsoft.com/office/drawing/2014/main" id="{6EBF331E-C318-4B52-B149-870CB3204DB8}"/>
              </a:ext>
            </a:extLst>
          </p:cNvPr>
          <p:cNvCxnSpPr>
            <a:cxnSpLocks/>
          </p:cNvCxnSpPr>
          <p:nvPr/>
        </p:nvCxnSpPr>
        <p:spPr>
          <a:xfrm>
            <a:off x="4367808" y="3429000"/>
            <a:ext cx="1512168" cy="36004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單箭頭接點 31">
            <a:extLst>
              <a:ext uri="{FF2B5EF4-FFF2-40B4-BE49-F238E27FC236}">
                <a16:creationId xmlns:a16="http://schemas.microsoft.com/office/drawing/2014/main" id="{A16A59F6-A379-4FB4-9B28-71AF18C44D3E}"/>
              </a:ext>
            </a:extLst>
          </p:cNvPr>
          <p:cNvCxnSpPr>
            <a:cxnSpLocks/>
          </p:cNvCxnSpPr>
          <p:nvPr/>
        </p:nvCxnSpPr>
        <p:spPr>
          <a:xfrm>
            <a:off x="5231904" y="3429000"/>
            <a:ext cx="1584176" cy="36004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單箭頭接點 34">
            <a:extLst>
              <a:ext uri="{FF2B5EF4-FFF2-40B4-BE49-F238E27FC236}">
                <a16:creationId xmlns:a16="http://schemas.microsoft.com/office/drawing/2014/main" id="{BDDC8D06-23C2-445F-8EDB-9F4CE36DA8F2}"/>
              </a:ext>
            </a:extLst>
          </p:cNvPr>
          <p:cNvCxnSpPr>
            <a:cxnSpLocks/>
            <a:stCxn id="48" idx="6"/>
          </p:cNvCxnSpPr>
          <p:nvPr/>
        </p:nvCxnSpPr>
        <p:spPr>
          <a:xfrm>
            <a:off x="8832304" y="3429000"/>
            <a:ext cx="1584176" cy="36004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單箭頭接點 38">
            <a:extLst>
              <a:ext uri="{FF2B5EF4-FFF2-40B4-BE49-F238E27FC236}">
                <a16:creationId xmlns:a16="http://schemas.microsoft.com/office/drawing/2014/main" id="{11EFCB24-E616-433D-8123-9ACEF20A5CC2}"/>
              </a:ext>
            </a:extLst>
          </p:cNvPr>
          <p:cNvCxnSpPr>
            <a:cxnSpLocks/>
          </p:cNvCxnSpPr>
          <p:nvPr/>
        </p:nvCxnSpPr>
        <p:spPr>
          <a:xfrm>
            <a:off x="7104112" y="3789040"/>
            <a:ext cx="3240360" cy="36004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單箭頭接點 41">
            <a:extLst>
              <a:ext uri="{FF2B5EF4-FFF2-40B4-BE49-F238E27FC236}">
                <a16:creationId xmlns:a16="http://schemas.microsoft.com/office/drawing/2014/main" id="{21AE130D-7DED-4BD6-8E10-1CCB33E01EB1}"/>
              </a:ext>
            </a:extLst>
          </p:cNvPr>
          <p:cNvCxnSpPr>
            <a:cxnSpLocks/>
          </p:cNvCxnSpPr>
          <p:nvPr/>
        </p:nvCxnSpPr>
        <p:spPr>
          <a:xfrm>
            <a:off x="6168008" y="4149080"/>
            <a:ext cx="4176464" cy="360040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橢圓 42">
            <a:extLst>
              <a:ext uri="{FF2B5EF4-FFF2-40B4-BE49-F238E27FC236}">
                <a16:creationId xmlns:a16="http://schemas.microsoft.com/office/drawing/2014/main" id="{45FAD8E7-1B67-4950-B3AE-250FA24D65E0}"/>
              </a:ext>
            </a:extLst>
          </p:cNvPr>
          <p:cNvSpPr/>
          <p:nvPr/>
        </p:nvSpPr>
        <p:spPr>
          <a:xfrm>
            <a:off x="5926631" y="4005064"/>
            <a:ext cx="28803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4" name="橢圓 43">
            <a:extLst>
              <a:ext uri="{FF2B5EF4-FFF2-40B4-BE49-F238E27FC236}">
                <a16:creationId xmlns:a16="http://schemas.microsoft.com/office/drawing/2014/main" id="{1F03DA27-EE80-4BF1-90A9-AFC37E3B1705}"/>
              </a:ext>
            </a:extLst>
          </p:cNvPr>
          <p:cNvSpPr/>
          <p:nvPr/>
        </p:nvSpPr>
        <p:spPr>
          <a:xfrm>
            <a:off x="5926631" y="3645024"/>
            <a:ext cx="28803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5" name="橢圓 44">
            <a:extLst>
              <a:ext uri="{FF2B5EF4-FFF2-40B4-BE49-F238E27FC236}">
                <a16:creationId xmlns:a16="http://schemas.microsoft.com/office/drawing/2014/main" id="{B5237378-9904-4A8D-8704-74624B277304}"/>
              </a:ext>
            </a:extLst>
          </p:cNvPr>
          <p:cNvSpPr/>
          <p:nvPr/>
        </p:nvSpPr>
        <p:spPr>
          <a:xfrm>
            <a:off x="4151784" y="3275653"/>
            <a:ext cx="28803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橢圓 25">
            <a:extLst>
              <a:ext uri="{FF2B5EF4-FFF2-40B4-BE49-F238E27FC236}">
                <a16:creationId xmlns:a16="http://schemas.microsoft.com/office/drawing/2014/main" id="{9222E778-C7BD-4B6B-824C-D149BBF50B91}"/>
              </a:ext>
            </a:extLst>
          </p:cNvPr>
          <p:cNvSpPr/>
          <p:nvPr/>
        </p:nvSpPr>
        <p:spPr>
          <a:xfrm>
            <a:off x="10344472" y="4005064"/>
            <a:ext cx="28803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橢圓 26">
            <a:extLst>
              <a:ext uri="{FF2B5EF4-FFF2-40B4-BE49-F238E27FC236}">
                <a16:creationId xmlns:a16="http://schemas.microsoft.com/office/drawing/2014/main" id="{2F1F3491-BA54-4DDA-8ABD-9EC62520D8BB}"/>
              </a:ext>
            </a:extLst>
          </p:cNvPr>
          <p:cNvSpPr/>
          <p:nvPr/>
        </p:nvSpPr>
        <p:spPr>
          <a:xfrm>
            <a:off x="10344472" y="3645024"/>
            <a:ext cx="28803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9" name="橢圓 28">
            <a:extLst>
              <a:ext uri="{FF2B5EF4-FFF2-40B4-BE49-F238E27FC236}">
                <a16:creationId xmlns:a16="http://schemas.microsoft.com/office/drawing/2014/main" id="{090E26DF-A80B-400B-9B8F-16022F44795E}"/>
              </a:ext>
            </a:extLst>
          </p:cNvPr>
          <p:cNvSpPr/>
          <p:nvPr/>
        </p:nvSpPr>
        <p:spPr>
          <a:xfrm>
            <a:off x="10344472" y="3284984"/>
            <a:ext cx="28803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橢圓 29">
            <a:extLst>
              <a:ext uri="{FF2B5EF4-FFF2-40B4-BE49-F238E27FC236}">
                <a16:creationId xmlns:a16="http://schemas.microsoft.com/office/drawing/2014/main" id="{A740CACA-3B08-4C10-B9C1-5D85FF126576}"/>
              </a:ext>
            </a:extLst>
          </p:cNvPr>
          <p:cNvSpPr/>
          <p:nvPr/>
        </p:nvSpPr>
        <p:spPr>
          <a:xfrm>
            <a:off x="6816080" y="3645024"/>
            <a:ext cx="28803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橢圓 30">
            <a:extLst>
              <a:ext uri="{FF2B5EF4-FFF2-40B4-BE49-F238E27FC236}">
                <a16:creationId xmlns:a16="http://schemas.microsoft.com/office/drawing/2014/main" id="{4738E332-A1DB-444A-AB0D-DBAA7E82494C}"/>
              </a:ext>
            </a:extLst>
          </p:cNvPr>
          <p:cNvSpPr/>
          <p:nvPr/>
        </p:nvSpPr>
        <p:spPr>
          <a:xfrm>
            <a:off x="6816080" y="3284984"/>
            <a:ext cx="28803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橢圓 45">
            <a:extLst>
              <a:ext uri="{FF2B5EF4-FFF2-40B4-BE49-F238E27FC236}">
                <a16:creationId xmlns:a16="http://schemas.microsoft.com/office/drawing/2014/main" id="{CCF27CD0-9C80-44E2-A5DA-F2553044CADD}"/>
              </a:ext>
            </a:extLst>
          </p:cNvPr>
          <p:cNvSpPr/>
          <p:nvPr/>
        </p:nvSpPr>
        <p:spPr>
          <a:xfrm>
            <a:off x="5879976" y="3284984"/>
            <a:ext cx="28803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7" name="橢圓 46">
            <a:extLst>
              <a:ext uri="{FF2B5EF4-FFF2-40B4-BE49-F238E27FC236}">
                <a16:creationId xmlns:a16="http://schemas.microsoft.com/office/drawing/2014/main" id="{A00056DF-8AB6-4F08-8482-158BF0E70E2B}"/>
              </a:ext>
            </a:extLst>
          </p:cNvPr>
          <p:cNvSpPr/>
          <p:nvPr/>
        </p:nvSpPr>
        <p:spPr>
          <a:xfrm>
            <a:off x="5015880" y="3284984"/>
            <a:ext cx="28803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8" name="橢圓 47">
            <a:extLst>
              <a:ext uri="{FF2B5EF4-FFF2-40B4-BE49-F238E27FC236}">
                <a16:creationId xmlns:a16="http://schemas.microsoft.com/office/drawing/2014/main" id="{84FA290A-717E-4113-9E5E-E6A30DF0ED35}"/>
              </a:ext>
            </a:extLst>
          </p:cNvPr>
          <p:cNvSpPr/>
          <p:nvPr/>
        </p:nvSpPr>
        <p:spPr>
          <a:xfrm>
            <a:off x="8544272" y="3284984"/>
            <a:ext cx="28803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4896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8610</TotalTime>
  <Words>414</Words>
  <Application>Microsoft Office PowerPoint</Application>
  <PresentationFormat>寬螢幕</PresentationFormat>
  <Paragraphs>184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新細明體</vt:lpstr>
      <vt:lpstr>標楷體</vt:lpstr>
      <vt:lpstr>Arial</vt:lpstr>
      <vt:lpstr>Calibri</vt:lpstr>
      <vt:lpstr>Calibri Light</vt:lpstr>
      <vt:lpstr>Wingdings</vt:lpstr>
      <vt:lpstr>Wingdings 2</vt:lpstr>
      <vt:lpstr>壁窗</vt:lpstr>
      <vt:lpstr>0/1 Knapsack Problem by Dynamic Programming</vt:lpstr>
      <vt:lpstr>0/1 Knapsack Problem by DP</vt:lpstr>
      <vt:lpstr>Example 1: Bottom-up Table Filling</vt:lpstr>
      <vt:lpstr>Example 2: Bottom-up Table Filling</vt:lpstr>
      <vt:lpstr>Example 3: Top-down Table Filling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使用 HTS 進行中文語音合成之研究</dc:title>
  <dc:creator>heycat</dc:creator>
  <cp:lastModifiedBy>user</cp:lastModifiedBy>
  <cp:revision>664</cp:revision>
  <dcterms:created xsi:type="dcterms:W3CDTF">2008-11-09T17:03:56Z</dcterms:created>
  <dcterms:modified xsi:type="dcterms:W3CDTF">2022-10-11T08:50:16Z</dcterms:modified>
</cp:coreProperties>
</file>