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1"/>
  </p:notesMasterIdLst>
  <p:handoutMasterIdLst>
    <p:handoutMasterId r:id="rId32"/>
  </p:handoutMasterIdLst>
  <p:sldIdLst>
    <p:sldId id="347" r:id="rId2"/>
    <p:sldId id="299" r:id="rId3"/>
    <p:sldId id="348" r:id="rId4"/>
    <p:sldId id="361" r:id="rId5"/>
    <p:sldId id="369" r:id="rId6"/>
    <p:sldId id="364" r:id="rId7"/>
    <p:sldId id="349" r:id="rId8"/>
    <p:sldId id="363" r:id="rId9"/>
    <p:sldId id="346" r:id="rId10"/>
    <p:sldId id="350" r:id="rId11"/>
    <p:sldId id="351" r:id="rId12"/>
    <p:sldId id="352" r:id="rId13"/>
    <p:sldId id="353" r:id="rId14"/>
    <p:sldId id="367" r:id="rId15"/>
    <p:sldId id="377" r:id="rId16"/>
    <p:sldId id="358" r:id="rId17"/>
    <p:sldId id="368" r:id="rId18"/>
    <p:sldId id="355" r:id="rId19"/>
    <p:sldId id="360" r:id="rId20"/>
    <p:sldId id="359" r:id="rId21"/>
    <p:sldId id="365" r:id="rId22"/>
    <p:sldId id="370" r:id="rId23"/>
    <p:sldId id="371" r:id="rId24"/>
    <p:sldId id="372" r:id="rId25"/>
    <p:sldId id="373" r:id="rId26"/>
    <p:sldId id="374" r:id="rId27"/>
    <p:sldId id="375" r:id="rId28"/>
    <p:sldId id="376" r:id="rId29"/>
    <p:sldId id="366" r:id="rId3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淺色樣式 3 - 輔色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76" autoAdjust="0"/>
    <p:restoredTop sz="94125" autoAdjust="0"/>
  </p:normalViewPr>
  <p:slideViewPr>
    <p:cSldViewPr>
      <p:cViewPr varScale="1">
        <p:scale>
          <a:sx n="82" d="100"/>
          <a:sy n="82" d="100"/>
        </p:scale>
        <p:origin x="1685" y="58"/>
      </p:cViewPr>
      <p:guideLst>
        <p:guide orient="horz" pos="2160"/>
        <p:guide pos="2880"/>
      </p:guideLst>
    </p:cSldViewPr>
  </p:slideViewPr>
  <p:outlineViewPr>
    <p:cViewPr>
      <p:scale>
        <a:sx n="33" d="100"/>
        <a:sy n="33" d="100"/>
      </p:scale>
      <p:origin x="0" y="6178"/>
    </p:cViewPr>
  </p:outlineViewPr>
  <p:notesTextViewPr>
    <p:cViewPr>
      <p:scale>
        <a:sx n="100" d="100"/>
        <a:sy n="100" d="100"/>
      </p:scale>
      <p:origin x="0" y="0"/>
    </p:cViewPr>
  </p:notesTextViewPr>
  <p:sorterViewPr>
    <p:cViewPr varScale="1">
      <p:scale>
        <a:sx n="1" d="1"/>
        <a:sy n="1" d="1"/>
      </p:scale>
      <p:origin x="0" y="-1722"/>
    </p:cViewPr>
  </p:sorterViewPr>
  <p:notesViewPr>
    <p:cSldViewPr>
      <p:cViewPr varScale="1">
        <p:scale>
          <a:sx n="41" d="100"/>
          <a:sy n="41" d="100"/>
        </p:scale>
        <p:origin x="-2395" y="-8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4BF13AC-F7EB-4777-9E49-581A4904525B}" type="datetimeFigureOut">
              <a:rPr lang="zh-TW" altLang="en-US" smtClean="0"/>
              <a:pPr/>
              <a:t>2022/8/28</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BA66C95-0D41-448E-A332-327BB5F29A4B}" type="slidenum">
              <a:rPr lang="zh-TW" altLang="en-US" smtClean="0"/>
              <a:pPr/>
              <a:t>‹#›</a:t>
            </a:fld>
            <a:endParaRPr lang="zh-TW" altLang="en-US"/>
          </a:p>
        </p:txBody>
      </p:sp>
    </p:spTree>
    <p:extLst>
      <p:ext uri="{BB962C8B-B14F-4D97-AF65-F5344CB8AC3E}">
        <p14:creationId xmlns:p14="http://schemas.microsoft.com/office/powerpoint/2010/main" val="128109841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1D7637-36C6-481B-974F-5F218DAE9B6A}" type="datetimeFigureOut">
              <a:rPr lang="zh-TW" altLang="en-US" smtClean="0"/>
              <a:pPr/>
              <a:t>2022/8/27</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62C572-1BA5-477C-B07B-B3E31F0FDA36}" type="slidenum">
              <a:rPr lang="zh-TW" altLang="en-US" smtClean="0"/>
              <a:pPr/>
              <a:t>‹#›</a:t>
            </a:fld>
            <a:endParaRPr lang="zh-TW" altLang="en-US"/>
          </a:p>
        </p:txBody>
      </p:sp>
    </p:spTree>
    <p:extLst>
      <p:ext uri="{BB962C8B-B14F-4D97-AF65-F5344CB8AC3E}">
        <p14:creationId xmlns:p14="http://schemas.microsoft.com/office/powerpoint/2010/main" val="419929108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1">
        <a:schemeClr val="bg1"/>
      </p:bgRef>
    </p:bg>
    <p:spTree>
      <p:nvGrpSpPr>
        <p:cNvPr id="1" name=""/>
        <p:cNvGrpSpPr/>
        <p:nvPr/>
      </p:nvGrpSpPr>
      <p:grpSpPr>
        <a:xfrm>
          <a:off x="0" y="0"/>
          <a:ext cx="0" cy="0"/>
          <a:chOff x="0" y="0"/>
          <a:chExt cx="0" cy="0"/>
        </a:xfrm>
      </p:grpSpPr>
      <p:sp>
        <p:nvSpPr>
          <p:cNvPr id="8" name="標題 7"/>
          <p:cNvSpPr>
            <a:spLocks noGrp="1"/>
          </p:cNvSpPr>
          <p:nvPr>
            <p:ph type="ctrTitle"/>
          </p:nvPr>
        </p:nvSpPr>
        <p:spPr>
          <a:xfrm>
            <a:off x="2286000" y="1340768"/>
            <a:ext cx="6172200" cy="1894362"/>
          </a:xfrm>
        </p:spPr>
        <p:txBody>
          <a:bodyPr>
            <a:normAutofit/>
          </a:bodyPr>
          <a:lstStyle>
            <a:lvl1pPr algn="ctr">
              <a:defRPr sz="3500" b="0" i="0"/>
            </a:lvl1pPr>
          </a:lstStyle>
          <a:p>
            <a:r>
              <a:rPr kumimoji="0" lang="zh-TW" altLang="en-US" dirty="0"/>
              <a:t>按一下以編輯母片標題樣式</a:t>
            </a:r>
            <a:endParaRPr kumimoji="0" lang="en-US" dirty="0"/>
          </a:p>
        </p:txBody>
      </p:sp>
      <p:sp>
        <p:nvSpPr>
          <p:cNvPr id="9" name="副標題 8"/>
          <p:cNvSpPr>
            <a:spLocks noGrp="1"/>
          </p:cNvSpPr>
          <p:nvPr>
            <p:ph type="subTitle" idx="1"/>
          </p:nvPr>
        </p:nvSpPr>
        <p:spPr>
          <a:xfrm>
            <a:off x="2286000" y="3933056"/>
            <a:ext cx="6172200" cy="1371600"/>
          </a:xfrm>
        </p:spPr>
        <p:txBody>
          <a:bodyPr/>
          <a:lstStyle>
            <a:lvl1pPr marL="0" indent="0" algn="ctr">
              <a:buNone/>
              <a:defRPr sz="1800" b="0">
                <a:solidFill>
                  <a:schemeClr val="tx2"/>
                </a:solidFill>
                <a:latin typeface="標楷體" panose="03000509000000000000" pitchFamily="65" charset="-120"/>
                <a:ea typeface="標楷體" panose="03000509000000000000" pitchFamily="65" charset="-12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dirty="0"/>
              <a:t>按一下以編輯母片副標題樣式</a:t>
            </a:r>
            <a:endParaRPr kumimoji="0" lang="en-US" dirty="0"/>
          </a:p>
        </p:txBody>
      </p:sp>
      <p:sp>
        <p:nvSpPr>
          <p:cNvPr id="28" name="日期版面配置區 27"/>
          <p:cNvSpPr>
            <a:spLocks noGrp="1"/>
          </p:cNvSpPr>
          <p:nvPr>
            <p:ph type="dt" sz="half" idx="10"/>
          </p:nvPr>
        </p:nvSpPr>
        <p:spPr bwMode="auto">
          <a:xfrm rot="5400000">
            <a:off x="7764621" y="1174097"/>
            <a:ext cx="2286000" cy="381000"/>
          </a:xfrm>
          <a:prstGeom prst="rect">
            <a:avLst/>
          </a:prstGeom>
        </p:spPr>
        <p:txBody>
          <a:bodyPr/>
          <a:lstStyle/>
          <a:p>
            <a:fld id="{EC2AF713-F6D1-4B03-802B-E6472EF385F8}" type="datetimeFigureOut">
              <a:rPr lang="zh-TW" altLang="en-US" smtClean="0"/>
              <a:pPr/>
              <a:t>2022/8/27</a:t>
            </a:fld>
            <a:endParaRPr lang="zh-TW" altLang="en-US"/>
          </a:p>
        </p:txBody>
      </p:sp>
      <p:sp>
        <p:nvSpPr>
          <p:cNvPr id="17" name="頁尾版面配置區 16"/>
          <p:cNvSpPr>
            <a:spLocks noGrp="1"/>
          </p:cNvSpPr>
          <p:nvPr>
            <p:ph type="ftr" sz="quarter" idx="11"/>
          </p:nvPr>
        </p:nvSpPr>
        <p:spPr bwMode="auto">
          <a:xfrm rot="5400000">
            <a:off x="7077269" y="4181669"/>
            <a:ext cx="3657600" cy="384048"/>
          </a:xfrm>
          <a:prstGeom prst="rect">
            <a:avLst/>
          </a:prstGeom>
        </p:spPr>
        <p:txBody>
          <a:bodyPr/>
          <a:lstStyle/>
          <a:p>
            <a:endParaRPr lang="zh-TW" altLang="en-US"/>
          </a:p>
        </p:txBody>
      </p:sp>
      <p:sp>
        <p:nvSpPr>
          <p:cNvPr id="10" name="矩形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矩形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矩形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接點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直線接點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直線接點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接點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接點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直線接點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矩形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橢圓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橢圓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橢圓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橢圓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橢圓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投影片編號版面配置區 28"/>
          <p:cNvSpPr>
            <a:spLocks noGrp="1"/>
          </p:cNvSpPr>
          <p:nvPr>
            <p:ph type="sldNum" sz="quarter" idx="12"/>
          </p:nvPr>
        </p:nvSpPr>
        <p:spPr bwMode="auto">
          <a:xfrm>
            <a:off x="1325544" y="4928702"/>
            <a:ext cx="609600" cy="517524"/>
          </a:xfrm>
          <a:prstGeom prst="rect">
            <a:avLst/>
          </a:prstGeom>
        </p:spPr>
        <p:txBody>
          <a:bodyPr/>
          <a:lstStyle/>
          <a:p>
            <a:fld id="{93BD6009-2A66-4F07-812F-9E9F9B397B69}" type="slidenum">
              <a:rPr lang="zh-TW" altLang="en-US" smtClean="0"/>
              <a:pPr/>
              <a:t>‹#›</a:t>
            </a:fld>
            <a:endParaRPr lang="zh-TW" altLang="en-US" dirty="0"/>
          </a:p>
        </p:txBody>
      </p:sp>
      <p:pic>
        <p:nvPicPr>
          <p:cNvPr id="30" name="圖片 29" descr="mir_logo.gif"/>
          <p:cNvPicPr>
            <a:picLocks noChangeAspect="1"/>
          </p:cNvPicPr>
          <p:nvPr userDrawn="1"/>
        </p:nvPicPr>
        <p:blipFill>
          <a:blip r:embed="rId2"/>
          <a:stretch>
            <a:fillRect/>
          </a:stretch>
        </p:blipFill>
        <p:spPr>
          <a:xfrm>
            <a:off x="7491442" y="278112"/>
            <a:ext cx="1295400" cy="579120"/>
          </a:xfrm>
          <a:prstGeom prst="rect">
            <a:avLst/>
          </a:prstGeom>
        </p:spPr>
      </p:pic>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a:t>按一下以編輯母片標題樣式</a:t>
            </a:r>
            <a:endParaRPr kumimoji="0" lang="en-US"/>
          </a:p>
        </p:txBody>
      </p:sp>
      <p:sp>
        <p:nvSpPr>
          <p:cNvPr id="3" name="直排文字版面配置區 2"/>
          <p:cNvSpPr>
            <a:spLocks noGrp="1"/>
          </p:cNvSpPr>
          <p:nvPr>
            <p:ph type="body" orient="vert" idx="1"/>
          </p:nvPr>
        </p:nvSpPr>
        <p:spPr/>
        <p:txBody>
          <a:bodyPr vert="eaVert"/>
          <a:lstStyle>
            <a:lvl1pPr>
              <a:defRPr>
                <a:latin typeface="標楷體" panose="03000509000000000000" pitchFamily="65" charset="-120"/>
                <a:ea typeface="標楷體" panose="03000509000000000000" pitchFamily="65" charset="-120"/>
              </a:defRPr>
            </a:lvl1pPr>
            <a:lvl2pPr>
              <a:defRPr>
                <a:latin typeface="標楷體" panose="03000509000000000000" pitchFamily="65" charset="-120"/>
                <a:ea typeface="標楷體" panose="03000509000000000000" pitchFamily="65" charset="-120"/>
              </a:defRPr>
            </a:lvl2pPr>
            <a:lvl3pPr>
              <a:defRPr>
                <a:latin typeface="標楷體" panose="03000509000000000000" pitchFamily="65" charset="-120"/>
                <a:ea typeface="標楷體" panose="03000509000000000000" pitchFamily="65" charset="-120"/>
              </a:defRPr>
            </a:lvl3pPr>
            <a:lvl4pPr>
              <a:defRPr>
                <a:latin typeface="標楷體" panose="03000509000000000000" pitchFamily="65" charset="-120"/>
                <a:ea typeface="標楷體" panose="03000509000000000000" pitchFamily="65" charset="-120"/>
              </a:defRPr>
            </a:lvl4pPr>
            <a:lvl5pPr>
              <a:defRPr>
                <a:latin typeface="標楷體" panose="03000509000000000000" pitchFamily="65" charset="-120"/>
                <a:ea typeface="標楷體" panose="03000509000000000000"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4" name="日期版面配置區 3"/>
          <p:cNvSpPr>
            <a:spLocks noGrp="1"/>
          </p:cNvSpPr>
          <p:nvPr>
            <p:ph type="dt" sz="half" idx="10"/>
          </p:nvPr>
        </p:nvSpPr>
        <p:spPr>
          <a:xfrm rot="5400000">
            <a:off x="7589520" y="1081851"/>
            <a:ext cx="2011680" cy="384048"/>
          </a:xfrm>
          <a:prstGeom prst="rect">
            <a:avLst/>
          </a:prstGeom>
        </p:spPr>
        <p:txBody>
          <a:bodyPr/>
          <a:lstStyle/>
          <a:p>
            <a:fld id="{EC2AF713-F6D1-4B03-802B-E6472EF385F8}" type="datetimeFigureOut">
              <a:rPr lang="zh-TW" altLang="en-US" smtClean="0"/>
              <a:pPr/>
              <a:t>2022/8/27</a:t>
            </a:fld>
            <a:endParaRPr lang="zh-TW" altLang="en-US"/>
          </a:p>
        </p:txBody>
      </p:sp>
      <p:sp>
        <p:nvSpPr>
          <p:cNvPr id="5" name="頁尾版面配置區 4"/>
          <p:cNvSpPr>
            <a:spLocks noGrp="1"/>
          </p:cNvSpPr>
          <p:nvPr>
            <p:ph type="ftr" sz="quarter" idx="11"/>
          </p:nvPr>
        </p:nvSpPr>
        <p:spPr>
          <a:xfrm rot="5400000">
            <a:off x="6990186" y="3737240"/>
            <a:ext cx="3200400" cy="365760"/>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8129016" y="5734050"/>
            <a:ext cx="609600" cy="521208"/>
          </a:xfrm>
          <a:prstGeom prst="rect">
            <a:avLst/>
          </a:prstGeom>
        </p:spPr>
        <p:txBody>
          <a:bodyPr/>
          <a:lstStyle/>
          <a:p>
            <a:fld id="{93BD6009-2A66-4F07-812F-9E9F9B397B69}"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9"/>
            <a:ext cx="1676400" cy="5851525"/>
          </a:xfrm>
        </p:spPr>
        <p:txBody>
          <a:bodyPr vert="eaVert"/>
          <a:lstStyle/>
          <a:p>
            <a:r>
              <a:rPr kumimoji="0" lang="zh-TW" altLang="en-US"/>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lvl1pPr>
              <a:defRPr>
                <a:latin typeface="標楷體" panose="03000509000000000000" pitchFamily="65" charset="-120"/>
                <a:ea typeface="標楷體" panose="03000509000000000000" pitchFamily="65" charset="-120"/>
              </a:defRPr>
            </a:lvl1pPr>
            <a:lvl2pPr>
              <a:defRPr>
                <a:latin typeface="標楷體" panose="03000509000000000000" pitchFamily="65" charset="-120"/>
                <a:ea typeface="標楷體" panose="03000509000000000000" pitchFamily="65" charset="-120"/>
              </a:defRPr>
            </a:lvl2pPr>
            <a:lvl3pPr>
              <a:defRPr>
                <a:latin typeface="標楷體" panose="03000509000000000000" pitchFamily="65" charset="-120"/>
                <a:ea typeface="標楷體" panose="03000509000000000000" pitchFamily="65" charset="-120"/>
              </a:defRPr>
            </a:lvl3pPr>
            <a:lvl4pPr>
              <a:defRPr>
                <a:latin typeface="標楷體" panose="03000509000000000000" pitchFamily="65" charset="-120"/>
                <a:ea typeface="標楷體" panose="03000509000000000000" pitchFamily="65" charset="-120"/>
              </a:defRPr>
            </a:lvl4pPr>
            <a:lvl5pPr>
              <a:defRPr>
                <a:latin typeface="標楷體" panose="03000509000000000000" pitchFamily="65" charset="-120"/>
                <a:ea typeface="標楷體" panose="03000509000000000000"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4" name="日期版面配置區 3"/>
          <p:cNvSpPr>
            <a:spLocks noGrp="1"/>
          </p:cNvSpPr>
          <p:nvPr>
            <p:ph type="dt" sz="half" idx="10"/>
          </p:nvPr>
        </p:nvSpPr>
        <p:spPr>
          <a:xfrm rot="5400000">
            <a:off x="7589520" y="1081851"/>
            <a:ext cx="2011680" cy="384048"/>
          </a:xfrm>
          <a:prstGeom prst="rect">
            <a:avLst/>
          </a:prstGeom>
        </p:spPr>
        <p:txBody>
          <a:bodyPr/>
          <a:lstStyle/>
          <a:p>
            <a:fld id="{EC2AF713-F6D1-4B03-802B-E6472EF385F8}" type="datetimeFigureOut">
              <a:rPr lang="zh-TW" altLang="en-US" smtClean="0"/>
              <a:pPr/>
              <a:t>2022/8/27</a:t>
            </a:fld>
            <a:endParaRPr lang="zh-TW" altLang="en-US"/>
          </a:p>
        </p:txBody>
      </p:sp>
      <p:sp>
        <p:nvSpPr>
          <p:cNvPr id="5" name="頁尾版面配置區 4"/>
          <p:cNvSpPr>
            <a:spLocks noGrp="1"/>
          </p:cNvSpPr>
          <p:nvPr>
            <p:ph type="ftr" sz="quarter" idx="11"/>
          </p:nvPr>
        </p:nvSpPr>
        <p:spPr>
          <a:xfrm rot="5400000">
            <a:off x="6990186" y="3737240"/>
            <a:ext cx="3200400" cy="365760"/>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8129016" y="5734050"/>
            <a:ext cx="609600" cy="521208"/>
          </a:xfrm>
          <a:prstGeom prst="rect">
            <a:avLst/>
          </a:prstGeom>
        </p:spPr>
        <p:txBody>
          <a:bodyPr/>
          <a:lstStyle/>
          <a:p>
            <a:fld id="{93BD6009-2A66-4F07-812F-9E9F9B397B69}"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標題及物件">
    <p:spTree>
      <p:nvGrpSpPr>
        <p:cNvPr id="1" name=""/>
        <p:cNvGrpSpPr/>
        <p:nvPr/>
      </p:nvGrpSpPr>
      <p:grpSpPr>
        <a:xfrm>
          <a:off x="0" y="0"/>
          <a:ext cx="0" cy="0"/>
          <a:chOff x="0" y="0"/>
          <a:chExt cx="0" cy="0"/>
        </a:xfrm>
      </p:grpSpPr>
      <p:sp>
        <p:nvSpPr>
          <p:cNvPr id="8" name="內容版面配置區 7"/>
          <p:cNvSpPr>
            <a:spLocks noGrp="1"/>
          </p:cNvSpPr>
          <p:nvPr>
            <p:ph sz="quarter" idx="1"/>
          </p:nvPr>
        </p:nvSpPr>
        <p:spPr>
          <a:xfrm>
            <a:off x="457200" y="1714488"/>
            <a:ext cx="7467600" cy="4759464"/>
          </a:xfrm>
        </p:spPr>
        <p:txBody>
          <a:bodyPr/>
          <a:lstStyle>
            <a:lvl1pPr>
              <a:defRPr baseline="0">
                <a:latin typeface="+mj-lt"/>
                <a:ea typeface="標楷體" pitchFamily="65" charset="-120"/>
              </a:defRPr>
            </a:lvl1pPr>
            <a:lvl2pPr>
              <a:defRPr baseline="0">
                <a:latin typeface="+mj-lt"/>
                <a:ea typeface="標楷體" pitchFamily="65" charset="-120"/>
              </a:defRPr>
            </a:lvl2pPr>
            <a:lvl3pPr>
              <a:defRPr sz="1900" baseline="0">
                <a:latin typeface="+mj-lt"/>
                <a:ea typeface="標楷體" pitchFamily="65" charset="-120"/>
              </a:defRPr>
            </a:lvl3pPr>
            <a:lvl4pPr>
              <a:defRPr baseline="0">
                <a:latin typeface="+mj-lt"/>
                <a:ea typeface="標楷體" pitchFamily="65" charset="-120"/>
              </a:defRPr>
            </a:lvl4pPr>
            <a:lvl5pPr>
              <a:defRPr baseline="0">
                <a:latin typeface="+mj-lt"/>
                <a:ea typeface="標楷體"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7" name="日期版面配置區 6"/>
          <p:cNvSpPr>
            <a:spLocks noGrp="1"/>
          </p:cNvSpPr>
          <p:nvPr>
            <p:ph type="dt" sz="half" idx="14"/>
          </p:nvPr>
        </p:nvSpPr>
        <p:spPr>
          <a:xfrm rot="5400000">
            <a:off x="7589520" y="1081851"/>
            <a:ext cx="2011680" cy="384048"/>
          </a:xfrm>
          <a:prstGeom prst="rect">
            <a:avLst/>
          </a:prstGeom>
        </p:spPr>
        <p:txBody>
          <a:bodyPr rtlCol="0"/>
          <a:lstStyle/>
          <a:p>
            <a:fld id="{EC2AF713-F6D1-4B03-802B-E6472EF385F8}" type="datetimeFigureOut">
              <a:rPr lang="zh-TW" altLang="en-US" smtClean="0"/>
              <a:pPr/>
              <a:t>2022/8/27</a:t>
            </a:fld>
            <a:endParaRPr lang="zh-TW" altLang="en-US" dirty="0"/>
          </a:p>
        </p:txBody>
      </p:sp>
      <p:sp>
        <p:nvSpPr>
          <p:cNvPr id="10" name="頁尾版面配置區 9"/>
          <p:cNvSpPr>
            <a:spLocks noGrp="1"/>
          </p:cNvSpPr>
          <p:nvPr>
            <p:ph type="ftr" sz="quarter" idx="16"/>
          </p:nvPr>
        </p:nvSpPr>
        <p:spPr>
          <a:xfrm rot="5400000">
            <a:off x="6990186" y="3737240"/>
            <a:ext cx="3200400" cy="365760"/>
          </a:xfrm>
          <a:prstGeom prst="rect">
            <a:avLst/>
          </a:prstGeom>
        </p:spPr>
        <p:txBody>
          <a:bodyPr rtlCol="0"/>
          <a:lstStyle/>
          <a:p>
            <a:endParaRPr lang="zh-TW" altLang="en-US" dirty="0"/>
          </a:p>
        </p:txBody>
      </p:sp>
      <p:pic>
        <p:nvPicPr>
          <p:cNvPr id="6" name="圖片 5" descr="mir_logo.gif"/>
          <p:cNvPicPr>
            <a:picLocks noChangeAspect="1"/>
          </p:cNvPicPr>
          <p:nvPr userDrawn="1"/>
        </p:nvPicPr>
        <p:blipFill>
          <a:blip r:embed="rId2"/>
          <a:stretch>
            <a:fillRect/>
          </a:stretch>
        </p:blipFill>
        <p:spPr>
          <a:xfrm>
            <a:off x="7286644" y="135236"/>
            <a:ext cx="1295400" cy="579120"/>
          </a:xfrm>
          <a:prstGeom prst="rect">
            <a:avLst/>
          </a:prstGeom>
        </p:spPr>
      </p:pic>
      <p:sp>
        <p:nvSpPr>
          <p:cNvPr id="4" name="標題 3"/>
          <p:cNvSpPr>
            <a:spLocks noGrp="1"/>
          </p:cNvSpPr>
          <p:nvPr>
            <p:ph type="title"/>
          </p:nvPr>
        </p:nvSpPr>
        <p:spPr/>
        <p:txBody>
          <a:bodyPr/>
          <a:lstStyle/>
          <a:p>
            <a:r>
              <a:rPr lang="zh-TW" altLang="en-US" dirty="0"/>
              <a:t>按一下以編輯母片標題樣式</a:t>
            </a:r>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1">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2286000" y="2895600"/>
            <a:ext cx="6172200" cy="2053590"/>
          </a:xfrm>
        </p:spPr>
        <p:txBody>
          <a:bodyPr/>
          <a:lstStyle>
            <a:lvl1pPr algn="l">
              <a:buNone/>
              <a:defRPr sz="3000" b="1" cap="small" baseline="0"/>
            </a:lvl1pPr>
          </a:lstStyle>
          <a:p>
            <a:r>
              <a:rPr kumimoji="0" lang="zh-TW" altLang="en-US"/>
              <a:t>按一下以編輯母片標題樣式</a:t>
            </a:r>
            <a:endParaRPr kumimoji="0" lang="en-US"/>
          </a:p>
        </p:txBody>
      </p:sp>
      <p:sp>
        <p:nvSpPr>
          <p:cNvPr id="3" name="文字版面配置區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a:t>按一下以編輯母片文字樣式</a:t>
            </a:r>
          </a:p>
        </p:txBody>
      </p:sp>
      <p:sp>
        <p:nvSpPr>
          <p:cNvPr id="4" name="日期版面配置區 3"/>
          <p:cNvSpPr>
            <a:spLocks noGrp="1"/>
          </p:cNvSpPr>
          <p:nvPr>
            <p:ph type="dt" sz="half" idx="10"/>
          </p:nvPr>
        </p:nvSpPr>
        <p:spPr bwMode="auto">
          <a:xfrm rot="5400000">
            <a:off x="7763256" y="1170432"/>
            <a:ext cx="2286000" cy="381000"/>
          </a:xfrm>
          <a:prstGeom prst="rect">
            <a:avLst/>
          </a:prstGeom>
        </p:spPr>
        <p:txBody>
          <a:bodyPr/>
          <a:lstStyle/>
          <a:p>
            <a:fld id="{EC2AF713-F6D1-4B03-802B-E6472EF385F8}" type="datetimeFigureOut">
              <a:rPr lang="zh-TW" altLang="en-US" smtClean="0"/>
              <a:pPr/>
              <a:t>2022/8/27</a:t>
            </a:fld>
            <a:endParaRPr lang="zh-TW" altLang="en-US"/>
          </a:p>
        </p:txBody>
      </p:sp>
      <p:sp>
        <p:nvSpPr>
          <p:cNvPr id="5" name="頁尾版面配置區 4"/>
          <p:cNvSpPr>
            <a:spLocks noGrp="1"/>
          </p:cNvSpPr>
          <p:nvPr>
            <p:ph type="ftr" sz="quarter" idx="11"/>
          </p:nvPr>
        </p:nvSpPr>
        <p:spPr bwMode="auto">
          <a:xfrm rot="5400000">
            <a:off x="7077456" y="4178808"/>
            <a:ext cx="3657600" cy="384048"/>
          </a:xfrm>
          <a:prstGeom prst="rect">
            <a:avLst/>
          </a:prstGeom>
        </p:spPr>
        <p:txBody>
          <a:bodyPr/>
          <a:lstStyle/>
          <a:p>
            <a:endParaRPr lang="zh-TW" altLang="en-US"/>
          </a:p>
        </p:txBody>
      </p:sp>
      <p:sp>
        <p:nvSpPr>
          <p:cNvPr id="9" name="矩形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接點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線接點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接點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接點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直線接點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矩形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橢圓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橢圓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橢圓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橢圓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橢圓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直線接點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投影片編號版面配置區 5"/>
          <p:cNvSpPr>
            <a:spLocks noGrp="1"/>
          </p:cNvSpPr>
          <p:nvPr>
            <p:ph type="sldNum" sz="quarter" idx="12"/>
          </p:nvPr>
        </p:nvSpPr>
        <p:spPr bwMode="auto">
          <a:xfrm>
            <a:off x="1340616" y="4928702"/>
            <a:ext cx="609600" cy="517524"/>
          </a:xfrm>
          <a:prstGeom prst="rect">
            <a:avLst/>
          </a:prstGeom>
        </p:spPr>
        <p:txBody>
          <a:bodyPr/>
          <a:lstStyle/>
          <a:p>
            <a:fld id="{93BD6009-2A66-4F07-812F-9E9F9B397B69}"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0" cap="none" baseline="0">
                <a:latin typeface="+mj-lt"/>
              </a:defRPr>
            </a:lvl1pPr>
          </a:lstStyle>
          <a:p>
            <a:r>
              <a:rPr kumimoji="0" lang="zh-TW" altLang="en-US" dirty="0"/>
              <a:t>按一下以編輯母片標題樣式</a:t>
            </a:r>
            <a:endParaRPr kumimoji="0" lang="en-US" dirty="0"/>
          </a:p>
        </p:txBody>
      </p:sp>
      <p:sp>
        <p:nvSpPr>
          <p:cNvPr id="9" name="內容版面配置區 8"/>
          <p:cNvSpPr>
            <a:spLocks noGrp="1"/>
          </p:cNvSpPr>
          <p:nvPr>
            <p:ph sz="quarter" idx="1"/>
          </p:nvPr>
        </p:nvSpPr>
        <p:spPr>
          <a:xfrm>
            <a:off x="457200" y="1600200"/>
            <a:ext cx="3657600" cy="4572000"/>
          </a:xfrm>
        </p:spPr>
        <p:txBody>
          <a:bodyPr/>
          <a:lstStyle>
            <a:lvl1pPr>
              <a:defRPr>
                <a:latin typeface="Calibri" panose="020F0502020204030204" pitchFamily="34" charset="0"/>
                <a:ea typeface="標楷體" panose="03000509000000000000" pitchFamily="65" charset="-120"/>
                <a:cs typeface="Calibri" panose="020F0502020204030204" pitchFamily="34" charset="0"/>
              </a:defRPr>
            </a:lvl1pPr>
            <a:lvl2pPr>
              <a:defRPr>
                <a:latin typeface="Calibri" panose="020F0502020204030204" pitchFamily="34" charset="0"/>
                <a:ea typeface="標楷體" panose="03000509000000000000" pitchFamily="65" charset="-120"/>
                <a:cs typeface="Calibri" panose="020F0502020204030204" pitchFamily="34" charset="0"/>
              </a:defRPr>
            </a:lvl2pPr>
            <a:lvl3pPr>
              <a:defRPr>
                <a:latin typeface="Calibri" panose="020F0502020204030204" pitchFamily="34" charset="0"/>
                <a:ea typeface="標楷體" panose="03000509000000000000" pitchFamily="65" charset="-120"/>
                <a:cs typeface="Calibri" panose="020F0502020204030204" pitchFamily="34" charset="0"/>
              </a:defRPr>
            </a:lvl3pPr>
            <a:lvl4pPr>
              <a:defRPr>
                <a:latin typeface="Calibri" panose="020F0502020204030204" pitchFamily="34" charset="0"/>
                <a:ea typeface="標楷體" panose="03000509000000000000" pitchFamily="65" charset="-120"/>
                <a:cs typeface="Calibri" panose="020F0502020204030204" pitchFamily="34" charset="0"/>
              </a:defRPr>
            </a:lvl4pPr>
            <a:lvl5pPr>
              <a:defRPr>
                <a:latin typeface="Calibri" panose="020F0502020204030204" pitchFamily="34" charset="0"/>
                <a:ea typeface="標楷體" panose="03000509000000000000" pitchFamily="65" charset="-120"/>
                <a:cs typeface="Calibri" panose="020F0502020204030204" pitchFamily="34" charset="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11" name="內容版面配置區 10"/>
          <p:cNvSpPr>
            <a:spLocks noGrp="1"/>
          </p:cNvSpPr>
          <p:nvPr>
            <p:ph sz="quarter" idx="2"/>
          </p:nvPr>
        </p:nvSpPr>
        <p:spPr>
          <a:xfrm>
            <a:off x="4270248" y="1600200"/>
            <a:ext cx="3657600" cy="4572000"/>
          </a:xfrm>
        </p:spPr>
        <p:txBody>
          <a:bodyPr/>
          <a:lstStyle>
            <a:lvl1pPr>
              <a:defRPr>
                <a:latin typeface="Calibri" panose="020F0502020204030204" pitchFamily="34" charset="0"/>
                <a:ea typeface="標楷體" panose="03000509000000000000" pitchFamily="65" charset="-120"/>
                <a:cs typeface="Calibri" panose="020F0502020204030204" pitchFamily="34" charset="0"/>
              </a:defRPr>
            </a:lvl1pPr>
            <a:lvl2pPr>
              <a:defRPr>
                <a:latin typeface="Calibri" panose="020F0502020204030204" pitchFamily="34" charset="0"/>
                <a:ea typeface="標楷體" panose="03000509000000000000" pitchFamily="65" charset="-120"/>
                <a:cs typeface="Calibri" panose="020F0502020204030204" pitchFamily="34" charset="0"/>
              </a:defRPr>
            </a:lvl2pPr>
            <a:lvl3pPr>
              <a:defRPr>
                <a:latin typeface="Calibri" panose="020F0502020204030204" pitchFamily="34" charset="0"/>
                <a:ea typeface="標楷體" panose="03000509000000000000" pitchFamily="65" charset="-120"/>
                <a:cs typeface="Calibri" panose="020F0502020204030204" pitchFamily="34" charset="0"/>
              </a:defRPr>
            </a:lvl3pPr>
            <a:lvl4pPr>
              <a:defRPr>
                <a:latin typeface="Calibri" panose="020F0502020204030204" pitchFamily="34" charset="0"/>
                <a:ea typeface="標楷體" panose="03000509000000000000" pitchFamily="65" charset="-120"/>
                <a:cs typeface="Calibri" panose="020F0502020204030204" pitchFamily="34" charset="0"/>
              </a:defRPr>
            </a:lvl4pPr>
            <a:lvl5pPr>
              <a:defRPr>
                <a:latin typeface="Calibri" panose="020F0502020204030204" pitchFamily="34" charset="0"/>
                <a:ea typeface="標楷體" panose="03000509000000000000" pitchFamily="65" charset="-120"/>
                <a:cs typeface="Calibri" panose="020F0502020204030204" pitchFamily="34" charset="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7543800" cy="1143000"/>
          </a:xfrm>
        </p:spPr>
        <p:txBody>
          <a:bodyPr anchor="b"/>
          <a:lstStyle>
            <a:lvl1pPr>
              <a:defRPr b="0" cap="none" baseline="0"/>
            </a:lvl1pPr>
          </a:lstStyle>
          <a:p>
            <a:r>
              <a:rPr kumimoji="0" lang="zh-TW" altLang="en-US" dirty="0"/>
              <a:t>按一下以編輯母片標題樣式</a:t>
            </a:r>
            <a:endParaRPr kumimoji="0" lang="en-US" dirty="0"/>
          </a:p>
        </p:txBody>
      </p:sp>
      <p:sp>
        <p:nvSpPr>
          <p:cNvPr id="7" name="日期版面配置區 6"/>
          <p:cNvSpPr>
            <a:spLocks noGrp="1"/>
          </p:cNvSpPr>
          <p:nvPr>
            <p:ph type="dt" sz="half" idx="10"/>
          </p:nvPr>
        </p:nvSpPr>
        <p:spPr>
          <a:xfrm rot="5400000">
            <a:off x="7589520" y="1081851"/>
            <a:ext cx="2011680" cy="384048"/>
          </a:xfrm>
          <a:prstGeom prst="rect">
            <a:avLst/>
          </a:prstGeom>
        </p:spPr>
        <p:txBody>
          <a:bodyPr/>
          <a:lstStyle/>
          <a:p>
            <a:fld id="{EC2AF713-F6D1-4B03-802B-E6472EF385F8}" type="datetimeFigureOut">
              <a:rPr lang="zh-TW" altLang="en-US" smtClean="0"/>
              <a:pPr/>
              <a:t>2022/8/27</a:t>
            </a:fld>
            <a:endParaRPr lang="zh-TW" altLang="en-US"/>
          </a:p>
        </p:txBody>
      </p:sp>
      <p:sp>
        <p:nvSpPr>
          <p:cNvPr id="8" name="頁尾版面配置區 7"/>
          <p:cNvSpPr>
            <a:spLocks noGrp="1"/>
          </p:cNvSpPr>
          <p:nvPr>
            <p:ph type="ftr" sz="quarter" idx="11"/>
          </p:nvPr>
        </p:nvSpPr>
        <p:spPr>
          <a:xfrm rot="5400000">
            <a:off x="6990186" y="3737240"/>
            <a:ext cx="3200400" cy="365760"/>
          </a:xfrm>
          <a:prstGeom prst="rect">
            <a:avLst/>
          </a:prstGeom>
        </p:spPr>
        <p:txBody>
          <a:bodyPr/>
          <a:lstStyle/>
          <a:p>
            <a:endParaRPr lang="zh-TW" altLang="en-US"/>
          </a:p>
        </p:txBody>
      </p:sp>
      <p:sp>
        <p:nvSpPr>
          <p:cNvPr id="9" name="投影片編號版面配置區 8"/>
          <p:cNvSpPr>
            <a:spLocks noGrp="1"/>
          </p:cNvSpPr>
          <p:nvPr>
            <p:ph type="sldNum" sz="quarter" idx="12"/>
          </p:nvPr>
        </p:nvSpPr>
        <p:spPr>
          <a:xfrm>
            <a:off x="8129016" y="5734050"/>
            <a:ext cx="609600" cy="521208"/>
          </a:xfrm>
          <a:prstGeom prst="rect">
            <a:avLst/>
          </a:prstGeom>
        </p:spPr>
        <p:txBody>
          <a:bodyPr/>
          <a:lstStyle/>
          <a:p>
            <a:fld id="{93BD6009-2A66-4F07-812F-9E9F9B397B69}" type="slidenum">
              <a:rPr lang="zh-TW" altLang="en-US" smtClean="0"/>
              <a:pPr/>
              <a:t>‹#›</a:t>
            </a:fld>
            <a:endParaRPr lang="zh-TW" altLang="en-US"/>
          </a:p>
        </p:txBody>
      </p:sp>
      <p:sp>
        <p:nvSpPr>
          <p:cNvPr id="11" name="內容版面配置區 10"/>
          <p:cNvSpPr>
            <a:spLocks noGrp="1"/>
          </p:cNvSpPr>
          <p:nvPr>
            <p:ph sz="quarter" idx="2"/>
          </p:nvPr>
        </p:nvSpPr>
        <p:spPr>
          <a:xfrm>
            <a:off x="457200" y="2362200"/>
            <a:ext cx="3657600" cy="3886200"/>
          </a:xfrm>
        </p:spPr>
        <p:txBody>
          <a:bodyPr/>
          <a:lstStyle>
            <a:lvl1pPr>
              <a:defRPr>
                <a:latin typeface="標楷體" panose="03000509000000000000" pitchFamily="65" charset="-120"/>
                <a:ea typeface="標楷體" panose="03000509000000000000" pitchFamily="65" charset="-120"/>
              </a:defRPr>
            </a:lvl1pPr>
            <a:lvl2pPr>
              <a:defRPr>
                <a:latin typeface="標楷體" panose="03000509000000000000" pitchFamily="65" charset="-120"/>
                <a:ea typeface="標楷體" panose="03000509000000000000" pitchFamily="65" charset="-120"/>
              </a:defRPr>
            </a:lvl2pPr>
            <a:lvl3pPr>
              <a:defRPr>
                <a:latin typeface="標楷體" panose="03000509000000000000" pitchFamily="65" charset="-120"/>
                <a:ea typeface="標楷體" panose="03000509000000000000" pitchFamily="65" charset="-120"/>
              </a:defRPr>
            </a:lvl3pPr>
            <a:lvl4pPr>
              <a:defRPr>
                <a:latin typeface="標楷體" panose="03000509000000000000" pitchFamily="65" charset="-120"/>
                <a:ea typeface="標楷體" panose="03000509000000000000" pitchFamily="65" charset="-120"/>
              </a:defRPr>
            </a:lvl4pPr>
            <a:lvl5pPr>
              <a:defRPr>
                <a:latin typeface="標楷體" panose="03000509000000000000" pitchFamily="65" charset="-120"/>
                <a:ea typeface="標楷體" panose="03000509000000000000"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13" name="內容版面配置區 12"/>
          <p:cNvSpPr>
            <a:spLocks noGrp="1"/>
          </p:cNvSpPr>
          <p:nvPr>
            <p:ph sz="quarter" idx="4"/>
          </p:nvPr>
        </p:nvSpPr>
        <p:spPr>
          <a:xfrm>
            <a:off x="4371975" y="2362200"/>
            <a:ext cx="3657600" cy="3886200"/>
          </a:xfrm>
        </p:spPr>
        <p:txBody>
          <a:bodyPr/>
          <a:lstStyle>
            <a:lvl1pPr>
              <a:defRPr>
                <a:latin typeface="標楷體" panose="03000509000000000000" pitchFamily="65" charset="-120"/>
                <a:ea typeface="標楷體" panose="03000509000000000000" pitchFamily="65" charset="-120"/>
              </a:defRPr>
            </a:lvl1pPr>
            <a:lvl2pPr>
              <a:defRPr>
                <a:latin typeface="標楷體" panose="03000509000000000000" pitchFamily="65" charset="-120"/>
                <a:ea typeface="標楷體" panose="03000509000000000000" pitchFamily="65" charset="-120"/>
              </a:defRPr>
            </a:lvl2pPr>
            <a:lvl3pPr>
              <a:defRPr>
                <a:latin typeface="標楷體" panose="03000509000000000000" pitchFamily="65" charset="-120"/>
                <a:ea typeface="標楷體" panose="03000509000000000000" pitchFamily="65" charset="-120"/>
              </a:defRPr>
            </a:lvl3pPr>
            <a:lvl4pPr>
              <a:defRPr>
                <a:latin typeface="標楷體" panose="03000509000000000000" pitchFamily="65" charset="-120"/>
                <a:ea typeface="標楷體" panose="03000509000000000000" pitchFamily="65" charset="-120"/>
              </a:defRPr>
            </a:lvl4pPr>
            <a:lvl5pPr>
              <a:defRPr>
                <a:latin typeface="標楷體" panose="03000509000000000000" pitchFamily="65" charset="-120"/>
                <a:ea typeface="標楷體" panose="03000509000000000000"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12" name="文字版面配置區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0">
                <a:solidFill>
                  <a:srgbClr val="FFFFFF"/>
                </a:solidFill>
                <a:latin typeface="標楷體" panose="03000509000000000000" pitchFamily="65" charset="-120"/>
                <a:ea typeface="標楷體" panose="03000509000000000000" pitchFamily="65" charset="-120"/>
              </a:defRPr>
            </a:lvl1pPr>
          </a:lstStyle>
          <a:p>
            <a:pPr lvl="0" eaLnBrk="1" latinLnBrk="0" hangingPunct="1"/>
            <a:r>
              <a:rPr kumimoji="0" lang="zh-TW" altLang="en-US" dirty="0"/>
              <a:t>按一下以編輯母片文字樣式</a:t>
            </a:r>
          </a:p>
        </p:txBody>
      </p:sp>
      <p:sp>
        <p:nvSpPr>
          <p:cNvPr id="14" name="文字版面配置區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0">
                <a:solidFill>
                  <a:srgbClr val="FFFFFF"/>
                </a:solidFill>
                <a:latin typeface="標楷體" panose="03000509000000000000" pitchFamily="65" charset="-120"/>
                <a:ea typeface="標楷體" panose="03000509000000000000" pitchFamily="65" charset="-120"/>
              </a:defRPr>
            </a:lvl1pPr>
          </a:lstStyle>
          <a:p>
            <a:pPr lvl="0" eaLnBrk="1" latinLnBrk="0" hangingPunct="1"/>
            <a:r>
              <a:rPr kumimoji="0" lang="zh-TW" altLang="en-US" dirty="0"/>
              <a:t>按一下以編輯母片文字樣式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0"/>
            </a:lvl1pPr>
          </a:lstStyle>
          <a:p>
            <a:r>
              <a:rPr kumimoji="0" lang="zh-TW" altLang="en-US" dirty="0"/>
              <a:t>按一下以編輯母片標題樣式</a:t>
            </a:r>
            <a:endParaRPr kumimoji="0" lang="en-US" dirty="0"/>
          </a:p>
        </p:txBody>
      </p:sp>
      <p:sp>
        <p:nvSpPr>
          <p:cNvPr id="6" name="日期版面配置區 5"/>
          <p:cNvSpPr>
            <a:spLocks noGrp="1"/>
          </p:cNvSpPr>
          <p:nvPr>
            <p:ph type="dt" sz="half" idx="10"/>
          </p:nvPr>
        </p:nvSpPr>
        <p:spPr>
          <a:xfrm rot="5400000">
            <a:off x="7589520" y="1081851"/>
            <a:ext cx="2011680" cy="384048"/>
          </a:xfrm>
          <a:prstGeom prst="rect">
            <a:avLst/>
          </a:prstGeom>
        </p:spPr>
        <p:txBody>
          <a:bodyPr rtlCol="0"/>
          <a:lstStyle/>
          <a:p>
            <a:fld id="{EC2AF713-F6D1-4B03-802B-E6472EF385F8}" type="datetimeFigureOut">
              <a:rPr lang="zh-TW" altLang="en-US" smtClean="0"/>
              <a:pPr/>
              <a:t>2022/8/27</a:t>
            </a:fld>
            <a:endParaRPr lang="zh-TW" altLang="en-US"/>
          </a:p>
        </p:txBody>
      </p:sp>
      <p:sp>
        <p:nvSpPr>
          <p:cNvPr id="7" name="投影片編號版面配置區 6"/>
          <p:cNvSpPr>
            <a:spLocks noGrp="1"/>
          </p:cNvSpPr>
          <p:nvPr>
            <p:ph type="sldNum" sz="quarter" idx="11"/>
          </p:nvPr>
        </p:nvSpPr>
        <p:spPr>
          <a:xfrm>
            <a:off x="8129016" y="5734050"/>
            <a:ext cx="609600" cy="521208"/>
          </a:xfrm>
          <a:prstGeom prst="rect">
            <a:avLst/>
          </a:prstGeom>
        </p:spPr>
        <p:txBody>
          <a:bodyPr rtlCol="0"/>
          <a:lstStyle/>
          <a:p>
            <a:fld id="{93BD6009-2A66-4F07-812F-9E9F9B397B69}" type="slidenum">
              <a:rPr lang="zh-TW" altLang="en-US" smtClean="0"/>
              <a:pPr/>
              <a:t>‹#›</a:t>
            </a:fld>
            <a:endParaRPr lang="zh-TW" altLang="en-US"/>
          </a:p>
        </p:txBody>
      </p:sp>
      <p:sp>
        <p:nvSpPr>
          <p:cNvPr id="8" name="頁尾版面配置區 7"/>
          <p:cNvSpPr>
            <a:spLocks noGrp="1"/>
          </p:cNvSpPr>
          <p:nvPr>
            <p:ph type="ftr" sz="quarter" idx="12"/>
          </p:nvPr>
        </p:nvSpPr>
        <p:spPr>
          <a:xfrm rot="5400000">
            <a:off x="6990186" y="3737240"/>
            <a:ext cx="3200400" cy="365760"/>
          </a:xfrm>
          <a:prstGeom prst="rect">
            <a:avLst/>
          </a:prstGeom>
        </p:spPr>
        <p:txBody>
          <a:bodyPr rtlCol="0"/>
          <a:lstStyle/>
          <a:p>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rot="5400000">
            <a:off x="7589520" y="1081851"/>
            <a:ext cx="2011680" cy="384048"/>
          </a:xfrm>
          <a:prstGeom prst="rect">
            <a:avLst/>
          </a:prstGeom>
        </p:spPr>
        <p:txBody>
          <a:bodyPr/>
          <a:lstStyle/>
          <a:p>
            <a:fld id="{EC2AF713-F6D1-4B03-802B-E6472EF385F8}" type="datetimeFigureOut">
              <a:rPr lang="zh-TW" altLang="en-US" smtClean="0"/>
              <a:pPr/>
              <a:t>2022/8/27</a:t>
            </a:fld>
            <a:endParaRPr lang="zh-TW" altLang="en-US"/>
          </a:p>
        </p:txBody>
      </p:sp>
      <p:sp>
        <p:nvSpPr>
          <p:cNvPr id="3" name="頁尾版面配置區 2"/>
          <p:cNvSpPr>
            <a:spLocks noGrp="1"/>
          </p:cNvSpPr>
          <p:nvPr>
            <p:ph type="ftr" sz="quarter" idx="11"/>
          </p:nvPr>
        </p:nvSpPr>
        <p:spPr>
          <a:xfrm rot="5400000">
            <a:off x="6990186" y="3737240"/>
            <a:ext cx="3200400" cy="365760"/>
          </a:xfrm>
          <a:prstGeom prst="rect">
            <a:avLst/>
          </a:prstGeom>
        </p:spPr>
        <p:txBody>
          <a:bodyPr/>
          <a:lstStyle/>
          <a:p>
            <a:endParaRPr lang="zh-TW" altLang="en-US"/>
          </a:p>
        </p:txBody>
      </p:sp>
      <p:sp>
        <p:nvSpPr>
          <p:cNvPr id="4" name="投影片編號版面配置區 3"/>
          <p:cNvSpPr>
            <a:spLocks noGrp="1"/>
          </p:cNvSpPr>
          <p:nvPr>
            <p:ph type="sldNum" sz="quarter" idx="12"/>
          </p:nvPr>
        </p:nvSpPr>
        <p:spPr>
          <a:xfrm>
            <a:off x="8129016" y="5734050"/>
            <a:ext cx="609600" cy="521208"/>
          </a:xfrm>
          <a:prstGeom prst="rect">
            <a:avLst/>
          </a:prstGeom>
        </p:spPr>
        <p:txBody>
          <a:bodyPr/>
          <a:lstStyle/>
          <a:p>
            <a:fld id="{93BD6009-2A66-4F07-812F-9E9F9B397B69}"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1">
        <a:schemeClr val="bg1"/>
      </p:bgRef>
    </p:bg>
    <p:spTree>
      <p:nvGrpSpPr>
        <p:cNvPr id="1" name=""/>
        <p:cNvGrpSpPr/>
        <p:nvPr/>
      </p:nvGrpSpPr>
      <p:grpSpPr>
        <a:xfrm>
          <a:off x="0" y="0"/>
          <a:ext cx="0" cy="0"/>
          <a:chOff x="0" y="0"/>
          <a:chExt cx="0" cy="0"/>
        </a:xfrm>
      </p:grpSpPr>
      <p:sp>
        <p:nvSpPr>
          <p:cNvPr id="10" name="直線接點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標題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zh-TW" altLang="en-US"/>
              <a:t>按一下以編輯母片標題樣式</a:t>
            </a:r>
            <a:endParaRPr kumimoji="0" lang="en-US"/>
          </a:p>
        </p:txBody>
      </p:sp>
      <p:sp>
        <p:nvSpPr>
          <p:cNvPr id="3" name="文字版面配置區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zh-TW" altLang="en-US"/>
              <a:t>按一下以編輯母片文字樣式</a:t>
            </a:r>
          </a:p>
        </p:txBody>
      </p:sp>
      <p:sp>
        <p:nvSpPr>
          <p:cNvPr id="8" name="直線接點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直線接點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直線接點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矩形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接點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橢圓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內容版面配置區 17"/>
          <p:cNvSpPr>
            <a:spLocks noGrp="1"/>
          </p:cNvSpPr>
          <p:nvPr>
            <p:ph sz="quarter" idx="1"/>
          </p:nvPr>
        </p:nvSpPr>
        <p:spPr>
          <a:xfrm>
            <a:off x="304800" y="274320"/>
            <a:ext cx="5638800" cy="6327648"/>
          </a:xfrm>
        </p:spPr>
        <p:txBody>
          <a:bodyPr/>
          <a:lstStyle>
            <a:lvl1pPr>
              <a:defRPr>
                <a:latin typeface="標楷體" panose="03000509000000000000" pitchFamily="65" charset="-120"/>
                <a:ea typeface="標楷體" panose="03000509000000000000" pitchFamily="65" charset="-120"/>
              </a:defRPr>
            </a:lvl1pPr>
            <a:lvl2pPr>
              <a:defRPr>
                <a:latin typeface="標楷體" panose="03000509000000000000" pitchFamily="65" charset="-120"/>
                <a:ea typeface="標楷體" panose="03000509000000000000" pitchFamily="65" charset="-120"/>
              </a:defRPr>
            </a:lvl2pPr>
            <a:lvl3pPr>
              <a:defRPr>
                <a:latin typeface="標楷體" panose="03000509000000000000" pitchFamily="65" charset="-120"/>
                <a:ea typeface="標楷體" panose="03000509000000000000" pitchFamily="65" charset="-120"/>
              </a:defRPr>
            </a:lvl3pPr>
            <a:lvl4pPr>
              <a:defRPr>
                <a:latin typeface="標楷體" panose="03000509000000000000" pitchFamily="65" charset="-120"/>
                <a:ea typeface="標楷體" panose="03000509000000000000" pitchFamily="65" charset="-120"/>
              </a:defRPr>
            </a:lvl4pPr>
            <a:lvl5pPr>
              <a:defRPr>
                <a:latin typeface="標楷體" panose="03000509000000000000" pitchFamily="65" charset="-120"/>
                <a:ea typeface="標楷體" panose="03000509000000000000" pitchFamily="65" charset="-120"/>
              </a:defRPr>
            </a:lvl5pPr>
          </a:lstStyle>
          <a:p>
            <a:pPr lvl="0" eaLnBrk="1" latinLnBrk="0" hangingPunct="1"/>
            <a:r>
              <a:rPr lang="zh-TW" altLang="en-US" dirty="0"/>
              <a:t>按一下以編輯母片文字樣式</a:t>
            </a:r>
          </a:p>
          <a:p>
            <a:pPr lvl="1" eaLnBrk="1" latinLnBrk="0" hangingPunct="1"/>
            <a:r>
              <a:rPr lang="zh-TW" altLang="en-US" dirty="0"/>
              <a:t>第二層</a:t>
            </a:r>
          </a:p>
          <a:p>
            <a:pPr lvl="2" eaLnBrk="1" latinLnBrk="0" hangingPunct="1"/>
            <a:r>
              <a:rPr lang="zh-TW" altLang="en-US" dirty="0"/>
              <a:t>第三層</a:t>
            </a:r>
          </a:p>
          <a:p>
            <a:pPr lvl="3" eaLnBrk="1" latinLnBrk="0" hangingPunct="1"/>
            <a:r>
              <a:rPr lang="zh-TW" altLang="en-US" dirty="0"/>
              <a:t>第四層</a:t>
            </a:r>
          </a:p>
          <a:p>
            <a:pPr lvl="4" eaLnBrk="1" latinLnBrk="0" hangingPunct="1"/>
            <a:r>
              <a:rPr lang="zh-TW" altLang="en-US" dirty="0"/>
              <a:t>第五層</a:t>
            </a:r>
            <a:endParaRPr kumimoji="0" lang="en-US" dirty="0"/>
          </a:p>
        </p:txBody>
      </p:sp>
      <p:sp>
        <p:nvSpPr>
          <p:cNvPr id="21" name="日期版面配置區 20"/>
          <p:cNvSpPr>
            <a:spLocks noGrp="1"/>
          </p:cNvSpPr>
          <p:nvPr>
            <p:ph type="dt" sz="half" idx="14"/>
          </p:nvPr>
        </p:nvSpPr>
        <p:spPr>
          <a:xfrm rot="5400000">
            <a:off x="7589520" y="1081851"/>
            <a:ext cx="2011680" cy="384048"/>
          </a:xfrm>
          <a:prstGeom prst="rect">
            <a:avLst/>
          </a:prstGeom>
        </p:spPr>
        <p:txBody>
          <a:bodyPr rtlCol="0"/>
          <a:lstStyle/>
          <a:p>
            <a:fld id="{EC2AF713-F6D1-4B03-802B-E6472EF385F8}" type="datetimeFigureOut">
              <a:rPr lang="zh-TW" altLang="en-US" smtClean="0"/>
              <a:pPr/>
              <a:t>2022/8/27</a:t>
            </a:fld>
            <a:endParaRPr lang="zh-TW" altLang="en-US"/>
          </a:p>
        </p:txBody>
      </p:sp>
      <p:sp>
        <p:nvSpPr>
          <p:cNvPr id="22" name="投影片編號版面配置區 21"/>
          <p:cNvSpPr>
            <a:spLocks noGrp="1"/>
          </p:cNvSpPr>
          <p:nvPr>
            <p:ph type="sldNum" sz="quarter" idx="15"/>
          </p:nvPr>
        </p:nvSpPr>
        <p:spPr>
          <a:xfrm>
            <a:off x="8129016" y="5734050"/>
            <a:ext cx="609600" cy="521208"/>
          </a:xfrm>
          <a:prstGeom prst="rect">
            <a:avLst/>
          </a:prstGeom>
        </p:spPr>
        <p:txBody>
          <a:bodyPr rtlCol="0"/>
          <a:lstStyle/>
          <a:p>
            <a:fld id="{93BD6009-2A66-4F07-812F-9E9F9B397B69}" type="slidenum">
              <a:rPr lang="zh-TW" altLang="en-US" smtClean="0"/>
              <a:pPr/>
              <a:t>‹#›</a:t>
            </a:fld>
            <a:endParaRPr lang="zh-TW" altLang="en-US"/>
          </a:p>
        </p:txBody>
      </p:sp>
      <p:sp>
        <p:nvSpPr>
          <p:cNvPr id="23" name="頁尾版面配置區 22"/>
          <p:cNvSpPr>
            <a:spLocks noGrp="1"/>
          </p:cNvSpPr>
          <p:nvPr>
            <p:ph type="ftr" sz="quarter" idx="16"/>
          </p:nvPr>
        </p:nvSpPr>
        <p:spPr>
          <a:xfrm rot="5400000">
            <a:off x="6990186" y="3737240"/>
            <a:ext cx="3200400" cy="365760"/>
          </a:xfrm>
          <a:prstGeom prst="rect">
            <a:avLst/>
          </a:prstGeom>
        </p:spPr>
        <p:txBody>
          <a:bodyPr rtlCol="0"/>
          <a:lstStyle/>
          <a:p>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直線接點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橢圓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標題 1"/>
          <p:cNvSpPr>
            <a:spLocks noGrp="1"/>
          </p:cNvSpPr>
          <p:nvPr>
            <p:ph type="title"/>
          </p:nvPr>
        </p:nvSpPr>
        <p:spPr>
          <a:xfrm rot="5400000">
            <a:off x="3350133" y="3200400"/>
            <a:ext cx="6309360" cy="457200"/>
          </a:xfrm>
        </p:spPr>
        <p:txBody>
          <a:bodyPr anchor="b"/>
          <a:lstStyle>
            <a:lvl1pPr algn="l">
              <a:buNone/>
              <a:defRPr sz="2000" b="1"/>
            </a:lvl1pPr>
          </a:lstStyle>
          <a:p>
            <a:r>
              <a:rPr kumimoji="0" lang="zh-TW" altLang="en-US"/>
              <a:t>按一下以編輯母片標題樣式</a:t>
            </a:r>
            <a:endParaRPr kumimoji="0" lang="en-US"/>
          </a:p>
        </p:txBody>
      </p:sp>
      <p:sp>
        <p:nvSpPr>
          <p:cNvPr id="3" name="圖片版面配置區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zh-TW" altLang="en-US"/>
              <a:t>按一下圖示以新增圖片</a:t>
            </a:r>
            <a:endParaRPr kumimoji="0" lang="en-US" dirty="0"/>
          </a:p>
        </p:txBody>
      </p:sp>
      <p:sp>
        <p:nvSpPr>
          <p:cNvPr id="4" name="文字版面配置區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zh-TW" altLang="en-US"/>
              <a:t>按一下以編輯母片文字樣式</a:t>
            </a:r>
          </a:p>
        </p:txBody>
      </p:sp>
      <p:sp>
        <p:nvSpPr>
          <p:cNvPr id="10" name="直線接點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矩形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直線接點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直線接點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直線接點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日期版面配置區 16"/>
          <p:cNvSpPr>
            <a:spLocks noGrp="1"/>
          </p:cNvSpPr>
          <p:nvPr>
            <p:ph type="dt" sz="half" idx="10"/>
          </p:nvPr>
        </p:nvSpPr>
        <p:spPr>
          <a:xfrm rot="5400000">
            <a:off x="7589520" y="1081851"/>
            <a:ext cx="2011680" cy="384048"/>
          </a:xfrm>
          <a:prstGeom prst="rect">
            <a:avLst/>
          </a:prstGeom>
        </p:spPr>
        <p:txBody>
          <a:bodyPr rtlCol="0"/>
          <a:lstStyle/>
          <a:p>
            <a:fld id="{EC2AF713-F6D1-4B03-802B-E6472EF385F8}" type="datetimeFigureOut">
              <a:rPr lang="zh-TW" altLang="en-US" smtClean="0"/>
              <a:pPr/>
              <a:t>2022/8/27</a:t>
            </a:fld>
            <a:endParaRPr lang="zh-TW" altLang="en-US"/>
          </a:p>
        </p:txBody>
      </p:sp>
      <p:sp>
        <p:nvSpPr>
          <p:cNvPr id="18" name="投影片編號版面配置區 17"/>
          <p:cNvSpPr>
            <a:spLocks noGrp="1"/>
          </p:cNvSpPr>
          <p:nvPr>
            <p:ph type="sldNum" sz="quarter" idx="11"/>
          </p:nvPr>
        </p:nvSpPr>
        <p:spPr>
          <a:xfrm>
            <a:off x="8129016" y="5734050"/>
            <a:ext cx="609600" cy="521208"/>
          </a:xfrm>
          <a:prstGeom prst="rect">
            <a:avLst/>
          </a:prstGeom>
        </p:spPr>
        <p:txBody>
          <a:bodyPr rtlCol="0"/>
          <a:lstStyle/>
          <a:p>
            <a:fld id="{93BD6009-2A66-4F07-812F-9E9F9B397B69}" type="slidenum">
              <a:rPr lang="zh-TW" altLang="en-US" smtClean="0"/>
              <a:pPr/>
              <a:t>‹#›</a:t>
            </a:fld>
            <a:endParaRPr lang="zh-TW" altLang="en-US"/>
          </a:p>
        </p:txBody>
      </p:sp>
      <p:sp>
        <p:nvSpPr>
          <p:cNvPr id="21" name="頁尾版面配置區 20"/>
          <p:cNvSpPr>
            <a:spLocks noGrp="1"/>
          </p:cNvSpPr>
          <p:nvPr>
            <p:ph type="ftr" sz="quarter" idx="12"/>
          </p:nvPr>
        </p:nvSpPr>
        <p:spPr>
          <a:xfrm rot="5400000">
            <a:off x="6990186" y="3737240"/>
            <a:ext cx="3200400" cy="365760"/>
          </a:xfrm>
          <a:prstGeom prst="rect">
            <a:avLst/>
          </a:prstGeom>
        </p:spPr>
        <p:txBody>
          <a:bodyPr rtlCol="0"/>
          <a:lstStyle/>
          <a:p>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線接點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標題版面配置區 21"/>
          <p:cNvSpPr>
            <a:spLocks noGrp="1"/>
          </p:cNvSpPr>
          <p:nvPr>
            <p:ph type="title"/>
          </p:nvPr>
        </p:nvSpPr>
        <p:spPr>
          <a:xfrm>
            <a:off x="457200" y="274638"/>
            <a:ext cx="7467600" cy="1143000"/>
          </a:xfrm>
          <a:prstGeom prst="rect">
            <a:avLst/>
          </a:prstGeom>
        </p:spPr>
        <p:txBody>
          <a:bodyPr vert="horz" anchor="b">
            <a:normAutofit/>
          </a:bodyPr>
          <a:lstStyle/>
          <a:p>
            <a:r>
              <a:rPr kumimoji="0" lang="zh-TW" altLang="en-US" dirty="0"/>
              <a:t>按一下以編輯母片標題樣式</a:t>
            </a:r>
            <a:endParaRPr kumimoji="0" lang="en-US" dirty="0"/>
          </a:p>
        </p:txBody>
      </p:sp>
      <p:sp>
        <p:nvSpPr>
          <p:cNvPr id="13" name="文字版面配置區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zh-TW" altLang="en-US" dirty="0"/>
              <a:t>按一下以編輯母片文字樣式</a:t>
            </a:r>
          </a:p>
          <a:p>
            <a:pPr lvl="1" eaLnBrk="1" latinLnBrk="0" hangingPunct="1"/>
            <a:r>
              <a:rPr kumimoji="0" lang="zh-TW" altLang="en-US" dirty="0"/>
              <a:t>第二層</a:t>
            </a:r>
          </a:p>
          <a:p>
            <a:pPr lvl="2" eaLnBrk="1" latinLnBrk="0" hangingPunct="1"/>
            <a:r>
              <a:rPr kumimoji="0" lang="zh-TW" altLang="en-US" dirty="0"/>
              <a:t>第三層</a:t>
            </a:r>
          </a:p>
          <a:p>
            <a:pPr lvl="3" eaLnBrk="1" latinLnBrk="0" hangingPunct="1"/>
            <a:r>
              <a:rPr kumimoji="0" lang="zh-TW" altLang="en-US" dirty="0"/>
              <a:t>第四層</a:t>
            </a:r>
          </a:p>
          <a:p>
            <a:pPr lvl="4" eaLnBrk="1" latinLnBrk="0" hangingPunct="1"/>
            <a:r>
              <a:rPr kumimoji="0" lang="zh-TW" altLang="en-US" dirty="0"/>
              <a:t>第五層</a:t>
            </a:r>
            <a:endParaRPr kumimoji="0" lang="en-US" dirty="0"/>
          </a:p>
        </p:txBody>
      </p:sp>
      <p:sp>
        <p:nvSpPr>
          <p:cNvPr id="7" name="直線接點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直線接點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接點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cxnSp>
        <p:nvCxnSpPr>
          <p:cNvPr id="15" name="直線接點 14"/>
          <p:cNvCxnSpPr/>
          <p:nvPr userDrawn="1"/>
        </p:nvCxnSpPr>
        <p:spPr>
          <a:xfrm>
            <a:off x="214282" y="1500174"/>
            <a:ext cx="842968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線接點 18"/>
          <p:cNvCxnSpPr/>
          <p:nvPr userDrawn="1"/>
        </p:nvCxnSpPr>
        <p:spPr>
          <a:xfrm>
            <a:off x="214282" y="1571612"/>
            <a:ext cx="8429684" cy="1588"/>
          </a:xfrm>
          <a:prstGeom prst="line">
            <a:avLst/>
          </a:prstGeom>
          <a:ln>
            <a:solidFill>
              <a:schemeClr val="accent1">
                <a:lumMod val="60000"/>
                <a:lumOff val="40000"/>
              </a:schemeClr>
            </a:solidFill>
          </a:ln>
          <a:effectLst>
            <a:glow rad="63500">
              <a:schemeClr val="accent3">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2" name="橢圓 11"/>
          <p:cNvSpPr/>
          <p:nvPr userDrawn="1"/>
        </p:nvSpPr>
        <p:spPr>
          <a:xfrm>
            <a:off x="8635396" y="628652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矩形 13"/>
          <p:cNvSpPr/>
          <p:nvPr userDrawn="1"/>
        </p:nvSpPr>
        <p:spPr>
          <a:xfrm>
            <a:off x="8394774" y="6290270"/>
            <a:ext cx="827584" cy="369332"/>
          </a:xfrm>
          <a:prstGeom prst="rect">
            <a:avLst/>
          </a:prstGeom>
        </p:spPr>
        <p:txBody>
          <a:bodyPr wrap="square">
            <a:spAutoFit/>
          </a:bodyPr>
          <a:lstStyle/>
          <a:p>
            <a:pPr algn="ctr"/>
            <a:fld id="{93BD6009-2A66-4F07-812F-9E9F9B397B69}" type="slidenum">
              <a:rPr lang="zh-TW" altLang="en-US" smtClean="0">
                <a:solidFill>
                  <a:schemeClr val="accent3">
                    <a:lumMod val="75000"/>
                  </a:schemeClr>
                </a:solidFill>
              </a:rPr>
              <a:pPr algn="ctr"/>
              <a:t>‹#›</a:t>
            </a:fld>
            <a:r>
              <a:rPr lang="en-US" altLang="zh-TW" dirty="0">
                <a:solidFill>
                  <a:schemeClr val="accent3">
                    <a:lumMod val="75000"/>
                  </a:schemeClr>
                </a:solidFill>
              </a:rPr>
              <a:t>/29</a:t>
            </a:r>
            <a:endParaRPr lang="zh-TW" altLang="en-US" dirty="0">
              <a:solidFill>
                <a:schemeClr val="accent3">
                  <a:lumMod val="75000"/>
                </a:scheme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100" b="0" kern="1200" cap="none" baseline="0">
          <a:solidFill>
            <a:schemeClr val="tx2"/>
          </a:solidFill>
          <a:latin typeface="Calibri" panose="020F0502020204030204" pitchFamily="34" charset="0"/>
          <a:ea typeface="標楷體" pitchFamily="65" charset="-120"/>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9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s.nthu.edu.tw/~jang" TargetMode="External"/><Relationship Id="rId2" Type="http://schemas.openxmlformats.org/officeDocument/2006/relationships/hyperlink" Target="mailto:jang@mirlab.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emf"/></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3.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5.wmf"/><Relationship Id="rId5" Type="http://schemas.openxmlformats.org/officeDocument/2006/relationships/oleObject" Target="../embeddings/oleObject6.bin"/><Relationship Id="rId4" Type="http://schemas.openxmlformats.org/officeDocument/2006/relationships/image" Target="../media/image1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hyperlink" Target="https://www.tensorflow.org/tutorials/word2vec" TargetMode="External"/><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hyperlink" Target="https://www.etusolution.com/index.php/tw/news/blog/97-blog/technical-point-of-view/632-word2vec"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parser.speech.cm.nctu.edu.tw/" TargetMode="External"/><Relationship Id="rId2" Type="http://schemas.openxmlformats.org/officeDocument/2006/relationships/hyperlink" Target="http://ckipsvr.iis.sinica.edu.tw/" TargetMode="External"/><Relationship Id="rId1" Type="http://schemas.openxmlformats.org/officeDocument/2006/relationships/slideLayout" Target="../slideLayouts/slideLayout2.xml"/><Relationship Id="rId4" Type="http://schemas.openxmlformats.org/officeDocument/2006/relationships/hyperlink" Target="https://nlp.stanford.edu/software/segmenter.shtml"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765920" y="1340768"/>
            <a:ext cx="6910536" cy="1894362"/>
          </a:xfrm>
        </p:spPr>
        <p:txBody>
          <a:bodyPr/>
          <a:lstStyle/>
          <a:p>
            <a:r>
              <a:rPr lang="zh-TW" altLang="en-US" sz="3600" cap="none" dirty="0">
                <a:latin typeface="+mj-ea"/>
              </a:rPr>
              <a:t>文件分類</a:t>
            </a:r>
            <a:br>
              <a:rPr lang="en-US" altLang="zh-TW" sz="3600" cap="none" dirty="0">
                <a:latin typeface="+mj-ea"/>
              </a:rPr>
            </a:br>
            <a:r>
              <a:rPr lang="en-US" altLang="zh-TW" sz="3600" cap="none" dirty="0">
                <a:cs typeface="Calibri" panose="020F0502020204030204" pitchFamily="34" charset="0"/>
              </a:rPr>
              <a:t>Automatic Document Classification</a:t>
            </a:r>
            <a:br>
              <a:rPr lang="en-US" altLang="zh-TW" sz="3600" cap="none" dirty="0">
                <a:cs typeface="Calibri" panose="020F0502020204030204" pitchFamily="34" charset="0"/>
              </a:rPr>
            </a:br>
            <a:r>
              <a:rPr lang="en-US" altLang="zh-TW" sz="3600" dirty="0">
                <a:cs typeface="Calibri" panose="020F0502020204030204" pitchFamily="34" charset="0"/>
              </a:rPr>
              <a:t>(ADC)</a:t>
            </a:r>
            <a:endParaRPr lang="zh-TW" altLang="en-US" dirty="0">
              <a:cs typeface="Calibri" panose="020F0502020204030204" pitchFamily="34" charset="0"/>
            </a:endParaRPr>
          </a:p>
        </p:txBody>
      </p:sp>
      <p:sp>
        <p:nvSpPr>
          <p:cNvPr id="3" name="副標題 2"/>
          <p:cNvSpPr>
            <a:spLocks noGrp="1"/>
          </p:cNvSpPr>
          <p:nvPr>
            <p:ph type="subTitle" idx="1"/>
          </p:nvPr>
        </p:nvSpPr>
        <p:spPr>
          <a:xfrm>
            <a:off x="2286000" y="3933056"/>
            <a:ext cx="6172200" cy="1944216"/>
          </a:xfrm>
        </p:spPr>
        <p:txBody>
          <a:bodyPr>
            <a:normAutofit/>
          </a:bodyPr>
          <a:lstStyle/>
          <a:p>
            <a:r>
              <a:rPr lang="en-US" altLang="zh-TW" dirty="0">
                <a:latin typeface="Arial" panose="020B0604020202020204" pitchFamily="34" charset="0"/>
              </a:rPr>
              <a:t>J.-S. Roger Jang (</a:t>
            </a:r>
            <a:r>
              <a:rPr lang="zh-TW" altLang="en-US" dirty="0"/>
              <a:t>張智星</a:t>
            </a:r>
            <a:r>
              <a:rPr lang="en-US" altLang="zh-TW" dirty="0">
                <a:latin typeface="Arial" panose="020B0604020202020204" pitchFamily="34" charset="0"/>
              </a:rPr>
              <a:t>)</a:t>
            </a:r>
          </a:p>
          <a:p>
            <a:r>
              <a:rPr lang="en-US" altLang="zh-TW" i="1" dirty="0">
                <a:latin typeface="Arial" panose="020B0604020202020204" pitchFamily="34" charset="0"/>
                <a:hlinkClick r:id="rId2"/>
              </a:rPr>
              <a:t>jang@mirlab.org</a:t>
            </a:r>
            <a:endParaRPr lang="en-US" altLang="zh-TW" i="1" dirty="0">
              <a:latin typeface="Arial" panose="020B0604020202020204" pitchFamily="34" charset="0"/>
            </a:endParaRPr>
          </a:p>
          <a:p>
            <a:r>
              <a:rPr lang="en-US" altLang="zh-TW" i="1" dirty="0">
                <a:latin typeface="Arial" panose="020B0604020202020204" pitchFamily="34" charset="0"/>
                <a:hlinkClick r:id="rId3"/>
              </a:rPr>
              <a:t>http://mirlab.org/jang</a:t>
            </a:r>
            <a:endParaRPr lang="zh-TW" altLang="en-US" dirty="0">
              <a:latin typeface="Arial" panose="020B0604020202020204" pitchFamily="34" charset="0"/>
            </a:endParaRPr>
          </a:p>
          <a:p>
            <a:r>
              <a:rPr lang="en-US" altLang="zh-TW" dirty="0">
                <a:latin typeface="Arial" panose="020B0604020202020204" pitchFamily="34" charset="0"/>
              </a:rPr>
              <a:t>MIR Lab, CSIE Dept.</a:t>
            </a:r>
          </a:p>
          <a:p>
            <a:r>
              <a:rPr lang="en-US" altLang="zh-TW" dirty="0">
                <a:latin typeface="Arial" panose="020B0604020202020204" pitchFamily="34" charset="0"/>
              </a:rPr>
              <a:t>National Taiwan University</a:t>
            </a:r>
          </a:p>
          <a:p>
            <a:endParaRPr lang="zh-TW" altLang="en-US" dirty="0"/>
          </a:p>
        </p:txBody>
      </p:sp>
      <p:sp>
        <p:nvSpPr>
          <p:cNvPr id="4" name="日期版面配置區 3">
            <a:extLst>
              <a:ext uri="{FF2B5EF4-FFF2-40B4-BE49-F238E27FC236}">
                <a16:creationId xmlns:a16="http://schemas.microsoft.com/office/drawing/2014/main" id="{CE642F10-2658-4891-B015-74090764AE2B}"/>
              </a:ext>
            </a:extLst>
          </p:cNvPr>
          <p:cNvSpPr txBox="1">
            <a:spLocks/>
          </p:cNvSpPr>
          <p:nvPr/>
        </p:nvSpPr>
        <p:spPr>
          <a:xfrm>
            <a:off x="4711804" y="5795972"/>
            <a:ext cx="1300356" cy="369332"/>
          </a:xfrm>
          <a:prstGeom prst="rect">
            <a:avLst/>
          </a:prstGeom>
        </p:spPr>
        <p:txBody>
          <a:bodyPr wrap="none">
            <a:spAutoFit/>
          </a:bodyPr>
          <a:ls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B5DD0A4-5EC4-420C-89F5-FF49BBA59529}" type="datetime1">
              <a:rPr lang="zh-TW" altLang="en-US" smtClean="0"/>
              <a:pPr algn="ctr"/>
              <a:t>2022/8/27</a:t>
            </a:fld>
            <a:endParaRPr lang="zh-TW" altLang="en-US" dirty="0"/>
          </a:p>
        </p:txBody>
      </p:sp>
    </p:spTree>
    <p:extLst>
      <p:ext uri="{BB962C8B-B14F-4D97-AF65-F5344CB8AC3E}">
        <p14:creationId xmlns:p14="http://schemas.microsoft.com/office/powerpoint/2010/main" val="86147996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901014" cy="1143000"/>
          </a:xfrm>
        </p:spPr>
        <p:txBody>
          <a:bodyPr/>
          <a:lstStyle/>
          <a:p>
            <a:r>
              <a:rPr lang="en-US" altLang="zh-TW" dirty="0"/>
              <a:t>Term-Document Count Matrix</a:t>
            </a:r>
            <a:endParaRPr lang="zh-TW" altLang="en-US" dirty="0"/>
          </a:p>
        </p:txBody>
      </p:sp>
      <p:sp>
        <p:nvSpPr>
          <p:cNvPr id="6" name="內容版面配置區 5"/>
          <p:cNvSpPr>
            <a:spLocks noGrp="1"/>
          </p:cNvSpPr>
          <p:nvPr>
            <p:ph sz="quarter" idx="1"/>
          </p:nvPr>
        </p:nvSpPr>
        <p:spPr/>
        <p:txBody>
          <a:bodyPr/>
          <a:lstStyle/>
          <a:p>
            <a:r>
              <a:rPr lang="en-US" altLang="zh-TW" dirty="0"/>
              <a:t>T(t, d)=k if term t appears k times in doc d.</a:t>
            </a:r>
          </a:p>
          <a:p>
            <a:r>
              <a:rPr lang="en-US" altLang="zh-TW" dirty="0"/>
              <a:t>Each doc is represented by an integer vector.</a:t>
            </a:r>
          </a:p>
          <a:p>
            <a:endParaRPr lang="zh-TW" altLang="en-US" dirty="0"/>
          </a:p>
        </p:txBody>
      </p:sp>
      <p:graphicFrame>
        <p:nvGraphicFramePr>
          <p:cNvPr id="5" name="Object 2"/>
          <p:cNvGraphicFramePr>
            <a:graphicFrameLocks noChangeAspect="1"/>
          </p:cNvGraphicFramePr>
          <p:nvPr>
            <p:extLst>
              <p:ext uri="{D42A27DB-BD31-4B8C-83A1-F6EECF244321}">
                <p14:modId xmlns:p14="http://schemas.microsoft.com/office/powerpoint/2010/main" val="3944140741"/>
              </p:ext>
            </p:extLst>
          </p:nvPr>
        </p:nvGraphicFramePr>
        <p:xfrm>
          <a:off x="107504" y="2949798"/>
          <a:ext cx="8932863" cy="2711450"/>
        </p:xfrm>
        <a:graphic>
          <a:graphicData uri="http://schemas.openxmlformats.org/presentationml/2006/ole">
            <mc:AlternateContent xmlns:mc="http://schemas.openxmlformats.org/markup-compatibility/2006">
              <mc:Choice xmlns:v="urn:schemas-microsoft-com:vml" Requires="v">
                <p:oleObj spid="_x0000_s2215" name="Worksheet" r:id="rId3" imgW="9791700" imgH="2926080" progId="Excel.Sheet.8">
                  <p:embed/>
                </p:oleObj>
              </mc:Choice>
              <mc:Fallback>
                <p:oleObj name="Worksheet" r:id="rId3" imgW="9791700" imgH="2926080" progId="Excel.Sheet.8">
                  <p:embed/>
                  <p:pic>
                    <p:nvPicPr>
                      <p:cNvPr id="1434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504" y="2949798"/>
                        <a:ext cx="8932863" cy="271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42196383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p:txBody>
          <a:bodyPr/>
          <a:lstStyle/>
          <a:p>
            <a:r>
              <a:rPr lang="en-US" altLang="zh-TW" dirty="0"/>
              <a:t>Bag-of-words models</a:t>
            </a:r>
          </a:p>
          <a:p>
            <a:pPr lvl="1"/>
            <a:r>
              <a:rPr lang="en-US" altLang="zh-TW" dirty="0"/>
              <a:t>Does not consider the word order in a document</a:t>
            </a:r>
          </a:p>
          <a:p>
            <a:pPr lvl="2"/>
            <a:r>
              <a:rPr lang="en-US" altLang="zh-TW" dirty="0">
                <a:solidFill>
                  <a:srgbClr val="00B0F0"/>
                </a:solidFill>
              </a:rPr>
              <a:t>John is taller than Mary</a:t>
            </a:r>
            <a:r>
              <a:rPr lang="en-US" altLang="zh-TW" dirty="0"/>
              <a:t> and </a:t>
            </a:r>
            <a:r>
              <a:rPr lang="en-US" altLang="zh-TW" dirty="0">
                <a:solidFill>
                  <a:srgbClr val="00B0F0"/>
                </a:solidFill>
              </a:rPr>
              <a:t>Mary is taller than John</a:t>
            </a:r>
            <a:r>
              <a:rPr lang="en-US" altLang="zh-TW" dirty="0"/>
              <a:t> have the same vectors</a:t>
            </a:r>
          </a:p>
          <a:p>
            <a:pPr lvl="1"/>
            <a:r>
              <a:rPr lang="en-US" altLang="zh-TW" dirty="0"/>
              <a:t>Example: TFIDF</a:t>
            </a:r>
          </a:p>
          <a:p>
            <a:r>
              <a:rPr lang="en-US" altLang="zh-TW" dirty="0"/>
              <a:t>Sequence models</a:t>
            </a:r>
          </a:p>
          <a:p>
            <a:pPr lvl="1"/>
            <a:r>
              <a:rPr lang="en-US" altLang="zh-TW" dirty="0"/>
              <a:t>Does consider word order </a:t>
            </a:r>
          </a:p>
          <a:p>
            <a:pPr lvl="1"/>
            <a:r>
              <a:rPr lang="en-US" altLang="zh-TW" dirty="0"/>
              <a:t>Example: RNN, LSTM…</a:t>
            </a:r>
          </a:p>
          <a:p>
            <a:endParaRPr lang="zh-TW" altLang="en-US" dirty="0"/>
          </a:p>
        </p:txBody>
      </p:sp>
      <p:sp>
        <p:nvSpPr>
          <p:cNvPr id="2" name="標題 1"/>
          <p:cNvSpPr>
            <a:spLocks noGrp="1"/>
          </p:cNvSpPr>
          <p:nvPr>
            <p:ph type="title"/>
          </p:nvPr>
        </p:nvSpPr>
        <p:spPr/>
        <p:txBody>
          <a:bodyPr/>
          <a:lstStyle/>
          <a:p>
            <a:r>
              <a:rPr lang="en-US" altLang="zh-TW" dirty="0"/>
              <a:t>Two Types of Models for ADC</a:t>
            </a:r>
            <a:endParaRPr lang="zh-TW" altLang="en-US" dirty="0"/>
          </a:p>
        </p:txBody>
      </p:sp>
    </p:spTree>
    <p:extLst>
      <p:ext uri="{BB962C8B-B14F-4D97-AF65-F5344CB8AC3E}">
        <p14:creationId xmlns:p14="http://schemas.microsoft.com/office/powerpoint/2010/main" val="253637393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4"/>
          <p:cNvSpPr>
            <a:spLocks noGrp="1"/>
          </p:cNvSpPr>
          <p:nvPr>
            <p:ph sz="quarter" idx="1"/>
          </p:nvPr>
        </p:nvSpPr>
        <p:spPr/>
        <p:txBody>
          <a:bodyPr/>
          <a:lstStyle/>
          <a:p>
            <a:r>
              <a:rPr lang="en-US" altLang="zh-TW" dirty="0">
                <a:solidFill>
                  <a:srgbClr val="000000"/>
                </a:solidFill>
                <a:latin typeface="Arial" panose="020B0604020202020204" pitchFamily="34" charset="0"/>
              </a:rPr>
              <a:t>TF (term frequency)</a:t>
            </a:r>
          </a:p>
          <a:p>
            <a:pPr lvl="1"/>
            <a:r>
              <a:rPr lang="en-US" altLang="zh-TW" i="1" dirty="0" err="1">
                <a:solidFill>
                  <a:srgbClr val="000000"/>
                </a:solidFill>
                <a:latin typeface="Arial" panose="020B0604020202020204" pitchFamily="34" charset="0"/>
              </a:rPr>
              <a:t>tf</a:t>
            </a:r>
            <a:r>
              <a:rPr lang="en-US" altLang="zh-TW" i="1" dirty="0">
                <a:solidFill>
                  <a:srgbClr val="000000"/>
                </a:solidFill>
                <a:latin typeface="Arial" panose="020B0604020202020204" pitchFamily="34" charset="0"/>
              </a:rPr>
              <a:t>(t, d)</a:t>
            </a:r>
            <a:r>
              <a:rPr lang="en-US" altLang="zh-TW" dirty="0">
                <a:solidFill>
                  <a:srgbClr val="000000"/>
                </a:solidFill>
                <a:latin typeface="Arial" panose="020B0604020202020204" pitchFamily="34" charset="0"/>
              </a:rPr>
              <a:t> of term </a:t>
            </a:r>
            <a:r>
              <a:rPr lang="en-US" altLang="zh-TW" i="1" dirty="0">
                <a:solidFill>
                  <a:srgbClr val="000000"/>
                </a:solidFill>
                <a:latin typeface="Arial" panose="020B0604020202020204" pitchFamily="34" charset="0"/>
              </a:rPr>
              <a:t>t</a:t>
            </a:r>
            <a:r>
              <a:rPr lang="en-US" altLang="zh-TW" dirty="0">
                <a:solidFill>
                  <a:srgbClr val="000000"/>
                </a:solidFill>
                <a:latin typeface="Arial" panose="020B0604020202020204" pitchFamily="34" charset="0"/>
              </a:rPr>
              <a:t> in document </a:t>
            </a:r>
            <a:r>
              <a:rPr lang="en-US" altLang="zh-TW" i="1" dirty="0">
                <a:solidFill>
                  <a:srgbClr val="000000"/>
                </a:solidFill>
                <a:latin typeface="Arial" panose="020B0604020202020204" pitchFamily="34" charset="0"/>
              </a:rPr>
              <a:t>d</a:t>
            </a:r>
            <a:r>
              <a:rPr lang="en-US" altLang="zh-TW" dirty="0">
                <a:solidFill>
                  <a:srgbClr val="000000"/>
                </a:solidFill>
                <a:latin typeface="Arial" panose="020B0604020202020204" pitchFamily="34" charset="0"/>
              </a:rPr>
              <a:t> is defined as the number of times that </a:t>
            </a:r>
            <a:r>
              <a:rPr lang="en-US" altLang="zh-TW" i="1" dirty="0">
                <a:solidFill>
                  <a:srgbClr val="000000"/>
                </a:solidFill>
                <a:latin typeface="Arial" panose="020B0604020202020204" pitchFamily="34" charset="0"/>
              </a:rPr>
              <a:t>t </a:t>
            </a:r>
            <a:r>
              <a:rPr lang="en-US" altLang="zh-TW" dirty="0">
                <a:solidFill>
                  <a:srgbClr val="000000"/>
                </a:solidFill>
                <a:latin typeface="Arial" panose="020B0604020202020204" pitchFamily="34" charset="0"/>
              </a:rPr>
              <a:t>occurs in </a:t>
            </a:r>
            <a:r>
              <a:rPr lang="en-US" altLang="zh-TW" i="1" dirty="0">
                <a:solidFill>
                  <a:srgbClr val="000000"/>
                </a:solidFill>
                <a:latin typeface="Arial" panose="020B0604020202020204" pitchFamily="34" charset="0"/>
              </a:rPr>
              <a:t>d, </a:t>
            </a:r>
            <a:r>
              <a:rPr lang="en-US" altLang="zh-TW" dirty="0">
                <a:solidFill>
                  <a:srgbClr val="000000"/>
                </a:solidFill>
                <a:latin typeface="Arial" panose="020B0604020202020204" pitchFamily="34" charset="0"/>
              </a:rPr>
              <a:t>divided by the total number of terms in </a:t>
            </a:r>
            <a:r>
              <a:rPr lang="en-US" altLang="zh-TW" i="1" dirty="0">
                <a:solidFill>
                  <a:srgbClr val="000000"/>
                </a:solidFill>
                <a:latin typeface="Arial" panose="020B0604020202020204" pitchFamily="34" charset="0"/>
              </a:rPr>
              <a:t>d</a:t>
            </a:r>
            <a:r>
              <a:rPr lang="en-US" altLang="zh-TW" dirty="0">
                <a:solidFill>
                  <a:srgbClr val="000000"/>
                </a:solidFill>
                <a:latin typeface="Arial" panose="020B0604020202020204" pitchFamily="34" charset="0"/>
              </a:rPr>
              <a:t>.</a:t>
            </a:r>
            <a:endParaRPr lang="en-US" altLang="zh-TW" dirty="0"/>
          </a:p>
          <a:p>
            <a:r>
              <a:rPr lang="en-US" altLang="zh-TW" dirty="0">
                <a:solidFill>
                  <a:srgbClr val="000000"/>
                </a:solidFill>
                <a:latin typeface="Arial" panose="020B0604020202020204" pitchFamily="34" charset="0"/>
              </a:rPr>
              <a:t>Observation</a:t>
            </a:r>
          </a:p>
          <a:p>
            <a:pPr lvl="1"/>
            <a:r>
              <a:rPr lang="en-US" altLang="zh-TW" dirty="0">
                <a:solidFill>
                  <a:srgbClr val="000000"/>
                </a:solidFill>
                <a:latin typeface="Arial" panose="020B0604020202020204" pitchFamily="34" charset="0"/>
              </a:rPr>
              <a:t>Rare terms are more important </a:t>
            </a:r>
            <a:r>
              <a:rPr lang="en-US" altLang="zh-TW" dirty="0">
                <a:solidFill>
                  <a:srgbClr val="000000"/>
                </a:solidFill>
                <a:latin typeface="Arial" panose="020B0604020202020204" pitchFamily="34" charset="0"/>
                <a:sym typeface="Wingdings" panose="05000000000000000000" pitchFamily="2" charset="2"/>
              </a:rPr>
              <a:t> Introduction of the inverse document frequency</a:t>
            </a:r>
          </a:p>
          <a:p>
            <a:r>
              <a:rPr lang="en-US" altLang="zh-TW" dirty="0">
                <a:solidFill>
                  <a:srgbClr val="000000"/>
                </a:solidFill>
                <a:latin typeface="Arial" panose="020B0604020202020204" pitchFamily="34" charset="0"/>
                <a:sym typeface="Wingdings" panose="05000000000000000000" pitchFamily="2" charset="2"/>
              </a:rPr>
              <a:t>IDF (inverse document frequency):</a:t>
            </a:r>
          </a:p>
          <a:p>
            <a:pPr lvl="1"/>
            <a:r>
              <a:rPr lang="en-US" altLang="zh-TW" dirty="0">
                <a:solidFill>
                  <a:srgbClr val="000000"/>
                </a:solidFill>
                <a:latin typeface="Arial" panose="020B0604020202020204" pitchFamily="34" charset="0"/>
                <a:sym typeface="Wingdings" panose="05000000000000000000" pitchFamily="2" charset="2"/>
              </a:rPr>
              <a:t>Document frequency </a:t>
            </a:r>
            <a:r>
              <a:rPr lang="en-US" altLang="zh-TW" i="1" dirty="0" err="1">
                <a:solidFill>
                  <a:srgbClr val="000000"/>
                </a:solidFill>
                <a:latin typeface="Arial" panose="020B0604020202020204" pitchFamily="34" charset="0"/>
                <a:sym typeface="Wingdings" panose="05000000000000000000" pitchFamily="2" charset="2"/>
              </a:rPr>
              <a:t>df</a:t>
            </a:r>
            <a:r>
              <a:rPr lang="en-US" altLang="zh-TW" i="1" dirty="0">
                <a:solidFill>
                  <a:srgbClr val="000000"/>
                </a:solidFill>
                <a:latin typeface="Arial" panose="020B0604020202020204" pitchFamily="34" charset="0"/>
                <a:sym typeface="Wingdings" panose="05000000000000000000" pitchFamily="2" charset="2"/>
              </a:rPr>
              <a:t>(t)</a:t>
            </a:r>
            <a:r>
              <a:rPr lang="en-US" altLang="zh-TW" dirty="0">
                <a:solidFill>
                  <a:srgbClr val="000000"/>
                </a:solidFill>
                <a:latin typeface="Arial" panose="020B0604020202020204" pitchFamily="34" charset="0"/>
                <a:sym typeface="Wingdings" panose="05000000000000000000" pitchFamily="2" charset="2"/>
              </a:rPr>
              <a:t> = no. of documents in which term t occurs</a:t>
            </a:r>
          </a:p>
          <a:p>
            <a:pPr lvl="1"/>
            <a:r>
              <a:rPr lang="en-US" altLang="zh-TW" dirty="0">
                <a:solidFill>
                  <a:srgbClr val="000000"/>
                </a:solidFill>
                <a:latin typeface="Arial" panose="020B0604020202020204" pitchFamily="34" charset="0"/>
                <a:sym typeface="Wingdings" panose="05000000000000000000" pitchFamily="2" charset="2"/>
              </a:rPr>
              <a:t>IDF </a:t>
            </a:r>
            <a:r>
              <a:rPr lang="en-US" altLang="zh-TW" i="1" dirty="0" err="1">
                <a:solidFill>
                  <a:srgbClr val="000000"/>
                </a:solidFill>
                <a:latin typeface="Arial" panose="020B0604020202020204" pitchFamily="34" charset="0"/>
                <a:sym typeface="Wingdings" panose="05000000000000000000" pitchFamily="2" charset="2"/>
              </a:rPr>
              <a:t>idf</a:t>
            </a:r>
            <a:r>
              <a:rPr lang="en-US" altLang="zh-TW" i="1" dirty="0">
                <a:solidFill>
                  <a:srgbClr val="000000"/>
                </a:solidFill>
                <a:latin typeface="Arial" panose="020B0604020202020204" pitchFamily="34" charset="0"/>
                <a:sym typeface="Wingdings" panose="05000000000000000000" pitchFamily="2" charset="2"/>
              </a:rPr>
              <a:t>(t) = log (N/</a:t>
            </a:r>
            <a:r>
              <a:rPr lang="en-US" altLang="zh-TW" i="1" dirty="0" err="1">
                <a:solidFill>
                  <a:srgbClr val="000000"/>
                </a:solidFill>
                <a:latin typeface="Arial" panose="020B0604020202020204" pitchFamily="34" charset="0"/>
                <a:sym typeface="Wingdings" panose="05000000000000000000" pitchFamily="2" charset="2"/>
              </a:rPr>
              <a:t>df</a:t>
            </a:r>
            <a:r>
              <a:rPr lang="en-US" altLang="zh-TW" i="1" dirty="0">
                <a:solidFill>
                  <a:srgbClr val="000000"/>
                </a:solidFill>
                <a:latin typeface="Arial" panose="020B0604020202020204" pitchFamily="34" charset="0"/>
                <a:sym typeface="Wingdings" panose="05000000000000000000" pitchFamily="2" charset="2"/>
              </a:rPr>
              <a:t>(t))</a:t>
            </a:r>
            <a:r>
              <a:rPr lang="en-US" altLang="zh-TW" dirty="0">
                <a:solidFill>
                  <a:srgbClr val="000000"/>
                </a:solidFill>
                <a:latin typeface="Arial" panose="020B0604020202020204" pitchFamily="34" charset="0"/>
                <a:sym typeface="Wingdings" panose="05000000000000000000" pitchFamily="2" charset="2"/>
              </a:rPr>
              <a:t>, where </a:t>
            </a:r>
            <a:r>
              <a:rPr lang="en-US" altLang="zh-TW" i="1" dirty="0">
                <a:solidFill>
                  <a:srgbClr val="000000"/>
                </a:solidFill>
                <a:latin typeface="Arial" panose="020B0604020202020204" pitchFamily="34" charset="0"/>
                <a:sym typeface="Wingdings" panose="05000000000000000000" pitchFamily="2" charset="2"/>
              </a:rPr>
              <a:t>N</a:t>
            </a:r>
            <a:r>
              <a:rPr lang="en-US" altLang="zh-TW" dirty="0">
                <a:solidFill>
                  <a:srgbClr val="000000"/>
                </a:solidFill>
                <a:latin typeface="Arial" panose="020B0604020202020204" pitchFamily="34" charset="0"/>
                <a:sym typeface="Wingdings" panose="05000000000000000000" pitchFamily="2" charset="2"/>
              </a:rPr>
              <a:t> is the no. of docs</a:t>
            </a:r>
          </a:p>
          <a:p>
            <a:r>
              <a:rPr lang="en-US" altLang="zh-TW" dirty="0">
                <a:solidFill>
                  <a:srgbClr val="000000"/>
                </a:solidFill>
                <a:latin typeface="Arial" panose="020B0604020202020204" pitchFamily="34" charset="0"/>
                <a:sym typeface="Wingdings" panose="05000000000000000000" pitchFamily="2" charset="2"/>
              </a:rPr>
              <a:t>TF-IDF weight = </a:t>
            </a:r>
            <a:r>
              <a:rPr lang="en-US" altLang="zh-TW" i="1" dirty="0" err="1">
                <a:solidFill>
                  <a:srgbClr val="000000"/>
                </a:solidFill>
                <a:latin typeface="Arial" panose="020B0604020202020204" pitchFamily="34" charset="0"/>
                <a:sym typeface="Wingdings" panose="05000000000000000000" pitchFamily="2" charset="2"/>
              </a:rPr>
              <a:t>tf</a:t>
            </a:r>
            <a:r>
              <a:rPr lang="en-US" altLang="zh-TW" i="1" dirty="0">
                <a:solidFill>
                  <a:srgbClr val="000000"/>
                </a:solidFill>
                <a:latin typeface="Arial" panose="020B0604020202020204" pitchFamily="34" charset="0"/>
                <a:sym typeface="Wingdings" panose="05000000000000000000" pitchFamily="2" charset="2"/>
              </a:rPr>
              <a:t>(t, d)*</a:t>
            </a:r>
            <a:r>
              <a:rPr lang="en-US" altLang="zh-TW" i="1" dirty="0" err="1">
                <a:solidFill>
                  <a:srgbClr val="000000"/>
                </a:solidFill>
                <a:latin typeface="Arial" panose="020B0604020202020204" pitchFamily="34" charset="0"/>
                <a:sym typeface="Wingdings" panose="05000000000000000000" pitchFamily="2" charset="2"/>
              </a:rPr>
              <a:t>idf</a:t>
            </a:r>
            <a:r>
              <a:rPr lang="en-US" altLang="zh-TW" i="1" dirty="0">
                <a:solidFill>
                  <a:srgbClr val="000000"/>
                </a:solidFill>
                <a:latin typeface="Arial" panose="020B0604020202020204" pitchFamily="34" charset="0"/>
                <a:sym typeface="Wingdings" panose="05000000000000000000" pitchFamily="2" charset="2"/>
              </a:rPr>
              <a:t>(t)</a:t>
            </a:r>
            <a:endParaRPr lang="en-US" altLang="zh-TW" i="1" dirty="0">
              <a:solidFill>
                <a:srgbClr val="000000"/>
              </a:solidFill>
              <a:latin typeface="Arial" panose="020B0604020202020204" pitchFamily="34" charset="0"/>
            </a:endParaRPr>
          </a:p>
        </p:txBody>
      </p:sp>
      <p:sp>
        <p:nvSpPr>
          <p:cNvPr id="4" name="標題 3"/>
          <p:cNvSpPr>
            <a:spLocks noGrp="1"/>
          </p:cNvSpPr>
          <p:nvPr>
            <p:ph type="title"/>
          </p:nvPr>
        </p:nvSpPr>
        <p:spPr/>
        <p:txBody>
          <a:bodyPr/>
          <a:lstStyle/>
          <a:p>
            <a:r>
              <a:rPr lang="en-US" altLang="zh-TW" dirty="0"/>
              <a:t>TF and IDF</a:t>
            </a:r>
            <a:endParaRPr lang="zh-TW" altLang="en-US" dirty="0"/>
          </a:p>
        </p:txBody>
      </p:sp>
      <p:sp>
        <p:nvSpPr>
          <p:cNvPr id="7" name="圓角矩形圖說文字 6"/>
          <p:cNvSpPr/>
          <p:nvPr/>
        </p:nvSpPr>
        <p:spPr>
          <a:xfrm>
            <a:off x="5079134" y="5949280"/>
            <a:ext cx="2085154" cy="408623"/>
          </a:xfrm>
          <a:prstGeom prst="wedgeRoundRectCallout">
            <a:avLst>
              <a:gd name="adj1" fmla="val -65885"/>
              <a:gd name="adj2" fmla="val -63923"/>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dirty="0">
                <a:solidFill>
                  <a:schemeClr val="tx1"/>
                </a:solidFill>
              </a:rPr>
              <a:t>Many variants exist!</a:t>
            </a:r>
            <a:endParaRPr lang="zh-TW" altLang="en-US" dirty="0">
              <a:solidFill>
                <a:schemeClr val="tx1"/>
              </a:solidFill>
            </a:endParaRPr>
          </a:p>
        </p:txBody>
      </p:sp>
      <p:sp>
        <p:nvSpPr>
          <p:cNvPr id="6" name="圓角矩形圖說文字 5">
            <a:extLst>
              <a:ext uri="{FF2B5EF4-FFF2-40B4-BE49-F238E27FC236}">
                <a16:creationId xmlns:a16="http://schemas.microsoft.com/office/drawing/2014/main" id="{27B7695E-8A60-4BED-9150-AF07A2C620F3}"/>
              </a:ext>
            </a:extLst>
          </p:cNvPr>
          <p:cNvSpPr/>
          <p:nvPr/>
        </p:nvSpPr>
        <p:spPr>
          <a:xfrm>
            <a:off x="7884368" y="1052736"/>
            <a:ext cx="596920" cy="340519"/>
          </a:xfrm>
          <a:prstGeom prst="wedgeRoundRectCallout">
            <a:avLst>
              <a:gd name="adj1" fmla="val 2211"/>
              <a:gd name="adj2" fmla="val -9296"/>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sz="1400" dirty="0">
                <a:solidFill>
                  <a:srgbClr val="FF0000"/>
                </a:solidFill>
                <a:latin typeface="Calibri" panose="020F0502020204030204" pitchFamily="34" charset="0"/>
                <a:ea typeface="標楷體" panose="03000509000000000000" pitchFamily="65" charset="-120"/>
                <a:cs typeface="Calibri" panose="020F0502020204030204" pitchFamily="34" charset="0"/>
              </a:rPr>
              <a:t>Quiz!</a:t>
            </a:r>
            <a:endParaRPr lang="zh-TW" altLang="en-US" sz="1400" dirty="0">
              <a:solidFill>
                <a:srgbClr val="FF0000"/>
              </a:solidFill>
              <a:latin typeface="Calibri" panose="020F0502020204030204" pitchFamily="34" charset="0"/>
              <a:ea typeface="標楷體" panose="03000509000000000000" pitchFamily="65" charset="-120"/>
              <a:cs typeface="Calibri" panose="020F0502020204030204" pitchFamily="34" charset="0"/>
            </a:endParaRPr>
          </a:p>
        </p:txBody>
      </p:sp>
    </p:spTree>
    <p:extLst>
      <p:ext uri="{BB962C8B-B14F-4D97-AF65-F5344CB8AC3E}">
        <p14:creationId xmlns:p14="http://schemas.microsoft.com/office/powerpoint/2010/main" val="154659247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a:xfrm>
            <a:off x="457200" y="1714488"/>
            <a:ext cx="7931224" cy="4759464"/>
          </a:xfrm>
        </p:spPr>
        <p:txBody>
          <a:bodyPr/>
          <a:lstStyle/>
          <a:p>
            <a:r>
              <a:rPr lang="en-US" altLang="zh-TW" dirty="0"/>
              <a:t>Binary </a:t>
            </a:r>
            <a:r>
              <a:rPr lang="en-US" altLang="zh-TW" dirty="0">
                <a:sym typeface="Wingdings" panose="05000000000000000000" pitchFamily="2" charset="2"/>
              </a:rPr>
              <a:t> Count  TF-IDF weight</a:t>
            </a:r>
          </a:p>
          <a:p>
            <a:pPr lvl="1"/>
            <a:r>
              <a:rPr lang="en-US" altLang="zh-TW" dirty="0">
                <a:sym typeface="Wingdings" panose="05000000000000000000" pitchFamily="2" charset="2"/>
              </a:rPr>
              <a:t>Each column  Vector for a doc  Ready for </a:t>
            </a:r>
            <a:r>
              <a:rPr lang="en-US" altLang="zh-TW" dirty="0">
                <a:solidFill>
                  <a:srgbClr val="FF0000"/>
                </a:solidFill>
                <a:sym typeface="Wingdings" panose="05000000000000000000" pitchFamily="2" charset="2"/>
              </a:rPr>
              <a:t>doc classification</a:t>
            </a:r>
          </a:p>
          <a:p>
            <a:pPr lvl="1"/>
            <a:r>
              <a:rPr lang="en-US" altLang="zh-TW" dirty="0">
                <a:sym typeface="Wingdings" panose="05000000000000000000" pitchFamily="2" charset="2"/>
              </a:rPr>
              <a:t>Each row  Vector for a term  Ready for </a:t>
            </a:r>
            <a:r>
              <a:rPr lang="en-US" altLang="zh-TW" dirty="0">
                <a:solidFill>
                  <a:srgbClr val="FF0000"/>
                </a:solidFill>
                <a:sym typeface="Wingdings" panose="05000000000000000000" pitchFamily="2" charset="2"/>
              </a:rPr>
              <a:t>term clustering</a:t>
            </a:r>
            <a:endParaRPr lang="zh-TW" altLang="en-US" dirty="0">
              <a:solidFill>
                <a:srgbClr val="FF0000"/>
              </a:solidFill>
            </a:endParaRPr>
          </a:p>
        </p:txBody>
      </p:sp>
      <p:sp>
        <p:nvSpPr>
          <p:cNvPr id="3" name="標題 2"/>
          <p:cNvSpPr>
            <a:spLocks noGrp="1"/>
          </p:cNvSpPr>
          <p:nvPr>
            <p:ph type="title"/>
          </p:nvPr>
        </p:nvSpPr>
        <p:spPr/>
        <p:txBody>
          <a:bodyPr/>
          <a:lstStyle/>
          <a:p>
            <a:r>
              <a:rPr lang="en-US" altLang="zh-TW" dirty="0"/>
              <a:t>TF-IDF Weighting</a:t>
            </a:r>
            <a:endParaRPr lang="zh-TW" altLang="en-US" dirty="0"/>
          </a:p>
        </p:txBody>
      </p:sp>
      <p:graphicFrame>
        <p:nvGraphicFramePr>
          <p:cNvPr id="4" name="Object 2"/>
          <p:cNvGraphicFramePr>
            <a:graphicFrameLocks noChangeAspect="1"/>
          </p:cNvGraphicFramePr>
          <p:nvPr>
            <p:extLst>
              <p:ext uri="{D42A27DB-BD31-4B8C-83A1-F6EECF244321}">
                <p14:modId xmlns:p14="http://schemas.microsoft.com/office/powerpoint/2010/main" val="2018454974"/>
              </p:ext>
            </p:extLst>
          </p:nvPr>
        </p:nvGraphicFramePr>
        <p:xfrm>
          <a:off x="161354" y="3068960"/>
          <a:ext cx="8947150" cy="2678113"/>
        </p:xfrm>
        <a:graphic>
          <a:graphicData uri="http://schemas.openxmlformats.org/presentationml/2006/ole">
            <mc:AlternateContent xmlns:mc="http://schemas.openxmlformats.org/markup-compatibility/2006">
              <mc:Choice xmlns:v="urn:schemas-microsoft-com:vml" Requires="v">
                <p:oleObj spid="_x0000_s3227" name="Worksheet" r:id="rId3" imgW="9776460" imgH="2926080" progId="Excel.Sheet.8">
                  <p:embed/>
                </p:oleObj>
              </mc:Choice>
              <mc:Fallback>
                <p:oleObj name="Worksheet" r:id="rId3" imgW="9776460" imgH="2926080" progId="Excel.Sheet.8">
                  <p:embed/>
                  <p:pic>
                    <p:nvPicPr>
                      <p:cNvPr id="24579"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354" y="3068960"/>
                        <a:ext cx="8947150" cy="267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圓角矩形圖說文字 6">
            <a:extLst>
              <a:ext uri="{FF2B5EF4-FFF2-40B4-BE49-F238E27FC236}">
                <a16:creationId xmlns:a16="http://schemas.microsoft.com/office/drawing/2014/main" id="{541A02ED-C11B-49B2-AFF4-11F49FC70D18}"/>
              </a:ext>
            </a:extLst>
          </p:cNvPr>
          <p:cNvSpPr/>
          <p:nvPr/>
        </p:nvSpPr>
        <p:spPr>
          <a:xfrm>
            <a:off x="2267744" y="6021288"/>
            <a:ext cx="3581236" cy="408623"/>
          </a:xfrm>
          <a:prstGeom prst="wedgeRoundRectCallout">
            <a:avLst>
              <a:gd name="adj1" fmla="val -42169"/>
              <a:gd name="adj2" fmla="val 9146"/>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dirty="0" err="1">
                <a:solidFill>
                  <a:schemeClr val="tx1"/>
                </a:solidFill>
              </a:rPr>
              <a:t>Unstructure</a:t>
            </a:r>
            <a:r>
              <a:rPr lang="en-US" altLang="zh-TW" dirty="0">
                <a:solidFill>
                  <a:schemeClr val="tx1"/>
                </a:solidFill>
              </a:rPr>
              <a:t> data </a:t>
            </a:r>
            <a:r>
              <a:rPr lang="en-US" altLang="zh-TW" dirty="0">
                <a:solidFill>
                  <a:schemeClr val="tx1"/>
                </a:solidFill>
                <a:sym typeface="Wingdings" panose="05000000000000000000" pitchFamily="2" charset="2"/>
              </a:rPr>
              <a:t> Structure data!</a:t>
            </a:r>
            <a:endParaRPr lang="zh-TW" altLang="en-US" dirty="0">
              <a:solidFill>
                <a:schemeClr val="tx1"/>
              </a:solidFill>
            </a:endParaRPr>
          </a:p>
        </p:txBody>
      </p:sp>
    </p:spTree>
    <p:extLst>
      <p:ext uri="{BB962C8B-B14F-4D97-AF65-F5344CB8AC3E}">
        <p14:creationId xmlns:p14="http://schemas.microsoft.com/office/powerpoint/2010/main" val="87405152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r>
              <a:rPr lang="en-US" altLang="zh-TW" dirty="0"/>
              <a:t>Example 1: TF-IDF</a:t>
            </a:r>
            <a:endParaRPr lang="zh-TW" altLang="en-US" dirty="0"/>
          </a:p>
        </p:txBody>
      </p:sp>
      <p:pic>
        <p:nvPicPr>
          <p:cNvPr id="4" name="圖片 3"/>
          <p:cNvPicPr>
            <a:picLocks noChangeAspect="1"/>
          </p:cNvPicPr>
          <p:nvPr/>
        </p:nvPicPr>
        <p:blipFill>
          <a:blip r:embed="rId2"/>
          <a:stretch>
            <a:fillRect/>
          </a:stretch>
        </p:blipFill>
        <p:spPr>
          <a:xfrm>
            <a:off x="2529061" y="1772816"/>
            <a:ext cx="3267075" cy="1638300"/>
          </a:xfrm>
          <a:prstGeom prst="rect">
            <a:avLst/>
          </a:prstGeom>
        </p:spPr>
      </p:pic>
      <p:pic>
        <p:nvPicPr>
          <p:cNvPr id="5" name="圖片 4"/>
          <p:cNvPicPr>
            <a:picLocks noChangeAspect="1"/>
          </p:cNvPicPr>
          <p:nvPr/>
        </p:nvPicPr>
        <p:blipFill>
          <a:blip r:embed="rId3"/>
          <a:stretch>
            <a:fillRect/>
          </a:stretch>
        </p:blipFill>
        <p:spPr>
          <a:xfrm>
            <a:off x="258366" y="3582912"/>
            <a:ext cx="1838325" cy="809625"/>
          </a:xfrm>
          <a:prstGeom prst="rect">
            <a:avLst/>
          </a:prstGeom>
        </p:spPr>
      </p:pic>
      <p:pic>
        <p:nvPicPr>
          <p:cNvPr id="6" name="圖片 5"/>
          <p:cNvPicPr>
            <a:picLocks noChangeAspect="1"/>
          </p:cNvPicPr>
          <p:nvPr/>
        </p:nvPicPr>
        <p:blipFill>
          <a:blip r:embed="rId4"/>
          <a:stretch>
            <a:fillRect/>
          </a:stretch>
        </p:blipFill>
        <p:spPr>
          <a:xfrm>
            <a:off x="251520" y="4321142"/>
            <a:ext cx="2124075" cy="466725"/>
          </a:xfrm>
          <a:prstGeom prst="rect">
            <a:avLst/>
          </a:prstGeom>
        </p:spPr>
      </p:pic>
      <p:pic>
        <p:nvPicPr>
          <p:cNvPr id="7" name="圖片 6"/>
          <p:cNvPicPr>
            <a:picLocks noChangeAspect="1"/>
          </p:cNvPicPr>
          <p:nvPr/>
        </p:nvPicPr>
        <p:blipFill>
          <a:blip r:embed="rId5"/>
          <a:stretch>
            <a:fillRect/>
          </a:stretch>
        </p:blipFill>
        <p:spPr>
          <a:xfrm>
            <a:off x="3059832" y="3933056"/>
            <a:ext cx="2266950" cy="495300"/>
          </a:xfrm>
          <a:prstGeom prst="rect">
            <a:avLst/>
          </a:prstGeom>
        </p:spPr>
      </p:pic>
      <p:pic>
        <p:nvPicPr>
          <p:cNvPr id="9" name="圖片 8"/>
          <p:cNvPicPr>
            <a:picLocks noChangeAspect="1"/>
          </p:cNvPicPr>
          <p:nvPr/>
        </p:nvPicPr>
        <p:blipFill>
          <a:blip r:embed="rId6"/>
          <a:stretch>
            <a:fillRect/>
          </a:stretch>
        </p:blipFill>
        <p:spPr>
          <a:xfrm>
            <a:off x="191666" y="4869160"/>
            <a:ext cx="2724150" cy="1323975"/>
          </a:xfrm>
          <a:prstGeom prst="rect">
            <a:avLst/>
          </a:prstGeom>
        </p:spPr>
      </p:pic>
      <p:pic>
        <p:nvPicPr>
          <p:cNvPr id="10" name="圖片 9"/>
          <p:cNvPicPr>
            <a:picLocks noChangeAspect="1"/>
          </p:cNvPicPr>
          <p:nvPr/>
        </p:nvPicPr>
        <p:blipFill>
          <a:blip r:embed="rId7"/>
          <a:stretch>
            <a:fillRect/>
          </a:stretch>
        </p:blipFill>
        <p:spPr>
          <a:xfrm>
            <a:off x="3054796" y="5180806"/>
            <a:ext cx="5981700" cy="552450"/>
          </a:xfrm>
          <a:prstGeom prst="rect">
            <a:avLst/>
          </a:prstGeom>
        </p:spPr>
      </p:pic>
      <p:sp>
        <p:nvSpPr>
          <p:cNvPr id="12" name="圓角矩形圖說文字 5">
            <a:extLst>
              <a:ext uri="{FF2B5EF4-FFF2-40B4-BE49-F238E27FC236}">
                <a16:creationId xmlns:a16="http://schemas.microsoft.com/office/drawing/2014/main" id="{75483A82-AA36-4FE1-AEBC-31397605FEC2}"/>
              </a:ext>
            </a:extLst>
          </p:cNvPr>
          <p:cNvSpPr/>
          <p:nvPr/>
        </p:nvSpPr>
        <p:spPr>
          <a:xfrm>
            <a:off x="7884368" y="1052736"/>
            <a:ext cx="596920" cy="340519"/>
          </a:xfrm>
          <a:prstGeom prst="wedgeRoundRectCallout">
            <a:avLst>
              <a:gd name="adj1" fmla="val 2211"/>
              <a:gd name="adj2" fmla="val -9296"/>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sz="1400" dirty="0">
                <a:solidFill>
                  <a:srgbClr val="FF0000"/>
                </a:solidFill>
                <a:latin typeface="Calibri" panose="020F0502020204030204" pitchFamily="34" charset="0"/>
                <a:ea typeface="標楷體" panose="03000509000000000000" pitchFamily="65" charset="-120"/>
                <a:cs typeface="Calibri" panose="020F0502020204030204" pitchFamily="34" charset="0"/>
              </a:rPr>
              <a:t>Quiz!</a:t>
            </a:r>
            <a:endParaRPr lang="zh-TW" altLang="en-US" sz="1400" dirty="0">
              <a:solidFill>
                <a:srgbClr val="FF0000"/>
              </a:solidFill>
              <a:latin typeface="Calibri" panose="020F0502020204030204" pitchFamily="34" charset="0"/>
              <a:ea typeface="標楷體" panose="03000509000000000000" pitchFamily="65" charset="-120"/>
              <a:cs typeface="Calibri" panose="020F0502020204030204" pitchFamily="34" charset="0"/>
            </a:endParaRPr>
          </a:p>
        </p:txBody>
      </p:sp>
    </p:spTree>
    <p:extLst>
      <p:ext uri="{BB962C8B-B14F-4D97-AF65-F5344CB8AC3E}">
        <p14:creationId xmlns:p14="http://schemas.microsoft.com/office/powerpoint/2010/main" val="107919495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E08ABE48-243D-42E6-AD63-8F4D65FE352C}"/>
              </a:ext>
            </a:extLst>
          </p:cNvPr>
          <p:cNvSpPr>
            <a:spLocks noGrp="1"/>
          </p:cNvSpPr>
          <p:nvPr>
            <p:ph sz="quarter" idx="1"/>
          </p:nvPr>
        </p:nvSpPr>
        <p:spPr/>
        <p:txBody>
          <a:bodyPr/>
          <a:lstStyle/>
          <a:p>
            <a:r>
              <a:rPr lang="en-US" altLang="zh-TW" dirty="0"/>
              <a:t>Given a collection of 5 documents with 4 tokens (or words), as shown next, what is their TF-IDF? Which token(s) is/are useless for classification?</a:t>
            </a:r>
          </a:p>
          <a:p>
            <a:pPr lvl="1"/>
            <a:r>
              <a:rPr lang="en-US" altLang="zh-TW" dirty="0"/>
              <a:t>Doc 1: ABCDD</a:t>
            </a:r>
          </a:p>
          <a:p>
            <a:pPr lvl="1"/>
            <a:r>
              <a:rPr lang="en-US" altLang="zh-TW" dirty="0"/>
              <a:t>Doc 2: CA</a:t>
            </a:r>
          </a:p>
          <a:p>
            <a:pPr lvl="1"/>
            <a:r>
              <a:rPr lang="en-US" altLang="zh-TW" dirty="0"/>
              <a:t>Doc 3: AACDA</a:t>
            </a:r>
          </a:p>
          <a:p>
            <a:pPr lvl="1"/>
            <a:r>
              <a:rPr lang="en-US" altLang="zh-TW" dirty="0"/>
              <a:t>Doc 4: BCD</a:t>
            </a:r>
          </a:p>
          <a:p>
            <a:pPr lvl="1"/>
            <a:r>
              <a:rPr lang="en-US" altLang="zh-TW" dirty="0"/>
              <a:t>Doc 5: CCAA</a:t>
            </a:r>
            <a:endParaRPr lang="zh-TW" altLang="en-US" dirty="0"/>
          </a:p>
        </p:txBody>
      </p:sp>
      <p:sp>
        <p:nvSpPr>
          <p:cNvPr id="3" name="標題 2">
            <a:extLst>
              <a:ext uri="{FF2B5EF4-FFF2-40B4-BE49-F238E27FC236}">
                <a16:creationId xmlns:a16="http://schemas.microsoft.com/office/drawing/2014/main" id="{8E964874-D6D6-42AC-ACD7-99DBF6D67B54}"/>
              </a:ext>
            </a:extLst>
          </p:cNvPr>
          <p:cNvSpPr>
            <a:spLocks noGrp="1"/>
          </p:cNvSpPr>
          <p:nvPr>
            <p:ph type="title"/>
          </p:nvPr>
        </p:nvSpPr>
        <p:spPr/>
        <p:txBody>
          <a:bodyPr/>
          <a:lstStyle/>
          <a:p>
            <a:r>
              <a:rPr lang="en-US" altLang="zh-TW" dirty="0"/>
              <a:t>Example 2: TF-IDF</a:t>
            </a:r>
            <a:endParaRPr lang="zh-TW" altLang="en-US" dirty="0"/>
          </a:p>
        </p:txBody>
      </p:sp>
      <p:graphicFrame>
        <p:nvGraphicFramePr>
          <p:cNvPr id="4" name="表格 3">
            <a:extLst>
              <a:ext uri="{FF2B5EF4-FFF2-40B4-BE49-F238E27FC236}">
                <a16:creationId xmlns:a16="http://schemas.microsoft.com/office/drawing/2014/main" id="{5E5262E3-B0D3-433E-A73C-3A87BCBE4645}"/>
              </a:ext>
            </a:extLst>
          </p:cNvPr>
          <p:cNvGraphicFramePr>
            <a:graphicFrameLocks noGrp="1"/>
          </p:cNvGraphicFramePr>
          <p:nvPr>
            <p:extLst>
              <p:ext uri="{D42A27DB-BD31-4B8C-83A1-F6EECF244321}">
                <p14:modId xmlns:p14="http://schemas.microsoft.com/office/powerpoint/2010/main" val="2447667951"/>
              </p:ext>
            </p:extLst>
          </p:nvPr>
        </p:nvGraphicFramePr>
        <p:xfrm>
          <a:off x="2843808" y="3544416"/>
          <a:ext cx="1538032" cy="1828800"/>
        </p:xfrm>
        <a:graphic>
          <a:graphicData uri="http://schemas.openxmlformats.org/drawingml/2006/table">
            <a:tbl>
              <a:tblPr firstRow="1" bandRow="1">
                <a:tableStyleId>{5C22544A-7EE6-4342-B048-85BDC9FD1C3A}</a:tableStyleId>
              </a:tblPr>
              <a:tblGrid>
                <a:gridCol w="261647">
                  <a:extLst>
                    <a:ext uri="{9D8B030D-6E8A-4147-A177-3AD203B41FA5}">
                      <a16:colId xmlns:a16="http://schemas.microsoft.com/office/drawing/2014/main" val="3989295835"/>
                    </a:ext>
                  </a:extLst>
                </a:gridCol>
                <a:gridCol w="261647">
                  <a:extLst>
                    <a:ext uri="{9D8B030D-6E8A-4147-A177-3AD203B41FA5}">
                      <a16:colId xmlns:a16="http://schemas.microsoft.com/office/drawing/2014/main" val="1372564356"/>
                    </a:ext>
                  </a:extLst>
                </a:gridCol>
                <a:gridCol w="261647">
                  <a:extLst>
                    <a:ext uri="{9D8B030D-6E8A-4147-A177-3AD203B41FA5}">
                      <a16:colId xmlns:a16="http://schemas.microsoft.com/office/drawing/2014/main" val="2287281957"/>
                    </a:ext>
                  </a:extLst>
                </a:gridCol>
                <a:gridCol w="261647">
                  <a:extLst>
                    <a:ext uri="{9D8B030D-6E8A-4147-A177-3AD203B41FA5}">
                      <a16:colId xmlns:a16="http://schemas.microsoft.com/office/drawing/2014/main" val="1775691432"/>
                    </a:ext>
                  </a:extLst>
                </a:gridCol>
                <a:gridCol w="261647">
                  <a:extLst>
                    <a:ext uri="{9D8B030D-6E8A-4147-A177-3AD203B41FA5}">
                      <a16:colId xmlns:a16="http://schemas.microsoft.com/office/drawing/2014/main" val="3750861411"/>
                    </a:ext>
                  </a:extLst>
                </a:gridCol>
                <a:gridCol w="229797">
                  <a:extLst>
                    <a:ext uri="{9D8B030D-6E8A-4147-A177-3AD203B41FA5}">
                      <a16:colId xmlns:a16="http://schemas.microsoft.com/office/drawing/2014/main" val="198700063"/>
                    </a:ext>
                  </a:extLst>
                </a:gridCol>
              </a:tblGrid>
              <a:tr h="316835">
                <a:tc>
                  <a:txBody>
                    <a:bodyPr/>
                    <a:lstStyle/>
                    <a:p>
                      <a:endParaRPr lang="zh-TW" altLang="en-US" dirty="0"/>
                    </a:p>
                  </a:txBody>
                  <a:tcPr/>
                </a:tc>
                <a:tc>
                  <a:txBody>
                    <a:bodyPr/>
                    <a:lstStyle/>
                    <a:p>
                      <a:r>
                        <a:rPr lang="en-US" altLang="zh-TW" dirty="0"/>
                        <a:t>1</a:t>
                      </a:r>
                      <a:endParaRPr lang="zh-TW" altLang="en-US" dirty="0"/>
                    </a:p>
                  </a:txBody>
                  <a:tcPr/>
                </a:tc>
                <a:tc>
                  <a:txBody>
                    <a:bodyPr/>
                    <a:lstStyle/>
                    <a:p>
                      <a:r>
                        <a:rPr lang="en-US" altLang="zh-TW" dirty="0"/>
                        <a:t>2</a:t>
                      </a:r>
                      <a:endParaRPr lang="zh-TW" altLang="en-US" dirty="0"/>
                    </a:p>
                  </a:txBody>
                  <a:tcPr/>
                </a:tc>
                <a:tc>
                  <a:txBody>
                    <a:bodyPr/>
                    <a:lstStyle/>
                    <a:p>
                      <a:r>
                        <a:rPr lang="en-US" altLang="zh-TW" dirty="0"/>
                        <a:t>3</a:t>
                      </a:r>
                      <a:endParaRPr lang="zh-TW" altLang="en-US" dirty="0"/>
                    </a:p>
                  </a:txBody>
                  <a:tcPr/>
                </a:tc>
                <a:tc>
                  <a:txBody>
                    <a:bodyPr/>
                    <a:lstStyle/>
                    <a:p>
                      <a:r>
                        <a:rPr lang="en-US" altLang="zh-TW" dirty="0"/>
                        <a:t>4</a:t>
                      </a:r>
                      <a:endParaRPr lang="zh-TW" altLang="en-US" dirty="0"/>
                    </a:p>
                  </a:txBody>
                  <a:tcPr/>
                </a:tc>
                <a:tc>
                  <a:txBody>
                    <a:bodyPr/>
                    <a:lstStyle/>
                    <a:p>
                      <a:r>
                        <a:rPr lang="en-US" altLang="zh-TW" dirty="0"/>
                        <a:t>5</a:t>
                      </a:r>
                      <a:endParaRPr lang="zh-TW" altLang="en-US" dirty="0"/>
                    </a:p>
                  </a:txBody>
                  <a:tcPr/>
                </a:tc>
                <a:extLst>
                  <a:ext uri="{0D108BD9-81ED-4DB2-BD59-A6C34878D82A}">
                    <a16:rowId xmlns:a16="http://schemas.microsoft.com/office/drawing/2014/main" val="3804217142"/>
                  </a:ext>
                </a:extLst>
              </a:tr>
              <a:tr h="316835">
                <a:tc>
                  <a:txBody>
                    <a:bodyPr/>
                    <a:lstStyle/>
                    <a:p>
                      <a:r>
                        <a:rPr lang="en-US" altLang="zh-TW" dirty="0"/>
                        <a:t>A</a:t>
                      </a:r>
                      <a:endParaRPr lang="zh-TW" altLang="en-US" dirty="0"/>
                    </a:p>
                  </a:txBody>
                  <a:tcPr/>
                </a:tc>
                <a:tc>
                  <a:txBody>
                    <a:bodyPr/>
                    <a:lstStyle/>
                    <a:p>
                      <a:r>
                        <a:rPr lang="en-US" altLang="zh-TW" dirty="0"/>
                        <a:t>1</a:t>
                      </a:r>
                      <a:endParaRPr lang="zh-TW" altLang="en-US" dirty="0"/>
                    </a:p>
                  </a:txBody>
                  <a:tcPr/>
                </a:tc>
                <a:tc>
                  <a:txBody>
                    <a:bodyPr/>
                    <a:lstStyle/>
                    <a:p>
                      <a:r>
                        <a:rPr lang="en-US" altLang="zh-TW" dirty="0"/>
                        <a:t>1</a:t>
                      </a:r>
                      <a:endParaRPr lang="zh-TW" altLang="en-US" dirty="0"/>
                    </a:p>
                  </a:txBody>
                  <a:tcPr/>
                </a:tc>
                <a:tc>
                  <a:txBody>
                    <a:bodyPr/>
                    <a:lstStyle/>
                    <a:p>
                      <a:r>
                        <a:rPr lang="en-US" altLang="zh-TW" dirty="0"/>
                        <a:t>3</a:t>
                      </a:r>
                      <a:endParaRPr lang="zh-TW" altLang="en-US" dirty="0"/>
                    </a:p>
                  </a:txBody>
                  <a:tcPr/>
                </a:tc>
                <a:tc>
                  <a:txBody>
                    <a:bodyPr/>
                    <a:lstStyle/>
                    <a:p>
                      <a:endParaRPr lang="zh-TW" altLang="en-US" dirty="0"/>
                    </a:p>
                  </a:txBody>
                  <a:tcPr/>
                </a:tc>
                <a:tc>
                  <a:txBody>
                    <a:bodyPr/>
                    <a:lstStyle/>
                    <a:p>
                      <a:r>
                        <a:rPr lang="en-US" altLang="zh-TW" dirty="0"/>
                        <a:t>2</a:t>
                      </a:r>
                      <a:endParaRPr lang="zh-TW" altLang="en-US" dirty="0"/>
                    </a:p>
                  </a:txBody>
                  <a:tcPr/>
                </a:tc>
                <a:extLst>
                  <a:ext uri="{0D108BD9-81ED-4DB2-BD59-A6C34878D82A}">
                    <a16:rowId xmlns:a16="http://schemas.microsoft.com/office/drawing/2014/main" val="2583022941"/>
                  </a:ext>
                </a:extLst>
              </a:tr>
              <a:tr h="316835">
                <a:tc>
                  <a:txBody>
                    <a:bodyPr/>
                    <a:lstStyle/>
                    <a:p>
                      <a:r>
                        <a:rPr lang="en-US" altLang="zh-TW" dirty="0"/>
                        <a:t>B</a:t>
                      </a:r>
                      <a:endParaRPr lang="zh-TW" altLang="en-US" dirty="0"/>
                    </a:p>
                  </a:txBody>
                  <a:tcPr/>
                </a:tc>
                <a:tc>
                  <a:txBody>
                    <a:bodyPr/>
                    <a:lstStyle/>
                    <a:p>
                      <a:r>
                        <a:rPr lang="en-US" altLang="zh-TW" dirty="0"/>
                        <a:t>1</a:t>
                      </a:r>
                      <a:endParaRPr lang="zh-TW" altLang="en-US" dirty="0"/>
                    </a:p>
                  </a:txBody>
                  <a:tcPr/>
                </a:tc>
                <a:tc>
                  <a:txBody>
                    <a:bodyPr/>
                    <a:lstStyle/>
                    <a:p>
                      <a:endParaRPr lang="zh-TW" altLang="en-US" dirty="0"/>
                    </a:p>
                  </a:txBody>
                  <a:tcPr/>
                </a:tc>
                <a:tc>
                  <a:txBody>
                    <a:bodyPr/>
                    <a:lstStyle/>
                    <a:p>
                      <a:endParaRPr lang="zh-TW" altLang="en-US" dirty="0"/>
                    </a:p>
                  </a:txBody>
                  <a:tcPr/>
                </a:tc>
                <a:tc>
                  <a:txBody>
                    <a:bodyPr/>
                    <a:lstStyle/>
                    <a:p>
                      <a:r>
                        <a:rPr lang="en-US" altLang="zh-TW" dirty="0"/>
                        <a:t>1</a:t>
                      </a:r>
                      <a:endParaRPr lang="zh-TW" altLang="en-US" dirty="0"/>
                    </a:p>
                  </a:txBody>
                  <a:tcPr/>
                </a:tc>
                <a:tc>
                  <a:txBody>
                    <a:bodyPr/>
                    <a:lstStyle/>
                    <a:p>
                      <a:endParaRPr lang="zh-TW" altLang="en-US" dirty="0"/>
                    </a:p>
                  </a:txBody>
                  <a:tcPr/>
                </a:tc>
                <a:extLst>
                  <a:ext uri="{0D108BD9-81ED-4DB2-BD59-A6C34878D82A}">
                    <a16:rowId xmlns:a16="http://schemas.microsoft.com/office/drawing/2014/main" val="740660360"/>
                  </a:ext>
                </a:extLst>
              </a:tr>
              <a:tr h="316835">
                <a:tc>
                  <a:txBody>
                    <a:bodyPr/>
                    <a:lstStyle/>
                    <a:p>
                      <a:r>
                        <a:rPr lang="en-US" altLang="zh-TW" dirty="0"/>
                        <a:t>C</a:t>
                      </a:r>
                      <a:endParaRPr lang="zh-TW" altLang="en-US" dirty="0"/>
                    </a:p>
                  </a:txBody>
                  <a:tcPr/>
                </a:tc>
                <a:tc>
                  <a:txBody>
                    <a:bodyPr/>
                    <a:lstStyle/>
                    <a:p>
                      <a:r>
                        <a:rPr lang="en-US" altLang="zh-TW" dirty="0"/>
                        <a:t>1</a:t>
                      </a:r>
                      <a:endParaRPr lang="zh-TW" altLang="en-US" dirty="0"/>
                    </a:p>
                  </a:txBody>
                  <a:tcPr/>
                </a:tc>
                <a:tc>
                  <a:txBody>
                    <a:bodyPr/>
                    <a:lstStyle/>
                    <a:p>
                      <a:r>
                        <a:rPr lang="en-US" altLang="zh-TW" dirty="0"/>
                        <a:t>1</a:t>
                      </a:r>
                      <a:endParaRPr lang="zh-TW" altLang="en-US" dirty="0"/>
                    </a:p>
                  </a:txBody>
                  <a:tcPr/>
                </a:tc>
                <a:tc>
                  <a:txBody>
                    <a:bodyPr/>
                    <a:lstStyle/>
                    <a:p>
                      <a:r>
                        <a:rPr lang="en-US" altLang="zh-TW" dirty="0"/>
                        <a:t>1</a:t>
                      </a:r>
                      <a:endParaRPr lang="zh-TW" altLang="en-US" dirty="0"/>
                    </a:p>
                  </a:txBody>
                  <a:tcPr/>
                </a:tc>
                <a:tc>
                  <a:txBody>
                    <a:bodyPr/>
                    <a:lstStyle/>
                    <a:p>
                      <a:r>
                        <a:rPr lang="en-US" altLang="zh-TW" dirty="0"/>
                        <a:t>1</a:t>
                      </a:r>
                      <a:endParaRPr lang="zh-TW" altLang="en-US" dirty="0"/>
                    </a:p>
                  </a:txBody>
                  <a:tcPr/>
                </a:tc>
                <a:tc>
                  <a:txBody>
                    <a:bodyPr/>
                    <a:lstStyle/>
                    <a:p>
                      <a:r>
                        <a:rPr lang="en-US" altLang="zh-TW" dirty="0"/>
                        <a:t>2</a:t>
                      </a:r>
                      <a:endParaRPr lang="zh-TW" altLang="en-US" dirty="0"/>
                    </a:p>
                  </a:txBody>
                  <a:tcPr/>
                </a:tc>
                <a:extLst>
                  <a:ext uri="{0D108BD9-81ED-4DB2-BD59-A6C34878D82A}">
                    <a16:rowId xmlns:a16="http://schemas.microsoft.com/office/drawing/2014/main" val="3408188572"/>
                  </a:ext>
                </a:extLst>
              </a:tr>
              <a:tr h="316835">
                <a:tc>
                  <a:txBody>
                    <a:bodyPr/>
                    <a:lstStyle/>
                    <a:p>
                      <a:r>
                        <a:rPr lang="en-US" altLang="zh-TW" dirty="0"/>
                        <a:t>D</a:t>
                      </a:r>
                      <a:endParaRPr lang="zh-TW" altLang="en-US" dirty="0"/>
                    </a:p>
                  </a:txBody>
                  <a:tcPr/>
                </a:tc>
                <a:tc>
                  <a:txBody>
                    <a:bodyPr/>
                    <a:lstStyle/>
                    <a:p>
                      <a:r>
                        <a:rPr lang="en-US" altLang="zh-TW" dirty="0"/>
                        <a:t>2</a:t>
                      </a:r>
                      <a:endParaRPr lang="zh-TW" altLang="en-US" dirty="0"/>
                    </a:p>
                  </a:txBody>
                  <a:tcPr/>
                </a:tc>
                <a:tc>
                  <a:txBody>
                    <a:bodyPr/>
                    <a:lstStyle/>
                    <a:p>
                      <a:endParaRPr lang="zh-TW" altLang="en-US" dirty="0"/>
                    </a:p>
                  </a:txBody>
                  <a:tcPr/>
                </a:tc>
                <a:tc>
                  <a:txBody>
                    <a:bodyPr/>
                    <a:lstStyle/>
                    <a:p>
                      <a:r>
                        <a:rPr lang="en-US" altLang="zh-TW" dirty="0"/>
                        <a:t>1</a:t>
                      </a:r>
                      <a:endParaRPr lang="zh-TW" altLang="en-US" dirty="0"/>
                    </a:p>
                  </a:txBody>
                  <a:tcPr/>
                </a:tc>
                <a:tc>
                  <a:txBody>
                    <a:bodyPr/>
                    <a:lstStyle/>
                    <a:p>
                      <a:r>
                        <a:rPr lang="en-US" altLang="zh-TW" dirty="0"/>
                        <a:t>1</a:t>
                      </a:r>
                      <a:endParaRPr lang="zh-TW" altLang="en-US" dirty="0"/>
                    </a:p>
                  </a:txBody>
                  <a:tcPr/>
                </a:tc>
                <a:tc>
                  <a:txBody>
                    <a:bodyPr/>
                    <a:lstStyle/>
                    <a:p>
                      <a:endParaRPr lang="zh-TW" altLang="en-US" dirty="0"/>
                    </a:p>
                  </a:txBody>
                  <a:tcPr/>
                </a:tc>
                <a:extLst>
                  <a:ext uri="{0D108BD9-81ED-4DB2-BD59-A6C34878D82A}">
                    <a16:rowId xmlns:a16="http://schemas.microsoft.com/office/drawing/2014/main" val="800926109"/>
                  </a:ext>
                </a:extLst>
              </a:tr>
            </a:tbl>
          </a:graphicData>
        </a:graphic>
      </p:graphicFrame>
      <p:graphicFrame>
        <p:nvGraphicFramePr>
          <p:cNvPr id="5" name="表格 4">
            <a:extLst>
              <a:ext uri="{FF2B5EF4-FFF2-40B4-BE49-F238E27FC236}">
                <a16:creationId xmlns:a16="http://schemas.microsoft.com/office/drawing/2014/main" id="{FDEA5189-1529-4A0A-A559-8A0EA4922268}"/>
              </a:ext>
            </a:extLst>
          </p:cNvPr>
          <p:cNvGraphicFramePr>
            <a:graphicFrameLocks noGrp="1"/>
          </p:cNvGraphicFramePr>
          <p:nvPr>
            <p:extLst>
              <p:ext uri="{D42A27DB-BD31-4B8C-83A1-F6EECF244321}">
                <p14:modId xmlns:p14="http://schemas.microsoft.com/office/powerpoint/2010/main" val="3641278142"/>
              </p:ext>
            </p:extLst>
          </p:nvPr>
        </p:nvGraphicFramePr>
        <p:xfrm>
          <a:off x="4499992" y="3564359"/>
          <a:ext cx="2929253" cy="1829710"/>
        </p:xfrm>
        <a:graphic>
          <a:graphicData uri="http://schemas.openxmlformats.org/drawingml/2006/table">
            <a:tbl>
              <a:tblPr firstRow="1" bandRow="1">
                <a:tableStyleId>{5C22544A-7EE6-4342-B048-85BDC9FD1C3A}</a:tableStyleId>
              </a:tblPr>
              <a:tblGrid>
                <a:gridCol w="348721">
                  <a:extLst>
                    <a:ext uri="{9D8B030D-6E8A-4147-A177-3AD203B41FA5}">
                      <a16:colId xmlns:a16="http://schemas.microsoft.com/office/drawing/2014/main" val="3989295835"/>
                    </a:ext>
                  </a:extLst>
                </a:gridCol>
                <a:gridCol w="515376">
                  <a:extLst>
                    <a:ext uri="{9D8B030D-6E8A-4147-A177-3AD203B41FA5}">
                      <a16:colId xmlns:a16="http://schemas.microsoft.com/office/drawing/2014/main" val="1372564356"/>
                    </a:ext>
                  </a:extLst>
                </a:gridCol>
                <a:gridCol w="504056">
                  <a:extLst>
                    <a:ext uri="{9D8B030D-6E8A-4147-A177-3AD203B41FA5}">
                      <a16:colId xmlns:a16="http://schemas.microsoft.com/office/drawing/2014/main" val="2287281957"/>
                    </a:ext>
                  </a:extLst>
                </a:gridCol>
                <a:gridCol w="504056">
                  <a:extLst>
                    <a:ext uri="{9D8B030D-6E8A-4147-A177-3AD203B41FA5}">
                      <a16:colId xmlns:a16="http://schemas.microsoft.com/office/drawing/2014/main" val="1775691432"/>
                    </a:ext>
                  </a:extLst>
                </a:gridCol>
                <a:gridCol w="504056">
                  <a:extLst>
                    <a:ext uri="{9D8B030D-6E8A-4147-A177-3AD203B41FA5}">
                      <a16:colId xmlns:a16="http://schemas.microsoft.com/office/drawing/2014/main" val="3750861411"/>
                    </a:ext>
                  </a:extLst>
                </a:gridCol>
                <a:gridCol w="552988">
                  <a:extLst>
                    <a:ext uri="{9D8B030D-6E8A-4147-A177-3AD203B41FA5}">
                      <a16:colId xmlns:a16="http://schemas.microsoft.com/office/drawing/2014/main" val="198700063"/>
                    </a:ext>
                  </a:extLst>
                </a:gridCol>
              </a:tblGrid>
              <a:tr h="365942">
                <a:tc>
                  <a:txBody>
                    <a:bodyPr/>
                    <a:lstStyle/>
                    <a:p>
                      <a:endParaRPr lang="zh-TW" altLang="en-US" dirty="0"/>
                    </a:p>
                  </a:txBody>
                  <a:tcPr/>
                </a:tc>
                <a:tc>
                  <a:txBody>
                    <a:bodyPr/>
                    <a:lstStyle/>
                    <a:p>
                      <a:r>
                        <a:rPr lang="en-US" altLang="zh-TW" dirty="0"/>
                        <a:t>1</a:t>
                      </a:r>
                      <a:endParaRPr lang="zh-TW" altLang="en-US" dirty="0"/>
                    </a:p>
                  </a:txBody>
                  <a:tcPr/>
                </a:tc>
                <a:tc>
                  <a:txBody>
                    <a:bodyPr/>
                    <a:lstStyle/>
                    <a:p>
                      <a:r>
                        <a:rPr lang="en-US" altLang="zh-TW" dirty="0"/>
                        <a:t>2</a:t>
                      </a:r>
                      <a:endParaRPr lang="zh-TW" altLang="en-US" dirty="0"/>
                    </a:p>
                  </a:txBody>
                  <a:tcPr/>
                </a:tc>
                <a:tc>
                  <a:txBody>
                    <a:bodyPr/>
                    <a:lstStyle/>
                    <a:p>
                      <a:r>
                        <a:rPr lang="en-US" altLang="zh-TW" dirty="0"/>
                        <a:t>3</a:t>
                      </a:r>
                      <a:endParaRPr lang="zh-TW" altLang="en-US" dirty="0"/>
                    </a:p>
                  </a:txBody>
                  <a:tcPr/>
                </a:tc>
                <a:tc>
                  <a:txBody>
                    <a:bodyPr/>
                    <a:lstStyle/>
                    <a:p>
                      <a:r>
                        <a:rPr lang="en-US" altLang="zh-TW" dirty="0"/>
                        <a:t>4</a:t>
                      </a:r>
                      <a:endParaRPr lang="zh-TW" altLang="en-US" dirty="0"/>
                    </a:p>
                  </a:txBody>
                  <a:tcPr/>
                </a:tc>
                <a:tc>
                  <a:txBody>
                    <a:bodyPr/>
                    <a:lstStyle/>
                    <a:p>
                      <a:r>
                        <a:rPr lang="en-US" altLang="zh-TW" dirty="0"/>
                        <a:t>5</a:t>
                      </a:r>
                      <a:endParaRPr lang="zh-TW" altLang="en-US" dirty="0"/>
                    </a:p>
                  </a:txBody>
                  <a:tcPr/>
                </a:tc>
                <a:extLst>
                  <a:ext uri="{0D108BD9-81ED-4DB2-BD59-A6C34878D82A}">
                    <a16:rowId xmlns:a16="http://schemas.microsoft.com/office/drawing/2014/main" val="3804217142"/>
                  </a:ext>
                </a:extLst>
              </a:tr>
              <a:tr h="365942">
                <a:tc>
                  <a:txBody>
                    <a:bodyPr/>
                    <a:lstStyle/>
                    <a:p>
                      <a:r>
                        <a:rPr lang="en-US" altLang="zh-TW" dirty="0"/>
                        <a:t>A</a:t>
                      </a:r>
                      <a:endParaRPr lang="zh-TW" altLang="en-US" dirty="0"/>
                    </a:p>
                  </a:txBody>
                  <a:tcPr/>
                </a:tc>
                <a:tc>
                  <a:txBody>
                    <a:bodyPr/>
                    <a:lstStyle/>
                    <a:p>
                      <a:r>
                        <a:rPr lang="en-US" altLang="zh-TW" dirty="0"/>
                        <a:t>1/5</a:t>
                      </a:r>
                      <a:endParaRPr lang="zh-TW" altLang="en-US" dirty="0"/>
                    </a:p>
                  </a:txBody>
                  <a:tcPr/>
                </a:tc>
                <a:tc>
                  <a:txBody>
                    <a:bodyPr/>
                    <a:lstStyle/>
                    <a:p>
                      <a:r>
                        <a:rPr lang="en-US" altLang="zh-TW" dirty="0"/>
                        <a:t>1/2</a:t>
                      </a:r>
                      <a:endParaRPr lang="zh-TW" altLang="en-US" dirty="0"/>
                    </a:p>
                  </a:txBody>
                  <a:tcPr/>
                </a:tc>
                <a:tc>
                  <a:txBody>
                    <a:bodyPr/>
                    <a:lstStyle/>
                    <a:p>
                      <a:r>
                        <a:rPr lang="en-US" altLang="zh-TW" dirty="0"/>
                        <a:t>3/5</a:t>
                      </a:r>
                      <a:endParaRPr lang="zh-TW" altLang="en-US" dirty="0"/>
                    </a:p>
                  </a:txBody>
                  <a:tcPr/>
                </a:tc>
                <a:tc>
                  <a:txBody>
                    <a:bodyPr/>
                    <a:lstStyle/>
                    <a:p>
                      <a:endParaRPr lang="zh-TW" altLang="en-US" dirty="0"/>
                    </a:p>
                  </a:txBody>
                  <a:tcPr/>
                </a:tc>
                <a:tc>
                  <a:txBody>
                    <a:bodyPr/>
                    <a:lstStyle/>
                    <a:p>
                      <a:r>
                        <a:rPr lang="en-US" altLang="zh-TW" dirty="0"/>
                        <a:t>2/4</a:t>
                      </a:r>
                      <a:endParaRPr lang="zh-TW" altLang="en-US" dirty="0"/>
                    </a:p>
                  </a:txBody>
                  <a:tcPr/>
                </a:tc>
                <a:extLst>
                  <a:ext uri="{0D108BD9-81ED-4DB2-BD59-A6C34878D82A}">
                    <a16:rowId xmlns:a16="http://schemas.microsoft.com/office/drawing/2014/main" val="2583022941"/>
                  </a:ext>
                </a:extLst>
              </a:tr>
              <a:tr h="365942">
                <a:tc>
                  <a:txBody>
                    <a:bodyPr/>
                    <a:lstStyle/>
                    <a:p>
                      <a:r>
                        <a:rPr lang="en-US" altLang="zh-TW" dirty="0"/>
                        <a:t>B</a:t>
                      </a:r>
                      <a:endParaRPr lang="zh-TW" altLang="en-US" dirty="0"/>
                    </a:p>
                  </a:txBody>
                  <a:tcPr/>
                </a:tc>
                <a:tc>
                  <a:txBody>
                    <a:bodyPr/>
                    <a:lstStyle/>
                    <a:p>
                      <a:r>
                        <a:rPr lang="en-US" altLang="zh-TW" dirty="0"/>
                        <a:t>1/5</a:t>
                      </a:r>
                      <a:endParaRPr lang="zh-TW" altLang="en-US" dirty="0"/>
                    </a:p>
                  </a:txBody>
                  <a:tcPr/>
                </a:tc>
                <a:tc>
                  <a:txBody>
                    <a:bodyPr/>
                    <a:lstStyle/>
                    <a:p>
                      <a:endParaRPr lang="zh-TW" altLang="en-US" dirty="0"/>
                    </a:p>
                  </a:txBody>
                  <a:tcPr/>
                </a:tc>
                <a:tc>
                  <a:txBody>
                    <a:bodyPr/>
                    <a:lstStyle/>
                    <a:p>
                      <a:endParaRPr lang="zh-TW" altLang="en-US" dirty="0"/>
                    </a:p>
                  </a:txBody>
                  <a:tcPr/>
                </a:tc>
                <a:tc>
                  <a:txBody>
                    <a:bodyPr/>
                    <a:lstStyle/>
                    <a:p>
                      <a:r>
                        <a:rPr lang="en-US" altLang="zh-TW" dirty="0"/>
                        <a:t>1/3</a:t>
                      </a:r>
                      <a:endParaRPr lang="zh-TW" altLang="en-US" dirty="0"/>
                    </a:p>
                  </a:txBody>
                  <a:tcPr/>
                </a:tc>
                <a:tc>
                  <a:txBody>
                    <a:bodyPr/>
                    <a:lstStyle/>
                    <a:p>
                      <a:endParaRPr lang="zh-TW" altLang="en-US" dirty="0"/>
                    </a:p>
                  </a:txBody>
                  <a:tcPr/>
                </a:tc>
                <a:extLst>
                  <a:ext uri="{0D108BD9-81ED-4DB2-BD59-A6C34878D82A}">
                    <a16:rowId xmlns:a16="http://schemas.microsoft.com/office/drawing/2014/main" val="740660360"/>
                  </a:ext>
                </a:extLst>
              </a:tr>
              <a:tr h="365942">
                <a:tc>
                  <a:txBody>
                    <a:bodyPr/>
                    <a:lstStyle/>
                    <a:p>
                      <a:r>
                        <a:rPr lang="en-US" altLang="zh-TW" dirty="0"/>
                        <a:t>C</a:t>
                      </a:r>
                      <a:endParaRPr lang="zh-TW" altLang="en-US" dirty="0"/>
                    </a:p>
                  </a:txBody>
                  <a:tcPr/>
                </a:tc>
                <a:tc>
                  <a:txBody>
                    <a:bodyPr/>
                    <a:lstStyle/>
                    <a:p>
                      <a:r>
                        <a:rPr lang="en-US" altLang="zh-TW" dirty="0"/>
                        <a:t>1/5</a:t>
                      </a:r>
                      <a:endParaRPr lang="zh-TW" altLang="en-US" dirty="0"/>
                    </a:p>
                  </a:txBody>
                  <a:tcPr/>
                </a:tc>
                <a:tc>
                  <a:txBody>
                    <a:bodyPr/>
                    <a:lstStyle/>
                    <a:p>
                      <a:r>
                        <a:rPr lang="en-US" altLang="zh-TW" dirty="0"/>
                        <a:t>1/2</a:t>
                      </a:r>
                      <a:endParaRPr lang="zh-TW" altLang="en-US" dirty="0"/>
                    </a:p>
                  </a:txBody>
                  <a:tcPr/>
                </a:tc>
                <a:tc>
                  <a:txBody>
                    <a:bodyPr/>
                    <a:lstStyle/>
                    <a:p>
                      <a:r>
                        <a:rPr lang="en-US" altLang="zh-TW" dirty="0"/>
                        <a:t>1/5</a:t>
                      </a:r>
                      <a:endParaRPr lang="zh-TW" altLang="en-US" dirty="0"/>
                    </a:p>
                  </a:txBody>
                  <a:tcPr/>
                </a:tc>
                <a:tc>
                  <a:txBody>
                    <a:bodyPr/>
                    <a:lstStyle/>
                    <a:p>
                      <a:r>
                        <a:rPr lang="en-US" altLang="zh-TW" dirty="0"/>
                        <a:t>1/3</a:t>
                      </a:r>
                      <a:endParaRPr lang="zh-TW" altLang="en-US" dirty="0"/>
                    </a:p>
                  </a:txBody>
                  <a:tcPr/>
                </a:tc>
                <a:tc>
                  <a:txBody>
                    <a:bodyPr/>
                    <a:lstStyle/>
                    <a:p>
                      <a:r>
                        <a:rPr lang="en-US" altLang="zh-TW" dirty="0"/>
                        <a:t>2/4</a:t>
                      </a:r>
                      <a:endParaRPr lang="zh-TW" altLang="en-US" dirty="0"/>
                    </a:p>
                  </a:txBody>
                  <a:tcPr/>
                </a:tc>
                <a:extLst>
                  <a:ext uri="{0D108BD9-81ED-4DB2-BD59-A6C34878D82A}">
                    <a16:rowId xmlns:a16="http://schemas.microsoft.com/office/drawing/2014/main" val="3408188572"/>
                  </a:ext>
                </a:extLst>
              </a:tr>
              <a:tr h="365942">
                <a:tc>
                  <a:txBody>
                    <a:bodyPr/>
                    <a:lstStyle/>
                    <a:p>
                      <a:r>
                        <a:rPr lang="en-US" altLang="zh-TW" dirty="0"/>
                        <a:t>D</a:t>
                      </a:r>
                      <a:endParaRPr lang="zh-TW" altLang="en-US" dirty="0"/>
                    </a:p>
                  </a:txBody>
                  <a:tcPr/>
                </a:tc>
                <a:tc>
                  <a:txBody>
                    <a:bodyPr/>
                    <a:lstStyle/>
                    <a:p>
                      <a:r>
                        <a:rPr lang="en-US" altLang="zh-TW" dirty="0"/>
                        <a:t>2/5</a:t>
                      </a:r>
                      <a:endParaRPr lang="zh-TW" altLang="en-US" dirty="0"/>
                    </a:p>
                  </a:txBody>
                  <a:tcPr/>
                </a:tc>
                <a:tc>
                  <a:txBody>
                    <a:bodyPr/>
                    <a:lstStyle/>
                    <a:p>
                      <a:endParaRPr lang="zh-TW" altLang="en-US" dirty="0"/>
                    </a:p>
                  </a:txBody>
                  <a:tcPr/>
                </a:tc>
                <a:tc>
                  <a:txBody>
                    <a:bodyPr/>
                    <a:lstStyle/>
                    <a:p>
                      <a:r>
                        <a:rPr lang="en-US" altLang="zh-TW" dirty="0"/>
                        <a:t>1/5</a:t>
                      </a:r>
                      <a:endParaRPr lang="zh-TW" altLang="en-US" dirty="0"/>
                    </a:p>
                  </a:txBody>
                  <a:tcPr/>
                </a:tc>
                <a:tc>
                  <a:txBody>
                    <a:bodyPr/>
                    <a:lstStyle/>
                    <a:p>
                      <a:r>
                        <a:rPr lang="en-US" altLang="zh-TW" dirty="0"/>
                        <a:t>1/3</a:t>
                      </a:r>
                      <a:endParaRPr lang="zh-TW" altLang="en-US" dirty="0"/>
                    </a:p>
                  </a:txBody>
                  <a:tcPr/>
                </a:tc>
                <a:tc>
                  <a:txBody>
                    <a:bodyPr/>
                    <a:lstStyle/>
                    <a:p>
                      <a:endParaRPr lang="zh-TW" altLang="en-US" dirty="0"/>
                    </a:p>
                  </a:txBody>
                  <a:tcPr/>
                </a:tc>
                <a:extLst>
                  <a:ext uri="{0D108BD9-81ED-4DB2-BD59-A6C34878D82A}">
                    <a16:rowId xmlns:a16="http://schemas.microsoft.com/office/drawing/2014/main" val="800926109"/>
                  </a:ext>
                </a:extLst>
              </a:tr>
            </a:tbl>
          </a:graphicData>
        </a:graphic>
      </p:graphicFrame>
      <p:sp>
        <p:nvSpPr>
          <p:cNvPr id="7" name="圓角矩形圖說文字 6">
            <a:extLst>
              <a:ext uri="{FF2B5EF4-FFF2-40B4-BE49-F238E27FC236}">
                <a16:creationId xmlns:a16="http://schemas.microsoft.com/office/drawing/2014/main" id="{9F17F83A-971A-4E45-9186-660775DEFEF1}"/>
              </a:ext>
            </a:extLst>
          </p:cNvPr>
          <p:cNvSpPr/>
          <p:nvPr/>
        </p:nvSpPr>
        <p:spPr>
          <a:xfrm>
            <a:off x="2987824" y="3068960"/>
            <a:ext cx="1281474" cy="408623"/>
          </a:xfrm>
          <a:prstGeom prst="wedgeRoundRectCallout">
            <a:avLst>
              <a:gd name="adj1" fmla="val -41522"/>
              <a:gd name="adj2" fmla="val -18339"/>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dirty="0">
                <a:solidFill>
                  <a:schemeClr val="tx1"/>
                </a:solidFill>
              </a:rPr>
              <a:t>Term count</a:t>
            </a:r>
            <a:endParaRPr lang="zh-TW" altLang="en-US" dirty="0">
              <a:solidFill>
                <a:schemeClr val="tx1"/>
              </a:solidFill>
            </a:endParaRPr>
          </a:p>
        </p:txBody>
      </p:sp>
      <p:sp>
        <p:nvSpPr>
          <p:cNvPr id="8" name="圓角矩形圖說文字 6">
            <a:extLst>
              <a:ext uri="{FF2B5EF4-FFF2-40B4-BE49-F238E27FC236}">
                <a16:creationId xmlns:a16="http://schemas.microsoft.com/office/drawing/2014/main" id="{7C5170C3-29EC-43A8-AF64-5D62A5D40B17}"/>
              </a:ext>
            </a:extLst>
          </p:cNvPr>
          <p:cNvSpPr/>
          <p:nvPr/>
        </p:nvSpPr>
        <p:spPr>
          <a:xfrm>
            <a:off x="6002590" y="3068960"/>
            <a:ext cx="441618" cy="408623"/>
          </a:xfrm>
          <a:prstGeom prst="wedgeRoundRectCallout">
            <a:avLst>
              <a:gd name="adj1" fmla="val -41522"/>
              <a:gd name="adj2" fmla="val -18339"/>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dirty="0">
                <a:solidFill>
                  <a:schemeClr val="tx1"/>
                </a:solidFill>
              </a:rPr>
              <a:t>TF</a:t>
            </a:r>
            <a:endParaRPr lang="zh-TW" altLang="en-US" dirty="0">
              <a:solidFill>
                <a:schemeClr val="tx1"/>
              </a:solidFill>
            </a:endParaRPr>
          </a:p>
        </p:txBody>
      </p:sp>
      <p:sp>
        <p:nvSpPr>
          <p:cNvPr id="9" name="圓角矩形圖說文字 6">
            <a:extLst>
              <a:ext uri="{FF2B5EF4-FFF2-40B4-BE49-F238E27FC236}">
                <a16:creationId xmlns:a16="http://schemas.microsoft.com/office/drawing/2014/main" id="{94505A0B-2C71-4BCC-B29A-EB3D7897D4AA}"/>
              </a:ext>
            </a:extLst>
          </p:cNvPr>
          <p:cNvSpPr/>
          <p:nvPr/>
        </p:nvSpPr>
        <p:spPr>
          <a:xfrm>
            <a:off x="7931616" y="3068960"/>
            <a:ext cx="528816" cy="408623"/>
          </a:xfrm>
          <a:prstGeom prst="wedgeRoundRectCallout">
            <a:avLst>
              <a:gd name="adj1" fmla="val -41522"/>
              <a:gd name="adj2" fmla="val -18339"/>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dirty="0">
                <a:solidFill>
                  <a:schemeClr val="tx1"/>
                </a:solidFill>
              </a:rPr>
              <a:t>IDF</a:t>
            </a:r>
            <a:endParaRPr lang="zh-TW" altLang="en-US" dirty="0">
              <a:solidFill>
                <a:schemeClr val="tx1"/>
              </a:solidFill>
            </a:endParaRPr>
          </a:p>
        </p:txBody>
      </p:sp>
      <p:sp>
        <p:nvSpPr>
          <p:cNvPr id="10" name="圓角矩形圖說文字 5">
            <a:extLst>
              <a:ext uri="{FF2B5EF4-FFF2-40B4-BE49-F238E27FC236}">
                <a16:creationId xmlns:a16="http://schemas.microsoft.com/office/drawing/2014/main" id="{CAB8FFF8-A18A-478C-BCD1-F4E1B95B11DC}"/>
              </a:ext>
            </a:extLst>
          </p:cNvPr>
          <p:cNvSpPr/>
          <p:nvPr/>
        </p:nvSpPr>
        <p:spPr>
          <a:xfrm>
            <a:off x="7884368" y="1052736"/>
            <a:ext cx="596920" cy="340519"/>
          </a:xfrm>
          <a:prstGeom prst="wedgeRoundRectCallout">
            <a:avLst>
              <a:gd name="adj1" fmla="val 2211"/>
              <a:gd name="adj2" fmla="val -9296"/>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sz="1400" dirty="0">
                <a:solidFill>
                  <a:srgbClr val="FF0000"/>
                </a:solidFill>
                <a:latin typeface="Calibri" panose="020F0502020204030204" pitchFamily="34" charset="0"/>
                <a:ea typeface="標楷體" panose="03000509000000000000" pitchFamily="65" charset="-120"/>
                <a:cs typeface="Calibri" panose="020F0502020204030204" pitchFamily="34" charset="0"/>
              </a:rPr>
              <a:t>Quiz!</a:t>
            </a:r>
            <a:endParaRPr lang="zh-TW" altLang="en-US" sz="1400" dirty="0">
              <a:solidFill>
                <a:srgbClr val="FF0000"/>
              </a:solidFill>
              <a:latin typeface="Calibri" panose="020F0502020204030204" pitchFamily="34" charset="0"/>
              <a:ea typeface="標楷體" panose="03000509000000000000" pitchFamily="65" charset="-120"/>
              <a:cs typeface="Calibri" panose="020F0502020204030204" pitchFamily="34" charset="0"/>
            </a:endParaRPr>
          </a:p>
        </p:txBody>
      </p:sp>
      <p:graphicFrame>
        <p:nvGraphicFramePr>
          <p:cNvPr id="11" name="表格 10">
            <a:extLst>
              <a:ext uri="{FF2B5EF4-FFF2-40B4-BE49-F238E27FC236}">
                <a16:creationId xmlns:a16="http://schemas.microsoft.com/office/drawing/2014/main" id="{98F5C7D2-9295-447E-ABB6-F71E9552B73C}"/>
              </a:ext>
            </a:extLst>
          </p:cNvPr>
          <p:cNvGraphicFramePr>
            <a:graphicFrameLocks noGrp="1"/>
          </p:cNvGraphicFramePr>
          <p:nvPr>
            <p:extLst>
              <p:ext uri="{D42A27DB-BD31-4B8C-83A1-F6EECF244321}">
                <p14:modId xmlns:p14="http://schemas.microsoft.com/office/powerpoint/2010/main" val="822314423"/>
              </p:ext>
            </p:extLst>
          </p:nvPr>
        </p:nvGraphicFramePr>
        <p:xfrm>
          <a:off x="7518257" y="3564359"/>
          <a:ext cx="1185802" cy="1854200"/>
        </p:xfrm>
        <a:graphic>
          <a:graphicData uri="http://schemas.openxmlformats.org/drawingml/2006/table">
            <a:tbl>
              <a:tblPr firstRow="1" bandRow="1">
                <a:tableStyleId>{5C22544A-7EE6-4342-B048-85BDC9FD1C3A}</a:tableStyleId>
              </a:tblPr>
              <a:tblGrid>
                <a:gridCol w="321706">
                  <a:extLst>
                    <a:ext uri="{9D8B030D-6E8A-4147-A177-3AD203B41FA5}">
                      <a16:colId xmlns:a16="http://schemas.microsoft.com/office/drawing/2014/main" val="2207084383"/>
                    </a:ext>
                  </a:extLst>
                </a:gridCol>
                <a:gridCol w="864096">
                  <a:extLst>
                    <a:ext uri="{9D8B030D-6E8A-4147-A177-3AD203B41FA5}">
                      <a16:colId xmlns:a16="http://schemas.microsoft.com/office/drawing/2014/main" val="950677932"/>
                    </a:ext>
                  </a:extLst>
                </a:gridCol>
              </a:tblGrid>
              <a:tr h="370840">
                <a:tc>
                  <a:txBody>
                    <a:bodyPr/>
                    <a:lstStyle/>
                    <a:p>
                      <a:endParaRPr lang="zh-TW" altLang="en-US" dirty="0"/>
                    </a:p>
                  </a:txBody>
                  <a:tcPr/>
                </a:tc>
                <a:tc>
                  <a:txBody>
                    <a:bodyPr/>
                    <a:lstStyle/>
                    <a:p>
                      <a:endParaRPr lang="zh-TW" altLang="en-US"/>
                    </a:p>
                  </a:txBody>
                  <a:tcPr/>
                </a:tc>
                <a:extLst>
                  <a:ext uri="{0D108BD9-81ED-4DB2-BD59-A6C34878D82A}">
                    <a16:rowId xmlns:a16="http://schemas.microsoft.com/office/drawing/2014/main" val="2881356361"/>
                  </a:ext>
                </a:extLst>
              </a:tr>
              <a:tr h="370840">
                <a:tc>
                  <a:txBody>
                    <a:bodyPr/>
                    <a:lstStyle/>
                    <a:p>
                      <a:r>
                        <a:rPr lang="en-US" altLang="zh-TW" dirty="0"/>
                        <a:t>A</a:t>
                      </a:r>
                      <a:endParaRPr lang="zh-TW" altLang="en-US" dirty="0"/>
                    </a:p>
                  </a:txBody>
                  <a:tcPr/>
                </a:tc>
                <a:tc>
                  <a:txBody>
                    <a:bodyPr/>
                    <a:lstStyle/>
                    <a:p>
                      <a:r>
                        <a:rPr lang="en-US" altLang="zh-TW" dirty="0"/>
                        <a:t>log(5/4)</a:t>
                      </a:r>
                      <a:endParaRPr lang="zh-TW" altLang="en-US" dirty="0"/>
                    </a:p>
                  </a:txBody>
                  <a:tcPr/>
                </a:tc>
                <a:extLst>
                  <a:ext uri="{0D108BD9-81ED-4DB2-BD59-A6C34878D82A}">
                    <a16:rowId xmlns:a16="http://schemas.microsoft.com/office/drawing/2014/main" val="4274440501"/>
                  </a:ext>
                </a:extLst>
              </a:tr>
              <a:tr h="370840">
                <a:tc>
                  <a:txBody>
                    <a:bodyPr/>
                    <a:lstStyle/>
                    <a:p>
                      <a:r>
                        <a:rPr lang="en-US" altLang="zh-TW" dirty="0"/>
                        <a:t>B</a:t>
                      </a:r>
                      <a:endParaRPr lang="zh-TW" altLang="en-US" dirty="0"/>
                    </a:p>
                  </a:txBody>
                  <a:tcPr/>
                </a:tc>
                <a:tc>
                  <a:txBody>
                    <a:bodyPr/>
                    <a:lstStyle/>
                    <a:p>
                      <a:r>
                        <a:rPr lang="en-US" altLang="zh-TW" dirty="0"/>
                        <a:t>log(5/2)</a:t>
                      </a:r>
                      <a:endParaRPr lang="zh-TW" altLang="en-US" dirty="0"/>
                    </a:p>
                  </a:txBody>
                  <a:tcPr/>
                </a:tc>
                <a:extLst>
                  <a:ext uri="{0D108BD9-81ED-4DB2-BD59-A6C34878D82A}">
                    <a16:rowId xmlns:a16="http://schemas.microsoft.com/office/drawing/2014/main" val="1413297397"/>
                  </a:ext>
                </a:extLst>
              </a:tr>
              <a:tr h="370840">
                <a:tc>
                  <a:txBody>
                    <a:bodyPr/>
                    <a:lstStyle/>
                    <a:p>
                      <a:r>
                        <a:rPr lang="en-US" altLang="zh-TW" dirty="0"/>
                        <a:t>C</a:t>
                      </a:r>
                      <a:endParaRPr lang="zh-TW" altLang="en-US" dirty="0"/>
                    </a:p>
                  </a:txBody>
                  <a:tcPr/>
                </a:tc>
                <a:tc>
                  <a:txBody>
                    <a:bodyPr/>
                    <a:lstStyle/>
                    <a:p>
                      <a:r>
                        <a:rPr lang="en-US" altLang="zh-TW" dirty="0"/>
                        <a:t>log(5/5)</a:t>
                      </a:r>
                      <a:endParaRPr lang="zh-TW" altLang="en-US" dirty="0"/>
                    </a:p>
                  </a:txBody>
                  <a:tcPr/>
                </a:tc>
                <a:extLst>
                  <a:ext uri="{0D108BD9-81ED-4DB2-BD59-A6C34878D82A}">
                    <a16:rowId xmlns:a16="http://schemas.microsoft.com/office/drawing/2014/main" val="3202486173"/>
                  </a:ext>
                </a:extLst>
              </a:tr>
              <a:tr h="370840">
                <a:tc>
                  <a:txBody>
                    <a:bodyPr/>
                    <a:lstStyle/>
                    <a:p>
                      <a:r>
                        <a:rPr lang="en-US" altLang="zh-TW" dirty="0"/>
                        <a:t>D</a:t>
                      </a:r>
                      <a:endParaRPr lang="zh-TW" altLang="en-US" dirty="0"/>
                    </a:p>
                  </a:txBody>
                  <a:tcPr/>
                </a:tc>
                <a:tc>
                  <a:txBody>
                    <a:bodyPr/>
                    <a:lstStyle/>
                    <a:p>
                      <a:r>
                        <a:rPr lang="en-US" altLang="zh-TW" dirty="0"/>
                        <a:t>log(5/3)</a:t>
                      </a:r>
                      <a:endParaRPr lang="zh-TW" altLang="en-US" dirty="0"/>
                    </a:p>
                  </a:txBody>
                  <a:tcPr/>
                </a:tc>
                <a:extLst>
                  <a:ext uri="{0D108BD9-81ED-4DB2-BD59-A6C34878D82A}">
                    <a16:rowId xmlns:a16="http://schemas.microsoft.com/office/drawing/2014/main" val="550861349"/>
                  </a:ext>
                </a:extLst>
              </a:tr>
            </a:tbl>
          </a:graphicData>
        </a:graphic>
      </p:graphicFrame>
    </p:spTree>
    <p:extLst>
      <p:ext uri="{BB962C8B-B14F-4D97-AF65-F5344CB8AC3E}">
        <p14:creationId xmlns:p14="http://schemas.microsoft.com/office/powerpoint/2010/main" val="2947810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投影片編號版面配置區 2"/>
          <p:cNvSpPr>
            <a:spLocks noGrp="1"/>
          </p:cNvSpPr>
          <p:nvPr>
            <p:ph type="sldNum" sz="quarter" idx="12"/>
          </p:nvPr>
        </p:nvSpPr>
        <p:spPr/>
        <p:txBody>
          <a:bodyPr/>
          <a:lstStyle/>
          <a:p>
            <a:pPr fontAlgn="base">
              <a:spcBef>
                <a:spcPct val="0"/>
              </a:spcBef>
              <a:spcAft>
                <a:spcPct val="0"/>
              </a:spcAft>
              <a:defRPr/>
            </a:pPr>
            <a:fld id="{E2140FD0-464E-4792-AC27-1A612CD05599}" type="slidenum">
              <a:rPr lang="zh-TW" altLang="en-US" smtClean="0">
                <a:solidFill>
                  <a:prstClr val="white">
                    <a:lumMod val="50000"/>
                  </a:prstClr>
                </a:solidFill>
                <a:latin typeface="Arial" pitchFamily="34" charset="0"/>
              </a:rPr>
              <a:pPr fontAlgn="base">
                <a:spcBef>
                  <a:spcPct val="0"/>
                </a:spcBef>
                <a:spcAft>
                  <a:spcPct val="0"/>
                </a:spcAft>
                <a:defRPr/>
              </a:pPr>
              <a:t>16</a:t>
            </a:fld>
            <a:endParaRPr lang="zh-TW" altLang="en-US">
              <a:solidFill>
                <a:prstClr val="white">
                  <a:lumMod val="50000"/>
                </a:prstClr>
              </a:solidFill>
              <a:latin typeface="Arial" pitchFamily="34" charset="0"/>
            </a:endParaRPr>
          </a:p>
        </p:txBody>
      </p:sp>
      <p:pic>
        <p:nvPicPr>
          <p:cNvPr id="4" name="圖片 3"/>
          <p:cNvPicPr>
            <a:picLocks noChangeAspect="1"/>
          </p:cNvPicPr>
          <p:nvPr/>
        </p:nvPicPr>
        <p:blipFill>
          <a:blip r:embed="rId2"/>
          <a:stretch>
            <a:fillRect/>
          </a:stretch>
        </p:blipFill>
        <p:spPr>
          <a:xfrm>
            <a:off x="200571" y="224238"/>
            <a:ext cx="8742857" cy="6409524"/>
          </a:xfrm>
          <a:prstGeom prst="rect">
            <a:avLst/>
          </a:prstGeom>
        </p:spPr>
      </p:pic>
    </p:spTree>
    <p:extLst>
      <p:ext uri="{BB962C8B-B14F-4D97-AF65-F5344CB8AC3E}">
        <p14:creationId xmlns:p14="http://schemas.microsoft.com/office/powerpoint/2010/main" val="380758877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4"/>
          <p:cNvSpPr>
            <a:spLocks noGrp="1"/>
          </p:cNvSpPr>
          <p:nvPr>
            <p:ph sz="quarter" idx="1"/>
          </p:nvPr>
        </p:nvSpPr>
        <p:spPr/>
        <p:txBody>
          <a:bodyPr>
            <a:normAutofit lnSpcReduction="10000"/>
          </a:bodyPr>
          <a:lstStyle/>
          <a:p>
            <a:r>
              <a:rPr lang="en-US" altLang="zh-TW" dirty="0"/>
              <a:t>Documents</a:t>
            </a:r>
          </a:p>
          <a:p>
            <a:pPr lvl="1"/>
            <a:r>
              <a:rPr lang="en-US" altLang="zh-TW" dirty="0"/>
              <a:t>Doc 1: You had a peanut butter sandwich for breakfast.</a:t>
            </a:r>
          </a:p>
          <a:p>
            <a:pPr lvl="1"/>
            <a:r>
              <a:rPr lang="en-US" altLang="zh-TW" dirty="0"/>
              <a:t>Doc 2: I like to eat almonds, peanuts and walnuts.</a:t>
            </a:r>
          </a:p>
          <a:p>
            <a:pPr lvl="1"/>
            <a:r>
              <a:rPr lang="en-US" altLang="zh-TW" dirty="0"/>
              <a:t>Doc 3: My neighbor got a little dog yesterday.</a:t>
            </a:r>
          </a:p>
          <a:p>
            <a:pPr lvl="1"/>
            <a:r>
              <a:rPr lang="en-US" altLang="zh-TW" dirty="0"/>
              <a:t>Doc 4: Cats and dogs are mortal enemies.</a:t>
            </a:r>
          </a:p>
          <a:p>
            <a:pPr lvl="1"/>
            <a:r>
              <a:rPr lang="en-US" altLang="zh-TW" dirty="0"/>
              <a:t>Doc 5: You mustn’t feed peanuts to your dog.</a:t>
            </a:r>
          </a:p>
          <a:p>
            <a:r>
              <a:rPr lang="en-US" altLang="zh-TW" dirty="0"/>
              <a:t>Topics</a:t>
            </a:r>
            <a:r>
              <a:rPr lang="zh-TW" altLang="en-US" dirty="0"/>
              <a:t> </a:t>
            </a:r>
            <a:r>
              <a:rPr lang="en-US" altLang="zh-TW" dirty="0"/>
              <a:t>(clusters)</a:t>
            </a:r>
          </a:p>
          <a:p>
            <a:pPr lvl="1"/>
            <a:r>
              <a:rPr lang="en-US" altLang="zh-TW" dirty="0"/>
              <a:t>Topic 1: 30% peanuts, 15% almonds, 10% breakfast</a:t>
            </a:r>
          </a:p>
          <a:p>
            <a:pPr lvl="1"/>
            <a:r>
              <a:rPr lang="en-US" altLang="zh-TW" dirty="0"/>
              <a:t>Topic 2: 20% dogs, 10% cats, 5% peanuts</a:t>
            </a:r>
          </a:p>
          <a:p>
            <a:r>
              <a:rPr lang="en-US" altLang="zh-TW" dirty="0"/>
              <a:t>Documents </a:t>
            </a:r>
            <a:r>
              <a:rPr lang="en-US" altLang="zh-TW" dirty="0">
                <a:sym typeface="Wingdings" panose="05000000000000000000" pitchFamily="2" charset="2"/>
              </a:rPr>
              <a:t> Vectors</a:t>
            </a:r>
          </a:p>
          <a:p>
            <a:pPr lvl="1"/>
            <a:r>
              <a:rPr lang="en-US" altLang="zh-TW" dirty="0"/>
              <a:t>Documents 1 and 2: 100% Topic 1</a:t>
            </a:r>
            <a:r>
              <a:rPr lang="zh-TW" altLang="en-US" dirty="0"/>
              <a:t> </a:t>
            </a:r>
            <a:r>
              <a:rPr lang="en-US" altLang="zh-TW" dirty="0">
                <a:sym typeface="Wingdings" panose="05000000000000000000" pitchFamily="2" charset="2"/>
              </a:rPr>
              <a:t> [1, 0]</a:t>
            </a:r>
            <a:endParaRPr lang="en-US" altLang="zh-TW" dirty="0"/>
          </a:p>
          <a:p>
            <a:pPr lvl="1"/>
            <a:r>
              <a:rPr lang="en-US" altLang="zh-TW" dirty="0"/>
              <a:t>Documents 3 and 4: 100% Topic 2 </a:t>
            </a:r>
            <a:r>
              <a:rPr lang="en-US" altLang="zh-TW" dirty="0">
                <a:sym typeface="Wingdings" panose="05000000000000000000" pitchFamily="2" charset="2"/>
              </a:rPr>
              <a:t> [0, 1]</a:t>
            </a:r>
            <a:endParaRPr lang="en-US" altLang="zh-TW" dirty="0"/>
          </a:p>
          <a:p>
            <a:pPr lvl="1"/>
            <a:r>
              <a:rPr lang="en-US" altLang="zh-TW" dirty="0"/>
              <a:t>Document 5: 70% Topic 1, 30% Topic 2 </a:t>
            </a:r>
            <a:r>
              <a:rPr lang="en-US" altLang="zh-TW" dirty="0">
                <a:sym typeface="Wingdings" panose="05000000000000000000" pitchFamily="2" charset="2"/>
              </a:rPr>
              <a:t> [0.7, 0.3]</a:t>
            </a:r>
            <a:endParaRPr lang="zh-TW" altLang="en-US" dirty="0"/>
          </a:p>
        </p:txBody>
      </p:sp>
      <p:sp>
        <p:nvSpPr>
          <p:cNvPr id="3" name="標題 2"/>
          <p:cNvSpPr>
            <a:spLocks noGrp="1"/>
          </p:cNvSpPr>
          <p:nvPr>
            <p:ph type="title"/>
          </p:nvPr>
        </p:nvSpPr>
        <p:spPr/>
        <p:txBody>
          <a:bodyPr/>
          <a:lstStyle/>
          <a:p>
            <a:r>
              <a:rPr lang="en-US" altLang="zh-TW" dirty="0"/>
              <a:t>Example of Topic Modeling</a:t>
            </a:r>
            <a:endParaRPr lang="zh-TW" altLang="en-US" dirty="0"/>
          </a:p>
        </p:txBody>
      </p:sp>
    </p:spTree>
    <p:extLst>
      <p:ext uri="{BB962C8B-B14F-4D97-AF65-F5344CB8AC3E}">
        <p14:creationId xmlns:p14="http://schemas.microsoft.com/office/powerpoint/2010/main" val="16189513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lstStyle/>
          <a:p>
            <a:r>
              <a:rPr lang="en-US" altLang="zh-TW" dirty="0"/>
              <a:t>Singular value decomposition (SVD)</a:t>
            </a:r>
          </a:p>
          <a:p>
            <a:endParaRPr lang="en-US" altLang="zh-TW" dirty="0"/>
          </a:p>
          <a:p>
            <a:endParaRPr lang="en-US" altLang="zh-TW" dirty="0"/>
          </a:p>
          <a:p>
            <a:endParaRPr lang="en-US" altLang="zh-TW" dirty="0"/>
          </a:p>
          <a:p>
            <a:endParaRPr lang="en-US" altLang="zh-TW" dirty="0"/>
          </a:p>
          <a:p>
            <a:endParaRPr lang="en-US" altLang="zh-TW" dirty="0"/>
          </a:p>
          <a:p>
            <a:endParaRPr lang="en-US" altLang="zh-TW" dirty="0"/>
          </a:p>
          <a:p>
            <a:r>
              <a:rPr lang="en-US" altLang="zh-TW" dirty="0"/>
              <a:t>Interpretation</a:t>
            </a:r>
          </a:p>
          <a:p>
            <a:pPr lvl="1"/>
            <a:r>
              <a:rPr lang="en-US" altLang="zh-TW" dirty="0"/>
              <a:t>Each document and term can be reduced to dim </a:t>
            </a:r>
            <a:r>
              <a:rPr lang="en-US" altLang="zh-TW" i="1" dirty="0"/>
              <a:t>k</a:t>
            </a:r>
            <a:r>
              <a:rPr lang="en-US" altLang="zh-TW" dirty="0"/>
              <a:t>, which is the no. of clusters (topics, themes) for text mining.</a:t>
            </a:r>
          </a:p>
        </p:txBody>
      </p:sp>
      <p:sp>
        <p:nvSpPr>
          <p:cNvPr id="3" name="標題 2"/>
          <p:cNvSpPr>
            <a:spLocks noGrp="1"/>
          </p:cNvSpPr>
          <p:nvPr>
            <p:ph type="title"/>
          </p:nvPr>
        </p:nvSpPr>
        <p:spPr/>
        <p:txBody>
          <a:bodyPr/>
          <a:lstStyle/>
          <a:p>
            <a:r>
              <a:rPr lang="en-US" altLang="zh-TW" dirty="0"/>
              <a:t>Singular Value Decomposition</a:t>
            </a:r>
            <a:endParaRPr lang="zh-TW" altLang="en-US" dirty="0"/>
          </a:p>
        </p:txBody>
      </p:sp>
      <p:graphicFrame>
        <p:nvGraphicFramePr>
          <p:cNvPr id="4" name="內容版面配置區 3"/>
          <p:cNvGraphicFramePr>
            <a:graphicFrameLocks noChangeAspect="1"/>
          </p:cNvGraphicFramePr>
          <p:nvPr>
            <p:extLst>
              <p:ext uri="{D42A27DB-BD31-4B8C-83A1-F6EECF244321}">
                <p14:modId xmlns:p14="http://schemas.microsoft.com/office/powerpoint/2010/main" val="2391354636"/>
              </p:ext>
            </p:extLst>
          </p:nvPr>
        </p:nvGraphicFramePr>
        <p:xfrm>
          <a:off x="1403648" y="2257995"/>
          <a:ext cx="5244379" cy="2251125"/>
        </p:xfrm>
        <a:graphic>
          <a:graphicData uri="http://schemas.openxmlformats.org/presentationml/2006/ole">
            <mc:AlternateContent xmlns:mc="http://schemas.openxmlformats.org/markup-compatibility/2006">
              <mc:Choice xmlns:v="urn:schemas-microsoft-com:vml" Requires="v">
                <p:oleObj spid="_x0000_s5255" name="方程式" r:id="rId3" imgW="2692080" imgH="1155600" progId="Equation.3">
                  <p:embed/>
                </p:oleObj>
              </mc:Choice>
              <mc:Fallback>
                <p:oleObj name="方程式" r:id="rId3" imgW="2692080" imgH="1155600" progId="Equation.3">
                  <p:embed/>
                  <p:pic>
                    <p:nvPicPr>
                      <p:cNvPr id="4" name="內容版面配置區 3"/>
                      <p:cNvPicPr/>
                      <p:nvPr/>
                    </p:nvPicPr>
                    <p:blipFill>
                      <a:blip r:embed="rId4"/>
                      <a:stretch>
                        <a:fillRect/>
                      </a:stretch>
                    </p:blipFill>
                    <p:spPr>
                      <a:xfrm>
                        <a:off x="1403648" y="2257995"/>
                        <a:ext cx="5244379" cy="2251125"/>
                      </a:xfrm>
                      <a:prstGeom prst="rect">
                        <a:avLst/>
                      </a:prstGeom>
                      <a:ln>
                        <a:solidFill>
                          <a:schemeClr val="tx1"/>
                        </a:solidFill>
                      </a:ln>
                    </p:spPr>
                  </p:pic>
                </p:oleObj>
              </mc:Fallback>
            </mc:AlternateContent>
          </a:graphicData>
        </a:graphic>
      </p:graphicFrame>
    </p:spTree>
    <p:extLst>
      <p:ext uri="{BB962C8B-B14F-4D97-AF65-F5344CB8AC3E}">
        <p14:creationId xmlns:p14="http://schemas.microsoft.com/office/powerpoint/2010/main" val="239690994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lstStyle/>
          <a:p>
            <a:r>
              <a:rPr lang="en-US" altLang="zh-TW" dirty="0"/>
              <a:t>SVD</a:t>
            </a:r>
            <a:r>
              <a:rPr lang="zh-TW" altLang="en-US" dirty="0"/>
              <a:t>（</a:t>
            </a:r>
            <a:r>
              <a:rPr lang="en-US" altLang="zh-TW" dirty="0"/>
              <a:t>singular value decomposition</a:t>
            </a:r>
            <a:r>
              <a:rPr lang="zh-TW" altLang="en-US" dirty="0"/>
              <a:t>）主要用於拆解特定文章的主題結構及其主題的字詞結構，為主題模型最常見的矩陣分解方法 </a:t>
            </a:r>
            <a:r>
              <a:rPr lang="en-US" altLang="zh-TW" dirty="0">
                <a:sym typeface="Wingdings" panose="05000000000000000000" pitchFamily="2" charset="2"/>
              </a:rPr>
              <a:t> A = U</a:t>
            </a:r>
            <a:r>
              <a:rPr lang="en-US" altLang="zh-TW" dirty="0">
                <a:latin typeface="Symbol" panose="05050102010706020507" pitchFamily="18" charset="2"/>
                <a:sym typeface="Wingdings" panose="05000000000000000000" pitchFamily="2" charset="2"/>
              </a:rPr>
              <a:t>S</a:t>
            </a:r>
            <a:r>
              <a:rPr lang="en-US" altLang="zh-TW" dirty="0">
                <a:sym typeface="Wingdings" panose="05000000000000000000" pitchFamily="2" charset="2"/>
              </a:rPr>
              <a:t>V</a:t>
            </a:r>
            <a:r>
              <a:rPr lang="en-US" altLang="zh-TW" baseline="30000" dirty="0">
                <a:sym typeface="Wingdings" panose="05000000000000000000" pitchFamily="2" charset="2"/>
              </a:rPr>
              <a:t>T</a:t>
            </a:r>
            <a:endParaRPr lang="zh-TW" altLang="en-US" dirty="0"/>
          </a:p>
        </p:txBody>
      </p:sp>
      <p:sp>
        <p:nvSpPr>
          <p:cNvPr id="3" name="標題 2"/>
          <p:cNvSpPr>
            <a:spLocks noGrp="1"/>
          </p:cNvSpPr>
          <p:nvPr>
            <p:ph type="title"/>
          </p:nvPr>
        </p:nvSpPr>
        <p:spPr/>
        <p:txBody>
          <a:bodyPr/>
          <a:lstStyle/>
          <a:p>
            <a:r>
              <a:rPr lang="en-US" altLang="zh-TW" dirty="0"/>
              <a:t>SVD for LDA </a:t>
            </a:r>
            <a:endParaRPr lang="zh-TW" altLang="en-US" dirty="0"/>
          </a:p>
        </p:txBody>
      </p:sp>
      <p:graphicFrame>
        <p:nvGraphicFramePr>
          <p:cNvPr id="4" name="內容版面配置區 3"/>
          <p:cNvGraphicFramePr>
            <a:graphicFrameLocks noChangeAspect="1"/>
          </p:cNvGraphicFramePr>
          <p:nvPr>
            <p:extLst>
              <p:ext uri="{D42A27DB-BD31-4B8C-83A1-F6EECF244321}">
                <p14:modId xmlns:p14="http://schemas.microsoft.com/office/powerpoint/2010/main" val="1482793433"/>
              </p:ext>
            </p:extLst>
          </p:nvPr>
        </p:nvGraphicFramePr>
        <p:xfrm>
          <a:off x="1808163" y="3410545"/>
          <a:ext cx="5284787" cy="2898775"/>
        </p:xfrm>
        <a:graphic>
          <a:graphicData uri="http://schemas.openxmlformats.org/presentationml/2006/ole">
            <mc:AlternateContent xmlns:mc="http://schemas.openxmlformats.org/markup-compatibility/2006">
              <mc:Choice xmlns:v="urn:schemas-microsoft-com:vml" Requires="v">
                <p:oleObj spid="_x0000_s6379" name="方程式" r:id="rId3" imgW="3936960" imgH="2158920" progId="Equation.3">
                  <p:embed/>
                </p:oleObj>
              </mc:Choice>
              <mc:Fallback>
                <p:oleObj name="方程式" r:id="rId3" imgW="3936960" imgH="2158920" progId="Equation.3">
                  <p:embed/>
                  <p:pic>
                    <p:nvPicPr>
                      <p:cNvPr id="4" name="內容版面配置區 3"/>
                      <p:cNvPicPr/>
                      <p:nvPr/>
                    </p:nvPicPr>
                    <p:blipFill>
                      <a:blip r:embed="rId4"/>
                      <a:stretch>
                        <a:fillRect/>
                      </a:stretch>
                    </p:blipFill>
                    <p:spPr>
                      <a:xfrm>
                        <a:off x="1808163" y="3410545"/>
                        <a:ext cx="5284787" cy="2898775"/>
                      </a:xfrm>
                      <a:prstGeom prst="rect">
                        <a:avLst/>
                      </a:prstGeom>
                      <a:ln>
                        <a:noFill/>
                      </a:ln>
                    </p:spPr>
                  </p:pic>
                </p:oleObj>
              </mc:Fallback>
            </mc:AlternateContent>
          </a:graphicData>
        </a:graphic>
      </p:graphicFrame>
      <p:sp>
        <p:nvSpPr>
          <p:cNvPr id="5" name="圓角矩形圖說文字 4"/>
          <p:cNvSpPr/>
          <p:nvPr/>
        </p:nvSpPr>
        <p:spPr>
          <a:xfrm rot="16200000">
            <a:off x="1168320" y="4596203"/>
            <a:ext cx="782113" cy="408623"/>
          </a:xfrm>
          <a:prstGeom prst="wedgeRoundRectCallout">
            <a:avLst>
              <a:gd name="adj1" fmla="val -25758"/>
              <a:gd name="adj2" fmla="val -24170"/>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dirty="0">
                <a:solidFill>
                  <a:schemeClr val="tx1"/>
                </a:solidFill>
              </a:rPr>
              <a:t>Terms</a:t>
            </a:r>
            <a:endParaRPr lang="zh-TW" altLang="en-US" dirty="0">
              <a:solidFill>
                <a:schemeClr val="tx1"/>
              </a:solidFill>
            </a:endParaRPr>
          </a:p>
        </p:txBody>
      </p:sp>
      <p:sp>
        <p:nvSpPr>
          <p:cNvPr id="6" name="圓角矩形圖說文字 5"/>
          <p:cNvSpPr/>
          <p:nvPr/>
        </p:nvSpPr>
        <p:spPr>
          <a:xfrm>
            <a:off x="2098141" y="3126764"/>
            <a:ext cx="673659" cy="408623"/>
          </a:xfrm>
          <a:prstGeom prst="wedgeRoundRectCallout">
            <a:avLst>
              <a:gd name="adj1" fmla="val -25758"/>
              <a:gd name="adj2" fmla="val -24170"/>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dirty="0">
                <a:solidFill>
                  <a:schemeClr val="tx1"/>
                </a:solidFill>
              </a:rPr>
              <a:t>Docs</a:t>
            </a:r>
            <a:endParaRPr lang="zh-TW" altLang="en-US" dirty="0">
              <a:solidFill>
                <a:schemeClr val="tx1"/>
              </a:solidFill>
            </a:endParaRPr>
          </a:p>
        </p:txBody>
      </p:sp>
      <p:sp>
        <p:nvSpPr>
          <p:cNvPr id="7" name="圓角矩形圖說文字 6"/>
          <p:cNvSpPr/>
          <p:nvPr/>
        </p:nvSpPr>
        <p:spPr>
          <a:xfrm rot="16200000">
            <a:off x="3184544" y="4658236"/>
            <a:ext cx="782113" cy="408623"/>
          </a:xfrm>
          <a:prstGeom prst="wedgeRoundRectCallout">
            <a:avLst>
              <a:gd name="adj1" fmla="val -25758"/>
              <a:gd name="adj2" fmla="val -24170"/>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dirty="0">
                <a:solidFill>
                  <a:schemeClr val="tx1"/>
                </a:solidFill>
              </a:rPr>
              <a:t>Terms</a:t>
            </a:r>
            <a:endParaRPr lang="zh-TW" altLang="en-US" dirty="0">
              <a:solidFill>
                <a:schemeClr val="tx1"/>
              </a:solidFill>
            </a:endParaRPr>
          </a:p>
        </p:txBody>
      </p:sp>
      <p:sp>
        <p:nvSpPr>
          <p:cNvPr id="8" name="圓角矩形圖說文字 7"/>
          <p:cNvSpPr/>
          <p:nvPr/>
        </p:nvSpPr>
        <p:spPr>
          <a:xfrm>
            <a:off x="3774761" y="3103339"/>
            <a:ext cx="797239" cy="408623"/>
          </a:xfrm>
          <a:prstGeom prst="wedgeRoundRectCallout">
            <a:avLst>
              <a:gd name="adj1" fmla="val -25758"/>
              <a:gd name="adj2" fmla="val -24170"/>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dirty="0">
                <a:solidFill>
                  <a:schemeClr val="tx1"/>
                </a:solidFill>
              </a:rPr>
              <a:t>Topics</a:t>
            </a:r>
            <a:endParaRPr lang="zh-TW" altLang="en-US" dirty="0">
              <a:solidFill>
                <a:schemeClr val="tx1"/>
              </a:solidFill>
            </a:endParaRPr>
          </a:p>
        </p:txBody>
      </p:sp>
      <p:sp>
        <p:nvSpPr>
          <p:cNvPr id="9" name="圓角矩形圖說文字 8"/>
          <p:cNvSpPr/>
          <p:nvPr/>
        </p:nvSpPr>
        <p:spPr>
          <a:xfrm>
            <a:off x="6012160" y="3967435"/>
            <a:ext cx="673659" cy="408623"/>
          </a:xfrm>
          <a:prstGeom prst="wedgeRoundRectCallout">
            <a:avLst>
              <a:gd name="adj1" fmla="val -25758"/>
              <a:gd name="adj2" fmla="val -24170"/>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dirty="0">
                <a:solidFill>
                  <a:schemeClr val="tx1"/>
                </a:solidFill>
              </a:rPr>
              <a:t>Docs</a:t>
            </a:r>
            <a:endParaRPr lang="zh-TW" altLang="en-US" dirty="0">
              <a:solidFill>
                <a:schemeClr val="tx1"/>
              </a:solidFill>
            </a:endParaRPr>
          </a:p>
        </p:txBody>
      </p:sp>
      <p:sp>
        <p:nvSpPr>
          <p:cNvPr id="10" name="圓角矩形圖說文字 9"/>
          <p:cNvSpPr/>
          <p:nvPr/>
        </p:nvSpPr>
        <p:spPr>
          <a:xfrm rot="16200000">
            <a:off x="6897973" y="4521784"/>
            <a:ext cx="797239" cy="408623"/>
          </a:xfrm>
          <a:prstGeom prst="wedgeRoundRectCallout">
            <a:avLst>
              <a:gd name="adj1" fmla="val -25758"/>
              <a:gd name="adj2" fmla="val -24170"/>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dirty="0">
                <a:solidFill>
                  <a:schemeClr val="tx1"/>
                </a:solidFill>
              </a:rPr>
              <a:t>Topics</a:t>
            </a:r>
            <a:endParaRPr lang="zh-TW" altLang="en-US" dirty="0">
              <a:solidFill>
                <a:schemeClr val="tx1"/>
              </a:solidFill>
            </a:endParaRPr>
          </a:p>
        </p:txBody>
      </p:sp>
      <p:graphicFrame>
        <p:nvGraphicFramePr>
          <p:cNvPr id="11" name="內容版面配置區 3"/>
          <p:cNvGraphicFramePr>
            <a:graphicFrameLocks noChangeAspect="1"/>
          </p:cNvGraphicFramePr>
          <p:nvPr>
            <p:extLst>
              <p:ext uri="{D42A27DB-BD31-4B8C-83A1-F6EECF244321}">
                <p14:modId xmlns:p14="http://schemas.microsoft.com/office/powerpoint/2010/main" val="2258627040"/>
              </p:ext>
            </p:extLst>
          </p:nvPr>
        </p:nvGraphicFramePr>
        <p:xfrm>
          <a:off x="5259983" y="5547568"/>
          <a:ext cx="2192337" cy="1193800"/>
        </p:xfrm>
        <a:graphic>
          <a:graphicData uri="http://schemas.openxmlformats.org/presentationml/2006/ole">
            <mc:AlternateContent xmlns:mc="http://schemas.openxmlformats.org/markup-compatibility/2006">
              <mc:Choice xmlns:v="urn:schemas-microsoft-com:vml" Requires="v">
                <p:oleObj spid="_x0000_s6380" name="方程式" r:id="rId5" imgW="1638000" imgH="888840" progId="Equation.3">
                  <p:embed/>
                </p:oleObj>
              </mc:Choice>
              <mc:Fallback>
                <p:oleObj name="方程式" r:id="rId5" imgW="1638000" imgH="888840" progId="Equation.3">
                  <p:embed/>
                  <p:pic>
                    <p:nvPicPr>
                      <p:cNvPr id="4" name="內容版面配置區 3"/>
                      <p:cNvPicPr/>
                      <p:nvPr/>
                    </p:nvPicPr>
                    <p:blipFill>
                      <a:blip r:embed="rId6"/>
                      <a:stretch>
                        <a:fillRect/>
                      </a:stretch>
                    </p:blipFill>
                    <p:spPr>
                      <a:xfrm>
                        <a:off x="5259983" y="5547568"/>
                        <a:ext cx="2192337" cy="1193800"/>
                      </a:xfrm>
                      <a:prstGeom prst="rect">
                        <a:avLst/>
                      </a:prstGeom>
                      <a:ln>
                        <a:solidFill>
                          <a:schemeClr val="tx1"/>
                        </a:solidFill>
                      </a:ln>
                    </p:spPr>
                  </p:pic>
                </p:oleObj>
              </mc:Fallback>
            </mc:AlternateContent>
          </a:graphicData>
        </a:graphic>
      </p:graphicFrame>
    </p:spTree>
    <p:extLst>
      <p:ext uri="{BB962C8B-B14F-4D97-AF65-F5344CB8AC3E}">
        <p14:creationId xmlns:p14="http://schemas.microsoft.com/office/powerpoint/2010/main" val="10141247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p:txBody>
          <a:bodyPr>
            <a:normAutofit/>
          </a:bodyPr>
          <a:lstStyle/>
          <a:p>
            <a:r>
              <a:rPr lang="en-US" altLang="zh-TW" dirty="0"/>
              <a:t>Goal of ADC</a:t>
            </a:r>
          </a:p>
          <a:p>
            <a:pPr lvl="1"/>
            <a:r>
              <a:rPr lang="en-US" altLang="zh-TW" dirty="0"/>
              <a:t>To classify a given document into a class</a:t>
            </a:r>
          </a:p>
          <a:p>
            <a:r>
              <a:rPr lang="en-US" altLang="zh-TW" dirty="0"/>
              <a:t>Applications</a:t>
            </a:r>
          </a:p>
          <a:p>
            <a:pPr lvl="1"/>
            <a:r>
              <a:rPr lang="en-US" altLang="zh-TW" dirty="0"/>
              <a:t>Spam filtering</a:t>
            </a:r>
          </a:p>
          <a:p>
            <a:pPr lvl="1"/>
            <a:r>
              <a:rPr lang="en-US" altLang="zh-TW" dirty="0"/>
              <a:t>News classification</a:t>
            </a:r>
          </a:p>
          <a:p>
            <a:pPr lvl="1"/>
            <a:r>
              <a:rPr lang="en-US" altLang="zh-TW" dirty="0"/>
              <a:t>Sentiment analysis</a:t>
            </a:r>
          </a:p>
          <a:p>
            <a:pPr lvl="1"/>
            <a:r>
              <a:rPr lang="en-US" altLang="zh-TW" dirty="0"/>
              <a:t>Opinion mining</a:t>
            </a:r>
          </a:p>
          <a:p>
            <a:pPr lvl="2"/>
            <a:r>
              <a:rPr lang="zh-TW" altLang="en-US" dirty="0"/>
              <a:t>靠北台大</a:t>
            </a:r>
            <a:endParaRPr lang="en-US" altLang="zh-TW" dirty="0"/>
          </a:p>
          <a:p>
            <a:pPr lvl="1"/>
            <a:r>
              <a:rPr lang="en-US" altLang="zh-TW" dirty="0"/>
              <a:t>Election prediction</a:t>
            </a:r>
          </a:p>
          <a:p>
            <a:pPr lvl="2"/>
            <a:r>
              <a:rPr lang="en-US" altLang="zh-TW" dirty="0"/>
              <a:t>Donald Trump vs. Hillary Clinton</a:t>
            </a:r>
          </a:p>
          <a:p>
            <a:pPr lvl="1"/>
            <a:r>
              <a:rPr lang="en-US" altLang="zh-TW" dirty="0"/>
              <a:t>Customer labeling</a:t>
            </a:r>
          </a:p>
          <a:p>
            <a:pPr lvl="1"/>
            <a:r>
              <a:rPr lang="en-US" altLang="zh-TW" dirty="0"/>
              <a:t>…</a:t>
            </a:r>
          </a:p>
        </p:txBody>
      </p:sp>
      <p:sp>
        <p:nvSpPr>
          <p:cNvPr id="2" name="標題 1"/>
          <p:cNvSpPr>
            <a:spLocks noGrp="1"/>
          </p:cNvSpPr>
          <p:nvPr>
            <p:ph type="title"/>
          </p:nvPr>
        </p:nvSpPr>
        <p:spPr/>
        <p:txBody>
          <a:bodyPr/>
          <a:lstStyle/>
          <a:p>
            <a:r>
              <a:rPr lang="en-US" altLang="zh-TW" dirty="0"/>
              <a:t>Introduction to ADC</a:t>
            </a:r>
            <a:endParaRPr lang="zh-TW" altLang="en-US" dirty="0"/>
          </a:p>
        </p:txBody>
      </p:sp>
    </p:spTree>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投影片編號版面配置區 2"/>
          <p:cNvSpPr>
            <a:spLocks noGrp="1"/>
          </p:cNvSpPr>
          <p:nvPr>
            <p:ph type="sldNum" sz="quarter" idx="12"/>
          </p:nvPr>
        </p:nvSpPr>
        <p:spPr/>
        <p:txBody>
          <a:bodyPr/>
          <a:lstStyle/>
          <a:p>
            <a:pPr fontAlgn="base">
              <a:spcBef>
                <a:spcPct val="0"/>
              </a:spcBef>
              <a:spcAft>
                <a:spcPct val="0"/>
              </a:spcAft>
              <a:defRPr/>
            </a:pPr>
            <a:fld id="{E2140FD0-464E-4792-AC27-1A612CD05599}" type="slidenum">
              <a:rPr lang="zh-TW" altLang="en-US" smtClean="0">
                <a:solidFill>
                  <a:prstClr val="white">
                    <a:lumMod val="50000"/>
                  </a:prstClr>
                </a:solidFill>
                <a:latin typeface="Arial" pitchFamily="34" charset="0"/>
              </a:rPr>
              <a:pPr fontAlgn="base">
                <a:spcBef>
                  <a:spcPct val="0"/>
                </a:spcBef>
                <a:spcAft>
                  <a:spcPct val="0"/>
                </a:spcAft>
                <a:defRPr/>
              </a:pPr>
              <a:t>20</a:t>
            </a:fld>
            <a:endParaRPr lang="zh-TW" altLang="en-US">
              <a:solidFill>
                <a:prstClr val="white">
                  <a:lumMod val="50000"/>
                </a:prstClr>
              </a:solidFill>
              <a:latin typeface="Arial" pitchFamily="34" charset="0"/>
            </a:endParaRPr>
          </a:p>
        </p:txBody>
      </p:sp>
      <p:pic>
        <p:nvPicPr>
          <p:cNvPr id="4" name="圖片 3"/>
          <p:cNvPicPr>
            <a:picLocks noChangeAspect="1"/>
          </p:cNvPicPr>
          <p:nvPr/>
        </p:nvPicPr>
        <p:blipFill>
          <a:blip r:embed="rId2"/>
          <a:stretch>
            <a:fillRect/>
          </a:stretch>
        </p:blipFill>
        <p:spPr>
          <a:xfrm>
            <a:off x="57714" y="136027"/>
            <a:ext cx="9028571" cy="6533333"/>
          </a:xfrm>
          <a:prstGeom prst="rect">
            <a:avLst/>
          </a:prstGeom>
        </p:spPr>
      </p:pic>
    </p:spTree>
    <p:extLst>
      <p:ext uri="{BB962C8B-B14F-4D97-AF65-F5344CB8AC3E}">
        <p14:creationId xmlns:p14="http://schemas.microsoft.com/office/powerpoint/2010/main" val="267408879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lstStyle/>
          <a:p>
            <a:r>
              <a:rPr lang="en-US" altLang="zh-TW" dirty="0"/>
              <a:t>Goal: To embed a word into a high-dimensional space</a:t>
            </a:r>
          </a:p>
          <a:p>
            <a:endParaRPr lang="en-US" altLang="zh-TW" dirty="0"/>
          </a:p>
          <a:p>
            <a:endParaRPr lang="en-US" altLang="zh-TW" dirty="0"/>
          </a:p>
          <a:p>
            <a:endParaRPr lang="en-US" altLang="zh-TW" dirty="0"/>
          </a:p>
          <a:p>
            <a:endParaRPr lang="en-US" altLang="zh-TW" dirty="0"/>
          </a:p>
          <a:p>
            <a:endParaRPr lang="en-US" altLang="zh-TW" dirty="0"/>
          </a:p>
          <a:p>
            <a:endParaRPr lang="en-US" altLang="zh-TW" dirty="0"/>
          </a:p>
          <a:p>
            <a:endParaRPr lang="en-US" altLang="zh-TW" dirty="0"/>
          </a:p>
          <a:p>
            <a:r>
              <a:rPr lang="en-US" altLang="zh-TW" dirty="0"/>
              <a:t>Example</a:t>
            </a:r>
          </a:p>
          <a:p>
            <a:pPr lvl="1"/>
            <a:r>
              <a:rPr lang="en-US" altLang="zh-TW" dirty="0"/>
              <a:t>queen - king = woman</a:t>
            </a:r>
            <a:r>
              <a:rPr lang="zh-TW" altLang="en-US" dirty="0"/>
              <a:t> </a:t>
            </a:r>
            <a:r>
              <a:rPr lang="en-US" altLang="zh-TW" dirty="0"/>
              <a:t>- man</a:t>
            </a:r>
            <a:endParaRPr lang="zh-TW" altLang="en-US" dirty="0"/>
          </a:p>
        </p:txBody>
      </p:sp>
      <p:sp>
        <p:nvSpPr>
          <p:cNvPr id="3" name="標題 2"/>
          <p:cNvSpPr>
            <a:spLocks noGrp="1"/>
          </p:cNvSpPr>
          <p:nvPr>
            <p:ph type="title"/>
          </p:nvPr>
        </p:nvSpPr>
        <p:spPr/>
        <p:txBody>
          <a:bodyPr/>
          <a:lstStyle/>
          <a:p>
            <a:r>
              <a:rPr lang="en-US" altLang="zh-TW" dirty="0"/>
              <a:t>Word to Vector</a:t>
            </a:r>
            <a:endParaRPr lang="zh-TW" altLang="en-US" dirty="0"/>
          </a:p>
        </p:txBody>
      </p:sp>
      <p:pic>
        <p:nvPicPr>
          <p:cNvPr id="4" name="圖片 3"/>
          <p:cNvPicPr>
            <a:picLocks noChangeAspect="1"/>
          </p:cNvPicPr>
          <p:nvPr/>
        </p:nvPicPr>
        <p:blipFill>
          <a:blip r:embed="rId2"/>
          <a:stretch>
            <a:fillRect/>
          </a:stretch>
        </p:blipFill>
        <p:spPr>
          <a:xfrm>
            <a:off x="971600" y="2185618"/>
            <a:ext cx="7086227" cy="2395510"/>
          </a:xfrm>
          <a:prstGeom prst="rect">
            <a:avLst/>
          </a:prstGeom>
        </p:spPr>
      </p:pic>
      <p:sp>
        <p:nvSpPr>
          <p:cNvPr id="5" name="文字方塊 4"/>
          <p:cNvSpPr txBox="1"/>
          <p:nvPr/>
        </p:nvSpPr>
        <p:spPr>
          <a:xfrm>
            <a:off x="1187624" y="4653136"/>
            <a:ext cx="4027898" cy="369332"/>
          </a:xfrm>
          <a:prstGeom prst="rect">
            <a:avLst/>
          </a:prstGeom>
          <a:noFill/>
          <a:ln>
            <a:solidFill>
              <a:srgbClr val="003300"/>
            </a:solidFill>
          </a:ln>
        </p:spPr>
        <p:txBody>
          <a:bodyPr wrap="none" rtlCol="0">
            <a:spAutoFit/>
          </a:bodyPr>
          <a:lstStyle/>
          <a:p>
            <a:r>
              <a:rPr lang="en-US" altLang="zh-TW" dirty="0"/>
              <a:t>Source: </a:t>
            </a:r>
            <a:r>
              <a:rPr lang="en-US" altLang="zh-TW" dirty="0">
                <a:hlinkClick r:id="rId3"/>
              </a:rPr>
              <a:t>Vector Representations of Words</a:t>
            </a:r>
            <a:endParaRPr lang="zh-TW" altLang="en-US" dirty="0"/>
          </a:p>
        </p:txBody>
      </p:sp>
      <p:sp>
        <p:nvSpPr>
          <p:cNvPr id="7" name="文字方塊 6"/>
          <p:cNvSpPr txBox="1"/>
          <p:nvPr/>
        </p:nvSpPr>
        <p:spPr>
          <a:xfrm>
            <a:off x="683568" y="6228020"/>
            <a:ext cx="5339154" cy="369332"/>
          </a:xfrm>
          <a:prstGeom prst="rect">
            <a:avLst/>
          </a:prstGeom>
          <a:noFill/>
          <a:ln>
            <a:solidFill>
              <a:srgbClr val="003300"/>
            </a:solidFill>
          </a:ln>
        </p:spPr>
        <p:txBody>
          <a:bodyPr wrap="none" rtlCol="0">
            <a:spAutoFit/>
          </a:bodyPr>
          <a:lstStyle/>
          <a:p>
            <a:r>
              <a:rPr lang="en-US" altLang="zh-TW" dirty="0"/>
              <a:t>Source: </a:t>
            </a:r>
            <a:r>
              <a:rPr lang="zh-TW" altLang="en-US" dirty="0">
                <a:hlinkClick r:id="rId4"/>
              </a:rPr>
              <a:t>玩轉文字探勘以 </a:t>
            </a:r>
            <a:r>
              <a:rPr lang="en-US" altLang="zh-TW" dirty="0">
                <a:hlinkClick r:id="rId4"/>
              </a:rPr>
              <a:t>word2vec </a:t>
            </a:r>
            <a:r>
              <a:rPr lang="zh-TW" altLang="en-US" dirty="0">
                <a:hlinkClick r:id="rId4"/>
              </a:rPr>
              <a:t>以及 </a:t>
            </a:r>
            <a:r>
              <a:rPr lang="en-US" altLang="zh-TW" dirty="0" err="1">
                <a:hlinkClick r:id="rId4"/>
              </a:rPr>
              <a:t>ptt</a:t>
            </a:r>
            <a:r>
              <a:rPr lang="en-US" altLang="zh-TW" dirty="0">
                <a:hlinkClick r:id="rId4"/>
              </a:rPr>
              <a:t> </a:t>
            </a:r>
            <a:r>
              <a:rPr lang="zh-TW" altLang="en-US" dirty="0">
                <a:hlinkClick r:id="rId4"/>
              </a:rPr>
              <a:t>資料為例</a:t>
            </a:r>
            <a:endParaRPr lang="zh-TW" altLang="en-US" dirty="0"/>
          </a:p>
        </p:txBody>
      </p:sp>
    </p:spTree>
    <p:extLst>
      <p:ext uri="{BB962C8B-B14F-4D97-AF65-F5344CB8AC3E}">
        <p14:creationId xmlns:p14="http://schemas.microsoft.com/office/powerpoint/2010/main" val="232626037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D0CBF3D-27C8-43D9-BB8D-90D021747824}"/>
              </a:ext>
            </a:extLst>
          </p:cNvPr>
          <p:cNvSpPr>
            <a:spLocks noGrp="1"/>
          </p:cNvSpPr>
          <p:nvPr>
            <p:ph type="title"/>
          </p:nvPr>
        </p:nvSpPr>
        <p:spPr/>
        <p:txBody>
          <a:bodyPr/>
          <a:lstStyle/>
          <a:p>
            <a:r>
              <a:rPr lang="en-US" altLang="zh-TW" dirty="0"/>
              <a:t>Classifiers for ADC</a:t>
            </a:r>
            <a:endParaRPr lang="zh-TW" altLang="en-US" dirty="0"/>
          </a:p>
        </p:txBody>
      </p:sp>
      <p:sp>
        <p:nvSpPr>
          <p:cNvPr id="3" name="內容版面配置區 2">
            <a:extLst>
              <a:ext uri="{FF2B5EF4-FFF2-40B4-BE49-F238E27FC236}">
                <a16:creationId xmlns:a16="http://schemas.microsoft.com/office/drawing/2014/main" id="{51468A9F-5EB5-4467-9F95-5D4FF7E01D98}"/>
              </a:ext>
            </a:extLst>
          </p:cNvPr>
          <p:cNvSpPr>
            <a:spLocks noGrp="1"/>
          </p:cNvSpPr>
          <p:nvPr>
            <p:ph sz="quarter" idx="1"/>
          </p:nvPr>
        </p:nvSpPr>
        <p:spPr/>
        <p:txBody>
          <a:bodyPr>
            <a:normAutofit fontScale="92500"/>
          </a:bodyPr>
          <a:lstStyle/>
          <a:p>
            <a:r>
              <a:rPr lang="en-US" altLang="zh-TW" dirty="0"/>
              <a:t>Fixed-dim classifiers</a:t>
            </a:r>
          </a:p>
          <a:p>
            <a:pPr lvl="1"/>
            <a:r>
              <a:rPr lang="en-US" altLang="zh-TW" dirty="0"/>
              <a:t>Nearest-neighbor classifiers</a:t>
            </a:r>
          </a:p>
          <a:p>
            <a:pPr lvl="1"/>
            <a:r>
              <a:rPr lang="en-US" altLang="zh-TW" dirty="0"/>
              <a:t>Naïve Bayes classifiers</a:t>
            </a:r>
          </a:p>
          <a:p>
            <a:pPr lvl="1"/>
            <a:r>
              <a:rPr lang="en-US" altLang="zh-TW" dirty="0"/>
              <a:t>Quadratic classifiers</a:t>
            </a:r>
          </a:p>
          <a:p>
            <a:pPr lvl="1"/>
            <a:r>
              <a:rPr lang="en-US" altLang="zh-TW" dirty="0"/>
              <a:t>GMM classifiers</a:t>
            </a:r>
          </a:p>
          <a:p>
            <a:pPr lvl="1"/>
            <a:r>
              <a:rPr lang="en-US" altLang="zh-TW" dirty="0"/>
              <a:t>Linear classifiers</a:t>
            </a:r>
          </a:p>
          <a:p>
            <a:pPr lvl="1"/>
            <a:r>
              <a:rPr lang="en-US" altLang="zh-TW" dirty="0"/>
              <a:t>Decision trees</a:t>
            </a:r>
          </a:p>
          <a:p>
            <a:pPr lvl="1"/>
            <a:r>
              <a:rPr lang="en-US" altLang="zh-TW" dirty="0"/>
              <a:t>Neural networks</a:t>
            </a:r>
          </a:p>
          <a:p>
            <a:pPr lvl="1"/>
            <a:r>
              <a:rPr lang="en-US" altLang="zh-TW" dirty="0"/>
              <a:t>Sparse representation classifiers</a:t>
            </a:r>
          </a:p>
          <a:p>
            <a:pPr lvl="1"/>
            <a:r>
              <a:rPr lang="en-US" altLang="zh-TW" dirty="0"/>
              <a:t>SVM</a:t>
            </a:r>
          </a:p>
          <a:p>
            <a:pPr lvl="1"/>
            <a:r>
              <a:rPr lang="en-US" altLang="zh-TW" dirty="0"/>
              <a:t>Logistic regression classifiers</a:t>
            </a:r>
          </a:p>
          <a:p>
            <a:pPr lvl="1"/>
            <a:r>
              <a:rPr lang="en-US" altLang="zh-TW" dirty="0"/>
              <a:t>…</a:t>
            </a:r>
            <a:endParaRPr lang="zh-TW" altLang="en-US" dirty="0"/>
          </a:p>
        </p:txBody>
      </p:sp>
      <p:sp>
        <p:nvSpPr>
          <p:cNvPr id="4" name="內容版面配置區 3">
            <a:extLst>
              <a:ext uri="{FF2B5EF4-FFF2-40B4-BE49-F238E27FC236}">
                <a16:creationId xmlns:a16="http://schemas.microsoft.com/office/drawing/2014/main" id="{1A75D053-7B30-4DDF-9A90-40E1C5ACDC43}"/>
              </a:ext>
            </a:extLst>
          </p:cNvPr>
          <p:cNvSpPr>
            <a:spLocks noGrp="1"/>
          </p:cNvSpPr>
          <p:nvPr>
            <p:ph sz="quarter" idx="2"/>
          </p:nvPr>
        </p:nvSpPr>
        <p:spPr/>
        <p:txBody>
          <a:bodyPr>
            <a:normAutofit fontScale="92500"/>
          </a:bodyPr>
          <a:lstStyle/>
          <a:p>
            <a:r>
              <a:rPr lang="en-US" altLang="zh-TW" dirty="0"/>
              <a:t>Variable-dim (sequence) classifiers</a:t>
            </a:r>
          </a:p>
          <a:p>
            <a:pPr lvl="1"/>
            <a:r>
              <a:rPr lang="en-US" altLang="zh-TW" dirty="0"/>
              <a:t>HMM</a:t>
            </a:r>
          </a:p>
          <a:p>
            <a:pPr lvl="1"/>
            <a:r>
              <a:rPr lang="en-US" altLang="zh-TW" dirty="0"/>
              <a:t>RNN</a:t>
            </a:r>
          </a:p>
          <a:p>
            <a:pPr lvl="1"/>
            <a:r>
              <a:rPr lang="en-US" altLang="zh-TW" dirty="0"/>
              <a:t>LSTM</a:t>
            </a:r>
          </a:p>
          <a:p>
            <a:pPr lvl="1"/>
            <a:r>
              <a:rPr lang="en-US" altLang="zh-TW" dirty="0"/>
              <a:t>…</a:t>
            </a:r>
          </a:p>
          <a:p>
            <a:endParaRPr lang="zh-TW" altLang="en-US" dirty="0"/>
          </a:p>
        </p:txBody>
      </p:sp>
    </p:spTree>
    <p:extLst>
      <p:ext uri="{BB962C8B-B14F-4D97-AF65-F5344CB8AC3E}">
        <p14:creationId xmlns:p14="http://schemas.microsoft.com/office/powerpoint/2010/main" val="15252235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lstStyle/>
          <a:p>
            <a:r>
              <a:rPr lang="zh-TW" altLang="en-US" dirty="0"/>
              <a:t>標籤</a:t>
            </a:r>
            <a:endParaRPr lang="en-US" altLang="zh-TW" dirty="0"/>
          </a:p>
          <a:p>
            <a:pPr lvl="1"/>
            <a:r>
              <a:rPr lang="zh-TW" altLang="en-US" dirty="0"/>
              <a:t>以淘寶網頁內建的商品類別為標籤，例如</a:t>
            </a:r>
            <a:endParaRPr lang="en-US" altLang="zh-TW" dirty="0"/>
          </a:p>
          <a:p>
            <a:pPr lvl="2"/>
            <a:r>
              <a:rPr lang="zh-TW" altLang="en-US" dirty="0"/>
              <a:t>流行女裝</a:t>
            </a:r>
          </a:p>
          <a:p>
            <a:pPr lvl="2"/>
            <a:r>
              <a:rPr lang="zh-TW" altLang="en-US" dirty="0"/>
              <a:t>鞋包配飾</a:t>
            </a:r>
          </a:p>
          <a:p>
            <a:pPr lvl="2"/>
            <a:r>
              <a:rPr lang="zh-TW" altLang="en-US" dirty="0"/>
              <a:t>流行數碼</a:t>
            </a:r>
          </a:p>
          <a:p>
            <a:pPr lvl="2"/>
            <a:r>
              <a:rPr lang="zh-TW" altLang="en-US" dirty="0"/>
              <a:t>家電家裝</a:t>
            </a:r>
          </a:p>
          <a:p>
            <a:pPr lvl="2"/>
            <a:r>
              <a:rPr lang="zh-TW" altLang="en-US" dirty="0"/>
              <a:t>美妝保健</a:t>
            </a:r>
          </a:p>
          <a:p>
            <a:r>
              <a:rPr lang="zh-TW" altLang="en-US" dirty="0"/>
              <a:t>資料</a:t>
            </a:r>
            <a:endParaRPr lang="en-US" altLang="zh-TW" dirty="0"/>
          </a:p>
          <a:p>
            <a:pPr lvl="1"/>
            <a:r>
              <a:rPr lang="zh-TW" altLang="en-US" dirty="0"/>
              <a:t>每個標籤各</a:t>
            </a:r>
            <a:r>
              <a:rPr lang="en-US" altLang="zh-TW" dirty="0"/>
              <a:t>4800</a:t>
            </a:r>
            <a:r>
              <a:rPr lang="zh-TW" altLang="en-US" dirty="0"/>
              <a:t>項商品描述</a:t>
            </a:r>
            <a:endParaRPr lang="en-US" altLang="zh-TW" dirty="0"/>
          </a:p>
          <a:p>
            <a:pPr lvl="1"/>
            <a:r>
              <a:rPr lang="zh-TW" altLang="en-US" dirty="0"/>
              <a:t>訓練資料：</a:t>
            </a:r>
            <a:r>
              <a:rPr lang="en-US" altLang="zh-TW" dirty="0"/>
              <a:t>70%</a:t>
            </a:r>
          </a:p>
          <a:p>
            <a:pPr lvl="1"/>
            <a:r>
              <a:rPr lang="zh-TW" altLang="en-US" dirty="0"/>
              <a:t>測試資料：</a:t>
            </a:r>
            <a:r>
              <a:rPr lang="en-US" altLang="zh-TW" dirty="0"/>
              <a:t>30%</a:t>
            </a:r>
          </a:p>
        </p:txBody>
      </p:sp>
      <p:sp>
        <p:nvSpPr>
          <p:cNvPr id="3" name="標題 2"/>
          <p:cNvSpPr>
            <a:spLocks noGrp="1"/>
          </p:cNvSpPr>
          <p:nvPr>
            <p:ph type="title"/>
          </p:nvPr>
        </p:nvSpPr>
        <p:spPr/>
        <p:txBody>
          <a:bodyPr/>
          <a:lstStyle/>
          <a:p>
            <a:r>
              <a:rPr lang="zh-TW" altLang="en-US" dirty="0"/>
              <a:t>淘寶應用範例：產品類別預測</a:t>
            </a:r>
          </a:p>
        </p:txBody>
      </p:sp>
      <p:pic>
        <p:nvPicPr>
          <p:cNvPr id="4" name="圖片 3">
            <a:extLst>
              <a:ext uri="{FF2B5EF4-FFF2-40B4-BE49-F238E27FC236}">
                <a16:creationId xmlns:a16="http://schemas.microsoft.com/office/drawing/2014/main" id="{FCB0CA3E-8E79-424F-A58E-D60EF8659BB3}"/>
              </a:ext>
            </a:extLst>
          </p:cNvPr>
          <p:cNvPicPr>
            <a:picLocks noChangeAspect="1"/>
          </p:cNvPicPr>
          <p:nvPr/>
        </p:nvPicPr>
        <p:blipFill rotWithShape="1">
          <a:blip r:embed="rId2"/>
          <a:srcRect r="74947"/>
          <a:stretch/>
        </p:blipFill>
        <p:spPr>
          <a:xfrm>
            <a:off x="6660232" y="1978563"/>
            <a:ext cx="1802186" cy="3178629"/>
          </a:xfrm>
          <a:prstGeom prst="rect">
            <a:avLst/>
          </a:prstGeom>
        </p:spPr>
      </p:pic>
    </p:spTree>
    <p:extLst>
      <p:ext uri="{BB962C8B-B14F-4D97-AF65-F5344CB8AC3E}">
        <p14:creationId xmlns:p14="http://schemas.microsoft.com/office/powerpoint/2010/main" val="235191588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a:xfrm>
            <a:off x="251520" y="1765880"/>
            <a:ext cx="8363272" cy="4759464"/>
          </a:xfrm>
        </p:spPr>
        <p:txBody>
          <a:bodyPr>
            <a:normAutofit/>
          </a:bodyPr>
          <a:lstStyle/>
          <a:p>
            <a:r>
              <a:rPr lang="zh-TW" altLang="en-US" dirty="0"/>
              <a:t>以淘寶網頁內建的商品類別為</a:t>
            </a:r>
            <a:r>
              <a:rPr lang="en-US" altLang="zh-TW" dirty="0"/>
              <a:t>GT</a:t>
            </a:r>
            <a:r>
              <a:rPr lang="zh-TW" altLang="en-US" dirty="0"/>
              <a:t>，例如：</a:t>
            </a:r>
            <a:endParaRPr lang="en-US" altLang="zh-TW" dirty="0"/>
          </a:p>
          <a:p>
            <a:pPr lvl="1"/>
            <a:r>
              <a:rPr lang="zh-TW" altLang="en-US" dirty="0">
                <a:solidFill>
                  <a:srgbClr val="FF0000"/>
                </a:solidFill>
              </a:rPr>
              <a:t>流行女裝</a:t>
            </a:r>
            <a:endParaRPr lang="en-US" altLang="zh-TW" dirty="0">
              <a:solidFill>
                <a:srgbClr val="FF0000"/>
              </a:solidFill>
            </a:endParaRPr>
          </a:p>
          <a:p>
            <a:pPr lvl="2"/>
            <a:r>
              <a:rPr lang="zh-TW" altLang="en-US" dirty="0"/>
              <a:t>吊帶背心女春夏百搭莫代爾韓版修身黑色外穿緊身上衣打底小吊帶衫</a:t>
            </a:r>
          </a:p>
          <a:p>
            <a:pPr lvl="1"/>
            <a:r>
              <a:rPr lang="zh-TW" altLang="en-US" dirty="0">
                <a:solidFill>
                  <a:srgbClr val="FF0000"/>
                </a:solidFill>
              </a:rPr>
              <a:t>鞋包配飾</a:t>
            </a:r>
            <a:endParaRPr lang="en-US" altLang="zh-TW" dirty="0">
              <a:solidFill>
                <a:srgbClr val="FF0000"/>
              </a:solidFill>
            </a:endParaRPr>
          </a:p>
          <a:p>
            <a:pPr lvl="2"/>
            <a:r>
              <a:rPr lang="zh-TW" altLang="en-US" dirty="0"/>
              <a:t>男女士通用帆布腰帶休閒商務 牛仔褲針扣皮帶 戶外青少年學生韓版</a:t>
            </a:r>
          </a:p>
          <a:p>
            <a:pPr lvl="1"/>
            <a:r>
              <a:rPr lang="zh-TW" altLang="en-US" dirty="0">
                <a:solidFill>
                  <a:srgbClr val="FF0000"/>
                </a:solidFill>
              </a:rPr>
              <a:t>流行數碼</a:t>
            </a:r>
            <a:endParaRPr lang="en-US" altLang="zh-TW" dirty="0">
              <a:solidFill>
                <a:srgbClr val="FF0000"/>
              </a:solidFill>
            </a:endParaRPr>
          </a:p>
          <a:p>
            <a:pPr lvl="2"/>
            <a:r>
              <a:rPr lang="en-US" altLang="zh-TW" dirty="0"/>
              <a:t>OPPO R9S plus</a:t>
            </a:r>
            <a:r>
              <a:rPr lang="zh-TW" altLang="en-US" dirty="0"/>
              <a:t>全網通指紋識別</a:t>
            </a:r>
            <a:r>
              <a:rPr lang="en-US" altLang="zh-TW" dirty="0"/>
              <a:t>6G</a:t>
            </a:r>
            <a:r>
              <a:rPr lang="zh-TW" altLang="en-US" dirty="0"/>
              <a:t>大運存旗艦拍照</a:t>
            </a:r>
            <a:r>
              <a:rPr lang="en-US" altLang="zh-TW" dirty="0"/>
              <a:t>4G</a:t>
            </a:r>
            <a:r>
              <a:rPr lang="zh-TW" altLang="en-US" dirty="0"/>
              <a:t>手機</a:t>
            </a:r>
            <a:r>
              <a:rPr lang="en-US" altLang="zh-TW" dirty="0"/>
              <a:t>r9splus</a:t>
            </a:r>
            <a:r>
              <a:rPr lang="zh-TW" altLang="en-US" dirty="0"/>
              <a:t>正品 </a:t>
            </a:r>
          </a:p>
          <a:p>
            <a:pPr lvl="1"/>
            <a:r>
              <a:rPr lang="zh-TW" altLang="en-US" dirty="0">
                <a:solidFill>
                  <a:srgbClr val="FF0000"/>
                </a:solidFill>
              </a:rPr>
              <a:t>家電家裝</a:t>
            </a:r>
            <a:endParaRPr lang="en-US" altLang="zh-TW" dirty="0">
              <a:solidFill>
                <a:srgbClr val="FF0000"/>
              </a:solidFill>
            </a:endParaRPr>
          </a:p>
          <a:p>
            <a:pPr lvl="2"/>
            <a:r>
              <a:rPr lang="zh-TW" altLang="en-US" dirty="0"/>
              <a:t>奧林格 </a:t>
            </a:r>
            <a:r>
              <a:rPr lang="en-US" altLang="zh-TW" dirty="0"/>
              <a:t>ZX-200B6</a:t>
            </a:r>
            <a:r>
              <a:rPr lang="zh-TW" altLang="en-US" dirty="0"/>
              <a:t>電熱水壺</a:t>
            </a:r>
            <a:r>
              <a:rPr lang="en-US" altLang="zh-TW" dirty="0"/>
              <a:t>304</a:t>
            </a:r>
            <a:r>
              <a:rPr lang="zh-TW" altLang="en-US" dirty="0"/>
              <a:t>食品級不鏽鋼家用燒水壺自動斷電煮茶 </a:t>
            </a:r>
          </a:p>
          <a:p>
            <a:pPr lvl="1"/>
            <a:r>
              <a:rPr lang="zh-TW" altLang="en-US" dirty="0">
                <a:solidFill>
                  <a:srgbClr val="FF0000"/>
                </a:solidFill>
              </a:rPr>
              <a:t>美妝保健</a:t>
            </a:r>
            <a:endParaRPr lang="en-US" altLang="zh-TW" dirty="0">
              <a:solidFill>
                <a:srgbClr val="FF0000"/>
              </a:solidFill>
            </a:endParaRPr>
          </a:p>
          <a:p>
            <a:pPr lvl="2"/>
            <a:r>
              <a:rPr lang="zh-TW" altLang="en-US" dirty="0"/>
              <a:t>吹風機家用大功率吹風機負離子髮廊理髮店宿舍冷熱風吹風機靜音</a:t>
            </a:r>
          </a:p>
        </p:txBody>
      </p:sp>
      <p:sp>
        <p:nvSpPr>
          <p:cNvPr id="3" name="標題 2"/>
          <p:cNvSpPr>
            <a:spLocks noGrp="1"/>
          </p:cNvSpPr>
          <p:nvPr>
            <p:ph type="title"/>
          </p:nvPr>
        </p:nvSpPr>
        <p:spPr/>
        <p:txBody>
          <a:bodyPr/>
          <a:lstStyle/>
          <a:p>
            <a:r>
              <a:rPr lang="zh-TW" altLang="en-US" dirty="0"/>
              <a:t>淘寶應用範例：資料範例</a:t>
            </a:r>
          </a:p>
        </p:txBody>
      </p:sp>
    </p:spTree>
    <p:extLst>
      <p:ext uri="{BB962C8B-B14F-4D97-AF65-F5344CB8AC3E}">
        <p14:creationId xmlns:p14="http://schemas.microsoft.com/office/powerpoint/2010/main" val="388687487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lstStyle/>
          <a:p>
            <a:r>
              <a:rPr lang="zh-TW" altLang="en-US" dirty="0"/>
              <a:t>目標</a:t>
            </a:r>
            <a:endParaRPr lang="en-US" altLang="zh-TW" dirty="0"/>
          </a:p>
          <a:p>
            <a:pPr lvl="1"/>
            <a:r>
              <a:rPr lang="zh-TW" altLang="en-US" dirty="0"/>
              <a:t>輸入：商品描述</a:t>
            </a:r>
            <a:endParaRPr lang="en-US" altLang="zh-TW" dirty="0"/>
          </a:p>
          <a:p>
            <a:pPr lvl="1"/>
            <a:r>
              <a:rPr lang="zh-TW" altLang="en-US" dirty="0"/>
              <a:t>輸出：標籤（商品類別）</a:t>
            </a:r>
          </a:p>
          <a:p>
            <a:r>
              <a:rPr lang="zh-TW" altLang="en-US" dirty="0"/>
              <a:t>流程</a:t>
            </a:r>
            <a:endParaRPr lang="en-US" altLang="zh-TW" dirty="0"/>
          </a:p>
          <a:p>
            <a:pPr lvl="1"/>
            <a:r>
              <a:rPr lang="zh-TW" altLang="en-US" dirty="0"/>
              <a:t>資料處理（文字轉成結構化資料）</a:t>
            </a:r>
            <a:endParaRPr lang="en-US" altLang="zh-TW" dirty="0"/>
          </a:p>
          <a:p>
            <a:pPr lvl="2"/>
            <a:r>
              <a:rPr lang="zh-TW" altLang="en-US" dirty="0"/>
              <a:t>中文斷詞</a:t>
            </a:r>
            <a:endParaRPr lang="en-US" altLang="zh-TW" dirty="0"/>
          </a:p>
          <a:p>
            <a:pPr lvl="2"/>
            <a:r>
              <a:rPr lang="zh-TW" altLang="en-US" dirty="0"/>
              <a:t>計算 </a:t>
            </a:r>
            <a:r>
              <a:rPr lang="en-US" altLang="zh-TW" dirty="0"/>
              <a:t>TF-IDF </a:t>
            </a:r>
            <a:r>
              <a:rPr lang="zh-TW" altLang="en-US" dirty="0"/>
              <a:t>矩陣</a:t>
            </a:r>
            <a:endParaRPr lang="en-US" altLang="zh-TW" dirty="0"/>
          </a:p>
          <a:p>
            <a:pPr lvl="2"/>
            <a:r>
              <a:rPr lang="zh-TW" altLang="en-US" dirty="0"/>
              <a:t>經由 </a:t>
            </a:r>
            <a:r>
              <a:rPr lang="en-US" altLang="zh-TW" dirty="0"/>
              <a:t>SVD </a:t>
            </a:r>
            <a:r>
              <a:rPr lang="zh-TW" altLang="en-US" dirty="0"/>
              <a:t>轉成特徵向量 </a:t>
            </a:r>
            <a:r>
              <a:rPr lang="en-US" altLang="zh-TW" dirty="0">
                <a:sym typeface="Wingdings" panose="05000000000000000000" pitchFamily="2" charset="2"/>
              </a:rPr>
              <a:t> Topic model</a:t>
            </a:r>
            <a:endParaRPr lang="en-US" altLang="zh-TW" dirty="0"/>
          </a:p>
          <a:p>
            <a:pPr lvl="1"/>
            <a:r>
              <a:rPr lang="zh-TW" altLang="en-US" dirty="0"/>
              <a:t>分類、優化及效能評估</a:t>
            </a:r>
            <a:endParaRPr lang="en-US" altLang="zh-TW" dirty="0"/>
          </a:p>
          <a:p>
            <a:pPr lvl="2"/>
            <a:r>
              <a:rPr lang="en-US" altLang="zh-TW" dirty="0"/>
              <a:t>Decision trees, DNN, SVM, etc.</a:t>
            </a:r>
          </a:p>
          <a:p>
            <a:pPr lvl="2"/>
            <a:r>
              <a:rPr lang="en-US" altLang="zh-TW" dirty="0"/>
              <a:t>K-fold cross validation</a:t>
            </a:r>
          </a:p>
          <a:p>
            <a:pPr lvl="2"/>
            <a:endParaRPr lang="en-US" altLang="zh-TW" dirty="0"/>
          </a:p>
        </p:txBody>
      </p:sp>
      <p:sp>
        <p:nvSpPr>
          <p:cNvPr id="3" name="標題 2"/>
          <p:cNvSpPr>
            <a:spLocks noGrp="1"/>
          </p:cNvSpPr>
          <p:nvPr>
            <p:ph type="title"/>
          </p:nvPr>
        </p:nvSpPr>
        <p:spPr/>
        <p:txBody>
          <a:bodyPr/>
          <a:lstStyle/>
          <a:p>
            <a:r>
              <a:rPr lang="zh-TW" altLang="en-US" dirty="0"/>
              <a:t>淘寶應用範例：自動貼標方法</a:t>
            </a:r>
          </a:p>
        </p:txBody>
      </p:sp>
      <p:sp>
        <p:nvSpPr>
          <p:cNvPr id="5" name="圓角矩形圖說文字 4"/>
          <p:cNvSpPr/>
          <p:nvPr/>
        </p:nvSpPr>
        <p:spPr>
          <a:xfrm>
            <a:off x="5410148" y="3722023"/>
            <a:ext cx="3214096" cy="715089"/>
          </a:xfrm>
          <a:prstGeom prst="wedgeRoundRectCallout">
            <a:avLst>
              <a:gd name="adj1" fmla="val -45969"/>
              <a:gd name="adj2" fmla="val 74257"/>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dirty="0">
                <a:solidFill>
                  <a:schemeClr val="tx1"/>
                </a:solidFill>
              </a:rPr>
              <a:t>Many other methods exist,</a:t>
            </a:r>
          </a:p>
          <a:p>
            <a:pPr algn="ctr" eaLnBrk="1" fontAlgn="auto" hangingPunct="1">
              <a:spcBef>
                <a:spcPts val="0"/>
              </a:spcBef>
              <a:spcAft>
                <a:spcPts val="0"/>
              </a:spcAft>
              <a:defRPr/>
            </a:pPr>
            <a:r>
              <a:rPr lang="en-US" altLang="zh-TW" dirty="0">
                <a:solidFill>
                  <a:schemeClr val="tx1"/>
                </a:solidFill>
              </a:rPr>
              <a:t>Including word embedding, etc.</a:t>
            </a:r>
          </a:p>
        </p:txBody>
      </p:sp>
    </p:spTree>
    <p:extLst>
      <p:ext uri="{BB962C8B-B14F-4D97-AF65-F5344CB8AC3E}">
        <p14:creationId xmlns:p14="http://schemas.microsoft.com/office/powerpoint/2010/main" val="87009167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normAutofit/>
          </a:bodyPr>
          <a:lstStyle/>
          <a:p>
            <a:r>
              <a:rPr lang="zh-TW" altLang="en-US" dirty="0"/>
              <a:t>分類結果 </a:t>
            </a:r>
            <a:r>
              <a:rPr lang="en-US" altLang="zh-TW" dirty="0"/>
              <a:t>(when no. of clusters = 10)</a:t>
            </a:r>
          </a:p>
          <a:p>
            <a:pPr lvl="1"/>
            <a:r>
              <a:rPr lang="en-US" altLang="zh-TW" dirty="0"/>
              <a:t>Decision trees</a:t>
            </a:r>
          </a:p>
          <a:p>
            <a:pPr lvl="2"/>
            <a:r>
              <a:rPr lang="zh-TW" altLang="en-US" dirty="0"/>
              <a:t>辨識率：訓練資料 </a:t>
            </a:r>
            <a:r>
              <a:rPr lang="en-US" altLang="zh-TW" dirty="0"/>
              <a:t>96.18%</a:t>
            </a:r>
            <a:r>
              <a:rPr lang="zh-TW" altLang="en-US" dirty="0"/>
              <a:t>、測試資料 </a:t>
            </a:r>
            <a:r>
              <a:rPr lang="en-US" altLang="zh-TW" dirty="0"/>
              <a:t>94.94%</a:t>
            </a:r>
          </a:p>
          <a:p>
            <a:pPr lvl="2"/>
            <a:r>
              <a:rPr lang="zh-TW" altLang="en-US" dirty="0"/>
              <a:t>建模耗費時間：約</a:t>
            </a:r>
            <a:r>
              <a:rPr lang="en-US" altLang="zh-TW" dirty="0"/>
              <a:t>2</a:t>
            </a:r>
            <a:r>
              <a:rPr lang="zh-TW" altLang="en-US" dirty="0"/>
              <a:t>分鐘</a:t>
            </a:r>
          </a:p>
          <a:p>
            <a:pPr lvl="1"/>
            <a:r>
              <a:rPr lang="en-US" altLang="zh-TW" dirty="0"/>
              <a:t>Neural networks</a:t>
            </a:r>
          </a:p>
          <a:p>
            <a:pPr lvl="2"/>
            <a:r>
              <a:rPr lang="zh-TW" altLang="en-US" dirty="0"/>
              <a:t>辨識率：訓練資料 </a:t>
            </a:r>
            <a:r>
              <a:rPr lang="en-US" altLang="zh-TW" dirty="0"/>
              <a:t>94.77% </a:t>
            </a:r>
            <a:r>
              <a:rPr lang="zh-TW" altLang="en-US" dirty="0"/>
              <a:t>、測試資料 </a:t>
            </a:r>
            <a:r>
              <a:rPr lang="en-US" altLang="zh-TW" dirty="0"/>
              <a:t>96.24%</a:t>
            </a:r>
          </a:p>
          <a:p>
            <a:pPr lvl="2"/>
            <a:r>
              <a:rPr lang="zh-TW" altLang="en-US" dirty="0"/>
              <a:t>建模耗費時間：約</a:t>
            </a:r>
            <a:r>
              <a:rPr lang="en-US" altLang="zh-TW" dirty="0"/>
              <a:t>20</a:t>
            </a:r>
            <a:r>
              <a:rPr lang="zh-TW" altLang="en-US" dirty="0"/>
              <a:t>分鐘</a:t>
            </a:r>
          </a:p>
          <a:p>
            <a:r>
              <a:rPr lang="zh-TW" altLang="en-US" dirty="0"/>
              <a:t>比較</a:t>
            </a:r>
            <a:endParaRPr lang="en-US" altLang="zh-TW" dirty="0"/>
          </a:p>
          <a:p>
            <a:pPr lvl="1"/>
            <a:r>
              <a:rPr lang="zh-TW" altLang="en-US" dirty="0"/>
              <a:t>辨識率接近，但評估可能不準確</a:t>
            </a:r>
            <a:endParaRPr lang="en-US" altLang="zh-TW" dirty="0"/>
          </a:p>
          <a:p>
            <a:pPr lvl="1"/>
            <a:r>
              <a:rPr lang="zh-TW" altLang="en-US" dirty="0"/>
              <a:t>建模時間差異甚大 </a:t>
            </a:r>
            <a:r>
              <a:rPr lang="en-US" altLang="zh-TW" dirty="0">
                <a:sym typeface="Wingdings" panose="05000000000000000000" pitchFamily="2" charset="2"/>
              </a:rPr>
              <a:t> </a:t>
            </a:r>
            <a:r>
              <a:rPr lang="zh-TW" altLang="en-US" dirty="0">
                <a:sym typeface="Wingdings" panose="05000000000000000000" pitchFamily="2" charset="2"/>
              </a:rPr>
              <a:t>大量資料應採用 </a:t>
            </a:r>
            <a:r>
              <a:rPr lang="en-US" altLang="zh-TW" dirty="0">
                <a:sym typeface="Wingdings" panose="05000000000000000000" pitchFamily="2" charset="2"/>
              </a:rPr>
              <a:t>decision trees</a:t>
            </a:r>
            <a:endParaRPr lang="en-US" altLang="zh-TW" dirty="0"/>
          </a:p>
          <a:p>
            <a:pPr lvl="2"/>
            <a:endParaRPr lang="en-US" altLang="zh-TW" dirty="0"/>
          </a:p>
        </p:txBody>
      </p:sp>
      <p:sp>
        <p:nvSpPr>
          <p:cNvPr id="3" name="標題 2"/>
          <p:cNvSpPr>
            <a:spLocks noGrp="1"/>
          </p:cNvSpPr>
          <p:nvPr>
            <p:ph type="title"/>
          </p:nvPr>
        </p:nvSpPr>
        <p:spPr/>
        <p:txBody>
          <a:bodyPr/>
          <a:lstStyle/>
          <a:p>
            <a:r>
              <a:rPr lang="zh-TW" altLang="en-US" dirty="0"/>
              <a:t>淘寶應用範例：初步分類結果</a:t>
            </a:r>
          </a:p>
        </p:txBody>
      </p:sp>
    </p:spTree>
    <p:extLst>
      <p:ext uri="{BB962C8B-B14F-4D97-AF65-F5344CB8AC3E}">
        <p14:creationId xmlns:p14="http://schemas.microsoft.com/office/powerpoint/2010/main" val="208144203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normAutofit/>
          </a:bodyPr>
          <a:lstStyle/>
          <a:p>
            <a:r>
              <a:rPr lang="en-US" altLang="zh-TW" dirty="0"/>
              <a:t>Exhaustive search on parameters for topic models</a:t>
            </a:r>
          </a:p>
          <a:p>
            <a:pPr lvl="1"/>
            <a:r>
              <a:rPr lang="en-US" altLang="zh-TW" dirty="0"/>
              <a:t>No of clusters = 10, 20, …, 80</a:t>
            </a:r>
          </a:p>
          <a:p>
            <a:pPr lvl="1"/>
            <a:r>
              <a:rPr lang="en-US" altLang="zh-TW" dirty="0"/>
              <a:t>Training: test = 70%: 30%</a:t>
            </a:r>
          </a:p>
          <a:p>
            <a:r>
              <a:rPr lang="en-US" altLang="zh-TW" dirty="0"/>
              <a:t>Result</a:t>
            </a:r>
          </a:p>
          <a:p>
            <a:pPr lvl="1"/>
            <a:r>
              <a:rPr lang="en-US" altLang="zh-TW" dirty="0"/>
              <a:t>Classifier: decision trees</a:t>
            </a:r>
          </a:p>
          <a:p>
            <a:pPr lvl="1"/>
            <a:r>
              <a:rPr lang="en-US" altLang="zh-TW" dirty="0"/>
              <a:t>Best test accuracy = 97.58%</a:t>
            </a:r>
          </a:p>
          <a:p>
            <a:pPr lvl="2"/>
            <a:endParaRPr lang="en-US" altLang="zh-TW" dirty="0"/>
          </a:p>
        </p:txBody>
      </p:sp>
      <p:sp>
        <p:nvSpPr>
          <p:cNvPr id="3" name="標題 2"/>
          <p:cNvSpPr>
            <a:spLocks noGrp="1"/>
          </p:cNvSpPr>
          <p:nvPr>
            <p:ph type="title"/>
          </p:nvPr>
        </p:nvSpPr>
        <p:spPr/>
        <p:txBody>
          <a:bodyPr/>
          <a:lstStyle/>
          <a:p>
            <a:r>
              <a:rPr lang="zh-TW" altLang="en-US" dirty="0"/>
              <a:t>淘寶應用範例：特徵抽取之優化</a:t>
            </a:r>
          </a:p>
        </p:txBody>
      </p:sp>
      <p:pic>
        <p:nvPicPr>
          <p:cNvPr id="4" name="圖片 3">
            <a:extLst>
              <a:ext uri="{FF2B5EF4-FFF2-40B4-BE49-F238E27FC236}">
                <a16:creationId xmlns:a16="http://schemas.microsoft.com/office/drawing/2014/main" id="{1595CE89-7752-40F6-8A23-BF9B0A0DBBF3}"/>
              </a:ext>
            </a:extLst>
          </p:cNvPr>
          <p:cNvPicPr>
            <a:picLocks noChangeAspect="1"/>
          </p:cNvPicPr>
          <p:nvPr/>
        </p:nvPicPr>
        <p:blipFill>
          <a:blip r:embed="rId2"/>
          <a:stretch>
            <a:fillRect/>
          </a:stretch>
        </p:blipFill>
        <p:spPr>
          <a:xfrm>
            <a:off x="4499992" y="3977576"/>
            <a:ext cx="3879361" cy="2331744"/>
          </a:xfrm>
          <a:prstGeom prst="rect">
            <a:avLst/>
          </a:prstGeom>
        </p:spPr>
      </p:pic>
      <p:sp>
        <p:nvSpPr>
          <p:cNvPr id="5" name="文字方塊 4">
            <a:extLst>
              <a:ext uri="{FF2B5EF4-FFF2-40B4-BE49-F238E27FC236}">
                <a16:creationId xmlns:a16="http://schemas.microsoft.com/office/drawing/2014/main" id="{CD8857FB-A593-4766-A8A6-4631C37D4B0D}"/>
              </a:ext>
            </a:extLst>
          </p:cNvPr>
          <p:cNvSpPr txBox="1"/>
          <p:nvPr/>
        </p:nvSpPr>
        <p:spPr>
          <a:xfrm>
            <a:off x="5544413" y="6416990"/>
            <a:ext cx="2301087" cy="369332"/>
          </a:xfrm>
          <a:prstGeom prst="rect">
            <a:avLst/>
          </a:prstGeom>
          <a:noFill/>
        </p:spPr>
        <p:txBody>
          <a:bodyPr wrap="square" rtlCol="0">
            <a:spAutoFit/>
          </a:bodyPr>
          <a:lstStyle/>
          <a:p>
            <a:r>
              <a:rPr lang="en-US" altLang="zh-TW" dirty="0">
                <a:latin typeface="+mj-ea"/>
              </a:rPr>
              <a:t>Number of clusters</a:t>
            </a:r>
            <a:endParaRPr lang="zh-TW" altLang="en-US" dirty="0"/>
          </a:p>
        </p:txBody>
      </p:sp>
      <p:sp>
        <p:nvSpPr>
          <p:cNvPr id="6" name="文字方塊 5">
            <a:extLst>
              <a:ext uri="{FF2B5EF4-FFF2-40B4-BE49-F238E27FC236}">
                <a16:creationId xmlns:a16="http://schemas.microsoft.com/office/drawing/2014/main" id="{A7ED1996-522F-4ADF-842A-C8E1EBC296FB}"/>
              </a:ext>
            </a:extLst>
          </p:cNvPr>
          <p:cNvSpPr txBox="1"/>
          <p:nvPr/>
        </p:nvSpPr>
        <p:spPr>
          <a:xfrm rot="16200000">
            <a:off x="3677845" y="5007400"/>
            <a:ext cx="1149531" cy="369332"/>
          </a:xfrm>
          <a:prstGeom prst="rect">
            <a:avLst/>
          </a:prstGeom>
          <a:noFill/>
        </p:spPr>
        <p:txBody>
          <a:bodyPr wrap="square" rtlCol="0">
            <a:spAutoFit/>
          </a:bodyPr>
          <a:lstStyle/>
          <a:p>
            <a:r>
              <a:rPr lang="en-US" altLang="zh-TW" dirty="0"/>
              <a:t>Error rate</a:t>
            </a:r>
            <a:endParaRPr lang="zh-TW" altLang="en-US" dirty="0"/>
          </a:p>
        </p:txBody>
      </p:sp>
      <p:sp>
        <p:nvSpPr>
          <p:cNvPr id="7" name="圓角矩形圖說文字 6"/>
          <p:cNvSpPr/>
          <p:nvPr/>
        </p:nvSpPr>
        <p:spPr>
          <a:xfrm>
            <a:off x="430748" y="4613521"/>
            <a:ext cx="3186710" cy="715089"/>
          </a:xfrm>
          <a:prstGeom prst="wedgeRoundRectCallout">
            <a:avLst>
              <a:gd name="adj1" fmla="val 26231"/>
              <a:gd name="adj2" fmla="val -92924"/>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dirty="0">
                <a:solidFill>
                  <a:schemeClr val="tx1"/>
                </a:solidFill>
              </a:rPr>
              <a:t>Exhaustive search on</a:t>
            </a:r>
          </a:p>
          <a:p>
            <a:pPr algn="ctr" eaLnBrk="1" fontAlgn="auto" hangingPunct="1">
              <a:spcBef>
                <a:spcPts val="0"/>
              </a:spcBef>
              <a:spcAft>
                <a:spcPts val="0"/>
              </a:spcAft>
              <a:defRPr/>
            </a:pPr>
            <a:r>
              <a:rPr lang="en-US" altLang="zh-TW" dirty="0">
                <a:solidFill>
                  <a:schemeClr val="tx1"/>
                </a:solidFill>
              </a:rPr>
              <a:t>neural networks is not feasible!</a:t>
            </a:r>
          </a:p>
        </p:txBody>
      </p:sp>
    </p:spTree>
    <p:extLst>
      <p:ext uri="{BB962C8B-B14F-4D97-AF65-F5344CB8AC3E}">
        <p14:creationId xmlns:p14="http://schemas.microsoft.com/office/powerpoint/2010/main" val="287448986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normAutofit/>
          </a:bodyPr>
          <a:lstStyle/>
          <a:p>
            <a:r>
              <a:rPr lang="en-US" altLang="zh-TW" dirty="0"/>
              <a:t>Decision trees</a:t>
            </a:r>
          </a:p>
          <a:p>
            <a:pPr lvl="1"/>
            <a:r>
              <a:rPr lang="zh-TW" altLang="en-US" dirty="0"/>
              <a:t>建模之各項參數由系統自動調整 </a:t>
            </a:r>
            <a:r>
              <a:rPr lang="en-US" altLang="zh-TW" dirty="0">
                <a:sym typeface="Wingdings" panose="05000000000000000000" pitchFamily="2" charset="2"/>
              </a:rPr>
              <a:t> Auto ML!</a:t>
            </a:r>
            <a:endParaRPr lang="zh-TW" altLang="en-US" dirty="0"/>
          </a:p>
          <a:p>
            <a:pPr lvl="1"/>
            <a:r>
              <a:rPr lang="en-US" altLang="zh-TW" dirty="0"/>
              <a:t>10-fold cross-validation</a:t>
            </a:r>
          </a:p>
          <a:p>
            <a:pPr lvl="1"/>
            <a:r>
              <a:rPr lang="zh-TW" altLang="en-US" dirty="0"/>
              <a:t>辨識率：訓練資料 </a:t>
            </a:r>
            <a:r>
              <a:rPr lang="en-US" altLang="zh-TW" dirty="0"/>
              <a:t>98.774%</a:t>
            </a:r>
            <a:r>
              <a:rPr lang="zh-TW" altLang="en-US" dirty="0"/>
              <a:t>、測試資料 </a:t>
            </a:r>
            <a:r>
              <a:rPr lang="en-US" altLang="zh-TW" dirty="0"/>
              <a:t>97.724%</a:t>
            </a:r>
          </a:p>
          <a:p>
            <a:pPr lvl="1"/>
            <a:r>
              <a:rPr lang="zh-TW" altLang="en-US" dirty="0"/>
              <a:t>整體執行耗時：約</a:t>
            </a:r>
            <a:r>
              <a:rPr lang="en-US" altLang="zh-TW" dirty="0"/>
              <a:t>8</a:t>
            </a:r>
            <a:r>
              <a:rPr lang="zh-TW" altLang="en-US" dirty="0"/>
              <a:t>分鐘</a:t>
            </a:r>
            <a:endParaRPr lang="en-US" altLang="zh-TW" dirty="0"/>
          </a:p>
          <a:p>
            <a:r>
              <a:rPr lang="en-US" altLang="zh-TW" dirty="0"/>
              <a:t>Confusion matrices:</a:t>
            </a:r>
          </a:p>
        </p:txBody>
      </p:sp>
      <p:sp>
        <p:nvSpPr>
          <p:cNvPr id="3" name="標題 2"/>
          <p:cNvSpPr>
            <a:spLocks noGrp="1"/>
          </p:cNvSpPr>
          <p:nvPr>
            <p:ph type="title"/>
          </p:nvPr>
        </p:nvSpPr>
        <p:spPr/>
        <p:txBody>
          <a:bodyPr/>
          <a:lstStyle/>
          <a:p>
            <a:r>
              <a:rPr lang="zh-TW" altLang="en-US" dirty="0"/>
              <a:t>淘寶應用範例：效能評估及混淆矩陣</a:t>
            </a:r>
          </a:p>
        </p:txBody>
      </p:sp>
      <p:pic>
        <p:nvPicPr>
          <p:cNvPr id="8" name="圖片 7"/>
          <p:cNvPicPr>
            <a:picLocks noChangeAspect="1"/>
          </p:cNvPicPr>
          <p:nvPr/>
        </p:nvPicPr>
        <p:blipFill>
          <a:blip r:embed="rId2"/>
          <a:stretch>
            <a:fillRect/>
          </a:stretch>
        </p:blipFill>
        <p:spPr>
          <a:xfrm>
            <a:off x="827584" y="4188974"/>
            <a:ext cx="6696744" cy="2588838"/>
          </a:xfrm>
          <a:prstGeom prst="rect">
            <a:avLst/>
          </a:prstGeom>
        </p:spPr>
      </p:pic>
    </p:spTree>
    <p:extLst>
      <p:ext uri="{BB962C8B-B14F-4D97-AF65-F5344CB8AC3E}">
        <p14:creationId xmlns:p14="http://schemas.microsoft.com/office/powerpoint/2010/main" val="204839571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normAutofit/>
          </a:bodyPr>
          <a:lstStyle/>
          <a:p>
            <a:r>
              <a:rPr lang="zh-TW" altLang="en-US" dirty="0"/>
              <a:t>請以正向及反向的「長詞優先法」來進行斷詞（假設詞庫的最長詞為四個字）</a:t>
            </a:r>
            <a:endParaRPr lang="en-US" altLang="zh-TW" dirty="0"/>
          </a:p>
          <a:p>
            <a:pPr lvl="1"/>
            <a:r>
              <a:rPr lang="zh-TW" altLang="en-US" dirty="0"/>
              <a:t>今天真熱</a:t>
            </a:r>
            <a:endParaRPr lang="en-US" altLang="zh-TW" dirty="0"/>
          </a:p>
          <a:p>
            <a:pPr lvl="1"/>
            <a:r>
              <a:rPr lang="zh-TW" altLang="en-US" dirty="0"/>
              <a:t>汽水不如果汁好喝</a:t>
            </a:r>
            <a:endParaRPr lang="en-US" altLang="zh-TW" dirty="0"/>
          </a:p>
          <a:p>
            <a:pPr lvl="1"/>
            <a:r>
              <a:rPr lang="zh-TW" altLang="en-US" dirty="0"/>
              <a:t>爸爸昨天才回來家裡</a:t>
            </a:r>
            <a:endParaRPr lang="en-US" altLang="zh-TW" dirty="0"/>
          </a:p>
          <a:p>
            <a:pPr lvl="1"/>
            <a:r>
              <a:rPr lang="zh-TW" altLang="en-US" dirty="0"/>
              <a:t>這條馬路真難過</a:t>
            </a:r>
            <a:endParaRPr lang="en-US" altLang="zh-TW" dirty="0"/>
          </a:p>
          <a:p>
            <a:r>
              <a:rPr lang="en-US" altLang="zh-TW" dirty="0"/>
              <a:t>Compute TF-IDF of the documents shown next.</a:t>
            </a:r>
          </a:p>
          <a:p>
            <a:pPr lvl="1"/>
            <a:r>
              <a:rPr lang="en-US" altLang="zh-TW" dirty="0"/>
              <a:t>Doc 1: You had a peanut butter sandwich for breakfast.</a:t>
            </a:r>
          </a:p>
          <a:p>
            <a:pPr lvl="1"/>
            <a:r>
              <a:rPr lang="en-US" altLang="zh-TW" dirty="0"/>
              <a:t>Doc 2: I like to eat almonds, peanuts and walnuts.</a:t>
            </a:r>
          </a:p>
          <a:p>
            <a:pPr lvl="1"/>
            <a:r>
              <a:rPr lang="en-US" altLang="zh-TW" dirty="0"/>
              <a:t>Doc 3: My neighbor got a little dog yesterday.</a:t>
            </a:r>
          </a:p>
          <a:p>
            <a:pPr lvl="1"/>
            <a:r>
              <a:rPr lang="en-US" altLang="zh-TW" dirty="0"/>
              <a:t>Doc 4: Cats and dogs are mortal enemies.</a:t>
            </a:r>
          </a:p>
          <a:p>
            <a:pPr lvl="1"/>
            <a:r>
              <a:rPr lang="en-US" altLang="zh-TW" dirty="0"/>
              <a:t>Doc 5: You mustn’t feed peanuts to your dog.</a:t>
            </a:r>
          </a:p>
          <a:p>
            <a:pPr lvl="1"/>
            <a:endParaRPr lang="zh-TW" altLang="en-US" dirty="0"/>
          </a:p>
        </p:txBody>
      </p:sp>
      <p:sp>
        <p:nvSpPr>
          <p:cNvPr id="3" name="標題 2"/>
          <p:cNvSpPr>
            <a:spLocks noGrp="1"/>
          </p:cNvSpPr>
          <p:nvPr>
            <p:ph type="title"/>
          </p:nvPr>
        </p:nvSpPr>
        <p:spPr/>
        <p:txBody>
          <a:bodyPr/>
          <a:lstStyle/>
          <a:p>
            <a:r>
              <a:rPr lang="en-US" altLang="zh-TW" dirty="0"/>
              <a:t>Exercise</a:t>
            </a:r>
            <a:endParaRPr lang="zh-TW" altLang="en-US" dirty="0"/>
          </a:p>
        </p:txBody>
      </p:sp>
    </p:spTree>
    <p:extLst>
      <p:ext uri="{BB962C8B-B14F-4D97-AF65-F5344CB8AC3E}">
        <p14:creationId xmlns:p14="http://schemas.microsoft.com/office/powerpoint/2010/main" val="131988729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General Approach to ADC</a:t>
            </a:r>
            <a:endParaRPr lang="zh-TW" altLang="en-US" dirty="0"/>
          </a:p>
        </p:txBody>
      </p:sp>
      <p:sp>
        <p:nvSpPr>
          <p:cNvPr id="5" name="內容版面配置區 4"/>
          <p:cNvSpPr>
            <a:spLocks noGrp="1"/>
          </p:cNvSpPr>
          <p:nvPr>
            <p:ph sz="quarter" idx="1"/>
          </p:nvPr>
        </p:nvSpPr>
        <p:spPr>
          <a:xfrm>
            <a:off x="457200" y="1600200"/>
            <a:ext cx="3657600" cy="5069160"/>
          </a:xfrm>
        </p:spPr>
        <p:txBody>
          <a:bodyPr>
            <a:normAutofit lnSpcReduction="10000"/>
          </a:bodyPr>
          <a:lstStyle/>
          <a:p>
            <a:r>
              <a:rPr lang="en-US" altLang="zh-TW" dirty="0">
                <a:latin typeface="Calibri" panose="020F0502020204030204" pitchFamily="34" charset="0"/>
                <a:cs typeface="Calibri" panose="020F0502020204030204" pitchFamily="34" charset="0"/>
              </a:rPr>
              <a:t>Preprocessing</a:t>
            </a:r>
          </a:p>
          <a:p>
            <a:pPr lvl="1"/>
            <a:r>
              <a:rPr lang="en-US" altLang="zh-TW" dirty="0">
                <a:latin typeface="Calibri" panose="020F0502020204030204" pitchFamily="34" charset="0"/>
                <a:cs typeface="Calibri" panose="020F0502020204030204" pitchFamily="34" charset="0"/>
              </a:rPr>
              <a:t>Text normalization</a:t>
            </a:r>
            <a:endParaRPr lang="en-US" altLang="zh-TW" dirty="0">
              <a:latin typeface="Calibri" panose="020F0502020204030204" pitchFamily="34" charset="0"/>
              <a:cs typeface="Calibri" panose="020F0502020204030204" pitchFamily="34" charset="0"/>
              <a:sym typeface="Wingdings" panose="05000000000000000000" pitchFamily="2" charset="2"/>
            </a:endParaRPr>
          </a:p>
          <a:p>
            <a:pPr lvl="1"/>
            <a:r>
              <a:rPr lang="en-US" altLang="zh-TW" dirty="0">
                <a:latin typeface="Calibri" panose="020F0502020204030204" pitchFamily="34" charset="0"/>
                <a:cs typeface="Calibri" panose="020F0502020204030204" pitchFamily="34" charset="0"/>
                <a:sym typeface="Wingdings" panose="05000000000000000000" pitchFamily="2" charset="2"/>
              </a:rPr>
              <a:t>Word segmentation</a:t>
            </a:r>
            <a:endParaRPr lang="en-US" altLang="zh-TW" dirty="0">
              <a:latin typeface="Calibri" panose="020F0502020204030204" pitchFamily="34" charset="0"/>
              <a:cs typeface="Calibri" panose="020F0502020204030204" pitchFamily="34" charset="0"/>
            </a:endParaRPr>
          </a:p>
          <a:p>
            <a:pPr lvl="1"/>
            <a:r>
              <a:rPr lang="en-US" altLang="zh-TW" dirty="0">
                <a:latin typeface="Calibri" panose="020F0502020204030204" pitchFamily="34" charset="0"/>
                <a:cs typeface="Calibri" panose="020F0502020204030204" pitchFamily="34" charset="0"/>
              </a:rPr>
              <a:t>…</a:t>
            </a:r>
          </a:p>
          <a:p>
            <a:r>
              <a:rPr lang="en-US" altLang="zh-TW" dirty="0">
                <a:latin typeface="Calibri" panose="020F0502020204030204" pitchFamily="34" charset="0"/>
                <a:cs typeface="Calibri" panose="020F0502020204030204" pitchFamily="34" charset="0"/>
              </a:rPr>
              <a:t>Feature extraction</a:t>
            </a:r>
          </a:p>
          <a:p>
            <a:pPr lvl="1"/>
            <a:r>
              <a:rPr lang="en-US" altLang="zh-TW" dirty="0">
                <a:latin typeface="Calibri" panose="020F0502020204030204" pitchFamily="34" charset="0"/>
                <a:cs typeface="Calibri" panose="020F0502020204030204" pitchFamily="34" charset="0"/>
              </a:rPr>
              <a:t>One-hot representation</a:t>
            </a:r>
          </a:p>
          <a:p>
            <a:pPr lvl="1"/>
            <a:r>
              <a:rPr lang="en-US" altLang="zh-TW" dirty="0">
                <a:latin typeface="Calibri" panose="020F0502020204030204" pitchFamily="34" charset="0"/>
                <a:cs typeface="Calibri" panose="020F0502020204030204" pitchFamily="34" charset="0"/>
              </a:rPr>
              <a:t>TF-IDF</a:t>
            </a:r>
          </a:p>
          <a:p>
            <a:pPr lvl="1"/>
            <a:r>
              <a:rPr lang="en-US" altLang="zh-TW" dirty="0">
                <a:latin typeface="Calibri" panose="020F0502020204030204" pitchFamily="34" charset="0"/>
                <a:cs typeface="Calibri" panose="020F0502020204030204" pitchFamily="34" charset="0"/>
              </a:rPr>
              <a:t>Word embedding</a:t>
            </a:r>
          </a:p>
          <a:p>
            <a:pPr lvl="1"/>
            <a:r>
              <a:rPr lang="en-US" altLang="zh-TW" dirty="0">
                <a:latin typeface="Calibri" panose="020F0502020204030204" pitchFamily="34" charset="0"/>
                <a:cs typeface="Calibri" panose="020F0502020204030204" pitchFamily="34" charset="0"/>
              </a:rPr>
              <a:t>…</a:t>
            </a:r>
          </a:p>
        </p:txBody>
      </p:sp>
      <p:sp>
        <p:nvSpPr>
          <p:cNvPr id="3" name="內容版面配置區 2"/>
          <p:cNvSpPr>
            <a:spLocks noGrp="1"/>
          </p:cNvSpPr>
          <p:nvPr>
            <p:ph sz="quarter" idx="2"/>
          </p:nvPr>
        </p:nvSpPr>
        <p:spPr>
          <a:xfrm>
            <a:off x="4270248" y="1600200"/>
            <a:ext cx="4118176" cy="4983162"/>
          </a:xfrm>
        </p:spPr>
        <p:txBody>
          <a:bodyPr>
            <a:normAutofit lnSpcReduction="10000"/>
          </a:bodyPr>
          <a:lstStyle/>
          <a:p>
            <a:r>
              <a:rPr lang="en-US" altLang="zh-TW" dirty="0">
                <a:latin typeface="Calibri" panose="020F0502020204030204" pitchFamily="34" charset="0"/>
                <a:cs typeface="Calibri" panose="020F0502020204030204" pitchFamily="34" charset="0"/>
              </a:rPr>
              <a:t>Fixed-dim classifiers</a:t>
            </a:r>
          </a:p>
          <a:p>
            <a:pPr lvl="1"/>
            <a:r>
              <a:rPr lang="en-US" altLang="zh-TW" dirty="0">
                <a:latin typeface="Calibri" panose="020F0502020204030204" pitchFamily="34" charset="0"/>
                <a:cs typeface="Calibri" panose="020F0502020204030204" pitchFamily="34" charset="0"/>
              </a:rPr>
              <a:t>Decision trees</a:t>
            </a:r>
          </a:p>
          <a:p>
            <a:pPr lvl="1"/>
            <a:r>
              <a:rPr lang="en-US" altLang="zh-TW" dirty="0">
                <a:latin typeface="Calibri" panose="020F0502020204030204" pitchFamily="34" charset="0"/>
                <a:cs typeface="Calibri" panose="020F0502020204030204" pitchFamily="34" charset="0"/>
              </a:rPr>
              <a:t>Deep neural networks</a:t>
            </a:r>
          </a:p>
          <a:p>
            <a:pPr lvl="1"/>
            <a:r>
              <a:rPr lang="en-US" altLang="zh-TW" dirty="0">
                <a:latin typeface="Calibri" panose="020F0502020204030204" pitchFamily="34" charset="0"/>
                <a:cs typeface="Calibri" panose="020F0502020204030204" pitchFamily="34" charset="0"/>
              </a:rPr>
              <a:t>Support vector machines</a:t>
            </a:r>
          </a:p>
          <a:p>
            <a:pPr lvl="1"/>
            <a:r>
              <a:rPr lang="en-US" altLang="zh-TW" dirty="0">
                <a:latin typeface="Calibri" panose="020F0502020204030204" pitchFamily="34" charset="0"/>
                <a:cs typeface="Calibri" panose="020F0502020204030204" pitchFamily="34" charset="0"/>
              </a:rPr>
              <a:t>Naïve Bayes classifiers</a:t>
            </a:r>
          </a:p>
          <a:p>
            <a:pPr lvl="1"/>
            <a:r>
              <a:rPr lang="en-US" altLang="zh-TW" dirty="0">
                <a:latin typeface="Calibri" panose="020F0502020204030204" pitchFamily="34" charset="0"/>
                <a:cs typeface="Calibri" panose="020F0502020204030204" pitchFamily="34" charset="0"/>
              </a:rPr>
              <a:t>Nearest neighbor classifiers</a:t>
            </a:r>
          </a:p>
          <a:p>
            <a:pPr lvl="1"/>
            <a:r>
              <a:rPr lang="en-US" altLang="zh-TW" dirty="0">
                <a:latin typeface="Calibri" panose="020F0502020204030204" pitchFamily="34" charset="0"/>
                <a:cs typeface="Calibri" panose="020F0502020204030204" pitchFamily="34" charset="0"/>
              </a:rPr>
              <a:t>…</a:t>
            </a:r>
          </a:p>
          <a:p>
            <a:r>
              <a:rPr lang="en-US" altLang="zh-TW" dirty="0">
                <a:latin typeface="Calibri" panose="020F0502020204030204" pitchFamily="34" charset="0"/>
                <a:cs typeface="Calibri" panose="020F0502020204030204" pitchFamily="34" charset="0"/>
              </a:rPr>
              <a:t>Variable-dim or sequence classifiers</a:t>
            </a:r>
          </a:p>
          <a:p>
            <a:pPr lvl="1"/>
            <a:r>
              <a:rPr lang="en-US" altLang="zh-TW" dirty="0">
                <a:latin typeface="Calibri" panose="020F0502020204030204" pitchFamily="34" charset="0"/>
                <a:cs typeface="Calibri" panose="020F0502020204030204" pitchFamily="34" charset="0"/>
              </a:rPr>
              <a:t>HMM</a:t>
            </a:r>
          </a:p>
          <a:p>
            <a:pPr lvl="1"/>
            <a:r>
              <a:rPr lang="en-US" altLang="zh-TW" dirty="0">
                <a:latin typeface="Calibri" panose="020F0502020204030204" pitchFamily="34" charset="0"/>
                <a:cs typeface="Calibri" panose="020F0502020204030204" pitchFamily="34" charset="0"/>
              </a:rPr>
              <a:t>RNN</a:t>
            </a:r>
          </a:p>
          <a:p>
            <a:pPr lvl="1"/>
            <a:r>
              <a:rPr lang="en-US" altLang="zh-TW" dirty="0">
                <a:latin typeface="Calibri" panose="020F0502020204030204" pitchFamily="34" charset="0"/>
                <a:cs typeface="Calibri" panose="020F0502020204030204" pitchFamily="34" charset="0"/>
              </a:rPr>
              <a:t>LSTM</a:t>
            </a:r>
          </a:p>
          <a:p>
            <a:pPr lvl="1"/>
            <a:r>
              <a:rPr lang="en-US" altLang="zh-TW"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64615794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normAutofit/>
          </a:bodyPr>
          <a:lstStyle/>
          <a:p>
            <a:r>
              <a:rPr lang="en-US" altLang="zh-TW" dirty="0"/>
              <a:t>English</a:t>
            </a:r>
          </a:p>
          <a:p>
            <a:pPr lvl="1"/>
            <a:r>
              <a:rPr lang="en-US" altLang="zh-TW" dirty="0"/>
              <a:t>Words: Separated by spaces</a:t>
            </a:r>
          </a:p>
          <a:p>
            <a:pPr lvl="1"/>
            <a:r>
              <a:rPr lang="en-US" altLang="zh-TW" dirty="0"/>
              <a:t>Exceptions: San Francisco, de facto, de jure, a priori, a posteriori</a:t>
            </a:r>
          </a:p>
          <a:p>
            <a:r>
              <a:rPr lang="en-US" altLang="zh-TW" dirty="0"/>
              <a:t>Chinese</a:t>
            </a:r>
          </a:p>
          <a:p>
            <a:pPr lvl="1"/>
            <a:r>
              <a:rPr lang="en-US" altLang="zh-TW" dirty="0"/>
              <a:t>Much harder due to no space in-between</a:t>
            </a:r>
          </a:p>
          <a:p>
            <a:pPr lvl="1"/>
            <a:r>
              <a:rPr lang="en-US" altLang="zh-TW" dirty="0"/>
              <a:t>Methods</a:t>
            </a:r>
          </a:p>
          <a:p>
            <a:pPr lvl="2"/>
            <a:r>
              <a:rPr lang="en-US" altLang="zh-TW" dirty="0"/>
              <a:t>Dictionary search</a:t>
            </a:r>
          </a:p>
          <a:p>
            <a:pPr lvl="2"/>
            <a:r>
              <a:rPr lang="en-US" altLang="zh-TW" dirty="0">
                <a:sym typeface="Wingdings" panose="05000000000000000000" pitchFamily="2" charset="2"/>
              </a:rPr>
              <a:t>HMM</a:t>
            </a:r>
            <a:r>
              <a:rPr lang="zh-TW" altLang="en-US" dirty="0">
                <a:sym typeface="Wingdings" panose="05000000000000000000" pitchFamily="2" charset="2"/>
              </a:rPr>
              <a:t> </a:t>
            </a:r>
            <a:r>
              <a:rPr lang="en-US" altLang="zh-TW" dirty="0">
                <a:sym typeface="Wingdings" panose="05000000000000000000" pitchFamily="2" charset="2"/>
              </a:rPr>
              <a:t>based on BIES labeling</a:t>
            </a:r>
          </a:p>
          <a:p>
            <a:pPr lvl="2"/>
            <a:r>
              <a:rPr lang="en-US" altLang="zh-TW" dirty="0">
                <a:sym typeface="Wingdings" panose="05000000000000000000" pitchFamily="2" charset="2"/>
              </a:rPr>
              <a:t>POS tagging</a:t>
            </a:r>
          </a:p>
          <a:p>
            <a:pPr lvl="2"/>
            <a:r>
              <a:rPr lang="en-US" altLang="zh-TW" dirty="0">
                <a:sym typeface="Wingdings" panose="05000000000000000000" pitchFamily="2" charset="2"/>
              </a:rPr>
              <a:t>…</a:t>
            </a:r>
            <a:endParaRPr lang="en-US" altLang="zh-TW" dirty="0"/>
          </a:p>
        </p:txBody>
      </p:sp>
      <p:sp>
        <p:nvSpPr>
          <p:cNvPr id="3" name="標題 2"/>
          <p:cNvSpPr>
            <a:spLocks noGrp="1"/>
          </p:cNvSpPr>
          <p:nvPr>
            <p:ph type="title"/>
          </p:nvPr>
        </p:nvSpPr>
        <p:spPr/>
        <p:txBody>
          <a:bodyPr/>
          <a:lstStyle/>
          <a:p>
            <a:r>
              <a:rPr lang="en-US" altLang="zh-TW" dirty="0"/>
              <a:t>Word Segmentation (WS</a:t>
            </a:r>
            <a:r>
              <a:rPr lang="zh-TW" altLang="en-US" dirty="0"/>
              <a:t>、斷詞、分詞</a:t>
            </a:r>
            <a:r>
              <a:rPr lang="en-US" altLang="zh-TW" dirty="0"/>
              <a:t>)</a:t>
            </a:r>
            <a:endParaRPr lang="zh-TW" altLang="en-US" dirty="0"/>
          </a:p>
        </p:txBody>
      </p:sp>
    </p:spTree>
    <p:extLst>
      <p:ext uri="{BB962C8B-B14F-4D97-AF65-F5344CB8AC3E}">
        <p14:creationId xmlns:p14="http://schemas.microsoft.com/office/powerpoint/2010/main" val="57673417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a:xfrm>
            <a:off x="457200" y="1714488"/>
            <a:ext cx="7467600" cy="5026880"/>
          </a:xfrm>
        </p:spPr>
        <p:txBody>
          <a:bodyPr>
            <a:normAutofit/>
          </a:bodyPr>
          <a:lstStyle/>
          <a:p>
            <a:r>
              <a:rPr lang="en-US" altLang="zh-TW" dirty="0"/>
              <a:t>Maximum matching</a:t>
            </a:r>
            <a:r>
              <a:rPr lang="en-US" altLang="zh-TW" dirty="0">
                <a:sym typeface="Wingdings" panose="05000000000000000000" pitchFamily="2" charset="2"/>
              </a:rPr>
              <a:t> (</a:t>
            </a:r>
            <a:r>
              <a:rPr lang="zh-TW" altLang="en-US" dirty="0">
                <a:sym typeface="Wingdings" panose="05000000000000000000" pitchFamily="2" charset="2"/>
              </a:rPr>
              <a:t>最大比對、長詞優先</a:t>
            </a:r>
            <a:r>
              <a:rPr lang="en-US" altLang="zh-TW" dirty="0">
                <a:sym typeface="Wingdings" panose="05000000000000000000" pitchFamily="2" charset="2"/>
              </a:rPr>
              <a:t>)</a:t>
            </a:r>
          </a:p>
          <a:p>
            <a:pPr lvl="1"/>
            <a:r>
              <a:rPr lang="en-US" altLang="zh-TW" dirty="0">
                <a:sym typeface="Wingdings" panose="05000000000000000000" pitchFamily="2" charset="2"/>
              </a:rPr>
              <a:t>Forward maximum matching (FMM, </a:t>
            </a:r>
            <a:r>
              <a:rPr lang="zh-TW" altLang="en-US" dirty="0">
                <a:sym typeface="Wingdings" panose="05000000000000000000" pitchFamily="2" charset="2"/>
              </a:rPr>
              <a:t>正向最大比對</a:t>
            </a:r>
            <a:r>
              <a:rPr lang="en-US" altLang="zh-TW" dirty="0">
                <a:sym typeface="Wingdings" panose="05000000000000000000" pitchFamily="2" charset="2"/>
              </a:rPr>
              <a:t>)</a:t>
            </a:r>
          </a:p>
          <a:p>
            <a:pPr lvl="1"/>
            <a:r>
              <a:rPr lang="en-US" altLang="zh-TW" dirty="0">
                <a:sym typeface="Wingdings" panose="05000000000000000000" pitchFamily="2" charset="2"/>
              </a:rPr>
              <a:t>Backward maximum matching (BMM , </a:t>
            </a:r>
            <a:r>
              <a:rPr lang="zh-TW" altLang="en-US" dirty="0">
                <a:sym typeface="Wingdings" panose="05000000000000000000" pitchFamily="2" charset="2"/>
              </a:rPr>
              <a:t>反向最大比對</a:t>
            </a:r>
            <a:r>
              <a:rPr lang="en-US" altLang="zh-TW" dirty="0">
                <a:sym typeface="Wingdings" panose="05000000000000000000" pitchFamily="2" charset="2"/>
              </a:rPr>
              <a:t>)</a:t>
            </a:r>
          </a:p>
          <a:p>
            <a:r>
              <a:rPr lang="en-US" altLang="zh-TW" dirty="0">
                <a:sym typeface="Wingdings" panose="05000000000000000000" pitchFamily="2" charset="2"/>
              </a:rPr>
              <a:t>FMM and BMM may have different results due to </a:t>
            </a:r>
            <a:r>
              <a:rPr lang="zh-TW" altLang="en-US" dirty="0">
                <a:solidFill>
                  <a:srgbClr val="FF0000"/>
                </a:solidFill>
                <a:sym typeface="Wingdings" panose="05000000000000000000" pitchFamily="2" charset="2"/>
              </a:rPr>
              <a:t>搶詞</a:t>
            </a:r>
            <a:r>
              <a:rPr lang="zh-TW" altLang="en-US" dirty="0">
                <a:sym typeface="Wingdings" panose="05000000000000000000" pitchFamily="2" charset="2"/>
              </a:rPr>
              <a:t>！</a:t>
            </a:r>
            <a:endParaRPr lang="en-US" altLang="zh-TW" dirty="0">
              <a:sym typeface="Wingdings" panose="05000000000000000000" pitchFamily="2" charset="2"/>
            </a:endParaRPr>
          </a:p>
          <a:p>
            <a:pPr lvl="1"/>
            <a:r>
              <a:rPr lang="zh-TW" altLang="en-US" dirty="0"/>
              <a:t>我們三人參加會議</a:t>
            </a:r>
            <a:endParaRPr lang="en-US" altLang="zh-TW" dirty="0"/>
          </a:p>
          <a:p>
            <a:pPr lvl="2"/>
            <a:r>
              <a:rPr lang="en-US" altLang="zh-TW" dirty="0"/>
              <a:t>FMM: </a:t>
            </a:r>
            <a:r>
              <a:rPr lang="zh-TW" altLang="en-US" dirty="0"/>
              <a:t>我們</a:t>
            </a:r>
            <a:r>
              <a:rPr lang="en-US" altLang="zh-TW" dirty="0"/>
              <a:t>|</a:t>
            </a:r>
            <a:r>
              <a:rPr lang="zh-TW" altLang="en-US" dirty="0"/>
              <a:t>三</a:t>
            </a:r>
            <a:r>
              <a:rPr lang="en-US" altLang="zh-TW" dirty="0"/>
              <a:t>|</a:t>
            </a:r>
            <a:r>
              <a:rPr lang="zh-TW" altLang="en-US" dirty="0">
                <a:solidFill>
                  <a:srgbClr val="FF0000"/>
                </a:solidFill>
              </a:rPr>
              <a:t>人參</a:t>
            </a:r>
            <a:r>
              <a:rPr lang="en-US" altLang="zh-TW" dirty="0">
                <a:solidFill>
                  <a:srgbClr val="FF0000"/>
                </a:solidFill>
              </a:rPr>
              <a:t>|</a:t>
            </a:r>
            <a:r>
              <a:rPr lang="zh-TW" altLang="en-US" dirty="0">
                <a:solidFill>
                  <a:srgbClr val="FF0000"/>
                </a:solidFill>
              </a:rPr>
              <a:t>加</a:t>
            </a:r>
            <a:r>
              <a:rPr lang="en-US" altLang="zh-TW" dirty="0"/>
              <a:t>|</a:t>
            </a:r>
            <a:r>
              <a:rPr lang="zh-TW" altLang="en-US" dirty="0"/>
              <a:t>會議</a:t>
            </a:r>
            <a:endParaRPr lang="en-US" altLang="zh-TW" dirty="0"/>
          </a:p>
          <a:p>
            <a:pPr lvl="2"/>
            <a:r>
              <a:rPr lang="en-US" altLang="zh-TW" dirty="0"/>
              <a:t>BMM: </a:t>
            </a:r>
            <a:r>
              <a:rPr lang="zh-TW" altLang="en-US" dirty="0"/>
              <a:t>我們</a:t>
            </a:r>
            <a:r>
              <a:rPr lang="en-US" altLang="zh-TW" dirty="0"/>
              <a:t>|</a:t>
            </a:r>
            <a:r>
              <a:rPr lang="zh-TW" altLang="en-US" dirty="0"/>
              <a:t>三</a:t>
            </a:r>
            <a:r>
              <a:rPr lang="en-US" altLang="zh-TW" dirty="0"/>
              <a:t>|</a:t>
            </a:r>
            <a:r>
              <a:rPr lang="zh-TW" altLang="en-US" dirty="0">
                <a:solidFill>
                  <a:srgbClr val="FF0000"/>
                </a:solidFill>
              </a:rPr>
              <a:t>人</a:t>
            </a:r>
            <a:r>
              <a:rPr lang="en-US" altLang="zh-TW" dirty="0">
                <a:solidFill>
                  <a:srgbClr val="FF0000"/>
                </a:solidFill>
              </a:rPr>
              <a:t>|</a:t>
            </a:r>
            <a:r>
              <a:rPr lang="zh-TW" altLang="en-US" dirty="0">
                <a:solidFill>
                  <a:srgbClr val="FF0000"/>
                </a:solidFill>
              </a:rPr>
              <a:t>參加</a:t>
            </a:r>
            <a:r>
              <a:rPr lang="en-US" altLang="zh-TW" dirty="0"/>
              <a:t>|</a:t>
            </a:r>
            <a:r>
              <a:rPr lang="zh-TW" altLang="en-US" dirty="0"/>
              <a:t>會議</a:t>
            </a:r>
            <a:endParaRPr lang="en-US" altLang="zh-TW" dirty="0"/>
          </a:p>
          <a:p>
            <a:pPr lvl="1"/>
            <a:r>
              <a:rPr lang="zh-TW" altLang="en-US" dirty="0"/>
              <a:t>到基隆廟口吃小吃</a:t>
            </a:r>
            <a:endParaRPr lang="en-US" altLang="zh-TW" dirty="0">
              <a:sym typeface="Wingdings" panose="05000000000000000000" pitchFamily="2" charset="2"/>
            </a:endParaRPr>
          </a:p>
          <a:p>
            <a:pPr lvl="2"/>
            <a:r>
              <a:rPr lang="en-US" altLang="zh-TW" dirty="0"/>
              <a:t>FMM: </a:t>
            </a:r>
            <a:r>
              <a:rPr lang="zh-TW" altLang="en-US" dirty="0"/>
              <a:t>到</a:t>
            </a:r>
            <a:r>
              <a:rPr lang="en-US" altLang="zh-TW" dirty="0"/>
              <a:t>|</a:t>
            </a:r>
            <a:r>
              <a:rPr lang="zh-TW" altLang="en-US" dirty="0"/>
              <a:t>基隆</a:t>
            </a:r>
            <a:r>
              <a:rPr lang="en-US" altLang="zh-TW" dirty="0"/>
              <a:t>|</a:t>
            </a:r>
            <a:r>
              <a:rPr lang="zh-TW" altLang="en-US" dirty="0">
                <a:solidFill>
                  <a:srgbClr val="FF0000"/>
                </a:solidFill>
              </a:rPr>
              <a:t>廟口</a:t>
            </a:r>
            <a:r>
              <a:rPr lang="en-US" altLang="zh-TW" dirty="0">
                <a:solidFill>
                  <a:srgbClr val="FF0000"/>
                </a:solidFill>
              </a:rPr>
              <a:t>|</a:t>
            </a:r>
            <a:r>
              <a:rPr lang="zh-TW" altLang="en-US" dirty="0">
                <a:solidFill>
                  <a:srgbClr val="FF0000"/>
                </a:solidFill>
              </a:rPr>
              <a:t>吃</a:t>
            </a:r>
            <a:r>
              <a:rPr lang="en-US" altLang="zh-TW" dirty="0"/>
              <a:t>|</a:t>
            </a:r>
            <a:r>
              <a:rPr lang="zh-TW" altLang="en-US" dirty="0"/>
              <a:t>小吃</a:t>
            </a:r>
            <a:endParaRPr lang="en-US" altLang="zh-TW" dirty="0"/>
          </a:p>
          <a:p>
            <a:pPr lvl="2"/>
            <a:r>
              <a:rPr lang="en-US" altLang="zh-TW" dirty="0"/>
              <a:t>BMM:</a:t>
            </a:r>
            <a:r>
              <a:rPr lang="zh-TW" altLang="en-US" dirty="0"/>
              <a:t>到</a:t>
            </a:r>
            <a:r>
              <a:rPr lang="en-US" altLang="zh-TW" dirty="0"/>
              <a:t>|</a:t>
            </a:r>
            <a:r>
              <a:rPr lang="zh-TW" altLang="en-US" dirty="0"/>
              <a:t>基隆</a:t>
            </a:r>
            <a:r>
              <a:rPr lang="en-US" altLang="zh-TW" dirty="0"/>
              <a:t>|</a:t>
            </a:r>
            <a:r>
              <a:rPr lang="zh-TW" altLang="en-US" dirty="0">
                <a:solidFill>
                  <a:srgbClr val="FF0000"/>
                </a:solidFill>
              </a:rPr>
              <a:t>廟</a:t>
            </a:r>
            <a:r>
              <a:rPr lang="en-US" altLang="zh-TW" dirty="0">
                <a:solidFill>
                  <a:srgbClr val="FF0000"/>
                </a:solidFill>
              </a:rPr>
              <a:t>|</a:t>
            </a:r>
            <a:r>
              <a:rPr lang="zh-TW" altLang="en-US" dirty="0">
                <a:solidFill>
                  <a:srgbClr val="FF0000"/>
                </a:solidFill>
              </a:rPr>
              <a:t>口吃</a:t>
            </a:r>
            <a:r>
              <a:rPr lang="en-US" altLang="zh-TW" dirty="0"/>
              <a:t>|</a:t>
            </a:r>
            <a:r>
              <a:rPr lang="zh-TW" altLang="en-US" dirty="0"/>
              <a:t>小吃</a:t>
            </a:r>
            <a:endParaRPr lang="en-US" altLang="zh-TW" dirty="0"/>
          </a:p>
          <a:p>
            <a:pPr lvl="1"/>
            <a:r>
              <a:rPr lang="zh-TW" altLang="en-US" dirty="0"/>
              <a:t>除夕即將來臨時</a:t>
            </a:r>
            <a:endParaRPr lang="en-US" altLang="zh-TW" dirty="0"/>
          </a:p>
          <a:p>
            <a:pPr lvl="2"/>
            <a:r>
              <a:rPr lang="en-US" altLang="zh-TW" dirty="0"/>
              <a:t>FMM:</a:t>
            </a:r>
            <a:r>
              <a:rPr lang="zh-TW" altLang="en-US" dirty="0"/>
              <a:t> 除夕</a:t>
            </a:r>
            <a:r>
              <a:rPr lang="en-US" altLang="zh-TW" dirty="0"/>
              <a:t>|</a:t>
            </a:r>
            <a:r>
              <a:rPr lang="zh-TW" altLang="en-US" dirty="0">
                <a:solidFill>
                  <a:srgbClr val="FF0000"/>
                </a:solidFill>
              </a:rPr>
              <a:t>即將</a:t>
            </a:r>
            <a:r>
              <a:rPr lang="en-US" altLang="zh-TW" dirty="0">
                <a:solidFill>
                  <a:srgbClr val="FF0000"/>
                </a:solidFill>
              </a:rPr>
              <a:t>|</a:t>
            </a:r>
            <a:r>
              <a:rPr lang="zh-TW" altLang="en-US" dirty="0">
                <a:solidFill>
                  <a:srgbClr val="FF0000"/>
                </a:solidFill>
              </a:rPr>
              <a:t>來臨</a:t>
            </a:r>
            <a:r>
              <a:rPr lang="en-US" altLang="zh-TW" dirty="0">
                <a:solidFill>
                  <a:srgbClr val="FF0000"/>
                </a:solidFill>
              </a:rPr>
              <a:t>|</a:t>
            </a:r>
            <a:r>
              <a:rPr lang="zh-TW" altLang="en-US" dirty="0">
                <a:solidFill>
                  <a:srgbClr val="FF0000"/>
                </a:solidFill>
              </a:rPr>
              <a:t>時</a:t>
            </a:r>
          </a:p>
          <a:p>
            <a:pPr lvl="2"/>
            <a:r>
              <a:rPr lang="en-US" altLang="zh-TW" dirty="0"/>
              <a:t>BMM:</a:t>
            </a:r>
            <a:r>
              <a:rPr lang="zh-TW" altLang="en-US" dirty="0"/>
              <a:t> 除夕</a:t>
            </a:r>
            <a:r>
              <a:rPr lang="en-US" altLang="zh-TW" dirty="0"/>
              <a:t>|</a:t>
            </a:r>
            <a:r>
              <a:rPr lang="zh-TW" altLang="en-US" dirty="0">
                <a:solidFill>
                  <a:srgbClr val="FF0000"/>
                </a:solidFill>
              </a:rPr>
              <a:t>即</a:t>
            </a:r>
            <a:r>
              <a:rPr lang="en-US" altLang="zh-TW" dirty="0">
                <a:solidFill>
                  <a:srgbClr val="FF0000"/>
                </a:solidFill>
              </a:rPr>
              <a:t>|</a:t>
            </a:r>
            <a:r>
              <a:rPr lang="zh-TW" altLang="en-US" dirty="0">
                <a:solidFill>
                  <a:srgbClr val="FF0000"/>
                </a:solidFill>
              </a:rPr>
              <a:t>將來</a:t>
            </a:r>
            <a:r>
              <a:rPr lang="en-US" altLang="zh-TW" dirty="0">
                <a:solidFill>
                  <a:srgbClr val="FF0000"/>
                </a:solidFill>
              </a:rPr>
              <a:t>|</a:t>
            </a:r>
            <a:r>
              <a:rPr lang="zh-TW" altLang="en-US" dirty="0">
                <a:solidFill>
                  <a:srgbClr val="FF0000"/>
                </a:solidFill>
              </a:rPr>
              <a:t>臨時</a:t>
            </a:r>
            <a:endParaRPr lang="en-US" altLang="zh-TW" dirty="0">
              <a:solidFill>
                <a:srgbClr val="FF0000"/>
              </a:solidFill>
            </a:endParaRPr>
          </a:p>
        </p:txBody>
      </p:sp>
      <p:sp>
        <p:nvSpPr>
          <p:cNvPr id="3" name="標題 2"/>
          <p:cNvSpPr>
            <a:spLocks noGrp="1"/>
          </p:cNvSpPr>
          <p:nvPr>
            <p:ph type="title"/>
          </p:nvPr>
        </p:nvSpPr>
        <p:spPr/>
        <p:txBody>
          <a:bodyPr/>
          <a:lstStyle/>
          <a:p>
            <a:r>
              <a:rPr lang="en-US" altLang="zh-TW" dirty="0"/>
              <a:t>Chinese WS via Dictionary Search</a:t>
            </a:r>
            <a:endParaRPr lang="zh-TW" altLang="en-US" dirty="0"/>
          </a:p>
        </p:txBody>
      </p:sp>
      <p:sp>
        <p:nvSpPr>
          <p:cNvPr id="4" name="圓角矩形圖說文字 5">
            <a:extLst>
              <a:ext uri="{FF2B5EF4-FFF2-40B4-BE49-F238E27FC236}">
                <a16:creationId xmlns:a16="http://schemas.microsoft.com/office/drawing/2014/main" id="{D6EB3FCC-6B0E-4B4C-8A70-7E562B46FE9C}"/>
              </a:ext>
            </a:extLst>
          </p:cNvPr>
          <p:cNvSpPr/>
          <p:nvPr/>
        </p:nvSpPr>
        <p:spPr>
          <a:xfrm>
            <a:off x="5116889" y="4509120"/>
            <a:ext cx="751255" cy="340519"/>
          </a:xfrm>
          <a:prstGeom prst="wedgeRoundRectCallout">
            <a:avLst>
              <a:gd name="adj1" fmla="val 28848"/>
              <a:gd name="adj2" fmla="val -34159"/>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zh-TW" altLang="en-US" sz="1400" dirty="0">
                <a:solidFill>
                  <a:srgbClr val="FF0000"/>
                </a:solidFill>
                <a:latin typeface="標楷體" panose="03000509000000000000" pitchFamily="65" charset="-120"/>
                <a:ea typeface="標楷體" panose="03000509000000000000" pitchFamily="65" charset="-120"/>
                <a:sym typeface="Wingdings" panose="05000000000000000000" pitchFamily="2" charset="2"/>
              </a:rPr>
              <a:t>搶詞！</a:t>
            </a:r>
            <a:endParaRPr lang="zh-TW" altLang="en-US" sz="1400" dirty="0">
              <a:solidFill>
                <a:srgbClr val="FF0000"/>
              </a:solidFill>
              <a:latin typeface="標楷體" panose="03000509000000000000" pitchFamily="65" charset="-120"/>
              <a:ea typeface="標楷體" panose="03000509000000000000" pitchFamily="65" charset="-120"/>
            </a:endParaRPr>
          </a:p>
        </p:txBody>
      </p:sp>
      <p:sp>
        <p:nvSpPr>
          <p:cNvPr id="5" name="圓角矩形圖說文字 5">
            <a:extLst>
              <a:ext uri="{FF2B5EF4-FFF2-40B4-BE49-F238E27FC236}">
                <a16:creationId xmlns:a16="http://schemas.microsoft.com/office/drawing/2014/main" id="{E099E5F4-36CB-4B38-88AC-905CE12E03B2}"/>
              </a:ext>
            </a:extLst>
          </p:cNvPr>
          <p:cNvSpPr/>
          <p:nvPr/>
        </p:nvSpPr>
        <p:spPr>
          <a:xfrm>
            <a:off x="6495360" y="1772816"/>
            <a:ext cx="596920" cy="340519"/>
          </a:xfrm>
          <a:prstGeom prst="wedgeRoundRectCallout">
            <a:avLst>
              <a:gd name="adj1" fmla="val 2211"/>
              <a:gd name="adj2" fmla="val -9296"/>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sz="1400" dirty="0">
                <a:solidFill>
                  <a:srgbClr val="FF0000"/>
                </a:solidFill>
                <a:latin typeface="Calibri" panose="020F0502020204030204" pitchFamily="34" charset="0"/>
                <a:ea typeface="標楷體" panose="03000509000000000000" pitchFamily="65" charset="-120"/>
                <a:cs typeface="Calibri" panose="020F0502020204030204" pitchFamily="34" charset="0"/>
              </a:rPr>
              <a:t>Quiz!</a:t>
            </a:r>
            <a:endParaRPr lang="zh-TW" altLang="en-US" sz="1400" dirty="0">
              <a:solidFill>
                <a:srgbClr val="FF0000"/>
              </a:solidFill>
              <a:latin typeface="Calibri" panose="020F0502020204030204" pitchFamily="34" charset="0"/>
              <a:ea typeface="標楷體" panose="03000509000000000000" pitchFamily="65" charset="-120"/>
              <a:cs typeface="Calibri" panose="020F0502020204030204" pitchFamily="34" charset="0"/>
            </a:endParaRPr>
          </a:p>
        </p:txBody>
      </p:sp>
      <p:sp>
        <p:nvSpPr>
          <p:cNvPr id="6" name="右大括弧 5">
            <a:extLst>
              <a:ext uri="{FF2B5EF4-FFF2-40B4-BE49-F238E27FC236}">
                <a16:creationId xmlns:a16="http://schemas.microsoft.com/office/drawing/2014/main" id="{09EBB600-D818-468F-B616-CA93F5036541}"/>
              </a:ext>
            </a:extLst>
          </p:cNvPr>
          <p:cNvSpPr/>
          <p:nvPr/>
        </p:nvSpPr>
        <p:spPr>
          <a:xfrm>
            <a:off x="4572000" y="3789040"/>
            <a:ext cx="432048" cy="172819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7" name="右大括弧 6">
            <a:extLst>
              <a:ext uri="{FF2B5EF4-FFF2-40B4-BE49-F238E27FC236}">
                <a16:creationId xmlns:a16="http://schemas.microsoft.com/office/drawing/2014/main" id="{34ADE0A2-0E82-463B-BA66-B557F7AC4937}"/>
              </a:ext>
            </a:extLst>
          </p:cNvPr>
          <p:cNvSpPr/>
          <p:nvPr/>
        </p:nvSpPr>
        <p:spPr>
          <a:xfrm>
            <a:off x="4211960" y="5949280"/>
            <a:ext cx="432048" cy="64807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8" name="圓角矩形圖說文字 5">
            <a:extLst>
              <a:ext uri="{FF2B5EF4-FFF2-40B4-BE49-F238E27FC236}">
                <a16:creationId xmlns:a16="http://schemas.microsoft.com/office/drawing/2014/main" id="{6DF0EE1D-6E8D-4877-A091-FF27F8876B66}"/>
              </a:ext>
            </a:extLst>
          </p:cNvPr>
          <p:cNvSpPr/>
          <p:nvPr/>
        </p:nvSpPr>
        <p:spPr>
          <a:xfrm>
            <a:off x="4754393" y="6112817"/>
            <a:ext cx="1113751" cy="340519"/>
          </a:xfrm>
          <a:prstGeom prst="wedgeRoundRectCallout">
            <a:avLst>
              <a:gd name="adj1" fmla="val 28848"/>
              <a:gd name="adj2" fmla="val -34159"/>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zh-TW" altLang="en-US" sz="1400" dirty="0">
                <a:solidFill>
                  <a:srgbClr val="FF0000"/>
                </a:solidFill>
                <a:latin typeface="標楷體" panose="03000509000000000000" pitchFamily="65" charset="-120"/>
                <a:ea typeface="標楷體" panose="03000509000000000000" pitchFamily="65" charset="-120"/>
                <a:sym typeface="Wingdings" panose="05000000000000000000" pitchFamily="2" charset="2"/>
              </a:rPr>
              <a:t>多重搶詞！</a:t>
            </a:r>
            <a:endParaRPr lang="zh-TW" altLang="en-US" sz="1400" dirty="0">
              <a:solidFill>
                <a:srgbClr val="FF000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19361634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lstStyle/>
          <a:p>
            <a:r>
              <a:rPr lang="zh-TW" altLang="en-US" dirty="0"/>
              <a:t>中研院 </a:t>
            </a:r>
            <a:r>
              <a:rPr lang="en-US" altLang="zh-TW" dirty="0"/>
              <a:t>CKIP </a:t>
            </a:r>
            <a:r>
              <a:rPr lang="zh-TW" altLang="en-US" dirty="0">
                <a:hlinkClick r:id="rId2"/>
              </a:rPr>
              <a:t>中文斷詞系統</a:t>
            </a:r>
            <a:endParaRPr lang="en-US" altLang="zh-TW" dirty="0"/>
          </a:p>
          <a:p>
            <a:r>
              <a:rPr lang="zh-TW" altLang="en-US" dirty="0">
                <a:hlinkClick r:id="rId3"/>
              </a:rPr>
              <a:t>交通大學語音實驗室線上繁體中文剖析器</a:t>
            </a:r>
            <a:endParaRPr lang="en-US" altLang="zh-TW" dirty="0"/>
          </a:p>
          <a:p>
            <a:r>
              <a:rPr lang="en-US" altLang="zh-TW" dirty="0">
                <a:hlinkClick r:id="rId4"/>
              </a:rPr>
              <a:t>Stanford Word </a:t>
            </a:r>
            <a:r>
              <a:rPr lang="en-US" altLang="zh-TW" dirty="0" err="1">
                <a:hlinkClick r:id="rId4"/>
              </a:rPr>
              <a:t>Segmenter</a:t>
            </a:r>
            <a:r>
              <a:rPr lang="en-US" altLang="zh-TW" dirty="0"/>
              <a:t> for Chinese</a:t>
            </a:r>
          </a:p>
          <a:p>
            <a:r>
              <a:rPr lang="zh-TW" altLang="en-US" dirty="0"/>
              <a:t>結巴中文斷詞（</a:t>
            </a:r>
            <a:r>
              <a:rPr lang="en-US" altLang="zh-TW" dirty="0" err="1"/>
              <a:t>Jieba</a:t>
            </a:r>
            <a:r>
              <a:rPr lang="zh-TW" altLang="en-US" dirty="0"/>
              <a:t>）</a:t>
            </a:r>
            <a:endParaRPr lang="en-US" altLang="zh-TW" dirty="0"/>
          </a:p>
          <a:p>
            <a:r>
              <a:rPr lang="en-US" altLang="zh-TW" dirty="0"/>
              <a:t>SAS</a:t>
            </a:r>
          </a:p>
          <a:p>
            <a:pPr marL="365760" lvl="1" indent="0">
              <a:buNone/>
            </a:pPr>
            <a:endParaRPr lang="en-US" altLang="zh-TW" dirty="0"/>
          </a:p>
        </p:txBody>
      </p:sp>
      <p:sp>
        <p:nvSpPr>
          <p:cNvPr id="3" name="標題 2"/>
          <p:cNvSpPr>
            <a:spLocks noGrp="1"/>
          </p:cNvSpPr>
          <p:nvPr>
            <p:ph type="title"/>
          </p:nvPr>
        </p:nvSpPr>
        <p:spPr/>
        <p:txBody>
          <a:bodyPr/>
          <a:lstStyle/>
          <a:p>
            <a:r>
              <a:rPr lang="en-US" altLang="zh-TW" dirty="0"/>
              <a:t>Tools for WS or POS Tagging</a:t>
            </a:r>
            <a:endParaRPr lang="zh-TW" altLang="en-US" dirty="0"/>
          </a:p>
        </p:txBody>
      </p:sp>
    </p:spTree>
    <p:extLst>
      <p:ext uri="{BB962C8B-B14F-4D97-AF65-F5344CB8AC3E}">
        <p14:creationId xmlns:p14="http://schemas.microsoft.com/office/powerpoint/2010/main" val="387613714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901014" cy="1143000"/>
          </a:xfrm>
        </p:spPr>
        <p:txBody>
          <a:bodyPr/>
          <a:lstStyle/>
          <a:p>
            <a:r>
              <a:rPr lang="en-US" altLang="zh-TW" dirty="0"/>
              <a:t>Text Normalization</a:t>
            </a:r>
            <a:endParaRPr lang="zh-TW" altLang="en-US" dirty="0"/>
          </a:p>
        </p:txBody>
      </p:sp>
      <p:sp>
        <p:nvSpPr>
          <p:cNvPr id="8" name="內容版面配置區 7"/>
          <p:cNvSpPr>
            <a:spLocks noGrp="1"/>
          </p:cNvSpPr>
          <p:nvPr>
            <p:ph sz="quarter" idx="1"/>
          </p:nvPr>
        </p:nvSpPr>
        <p:spPr/>
        <p:txBody>
          <a:bodyPr>
            <a:normAutofit lnSpcReduction="10000"/>
          </a:bodyPr>
          <a:lstStyle/>
          <a:p>
            <a:r>
              <a:rPr lang="en-US" altLang="zh-TW" dirty="0"/>
              <a:t>Stemming:  Find the root form of an inﬂected word</a:t>
            </a:r>
          </a:p>
          <a:p>
            <a:pPr lvl="1"/>
            <a:r>
              <a:rPr lang="en-US" altLang="zh-TW" dirty="0"/>
              <a:t>Go, going, went, gone, goes </a:t>
            </a:r>
            <a:r>
              <a:rPr lang="en-US" altLang="zh-TW" dirty="0">
                <a:sym typeface="Wingdings" panose="05000000000000000000" pitchFamily="2" charset="2"/>
              </a:rPr>
              <a:t> go</a:t>
            </a:r>
          </a:p>
          <a:p>
            <a:r>
              <a:rPr lang="en-US" altLang="zh-TW" dirty="0">
                <a:sym typeface="Wingdings" panose="05000000000000000000" pitchFamily="2" charset="2"/>
              </a:rPr>
              <a:t>Stop words: Words to be removed</a:t>
            </a:r>
          </a:p>
          <a:p>
            <a:pPr lvl="1"/>
            <a:r>
              <a:rPr lang="en-US" altLang="zh-TW" dirty="0">
                <a:sym typeface="Wingdings" panose="05000000000000000000" pitchFamily="2" charset="2"/>
              </a:rPr>
              <a:t>the, a, an, etc.</a:t>
            </a:r>
          </a:p>
          <a:p>
            <a:pPr lvl="1"/>
            <a:r>
              <a:rPr lang="zh-TW" altLang="en-US" dirty="0"/>
              <a:t>的、了、啊</a:t>
            </a:r>
            <a:r>
              <a:rPr lang="en-US" altLang="zh-TW" dirty="0"/>
              <a:t>, etc.</a:t>
            </a:r>
          </a:p>
          <a:p>
            <a:r>
              <a:rPr lang="en-US" altLang="zh-TW" dirty="0"/>
              <a:t>Synonym</a:t>
            </a:r>
          </a:p>
          <a:p>
            <a:pPr lvl="1"/>
            <a:r>
              <a:rPr lang="en-US" altLang="zh-TW" dirty="0"/>
              <a:t>NTU </a:t>
            </a:r>
            <a:r>
              <a:rPr lang="en-US" altLang="zh-TW" dirty="0">
                <a:sym typeface="Wingdings" panose="05000000000000000000" pitchFamily="2" charset="2"/>
              </a:rPr>
              <a:t>= National Taiwan University</a:t>
            </a:r>
          </a:p>
          <a:p>
            <a:pPr lvl="1"/>
            <a:r>
              <a:rPr lang="zh-TW" altLang="en-US" dirty="0"/>
              <a:t>國高 </a:t>
            </a:r>
            <a:r>
              <a:rPr lang="en-US" altLang="zh-TW" dirty="0">
                <a:sym typeface="Wingdings" panose="05000000000000000000" pitchFamily="2" charset="2"/>
              </a:rPr>
              <a:t>= </a:t>
            </a:r>
            <a:r>
              <a:rPr lang="zh-TW" altLang="en-US" dirty="0">
                <a:sym typeface="Wingdings" panose="05000000000000000000" pitchFamily="2" charset="2"/>
              </a:rPr>
              <a:t>國家高速電腦中心</a:t>
            </a:r>
            <a:endParaRPr lang="en-US" altLang="zh-TW" dirty="0">
              <a:sym typeface="Wingdings" panose="05000000000000000000" pitchFamily="2" charset="2"/>
            </a:endParaRPr>
          </a:p>
          <a:p>
            <a:pPr lvl="1"/>
            <a:r>
              <a:rPr lang="en-US" altLang="zh-TW" dirty="0">
                <a:sym typeface="Wingdings" panose="05000000000000000000" pitchFamily="2" charset="2"/>
              </a:rPr>
              <a:t>FBI, IRS, CDC, …</a:t>
            </a:r>
          </a:p>
          <a:p>
            <a:r>
              <a:rPr lang="en-US" altLang="zh-TW" dirty="0">
                <a:sym typeface="Wingdings" panose="05000000000000000000" pitchFamily="2" charset="2"/>
              </a:rPr>
              <a:t>Multi-term</a:t>
            </a:r>
          </a:p>
          <a:p>
            <a:pPr lvl="1"/>
            <a:r>
              <a:rPr lang="zh-TW" altLang="en-US" dirty="0"/>
              <a:t>動力 火車 </a:t>
            </a:r>
            <a:r>
              <a:rPr lang="en-US" altLang="zh-TW" dirty="0">
                <a:sym typeface="Wingdings" panose="05000000000000000000" pitchFamily="2" charset="2"/>
              </a:rPr>
              <a:t> </a:t>
            </a:r>
            <a:r>
              <a:rPr lang="zh-TW" altLang="en-US" dirty="0">
                <a:sym typeface="Wingdings" panose="05000000000000000000" pitchFamily="2" charset="2"/>
              </a:rPr>
              <a:t>動力火車</a:t>
            </a:r>
            <a:endParaRPr lang="en-US" altLang="zh-TW" dirty="0">
              <a:sym typeface="Wingdings" panose="05000000000000000000" pitchFamily="2" charset="2"/>
            </a:endParaRPr>
          </a:p>
          <a:p>
            <a:pPr lvl="1"/>
            <a:r>
              <a:rPr lang="en-US" altLang="zh-TW" dirty="0">
                <a:sym typeface="Wingdings" panose="05000000000000000000" pitchFamily="2" charset="2"/>
              </a:rPr>
              <a:t>San Francisco, a</a:t>
            </a:r>
            <a:r>
              <a:rPr lang="zh-TW" altLang="en-US" dirty="0">
                <a:sym typeface="Wingdings" panose="05000000000000000000" pitchFamily="2" charset="2"/>
              </a:rPr>
              <a:t> </a:t>
            </a:r>
            <a:r>
              <a:rPr lang="en-US" altLang="zh-TW" dirty="0">
                <a:sym typeface="Wingdings" panose="05000000000000000000" pitchFamily="2" charset="2"/>
              </a:rPr>
              <a:t>priori, …</a:t>
            </a:r>
            <a:endParaRPr lang="en-US" altLang="zh-TW" dirty="0"/>
          </a:p>
          <a:p>
            <a:pPr marL="0" indent="0">
              <a:buNone/>
            </a:pPr>
            <a:endParaRPr lang="zh-TW" altLang="en-US" dirty="0"/>
          </a:p>
        </p:txBody>
      </p:sp>
    </p:spTree>
    <p:extLst>
      <p:ext uri="{BB962C8B-B14F-4D97-AF65-F5344CB8AC3E}">
        <p14:creationId xmlns:p14="http://schemas.microsoft.com/office/powerpoint/2010/main" val="77368744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sz="quarter" idx="1"/>
          </p:nvPr>
        </p:nvSpPr>
        <p:spPr/>
        <p:txBody>
          <a:bodyPr/>
          <a:lstStyle/>
          <a:p>
            <a:r>
              <a:rPr lang="en-US" altLang="zh-TW" dirty="0"/>
              <a:t>Word sense disambiguation (WSD): The task of determining the correct meaning of a word in a sentence</a:t>
            </a:r>
          </a:p>
          <a:p>
            <a:r>
              <a:rPr lang="en-US" altLang="zh-TW" dirty="0"/>
              <a:t>Chinese example</a:t>
            </a:r>
          </a:p>
          <a:p>
            <a:pPr lvl="1"/>
            <a:r>
              <a:rPr lang="zh-TW" altLang="en-US" dirty="0"/>
              <a:t>哥哥終於考上台大 </a:t>
            </a:r>
            <a:r>
              <a:rPr lang="en-US" altLang="zh-TW" dirty="0">
                <a:sym typeface="Wingdings" panose="05000000000000000000" pitchFamily="2" charset="2"/>
              </a:rPr>
              <a:t> </a:t>
            </a:r>
            <a:r>
              <a:rPr lang="zh-TW" altLang="en-US" dirty="0"/>
              <a:t>媽媽在台大開刀</a:t>
            </a:r>
            <a:endParaRPr lang="en-US" altLang="zh-TW" dirty="0"/>
          </a:p>
          <a:p>
            <a:r>
              <a:rPr lang="en-US" altLang="zh-TW" dirty="0"/>
              <a:t>English example</a:t>
            </a:r>
          </a:p>
          <a:p>
            <a:pPr lvl="1"/>
            <a:r>
              <a:rPr lang="en-US" altLang="zh-TW" dirty="0"/>
              <a:t>An apple on the tree </a:t>
            </a:r>
            <a:r>
              <a:rPr lang="en-US" altLang="zh-TW" dirty="0">
                <a:sym typeface="Wingdings" panose="05000000000000000000" pitchFamily="2" charset="2"/>
              </a:rPr>
              <a:t> Apple personal computers</a:t>
            </a:r>
            <a:endParaRPr lang="en-US" altLang="zh-TW" dirty="0"/>
          </a:p>
          <a:p>
            <a:pPr lvl="1"/>
            <a:r>
              <a:rPr lang="en-US" altLang="zh-TW" dirty="0"/>
              <a:t>A bat flying in the sky </a:t>
            </a:r>
            <a:r>
              <a:rPr lang="en-US" altLang="zh-TW" dirty="0">
                <a:sym typeface="Wingdings" panose="05000000000000000000" pitchFamily="2" charset="2"/>
              </a:rPr>
              <a:t> A bat</a:t>
            </a:r>
            <a:r>
              <a:rPr lang="zh-TW" altLang="en-US" dirty="0">
                <a:sym typeface="Wingdings" panose="05000000000000000000" pitchFamily="2" charset="2"/>
              </a:rPr>
              <a:t> </a:t>
            </a:r>
            <a:r>
              <a:rPr lang="en-US" altLang="zh-TW" dirty="0">
                <a:sym typeface="Wingdings" panose="05000000000000000000" pitchFamily="2" charset="2"/>
              </a:rPr>
              <a:t>for baseball</a:t>
            </a:r>
          </a:p>
          <a:p>
            <a:pPr lvl="1"/>
            <a:r>
              <a:rPr lang="en-US" altLang="zh-TW" dirty="0">
                <a:sym typeface="Wingdings" panose="05000000000000000000" pitchFamily="2" charset="2"/>
              </a:rPr>
              <a:t>River bank</a:t>
            </a:r>
            <a:r>
              <a:rPr lang="en-US" altLang="zh-TW" dirty="0"/>
              <a:t> </a:t>
            </a:r>
            <a:r>
              <a:rPr lang="en-US" altLang="zh-TW" dirty="0">
                <a:sym typeface="Wingdings" panose="05000000000000000000" pitchFamily="2" charset="2"/>
              </a:rPr>
              <a:t> Financial bank</a:t>
            </a:r>
            <a:endParaRPr lang="zh-TW" altLang="en-US" dirty="0"/>
          </a:p>
        </p:txBody>
      </p:sp>
      <p:sp>
        <p:nvSpPr>
          <p:cNvPr id="3" name="標題 2"/>
          <p:cNvSpPr>
            <a:spLocks noGrp="1"/>
          </p:cNvSpPr>
          <p:nvPr>
            <p:ph type="title"/>
          </p:nvPr>
        </p:nvSpPr>
        <p:spPr/>
        <p:txBody>
          <a:bodyPr/>
          <a:lstStyle/>
          <a:p>
            <a:r>
              <a:rPr lang="en-US" altLang="zh-TW" dirty="0"/>
              <a:t>Word Sense Disambiguation</a:t>
            </a:r>
            <a:endParaRPr lang="zh-TW" altLang="en-US" dirty="0"/>
          </a:p>
        </p:txBody>
      </p:sp>
    </p:spTree>
    <p:extLst>
      <p:ext uri="{BB962C8B-B14F-4D97-AF65-F5344CB8AC3E}">
        <p14:creationId xmlns:p14="http://schemas.microsoft.com/office/powerpoint/2010/main" val="39242583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901014" cy="1143000"/>
          </a:xfrm>
        </p:spPr>
        <p:txBody>
          <a:bodyPr/>
          <a:lstStyle/>
          <a:p>
            <a:r>
              <a:rPr lang="en-US" altLang="zh-TW" dirty="0"/>
              <a:t>Term-Document Incidence Matrix</a:t>
            </a:r>
            <a:endParaRPr lang="zh-TW" altLang="en-US" dirty="0"/>
          </a:p>
        </p:txBody>
      </p:sp>
      <p:sp>
        <p:nvSpPr>
          <p:cNvPr id="6" name="內容版面配置區 5"/>
          <p:cNvSpPr>
            <a:spLocks noGrp="1"/>
          </p:cNvSpPr>
          <p:nvPr>
            <p:ph sz="quarter" idx="1"/>
          </p:nvPr>
        </p:nvSpPr>
        <p:spPr/>
        <p:txBody>
          <a:bodyPr/>
          <a:lstStyle/>
          <a:p>
            <a:r>
              <a:rPr lang="en-US" altLang="zh-TW" dirty="0"/>
              <a:t>T(t, d)=1 if term t is in doc d.</a:t>
            </a:r>
          </a:p>
          <a:p>
            <a:r>
              <a:rPr lang="en-US" altLang="zh-TW" dirty="0"/>
              <a:t>Each doc is represented by a binary vector.</a:t>
            </a:r>
            <a:endParaRPr lang="zh-TW" altLang="en-US" dirty="0"/>
          </a:p>
        </p:txBody>
      </p:sp>
      <p:graphicFrame>
        <p:nvGraphicFramePr>
          <p:cNvPr id="20" name="Object 1028"/>
          <p:cNvGraphicFramePr>
            <a:graphicFrameLocks noChangeAspect="1"/>
          </p:cNvGraphicFramePr>
          <p:nvPr>
            <p:extLst>
              <p:ext uri="{D42A27DB-BD31-4B8C-83A1-F6EECF244321}">
                <p14:modId xmlns:p14="http://schemas.microsoft.com/office/powerpoint/2010/main" val="734837862"/>
              </p:ext>
            </p:extLst>
          </p:nvPr>
        </p:nvGraphicFramePr>
        <p:xfrm>
          <a:off x="0" y="2984708"/>
          <a:ext cx="9101138" cy="3348037"/>
        </p:xfrm>
        <a:graphic>
          <a:graphicData uri="http://schemas.openxmlformats.org/presentationml/2006/ole">
            <mc:AlternateContent xmlns:mc="http://schemas.openxmlformats.org/markup-compatibility/2006">
              <mc:Choice xmlns:v="urn:schemas-microsoft-com:vml" Requires="v">
                <p:oleObj spid="_x0000_s1192" name="Worksheet" r:id="rId3" imgW="9791852" imgH="3596678" progId="Excel.Sheet.8">
                  <p:embed/>
                </p:oleObj>
              </mc:Choice>
              <mc:Fallback>
                <p:oleObj name="Worksheet" r:id="rId3" imgW="9791852" imgH="3596678" progId="Excel.Sheet.8">
                  <p:embed/>
                  <p:pic>
                    <p:nvPicPr>
                      <p:cNvPr id="13315" name="Object 10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984708"/>
                        <a:ext cx="9101138" cy="3348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 name="圓角矩形圖說文字 20"/>
          <p:cNvSpPr/>
          <p:nvPr/>
        </p:nvSpPr>
        <p:spPr>
          <a:xfrm>
            <a:off x="251520" y="6116721"/>
            <a:ext cx="782113" cy="408623"/>
          </a:xfrm>
          <a:prstGeom prst="wedgeRoundRectCallout">
            <a:avLst>
              <a:gd name="adj1" fmla="val -9445"/>
              <a:gd name="adj2" fmla="val -107435"/>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dirty="0">
                <a:solidFill>
                  <a:schemeClr val="tx1"/>
                </a:solidFill>
              </a:rPr>
              <a:t>Terms</a:t>
            </a:r>
            <a:endParaRPr lang="zh-TW" altLang="en-US" dirty="0">
              <a:solidFill>
                <a:schemeClr val="tx1"/>
              </a:solidFill>
            </a:endParaRPr>
          </a:p>
        </p:txBody>
      </p:sp>
      <p:sp>
        <p:nvSpPr>
          <p:cNvPr id="22" name="圓角矩形圖說文字 21"/>
          <p:cNvSpPr/>
          <p:nvPr/>
        </p:nvSpPr>
        <p:spPr>
          <a:xfrm>
            <a:off x="305747" y="2732345"/>
            <a:ext cx="673660" cy="408623"/>
          </a:xfrm>
          <a:prstGeom prst="wedgeRoundRectCallout">
            <a:avLst>
              <a:gd name="adj1" fmla="val 91063"/>
              <a:gd name="adj2" fmla="val 50422"/>
              <a:gd name="adj3" fmla="val 16667"/>
            </a:avLst>
          </a:prstGeom>
          <a:solidFill>
            <a:srgbClr val="FFFFC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lgn="ctr" eaLnBrk="1" fontAlgn="auto" hangingPunct="1">
              <a:spcBef>
                <a:spcPts val="0"/>
              </a:spcBef>
              <a:spcAft>
                <a:spcPts val="0"/>
              </a:spcAft>
              <a:defRPr/>
            </a:pPr>
            <a:r>
              <a:rPr lang="en-US" altLang="zh-TW" dirty="0">
                <a:solidFill>
                  <a:schemeClr val="tx1"/>
                </a:solidFill>
              </a:rPr>
              <a:t>Docs</a:t>
            </a:r>
            <a:endParaRPr lang="zh-TW" altLang="en-US" dirty="0">
              <a:solidFill>
                <a:schemeClr val="tx1"/>
              </a:solidFill>
            </a:endParaRPr>
          </a:p>
        </p:txBody>
      </p:sp>
    </p:spTree>
    <p:extLst>
      <p:ext uri="{BB962C8B-B14F-4D97-AF65-F5344CB8AC3E}">
        <p14:creationId xmlns:p14="http://schemas.microsoft.com/office/powerpoint/2010/main" val="29327613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壁窗">
  <a:themeElements>
    <a:clrScheme name="壁窗">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壁窗">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14191</TotalTime>
  <Words>1746</Words>
  <Application>Microsoft Office PowerPoint</Application>
  <PresentationFormat>如螢幕大小 (4:3)</PresentationFormat>
  <Paragraphs>340</Paragraphs>
  <Slides>29</Slides>
  <Notes>0</Notes>
  <HiddenSlides>0</HiddenSlides>
  <MMClips>0</MMClips>
  <ScaleCrop>false</ScaleCrop>
  <HeadingPairs>
    <vt:vector size="8" baseType="variant">
      <vt:variant>
        <vt:lpstr>使用字型</vt:lpstr>
      </vt:variant>
      <vt:variant>
        <vt:i4>7</vt:i4>
      </vt:variant>
      <vt:variant>
        <vt:lpstr>佈景主題</vt:lpstr>
      </vt:variant>
      <vt:variant>
        <vt:i4>1</vt:i4>
      </vt:variant>
      <vt:variant>
        <vt:lpstr>內嵌 OLE 伺服程式</vt:lpstr>
      </vt:variant>
      <vt:variant>
        <vt:i4>2</vt:i4>
      </vt:variant>
      <vt:variant>
        <vt:lpstr>投影片標題</vt:lpstr>
      </vt:variant>
      <vt:variant>
        <vt:i4>29</vt:i4>
      </vt:variant>
    </vt:vector>
  </HeadingPairs>
  <TitlesOfParts>
    <vt:vector size="39" baseType="lpstr">
      <vt:lpstr>新細明體</vt:lpstr>
      <vt:lpstr>標楷體</vt:lpstr>
      <vt:lpstr>Arial</vt:lpstr>
      <vt:lpstr>Calibri</vt:lpstr>
      <vt:lpstr>Symbol</vt:lpstr>
      <vt:lpstr>Wingdings</vt:lpstr>
      <vt:lpstr>Wingdings 2</vt:lpstr>
      <vt:lpstr>壁窗</vt:lpstr>
      <vt:lpstr>Worksheet</vt:lpstr>
      <vt:lpstr>方程式</vt:lpstr>
      <vt:lpstr>文件分類 Automatic Document Classification (ADC)</vt:lpstr>
      <vt:lpstr>Introduction to ADC</vt:lpstr>
      <vt:lpstr>General Approach to ADC</vt:lpstr>
      <vt:lpstr>Word Segmentation (WS、斷詞、分詞)</vt:lpstr>
      <vt:lpstr>Chinese WS via Dictionary Search</vt:lpstr>
      <vt:lpstr>Tools for WS or POS Tagging</vt:lpstr>
      <vt:lpstr>Text Normalization</vt:lpstr>
      <vt:lpstr>Word Sense Disambiguation</vt:lpstr>
      <vt:lpstr>Term-Document Incidence Matrix</vt:lpstr>
      <vt:lpstr>Term-Document Count Matrix</vt:lpstr>
      <vt:lpstr>Two Types of Models for ADC</vt:lpstr>
      <vt:lpstr>TF and IDF</vt:lpstr>
      <vt:lpstr>TF-IDF Weighting</vt:lpstr>
      <vt:lpstr>Example 1: TF-IDF</vt:lpstr>
      <vt:lpstr>Example 2: TF-IDF</vt:lpstr>
      <vt:lpstr>PowerPoint 簡報</vt:lpstr>
      <vt:lpstr>Example of Topic Modeling</vt:lpstr>
      <vt:lpstr>Singular Value Decomposition</vt:lpstr>
      <vt:lpstr>SVD for LDA </vt:lpstr>
      <vt:lpstr>PowerPoint 簡報</vt:lpstr>
      <vt:lpstr>Word to Vector</vt:lpstr>
      <vt:lpstr>Classifiers for ADC</vt:lpstr>
      <vt:lpstr>淘寶應用範例：產品類別預測</vt:lpstr>
      <vt:lpstr>淘寶應用範例：資料範例</vt:lpstr>
      <vt:lpstr>淘寶應用範例：自動貼標方法</vt:lpstr>
      <vt:lpstr>淘寶應用範例：初步分類結果</vt:lpstr>
      <vt:lpstr>淘寶應用範例：特徵抽取之優化</vt:lpstr>
      <vt:lpstr>淘寶應用範例：效能評估及混淆矩陣</vt:lpstr>
      <vt:lpstr>Exercise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使用 HTS 進行中文語音合成之研究</dc:title>
  <dc:creator>heycat</dc:creator>
  <cp:lastModifiedBy>user</cp:lastModifiedBy>
  <cp:revision>789</cp:revision>
  <dcterms:created xsi:type="dcterms:W3CDTF">2008-11-09T17:03:56Z</dcterms:created>
  <dcterms:modified xsi:type="dcterms:W3CDTF">2022-08-28T05:23:57Z</dcterms:modified>
</cp:coreProperties>
</file>