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47" r:id="rId2"/>
    <p:sldId id="299" r:id="rId3"/>
    <p:sldId id="384" r:id="rId4"/>
    <p:sldId id="390" r:id="rId5"/>
    <p:sldId id="391" r:id="rId6"/>
    <p:sldId id="392" r:id="rId7"/>
    <p:sldId id="393" r:id="rId8"/>
    <p:sldId id="394" r:id="rId9"/>
    <p:sldId id="385" r:id="rId10"/>
    <p:sldId id="386" r:id="rId11"/>
    <p:sldId id="387" r:id="rId12"/>
    <p:sldId id="388" r:id="rId13"/>
    <p:sldId id="389" r:id="rId14"/>
    <p:sldId id="348" r:id="rId15"/>
    <p:sldId id="360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4125" autoAdjust="0"/>
  </p:normalViewPr>
  <p:slideViewPr>
    <p:cSldViewPr>
      <p:cViewPr varScale="1">
        <p:scale>
          <a:sx n="83" d="100"/>
          <a:sy n="83" d="100"/>
        </p:scale>
        <p:origin x="348" y="3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496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89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179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296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/14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ng@mirlab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s.nthu.edu.tw/~jan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0.png"/><Relationship Id="rId4" Type="http://schemas.openxmlformats.org/officeDocument/2006/relationships/hyperlink" Target="https://medium.com/jarvis-toward-intelligence/%E6%AF%94%E8%BC%83-cross-entropy-%E8%88%87-mean-squared-error-8bebc0255f5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irlab.org/jang/books/audioSignalProcessing/slide/dtw4melodyRecognition.ppt" TargetMode="External"/><Relationship Id="rId2" Type="http://schemas.openxmlformats.org/officeDocument/2006/relationships/hyperlink" Target="http://mirlab.org/jang/books/audioSignalProcessing/slide/dtw4speechRecognition.pp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irlab.org/jang/books/audioSignalProcessing/slide/dtw4melodyRecognition.pp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Pearson_correlation_coeffici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Distance &amp; Similarity Functions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4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366323" y="5867980"/>
            <a:ext cx="1183337" cy="369332"/>
          </a:xfr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2024/3/20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Mean square error (MSE)</a:t>
                </a:r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i="1" dirty="0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lang="en-US" altLang="zh-TW" i="1" dirty="0" smtClean="0"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lang="en-US" altLang="zh-TW" i="1" dirty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altLang="zh-TW" i="1" dirty="0" smtClean="0">
                          <a:latin typeface="Cambria Math" panose="02040503050406030204" pitchFamily="18" charset="0"/>
                        </a:rPr>
                        <m:t>s</m:t>
                      </m:r>
                      <m:d>
                        <m:dPr>
                          <m:ctrlPr>
                            <a:rPr lang="en-US" altLang="zh-TW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altLang="zh-TW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</m:acc>
                          <m:r>
                            <a:rPr lang="en-US" altLang="zh-TW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 smtClean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acc>
                        </m:e>
                      </m:d>
                      <m:r>
                        <a:rPr lang="en-US" altLang="zh-TW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7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c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d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i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m:rPr>
                              <m:nor/>
                            </m:rPr>
                            <a:rPr lang="en-US" altLang="zh-TW" dirty="0"/>
                            <m:t>n</m:t>
                          </m:r>
                        </m:den>
                      </m:f>
                    </m:oMath>
                  </m:oMathPara>
                </a14:m>
                <a:endParaRPr lang="en-US" altLang="zh-TW" dirty="0"/>
              </a:p>
              <a:p>
                <a:r>
                  <a:rPr lang="en-US" altLang="zh-TW" dirty="0"/>
                  <a:t> Mean absolute error (MAE)</a:t>
                </a: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i="1" dirty="0">
                          <a:latin typeface="Cambria Math" panose="02040503050406030204" pitchFamily="18" charset="0"/>
                        </a:rPr>
                        <m:t>Loss</m:t>
                      </m:r>
                      <m:d>
                        <m:d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</m:acc>
                          <m:r>
                            <a:rPr lang="en-US" altLang="zh-TW" i="1" dirty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acc>
                        </m:e>
                      </m:d>
                      <m:r>
                        <a:rPr lang="en-US" altLang="zh-TW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7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  <m:sup/>
                            <m:e>
                              <m: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  <m: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  <m: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nary>
                        </m:num>
                        <m:den>
                          <m:r>
                            <m:rPr>
                              <m:nor/>
                            </m:rPr>
                            <a:rPr lang="en-US" altLang="zh-TW" dirty="0"/>
                            <m:t>n</m:t>
                          </m:r>
                        </m:den>
                      </m:f>
                    </m:oMath>
                  </m:oMathPara>
                </a14:m>
                <a:endParaRPr lang="en-US" altLang="zh-TW" dirty="0"/>
              </a:p>
              <a:p>
                <a:r>
                  <a:rPr lang="en-US" altLang="zh-TW" dirty="0"/>
                  <a:t>Mean absolute percentage error</a:t>
                </a: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i="1" dirty="0">
                          <a:latin typeface="Cambria Math" panose="02040503050406030204" pitchFamily="18" charset="0"/>
                        </a:rPr>
                        <m:t>Loss</m:t>
                      </m:r>
                      <m:d>
                        <m:d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</m:acc>
                          <m:r>
                            <a:rPr lang="en-US" altLang="zh-TW" i="1" dirty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acc>
                        </m:e>
                      </m:d>
                      <m:r>
                        <a:rPr lang="en-US" altLang="zh-TW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7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  <m:sup/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c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  <m: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d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altLang="zh-TW" b="0" i="1" dirty="0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d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num>
                        <m:den>
                          <m:r>
                            <m:rPr>
                              <m:nor/>
                            </m:rPr>
                            <a:rPr lang="en-US" altLang="zh-TW" dirty="0"/>
                            <m:t>n</m:t>
                          </m:r>
                        </m:den>
                      </m:f>
                    </m:oMath>
                  </m:oMathPara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Loss Functions for Regression</a:t>
            </a:r>
            <a:endParaRPr lang="zh-TW" altLang="en-US" dirty="0"/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2375565F-CF1F-488A-AE52-FE3E2F2B7B59}"/>
              </a:ext>
            </a:extLst>
          </p:cNvPr>
          <p:cNvSpPr/>
          <p:nvPr/>
        </p:nvSpPr>
        <p:spPr>
          <a:xfrm>
            <a:off x="8112224" y="2132856"/>
            <a:ext cx="2888601" cy="646986"/>
          </a:xfrm>
          <a:prstGeom prst="wedgeRoundRectCallout">
            <a:avLst>
              <a:gd name="adj1" fmla="val -19795"/>
              <a:gd name="adj2" fmla="val 889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Root mean square error (RMSE)</a:t>
            </a:r>
          </a:p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= square root of MSE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8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65BA72D3-2D03-4DEC-A910-CB56C3ADB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1962218"/>
            <a:ext cx="6660232" cy="499517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Loss Functions for Classification: Cross Entropy (CE)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Cross entropy for binary classification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i="1" dirty="0">
                          <a:latin typeface="Cambria Math" panose="02040503050406030204" pitchFamily="18" charset="0"/>
                        </a:rPr>
                        <m:t>Loss</m:t>
                      </m:r>
                      <m:d>
                        <m:d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</m:acc>
                          <m:r>
                            <a:rPr lang="en-US" altLang="zh-TW" i="1" dirty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⃑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acc>
                        </m:e>
                      </m:d>
                      <m:r>
                        <a:rPr lang="en-US" altLang="zh-TW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7"/>
                                </m:rPr>
                                <a:rPr lang="en-US" altLang="zh-TW" i="1" dirty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d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  <m: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c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  <m: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)+</m:t>
                                  </m:r>
                                  <m:sSub>
                                    <m:sSubPr>
                                      <m:ctrl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(1−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d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TW" i="1" dirty="0">
                                              <a:latin typeface="Cambria Math" panose="02040503050406030204" pitchFamily="18" charset="0"/>
                                            </a:rP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  <m: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(1−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c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TW" i="1" dirty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  <m:r>
                                    <a:rPr lang="en-US" altLang="zh-TW" i="1" dirty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</m:nary>
                        </m:num>
                        <m:den>
                          <m:r>
                            <m:rPr>
                              <m:nor/>
                            </m:rPr>
                            <a:rPr lang="en-US" altLang="zh-TW" dirty="0"/>
                            <m:t>n</m:t>
                          </m:r>
                        </m:den>
                      </m:f>
                    </m:oMath>
                  </m:oMathPara>
                </a14:m>
                <a:endParaRPr lang="en-US" altLang="zh-TW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Note that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pt-BR" altLang="zh-TW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BR" altLang="zh-TW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BR" altLang="zh-TW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𝑥</m:t>
                            </m:r>
                            <m:r>
                              <a:rPr lang="pt-BR" altLang="zh-TW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→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𝑥</m:t>
                        </m:r>
                        <m:func>
                          <m:funcPr>
                            <m:ctrlPr>
                              <a:rPr lang="en-US" altLang="zh-TW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𝑥</m:t>
                            </m:r>
                          </m:e>
                        </m:func>
                        <m:r>
                          <a:rPr lang="en-US" altLang="zh-TW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=0</m:t>
                        </m:r>
                      </m:e>
                    </m:func>
                  </m:oMath>
                </a14:m>
                <a:endParaRPr lang="en-US" altLang="zh-TW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Examples</a:t>
                </a:r>
              </a:p>
              <a:p>
                <a:pPr lvl="1"/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Case 1: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acc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i="1" dirty="0">
                        <a:latin typeface="Cambria Math" panose="02040503050406030204" pitchFamily="18" charset="0"/>
                      </a:rPr>
                      <m:t>,  </m:t>
                    </m:r>
                    <m:acc>
                      <m:accPr>
                        <m:chr m:val="⃑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acc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altLang="zh-TW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1"/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Case 2: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acc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,  </m:t>
                    </m:r>
                    <m:acc>
                      <m:accPr>
                        <m:chr m:val="⃑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acc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=[0]</m:t>
                    </m:r>
                  </m:oMath>
                </a14:m>
                <a:endParaRPr lang="en-US" altLang="zh-TW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1"/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Case 3: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acc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i="1" dirty="0">
                        <a:latin typeface="Cambria Math" panose="02040503050406030204" pitchFamily="18" charset="0"/>
                      </a:rPr>
                      <m:t>,  </m:t>
                    </m:r>
                    <m:acc>
                      <m:accPr>
                        <m:chr m:val="⃑"/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acc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1, 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0]</m:t>
                    </m:r>
                  </m:oMath>
                </a14:m>
                <a:endParaRPr lang="en-US" altLang="zh-TW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altLang="zh-TW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hlinkClick r:id="rId4"/>
                  </a:rPr>
                  <a:t>Comparison between CE and MSE</a:t>
                </a:r>
                <a:endParaRPr lang="en-US" altLang="zh-TW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:pPr marL="365760" lvl="1" indent="0">
                  <a:buNone/>
                </a:pPr>
                <a:endParaRPr lang="en-US" altLang="zh-TW" dirty="0"/>
              </a:p>
              <a:p>
                <a:pPr marL="365760" lvl="1" indent="0">
                  <a:buNone/>
                </a:pPr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5"/>
                <a:stretch>
                  <a:fillRect l="-375" t="-933" b="-5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261FE5C1-98E0-4F5C-A55F-A66D1F4B25EB}"/>
              </a:ext>
            </a:extLst>
          </p:cNvPr>
          <p:cNvSpPr/>
          <p:nvPr/>
        </p:nvSpPr>
        <p:spPr>
          <a:xfrm>
            <a:off x="7063386" y="2348880"/>
            <a:ext cx="809531" cy="374571"/>
          </a:xfrm>
          <a:prstGeom prst="wedgeRoundRectCallout">
            <a:avLst>
              <a:gd name="adj1" fmla="val -41037"/>
              <a:gd name="adj2" fmla="val 581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Case 1: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F13632ED-EA23-407C-8974-64E420C18238}"/>
              </a:ext>
            </a:extLst>
          </p:cNvPr>
          <p:cNvSpPr/>
          <p:nvPr/>
        </p:nvSpPr>
        <p:spPr>
          <a:xfrm>
            <a:off x="7063387" y="4782622"/>
            <a:ext cx="809531" cy="374571"/>
          </a:xfrm>
          <a:prstGeom prst="wedgeRoundRectCallout">
            <a:avLst>
              <a:gd name="adj1" fmla="val -41037"/>
              <a:gd name="adj2" fmla="val 581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Case 2: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399D1253-23CF-45C4-AD68-D79CB264980D}"/>
              </a:ext>
            </a:extLst>
          </p:cNvPr>
          <p:cNvSpPr/>
          <p:nvPr/>
        </p:nvSpPr>
        <p:spPr>
          <a:xfrm>
            <a:off x="10562240" y="2358910"/>
            <a:ext cx="809531" cy="374571"/>
          </a:xfrm>
          <a:prstGeom prst="wedgeRoundRectCallout">
            <a:avLst>
              <a:gd name="adj1" fmla="val -41037"/>
              <a:gd name="adj2" fmla="val 581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Case 3: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52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C6D4F8D8-F048-467C-9510-3E3810B6DB3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DTW</a:t>
            </a:r>
          </a:p>
          <a:p>
            <a:pPr lvl="1"/>
            <a:r>
              <a:rPr lang="en-US" altLang="zh-TW" dirty="0"/>
              <a:t>Goal: To compute the distance between two vectors of possibly different lengths.</a:t>
            </a:r>
          </a:p>
          <a:p>
            <a:pPr lvl="1"/>
            <a:r>
              <a:rPr lang="en-US" altLang="zh-TW" dirty="0"/>
              <a:t>Approach: Dynamic programming</a:t>
            </a:r>
          </a:p>
          <a:p>
            <a:r>
              <a:rPr lang="en-US" altLang="zh-TW" dirty="0"/>
              <a:t>Applications</a:t>
            </a:r>
          </a:p>
          <a:p>
            <a:pPr lvl="1"/>
            <a:r>
              <a:rPr lang="en-US" altLang="zh-TW" dirty="0">
                <a:hlinkClick r:id="rId2"/>
              </a:rPr>
              <a:t>Speech recognition</a:t>
            </a:r>
            <a:endParaRPr lang="en-US" altLang="zh-TW" dirty="0"/>
          </a:p>
          <a:p>
            <a:pPr lvl="1"/>
            <a:r>
              <a:rPr lang="en-US" altLang="zh-TW" dirty="0">
                <a:hlinkClick r:id="rId3"/>
              </a:rPr>
              <a:t>Melody recognition</a:t>
            </a:r>
            <a:endParaRPr lang="en-US" altLang="zh-TW" dirty="0"/>
          </a:p>
          <a:p>
            <a:pPr lvl="1"/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CCF1E47F-B8DA-4B02-8C5B-B6885666D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Dynamic Time Warping (DTW)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692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C6D4F8D8-F048-467C-9510-3E3810B6DB3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Linear scaling</a:t>
            </a:r>
          </a:p>
          <a:p>
            <a:pPr lvl="1"/>
            <a:r>
              <a:rPr lang="en-US" altLang="zh-TW" dirty="0"/>
              <a:t>Goal: To compute the distance between two vectors of possibly different lengths.</a:t>
            </a:r>
          </a:p>
          <a:p>
            <a:pPr lvl="1"/>
            <a:r>
              <a:rPr lang="en-US" altLang="zh-TW" dirty="0"/>
              <a:t>Approach: Interpolation to have same-length input vectors</a:t>
            </a:r>
          </a:p>
          <a:p>
            <a:r>
              <a:rPr lang="en-US" altLang="zh-TW" dirty="0"/>
              <a:t>Applications</a:t>
            </a:r>
          </a:p>
          <a:p>
            <a:pPr lvl="1"/>
            <a:r>
              <a:rPr lang="en-US" altLang="zh-TW" dirty="0"/>
              <a:t>Speech recognition</a:t>
            </a:r>
            <a:endParaRPr lang="en-US" altLang="zh-TW" dirty="0">
              <a:hlinkClick r:id="rId2"/>
            </a:endParaRPr>
          </a:p>
          <a:p>
            <a:pPr lvl="1"/>
            <a:r>
              <a:rPr lang="en-US" altLang="zh-TW" dirty="0">
                <a:hlinkClick r:id="rId2"/>
              </a:rPr>
              <a:t>Melody recognition</a:t>
            </a:r>
            <a:endParaRPr lang="en-US" altLang="zh-TW" dirty="0"/>
          </a:p>
          <a:p>
            <a:pPr lvl="1"/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CCF1E47F-B8DA-4B02-8C5B-B6885666D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Linear Scaling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950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Edit Distance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Goal: To find the min. number of operators required to convert one string into another</a:t>
            </a:r>
          </a:p>
          <a:p>
            <a:r>
              <a:rPr lang="en-US" altLang="zh-TW" dirty="0"/>
              <a:t>Example</a:t>
            </a:r>
          </a:p>
          <a:p>
            <a:pPr lvl="1"/>
            <a:endParaRPr lang="en-US" altLang="zh-TW" dirty="0"/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E6E95DC9-1109-4935-8564-AB5628AC8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304" y="2740868"/>
            <a:ext cx="5334000" cy="4000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Goal: To find the longest common subsequence between two strings</a:t>
            </a:r>
          </a:p>
          <a:p>
            <a:r>
              <a:rPr lang="en-US" altLang="zh-TW" dirty="0"/>
              <a:t>Example:</a:t>
            </a:r>
          </a:p>
          <a:p>
            <a:pPr marL="365760" lvl="1" indent="0">
              <a:buNone/>
            </a:pP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Longest Common Subsequence (LCS)</a:t>
            </a:r>
            <a:endParaRPr lang="zh-TW" altLang="en-US" dirty="0"/>
          </a:p>
        </p:txBody>
      </p:sp>
      <p:pic>
        <p:nvPicPr>
          <p:cNvPr id="119" name="Picture 2">
            <a:extLst>
              <a:ext uri="{FF2B5EF4-FFF2-40B4-BE49-F238E27FC236}">
                <a16:creationId xmlns:a16="http://schemas.microsoft.com/office/drawing/2014/main" id="{026070FC-284C-4700-A35C-1B7D09E37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312" y="2524844"/>
            <a:ext cx="5334000" cy="4000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7283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Definition</a:t>
            </a:r>
          </a:p>
          <a:p>
            <a:pPr lvl="1"/>
            <a:r>
              <a:rPr lang="en-US" altLang="zh-TW" dirty="0"/>
              <a:t>A distance/similarity function can compute the distance/similarity between two given vectors</a:t>
            </a:r>
          </a:p>
          <a:p>
            <a:r>
              <a:rPr lang="en-US" altLang="zh-TW" sz="2500" dirty="0"/>
              <a:t>Applications</a:t>
            </a:r>
          </a:p>
          <a:p>
            <a:pPr lvl="1"/>
            <a:r>
              <a:rPr lang="en-US" altLang="zh-TW" sz="1900" dirty="0"/>
              <a:t>K-nearest-neighbor classifiers</a:t>
            </a:r>
          </a:p>
          <a:p>
            <a:pPr lvl="1"/>
            <a:r>
              <a:rPr lang="en-US" altLang="zh-TW" sz="1900" dirty="0"/>
              <a:t>K-means clustering</a:t>
            </a:r>
          </a:p>
          <a:p>
            <a:pPr lvl="1"/>
            <a:r>
              <a:rPr lang="en-US" altLang="zh-TW" sz="1900" dirty="0"/>
              <a:t>Objection functions (loss functions) for regression/classification</a:t>
            </a:r>
          </a:p>
          <a:p>
            <a:pPr lvl="1"/>
            <a:r>
              <a:rPr lang="en-US" altLang="zh-TW" sz="1900" dirty="0"/>
              <a:t>Many more…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Distance/Similarity Functions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Vectors with same dim.</a:t>
            </a:r>
          </a:p>
          <a:p>
            <a:pPr lvl="1"/>
            <a:r>
              <a:rPr lang="en-US" altLang="zh-TW" dirty="0" err="1"/>
              <a:t>L</a:t>
            </a:r>
            <a:r>
              <a:rPr lang="en-US" altLang="zh-TW" baseline="-25000" dirty="0" err="1"/>
              <a:t>p</a:t>
            </a:r>
            <a:r>
              <a:rPr lang="en-US" altLang="zh-TW" baseline="-25000" dirty="0"/>
              <a:t> </a:t>
            </a:r>
            <a:r>
              <a:rPr lang="en-US" altLang="zh-TW" dirty="0"/>
              <a:t>–norm</a:t>
            </a:r>
          </a:p>
          <a:p>
            <a:pPr lvl="1"/>
            <a:r>
              <a:rPr lang="en-US" altLang="zh-TW" dirty="0" err="1"/>
              <a:t>Mahalanobis</a:t>
            </a:r>
            <a:r>
              <a:rPr lang="en-US" altLang="zh-TW" dirty="0"/>
              <a:t> distance</a:t>
            </a:r>
          </a:p>
          <a:p>
            <a:pPr lvl="1"/>
            <a:r>
              <a:rPr lang="en-US" altLang="zh-TW" dirty="0"/>
              <a:t>Cosine similarity</a:t>
            </a:r>
          </a:p>
          <a:p>
            <a:pPr lvl="1"/>
            <a:r>
              <a:rPr lang="en-US" altLang="zh-TW" dirty="0"/>
              <a:t>Pearson’s correlation coefficient</a:t>
            </a:r>
          </a:p>
          <a:p>
            <a:r>
              <a:rPr lang="en-US" altLang="zh-TW" dirty="0"/>
              <a:t>Vectors with different dim.</a:t>
            </a:r>
          </a:p>
          <a:p>
            <a:pPr lvl="1"/>
            <a:r>
              <a:rPr lang="en-US" altLang="zh-TW" dirty="0"/>
              <a:t>Dynamic time warping</a:t>
            </a:r>
          </a:p>
          <a:p>
            <a:pPr lvl="1"/>
            <a:r>
              <a:rPr lang="en-US" altLang="zh-TW" dirty="0"/>
              <a:t>Linear scaling</a:t>
            </a:r>
          </a:p>
          <a:p>
            <a:pPr lvl="1"/>
            <a:r>
              <a:rPr lang="en-US" altLang="zh-TW" dirty="0"/>
              <a:t>Edit distance (for strings)</a:t>
            </a:r>
          </a:p>
          <a:p>
            <a:pPr lvl="1"/>
            <a:r>
              <a:rPr lang="en-US" altLang="zh-TW" dirty="0"/>
              <a:t>Longest common subsequence (for strings)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Distance &amp; Similarity Functions</a:t>
            </a:r>
            <a:endParaRPr lang="zh-TW" altLang="en-US" dirty="0"/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87C4BD33-B8AA-4B3B-A010-DFC0AF9DD4DB}"/>
              </a:ext>
            </a:extLst>
          </p:cNvPr>
          <p:cNvSpPr/>
          <p:nvPr/>
        </p:nvSpPr>
        <p:spPr>
          <a:xfrm>
            <a:off x="4799856" y="4005064"/>
            <a:ext cx="3260901" cy="374571"/>
          </a:xfrm>
          <a:prstGeom prst="wedgeRoundRectCallout">
            <a:avLst>
              <a:gd name="adj1" fmla="val -64271"/>
              <a:gd name="adj2" fmla="val -5866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Usually requires more computation!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4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7AC926C0-6C95-4178-8A96-4A2DFFA7713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Basic definition</a:t>
                </a:r>
              </a:p>
              <a:p>
                <a:pPr lvl="1">
                  <a:tabLst>
                    <a:tab pos="4303713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1/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altLang="zh-TW" dirty="0"/>
                  <a:t>, with </a:t>
                </a:r>
                <a14:m>
                  <m:oMath xmlns:m="http://schemas.openxmlformats.org/officeDocument/2006/math">
                    <m:r>
                      <a:rPr lang="en-US" altLang="zh-TW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…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Special cases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en-US" altLang="zh-TW" dirty="0"/>
                  <a:t>, aka city block distance or taxicab distance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e>
                    </m:rad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, aka Euclidean distance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=∞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en-US" altLang="zh-TW" dirty="0"/>
                  <a:t>, aka max distance</a:t>
                </a:r>
              </a:p>
              <a:p>
                <a:pPr>
                  <a:tabLst>
                    <a:tab pos="2603500" algn="l"/>
                  </a:tabLst>
                </a:pPr>
                <a:r>
                  <a:rPr lang="en-US" altLang="zh-TW" dirty="0"/>
                  <a:t>Properties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1">
                  <a:tabLst>
                    <a:tab pos="2603500" algn="l"/>
                  </a:tabLst>
                </a:pPr>
                <a:r>
                  <a:rPr lang="en-US" altLang="zh-TW" dirty="0"/>
                  <a:t>Conjecture: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→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zh-TW" altLang="en-US" dirty="0"/>
                  <a:t> ？</a:t>
                </a:r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7AC926C0-6C95-4178-8A96-4A2DFFA771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1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Distance Function: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1959" b="-138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443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Examples: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470" b="-170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圖片 6">
            <a:extLst>
              <a:ext uri="{FF2B5EF4-FFF2-40B4-BE49-F238E27FC236}">
                <a16:creationId xmlns:a16="http://schemas.microsoft.com/office/drawing/2014/main" id="{6ABC6312-23E2-4267-9D8B-B955BB232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28800"/>
            <a:ext cx="9144000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5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Examples: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470" b="-170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圖片 1">
            <a:extLst>
              <a:ext uri="{FF2B5EF4-FFF2-40B4-BE49-F238E27FC236}">
                <a16:creationId xmlns:a16="http://schemas.microsoft.com/office/drawing/2014/main" id="{74AB2FA8-668D-4C21-B0F4-F1B2CCFB7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34550"/>
            <a:ext cx="9144000" cy="654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0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Examples: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470" b="-170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extLst>
              <a:ext uri="{FF2B5EF4-FFF2-40B4-BE49-F238E27FC236}">
                <a16:creationId xmlns:a16="http://schemas.microsoft.com/office/drawing/2014/main" id="{161C1BD9-4DE4-4399-BC9D-0ABEF3A9B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28800"/>
            <a:ext cx="9144000" cy="676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0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56D450C3-B28F-4122-ACD5-F3F48BB955E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Contours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US" altLang="zh-TW" dirty="0"/>
              </a:p>
              <a:p>
                <a:r>
                  <a:rPr lang="en-US" altLang="zh-TW" dirty="0"/>
                  <a:t>Examples when dim=2 and c=1</a:t>
                </a: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e>
                        <m:rad>
                          <m:radPr>
                            <m:degHide m:val="on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zh-TW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n-US" altLang="zh-TW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altLang="zh-TW" dirty="0">
                  <a:sym typeface="Wingdings" panose="05000000000000000000" pitchFamily="2" charset="2"/>
                </a:endParaRPr>
              </a:p>
              <a:p>
                <a:pPr lvl="1">
                  <a:tabLst>
                    <a:tab pos="2603500" algn="l"/>
                  </a:tabLst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=∞ 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max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, 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zh-TW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1"/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56D450C3-B28F-4122-ACD5-F3F48BB955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Contours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zh-TW" dirty="0"/>
                  <a:t>-norm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標題 2">
                <a:extLst>
                  <a:ext uri="{FF2B5EF4-FFF2-40B4-BE49-F238E27FC236}">
                    <a16:creationId xmlns:a16="http://schemas.microsoft.com/office/drawing/2014/main" id="{1174994D-1EA5-4B3C-872C-C538407476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1470" b="-138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298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Cosine similarity</a:t>
                </a:r>
              </a:p>
              <a:p>
                <a:pPr marL="365760" lvl="1" indent="0">
                  <a:buNone/>
                </a:pPr>
                <a:r>
                  <a:rPr lang="en-US" altLang="zh-TW" dirty="0"/>
                  <a:t>Similarity between two same-length numerical vectors:</a:t>
                </a: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𝑠𝑖𝑚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zh-TW" alt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altLang="zh-TW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zh-TW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altLang="zh-TW" dirty="0"/>
              </a:p>
              <a:p>
                <a:pPr marL="365760" lvl="1" indent="0">
                  <a:buNone/>
                </a:pPr>
                <a:endParaRPr lang="en-US" altLang="zh-TW" dirty="0"/>
              </a:p>
              <a:p>
                <a:r>
                  <a:rPr lang="en-US" altLang="zh-TW" dirty="0"/>
                  <a:t>Pearson’s correlation coefficient</a:t>
                </a: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altLang="zh-TW" b="1" i="1">
                              <a:latin typeface="Cambria Math" panose="02040503050406030204" pitchFamily="18" charset="0"/>
                            </a:rPr>
                            <m:t>𝒙𝒚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altLang="zh-TW" dirty="0"/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Cosine Similarity &amp; Pearson’s Correlation Coefficient</a:t>
            </a:r>
            <a:endParaRPr lang="zh-TW" altLang="en-US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8E685103-E633-4B08-9C17-1B48D13F3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6" y="3645024"/>
            <a:ext cx="6161102" cy="281341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60244C87-4A2F-4E67-AAC2-FABA0DE78E2C}"/>
              </a:ext>
            </a:extLst>
          </p:cNvPr>
          <p:cNvSpPr/>
          <p:nvPr/>
        </p:nvSpPr>
        <p:spPr>
          <a:xfrm>
            <a:off x="4583832" y="2838405"/>
            <a:ext cx="1732704" cy="374571"/>
          </a:xfrm>
          <a:prstGeom prst="wedgeRoundRectCallout">
            <a:avLst>
              <a:gd name="adj1" fmla="val -73232"/>
              <a:gd name="adj2" fmla="val -3870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Between -1 and 1.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5CEE139C-E3CF-484D-A424-D00B9AC3FD75}"/>
              </a:ext>
            </a:extLst>
          </p:cNvPr>
          <p:cNvSpPr/>
          <p:nvPr/>
        </p:nvSpPr>
        <p:spPr>
          <a:xfrm>
            <a:off x="6394479" y="6525344"/>
            <a:ext cx="3877985" cy="272415"/>
          </a:xfrm>
          <a:prstGeom prst="wedgeRoundRectCallout">
            <a:avLst>
              <a:gd name="adj1" fmla="val -33079"/>
              <a:gd name="adj2" fmla="val -6864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0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Source: </a:t>
            </a:r>
            <a:r>
              <a:rPr lang="en-US" altLang="zh-TW" sz="10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  <a:hlinkClick r:id="rId4"/>
              </a:rPr>
              <a:t>https://en.wikipedia.org/wiki/Pearson_correlation_coefficient</a:t>
            </a:r>
            <a:r>
              <a:rPr lang="en-US" altLang="zh-TW" sz="10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zh-TW" altLang="en-US" sz="10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15074</TotalTime>
  <Words>516</Words>
  <Application>Microsoft Office PowerPoint</Application>
  <PresentationFormat>寬螢幕</PresentationFormat>
  <Paragraphs>101</Paragraphs>
  <Slides>15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新細明體</vt:lpstr>
      <vt:lpstr>標楷體</vt:lpstr>
      <vt:lpstr>Arial</vt:lpstr>
      <vt:lpstr>Calibri</vt:lpstr>
      <vt:lpstr>Cambria Math</vt:lpstr>
      <vt:lpstr>Wingdings</vt:lpstr>
      <vt:lpstr>Wingdings 2</vt:lpstr>
      <vt:lpstr>壁窗</vt:lpstr>
      <vt:lpstr>Distance &amp; Similarity Functions</vt:lpstr>
      <vt:lpstr>Distance/Similarity Functions</vt:lpstr>
      <vt:lpstr>Distance &amp; Similarity Functions</vt:lpstr>
      <vt:lpstr>Distance Function: L_p-norm</vt:lpstr>
      <vt:lpstr>Examples: L_1-norm</vt:lpstr>
      <vt:lpstr>Examples: L_2-norm</vt:lpstr>
      <vt:lpstr>Examples: L_∞-norm</vt:lpstr>
      <vt:lpstr>Contours of L_p-norm</vt:lpstr>
      <vt:lpstr>Cosine Similarity &amp; Pearson’s Correlation Coefficient</vt:lpstr>
      <vt:lpstr>Loss Functions for Regression</vt:lpstr>
      <vt:lpstr>Loss Functions for Classification: Cross Entropy (CE)</vt:lpstr>
      <vt:lpstr>Dynamic Time Warping (DTW)</vt:lpstr>
      <vt:lpstr>Linear Scaling</vt:lpstr>
      <vt:lpstr>Edit Distance</vt:lpstr>
      <vt:lpstr>Longest Common Subsequence (LCS)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904</cp:revision>
  <dcterms:created xsi:type="dcterms:W3CDTF">2008-11-09T17:03:56Z</dcterms:created>
  <dcterms:modified xsi:type="dcterms:W3CDTF">2024-03-20T01:17:24Z</dcterms:modified>
</cp:coreProperties>
</file>