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347" r:id="rId2"/>
    <p:sldId id="275" r:id="rId3"/>
    <p:sldId id="348" r:id="rId4"/>
    <p:sldId id="353" r:id="rId5"/>
    <p:sldId id="346" r:id="rId6"/>
    <p:sldId id="350" r:id="rId7"/>
    <p:sldId id="355" r:id="rId8"/>
    <p:sldId id="354" r:id="rId9"/>
    <p:sldId id="351" r:id="rId10"/>
    <p:sldId id="356" r:id="rId11"/>
    <p:sldId id="339" r:id="rId12"/>
    <p:sldId id="357" r:id="rId13"/>
    <p:sldId id="358" r:id="rId14"/>
    <p:sldId id="359" r:id="rId15"/>
    <p:sldId id="360" r:id="rId16"/>
    <p:sldId id="361" r:id="rId17"/>
    <p:sldId id="362" r:id="rId18"/>
    <p:sldId id="363" r:id="rId19"/>
    <p:sldId id="365" r:id="rId20"/>
    <p:sldId id="364" r:id="rId21"/>
    <p:sldId id="366" r:id="rId22"/>
    <p:sldId id="367" r:id="rId23"/>
    <p:sldId id="368" r:id="rId2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4125" autoAdjust="0"/>
  </p:normalViewPr>
  <p:slideViewPr>
    <p:cSldViewPr>
      <p:cViewPr varScale="1">
        <p:scale>
          <a:sx n="104" d="100"/>
          <a:sy n="104" d="100"/>
        </p:scale>
        <p:origin x="20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2025/12/14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2025/12/13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1340768"/>
            <a:ext cx="61722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3933056"/>
            <a:ext cx="61722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91442" y="278112"/>
            <a:ext cx="12954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D7DB5B5E-FF57-4331-BF13-D94DFA61630B}" type="datetime1">
              <a:rPr lang="zh-TW" altLang="en-US" smtClean="0"/>
              <a:t>2025/12/13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4F57289B-949A-43FD-AF7D-692786BD340A}" type="datetime1">
              <a:rPr lang="zh-TW" altLang="en-US" smtClean="0"/>
              <a:t>2025/12/13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4676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86644" y="135236"/>
            <a:ext cx="12954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  <a:prstGeom prst="rect">
            <a:avLst/>
          </a:prstGeom>
        </p:spPr>
        <p:txBody>
          <a:bodyPr/>
          <a:lstStyle/>
          <a:p>
            <a:fld id="{8616078C-AD99-4571-B0DA-C628EF72A2E7}" type="datetime1">
              <a:rPr lang="zh-TW" altLang="en-US" smtClean="0"/>
              <a:t>2025/12/13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2DAB0838-BF4F-407C-A6A6-1B3CDC37E013}" type="datetime1">
              <a:rPr lang="zh-TW" altLang="en-US" smtClean="0"/>
              <a:t>2025/12/13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B0D89BC2-FD14-44D8-A12F-F0ED792A0BC1}" type="datetime1">
              <a:rPr lang="zh-TW" altLang="en-US" smtClean="0"/>
              <a:t>2025/12/13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14282" y="1500174"/>
            <a:ext cx="84296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14282" y="1571612"/>
            <a:ext cx="8429684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8635396" y="628652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矩形 13"/>
          <p:cNvSpPr/>
          <p:nvPr userDrawn="1"/>
        </p:nvSpPr>
        <p:spPr>
          <a:xfrm>
            <a:off x="8394774" y="6290270"/>
            <a:ext cx="827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dirty="0">
                <a:solidFill>
                  <a:schemeClr val="accent3">
                    <a:lumMod val="75000"/>
                  </a:schemeClr>
                </a:solidFill>
              </a:rPr>
              <a:t>/23</a:t>
            </a:r>
            <a:endParaRPr lang="zh-TW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1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hyperlink" Target="http://www.cs.nthu.edu.tw/~cherung/teaching/2011cs5321/handout5.pdf" TargetMode="Externa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10.png"/><Relationship Id="rId7" Type="http://schemas.openxmlformats.org/officeDocument/2006/relationships/image" Target="../media/image8.wmf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10.wmf"/><Relationship Id="rId5" Type="http://schemas.openxmlformats.org/officeDocument/2006/relationships/image" Target="../media/image7.pn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11.png"/><Relationship Id="rId9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hyperlink" Target="https://blogs.mathworks.com/cleve/2013/07/08/eigshow-week-1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8mjcnxGMwFo" TargetMode="External"/><Relationship Id="rId3" Type="http://schemas.openxmlformats.org/officeDocument/2006/relationships/image" Target="../media/image12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7.png"/><Relationship Id="rId9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600" dirty="0">
                <a:cs typeface="Calibri" panose="020F0502020204030204" pitchFamily="34" charset="0"/>
              </a:rPr>
              <a:t>Principal Component Analysis (PCA)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4294967295"/>
          </p:nvPr>
        </p:nvSpPr>
        <p:spPr>
          <a:xfrm>
            <a:off x="4711804" y="5795972"/>
            <a:ext cx="1300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2025/12/13</a:t>
            </a:fld>
            <a:endParaRPr lang="zh-TW" altLang="en-US" dirty="0"/>
          </a:p>
        </p:txBody>
      </p:sp>
      <p:sp>
        <p:nvSpPr>
          <p:cNvPr id="6" name="副標題 5">
            <a:extLst>
              <a:ext uri="{FF2B5EF4-FFF2-40B4-BE49-F238E27FC236}">
                <a16:creationId xmlns:a16="http://schemas.microsoft.com/office/drawing/2014/main" id="{69BC142A-4639-4B7D-9BFD-2955DFDDF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6088" y="3933056"/>
            <a:ext cx="4112023" cy="1785104"/>
          </a:xfrm>
        </p:spPr>
        <p:txBody>
          <a:bodyPr wrap="none">
            <a:sp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jang@mirlab.org</a:t>
            </a:r>
            <a:r>
              <a:rPr lang="en-US" altLang="zh-TW" i="1" dirty="0">
                <a:latin typeface="Arial" panose="020B0604020202020204" pitchFamily="34" charset="0"/>
              </a:rPr>
              <a:t>, </a:t>
            </a:r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1B006DB0-987F-4471-BF7A-EAD6D2C16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7467600" cy="1143000"/>
          </a:xfrm>
        </p:spPr>
        <p:txBody>
          <a:bodyPr/>
          <a:lstStyle/>
          <a:p>
            <a:r>
              <a:rPr lang="en-US" altLang="zh-TW" dirty="0"/>
              <a:t>Optimization of the Obj. Function</a:t>
            </a:r>
            <a:endParaRPr lang="zh-TW" altLang="en-US" dirty="0"/>
          </a:p>
        </p:txBody>
      </p:sp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8645D45A-244C-44BE-B907-3C453BEFCC5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Set the gradient to zero: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pPr marL="365760" lvl="1" indent="0">
              <a:buNone/>
            </a:pPr>
            <a:r>
              <a:rPr lang="en-US" altLang="zh-TW" b="1" dirty="0">
                <a:sym typeface="Wingdings" panose="05000000000000000000" pitchFamily="2" charset="2"/>
              </a:rPr>
              <a:t> </a:t>
            </a:r>
            <a:r>
              <a:rPr lang="en-US" altLang="zh-TW" b="1" dirty="0"/>
              <a:t>u</a:t>
            </a:r>
            <a:r>
              <a:rPr lang="en-US" altLang="zh-TW" dirty="0"/>
              <a:t> is the eigenvector while </a:t>
            </a:r>
            <a:r>
              <a:rPr lang="en-US" altLang="zh-TW" dirty="0">
                <a:latin typeface="Symbol" pitchFamily="18" charset="2"/>
              </a:rPr>
              <a:t>l</a:t>
            </a:r>
            <a:r>
              <a:rPr lang="en-US" altLang="zh-TW" dirty="0"/>
              <a:t> is the eigenvalue</a:t>
            </a:r>
          </a:p>
          <a:p>
            <a:r>
              <a:rPr lang="en-US" altLang="zh-TW" dirty="0"/>
              <a:t>When </a:t>
            </a:r>
            <a:r>
              <a:rPr lang="en-US" altLang="zh-TW" b="1" dirty="0"/>
              <a:t>u</a:t>
            </a:r>
            <a:r>
              <a:rPr lang="en-US" altLang="zh-TW" dirty="0"/>
              <a:t> is the eigenvector:</a:t>
            </a:r>
          </a:p>
          <a:p>
            <a:pPr marL="365760" lvl="1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DB3C517-CD6E-4E4F-AEA1-A219DEF1A80B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Arrange the eigenvalues:</a:t>
            </a:r>
          </a:p>
          <a:p>
            <a:endParaRPr lang="en-US" altLang="zh-TW" dirty="0"/>
          </a:p>
          <a:p>
            <a:endParaRPr lang="en-US" altLang="zh-TW" dirty="0"/>
          </a:p>
          <a:p>
            <a:pPr lvl="1">
              <a:lnSpc>
                <a:spcPct val="90000"/>
              </a:lnSpc>
            </a:pPr>
            <a:r>
              <a:rPr lang="en-US" altLang="zh-TW" dirty="0"/>
              <a:t>Max of J(</a:t>
            </a:r>
            <a:r>
              <a:rPr lang="en-US" altLang="zh-TW" b="1" dirty="0"/>
              <a:t>u</a:t>
            </a:r>
            <a:r>
              <a:rPr lang="en-US" altLang="zh-TW" dirty="0"/>
              <a:t>) is </a:t>
            </a:r>
            <a:r>
              <a:rPr lang="en-US" altLang="zh-TW" dirty="0">
                <a:latin typeface="Symbol" panose="05050102010706020507" pitchFamily="18" charset="2"/>
              </a:rPr>
              <a:t>l</a:t>
            </a:r>
            <a:r>
              <a:rPr lang="en-US" altLang="zh-TW" sz="1600" dirty="0"/>
              <a:t>1</a:t>
            </a:r>
            <a:r>
              <a:rPr lang="en-US" altLang="zh-TW" dirty="0"/>
              <a:t>, which occurs at </a:t>
            </a:r>
            <a:r>
              <a:rPr lang="en-US" altLang="zh-TW" b="1" dirty="0"/>
              <a:t>u</a:t>
            </a:r>
            <a:r>
              <a:rPr lang="en-US" altLang="zh-TW" dirty="0"/>
              <a:t>=</a:t>
            </a:r>
            <a:r>
              <a:rPr lang="en-US" altLang="zh-TW" b="1" dirty="0"/>
              <a:t>u</a:t>
            </a:r>
            <a:r>
              <a:rPr lang="en-US" altLang="zh-TW" sz="1400" dirty="0"/>
              <a:t>1</a:t>
            </a:r>
            <a:endParaRPr lang="en-US" altLang="zh-TW" dirty="0"/>
          </a:p>
          <a:p>
            <a:pPr lvl="1">
              <a:lnSpc>
                <a:spcPct val="90000"/>
              </a:lnSpc>
            </a:pPr>
            <a:r>
              <a:rPr lang="en-US" altLang="zh-TW" dirty="0"/>
              <a:t>Min of J(</a:t>
            </a:r>
            <a:r>
              <a:rPr lang="en-US" altLang="zh-TW" b="1" dirty="0"/>
              <a:t>u</a:t>
            </a:r>
            <a:r>
              <a:rPr lang="en-US" altLang="zh-TW" dirty="0"/>
              <a:t>) is </a:t>
            </a:r>
            <a:r>
              <a:rPr lang="en-US" altLang="zh-TW" dirty="0" err="1">
                <a:latin typeface="Symbol" panose="05050102010706020507" pitchFamily="18" charset="2"/>
              </a:rPr>
              <a:t>l</a:t>
            </a:r>
            <a:r>
              <a:rPr lang="en-US" altLang="zh-TW" sz="1600" dirty="0" err="1"/>
              <a:t>d</a:t>
            </a:r>
            <a:r>
              <a:rPr lang="en-US" altLang="zh-TW" dirty="0"/>
              <a:t>, which occurs at </a:t>
            </a:r>
            <a:r>
              <a:rPr lang="en-US" altLang="zh-TW" b="1" dirty="0"/>
              <a:t>u</a:t>
            </a:r>
            <a:r>
              <a:rPr lang="en-US" altLang="zh-TW" dirty="0"/>
              <a:t>=</a:t>
            </a:r>
            <a:r>
              <a:rPr lang="en-US" altLang="zh-TW" b="1" dirty="0" err="1"/>
              <a:t>u</a:t>
            </a:r>
            <a:r>
              <a:rPr lang="en-US" altLang="zh-TW" sz="1400" dirty="0" err="1"/>
              <a:t>d</a:t>
            </a:r>
            <a:endParaRPr lang="en-US" altLang="zh-TW" dirty="0"/>
          </a:p>
          <a:p>
            <a:pPr marL="365760" lvl="1" indent="0">
              <a:buNone/>
            </a:pP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物件 6">
                <a:extLst>
                  <a:ext uri="{FF2B5EF4-FFF2-40B4-BE49-F238E27FC236}">
                    <a16:creationId xmlns:a16="http://schemas.microsoft.com/office/drawing/2014/main" id="{0C6872DC-179F-4E6B-A457-10A8212AD1B2}"/>
                  </a:ext>
                </a:extLst>
              </p:cNvPr>
              <p:cNvSpPr txBox="1"/>
              <p:nvPr/>
            </p:nvSpPr>
            <p:spPr bwMode="auto">
              <a:xfrm>
                <a:off x="395536" y="2204864"/>
                <a:ext cx="3816350" cy="72796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∇</m:t>
                          </m:r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𝐮</m:t>
                          </m:r>
                        </m:sub>
                      </m:sSub>
                      <m:limLow>
                        <m:limLow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acc>
                            <m:accPr>
                              <m:chr m:val="̃"/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acc>
                        </m:e>
                        <m:lim/>
                      </m:limLow>
                      <m:d>
                        <m:d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𝐮</m:t>
                          </m:r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</m:d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∇</m:t>
                          </m:r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𝐮</m:t>
                          </m:r>
                        </m:sub>
                      </m:sSub>
                      <m:d>
                        <m:d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𝐮</m:t>
                              </m:r>
                            </m:e>
                            <m: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𝐗</m:t>
                          </m:r>
                          <m:sSup>
                            <m:sSup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𝐗</m:t>
                              </m:r>
                            </m:e>
                            <m: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𝐮</m:t>
                          </m:r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𝐮</m:t>
                                  </m:r>
                                </m:e>
                                <m:sup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𝐮</m:t>
                              </m:r>
                            </m:e>
                          </m:d>
                        </m:e>
                      </m:d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  <m:oMath xmlns:m="http://schemas.openxmlformats.org/officeDocument/2006/math"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⇒2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𝐗</m:t>
                      </m:r>
                      <m:sSup>
                        <m:s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𝐗</m:t>
                          </m:r>
                        </m:e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𝐮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𝐮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=0⇒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𝐗</m:t>
                      </m:r>
                      <m:sSup>
                        <m:s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𝐗</m:t>
                          </m:r>
                        </m:e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𝐮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𝐮</m:t>
                      </m:r>
                    </m:oMath>
                  </m:oMathPara>
                </a14:m>
                <a:endParaRPr lang="zh-TW" altLang="en-US"/>
              </a:p>
            </p:txBody>
          </p:sp>
        </mc:Choice>
        <mc:Fallback xmlns="">
          <p:sp>
            <p:nvSpPr>
              <p:cNvPr id="6" name="物件 6">
                <a:extLst>
                  <a:ext uri="{FF2B5EF4-FFF2-40B4-BE49-F238E27FC236}">
                    <a16:creationId xmlns:a16="http://schemas.microsoft.com/office/drawing/2014/main" id="{0C6872DC-179F-4E6B-A457-10A8212AD1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536" y="2204864"/>
                <a:ext cx="3816350" cy="7279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ject 8">
                <a:extLst>
                  <a:ext uri="{FF2B5EF4-FFF2-40B4-BE49-F238E27FC236}">
                    <a16:creationId xmlns:a16="http://schemas.microsoft.com/office/drawing/2014/main" id="{56C10EF3-B415-4363-A703-539DAD0F9EF5}"/>
                  </a:ext>
                </a:extLst>
              </p:cNvPr>
              <p:cNvSpPr txBox="1"/>
              <p:nvPr/>
            </p:nvSpPr>
            <p:spPr bwMode="auto">
              <a:xfrm>
                <a:off x="684213" y="4580384"/>
                <a:ext cx="3239715" cy="36078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𝐽</m:t>
                      </m:r>
                      <m:d>
                        <m:d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u</m:t>
                          </m:r>
                        </m:e>
                      </m:d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e>
                          </m:d>
                        </m:e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u</m:t>
                          </m:r>
                        </m:e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sSup>
                        <m:s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u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u</m:t>
                          </m:r>
                        </m:e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  <m:r>
                        <m:rPr>
                          <m:sty m:val="p"/>
                        </m:rP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u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 lang="zh-TW" altLang="en-US"/>
              </a:p>
            </p:txBody>
          </p:sp>
        </mc:Choice>
        <mc:Fallback xmlns="">
          <p:sp>
            <p:nvSpPr>
              <p:cNvPr id="9" name="Object 8">
                <a:extLst>
                  <a:ext uri="{FF2B5EF4-FFF2-40B4-BE49-F238E27FC236}">
                    <a16:creationId xmlns:a16="http://schemas.microsoft.com/office/drawing/2014/main" id="{56C10EF3-B415-4363-A703-539DAD0F9E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4213" y="4580384"/>
                <a:ext cx="3239715" cy="3607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Object 10">
                <a:extLst>
                  <a:ext uri="{FF2B5EF4-FFF2-40B4-BE49-F238E27FC236}">
                    <a16:creationId xmlns:a16="http://schemas.microsoft.com/office/drawing/2014/main" id="{AF5CD511-9526-4DC5-9237-5949CF66156C}"/>
                  </a:ext>
                </a:extLst>
              </p:cNvPr>
              <p:cNvSpPr txBox="1"/>
              <p:nvPr/>
            </p:nvSpPr>
            <p:spPr bwMode="auto">
              <a:xfrm>
                <a:off x="5508625" y="2276475"/>
                <a:ext cx="2159719" cy="36043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sSub>
                        <m:sSub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≥⋯≥</m:t>
                      </m:r>
                      <m:sSub>
                        <m:sSub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zh-TW" altLang="en-US"/>
              </a:p>
            </p:txBody>
          </p:sp>
        </mc:Choice>
        <mc:Fallback xmlns="">
          <p:sp>
            <p:nvSpPr>
              <p:cNvPr id="12" name="Object 10">
                <a:extLst>
                  <a:ext uri="{FF2B5EF4-FFF2-40B4-BE49-F238E27FC236}">
                    <a16:creationId xmlns:a16="http://schemas.microsoft.com/office/drawing/2014/main" id="{AF5CD511-9526-4DC5-9237-5949CF6615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08625" y="2276475"/>
                <a:ext cx="2159719" cy="3604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圓角矩形圖說文字 16">
            <a:extLst>
              <a:ext uri="{FF2B5EF4-FFF2-40B4-BE49-F238E27FC236}">
                <a16:creationId xmlns:a16="http://schemas.microsoft.com/office/drawing/2014/main" id="{67434764-5167-44DD-B85B-981CD89426B3}"/>
              </a:ext>
            </a:extLst>
          </p:cNvPr>
          <p:cNvSpPr/>
          <p:nvPr/>
        </p:nvSpPr>
        <p:spPr>
          <a:xfrm>
            <a:off x="1547664" y="3050525"/>
            <a:ext cx="2992682" cy="306467"/>
          </a:xfrm>
          <a:prstGeom prst="wedgeRoundRectCallout">
            <a:avLst>
              <a:gd name="adj1" fmla="val -16885"/>
              <a:gd name="adj2" fmla="val -98915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</a:rPr>
              <a:t>XX</a:t>
            </a:r>
            <a:r>
              <a:rPr lang="en-US" altLang="zh-TW" sz="1200" baseline="30000" dirty="0">
                <a:solidFill>
                  <a:schemeClr val="tx1"/>
                </a:solidFill>
              </a:rPr>
              <a:t>T </a:t>
            </a:r>
            <a:r>
              <a:rPr lang="en-US" altLang="zh-TW" sz="1200" dirty="0">
                <a:solidFill>
                  <a:schemeClr val="tx1"/>
                </a:solidFill>
              </a:rPr>
              <a:t>= Covariance matrix multiplied by n-1.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056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1014" cy="1143000"/>
          </a:xfrm>
        </p:spPr>
        <p:txBody>
          <a:bodyPr/>
          <a:lstStyle/>
          <a:p>
            <a:r>
              <a:rPr lang="en-US" altLang="zh-TW" dirty="0"/>
              <a:t>Facts about Symmetric Matrices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A symmetric matrix have orthogonal eigenvectors corresponding to different eigenvalues.</a:t>
            </a:r>
            <a:endParaRPr kumimoji="1" lang="en-US" altLang="zh-TW" dirty="0"/>
          </a:p>
          <a:p>
            <a:endParaRPr kumimoji="1"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物件 7">
                <a:extLst>
                  <a:ext uri="{FF2B5EF4-FFF2-40B4-BE49-F238E27FC236}">
                    <a16:creationId xmlns:a16="http://schemas.microsoft.com/office/drawing/2014/main" id="{FE06B33A-166F-4BE0-A174-ACDE0CD167F1}"/>
                  </a:ext>
                </a:extLst>
              </p:cNvPr>
              <p:cNvSpPr txBox="1"/>
              <p:nvPr/>
            </p:nvSpPr>
            <p:spPr bwMode="auto">
              <a:xfrm>
                <a:off x="1054547" y="2708920"/>
                <a:ext cx="5821709" cy="14743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Proof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</m:oMath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𝜆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𝜆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⇒</m:t>
                          </m:r>
                        </m:e>
                      </m:d>
                      <m:d>
                        <m:dPr>
                          <m:begChr m:val="{"/>
                          <m:endChr m:val=""/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Sup>
                                  <m:sSubSup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p>
                                </m:sSubSup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Sup>
                                  <m:sSubSup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p>
                                </m:sSubSup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𝜆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𝜆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sSubSup>
                                  <m:sSubSup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p>
                                </m:sSubSup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Sup>
                                  <m:sSubSup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p>
                                </m:sSubSup>
                                <m:sSup>
                                  <m:sSup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p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zh-TW" alt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zh-TW" alt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𝐴</m:t>
                                        </m:r>
                                        <m:sSub>
                                          <m:sSubPr>
                                            <m:ctrlPr>
                                              <a:rPr lang="zh-TW" altLang="en-US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zh-TW" altLang="en-US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zh-TW" altLang="en-US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𝜆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Sup>
                                  <m:sSubSup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p>
                                </m:sSubSup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  <m:oMath xmlns:m="http://schemas.openxmlformats.org/officeDocument/2006/math"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Sup>
                        <m:sSub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bSup>
                      <m:sSub>
                        <m:sSub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Sup>
                        <m:sSub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bSup>
                      <m:sSub>
                        <m:sSub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d>
                        <m:d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sSubSup>
                        <m:sSub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bSup>
                      <m:sSub>
                        <m:sSub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=0⇒</m:t>
                      </m:r>
                      <m:sSubSup>
                        <m:sSub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bSup>
                      <m:sSub>
                        <m:sSub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=0.</m:t>
                      </m:r>
                    </m:oMath>
                  </m:oMathPara>
                </a14:m>
                <a:endParaRPr lang="zh-TW" altLang="en-US"/>
              </a:p>
            </p:txBody>
          </p:sp>
        </mc:Choice>
        <mc:Fallback xmlns="">
          <p:sp>
            <p:nvSpPr>
              <p:cNvPr id="4" name="物件 7">
                <a:extLst>
                  <a:ext uri="{FF2B5EF4-FFF2-40B4-BE49-F238E27FC236}">
                    <a16:creationId xmlns:a16="http://schemas.microsoft.com/office/drawing/2014/main" id="{FE06B33A-166F-4BE0-A174-ACDE0CD167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54547" y="2708920"/>
                <a:ext cx="5821709" cy="147439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圓角矩形圖說文字 14">
            <a:extLst>
              <a:ext uri="{FF2B5EF4-FFF2-40B4-BE49-F238E27FC236}">
                <a16:creationId xmlns:a16="http://schemas.microsoft.com/office/drawing/2014/main" id="{C3D8DFA4-D41F-4AB7-9BC9-D5AE4D0C14E9}"/>
              </a:ext>
            </a:extLst>
          </p:cNvPr>
          <p:cNvSpPr/>
          <p:nvPr/>
        </p:nvSpPr>
        <p:spPr>
          <a:xfrm>
            <a:off x="1043608" y="4581128"/>
            <a:ext cx="6726238" cy="714375"/>
          </a:xfrm>
          <a:prstGeom prst="wedgeRoundRectCallout">
            <a:avLst>
              <a:gd name="adj1" fmla="val 34425"/>
              <a:gd name="adj2" fmla="val -9280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800" dirty="0">
                <a:solidFill>
                  <a:schemeClr val="tx1"/>
                </a:solidFill>
              </a:rPr>
              <a:t>Quiz</a:t>
            </a:r>
            <a:r>
              <a:rPr lang="en-US" altLang="zh-TW" sz="1800" dirty="0">
                <a:solidFill>
                  <a:schemeClr val="tx1"/>
                </a:solidFill>
                <a:sym typeface="Wingdings" panose="05000000000000000000" pitchFamily="2" charset="2"/>
              </a:rPr>
              <a:t>: Does a symmetric matrix always have orthogonal eigenvectors?</a:t>
            </a:r>
          </a:p>
          <a:p>
            <a:pPr algn="ctr">
              <a:defRPr/>
            </a:pPr>
            <a:r>
              <a:rPr lang="en-US" altLang="zh-TW" sz="1800" dirty="0">
                <a:solidFill>
                  <a:schemeClr val="tx1"/>
                </a:solidFill>
                <a:sym typeface="Wingdings" panose="05000000000000000000" pitchFamily="2" charset="2"/>
              </a:rPr>
              <a:t>Answer: No! (Can you give an example?)</a:t>
            </a:r>
            <a:endParaRPr lang="zh-TW" altLang="en-US" sz="1800" dirty="0">
              <a:solidFill>
                <a:schemeClr val="tx1"/>
              </a:solidFill>
            </a:endParaRPr>
          </a:p>
        </p:txBody>
      </p:sp>
      <p:sp>
        <p:nvSpPr>
          <p:cNvPr id="9" name="圓角矩形圖說文字 9">
            <a:extLst>
              <a:ext uri="{FF2B5EF4-FFF2-40B4-BE49-F238E27FC236}">
                <a16:creationId xmlns:a16="http://schemas.microsoft.com/office/drawing/2014/main" id="{6D05816D-BE5A-409F-9068-E7D5466DDB1D}"/>
              </a:ext>
            </a:extLst>
          </p:cNvPr>
          <p:cNvSpPr/>
          <p:nvPr/>
        </p:nvSpPr>
        <p:spPr>
          <a:xfrm>
            <a:off x="7023979" y="2243575"/>
            <a:ext cx="649287" cy="360363"/>
          </a:xfrm>
          <a:prstGeom prst="wedgeRoundRectCallout">
            <a:avLst>
              <a:gd name="adj1" fmla="val -61004"/>
              <a:gd name="adj2" fmla="val 85876"/>
              <a:gd name="adj3" fmla="val 16667"/>
            </a:avLst>
          </a:prstGeom>
          <a:solidFill>
            <a:srgbClr val="FFFFC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Quiz</a:t>
            </a:r>
            <a:r>
              <a:rPr lang="en-US" altLang="zh-TW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909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9D2F79E6-F8C7-4238-A9D6-D6FB55965F8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Conversion between orthonormal bases</a:t>
            </a: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8B4B6F6A-EA89-4787-B3BC-1F15213E1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Basis Conversion</a:t>
            </a:r>
            <a:endParaRPr lang="zh-TW" altLang="en-US" dirty="0"/>
          </a:p>
        </p:txBody>
      </p:sp>
      <p:graphicFrame>
        <p:nvGraphicFramePr>
          <p:cNvPr id="4" name="物件 7">
            <a:extLst>
              <a:ext uri="{FF2B5EF4-FFF2-40B4-BE49-F238E27FC236}">
                <a16:creationId xmlns:a16="http://schemas.microsoft.com/office/drawing/2014/main" id="{926E96AD-E7A6-4252-97FF-24DB98B3D3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65520"/>
              </p:ext>
            </p:extLst>
          </p:nvPr>
        </p:nvGraphicFramePr>
        <p:xfrm>
          <a:off x="1331913" y="2276872"/>
          <a:ext cx="5010150" cy="334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56000" imgH="2362200" progId="Equation.DSMT4">
                  <p:embed/>
                </p:oleObj>
              </mc:Choice>
              <mc:Fallback>
                <p:oleObj name="Equation" r:id="rId2" imgW="3556000" imgH="2362200" progId="Equation.DSMT4">
                  <p:embed/>
                  <p:pic>
                    <p:nvPicPr>
                      <p:cNvPr id="21517" name="物件 7">
                        <a:extLst>
                          <a:ext uri="{FF2B5EF4-FFF2-40B4-BE49-F238E27FC236}">
                            <a16:creationId xmlns:a16="http://schemas.microsoft.com/office/drawing/2014/main" id="{C8C03C1B-5496-480C-83A4-B36CBB02BE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276872"/>
                        <a:ext cx="5010150" cy="334803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圓角矩形圖說文字 13">
            <a:extLst>
              <a:ext uri="{FF2B5EF4-FFF2-40B4-BE49-F238E27FC236}">
                <a16:creationId xmlns:a16="http://schemas.microsoft.com/office/drawing/2014/main" id="{720D6D7B-95EE-4B69-8DE9-31A2E51C78D6}"/>
              </a:ext>
            </a:extLst>
          </p:cNvPr>
          <p:cNvSpPr/>
          <p:nvPr/>
        </p:nvSpPr>
        <p:spPr>
          <a:xfrm>
            <a:off x="2771800" y="5743043"/>
            <a:ext cx="2036762" cy="306388"/>
          </a:xfrm>
          <a:prstGeom prst="wedgeRoundRectCallout">
            <a:avLst>
              <a:gd name="adj1" fmla="val -43385"/>
              <a:gd name="adj2" fmla="val -92943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</a:rPr>
              <a:t>Projection of x onto u</a:t>
            </a:r>
            <a:r>
              <a:rPr lang="en-US" altLang="zh-TW" sz="1200" baseline="-25000" dirty="0">
                <a:solidFill>
                  <a:schemeClr val="tx1"/>
                </a:solidFill>
              </a:rPr>
              <a:t>1</a:t>
            </a:r>
            <a:r>
              <a:rPr lang="en-US" altLang="zh-TW" sz="1200" dirty="0">
                <a:solidFill>
                  <a:schemeClr val="tx1"/>
                </a:solidFill>
              </a:rPr>
              <a:t>, u</a:t>
            </a:r>
            <a:r>
              <a:rPr lang="en-US" altLang="zh-TW" sz="1200" baseline="-25000" dirty="0">
                <a:solidFill>
                  <a:schemeClr val="tx1"/>
                </a:solidFill>
              </a:rPr>
              <a:t>2</a:t>
            </a:r>
            <a:r>
              <a:rPr lang="en-US" altLang="zh-TW" sz="1200" dirty="0">
                <a:solidFill>
                  <a:schemeClr val="tx1"/>
                </a:solidFill>
              </a:rPr>
              <a:t>, …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247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5A68C328-AF82-4533-9CE1-5670A8B3C687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514350" indent="-457200">
                  <a:lnSpc>
                    <a:spcPct val="90000"/>
                  </a:lnSpc>
                  <a:buFont typeface="Times New Roman" panose="02020603050405020304" pitchFamily="18" charset="0"/>
                  <a:buAutoNum type="arabicPeriod"/>
                </a:pPr>
                <a:r>
                  <a:rPr lang="en-US" altLang="zh-TW" dirty="0"/>
                  <a:t>Find the sample mean: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μ</m:t>
                    </m:r>
                    <m:r>
                      <a:rPr lang="en-US" altLang="zh-TW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en-US" altLang="zh-TW" dirty="0"/>
              </a:p>
              <a:p>
                <a:pPr marL="514350" indent="-457200">
                  <a:lnSpc>
                    <a:spcPct val="90000"/>
                  </a:lnSpc>
                  <a:buFont typeface="Times New Roman" panose="02020603050405020304" pitchFamily="18" charset="0"/>
                  <a:buAutoNum type="arabicPeriod"/>
                </a:pPr>
                <a:r>
                  <a:rPr lang="en-US" altLang="zh-TW" dirty="0"/>
                  <a:t>Compute the covariance matrix: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TW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sSup>
                      <m:sSup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TW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nary>
                      <m:naryPr>
                        <m:chr m:val="∑"/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μ</m:t>
                        </m:r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sSub>
                          <m:sSub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μ</m:t>
                        </m:r>
                        <m:sSup>
                          <m:sSup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p>
                      </m:e>
                    </m:nary>
                  </m:oMath>
                </a14:m>
                <a:endParaRPr lang="en-US" altLang="zh-TW" dirty="0"/>
              </a:p>
              <a:p>
                <a:pPr marL="514350" indent="-457200">
                  <a:lnSpc>
                    <a:spcPct val="90000"/>
                  </a:lnSpc>
                  <a:buFont typeface="Times New Roman" panose="02020603050405020304" pitchFamily="18" charset="0"/>
                  <a:buAutoNum type="arabicPeriod"/>
                </a:pPr>
                <a:r>
                  <a:rPr lang="en-US" altLang="zh-TW" dirty="0"/>
                  <a:t>Find the eigenvalues of (n-1)C and arrange them into descending order,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≥⋯≥</m:t>
                    </m:r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zh-TW" altLang="en-US" dirty="0"/>
                  <a:t> </a:t>
                </a:r>
                <a:r>
                  <a:rPr lang="en-US" altLang="zh-TW" dirty="0"/>
                  <a:t>with the corresponding eigenvectors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zh-TW" altLang="en-US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zh-TW" altLang="en-US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⋯</m:t>
                    </m:r>
                    <m:r>
                      <a:rPr lang="en-US" altLang="zh-TW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altLang="zh-TW" dirty="0"/>
                  <a:t>.</a:t>
                </a:r>
              </a:p>
              <a:p>
                <a:pPr marL="514350" indent="-457200">
                  <a:lnSpc>
                    <a:spcPct val="90000"/>
                  </a:lnSpc>
                  <a:buFont typeface="Times New Roman" panose="02020603050405020304" pitchFamily="18" charset="0"/>
                  <a:buAutoNum type="arabicPeriod"/>
                </a:pPr>
                <a:r>
                  <a:rPr lang="en-US" altLang="zh-TW" dirty="0"/>
                  <a:t>The transformation is </a:t>
                </a:r>
                <a14:m>
                  <m:oMath xmlns:m="http://schemas.openxmlformats.org/officeDocument/2006/math"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zh-TW" dirty="0"/>
                  <a:t>, with                                 </a:t>
                </a:r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5A68C328-AF82-4533-9CE1-5670A8B3C6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t="-25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標題 2">
            <a:extLst>
              <a:ext uri="{FF2B5EF4-FFF2-40B4-BE49-F238E27FC236}">
                <a16:creationId xmlns:a16="http://schemas.microsoft.com/office/drawing/2014/main" id="{098339BA-91DE-4F58-A67B-F0051E8D7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Steps for PCA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ject 7">
                <a:extLst>
                  <a:ext uri="{FF2B5EF4-FFF2-40B4-BE49-F238E27FC236}">
                    <a16:creationId xmlns:a16="http://schemas.microsoft.com/office/drawing/2014/main" id="{495AA345-E587-411E-B788-98E4E1ED5103}"/>
                  </a:ext>
                </a:extLst>
              </p:cNvPr>
              <p:cNvSpPr txBox="1"/>
              <p:nvPr/>
            </p:nvSpPr>
            <p:spPr bwMode="auto">
              <a:xfrm>
                <a:off x="2481775" y="4882620"/>
                <a:ext cx="2810305" cy="107054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zh-TW" altLang="en-US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0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a:rPr lang="en-US" altLang="zh-TW" sz="200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sz="2000" dirty="0"/>
              </a:p>
            </p:txBody>
          </p:sp>
        </mc:Choice>
        <mc:Fallback xmlns="">
          <p:sp>
            <p:nvSpPr>
              <p:cNvPr id="5" name="Object 7">
                <a:extLst>
                  <a:ext uri="{FF2B5EF4-FFF2-40B4-BE49-F238E27FC236}">
                    <a16:creationId xmlns:a16="http://schemas.microsoft.com/office/drawing/2014/main" id="{495AA345-E587-411E-B788-98E4E1ED51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81775" y="4882620"/>
                <a:ext cx="2810305" cy="10705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xtLst/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2650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FD881CD7-AD16-4C8F-991A-42C8C04E134C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Line fitting: Given a set of n points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),(</m:t>
                        </m:r>
                        <m:sSub>
                          <m:sSub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),...,(</m:t>
                        </m:r>
                        <m:sSub>
                          <m:sSub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dirty="0"/>
                  <a:t>in 2D, find a line to minimize fitting error defined next:</a:t>
                </a:r>
              </a:p>
              <a:p>
                <a:pPr lvl="1"/>
                <a:r>
                  <a:rPr lang="en-US" altLang="zh-TW" dirty="0"/>
                  <a:t>LS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(least squares)</a:t>
                </a:r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Line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: 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zh-TW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Fitting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error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: 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𝐽</m:t>
                    </m:r>
                    <m:d>
                      <m:d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sty m:val="p"/>
                          </m:rP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p>
                      <m:e>
                        <m:sSup>
                          <m:sSup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US" altLang="zh-TW" dirty="0"/>
              </a:p>
              <a:p>
                <a:pPr lvl="1"/>
                <a:r>
                  <a:rPr lang="en-US" altLang="zh-TW" dirty="0"/>
                  <a:t>TLS (total least squares)</a:t>
                </a:r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Line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: 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𝑏𝑦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=0</m:t>
                    </m:r>
                    <m: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zh-TW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Fitting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error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: 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𝐽</m:t>
                    </m:r>
                    <m:d>
                      <m:d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sty m:val="p"/>
                          </m:rP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p>
                      <m:e>
                        <m:f>
                          <m:f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  <m:sSub>
                                      <m:sSubPr>
                                        <m:ctrlPr>
                                          <a:rPr lang="zh-TW" alt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TW" alt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TW" alt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  <m:sSub>
                                      <m:sSubPr>
                                        <m:ctrlPr>
                                          <a:rPr lang="zh-TW" alt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TW" alt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TW" alt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nary>
                  </m:oMath>
                </a14:m>
                <a:endParaRPr lang="zh-TW" altLang="en-US" dirty="0"/>
              </a:p>
              <a:p>
                <a:pPr lvl="1"/>
                <a:endParaRPr lang="en-US" altLang="zh-TW" dirty="0"/>
              </a:p>
              <a:p>
                <a:pPr lvl="1"/>
                <a:endParaRPr lang="en-US" altLang="zh-TW" dirty="0"/>
              </a:p>
              <a:p>
                <a:endParaRPr lang="en-US" altLang="zh-TW" dirty="0"/>
              </a:p>
              <a:p>
                <a:pPr lvl="1"/>
                <a:endParaRPr lang="en-US" altLang="zh-TW" dirty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FD881CD7-AD16-4C8F-991A-42C8C04E13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327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標題 2">
            <a:extLst>
              <a:ext uri="{FF2B5EF4-FFF2-40B4-BE49-F238E27FC236}">
                <a16:creationId xmlns:a16="http://schemas.microsoft.com/office/drawing/2014/main" id="{6BC565BF-D120-422A-9097-058A8ED29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LS vs. TLS</a:t>
            </a:r>
            <a:endParaRPr lang="zh-TW" altLang="en-US" dirty="0"/>
          </a:p>
        </p:txBody>
      </p:sp>
      <p:pic>
        <p:nvPicPr>
          <p:cNvPr id="10" name="圖片 1">
            <a:extLst>
              <a:ext uri="{FF2B5EF4-FFF2-40B4-BE49-F238E27FC236}">
                <a16:creationId xmlns:a16="http://schemas.microsoft.com/office/drawing/2014/main" id="{C86E8CA4-3831-4215-B5EB-EC6B8F965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301208"/>
            <a:ext cx="3200400" cy="1495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圓角矩形圖說文字 7">
            <a:extLst>
              <a:ext uri="{FF2B5EF4-FFF2-40B4-BE49-F238E27FC236}">
                <a16:creationId xmlns:a16="http://schemas.microsoft.com/office/drawing/2014/main" id="{195F13ED-E697-4105-9F24-FE376C8B104D}"/>
              </a:ext>
            </a:extLst>
          </p:cNvPr>
          <p:cNvSpPr/>
          <p:nvPr/>
        </p:nvSpPr>
        <p:spPr>
          <a:xfrm>
            <a:off x="3754269" y="6485979"/>
            <a:ext cx="529699" cy="255389"/>
          </a:xfrm>
          <a:prstGeom prst="wedgeRoundRectCallout">
            <a:avLst>
              <a:gd name="adj1" fmla="val 16248"/>
              <a:gd name="adj2" fmla="val -19134"/>
              <a:gd name="adj3" fmla="val 16667"/>
            </a:avLst>
          </a:prstGeom>
          <a:solidFill>
            <a:srgbClr val="FFFFC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900" dirty="0">
                <a:solidFill>
                  <a:schemeClr val="tx1"/>
                </a:solidFill>
                <a:hlinkClick r:id="rId5"/>
              </a:rPr>
              <a:t>Source</a:t>
            </a:r>
            <a:endParaRPr lang="zh-TW" altLang="en-US" sz="900" dirty="0">
              <a:solidFill>
                <a:schemeClr val="tx1"/>
              </a:solidFill>
            </a:endParaRPr>
          </a:p>
        </p:txBody>
      </p:sp>
      <p:graphicFrame>
        <p:nvGraphicFramePr>
          <p:cNvPr id="12" name="物件 3">
            <a:extLst>
              <a:ext uri="{FF2B5EF4-FFF2-40B4-BE49-F238E27FC236}">
                <a16:creationId xmlns:a16="http://schemas.microsoft.com/office/drawing/2014/main" id="{D60E212D-2734-45A0-8E6C-C8BA5655A2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230576"/>
              </p:ext>
            </p:extLst>
          </p:nvPr>
        </p:nvGraphicFramePr>
        <p:xfrm>
          <a:off x="5292080" y="5510485"/>
          <a:ext cx="3057525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6" imgW="2425700" imgH="914400" progId="Equation.3">
                  <p:embed/>
                </p:oleObj>
              </mc:Choice>
              <mc:Fallback>
                <p:oleObj name="方程式" r:id="rId6" imgW="2425700" imgH="914400" progId="Equation.3">
                  <p:embed/>
                  <p:pic>
                    <p:nvPicPr>
                      <p:cNvPr id="25608" name="物件 3">
                        <a:extLst>
                          <a:ext uri="{FF2B5EF4-FFF2-40B4-BE49-F238E27FC236}">
                            <a16:creationId xmlns:a16="http://schemas.microsoft.com/office/drawing/2014/main" id="{F2AFD3F7-FC48-48E6-96AA-6AECAAFB61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5510485"/>
                        <a:ext cx="3057525" cy="1158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圓角矩形圖說文字 9">
            <a:extLst>
              <a:ext uri="{FF2B5EF4-FFF2-40B4-BE49-F238E27FC236}">
                <a16:creationId xmlns:a16="http://schemas.microsoft.com/office/drawing/2014/main" id="{D1EABA8F-777E-4193-96D4-921B2A5F18A7}"/>
              </a:ext>
            </a:extLst>
          </p:cNvPr>
          <p:cNvSpPr/>
          <p:nvPr/>
        </p:nvSpPr>
        <p:spPr>
          <a:xfrm>
            <a:off x="5940152" y="4215556"/>
            <a:ext cx="2720975" cy="509588"/>
          </a:xfrm>
          <a:prstGeom prst="wedgeRoundRectCallout">
            <a:avLst>
              <a:gd name="adj1" fmla="val 1165"/>
              <a:gd name="adj2" fmla="val -25628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</a:rPr>
              <a:t>Quiz</a:t>
            </a:r>
            <a:r>
              <a:rPr lang="en-US" altLang="zh-TW" sz="1200" dirty="0">
                <a:solidFill>
                  <a:schemeClr val="tx1"/>
                </a:solidFill>
                <a:sym typeface="Wingdings" panose="05000000000000000000" pitchFamily="2" charset="2"/>
              </a:rPr>
              <a:t>: Prove that both LS and TLS lines </a:t>
            </a:r>
          </a:p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  <a:sym typeface="Wingdings" panose="05000000000000000000" pitchFamily="2" charset="2"/>
              </a:rPr>
              <a:t>go through the average of these n points.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4" name="圓角矩形圖說文字 9">
            <a:extLst>
              <a:ext uri="{FF2B5EF4-FFF2-40B4-BE49-F238E27FC236}">
                <a16:creationId xmlns:a16="http://schemas.microsoft.com/office/drawing/2014/main" id="{BD348E7D-ED81-4AE5-AFCE-5DC4FD69D9CD}"/>
              </a:ext>
            </a:extLst>
          </p:cNvPr>
          <p:cNvSpPr/>
          <p:nvPr/>
        </p:nvSpPr>
        <p:spPr>
          <a:xfrm>
            <a:off x="3622741" y="3122533"/>
            <a:ext cx="2173395" cy="306467"/>
          </a:xfrm>
          <a:prstGeom prst="wedgeRoundRectCallout">
            <a:avLst>
              <a:gd name="adj1" fmla="val -55711"/>
              <a:gd name="adj2" fmla="val 71066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</a:rPr>
              <a:t>Not robust if the line is vertical!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5" name="圓角矩形圖說文字 9">
            <a:extLst>
              <a:ext uri="{FF2B5EF4-FFF2-40B4-BE49-F238E27FC236}">
                <a16:creationId xmlns:a16="http://schemas.microsoft.com/office/drawing/2014/main" id="{19D888A9-CBFD-493B-902E-CEDDF7CADCA9}"/>
              </a:ext>
            </a:extLst>
          </p:cNvPr>
          <p:cNvSpPr/>
          <p:nvPr/>
        </p:nvSpPr>
        <p:spPr>
          <a:xfrm>
            <a:off x="7236296" y="1052413"/>
            <a:ext cx="649287" cy="360363"/>
          </a:xfrm>
          <a:prstGeom prst="wedgeRoundRectCallout">
            <a:avLst>
              <a:gd name="adj1" fmla="val -14060"/>
              <a:gd name="adj2" fmla="val -22200"/>
              <a:gd name="adj3" fmla="val 16667"/>
            </a:avLst>
          </a:prstGeom>
          <a:solidFill>
            <a:srgbClr val="FFFFC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Quiz</a:t>
            </a:r>
            <a:r>
              <a:rPr lang="en-US" altLang="zh-TW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631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EB13F76A-6D3D-4C1F-BAAC-D6342ACAD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Three Steps of PCA for TLS</a:t>
            </a:r>
            <a:endParaRPr lang="zh-TW" altLang="en-US" dirty="0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81ED32-D0DC-43DA-A394-37CF8A88F31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2D</a:t>
            </a:r>
          </a:p>
          <a:p>
            <a:pPr lvl="1"/>
            <a:r>
              <a:rPr lang="en-US" altLang="zh-TW" dirty="0"/>
              <a:t>Set data average to zero.</a:t>
            </a:r>
          </a:p>
          <a:p>
            <a:pPr lvl="1"/>
            <a:r>
              <a:rPr lang="en-US" altLang="zh-TW" dirty="0"/>
              <a:t>Find u</a:t>
            </a:r>
            <a:r>
              <a:rPr lang="en-US" altLang="zh-TW" baseline="-25000" dirty="0"/>
              <a:t>1</a:t>
            </a:r>
            <a:r>
              <a:rPr lang="en-US" altLang="zh-TW" dirty="0"/>
              <a:t> &amp; u</a:t>
            </a:r>
            <a:r>
              <a:rPr lang="en-US" altLang="zh-TW" baseline="-25000" dirty="0"/>
              <a:t>2</a:t>
            </a:r>
            <a:r>
              <a:rPr lang="en-US" altLang="zh-TW" dirty="0"/>
              <a:t> via PCA. Use u</a:t>
            </a:r>
            <a:r>
              <a:rPr lang="en-US" altLang="zh-TW" sz="1600" dirty="0"/>
              <a:t>2</a:t>
            </a:r>
            <a:r>
              <a:rPr lang="en-US" altLang="zh-TW" dirty="0"/>
              <a:t> as the normal vector of the fitting line.</a:t>
            </a:r>
          </a:p>
          <a:p>
            <a:pPr lvl="1"/>
            <a:r>
              <a:rPr lang="en-US" altLang="zh-TW" dirty="0"/>
              <a:t>Use the normal vector and the data average to find the fitting line.</a:t>
            </a:r>
          </a:p>
          <a:p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812B64C-2EC0-4BEF-AA9F-DAE1D790A0A7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altLang="zh-TW" dirty="0"/>
              <a:t>3D</a:t>
            </a:r>
          </a:p>
          <a:p>
            <a:pPr lvl="1"/>
            <a:r>
              <a:rPr lang="en-US" altLang="zh-TW" dirty="0"/>
              <a:t>Set data average to zero.</a:t>
            </a:r>
          </a:p>
          <a:p>
            <a:pPr lvl="1"/>
            <a:r>
              <a:rPr lang="en-US" altLang="zh-TW" dirty="0"/>
              <a:t>Find u</a:t>
            </a:r>
            <a:r>
              <a:rPr lang="en-US" altLang="zh-TW" baseline="-25000" dirty="0"/>
              <a:t>1</a:t>
            </a:r>
            <a:r>
              <a:rPr lang="en-US" altLang="zh-TW" dirty="0"/>
              <a:t>, u</a:t>
            </a:r>
            <a:r>
              <a:rPr lang="en-US" altLang="zh-TW" baseline="-25000" dirty="0"/>
              <a:t>2</a:t>
            </a:r>
            <a:r>
              <a:rPr lang="en-US" altLang="zh-TW" dirty="0"/>
              <a:t>, &amp; u</a:t>
            </a:r>
            <a:r>
              <a:rPr lang="en-US" altLang="zh-TW" baseline="-25000" dirty="0"/>
              <a:t>3</a:t>
            </a:r>
            <a:r>
              <a:rPr lang="en-US" altLang="zh-TW" dirty="0"/>
              <a:t>via PCA. Use u</a:t>
            </a:r>
            <a:r>
              <a:rPr lang="en-US" altLang="zh-TW" baseline="-25000" dirty="0"/>
              <a:t>3</a:t>
            </a:r>
            <a:r>
              <a:rPr lang="en-US" altLang="zh-TW" dirty="0"/>
              <a:t> as the normal vector of the fitting plane.</a:t>
            </a:r>
          </a:p>
          <a:p>
            <a:pPr lvl="1"/>
            <a:r>
              <a:rPr lang="en-US" altLang="zh-TW" dirty="0"/>
              <a:t>Use the normal vector and the data average to find the fitting plane.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6" name="圓角矩形圖說文字 9">
            <a:extLst>
              <a:ext uri="{FF2B5EF4-FFF2-40B4-BE49-F238E27FC236}">
                <a16:creationId xmlns:a16="http://schemas.microsoft.com/office/drawing/2014/main" id="{AE633DDB-69C8-4BFB-9EFC-A4EC7AAB4E0B}"/>
              </a:ext>
            </a:extLst>
          </p:cNvPr>
          <p:cNvSpPr/>
          <p:nvPr/>
        </p:nvSpPr>
        <p:spPr>
          <a:xfrm>
            <a:off x="7236296" y="1052413"/>
            <a:ext cx="649287" cy="360363"/>
          </a:xfrm>
          <a:prstGeom prst="wedgeRoundRectCallout">
            <a:avLst>
              <a:gd name="adj1" fmla="val -14060"/>
              <a:gd name="adj2" fmla="val -22200"/>
              <a:gd name="adj3" fmla="val 16667"/>
            </a:avLst>
          </a:prstGeom>
          <a:solidFill>
            <a:srgbClr val="FFFFC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Quiz</a:t>
            </a:r>
            <a:r>
              <a:rPr lang="en-US" altLang="zh-TW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265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580E5467-D063-412D-A423-57E9290C834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457200">
              <a:lnSpc>
                <a:spcPct val="90000"/>
              </a:lnSpc>
              <a:defRPr/>
            </a:pPr>
            <a:r>
              <a:rPr lang="en-US" altLang="zh-TW" dirty="0"/>
              <a:t>Comparison of methods for dim. reduction</a:t>
            </a:r>
          </a:p>
          <a:p>
            <a:pPr marL="914400" lvl="1" indent="-457200">
              <a:lnSpc>
                <a:spcPct val="90000"/>
              </a:lnSpc>
              <a:defRPr/>
            </a:pPr>
            <a:r>
              <a:rPr lang="en-US" altLang="zh-TW" dirty="0"/>
              <a:t>PCA: For unlabeled data </a:t>
            </a:r>
            <a:r>
              <a:rPr lang="en-US" altLang="zh-TW" dirty="0">
                <a:sym typeface="Wingdings" panose="05000000000000000000" pitchFamily="2" charset="2"/>
              </a:rPr>
              <a:t> Unsupervised leaning</a:t>
            </a:r>
            <a:endParaRPr lang="en-US" altLang="zh-TW" dirty="0"/>
          </a:p>
          <a:p>
            <a:pPr marL="914400" lvl="1" indent="-457200">
              <a:lnSpc>
                <a:spcPct val="90000"/>
              </a:lnSpc>
              <a:defRPr/>
            </a:pPr>
            <a:r>
              <a:rPr lang="en-US" altLang="zh-TW" dirty="0"/>
              <a:t>LDA (linear discriminant analysis): For classifying labeled data </a:t>
            </a:r>
            <a:r>
              <a:rPr lang="en-US" altLang="zh-TW" dirty="0">
                <a:sym typeface="Wingdings" panose="05000000000000000000" pitchFamily="2" charset="2"/>
              </a:rPr>
              <a:t> Supervised learning</a:t>
            </a:r>
            <a:endParaRPr lang="en-US" altLang="zh-TW" dirty="0"/>
          </a:p>
          <a:p>
            <a:pPr marL="514350" indent="-457200">
              <a:lnSpc>
                <a:spcPct val="90000"/>
              </a:lnSpc>
              <a:defRPr/>
            </a:pPr>
            <a:r>
              <a:rPr lang="en-US" altLang="zh-TW" dirty="0"/>
              <a:t>If d&gt;&gt;n, then we need to have a workaround for computing the eigenvectors</a:t>
            </a:r>
          </a:p>
          <a:p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1C08F233-19DA-41CD-B0AE-E7FCB0101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More about PCA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57013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BDAB135C-A68C-4CE9-9595-B937B318D48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IRIS dataset projection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C83EA40A-DD08-4EB4-AEB2-DFEF0AE5A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 of PCA</a:t>
            </a:r>
            <a:endParaRPr lang="zh-TW" altLang="en-US" dirty="0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9EE55280-B591-4437-8D90-85BF600B8BEA}"/>
              </a:ext>
            </a:extLst>
          </p:cNvPr>
          <p:cNvSpPr txBox="1">
            <a:spLocks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zh-TW"/>
            </a:defPPr>
            <a:lvl1pPr marL="0" algn="l" defTabSz="762000" rtl="0" eaLnBrk="1" latinLnBrk="0" hangingPunct="1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 kern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  <a:lvl2pPr marL="742950" indent="-285750" algn="l" defTabSz="762000" rtl="0" eaLnBrk="1" latinLnBrk="0" hangingPunct="1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 kern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2pPr>
            <a:lvl3pPr marL="1143000" indent="-228600" algn="l" defTabSz="762000" rtl="0" eaLnBrk="1" latinLnBrk="0" hangingPunct="1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3pPr>
            <a:lvl4pPr marL="1600200" indent="-228600" algn="l" defTabSz="762000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1" sz="2000" kern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4pPr>
            <a:lvl5pPr marL="2057400" indent="-228600" algn="l" defTabSz="762000" rtl="0" eaLnBrk="1" latinLnBrk="0" hangingPunct="1">
              <a:spcBef>
                <a:spcPct val="20000"/>
              </a:spcBef>
              <a:buClr>
                <a:schemeClr val="accent2"/>
              </a:buClr>
              <a:buChar char="–"/>
              <a:defRPr kumimoji="1" sz="2000" kern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5pPr>
            <a:lvl6pPr marL="2514600" indent="-228600" algn="l" defTabSz="7620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 kern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6pPr>
            <a:lvl7pPr marL="2971800" indent="-228600" algn="l" defTabSz="7620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 kern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7pPr>
            <a:lvl8pPr marL="3429000" indent="-228600" algn="l" defTabSz="7620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 kern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8pPr>
            <a:lvl9pPr marL="3886200" indent="-228600" algn="l" defTabSz="7620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 kern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400"/>
              <a:t> </a:t>
            </a:r>
          </a:p>
        </p:txBody>
      </p:sp>
      <p:pic>
        <p:nvPicPr>
          <p:cNvPr id="5" name="Picture 10" descr="http://mirlab.org/jang/books/dcpr/example/output/pcaIris01.png">
            <a:extLst>
              <a:ext uri="{FF2B5EF4-FFF2-40B4-BE49-F238E27FC236}">
                <a16:creationId xmlns:a16="http://schemas.microsoft.com/office/drawing/2014/main" id="{956F5394-4FDB-4195-8B33-00AE2BC7B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205038"/>
            <a:ext cx="5495925" cy="412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28678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CBBDD734-D5A9-474B-B2E5-30E43CAB93F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PCA is not designed for classification directly.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2ECD5716-2ACE-4866-B5E9-387B92B84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PCA Not for Classification</a:t>
            </a:r>
            <a:endParaRPr lang="zh-TW" altLang="en-US" dirty="0"/>
          </a:p>
        </p:txBody>
      </p:sp>
      <p:sp>
        <p:nvSpPr>
          <p:cNvPr id="6" name="Line 3">
            <a:extLst>
              <a:ext uri="{FF2B5EF4-FFF2-40B4-BE49-F238E27FC236}">
                <a16:creationId xmlns:a16="http://schemas.microsoft.com/office/drawing/2014/main" id="{C616554A-132D-48A5-AC44-AEC85BE6E0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719" y="5989638"/>
            <a:ext cx="31924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C4A1AD73-3469-44C6-A45F-AA2C371E1B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7544" y="2789238"/>
            <a:ext cx="0" cy="3192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D49E9CA2-83F7-4E70-BB08-1B1569B08A3C}"/>
              </a:ext>
            </a:extLst>
          </p:cNvPr>
          <p:cNvSpPr>
            <a:spLocks noChangeShapeType="1"/>
          </p:cNvSpPr>
          <p:nvPr/>
        </p:nvSpPr>
        <p:spPr bwMode="auto">
          <a:xfrm>
            <a:off x="861244" y="52403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" name="Line 6">
            <a:extLst>
              <a:ext uri="{FF2B5EF4-FFF2-40B4-BE49-F238E27FC236}">
                <a16:creationId xmlns:a16="http://schemas.microsoft.com/office/drawing/2014/main" id="{C0DF14D9-B45B-4596-93F6-BA98A2F0DF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1244" y="52403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" name="Line 7">
            <a:extLst>
              <a:ext uri="{FF2B5EF4-FFF2-40B4-BE49-F238E27FC236}">
                <a16:creationId xmlns:a16="http://schemas.microsoft.com/office/drawing/2014/main" id="{A9071F59-6D83-4D62-AD19-8066FC95099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5644" y="4945063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8BD243C4-EDAA-4FB8-A823-93C05E98ED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75644" y="4945063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" name="Oval 9">
            <a:extLst>
              <a:ext uri="{FF2B5EF4-FFF2-40B4-BE49-F238E27FC236}">
                <a16:creationId xmlns:a16="http://schemas.microsoft.com/office/drawing/2014/main" id="{DD473E87-3CA5-43A7-B2C5-741961EFB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1744" y="37798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3" name="Oval 10">
            <a:extLst>
              <a:ext uri="{FF2B5EF4-FFF2-40B4-BE49-F238E27FC236}">
                <a16:creationId xmlns:a16="http://schemas.microsoft.com/office/drawing/2014/main" id="{CDB4E4F8-878F-4B74-8D9E-4145CC1D3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2744" y="49228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4" name="Oval 11">
            <a:extLst>
              <a:ext uri="{FF2B5EF4-FFF2-40B4-BE49-F238E27FC236}">
                <a16:creationId xmlns:a16="http://schemas.microsoft.com/office/drawing/2014/main" id="{5851FDDA-61E8-4298-91DB-79B4F75C0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3744" y="4567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" name="Oval 12">
            <a:extLst>
              <a:ext uri="{FF2B5EF4-FFF2-40B4-BE49-F238E27FC236}">
                <a16:creationId xmlns:a16="http://schemas.microsoft.com/office/drawing/2014/main" id="{328585E9-D587-4B96-BD6D-C191898CDA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6544" y="4567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6" name="Oval 13">
            <a:extLst>
              <a:ext uri="{FF2B5EF4-FFF2-40B4-BE49-F238E27FC236}">
                <a16:creationId xmlns:a16="http://schemas.microsoft.com/office/drawing/2014/main" id="{2526CFBE-5CEA-432E-8AD4-69007001A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1544" y="42497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" name="Line 14">
            <a:extLst>
              <a:ext uri="{FF2B5EF4-FFF2-40B4-BE49-F238E27FC236}">
                <a16:creationId xmlns:a16="http://schemas.microsoft.com/office/drawing/2014/main" id="{789216CB-1ADB-4C99-A5F7-2BAFA21AE2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4719" y="54689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8" name="Line 15">
            <a:extLst>
              <a:ext uri="{FF2B5EF4-FFF2-40B4-BE49-F238E27FC236}">
                <a16:creationId xmlns:a16="http://schemas.microsoft.com/office/drawing/2014/main" id="{BBE530E9-A87A-4293-A855-8964BDFF9F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94719" y="54689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9" name="Line 16">
            <a:extLst>
              <a:ext uri="{FF2B5EF4-FFF2-40B4-BE49-F238E27FC236}">
                <a16:creationId xmlns:a16="http://schemas.microsoft.com/office/drawing/2014/main" id="{EDEA2B16-8941-41BA-9B4B-0E7DCDB6FB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3244" y="56213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" name="Line 17">
            <a:extLst>
              <a:ext uri="{FF2B5EF4-FFF2-40B4-BE49-F238E27FC236}">
                <a16:creationId xmlns:a16="http://schemas.microsoft.com/office/drawing/2014/main" id="{5A65CA35-31EE-4262-9B27-3816C0655F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23244" y="56213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Oval 18">
            <a:extLst>
              <a:ext uri="{FF2B5EF4-FFF2-40B4-BE49-F238E27FC236}">
                <a16:creationId xmlns:a16="http://schemas.microsoft.com/office/drawing/2014/main" id="{0C9AA017-957A-4A3F-ADC5-25C71A216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0944" y="42624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22" name="Oval 19">
            <a:extLst>
              <a:ext uri="{FF2B5EF4-FFF2-40B4-BE49-F238E27FC236}">
                <a16:creationId xmlns:a16="http://schemas.microsoft.com/office/drawing/2014/main" id="{BE225593-DF85-460F-A972-CD670D134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944" y="38560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23" name="Line 20">
            <a:extLst>
              <a:ext uri="{FF2B5EF4-FFF2-40B4-BE49-F238E27FC236}">
                <a16:creationId xmlns:a16="http://schemas.microsoft.com/office/drawing/2014/main" id="{4C42788B-74F3-4A3B-82EA-3AB93D25985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7519" y="47069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4" name="Line 21">
            <a:extLst>
              <a:ext uri="{FF2B5EF4-FFF2-40B4-BE49-F238E27FC236}">
                <a16:creationId xmlns:a16="http://schemas.microsoft.com/office/drawing/2014/main" id="{C2892BE1-FB6A-4B9B-9F63-E6FF82204D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37519" y="47069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" name="Line 22">
            <a:extLst>
              <a:ext uri="{FF2B5EF4-FFF2-40B4-BE49-F238E27FC236}">
                <a16:creationId xmlns:a16="http://schemas.microsoft.com/office/drawing/2014/main" id="{53B894F4-30AC-4DBE-B850-3020DEEBBF8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3119" y="56975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" name="Line 23">
            <a:extLst>
              <a:ext uri="{FF2B5EF4-FFF2-40B4-BE49-F238E27FC236}">
                <a16:creationId xmlns:a16="http://schemas.microsoft.com/office/drawing/2014/main" id="{5D5CD3B5-97AB-4DBD-B8ED-6835824CB1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3119" y="56975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" name="Line 24">
            <a:extLst>
              <a:ext uri="{FF2B5EF4-FFF2-40B4-BE49-F238E27FC236}">
                <a16:creationId xmlns:a16="http://schemas.microsoft.com/office/drawing/2014/main" id="{B7147FB4-C56E-44A4-B121-CA1C747D28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9844" y="56975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" name="Line 25">
            <a:extLst>
              <a:ext uri="{FF2B5EF4-FFF2-40B4-BE49-F238E27FC236}">
                <a16:creationId xmlns:a16="http://schemas.microsoft.com/office/drawing/2014/main" id="{F97FD1FF-B6EB-4AAC-AA41-1E3A11B876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89844" y="56975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9" name="Oval 26">
            <a:extLst>
              <a:ext uri="{FF2B5EF4-FFF2-40B4-BE49-F238E27FC236}">
                <a16:creationId xmlns:a16="http://schemas.microsoft.com/office/drawing/2014/main" id="{84995D42-186A-4EAA-9977-9A17A497F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7744" y="36528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0" name="Oval 27">
            <a:extLst>
              <a:ext uri="{FF2B5EF4-FFF2-40B4-BE49-F238E27FC236}">
                <a16:creationId xmlns:a16="http://schemas.microsoft.com/office/drawing/2014/main" id="{B4594118-F6A4-4865-A151-A4CF6E5B0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5144" y="33353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1" name="Oval 28">
            <a:extLst>
              <a:ext uri="{FF2B5EF4-FFF2-40B4-BE49-F238E27FC236}">
                <a16:creationId xmlns:a16="http://schemas.microsoft.com/office/drawing/2014/main" id="{13CE1D91-B8FB-4578-9A4A-2D3DD175A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1744" y="47196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2" name="Oval 29">
            <a:extLst>
              <a:ext uri="{FF2B5EF4-FFF2-40B4-BE49-F238E27FC236}">
                <a16:creationId xmlns:a16="http://schemas.microsoft.com/office/drawing/2014/main" id="{5AFF507E-1D23-47C0-A08D-5F18B0192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1744" y="39449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3" name="Oval 30">
            <a:extLst>
              <a:ext uri="{FF2B5EF4-FFF2-40B4-BE49-F238E27FC236}">
                <a16:creationId xmlns:a16="http://schemas.microsoft.com/office/drawing/2014/main" id="{4F74FB8F-1703-4DC2-A683-1DA3A2008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944" y="33226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4" name="Oval 31">
            <a:extLst>
              <a:ext uri="{FF2B5EF4-FFF2-40B4-BE49-F238E27FC236}">
                <a16:creationId xmlns:a16="http://schemas.microsoft.com/office/drawing/2014/main" id="{DD77A15D-B403-49A2-A53B-417FC6A28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5344" y="3932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5" name="Oval 32">
            <a:extLst>
              <a:ext uri="{FF2B5EF4-FFF2-40B4-BE49-F238E27FC236}">
                <a16:creationId xmlns:a16="http://schemas.microsoft.com/office/drawing/2014/main" id="{98131094-439B-4DAC-913B-9F856FC63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7544" y="4186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6" name="Oval 33">
            <a:extLst>
              <a:ext uri="{FF2B5EF4-FFF2-40B4-BE49-F238E27FC236}">
                <a16:creationId xmlns:a16="http://schemas.microsoft.com/office/drawing/2014/main" id="{A9E0F0F7-D01D-4052-B2CC-BFDC2889A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944" y="35639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7" name="Oval 34">
            <a:extLst>
              <a:ext uri="{FF2B5EF4-FFF2-40B4-BE49-F238E27FC236}">
                <a16:creationId xmlns:a16="http://schemas.microsoft.com/office/drawing/2014/main" id="{A4F65542-60B6-4EF5-A6F2-A8230CCD6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1144" y="41735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8" name="Oval 35">
            <a:extLst>
              <a:ext uri="{FF2B5EF4-FFF2-40B4-BE49-F238E27FC236}">
                <a16:creationId xmlns:a16="http://schemas.microsoft.com/office/drawing/2014/main" id="{E8109654-AD1B-4B55-9D9D-40F7FA628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9744" y="37798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9" name="Line 36">
            <a:extLst>
              <a:ext uri="{FF2B5EF4-FFF2-40B4-BE49-F238E27FC236}">
                <a16:creationId xmlns:a16="http://schemas.microsoft.com/office/drawing/2014/main" id="{683E6D69-C4D1-43E8-99DE-454A151078C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4719" y="51641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" name="Line 37">
            <a:extLst>
              <a:ext uri="{FF2B5EF4-FFF2-40B4-BE49-F238E27FC236}">
                <a16:creationId xmlns:a16="http://schemas.microsoft.com/office/drawing/2014/main" id="{5B23A43D-9490-4F93-BF60-0C78BBBE6D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94719" y="51641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1" name="Line 38">
            <a:extLst>
              <a:ext uri="{FF2B5EF4-FFF2-40B4-BE49-F238E27FC236}">
                <a16:creationId xmlns:a16="http://schemas.microsoft.com/office/drawing/2014/main" id="{51ECDCD6-71C0-40F1-A195-B117A838961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9044" y="52403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2" name="Line 39">
            <a:extLst>
              <a:ext uri="{FF2B5EF4-FFF2-40B4-BE49-F238E27FC236}">
                <a16:creationId xmlns:a16="http://schemas.microsoft.com/office/drawing/2014/main" id="{DAED009F-3FD8-487B-AD33-FC74CDFA49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09044" y="52403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3" name="Line 40">
            <a:extLst>
              <a:ext uri="{FF2B5EF4-FFF2-40B4-BE49-F238E27FC236}">
                <a16:creationId xmlns:a16="http://schemas.microsoft.com/office/drawing/2014/main" id="{9026F652-4FDA-4AAF-829A-7F6DF1C45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2719" y="46307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" name="Line 41">
            <a:extLst>
              <a:ext uri="{FF2B5EF4-FFF2-40B4-BE49-F238E27FC236}">
                <a16:creationId xmlns:a16="http://schemas.microsoft.com/office/drawing/2014/main" id="{A00A1B34-BB5B-4023-8D9F-970971F175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32719" y="46307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5" name="Line 42">
            <a:extLst>
              <a:ext uri="{FF2B5EF4-FFF2-40B4-BE49-F238E27FC236}">
                <a16:creationId xmlns:a16="http://schemas.microsoft.com/office/drawing/2014/main" id="{0F888973-00B8-4B7F-BF2E-77B4F2867D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7519" y="44021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6" name="Line 43">
            <a:extLst>
              <a:ext uri="{FF2B5EF4-FFF2-40B4-BE49-F238E27FC236}">
                <a16:creationId xmlns:a16="http://schemas.microsoft.com/office/drawing/2014/main" id="{70FA5774-D364-4022-979A-E3468EFC02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37519" y="44021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7" name="Line 44">
            <a:extLst>
              <a:ext uri="{FF2B5EF4-FFF2-40B4-BE49-F238E27FC236}">
                <a16:creationId xmlns:a16="http://schemas.microsoft.com/office/drawing/2014/main" id="{833F4FD0-A848-438A-83DB-F6C67B54FF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9919" y="5383213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8" name="Line 45">
            <a:extLst>
              <a:ext uri="{FF2B5EF4-FFF2-40B4-BE49-F238E27FC236}">
                <a16:creationId xmlns:a16="http://schemas.microsoft.com/office/drawing/2014/main" id="{71BCD9D5-2FD0-40F1-8585-8F4F610C93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89919" y="5383213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" name="Line 46">
            <a:extLst>
              <a:ext uri="{FF2B5EF4-FFF2-40B4-BE49-F238E27FC236}">
                <a16:creationId xmlns:a16="http://schemas.microsoft.com/office/drawing/2014/main" id="{8FC5E5C2-D391-4CE4-8A69-AEC5E17F5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8519" y="4697413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0" name="Line 47">
            <a:extLst>
              <a:ext uri="{FF2B5EF4-FFF2-40B4-BE49-F238E27FC236}">
                <a16:creationId xmlns:a16="http://schemas.microsoft.com/office/drawing/2014/main" id="{8F6D79AE-1948-46C2-A407-C077E5A14E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18519" y="4697413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" name="Line 48">
            <a:extLst>
              <a:ext uri="{FF2B5EF4-FFF2-40B4-BE49-F238E27FC236}">
                <a16:creationId xmlns:a16="http://schemas.microsoft.com/office/drawing/2014/main" id="{C0FF6E93-7934-4BF5-8DF7-CC8F50DC4B8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56519" y="4279900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" name="Line 49">
            <a:extLst>
              <a:ext uri="{FF2B5EF4-FFF2-40B4-BE49-F238E27FC236}">
                <a16:creationId xmlns:a16="http://schemas.microsoft.com/office/drawing/2014/main" id="{608473B5-7ECB-4436-B33A-C8C134B928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66044" y="4279900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" name="Line 50">
            <a:extLst>
              <a:ext uri="{FF2B5EF4-FFF2-40B4-BE49-F238E27FC236}">
                <a16:creationId xmlns:a16="http://schemas.microsoft.com/office/drawing/2014/main" id="{BD857D30-E9D3-405B-90F9-290C4043F7EB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8444" y="54689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4" name="Line 51">
            <a:extLst>
              <a:ext uri="{FF2B5EF4-FFF2-40B4-BE49-F238E27FC236}">
                <a16:creationId xmlns:a16="http://schemas.microsoft.com/office/drawing/2014/main" id="{3F5CBCFD-1C6F-45AF-AC75-041210E5FE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18444" y="54689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5" name="Line 52">
            <a:extLst>
              <a:ext uri="{FF2B5EF4-FFF2-40B4-BE49-F238E27FC236}">
                <a16:creationId xmlns:a16="http://schemas.microsoft.com/office/drawing/2014/main" id="{2BD4AC7C-C233-4E4D-BF73-B598A3312EC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8444" y="50117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6" name="Line 53">
            <a:extLst>
              <a:ext uri="{FF2B5EF4-FFF2-40B4-BE49-F238E27FC236}">
                <a16:creationId xmlns:a16="http://schemas.microsoft.com/office/drawing/2014/main" id="{397629AA-3DBB-411B-BF34-4563716065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18444" y="50117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7" name="Line 54">
            <a:extLst>
              <a:ext uri="{FF2B5EF4-FFF2-40B4-BE49-F238E27FC236}">
                <a16:creationId xmlns:a16="http://schemas.microsoft.com/office/drawing/2014/main" id="{F44244F5-F7AD-4C7D-9DD1-E2677A506B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45532" y="3324225"/>
            <a:ext cx="1673225" cy="1292225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8" name="Line 55">
            <a:extLst>
              <a:ext uri="{FF2B5EF4-FFF2-40B4-BE49-F238E27FC236}">
                <a16:creationId xmlns:a16="http://schemas.microsoft.com/office/drawing/2014/main" id="{B5540215-F3F9-4E70-A586-1C293C0D282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12132" y="3933825"/>
            <a:ext cx="530225" cy="682625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9" name="Line 56">
            <a:extLst>
              <a:ext uri="{FF2B5EF4-FFF2-40B4-BE49-F238E27FC236}">
                <a16:creationId xmlns:a16="http://schemas.microsoft.com/office/drawing/2014/main" id="{E6B51D79-D7B7-443F-AAC5-AD5ED62AF43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5519" y="5989638"/>
            <a:ext cx="31924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0" name="Line 57">
            <a:extLst>
              <a:ext uri="{FF2B5EF4-FFF2-40B4-BE49-F238E27FC236}">
                <a16:creationId xmlns:a16="http://schemas.microsoft.com/office/drawing/2014/main" id="{AE3EDAA0-C29F-4ED5-A373-04500CB6C4D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1444" y="52403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" name="Line 58">
            <a:extLst>
              <a:ext uri="{FF2B5EF4-FFF2-40B4-BE49-F238E27FC236}">
                <a16:creationId xmlns:a16="http://schemas.microsoft.com/office/drawing/2014/main" id="{17F7D084-C75D-4526-A361-C884A259A7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01444" y="52403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" name="Line 59">
            <a:extLst>
              <a:ext uri="{FF2B5EF4-FFF2-40B4-BE49-F238E27FC236}">
                <a16:creationId xmlns:a16="http://schemas.microsoft.com/office/drawing/2014/main" id="{084189CF-C0F6-4214-9D04-E015F6DA96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915844" y="4945063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3" name="Line 60">
            <a:extLst>
              <a:ext uri="{FF2B5EF4-FFF2-40B4-BE49-F238E27FC236}">
                <a16:creationId xmlns:a16="http://schemas.microsoft.com/office/drawing/2014/main" id="{92E57EB9-958B-41CA-8328-09705DF5A47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15844" y="4945063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4" name="Oval 61">
            <a:extLst>
              <a:ext uri="{FF2B5EF4-FFF2-40B4-BE49-F238E27FC236}">
                <a16:creationId xmlns:a16="http://schemas.microsoft.com/office/drawing/2014/main" id="{A2A37591-DDFA-442A-B96B-78DA954C3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1944" y="37798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65" name="Oval 62">
            <a:extLst>
              <a:ext uri="{FF2B5EF4-FFF2-40B4-BE49-F238E27FC236}">
                <a16:creationId xmlns:a16="http://schemas.microsoft.com/office/drawing/2014/main" id="{EB0462C3-7E8F-47C7-99A0-6E3646544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4144" y="51006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66" name="Oval 63">
            <a:extLst>
              <a:ext uri="{FF2B5EF4-FFF2-40B4-BE49-F238E27FC236}">
                <a16:creationId xmlns:a16="http://schemas.microsoft.com/office/drawing/2014/main" id="{3A21FD75-1CF5-49E4-A780-E717AB2ED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3944" y="4567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67" name="Oval 64">
            <a:extLst>
              <a:ext uri="{FF2B5EF4-FFF2-40B4-BE49-F238E27FC236}">
                <a16:creationId xmlns:a16="http://schemas.microsoft.com/office/drawing/2014/main" id="{07931F62-A5F5-43C1-9C2D-DC1D8DF2C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6744" y="4567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68" name="Oval 65">
            <a:extLst>
              <a:ext uri="{FF2B5EF4-FFF2-40B4-BE49-F238E27FC236}">
                <a16:creationId xmlns:a16="http://schemas.microsoft.com/office/drawing/2014/main" id="{AD59E59F-B726-416C-83E1-530641139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944" y="5075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69" name="Line 66">
            <a:extLst>
              <a:ext uri="{FF2B5EF4-FFF2-40B4-BE49-F238E27FC236}">
                <a16:creationId xmlns:a16="http://schemas.microsoft.com/office/drawing/2014/main" id="{FDAD81E6-157F-4CD7-936C-3C60130CA234}"/>
              </a:ext>
            </a:extLst>
          </p:cNvPr>
          <p:cNvSpPr>
            <a:spLocks noChangeShapeType="1"/>
          </p:cNvSpPr>
          <p:nvPr/>
        </p:nvSpPr>
        <p:spPr bwMode="auto">
          <a:xfrm>
            <a:off x="6185719" y="4164013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0" name="Line 67">
            <a:extLst>
              <a:ext uri="{FF2B5EF4-FFF2-40B4-BE49-F238E27FC236}">
                <a16:creationId xmlns:a16="http://schemas.microsoft.com/office/drawing/2014/main" id="{BE1A50FE-FFC8-4695-86AE-EB94C7E395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85719" y="4164013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1" name="Line 68">
            <a:extLst>
              <a:ext uri="{FF2B5EF4-FFF2-40B4-BE49-F238E27FC236}">
                <a16:creationId xmlns:a16="http://schemas.microsoft.com/office/drawing/2014/main" id="{61BADDC0-86BD-4D3E-9971-E391371CA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0444" y="5230813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" name="Line 69">
            <a:extLst>
              <a:ext uri="{FF2B5EF4-FFF2-40B4-BE49-F238E27FC236}">
                <a16:creationId xmlns:a16="http://schemas.microsoft.com/office/drawing/2014/main" id="{1C84A08D-AE22-4116-8011-2EF66ED686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90444" y="5230813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3" name="Oval 70">
            <a:extLst>
              <a:ext uri="{FF2B5EF4-FFF2-40B4-BE49-F238E27FC236}">
                <a16:creationId xmlns:a16="http://schemas.microsoft.com/office/drawing/2014/main" id="{0557FCB4-7E61-4904-B6DA-80490230A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1144" y="42624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74" name="Oval 71">
            <a:extLst>
              <a:ext uri="{FF2B5EF4-FFF2-40B4-BE49-F238E27FC236}">
                <a16:creationId xmlns:a16="http://schemas.microsoft.com/office/drawing/2014/main" id="{B8129EA9-DA04-49B3-97A4-B78C42B24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0144" y="38560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75" name="Line 72">
            <a:extLst>
              <a:ext uri="{FF2B5EF4-FFF2-40B4-BE49-F238E27FC236}">
                <a16:creationId xmlns:a16="http://schemas.microsoft.com/office/drawing/2014/main" id="{2162F765-8246-4C72-9405-435D579B333F}"/>
              </a:ext>
            </a:extLst>
          </p:cNvPr>
          <p:cNvSpPr>
            <a:spLocks noChangeShapeType="1"/>
          </p:cNvSpPr>
          <p:nvPr/>
        </p:nvSpPr>
        <p:spPr bwMode="auto">
          <a:xfrm>
            <a:off x="5677719" y="47069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" name="Line 73">
            <a:extLst>
              <a:ext uri="{FF2B5EF4-FFF2-40B4-BE49-F238E27FC236}">
                <a16:creationId xmlns:a16="http://schemas.microsoft.com/office/drawing/2014/main" id="{D58F855E-C979-46BC-B152-F52ED943C5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77719" y="47069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7" name="Line 74">
            <a:extLst>
              <a:ext uri="{FF2B5EF4-FFF2-40B4-BE49-F238E27FC236}">
                <a16:creationId xmlns:a16="http://schemas.microsoft.com/office/drawing/2014/main" id="{F7AB82CC-DB08-4F85-B79C-CBD258F9B0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63319" y="56975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8" name="Line 75">
            <a:extLst>
              <a:ext uri="{FF2B5EF4-FFF2-40B4-BE49-F238E27FC236}">
                <a16:creationId xmlns:a16="http://schemas.microsoft.com/office/drawing/2014/main" id="{F63641CD-69D5-46BA-AD05-8E0E0BEDE3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63319" y="56975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9" name="Line 76">
            <a:extLst>
              <a:ext uri="{FF2B5EF4-FFF2-40B4-BE49-F238E27FC236}">
                <a16:creationId xmlns:a16="http://schemas.microsoft.com/office/drawing/2014/main" id="{58119BA5-FF10-4BD8-B582-4376649763B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30044" y="56975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0" name="Line 77">
            <a:extLst>
              <a:ext uri="{FF2B5EF4-FFF2-40B4-BE49-F238E27FC236}">
                <a16:creationId xmlns:a16="http://schemas.microsoft.com/office/drawing/2014/main" id="{0C71B11E-0C13-4EB3-B6A6-D9D9C8FBE2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30044" y="56975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1" name="Oval 78">
            <a:extLst>
              <a:ext uri="{FF2B5EF4-FFF2-40B4-BE49-F238E27FC236}">
                <a16:creationId xmlns:a16="http://schemas.microsoft.com/office/drawing/2014/main" id="{F351B6BA-83B9-4357-9E60-68C93D213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9744" y="36528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2" name="Oval 79">
            <a:extLst>
              <a:ext uri="{FF2B5EF4-FFF2-40B4-BE49-F238E27FC236}">
                <a16:creationId xmlns:a16="http://schemas.microsoft.com/office/drawing/2014/main" id="{35867E67-D4FA-4944-BF80-76F6FFF8E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2344" y="35004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3" name="Oval 80">
            <a:extLst>
              <a:ext uri="{FF2B5EF4-FFF2-40B4-BE49-F238E27FC236}">
                <a16:creationId xmlns:a16="http://schemas.microsoft.com/office/drawing/2014/main" id="{83B86B5D-B370-4D2A-9FDB-009540B1D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1944" y="47196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4" name="Oval 81">
            <a:extLst>
              <a:ext uri="{FF2B5EF4-FFF2-40B4-BE49-F238E27FC236}">
                <a16:creationId xmlns:a16="http://schemas.microsoft.com/office/drawing/2014/main" id="{31FE7E4F-ED62-4517-AD38-33A864C47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144" y="3932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5" name="Oval 82">
            <a:extLst>
              <a:ext uri="{FF2B5EF4-FFF2-40B4-BE49-F238E27FC236}">
                <a16:creationId xmlns:a16="http://schemas.microsoft.com/office/drawing/2014/main" id="{6A490CD4-0900-409B-BCF5-20A46912F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4144" y="54054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6" name="Oval 83">
            <a:extLst>
              <a:ext uri="{FF2B5EF4-FFF2-40B4-BE49-F238E27FC236}">
                <a16:creationId xmlns:a16="http://schemas.microsoft.com/office/drawing/2014/main" id="{1D25617B-52A1-4D61-9AFC-C0DA272F8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7344" y="4313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7" name="Oval 84">
            <a:extLst>
              <a:ext uri="{FF2B5EF4-FFF2-40B4-BE49-F238E27FC236}">
                <a16:creationId xmlns:a16="http://schemas.microsoft.com/office/drawing/2014/main" id="{C2E61F05-29AA-4815-AB3D-55F0505CF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7744" y="4186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8" name="Oval 85">
            <a:extLst>
              <a:ext uri="{FF2B5EF4-FFF2-40B4-BE49-F238E27FC236}">
                <a16:creationId xmlns:a16="http://schemas.microsoft.com/office/drawing/2014/main" id="{C0A9492F-DA74-4874-89DA-25B9CFDB0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8344" y="48466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9" name="Oval 86">
            <a:extLst>
              <a:ext uri="{FF2B5EF4-FFF2-40B4-BE49-F238E27FC236}">
                <a16:creationId xmlns:a16="http://schemas.microsoft.com/office/drawing/2014/main" id="{FCAAA4D4-FB01-44CE-95D2-0A977850BA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1344" y="41735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90" name="Oval 87">
            <a:extLst>
              <a:ext uri="{FF2B5EF4-FFF2-40B4-BE49-F238E27FC236}">
                <a16:creationId xmlns:a16="http://schemas.microsoft.com/office/drawing/2014/main" id="{713AC825-9FF8-4292-9178-9BC794ED8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9944" y="37798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91" name="Line 88">
            <a:extLst>
              <a:ext uri="{FF2B5EF4-FFF2-40B4-BE49-F238E27FC236}">
                <a16:creationId xmlns:a16="http://schemas.microsoft.com/office/drawing/2014/main" id="{574DBF0C-7489-4C9C-8EB6-3E7602C0BCF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2844" y="38687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2" name="Line 89">
            <a:extLst>
              <a:ext uri="{FF2B5EF4-FFF2-40B4-BE49-F238E27FC236}">
                <a16:creationId xmlns:a16="http://schemas.microsoft.com/office/drawing/2014/main" id="{C5B38B23-78FD-4674-AA2F-76FF558BB5B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42844" y="38687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3" name="Line 90">
            <a:extLst>
              <a:ext uri="{FF2B5EF4-FFF2-40B4-BE49-F238E27FC236}">
                <a16:creationId xmlns:a16="http://schemas.microsoft.com/office/drawing/2014/main" id="{EF0A4768-735A-4FC7-AA08-0D64016EA08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1444" y="3783013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4" name="Line 91">
            <a:extLst>
              <a:ext uri="{FF2B5EF4-FFF2-40B4-BE49-F238E27FC236}">
                <a16:creationId xmlns:a16="http://schemas.microsoft.com/office/drawing/2014/main" id="{992AEB1D-1F28-46DB-9F95-CC776B8AC1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71444" y="3783013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" name="Line 92">
            <a:extLst>
              <a:ext uri="{FF2B5EF4-FFF2-40B4-BE49-F238E27FC236}">
                <a16:creationId xmlns:a16="http://schemas.microsoft.com/office/drawing/2014/main" id="{E50861C6-496A-47B0-9D5C-0AF6795BB0C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72919" y="46307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6" name="Line 93">
            <a:extLst>
              <a:ext uri="{FF2B5EF4-FFF2-40B4-BE49-F238E27FC236}">
                <a16:creationId xmlns:a16="http://schemas.microsoft.com/office/drawing/2014/main" id="{C211ABB5-3599-4FD1-848F-F0AD74E9B6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72919" y="46307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" name="Line 94">
            <a:extLst>
              <a:ext uri="{FF2B5EF4-FFF2-40B4-BE49-F238E27FC236}">
                <a16:creationId xmlns:a16="http://schemas.microsoft.com/office/drawing/2014/main" id="{8A3CEFE4-5EBE-48D1-8150-1976454BFF37}"/>
              </a:ext>
            </a:extLst>
          </p:cNvPr>
          <p:cNvSpPr>
            <a:spLocks noChangeShapeType="1"/>
          </p:cNvSpPr>
          <p:nvPr/>
        </p:nvSpPr>
        <p:spPr bwMode="auto">
          <a:xfrm>
            <a:off x="5677719" y="44021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8" name="Line 95">
            <a:extLst>
              <a:ext uri="{FF2B5EF4-FFF2-40B4-BE49-F238E27FC236}">
                <a16:creationId xmlns:a16="http://schemas.microsoft.com/office/drawing/2014/main" id="{B4318EF1-8BA9-4BEE-9B8C-7746ECA07F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77719" y="44021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9" name="Line 96">
            <a:extLst>
              <a:ext uri="{FF2B5EF4-FFF2-40B4-BE49-F238E27FC236}">
                <a16:creationId xmlns:a16="http://schemas.microsoft.com/office/drawing/2014/main" id="{1A183AF6-1F08-4E24-9102-BA42981347F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9044" y="4468813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0" name="Line 97">
            <a:extLst>
              <a:ext uri="{FF2B5EF4-FFF2-40B4-BE49-F238E27FC236}">
                <a16:creationId xmlns:a16="http://schemas.microsoft.com/office/drawing/2014/main" id="{BF9CC92C-DF1C-4C30-8FBB-A8EC0CC60FE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9044" y="4468813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1" name="Line 98">
            <a:extLst>
              <a:ext uri="{FF2B5EF4-FFF2-40B4-BE49-F238E27FC236}">
                <a16:creationId xmlns:a16="http://schemas.microsoft.com/office/drawing/2014/main" id="{26DF8794-4FC3-4F3D-83A2-05696708689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4719" y="55451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" name="Line 99">
            <a:extLst>
              <a:ext uri="{FF2B5EF4-FFF2-40B4-BE49-F238E27FC236}">
                <a16:creationId xmlns:a16="http://schemas.microsoft.com/office/drawing/2014/main" id="{1C798A03-41EA-4B56-B682-A03375E1D3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04719" y="55451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" name="Line 100">
            <a:extLst>
              <a:ext uri="{FF2B5EF4-FFF2-40B4-BE49-F238E27FC236}">
                <a16:creationId xmlns:a16="http://schemas.microsoft.com/office/drawing/2014/main" id="{7483EE94-0D2A-42DC-A4B6-C7118AC058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1844" y="40973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" name="Line 101">
            <a:extLst>
              <a:ext uri="{FF2B5EF4-FFF2-40B4-BE49-F238E27FC236}">
                <a16:creationId xmlns:a16="http://schemas.microsoft.com/office/drawing/2014/main" id="{8A66C762-8CC7-4851-A211-92E4BC839E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61844" y="40973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" name="Line 102">
            <a:extLst>
              <a:ext uri="{FF2B5EF4-FFF2-40B4-BE49-F238E27FC236}">
                <a16:creationId xmlns:a16="http://schemas.microsoft.com/office/drawing/2014/main" id="{ED54306B-CB73-4292-8930-E11D7D8398B5}"/>
              </a:ext>
            </a:extLst>
          </p:cNvPr>
          <p:cNvSpPr>
            <a:spLocks noChangeShapeType="1"/>
          </p:cNvSpPr>
          <p:nvPr/>
        </p:nvSpPr>
        <p:spPr bwMode="auto">
          <a:xfrm>
            <a:off x="5458644" y="54689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" name="Line 103">
            <a:extLst>
              <a:ext uri="{FF2B5EF4-FFF2-40B4-BE49-F238E27FC236}">
                <a16:creationId xmlns:a16="http://schemas.microsoft.com/office/drawing/2014/main" id="{BA822E1F-4AC2-45EB-81A8-7A65672389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58644" y="54689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7" name="Line 104">
            <a:extLst>
              <a:ext uri="{FF2B5EF4-FFF2-40B4-BE49-F238E27FC236}">
                <a16:creationId xmlns:a16="http://schemas.microsoft.com/office/drawing/2014/main" id="{C28D9023-82B1-4173-AF91-B51792B76AC5}"/>
              </a:ext>
            </a:extLst>
          </p:cNvPr>
          <p:cNvSpPr>
            <a:spLocks noChangeShapeType="1"/>
          </p:cNvSpPr>
          <p:nvPr/>
        </p:nvSpPr>
        <p:spPr bwMode="auto">
          <a:xfrm>
            <a:off x="5458644" y="50117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8" name="Line 105">
            <a:extLst>
              <a:ext uri="{FF2B5EF4-FFF2-40B4-BE49-F238E27FC236}">
                <a16:creationId xmlns:a16="http://schemas.microsoft.com/office/drawing/2014/main" id="{14DD5A7F-AF06-4D22-B80D-0835246E39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58644" y="5011738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9" name="Line 106">
            <a:extLst>
              <a:ext uri="{FF2B5EF4-FFF2-40B4-BE49-F238E27FC236}">
                <a16:creationId xmlns:a16="http://schemas.microsoft.com/office/drawing/2014/main" id="{DA3E4A08-8795-4880-B8CB-5D7144EC4A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82344" y="2789238"/>
            <a:ext cx="0" cy="3192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0" name="Line 107">
            <a:extLst>
              <a:ext uri="{FF2B5EF4-FFF2-40B4-BE49-F238E27FC236}">
                <a16:creationId xmlns:a16="http://schemas.microsoft.com/office/drawing/2014/main" id="{F83D51BC-1523-495A-8737-6046570CB0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36532" y="3324225"/>
            <a:ext cx="1673225" cy="1292225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1" name="Line 108">
            <a:extLst>
              <a:ext uri="{FF2B5EF4-FFF2-40B4-BE49-F238E27FC236}">
                <a16:creationId xmlns:a16="http://schemas.microsoft.com/office/drawing/2014/main" id="{1071F5DC-2E97-4B97-88DB-71938189C6C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03132" y="3933825"/>
            <a:ext cx="530225" cy="682625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" name="Rectangle 110">
            <a:extLst>
              <a:ext uri="{FF2B5EF4-FFF2-40B4-BE49-F238E27FC236}">
                <a16:creationId xmlns:a16="http://schemas.microsoft.com/office/drawing/2014/main" id="{39BBE703-6472-44FF-88FA-5C4AB5D56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944" y="2667000"/>
            <a:ext cx="1811971" cy="431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200" dirty="0">
                <a:solidFill>
                  <a:srgbClr val="66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Ideal situation</a:t>
            </a:r>
          </a:p>
        </p:txBody>
      </p:sp>
      <p:sp>
        <p:nvSpPr>
          <p:cNvPr id="113" name="Rectangle 111">
            <a:extLst>
              <a:ext uri="{FF2B5EF4-FFF2-40B4-BE49-F238E27FC236}">
                <a16:creationId xmlns:a16="http://schemas.microsoft.com/office/drawing/2014/main" id="{FA556EEA-6200-494A-AB20-FC425A5A7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8432" y="2667000"/>
            <a:ext cx="2465931" cy="431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200" dirty="0">
                <a:solidFill>
                  <a:srgbClr val="66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Adversary situation</a:t>
            </a:r>
          </a:p>
        </p:txBody>
      </p:sp>
    </p:spTree>
    <p:extLst>
      <p:ext uri="{BB962C8B-B14F-4D97-AF65-F5344CB8AC3E}">
        <p14:creationId xmlns:p14="http://schemas.microsoft.com/office/powerpoint/2010/main" val="1926988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09579A34-DA79-4D78-BB56-112FBF4F9F4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LDA projection onto directions that can best separate data of different classes.</a:t>
            </a: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0CB12AA2-7551-427E-B675-0EFE31C57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LDA for Classification</a:t>
            </a:r>
            <a:endParaRPr lang="zh-TW" altLang="en-US" dirty="0"/>
          </a:p>
        </p:txBody>
      </p:sp>
      <p:sp>
        <p:nvSpPr>
          <p:cNvPr id="4" name="Line 3">
            <a:extLst>
              <a:ext uri="{FF2B5EF4-FFF2-40B4-BE49-F238E27FC236}">
                <a16:creationId xmlns:a16="http://schemas.microsoft.com/office/drawing/2014/main" id="{52BF4B0B-D50B-46BF-9310-13080E712DD7}"/>
              </a:ext>
            </a:extLst>
          </p:cNvPr>
          <p:cNvSpPr>
            <a:spLocks noChangeShapeType="1"/>
          </p:cNvSpPr>
          <p:nvPr/>
        </p:nvSpPr>
        <p:spPr bwMode="auto">
          <a:xfrm>
            <a:off x="902767" y="6165304"/>
            <a:ext cx="319246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A23B8583-7504-432C-94B2-9A49A589DAC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8692" y="54160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638BBF9A-1B94-4AE0-AA18-F93177E7DB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18692" y="54160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" name="Line 6">
            <a:extLst>
              <a:ext uri="{FF2B5EF4-FFF2-40B4-BE49-F238E27FC236}">
                <a16:creationId xmlns:a16="http://schemas.microsoft.com/office/drawing/2014/main" id="{6223984C-76CE-4C18-ADC2-65C8A055298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3092" y="512072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" name="Line 7">
            <a:extLst>
              <a:ext uri="{FF2B5EF4-FFF2-40B4-BE49-F238E27FC236}">
                <a16:creationId xmlns:a16="http://schemas.microsoft.com/office/drawing/2014/main" id="{737C4C9F-2C5E-4DA0-A600-8E918AD5B0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33092" y="512072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2279FB1-6AE7-41E6-8D6C-7D2234825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9192" y="39555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7352DA8-ABDF-464A-91FC-08BD93246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1392" y="52763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B336005-E06D-4CD4-91B0-50F2446E5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192" y="47429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F4DE6DB-ADE1-4B06-B5EB-520005733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3992" y="47429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64D9C24-C5B3-4088-A04E-EFC3E9D11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6192" y="52509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4" name="Line 13">
            <a:extLst>
              <a:ext uri="{FF2B5EF4-FFF2-40B4-BE49-F238E27FC236}">
                <a16:creationId xmlns:a16="http://schemas.microsoft.com/office/drawing/2014/main" id="{122EE84B-49DC-4434-83A0-C1A824E35DA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02967" y="433967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" name="Line 14">
            <a:extLst>
              <a:ext uri="{FF2B5EF4-FFF2-40B4-BE49-F238E27FC236}">
                <a16:creationId xmlns:a16="http://schemas.microsoft.com/office/drawing/2014/main" id="{470C2A01-2F7A-44FE-B768-9F36BBE66E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02967" y="433967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" name="Line 15">
            <a:extLst>
              <a:ext uri="{FF2B5EF4-FFF2-40B4-BE49-F238E27FC236}">
                <a16:creationId xmlns:a16="http://schemas.microsoft.com/office/drawing/2014/main" id="{15270E43-0E03-48BD-9C95-EDFD06A9F02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7692" y="540647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" name="Line 16">
            <a:extLst>
              <a:ext uri="{FF2B5EF4-FFF2-40B4-BE49-F238E27FC236}">
                <a16:creationId xmlns:a16="http://schemas.microsoft.com/office/drawing/2014/main" id="{CAC980AE-AAFC-49BC-B468-84C24A08EB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7692" y="540647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55DFF65-7FD9-43FF-9D03-843C06D5E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8392" y="44381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3BCACC4-4DCA-4744-AB82-3A7102758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7392" y="40317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20" name="Line 19">
            <a:extLst>
              <a:ext uri="{FF2B5EF4-FFF2-40B4-BE49-F238E27FC236}">
                <a16:creationId xmlns:a16="http://schemas.microsoft.com/office/drawing/2014/main" id="{35052909-266B-40B7-A418-2DD52157AB3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4967" y="48826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Line 20">
            <a:extLst>
              <a:ext uri="{FF2B5EF4-FFF2-40B4-BE49-F238E27FC236}">
                <a16:creationId xmlns:a16="http://schemas.microsoft.com/office/drawing/2014/main" id="{7DD7581B-45B9-470A-93F6-972ED8D7F3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94967" y="48826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" name="Line 21">
            <a:extLst>
              <a:ext uri="{FF2B5EF4-FFF2-40B4-BE49-F238E27FC236}">
                <a16:creationId xmlns:a16="http://schemas.microsoft.com/office/drawing/2014/main" id="{C693C39C-5A90-497E-86E5-57FA63DE4B3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0567" y="58732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3" name="Line 22">
            <a:extLst>
              <a:ext uri="{FF2B5EF4-FFF2-40B4-BE49-F238E27FC236}">
                <a16:creationId xmlns:a16="http://schemas.microsoft.com/office/drawing/2014/main" id="{B830BC69-154B-400C-8DB3-493ED5A0DD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80567" y="58732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4" name="Line 23">
            <a:extLst>
              <a:ext uri="{FF2B5EF4-FFF2-40B4-BE49-F238E27FC236}">
                <a16:creationId xmlns:a16="http://schemas.microsoft.com/office/drawing/2014/main" id="{EFEE9254-5BEB-4E49-9591-C4471BEF92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292" y="58732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" name="Line 24">
            <a:extLst>
              <a:ext uri="{FF2B5EF4-FFF2-40B4-BE49-F238E27FC236}">
                <a16:creationId xmlns:a16="http://schemas.microsoft.com/office/drawing/2014/main" id="{32043EE4-05BE-499D-89C2-C42D8F5EEA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47292" y="58732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4475313-4A5F-4126-BCB6-D15C22A9C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6992" y="38285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4F57415-4055-45EF-98B7-80209EA30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592" y="36761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53BC4E9-1916-496A-B09B-472191074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9192" y="48953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AD487B4-1A2F-439A-883D-E33C5908E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2392" y="41079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2D886F8-61B6-417B-A09A-8E4E85B66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1392" y="55811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75DCAA2-8121-4BE4-9879-ED3662D83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4592" y="44889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73EB2D8-5E46-41A0-BFF3-CDD0B955E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4992" y="43619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E8A4097-A85F-44A7-B137-B9AC107FA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5592" y="50223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D0419504-AE54-40FF-918C-1DCDE8034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8592" y="43492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FC514FA-F1B2-4EEC-94B1-C6D6F1227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7192" y="39555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36" name="Line 35">
            <a:extLst>
              <a:ext uri="{FF2B5EF4-FFF2-40B4-BE49-F238E27FC236}">
                <a16:creationId xmlns:a16="http://schemas.microsoft.com/office/drawing/2014/main" id="{FD39C476-361F-4DE8-AFEE-19AB5471C64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0092" y="40444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7" name="Line 36">
            <a:extLst>
              <a:ext uri="{FF2B5EF4-FFF2-40B4-BE49-F238E27FC236}">
                <a16:creationId xmlns:a16="http://schemas.microsoft.com/office/drawing/2014/main" id="{8FFD1F56-2976-45CA-881F-2EBE4BB418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0092" y="40444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" name="Line 37">
            <a:extLst>
              <a:ext uri="{FF2B5EF4-FFF2-40B4-BE49-F238E27FC236}">
                <a16:creationId xmlns:a16="http://schemas.microsoft.com/office/drawing/2014/main" id="{7BF23635-CA94-41D5-93A9-8367ACCB634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8692" y="395867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9" name="Line 38">
            <a:extLst>
              <a:ext uri="{FF2B5EF4-FFF2-40B4-BE49-F238E27FC236}">
                <a16:creationId xmlns:a16="http://schemas.microsoft.com/office/drawing/2014/main" id="{3734D397-EF77-47FE-932D-9BEF3B9703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88692" y="395867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" name="Line 39">
            <a:extLst>
              <a:ext uri="{FF2B5EF4-FFF2-40B4-BE49-F238E27FC236}">
                <a16:creationId xmlns:a16="http://schemas.microsoft.com/office/drawing/2014/main" id="{CB5FDA3E-1852-4ED0-BE55-81B98B1946C5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0167" y="48064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1" name="Line 40">
            <a:extLst>
              <a:ext uri="{FF2B5EF4-FFF2-40B4-BE49-F238E27FC236}">
                <a16:creationId xmlns:a16="http://schemas.microsoft.com/office/drawing/2014/main" id="{8FFEB4A1-78F8-4166-8E4D-5EE8A6C8E5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90167" y="48064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2" name="Line 41">
            <a:extLst>
              <a:ext uri="{FF2B5EF4-FFF2-40B4-BE49-F238E27FC236}">
                <a16:creationId xmlns:a16="http://schemas.microsoft.com/office/drawing/2014/main" id="{2C005C18-6E90-49DD-956A-146713881D9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4967" y="45778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3" name="Line 42">
            <a:extLst>
              <a:ext uri="{FF2B5EF4-FFF2-40B4-BE49-F238E27FC236}">
                <a16:creationId xmlns:a16="http://schemas.microsoft.com/office/drawing/2014/main" id="{C3AF2C24-606D-4035-BD2A-11FFF8A7BB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94967" y="45778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" name="Line 43">
            <a:extLst>
              <a:ext uri="{FF2B5EF4-FFF2-40B4-BE49-F238E27FC236}">
                <a16:creationId xmlns:a16="http://schemas.microsoft.com/office/drawing/2014/main" id="{057B1C0F-75C9-4014-969D-F3B8D6B839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6292" y="464447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5" name="Line 44">
            <a:extLst>
              <a:ext uri="{FF2B5EF4-FFF2-40B4-BE49-F238E27FC236}">
                <a16:creationId xmlns:a16="http://schemas.microsoft.com/office/drawing/2014/main" id="{67AED2B2-22F1-43B5-AD0B-B7E6D76559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36292" y="464447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6" name="Line 45">
            <a:extLst>
              <a:ext uri="{FF2B5EF4-FFF2-40B4-BE49-F238E27FC236}">
                <a16:creationId xmlns:a16="http://schemas.microsoft.com/office/drawing/2014/main" id="{7464228D-5E5D-471D-AF1E-0D3EE407ED4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1967" y="57208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7" name="Line 46">
            <a:extLst>
              <a:ext uri="{FF2B5EF4-FFF2-40B4-BE49-F238E27FC236}">
                <a16:creationId xmlns:a16="http://schemas.microsoft.com/office/drawing/2014/main" id="{BE170D79-3EA5-4D3F-80D2-741D267105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21967" y="57208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8" name="Line 47">
            <a:extLst>
              <a:ext uri="{FF2B5EF4-FFF2-40B4-BE49-F238E27FC236}">
                <a16:creationId xmlns:a16="http://schemas.microsoft.com/office/drawing/2014/main" id="{FA639648-BE5B-47AF-9766-7022714E6F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79092" y="42730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" name="Line 48">
            <a:extLst>
              <a:ext uri="{FF2B5EF4-FFF2-40B4-BE49-F238E27FC236}">
                <a16:creationId xmlns:a16="http://schemas.microsoft.com/office/drawing/2014/main" id="{82F2A801-6077-45B8-92D5-370B5743C8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79092" y="42730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0" name="Line 49">
            <a:extLst>
              <a:ext uri="{FF2B5EF4-FFF2-40B4-BE49-F238E27FC236}">
                <a16:creationId xmlns:a16="http://schemas.microsoft.com/office/drawing/2014/main" id="{A6323D46-DB5E-4A90-92FB-B6DD2272528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5892" y="56446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" name="Line 50">
            <a:extLst>
              <a:ext uri="{FF2B5EF4-FFF2-40B4-BE49-F238E27FC236}">
                <a16:creationId xmlns:a16="http://schemas.microsoft.com/office/drawing/2014/main" id="{1E91DF3C-56A2-4013-A3D9-2A1B6A4D20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75892" y="56446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" name="Line 51">
            <a:extLst>
              <a:ext uri="{FF2B5EF4-FFF2-40B4-BE49-F238E27FC236}">
                <a16:creationId xmlns:a16="http://schemas.microsoft.com/office/drawing/2014/main" id="{B2C97D72-1445-477C-9651-3DC6382606A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5892" y="51874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" name="Line 52">
            <a:extLst>
              <a:ext uri="{FF2B5EF4-FFF2-40B4-BE49-F238E27FC236}">
                <a16:creationId xmlns:a16="http://schemas.microsoft.com/office/drawing/2014/main" id="{D2B410EE-432E-40E1-B43C-07EEDA03EC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75892" y="51874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4" name="Line 53">
            <a:extLst>
              <a:ext uri="{FF2B5EF4-FFF2-40B4-BE49-F238E27FC236}">
                <a16:creationId xmlns:a16="http://schemas.microsoft.com/office/drawing/2014/main" id="{00F9A26C-9593-4440-B994-4B688AA15F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9592" y="2964904"/>
            <a:ext cx="0" cy="3192463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5" name="Line 54">
            <a:extLst>
              <a:ext uri="{FF2B5EF4-FFF2-40B4-BE49-F238E27FC236}">
                <a16:creationId xmlns:a16="http://schemas.microsoft.com/office/drawing/2014/main" id="{D9D5AB5B-A5DD-4189-985D-009ED9AB88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53780" y="3499892"/>
            <a:ext cx="1673225" cy="1292225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6" name="Line 55">
            <a:extLst>
              <a:ext uri="{FF2B5EF4-FFF2-40B4-BE49-F238E27FC236}">
                <a16:creationId xmlns:a16="http://schemas.microsoft.com/office/drawing/2014/main" id="{D86E287A-7BF0-4B31-A7B0-E885CE19272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20380" y="4109492"/>
            <a:ext cx="530225" cy="682625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7" name="Rectangle 57">
            <a:extLst>
              <a:ext uri="{FF2B5EF4-FFF2-40B4-BE49-F238E27FC236}">
                <a16:creationId xmlns:a16="http://schemas.microsoft.com/office/drawing/2014/main" id="{A33B9E4F-8EB6-4715-A82E-F6FC831D4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4814" y="2690267"/>
            <a:ext cx="2465931" cy="77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zh-TW" sz="2200" dirty="0">
                <a:solidFill>
                  <a:srgbClr val="66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Adversary situation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zh-TW" sz="2200" dirty="0">
                <a:solidFill>
                  <a:srgbClr val="66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PCA</a:t>
            </a:r>
          </a:p>
        </p:txBody>
      </p:sp>
      <p:sp>
        <p:nvSpPr>
          <p:cNvPr id="58" name="Line 58">
            <a:extLst>
              <a:ext uri="{FF2B5EF4-FFF2-40B4-BE49-F238E27FC236}">
                <a16:creationId xmlns:a16="http://schemas.microsoft.com/office/drawing/2014/main" id="{5CE5AE6B-E59C-4267-8A5F-D3C2F8E7829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8967" y="6165304"/>
            <a:ext cx="319246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9" name="Line 59">
            <a:extLst>
              <a:ext uri="{FF2B5EF4-FFF2-40B4-BE49-F238E27FC236}">
                <a16:creationId xmlns:a16="http://schemas.microsoft.com/office/drawing/2014/main" id="{EB244B37-F418-426B-B3F0-5F286AD8B0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4892" y="54160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0" name="Line 60">
            <a:extLst>
              <a:ext uri="{FF2B5EF4-FFF2-40B4-BE49-F238E27FC236}">
                <a16:creationId xmlns:a16="http://schemas.microsoft.com/office/drawing/2014/main" id="{8908AD10-CD9E-42C6-AA3E-41847F738D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04892" y="54160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" name="Line 61">
            <a:extLst>
              <a:ext uri="{FF2B5EF4-FFF2-40B4-BE49-F238E27FC236}">
                <a16:creationId xmlns:a16="http://schemas.microsoft.com/office/drawing/2014/main" id="{81864BE2-526A-44DD-8B6E-FA6EB4043C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9292" y="512072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" name="Line 62">
            <a:extLst>
              <a:ext uri="{FF2B5EF4-FFF2-40B4-BE49-F238E27FC236}">
                <a16:creationId xmlns:a16="http://schemas.microsoft.com/office/drawing/2014/main" id="{0EDC33A1-B8EE-488D-9614-9AEEFCEBB9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9292" y="512072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3" name="Oval 63">
            <a:extLst>
              <a:ext uri="{FF2B5EF4-FFF2-40B4-BE49-F238E27FC236}">
                <a16:creationId xmlns:a16="http://schemas.microsoft.com/office/drawing/2014/main" id="{6F6C9A82-2815-4A33-994B-CB356A5B2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5392" y="39555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64" name="Oval 64">
            <a:extLst>
              <a:ext uri="{FF2B5EF4-FFF2-40B4-BE49-F238E27FC236}">
                <a16:creationId xmlns:a16="http://schemas.microsoft.com/office/drawing/2014/main" id="{D2A90115-D182-4A45-A710-C75AF299F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7592" y="52763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65" name="Oval 65">
            <a:extLst>
              <a:ext uri="{FF2B5EF4-FFF2-40B4-BE49-F238E27FC236}">
                <a16:creationId xmlns:a16="http://schemas.microsoft.com/office/drawing/2014/main" id="{32B7F98C-3A7D-4A80-A35C-C17C551C3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7392" y="47429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66" name="Oval 66">
            <a:extLst>
              <a:ext uri="{FF2B5EF4-FFF2-40B4-BE49-F238E27FC236}">
                <a16:creationId xmlns:a16="http://schemas.microsoft.com/office/drawing/2014/main" id="{CAB4B337-18F5-416D-B9CC-656051065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0192" y="47429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67" name="Oval 67">
            <a:extLst>
              <a:ext uri="{FF2B5EF4-FFF2-40B4-BE49-F238E27FC236}">
                <a16:creationId xmlns:a16="http://schemas.microsoft.com/office/drawing/2014/main" id="{6F493500-9E6E-4421-A734-9598B9A9A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392" y="52509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68" name="Line 68">
            <a:extLst>
              <a:ext uri="{FF2B5EF4-FFF2-40B4-BE49-F238E27FC236}">
                <a16:creationId xmlns:a16="http://schemas.microsoft.com/office/drawing/2014/main" id="{BF0890A1-B820-4FC7-B07D-3C0D8B6038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9167" y="433967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9" name="Line 69">
            <a:extLst>
              <a:ext uri="{FF2B5EF4-FFF2-40B4-BE49-F238E27FC236}">
                <a16:creationId xmlns:a16="http://schemas.microsoft.com/office/drawing/2014/main" id="{84BBD52A-06BB-4C2F-9AB9-FFECDF1338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89167" y="433967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0" name="Line 70">
            <a:extLst>
              <a:ext uri="{FF2B5EF4-FFF2-40B4-BE49-F238E27FC236}">
                <a16:creationId xmlns:a16="http://schemas.microsoft.com/office/drawing/2014/main" id="{7DFE0C47-10E8-4E0E-A263-5760208C4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3892" y="540647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1" name="Line 71">
            <a:extLst>
              <a:ext uri="{FF2B5EF4-FFF2-40B4-BE49-F238E27FC236}">
                <a16:creationId xmlns:a16="http://schemas.microsoft.com/office/drawing/2014/main" id="{3B111D26-725A-42C3-B9A7-FE7ECEF06B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3892" y="540647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" name="Oval 72">
            <a:extLst>
              <a:ext uri="{FF2B5EF4-FFF2-40B4-BE49-F238E27FC236}">
                <a16:creationId xmlns:a16="http://schemas.microsoft.com/office/drawing/2014/main" id="{B97AF57D-67A9-4C64-893D-F429B3362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4592" y="44381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73" name="Oval 73">
            <a:extLst>
              <a:ext uri="{FF2B5EF4-FFF2-40B4-BE49-F238E27FC236}">
                <a16:creationId xmlns:a16="http://schemas.microsoft.com/office/drawing/2014/main" id="{8B48A228-ADB7-4329-8DAA-10F05C34B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3592" y="40317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74" name="Line 74">
            <a:extLst>
              <a:ext uri="{FF2B5EF4-FFF2-40B4-BE49-F238E27FC236}">
                <a16:creationId xmlns:a16="http://schemas.microsoft.com/office/drawing/2014/main" id="{24DBA17C-BE35-4536-B7CB-64F8D75D4F0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1167" y="48826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5" name="Line 75">
            <a:extLst>
              <a:ext uri="{FF2B5EF4-FFF2-40B4-BE49-F238E27FC236}">
                <a16:creationId xmlns:a16="http://schemas.microsoft.com/office/drawing/2014/main" id="{63F1FF68-FB21-47D4-A7DD-2B9D35D523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81167" y="48826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" name="Line 76">
            <a:extLst>
              <a:ext uri="{FF2B5EF4-FFF2-40B4-BE49-F238E27FC236}">
                <a16:creationId xmlns:a16="http://schemas.microsoft.com/office/drawing/2014/main" id="{2E944E54-B7C6-4D16-ACB5-357F27D76C0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66767" y="58732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7" name="Line 77">
            <a:extLst>
              <a:ext uri="{FF2B5EF4-FFF2-40B4-BE49-F238E27FC236}">
                <a16:creationId xmlns:a16="http://schemas.microsoft.com/office/drawing/2014/main" id="{695CFFBF-05E3-480B-81CB-CD98816CCD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66767" y="58732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8" name="Line 78">
            <a:extLst>
              <a:ext uri="{FF2B5EF4-FFF2-40B4-BE49-F238E27FC236}">
                <a16:creationId xmlns:a16="http://schemas.microsoft.com/office/drawing/2014/main" id="{2FD64D3E-1FDE-403A-8B6F-951EABC540CB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3492" y="58732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9" name="Line 79">
            <a:extLst>
              <a:ext uri="{FF2B5EF4-FFF2-40B4-BE49-F238E27FC236}">
                <a16:creationId xmlns:a16="http://schemas.microsoft.com/office/drawing/2014/main" id="{90C6DE2A-169A-4700-B38D-B08B3395FE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33492" y="58732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0" name="Oval 80">
            <a:extLst>
              <a:ext uri="{FF2B5EF4-FFF2-40B4-BE49-F238E27FC236}">
                <a16:creationId xmlns:a16="http://schemas.microsoft.com/office/drawing/2014/main" id="{C71AEE4A-5800-49F6-BB0D-04D702D28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3192" y="38285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1" name="Oval 81">
            <a:extLst>
              <a:ext uri="{FF2B5EF4-FFF2-40B4-BE49-F238E27FC236}">
                <a16:creationId xmlns:a16="http://schemas.microsoft.com/office/drawing/2014/main" id="{565C11A7-8F2D-4465-BBA2-928DA02EB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5792" y="36761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2" name="Oval 82">
            <a:extLst>
              <a:ext uri="{FF2B5EF4-FFF2-40B4-BE49-F238E27FC236}">
                <a16:creationId xmlns:a16="http://schemas.microsoft.com/office/drawing/2014/main" id="{54D9F21B-20DB-4581-8C6E-B929FA8C4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392" y="48953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3" name="Oval 83">
            <a:extLst>
              <a:ext uri="{FF2B5EF4-FFF2-40B4-BE49-F238E27FC236}">
                <a16:creationId xmlns:a16="http://schemas.microsoft.com/office/drawing/2014/main" id="{E58D36EE-6E5A-4AEC-BC2D-6D54C6B59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8592" y="41079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4" name="Oval 84">
            <a:extLst>
              <a:ext uri="{FF2B5EF4-FFF2-40B4-BE49-F238E27FC236}">
                <a16:creationId xmlns:a16="http://schemas.microsoft.com/office/drawing/2014/main" id="{23C670BF-6BA0-4A77-96E7-1B7C53F79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7592" y="55811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5" name="Oval 85">
            <a:extLst>
              <a:ext uri="{FF2B5EF4-FFF2-40B4-BE49-F238E27FC236}">
                <a16:creationId xmlns:a16="http://schemas.microsoft.com/office/drawing/2014/main" id="{91D62148-2130-43F3-A129-E09B97C76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0792" y="44889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6" name="Oval 86">
            <a:extLst>
              <a:ext uri="{FF2B5EF4-FFF2-40B4-BE49-F238E27FC236}">
                <a16:creationId xmlns:a16="http://schemas.microsoft.com/office/drawing/2014/main" id="{1E94966F-BCCD-48EC-A428-F6A9E4A6E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1192" y="43619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7" name="Oval 87">
            <a:extLst>
              <a:ext uri="{FF2B5EF4-FFF2-40B4-BE49-F238E27FC236}">
                <a16:creationId xmlns:a16="http://schemas.microsoft.com/office/drawing/2014/main" id="{AF304302-7876-4145-8219-8688E3673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1792" y="50223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8" name="Oval 88">
            <a:extLst>
              <a:ext uri="{FF2B5EF4-FFF2-40B4-BE49-F238E27FC236}">
                <a16:creationId xmlns:a16="http://schemas.microsoft.com/office/drawing/2014/main" id="{9603DEFD-0ADE-4DEB-A872-6ABE1415C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4792" y="43492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89" name="Oval 89">
            <a:extLst>
              <a:ext uri="{FF2B5EF4-FFF2-40B4-BE49-F238E27FC236}">
                <a16:creationId xmlns:a16="http://schemas.microsoft.com/office/drawing/2014/main" id="{B3448709-63EA-497E-A8A5-550E82390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3392" y="3955504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90" name="Line 90">
            <a:extLst>
              <a:ext uri="{FF2B5EF4-FFF2-40B4-BE49-F238E27FC236}">
                <a16:creationId xmlns:a16="http://schemas.microsoft.com/office/drawing/2014/main" id="{D5205E75-ADCE-4C43-8068-A4B2832510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6292" y="40444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1" name="Line 91">
            <a:extLst>
              <a:ext uri="{FF2B5EF4-FFF2-40B4-BE49-F238E27FC236}">
                <a16:creationId xmlns:a16="http://schemas.microsoft.com/office/drawing/2014/main" id="{4F4BCAEF-0BED-4962-8136-C7E45A75D4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6292" y="40444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2" name="Line 92">
            <a:extLst>
              <a:ext uri="{FF2B5EF4-FFF2-40B4-BE49-F238E27FC236}">
                <a16:creationId xmlns:a16="http://schemas.microsoft.com/office/drawing/2014/main" id="{D5AE03A9-419F-4F48-9CB8-E65651F7012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4892" y="395867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3" name="Line 93">
            <a:extLst>
              <a:ext uri="{FF2B5EF4-FFF2-40B4-BE49-F238E27FC236}">
                <a16:creationId xmlns:a16="http://schemas.microsoft.com/office/drawing/2014/main" id="{BB338D58-8525-4CCC-A346-46FEC7BE002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4892" y="395867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4" name="Line 94">
            <a:extLst>
              <a:ext uri="{FF2B5EF4-FFF2-40B4-BE49-F238E27FC236}">
                <a16:creationId xmlns:a16="http://schemas.microsoft.com/office/drawing/2014/main" id="{62BF5C5C-B8AC-42F7-8A29-F74E4E516A3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6367" y="48064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" name="Line 95">
            <a:extLst>
              <a:ext uri="{FF2B5EF4-FFF2-40B4-BE49-F238E27FC236}">
                <a16:creationId xmlns:a16="http://schemas.microsoft.com/office/drawing/2014/main" id="{357367F8-C8AF-4CFB-97A9-446134AEE4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6367" y="48064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6" name="Line 96">
            <a:extLst>
              <a:ext uri="{FF2B5EF4-FFF2-40B4-BE49-F238E27FC236}">
                <a16:creationId xmlns:a16="http://schemas.microsoft.com/office/drawing/2014/main" id="{4C000FDD-A8A7-4D2C-A19E-F22C31C1266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1167" y="45778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" name="Line 97">
            <a:extLst>
              <a:ext uri="{FF2B5EF4-FFF2-40B4-BE49-F238E27FC236}">
                <a16:creationId xmlns:a16="http://schemas.microsoft.com/office/drawing/2014/main" id="{6FAF1CFD-C176-4233-9653-AED6D2101B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81167" y="45778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8" name="Line 98">
            <a:extLst>
              <a:ext uri="{FF2B5EF4-FFF2-40B4-BE49-F238E27FC236}">
                <a16:creationId xmlns:a16="http://schemas.microsoft.com/office/drawing/2014/main" id="{6849F302-8C64-4658-B972-7728CDDB4B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2492" y="464447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9" name="Line 99">
            <a:extLst>
              <a:ext uri="{FF2B5EF4-FFF2-40B4-BE49-F238E27FC236}">
                <a16:creationId xmlns:a16="http://schemas.microsoft.com/office/drawing/2014/main" id="{BA01DB9A-1789-41EF-B3AD-155B1CF85A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2492" y="4644479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0" name="Line 100">
            <a:extLst>
              <a:ext uri="{FF2B5EF4-FFF2-40B4-BE49-F238E27FC236}">
                <a16:creationId xmlns:a16="http://schemas.microsoft.com/office/drawing/2014/main" id="{7128ADA3-A89A-4A1F-ADE2-CED80162D28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08167" y="57208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1" name="Line 101">
            <a:extLst>
              <a:ext uri="{FF2B5EF4-FFF2-40B4-BE49-F238E27FC236}">
                <a16:creationId xmlns:a16="http://schemas.microsoft.com/office/drawing/2014/main" id="{58984CF0-801B-4DF2-B443-03CA383630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08167" y="57208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" name="Line 102">
            <a:extLst>
              <a:ext uri="{FF2B5EF4-FFF2-40B4-BE49-F238E27FC236}">
                <a16:creationId xmlns:a16="http://schemas.microsoft.com/office/drawing/2014/main" id="{FF03CC60-9793-4029-96C2-6B0ED6EFBE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5292" y="42730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" name="Line 103">
            <a:extLst>
              <a:ext uri="{FF2B5EF4-FFF2-40B4-BE49-F238E27FC236}">
                <a16:creationId xmlns:a16="http://schemas.microsoft.com/office/drawing/2014/main" id="{F03C7F94-97EC-4809-ACCC-B76BF7F859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65292" y="42730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" name="Line 104">
            <a:extLst>
              <a:ext uri="{FF2B5EF4-FFF2-40B4-BE49-F238E27FC236}">
                <a16:creationId xmlns:a16="http://schemas.microsoft.com/office/drawing/2014/main" id="{79E82F33-C6F5-430A-B4C2-03FFAD9E28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2092" y="56446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" name="Line 105">
            <a:extLst>
              <a:ext uri="{FF2B5EF4-FFF2-40B4-BE49-F238E27FC236}">
                <a16:creationId xmlns:a16="http://schemas.microsoft.com/office/drawing/2014/main" id="{23A7AB03-D111-45EB-95E0-390EB82CAB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62092" y="56446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" name="Line 106">
            <a:extLst>
              <a:ext uri="{FF2B5EF4-FFF2-40B4-BE49-F238E27FC236}">
                <a16:creationId xmlns:a16="http://schemas.microsoft.com/office/drawing/2014/main" id="{4C9AE3FE-18EB-4F7E-90EB-710E1CA163E2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2092" y="51874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7" name="Line 107">
            <a:extLst>
              <a:ext uri="{FF2B5EF4-FFF2-40B4-BE49-F238E27FC236}">
                <a16:creationId xmlns:a16="http://schemas.microsoft.com/office/drawing/2014/main" id="{0ECEE33E-0F92-415C-A0D2-F0A975348D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62092" y="5187404"/>
            <a:ext cx="139700" cy="13970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8" name="Line 108">
            <a:extLst>
              <a:ext uri="{FF2B5EF4-FFF2-40B4-BE49-F238E27FC236}">
                <a16:creationId xmlns:a16="http://schemas.microsoft.com/office/drawing/2014/main" id="{38B61359-F5D5-4503-8ED8-79221C5DFD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85792" y="2964904"/>
            <a:ext cx="0" cy="3192463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9" name="Line 109">
            <a:extLst>
              <a:ext uri="{FF2B5EF4-FFF2-40B4-BE49-F238E27FC236}">
                <a16:creationId xmlns:a16="http://schemas.microsoft.com/office/drawing/2014/main" id="{A6F50871-86B7-4D7C-A943-4586E0BE1D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39980" y="3879304"/>
            <a:ext cx="227012" cy="912813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0" name="Line 110">
            <a:extLst>
              <a:ext uri="{FF2B5EF4-FFF2-40B4-BE49-F238E27FC236}">
                <a16:creationId xmlns:a16="http://schemas.microsoft.com/office/drawing/2014/main" id="{277F0344-06AD-4CFE-91B4-4912F8EC3E3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49380" y="4490492"/>
            <a:ext cx="987425" cy="301625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1" name="Rectangle 111">
            <a:extLst>
              <a:ext uri="{FF2B5EF4-FFF2-40B4-BE49-F238E27FC236}">
                <a16:creationId xmlns:a16="http://schemas.microsoft.com/office/drawing/2014/main" id="{84F40A3F-E175-4793-A363-038BFE1C9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3663" y="2690267"/>
            <a:ext cx="1811971" cy="77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zh-TW" sz="2200" dirty="0">
                <a:solidFill>
                  <a:srgbClr val="66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Ideal situation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zh-TW" sz="2200" dirty="0">
                <a:solidFill>
                  <a:srgbClr val="66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LDA</a:t>
            </a:r>
          </a:p>
        </p:txBody>
      </p:sp>
    </p:spTree>
    <p:extLst>
      <p:ext uri="{BB962C8B-B14F-4D97-AF65-F5344CB8AC3E}">
        <p14:creationId xmlns:p14="http://schemas.microsoft.com/office/powerpoint/2010/main" val="1140881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Intro. to PCA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PCA (Principal Component Analysis)</a:t>
            </a:r>
          </a:p>
          <a:p>
            <a:pPr lvl="1"/>
            <a:r>
              <a:rPr lang="en-US" altLang="zh-TW" dirty="0"/>
              <a:t>An effective method for reducing a dataset’s </a:t>
            </a:r>
            <a:r>
              <a:rPr lang="en-US" altLang="zh-TW" dirty="0">
                <a:solidFill>
                  <a:srgbClr val="FF0000"/>
                </a:solidFill>
              </a:rPr>
              <a:t>dimensionality</a:t>
            </a:r>
            <a:r>
              <a:rPr lang="en-US" altLang="zh-TW" dirty="0"/>
              <a:t> while keeping spatial characteristics as much as possible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D14C0E3-13DA-41A8-9F86-B5E3AD943A79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Characteristics:</a:t>
            </a:r>
          </a:p>
          <a:p>
            <a:pPr lvl="1"/>
            <a:r>
              <a:rPr lang="en-US" altLang="zh-TW" dirty="0"/>
              <a:t>For unlabeled data</a:t>
            </a:r>
          </a:p>
          <a:p>
            <a:pPr lvl="1"/>
            <a:r>
              <a:rPr lang="en-US" altLang="zh-TW" dirty="0"/>
              <a:t>A linear transform with solid mathematical foundation</a:t>
            </a:r>
          </a:p>
          <a:p>
            <a:r>
              <a:rPr lang="en-US" altLang="zh-TW" dirty="0"/>
              <a:t>Applications</a:t>
            </a:r>
          </a:p>
          <a:p>
            <a:pPr lvl="1"/>
            <a:r>
              <a:rPr lang="en-US" altLang="zh-TW" dirty="0"/>
              <a:t>Line/plane fitting</a:t>
            </a:r>
          </a:p>
          <a:p>
            <a:pPr lvl="1"/>
            <a:r>
              <a:rPr lang="en-US" altLang="zh-TW" dirty="0"/>
              <a:t>Face recognition</a:t>
            </a:r>
          </a:p>
          <a:p>
            <a:pPr lvl="1"/>
            <a:r>
              <a:rPr lang="en-US" altLang="zh-TW" dirty="0"/>
              <a:t>Machine learning</a:t>
            </a:r>
          </a:p>
          <a:p>
            <a:pPr lvl="1"/>
            <a:r>
              <a:rPr lang="en-US" altLang="zh-TW" dirty="0"/>
              <a:t>...</a:t>
            </a:r>
          </a:p>
          <a:p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00353330-45A9-49DF-8EA3-3200F55D693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Given two vectors x=[3, 4], y=[5, 5], f</a:t>
            </a:r>
            <a:r>
              <a:rPr lang="en-US" altLang="zh-TW" dirty="0">
                <a:sym typeface="Wingdings" panose="05000000000000000000" pitchFamily="2" charset="2"/>
              </a:rPr>
              <a:t>ind the projection of y onto x.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EBF1D925-D008-4636-90E0-912395400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 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164027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00353330-45A9-49DF-8EA3-3200F55D693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Given a point [1 2 3] and a plane x+2y+2z=14, find the distance between the point and the plane.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EBF1D925-D008-4636-90E0-912395400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 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98773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00353330-45A9-49DF-8EA3-3200F55D693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Find the eigenvalues and eigenvectors of A=[0 3; 1 2].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EBF1D925-D008-4636-90E0-912395400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 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406310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00353330-45A9-49DF-8EA3-3200F55D693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Given a data matrix X=[2 0 3 -1; 0 -2 -3 1], compute the total variance after projecting the dataset onto its first principal component.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EBF1D925-D008-4636-90E0-912395400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 4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圓角矩形圖說文字 9">
                <a:extLst>
                  <a:ext uri="{FF2B5EF4-FFF2-40B4-BE49-F238E27FC236}">
                    <a16:creationId xmlns:a16="http://schemas.microsoft.com/office/drawing/2014/main" id="{0A0F00C4-A253-2B55-497B-C3DD4E85154C}"/>
                  </a:ext>
                </a:extLst>
              </p:cNvPr>
              <p:cNvSpPr/>
              <p:nvPr/>
            </p:nvSpPr>
            <p:spPr>
              <a:xfrm>
                <a:off x="6084168" y="2708920"/>
                <a:ext cx="2239494" cy="311362"/>
              </a:xfrm>
              <a:prstGeom prst="wedgeRoundRectCallout">
                <a:avLst>
                  <a:gd name="adj1" fmla="val 1165"/>
                  <a:gd name="adj2" fmla="val -25628"/>
                  <a:gd name="adj3" fmla="val 16667"/>
                </a:avLst>
              </a:prstGeom>
              <a:solidFill>
                <a:srgbClr val="FFFFCC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altLang="zh-TW" sz="1200" dirty="0">
                    <a:solidFill>
                      <a:schemeClr val="tx1"/>
                    </a:solidFill>
                  </a:rPr>
                  <a:t>Total variance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pt-BR" altLang="zh-TW" sz="1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altLang="zh-TW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pt-BR" altLang="zh-TW" sz="1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pt-BR" altLang="zh-TW" sz="1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pt-BR" altLang="zh-TW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pt-BR" altLang="zh-TW" sz="12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12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altLang="zh-TW" sz="12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  <m:r>
                                  <a:rPr lang="en-US" altLang="zh-TW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pt-BR" altLang="zh-TW" sz="12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2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𝝁</m:t>
                                    </m:r>
                                  </m:e>
                                  <m:sub>
                                    <m:r>
                                      <a:rPr lang="en-US" altLang="zh-TW" sz="12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altLang="zh-TW" sz="1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圓角矩形圖說文字 9">
                <a:extLst>
                  <a:ext uri="{FF2B5EF4-FFF2-40B4-BE49-F238E27FC236}">
                    <a16:creationId xmlns:a16="http://schemas.microsoft.com/office/drawing/2014/main" id="{0A0F00C4-A253-2B55-497B-C3DD4E8515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2708920"/>
                <a:ext cx="2239494" cy="311362"/>
              </a:xfrm>
              <a:prstGeom prst="wedgeRoundRectCallout">
                <a:avLst>
                  <a:gd name="adj1" fmla="val 1165"/>
                  <a:gd name="adj2" fmla="val -25628"/>
                  <a:gd name="adj3" fmla="val 16667"/>
                </a:avLst>
              </a:prstGeom>
              <a:blipFill>
                <a:blip r:embed="rId2"/>
                <a:stretch>
                  <a:fillRect t="-70909" b="-12363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1131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Common goal: Reduction of unlabeled data</a:t>
            </a:r>
          </a:p>
          <a:p>
            <a:pPr lvl="1"/>
            <a:r>
              <a:rPr lang="en-US" altLang="zh-TW" dirty="0"/>
              <a:t>PCA: dimensionality reduction</a:t>
            </a:r>
          </a:p>
          <a:p>
            <a:pPr lvl="2"/>
            <a:r>
              <a:rPr lang="en-US" altLang="zh-TW" dirty="0"/>
              <a:t>Objective function: Variance ↑</a:t>
            </a:r>
          </a:p>
          <a:p>
            <a:pPr lvl="1"/>
            <a:r>
              <a:rPr lang="en-US" altLang="zh-TW" dirty="0"/>
              <a:t>K-means clustering: data count reduction</a:t>
            </a:r>
          </a:p>
          <a:p>
            <a:pPr lvl="2"/>
            <a:r>
              <a:rPr lang="en-US" altLang="zh-TW" dirty="0"/>
              <a:t>Objective function: Distortion ↓</a:t>
            </a:r>
          </a:p>
          <a:p>
            <a:pPr lvl="1"/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Comparison:</a:t>
            </a:r>
            <a:br>
              <a:rPr lang="en-US" altLang="zh-TW" dirty="0"/>
            </a:br>
            <a:r>
              <a:rPr lang="en-US" altLang="zh-TW" dirty="0"/>
              <a:t>PCA &amp; K-Means Clustering</a:t>
            </a:r>
            <a:endParaRPr lang="zh-TW" altLang="en-US" dirty="0"/>
          </a:p>
        </p:txBody>
      </p:sp>
      <p:sp>
        <p:nvSpPr>
          <p:cNvPr id="6" name="圓角矩形圖說文字 9">
            <a:extLst>
              <a:ext uri="{FF2B5EF4-FFF2-40B4-BE49-F238E27FC236}">
                <a16:creationId xmlns:a16="http://schemas.microsoft.com/office/drawing/2014/main" id="{69A1BA4D-C543-4CC9-96AC-ADE7EFCB14CF}"/>
              </a:ext>
            </a:extLst>
          </p:cNvPr>
          <p:cNvSpPr/>
          <p:nvPr/>
        </p:nvSpPr>
        <p:spPr>
          <a:xfrm>
            <a:off x="7236296" y="2564904"/>
            <a:ext cx="649287" cy="360363"/>
          </a:xfrm>
          <a:prstGeom prst="wedgeRoundRectCallout">
            <a:avLst>
              <a:gd name="adj1" fmla="val -14060"/>
              <a:gd name="adj2" fmla="val -22200"/>
              <a:gd name="adj3" fmla="val 16667"/>
            </a:avLst>
          </a:prstGeom>
          <a:solidFill>
            <a:srgbClr val="FFFFC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Quiz</a:t>
            </a:r>
            <a:r>
              <a:rPr lang="en-US" altLang="zh-TW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7">
                <a:extLst>
                  <a:ext uri="{FF2B5EF4-FFF2-40B4-BE49-F238E27FC236}">
                    <a16:creationId xmlns:a16="http://schemas.microsoft.com/office/drawing/2014/main" id="{E58A38D6-E399-41D3-A3F5-1ACF819E2073}"/>
                  </a:ext>
                </a:extLst>
              </p:cNvPr>
              <p:cNvSpPr txBox="1"/>
              <p:nvPr/>
            </p:nvSpPr>
            <p:spPr bwMode="auto">
              <a:xfrm>
                <a:off x="1835696" y="4149080"/>
                <a:ext cx="2810305" cy="107054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zh-TW" altLang="en-US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0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a:rPr lang="en-US" altLang="zh-TW" sz="200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1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1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1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altLang="zh-TW" sz="20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sz="2000" dirty="0"/>
              </a:p>
            </p:txBody>
          </p:sp>
        </mc:Choice>
        <mc:Fallback xmlns="">
          <p:sp>
            <p:nvSpPr>
              <p:cNvPr id="7" name="Object 7">
                <a:extLst>
                  <a:ext uri="{FF2B5EF4-FFF2-40B4-BE49-F238E27FC236}">
                    <a16:creationId xmlns:a16="http://schemas.microsoft.com/office/drawing/2014/main" id="{E58A38D6-E399-41D3-A3F5-1ACF819E20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35696" y="4149080"/>
                <a:ext cx="2810305" cy="10705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/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615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Examples of PCA Projections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2D </a:t>
            </a:r>
            <a:r>
              <a:rPr lang="en-US" altLang="zh-TW" dirty="0">
                <a:sym typeface="Wingdings" panose="05000000000000000000" pitchFamily="2" charset="2"/>
              </a:rPr>
              <a:t> </a:t>
            </a:r>
            <a:r>
              <a:rPr lang="en-US" altLang="zh-TW" dirty="0"/>
              <a:t>1D</a:t>
            </a:r>
          </a:p>
          <a:p>
            <a:pPr lvl="1"/>
            <a:endParaRPr lang="en-US" altLang="zh-TW" dirty="0"/>
          </a:p>
        </p:txBody>
      </p:sp>
      <p:sp>
        <p:nvSpPr>
          <p:cNvPr id="8" name="內容版面配置區 7">
            <a:extLst>
              <a:ext uri="{FF2B5EF4-FFF2-40B4-BE49-F238E27FC236}">
                <a16:creationId xmlns:a16="http://schemas.microsoft.com/office/drawing/2014/main" id="{D922DC28-8A4C-40C4-8AC3-D2B71434CA86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altLang="zh-TW" dirty="0"/>
              <a:t>3D </a:t>
            </a:r>
            <a:r>
              <a:rPr lang="en-US" altLang="zh-TW" dirty="0">
                <a:sym typeface="Wingdings" panose="05000000000000000000" pitchFamily="2" charset="2"/>
              </a:rPr>
              <a:t> </a:t>
            </a:r>
            <a:r>
              <a:rPr lang="en-US" altLang="zh-TW" dirty="0"/>
              <a:t>2D</a:t>
            </a:r>
          </a:p>
        </p:txBody>
      </p:sp>
      <p:pic>
        <p:nvPicPr>
          <p:cNvPr id="7" name="圖片 1">
            <a:extLst>
              <a:ext uri="{FF2B5EF4-FFF2-40B4-BE49-F238E27FC236}">
                <a16:creationId xmlns:a16="http://schemas.microsoft.com/office/drawing/2014/main" id="{48584B17-5416-4736-800B-59F7A4438B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2636838"/>
            <a:ext cx="1146175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2932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Problem Definition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Input</a:t>
            </a:r>
          </a:p>
          <a:p>
            <a:pPr lvl="1"/>
            <a:r>
              <a:rPr lang="en-US" altLang="zh-TW" dirty="0"/>
              <a:t>A dataset X of n d-dim points which are </a:t>
            </a:r>
            <a:r>
              <a:rPr lang="en-US" altLang="zh-TW" dirty="0">
                <a:solidFill>
                  <a:srgbClr val="FF0000"/>
                </a:solidFill>
              </a:rPr>
              <a:t>zero justified</a:t>
            </a:r>
            <a:r>
              <a:rPr lang="en-US" altLang="zh-TW" dirty="0"/>
              <a:t>:</a:t>
            </a:r>
          </a:p>
          <a:p>
            <a:pPr lvl="1"/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A280F3-AC83-4AF0-8B02-7592B8C38991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altLang="zh-TW" dirty="0"/>
              <a:t>Output</a:t>
            </a:r>
          </a:p>
          <a:p>
            <a:pPr lvl="1"/>
            <a:r>
              <a:rPr lang="en-US" altLang="zh-TW" dirty="0"/>
              <a:t>A unity vector </a:t>
            </a:r>
            <a:r>
              <a:rPr lang="en-US" altLang="zh-TW" b="1" dirty="0"/>
              <a:t>u</a:t>
            </a:r>
            <a:r>
              <a:rPr lang="en-US" altLang="zh-TW" dirty="0"/>
              <a:t> such that the square sum of the dataset’s projection onto </a:t>
            </a:r>
            <a:r>
              <a:rPr lang="en-US" altLang="zh-TW" b="1" dirty="0"/>
              <a:t>u</a:t>
            </a:r>
            <a:r>
              <a:rPr lang="en-US" altLang="zh-TW" dirty="0"/>
              <a:t> is maximized.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物件 1">
                <a:extLst>
                  <a:ext uri="{FF2B5EF4-FFF2-40B4-BE49-F238E27FC236}">
                    <a16:creationId xmlns:a16="http://schemas.microsoft.com/office/drawing/2014/main" id="{E4A10FDF-9FC4-48D6-9118-A4ADBC6D5A82}"/>
                  </a:ext>
                </a:extLst>
              </p:cNvPr>
              <p:cNvSpPr txBox="1"/>
              <p:nvPr/>
            </p:nvSpPr>
            <p:spPr bwMode="auto">
              <a:xfrm>
                <a:off x="850900" y="3573463"/>
                <a:ext cx="2928938" cy="11620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Dataset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b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b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,...,</m:t>
                          </m:r>
                          <m:sSub>
                            <m:sSub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b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Zero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justified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nary>
                        <m:naryPr>
                          <m:chr m:val="∑"/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b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5" name="物件 1">
                <a:extLst>
                  <a:ext uri="{FF2B5EF4-FFF2-40B4-BE49-F238E27FC236}">
                    <a16:creationId xmlns:a16="http://schemas.microsoft.com/office/drawing/2014/main" id="{E4A10FDF-9FC4-48D6-9118-A4ADBC6D5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50900" y="3573463"/>
                <a:ext cx="2928938" cy="11620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4" descr="http://mirlab.org/jang/books/dcpr/example/output/pca01.png">
            <a:extLst>
              <a:ext uri="{FF2B5EF4-FFF2-40B4-BE49-F238E27FC236}">
                <a16:creationId xmlns:a16="http://schemas.microsoft.com/office/drawing/2014/main" id="{0453F025-3AC0-4AB3-AF99-E09703D086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645024"/>
            <a:ext cx="3008313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圓角矩形圖說文字 9">
            <a:extLst>
              <a:ext uri="{FF2B5EF4-FFF2-40B4-BE49-F238E27FC236}">
                <a16:creationId xmlns:a16="http://schemas.microsoft.com/office/drawing/2014/main" id="{94029E6A-BA8D-4D51-A1D3-5923AEBA71D5}"/>
              </a:ext>
            </a:extLst>
          </p:cNvPr>
          <p:cNvSpPr/>
          <p:nvPr/>
        </p:nvSpPr>
        <p:spPr>
          <a:xfrm>
            <a:off x="7236296" y="908720"/>
            <a:ext cx="649287" cy="360363"/>
          </a:xfrm>
          <a:prstGeom prst="wedgeRoundRectCallout">
            <a:avLst>
              <a:gd name="adj1" fmla="val -14060"/>
              <a:gd name="adj2" fmla="val -22200"/>
              <a:gd name="adj3" fmla="val 16667"/>
            </a:avLst>
          </a:prstGeom>
          <a:solidFill>
            <a:srgbClr val="FFFFC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Quiz</a:t>
            </a:r>
            <a:r>
              <a:rPr lang="en-US" altLang="zh-TW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76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Projection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Angle between vectors 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39C1CF3-18D4-49E4-9003-F81038B8A039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Projection of </a:t>
            </a:r>
            <a:r>
              <a:rPr lang="en-US" altLang="zh-TW" b="1" dirty="0"/>
              <a:t>x</a:t>
            </a:r>
            <a:r>
              <a:rPr lang="en-US" altLang="zh-TW" dirty="0"/>
              <a:t> onto </a:t>
            </a:r>
            <a:r>
              <a:rPr lang="en-US" altLang="zh-TW" b="1" dirty="0"/>
              <a:t>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物件 1">
                <a:extLst>
                  <a:ext uri="{FF2B5EF4-FFF2-40B4-BE49-F238E27FC236}">
                    <a16:creationId xmlns:a16="http://schemas.microsoft.com/office/drawing/2014/main" id="{6EB96658-1114-4E12-AE08-99C650DAD088}"/>
                  </a:ext>
                </a:extLst>
              </p:cNvPr>
              <p:cNvSpPr txBox="1"/>
              <p:nvPr/>
            </p:nvSpPr>
            <p:spPr bwMode="auto">
              <a:xfrm>
                <a:off x="4619625" y="2449513"/>
                <a:ext cx="3768799" cy="7634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‖"/>
                          <m:endChr m:val="‖"/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</m:d>
                      <m:func>
                        <m:func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zh-TW" alt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𝐮</m:t>
                          </m:r>
                        </m:num>
                        <m:den>
                          <m:d>
                            <m:dPr>
                              <m:begChr m:val="‖"/>
                              <m:endChr m:val="‖"/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𝐮</m:t>
                              </m:r>
                            </m:e>
                          </m:d>
                        </m:den>
                      </m:f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𝐮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if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‖"/>
                          <m:endChr m:val="‖"/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𝐮</m:t>
                          </m:r>
                        </m:e>
                      </m:d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zh-TW" altLang="en-US"/>
              </a:p>
            </p:txBody>
          </p:sp>
        </mc:Choice>
        <mc:Fallback xmlns="">
          <p:sp>
            <p:nvSpPr>
              <p:cNvPr id="5" name="物件 1">
                <a:extLst>
                  <a:ext uri="{FF2B5EF4-FFF2-40B4-BE49-F238E27FC236}">
                    <a16:creationId xmlns:a16="http://schemas.microsoft.com/office/drawing/2014/main" id="{6EB96658-1114-4E12-AE08-99C650DAD0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19625" y="2449513"/>
                <a:ext cx="3768799" cy="7634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圓角矩形圖說文字 12">
            <a:extLst>
              <a:ext uri="{FF2B5EF4-FFF2-40B4-BE49-F238E27FC236}">
                <a16:creationId xmlns:a16="http://schemas.microsoft.com/office/drawing/2014/main" id="{7772975E-9C89-4D03-9611-DA85FF6B01DE}"/>
              </a:ext>
            </a:extLst>
          </p:cNvPr>
          <p:cNvSpPr/>
          <p:nvPr/>
        </p:nvSpPr>
        <p:spPr>
          <a:xfrm>
            <a:off x="5652120" y="3669656"/>
            <a:ext cx="2873375" cy="511175"/>
          </a:xfrm>
          <a:prstGeom prst="wedgeRoundRectCallout">
            <a:avLst>
              <a:gd name="adj1" fmla="val 495"/>
              <a:gd name="adj2" fmla="val -115124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</a:rPr>
              <a:t>Extension: What is the projection of </a:t>
            </a:r>
            <a:r>
              <a:rPr lang="en-US" altLang="zh-TW" sz="1200" b="1" dirty="0">
                <a:solidFill>
                  <a:schemeClr val="tx1"/>
                </a:solidFill>
              </a:rPr>
              <a:t>x</a:t>
            </a:r>
            <a:r>
              <a:rPr lang="en-US" altLang="zh-TW" sz="1200" dirty="0">
                <a:solidFill>
                  <a:schemeClr val="tx1"/>
                </a:solidFill>
              </a:rPr>
              <a:t> onto</a:t>
            </a:r>
          </a:p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</a:rPr>
              <a:t>the subspace spanned by </a:t>
            </a:r>
            <a:r>
              <a:rPr lang="en-US" altLang="zh-TW" sz="1200" b="1" dirty="0">
                <a:solidFill>
                  <a:schemeClr val="tx1"/>
                </a:solidFill>
              </a:rPr>
              <a:t>u</a:t>
            </a:r>
            <a:r>
              <a:rPr lang="en-US" altLang="zh-TW" sz="1200" baseline="-25000" dirty="0">
                <a:solidFill>
                  <a:schemeClr val="tx1"/>
                </a:solidFill>
              </a:rPr>
              <a:t>1</a:t>
            </a:r>
            <a:r>
              <a:rPr lang="en-US" altLang="zh-TW" sz="1200" dirty="0">
                <a:solidFill>
                  <a:schemeClr val="tx1"/>
                </a:solidFill>
              </a:rPr>
              <a:t>, </a:t>
            </a:r>
            <a:r>
              <a:rPr lang="en-US" altLang="zh-TW" sz="1200" b="1" dirty="0">
                <a:solidFill>
                  <a:schemeClr val="tx1"/>
                </a:solidFill>
              </a:rPr>
              <a:t>u</a:t>
            </a:r>
            <a:r>
              <a:rPr lang="en-US" altLang="zh-TW" sz="1200" baseline="-25000" dirty="0">
                <a:solidFill>
                  <a:schemeClr val="tx1"/>
                </a:solidFill>
              </a:rPr>
              <a:t>2</a:t>
            </a:r>
            <a:r>
              <a:rPr lang="en-US" altLang="zh-TW" sz="1200" dirty="0">
                <a:solidFill>
                  <a:schemeClr val="tx1"/>
                </a:solidFill>
              </a:rPr>
              <a:t>, …, </a:t>
            </a:r>
            <a:r>
              <a:rPr lang="en-US" altLang="zh-TW" sz="1200" b="1" dirty="0">
                <a:solidFill>
                  <a:schemeClr val="tx1"/>
                </a:solidFill>
              </a:rPr>
              <a:t>u</a:t>
            </a:r>
            <a:r>
              <a:rPr lang="en-US" altLang="zh-TW" sz="1200" baseline="-25000" dirty="0">
                <a:solidFill>
                  <a:schemeClr val="tx1"/>
                </a:solidFill>
              </a:rPr>
              <a:t>m</a:t>
            </a:r>
            <a:r>
              <a:rPr lang="en-US" altLang="zh-TW" sz="1200" dirty="0">
                <a:solidFill>
                  <a:schemeClr val="tx1"/>
                </a:solidFill>
              </a:rPr>
              <a:t>?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物件 1">
                <a:extLst>
                  <a:ext uri="{FF2B5EF4-FFF2-40B4-BE49-F238E27FC236}">
                    <a16:creationId xmlns:a16="http://schemas.microsoft.com/office/drawing/2014/main" id="{E8205BCD-BCC4-47C3-B169-7F9B4D94DEEB}"/>
                  </a:ext>
                </a:extLst>
              </p:cNvPr>
              <p:cNvSpPr txBox="1"/>
              <p:nvPr/>
            </p:nvSpPr>
            <p:spPr bwMode="auto">
              <a:xfrm>
                <a:off x="1042989" y="2492375"/>
                <a:ext cx="1872827" cy="72060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zh-TW" alt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𝐮</m:t>
                          </m:r>
                        </m:num>
                        <m:den>
                          <m:d>
                            <m:dPr>
                              <m:begChr m:val="‖"/>
                              <m:endChr m:val="‖"/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</m:d>
                          <m:d>
                            <m:dPr>
                              <m:begChr m:val="‖"/>
                              <m:endChr m:val="‖"/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𝐮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zh-TW" altLang="en-US"/>
              </a:p>
            </p:txBody>
          </p:sp>
        </mc:Choice>
        <mc:Fallback xmlns="">
          <p:sp>
            <p:nvSpPr>
              <p:cNvPr id="9" name="物件 1">
                <a:extLst>
                  <a:ext uri="{FF2B5EF4-FFF2-40B4-BE49-F238E27FC236}">
                    <a16:creationId xmlns:a16="http://schemas.microsoft.com/office/drawing/2014/main" id="{E8205BCD-BCC4-47C3-B169-7F9B4D94DE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42989" y="2492375"/>
                <a:ext cx="1872827" cy="7206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4" descr="http://emweb.unl.edu/Math/mathweb/vectors/Image541.gif">
            <a:extLst>
              <a:ext uri="{FF2B5EF4-FFF2-40B4-BE49-F238E27FC236}">
                <a16:creationId xmlns:a16="http://schemas.microsoft.com/office/drawing/2014/main" id="{C449447F-87A5-453B-A4AA-171377910E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88" y="3789040"/>
            <a:ext cx="285750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" name="物件 1">
            <a:extLst>
              <a:ext uri="{FF2B5EF4-FFF2-40B4-BE49-F238E27FC236}">
                <a16:creationId xmlns:a16="http://schemas.microsoft.com/office/drawing/2014/main" id="{5D4206C1-F6C2-49BF-A66B-C61D92161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4740829"/>
              </p:ext>
            </p:extLst>
          </p:nvPr>
        </p:nvGraphicFramePr>
        <p:xfrm>
          <a:off x="2965450" y="4108128"/>
          <a:ext cx="230188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6" imgW="126835" imgH="139518" progId="Equation.3">
                  <p:embed/>
                </p:oleObj>
              </mc:Choice>
              <mc:Fallback>
                <p:oleObj name="方程式" r:id="rId6" imgW="126835" imgH="139518" progId="Equation.3">
                  <p:embed/>
                  <p:pic>
                    <p:nvPicPr>
                      <p:cNvPr id="11276" name="物件 1">
                        <a:extLst>
                          <a:ext uri="{FF2B5EF4-FFF2-40B4-BE49-F238E27FC236}">
                            <a16:creationId xmlns:a16="http://schemas.microsoft.com/office/drawing/2014/main" id="{5E8A6488-980C-4910-839F-D80F027312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4108128"/>
                        <a:ext cx="230188" cy="2524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物件 1">
            <a:extLst>
              <a:ext uri="{FF2B5EF4-FFF2-40B4-BE49-F238E27FC236}">
                <a16:creationId xmlns:a16="http://schemas.microsoft.com/office/drawing/2014/main" id="{6F4993D0-3FEB-4516-92FC-ADAA30676C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900892"/>
              </p:ext>
            </p:extLst>
          </p:nvPr>
        </p:nvGraphicFramePr>
        <p:xfrm>
          <a:off x="1165225" y="4252590"/>
          <a:ext cx="230188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8" imgW="126725" imgH="126725" progId="Equation.3">
                  <p:embed/>
                </p:oleObj>
              </mc:Choice>
              <mc:Fallback>
                <p:oleObj name="方程式" r:id="rId8" imgW="126725" imgH="126725" progId="Equation.3">
                  <p:embed/>
                  <p:pic>
                    <p:nvPicPr>
                      <p:cNvPr id="11277" name="物件 1">
                        <a:extLst>
                          <a:ext uri="{FF2B5EF4-FFF2-40B4-BE49-F238E27FC236}">
                            <a16:creationId xmlns:a16="http://schemas.microsoft.com/office/drawing/2014/main" id="{D9DA5944-263E-4A82-95CC-93D736A423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25" y="4252590"/>
                        <a:ext cx="230188" cy="230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物件 1">
            <a:extLst>
              <a:ext uri="{FF2B5EF4-FFF2-40B4-BE49-F238E27FC236}">
                <a16:creationId xmlns:a16="http://schemas.microsoft.com/office/drawing/2014/main" id="{3486ABD1-4E8F-43AD-B03E-E0CF300F5F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0972455"/>
              </p:ext>
            </p:extLst>
          </p:nvPr>
        </p:nvGraphicFramePr>
        <p:xfrm>
          <a:off x="1466850" y="5044753"/>
          <a:ext cx="22415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10" imgW="1447172" imgH="253890" progId="Equation.3">
                  <p:embed/>
                </p:oleObj>
              </mc:Choice>
              <mc:Fallback>
                <p:oleObj name="方程式" r:id="rId10" imgW="1447172" imgH="253890" progId="Equation.3">
                  <p:embed/>
                  <p:pic>
                    <p:nvPicPr>
                      <p:cNvPr id="11278" name="物件 1">
                        <a:extLst>
                          <a:ext uri="{FF2B5EF4-FFF2-40B4-BE49-F238E27FC236}">
                            <a16:creationId xmlns:a16="http://schemas.microsoft.com/office/drawing/2014/main" id="{93D28B40-4B00-4FBB-B1ED-CDA8590136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6850" y="5044753"/>
                        <a:ext cx="2241550" cy="3937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1963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1014" cy="1143000"/>
          </a:xfrm>
        </p:spPr>
        <p:txBody>
          <a:bodyPr/>
          <a:lstStyle/>
          <a:p>
            <a:r>
              <a:rPr lang="en-US" altLang="zh-TW" dirty="0"/>
              <a:t>Eigenvalue &amp; Eigenvector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內容版面配置區 5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Definition of eigenvector </a:t>
                </a:r>
                <a:r>
                  <a:rPr lang="en-US" altLang="zh-TW" b="1" dirty="0"/>
                  <a:t>x</a:t>
                </a:r>
                <a:r>
                  <a:rPr lang="en-US" altLang="zh-TW" dirty="0"/>
                  <a:t> and eigenvalue </a:t>
                </a:r>
                <a:r>
                  <a:rPr lang="en-US" altLang="zh-TW" dirty="0">
                    <a:latin typeface="Symbol" panose="05050102010706020507" pitchFamily="18" charset="2"/>
                  </a:rPr>
                  <a:t>l</a:t>
                </a:r>
                <a:r>
                  <a:rPr lang="en-US" altLang="zh-TW" dirty="0"/>
                  <a:t> of a square matrix A: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𝐱</m:t>
                      </m:r>
                      <m:r>
                        <m:rPr>
                          <m:nor/>
                        </m:rPr>
                        <a:rPr lang="zh-TW" altLang="en-US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nor/>
                        </m:rPr>
                        <a:rPr lang="zh-TW" altLang="en-US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or</m:t>
                      </m:r>
                      <m:r>
                        <m:rPr>
                          <m:nor/>
                        </m:rPr>
                        <a:rPr lang="zh-TW" altLang="en-US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d>
                        <m:d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</m:d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altLang="zh-TW" dirty="0"/>
              </a:p>
              <a:p>
                <a:r>
                  <a:rPr lang="en-US" altLang="zh-TW" dirty="0"/>
                  <a:t> </a:t>
                </a:r>
                <a:r>
                  <a:rPr lang="en-US" altLang="zh-TW" b="1" dirty="0"/>
                  <a:t>x</a:t>
                </a:r>
                <a:r>
                  <a:rPr lang="en-US" altLang="zh-TW" dirty="0"/>
                  <a:t> is non-zero </a:t>
                </a:r>
                <a:r>
                  <a:rPr lang="en-US" altLang="zh-TW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𝜆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zh-TW" altLang="en-US" dirty="0">
                    <a:sym typeface="Wingdings" panose="05000000000000000000" pitchFamily="2" charset="2"/>
                  </a:rPr>
                  <a:t> </a:t>
                </a:r>
                <a:r>
                  <a:rPr lang="en-US" altLang="zh-TW" dirty="0">
                    <a:sym typeface="Wingdings" panose="05000000000000000000" pitchFamily="2" charset="2"/>
                  </a:rPr>
                  <a:t>is singular 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𝜆</m:t>
                        </m:r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</m:d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altLang="zh-TW" dirty="0">
                  <a:sym typeface="Wingdings" panose="05000000000000000000" pitchFamily="2" charset="2"/>
                </a:endParaRPr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6" name="內容版面配置區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327" t="-1280" r="-49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圓角矩形圖說文字 9">
            <a:extLst>
              <a:ext uri="{FF2B5EF4-FFF2-40B4-BE49-F238E27FC236}">
                <a16:creationId xmlns:a16="http://schemas.microsoft.com/office/drawing/2014/main" id="{EEE087F1-F18B-457E-981E-A43A35B36B1E}"/>
              </a:ext>
            </a:extLst>
          </p:cNvPr>
          <p:cNvSpPr/>
          <p:nvPr/>
        </p:nvSpPr>
        <p:spPr>
          <a:xfrm>
            <a:off x="7236296" y="1052413"/>
            <a:ext cx="649287" cy="360363"/>
          </a:xfrm>
          <a:prstGeom prst="wedgeRoundRectCallout">
            <a:avLst>
              <a:gd name="adj1" fmla="val -14060"/>
              <a:gd name="adj2" fmla="val -22200"/>
              <a:gd name="adj3" fmla="val 16667"/>
            </a:avLst>
          </a:prstGeom>
          <a:solidFill>
            <a:srgbClr val="FFFFC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Quiz</a:t>
            </a:r>
            <a:r>
              <a:rPr lang="en-US" altLang="zh-TW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38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1014" cy="1143000"/>
          </a:xfrm>
        </p:spPr>
        <p:txBody>
          <a:bodyPr/>
          <a:lstStyle/>
          <a:p>
            <a:r>
              <a:rPr lang="en-US" altLang="zh-TW" dirty="0"/>
              <a:t>Demo of Eigenvectors and Eigenvalue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Try “</a:t>
            </a:r>
            <a:r>
              <a:rPr lang="en-US" altLang="zh-TW" dirty="0" err="1"/>
              <a:t>eigshow</a:t>
            </a:r>
            <a:r>
              <a:rPr lang="en-US" altLang="zh-TW" dirty="0"/>
              <a:t>” in MATLAB to plot trajectories of a linear transform in 2D</a:t>
            </a:r>
          </a:p>
          <a:p>
            <a:r>
              <a:rPr lang="en-US" altLang="zh-TW" dirty="0">
                <a:hlinkClick r:id="rId2"/>
              </a:rPr>
              <a:t>Cleve’s comments</a:t>
            </a:r>
            <a:endParaRPr lang="en-US" altLang="zh-TW" dirty="0"/>
          </a:p>
          <a:p>
            <a:endParaRPr lang="zh-TW" altLang="en-US" dirty="0"/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4" name="Picture 2" descr="https://blogs.mathworks.com/images/cleve/eigshowp_w1a.gif">
            <a:extLst>
              <a:ext uri="{FF2B5EF4-FFF2-40B4-BE49-F238E27FC236}">
                <a16:creationId xmlns:a16="http://schemas.microsoft.com/office/drawing/2014/main" id="{6AAAD8C2-5FE6-4F03-9235-BB7A1B8ED4E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492896"/>
            <a:ext cx="3894138" cy="292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圓角矩形圖說文字 6">
            <a:extLst>
              <a:ext uri="{FF2B5EF4-FFF2-40B4-BE49-F238E27FC236}">
                <a16:creationId xmlns:a16="http://schemas.microsoft.com/office/drawing/2014/main" id="{B68DEA5E-2B1B-4E2B-9602-31303EC95079}"/>
              </a:ext>
            </a:extLst>
          </p:cNvPr>
          <p:cNvSpPr/>
          <p:nvPr/>
        </p:nvSpPr>
        <p:spPr>
          <a:xfrm>
            <a:off x="4049786" y="5589240"/>
            <a:ext cx="4338638" cy="511175"/>
          </a:xfrm>
          <a:prstGeom prst="wedgeRoundRectCallout">
            <a:avLst>
              <a:gd name="adj1" fmla="val 22328"/>
              <a:gd name="adj2" fmla="val 22995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</a:rPr>
              <a:t>Quiz</a:t>
            </a:r>
            <a:r>
              <a:rPr lang="en-US" altLang="zh-TW" sz="1200" dirty="0">
                <a:solidFill>
                  <a:schemeClr val="tx1"/>
                </a:solidFill>
                <a:sym typeface="Wingdings" panose="05000000000000000000" pitchFamily="2" charset="2"/>
              </a:rPr>
              <a:t>: When x sweeps from 0 to 360 degrees, how many times will</a:t>
            </a:r>
          </a:p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  <a:sym typeface="Wingdings" panose="05000000000000000000" pitchFamily="2" charset="2"/>
              </a:rPr>
              <a:t>x and Ax have the same (or exactly the opposite) direction? 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Mathematical Formulation</a:t>
            </a:r>
            <a:endParaRPr lang="zh-TW" altLang="en-US" dirty="0"/>
          </a:p>
        </p:txBody>
      </p:sp>
      <p:sp>
        <p:nvSpPr>
          <p:cNvPr id="11" name="內容版面配置區 10">
            <a:extLst>
              <a:ext uri="{FF2B5EF4-FFF2-40B4-BE49-F238E27FC236}">
                <a16:creationId xmlns:a16="http://schemas.microsoft.com/office/drawing/2014/main" id="{74D34C0E-C814-42AD-A114-08A00049597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lnSpc>
                <a:spcPct val="95000"/>
              </a:lnSpc>
              <a:defRPr/>
            </a:pPr>
            <a:r>
              <a:rPr lang="en-US" altLang="zh-TW" dirty="0"/>
              <a:t>Dataset representation: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zh-TW" dirty="0"/>
              <a:t>X is d by n, with n&gt;d</a:t>
            </a:r>
          </a:p>
          <a:p>
            <a:pPr lvl="1">
              <a:lnSpc>
                <a:spcPct val="90000"/>
              </a:lnSpc>
              <a:defRPr/>
            </a:pPr>
            <a:endParaRPr lang="en-US" altLang="zh-TW" dirty="0"/>
          </a:p>
          <a:p>
            <a:pPr lvl="1">
              <a:lnSpc>
                <a:spcPct val="90000"/>
              </a:lnSpc>
              <a:defRPr/>
            </a:pPr>
            <a:endParaRPr lang="en-US" altLang="zh-TW" dirty="0"/>
          </a:p>
          <a:p>
            <a:pPr lvl="1">
              <a:lnSpc>
                <a:spcPct val="90000"/>
              </a:lnSpc>
              <a:defRPr/>
            </a:pPr>
            <a:endParaRPr lang="en-US" altLang="zh-TW" dirty="0"/>
          </a:p>
          <a:p>
            <a:pPr>
              <a:lnSpc>
                <a:spcPct val="90000"/>
              </a:lnSpc>
              <a:defRPr/>
            </a:pPr>
            <a:endParaRPr lang="en-US" altLang="zh-TW" dirty="0"/>
          </a:p>
          <a:p>
            <a:pPr>
              <a:lnSpc>
                <a:spcPct val="90000"/>
              </a:lnSpc>
              <a:defRPr/>
            </a:pPr>
            <a:r>
              <a:rPr lang="en-US" altLang="zh-TW" dirty="0"/>
              <a:t>Projection of each column of X onto u:</a:t>
            </a:r>
          </a:p>
          <a:p>
            <a:pPr>
              <a:lnSpc>
                <a:spcPct val="90000"/>
              </a:lnSpc>
              <a:defRPr/>
            </a:pPr>
            <a:endParaRPr lang="en-US" altLang="zh-TW" dirty="0"/>
          </a:p>
        </p:txBody>
      </p:sp>
      <p:sp>
        <p:nvSpPr>
          <p:cNvPr id="13" name="內容版面配置區 12">
            <a:extLst>
              <a:ext uri="{FF2B5EF4-FFF2-40B4-BE49-F238E27FC236}">
                <a16:creationId xmlns:a16="http://schemas.microsoft.com/office/drawing/2014/main" id="{876FD6E7-2A1F-4EFB-8A3C-592A976AD821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altLang="zh-TW" dirty="0"/>
              <a:t>Square sum:</a:t>
            </a:r>
          </a:p>
          <a:p>
            <a:endParaRPr lang="en-US" altLang="zh-TW" dirty="0"/>
          </a:p>
          <a:p>
            <a:r>
              <a:rPr lang="en-US" altLang="zh-TW" dirty="0"/>
              <a:t>Objective function with a constraint on u:</a:t>
            </a:r>
          </a:p>
          <a:p>
            <a:endParaRPr lang="en-US" altLang="zh-TW" dirty="0"/>
          </a:p>
        </p:txBody>
      </p:sp>
      <p:graphicFrame>
        <p:nvGraphicFramePr>
          <p:cNvPr id="15" name="物件 6">
            <a:extLst>
              <a:ext uri="{FF2B5EF4-FFF2-40B4-BE49-F238E27FC236}">
                <a16:creationId xmlns:a16="http://schemas.microsoft.com/office/drawing/2014/main" id="{BB0A9D6B-CBE1-4A6E-BCF9-EA398DB9F8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9322640"/>
              </p:ext>
            </p:extLst>
          </p:nvPr>
        </p:nvGraphicFramePr>
        <p:xfrm>
          <a:off x="1428329" y="4782021"/>
          <a:ext cx="1487487" cy="131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2" imgW="1066800" imgH="939800" progId="Equation.3">
                  <p:embed/>
                </p:oleObj>
              </mc:Choice>
              <mc:Fallback>
                <p:oleObj name="方程式" r:id="rId2" imgW="1066800" imgH="939800" progId="Equation.3">
                  <p:embed/>
                  <p:pic>
                    <p:nvPicPr>
                      <p:cNvPr id="15371" name="物件 6">
                        <a:extLst>
                          <a:ext uri="{FF2B5EF4-FFF2-40B4-BE49-F238E27FC236}">
                            <a16:creationId xmlns:a16="http://schemas.microsoft.com/office/drawing/2014/main" id="{E084469B-6C93-4294-B11D-0D59E10AE0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329" y="4782021"/>
                        <a:ext cx="1487487" cy="1311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物件 8">
                <a:extLst>
                  <a:ext uri="{FF2B5EF4-FFF2-40B4-BE49-F238E27FC236}">
                    <a16:creationId xmlns:a16="http://schemas.microsoft.com/office/drawing/2014/main" id="{032A5757-3330-4BFF-B750-1F5570DD7BE6}"/>
                  </a:ext>
                </a:extLst>
              </p:cNvPr>
              <p:cNvSpPr txBox="1"/>
              <p:nvPr/>
            </p:nvSpPr>
            <p:spPr bwMode="auto">
              <a:xfrm>
                <a:off x="4431928" y="2060848"/>
                <a:ext cx="4100512" cy="444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𝐽</m:t>
                      </m:r>
                      <m:d>
                        <m:d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𝐮</m:t>
                          </m:r>
                        </m:e>
                      </m:d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𝐩</m:t>
                              </m:r>
                            </m:e>
                          </m:d>
                        </m:e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𝐩</m:t>
                          </m:r>
                        </m:e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𝐩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𝐗</m:t>
                                  </m:r>
                                </m:e>
                                <m:sup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𝐮</m:t>
                              </m:r>
                            </m:e>
                          </m:d>
                        </m:e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d>
                        <m:d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𝐗</m:t>
                              </m:r>
                            </m:e>
                            <m: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𝐮</m:t>
                          </m:r>
                        </m:e>
                      </m:d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𝐮</m:t>
                          </m:r>
                        </m:e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𝐗</m:t>
                      </m:r>
                      <m:sSup>
                        <m:s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𝐗</m:t>
                          </m:r>
                        </m:e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𝐮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6" name="物件 8">
                <a:extLst>
                  <a:ext uri="{FF2B5EF4-FFF2-40B4-BE49-F238E27FC236}">
                    <a16:creationId xmlns:a16="http://schemas.microsoft.com/office/drawing/2014/main" id="{032A5757-3330-4BFF-B750-1F5570DD7B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31928" y="2060848"/>
                <a:ext cx="4100512" cy="4445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xtLst/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9" name="物件 6">
            <a:extLst>
              <a:ext uri="{FF2B5EF4-FFF2-40B4-BE49-F238E27FC236}">
                <a16:creationId xmlns:a16="http://schemas.microsoft.com/office/drawing/2014/main" id="{AC1AC60D-01A6-478F-BEBB-691E4987A1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460789"/>
              </p:ext>
            </p:extLst>
          </p:nvPr>
        </p:nvGraphicFramePr>
        <p:xfrm>
          <a:off x="4644008" y="3384476"/>
          <a:ext cx="3328987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6" imgW="2222500" imgH="558800" progId="Equation.3">
                  <p:embed/>
                </p:oleObj>
              </mc:Choice>
              <mc:Fallback>
                <p:oleObj name="方程式" r:id="rId6" imgW="2222500" imgH="558800" progId="Equation.3">
                  <p:embed/>
                  <p:pic>
                    <p:nvPicPr>
                      <p:cNvPr id="15375" name="物件 6">
                        <a:extLst>
                          <a:ext uri="{FF2B5EF4-FFF2-40B4-BE49-F238E27FC236}">
                            <a16:creationId xmlns:a16="http://schemas.microsoft.com/office/drawing/2014/main" id="{61B63AA8-D3D7-46EA-BDDA-67BA5FB180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3384476"/>
                        <a:ext cx="3328987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圓角矩形圖說文字 14">
            <a:extLst>
              <a:ext uri="{FF2B5EF4-FFF2-40B4-BE49-F238E27FC236}">
                <a16:creationId xmlns:a16="http://schemas.microsoft.com/office/drawing/2014/main" id="{A38C499A-05EA-4B30-85C6-E411BDA7CA39}"/>
              </a:ext>
            </a:extLst>
          </p:cNvPr>
          <p:cNvSpPr/>
          <p:nvPr/>
        </p:nvSpPr>
        <p:spPr>
          <a:xfrm>
            <a:off x="6948264" y="4293096"/>
            <a:ext cx="1444625" cy="306387"/>
          </a:xfrm>
          <a:prstGeom prst="wedgeRoundRectCallout">
            <a:avLst>
              <a:gd name="adj1" fmla="val -40119"/>
              <a:gd name="adj2" fmla="val -94947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</a:rPr>
              <a:t>Lagrange multiplier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1" name="圓角矩形圖說文字 14">
            <a:extLst>
              <a:ext uri="{FF2B5EF4-FFF2-40B4-BE49-F238E27FC236}">
                <a16:creationId xmlns:a16="http://schemas.microsoft.com/office/drawing/2014/main" id="{A8DC3A0D-4F1C-4804-8991-88E04DD0CD7B}"/>
              </a:ext>
            </a:extLst>
          </p:cNvPr>
          <p:cNvSpPr/>
          <p:nvPr/>
        </p:nvSpPr>
        <p:spPr>
          <a:xfrm>
            <a:off x="3863975" y="4869160"/>
            <a:ext cx="5100638" cy="374650"/>
          </a:xfrm>
          <a:prstGeom prst="wedgeRoundRectCallout">
            <a:avLst>
              <a:gd name="adj1" fmla="val 13321"/>
              <a:gd name="adj2" fmla="val 27083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  <a:hlinkClick r:id="rId8"/>
              </a:rPr>
              <a:t>Lagrange Multipliers | Geometric Meaning &amp; Full Example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Object 7">
                <a:extLst>
                  <a:ext uri="{FF2B5EF4-FFF2-40B4-BE49-F238E27FC236}">
                    <a16:creationId xmlns:a16="http://schemas.microsoft.com/office/drawing/2014/main" id="{3FB41107-F94E-4365-92D9-BED575F36384}"/>
                  </a:ext>
                </a:extLst>
              </p:cNvPr>
              <p:cNvSpPr txBox="1"/>
              <p:nvPr/>
            </p:nvSpPr>
            <p:spPr bwMode="auto">
              <a:xfrm>
                <a:off x="899592" y="2492896"/>
                <a:ext cx="2810305" cy="107054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zh-TW" altLang="en-US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0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a:rPr lang="en-US" altLang="zh-TW" sz="200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1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1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1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altLang="zh-TW" sz="20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sz="2000" dirty="0"/>
              </a:p>
            </p:txBody>
          </p:sp>
        </mc:Choice>
        <mc:Fallback xmlns="">
          <p:sp>
            <p:nvSpPr>
              <p:cNvPr id="22" name="Object 7">
                <a:extLst>
                  <a:ext uri="{FF2B5EF4-FFF2-40B4-BE49-F238E27FC236}">
                    <a16:creationId xmlns:a16="http://schemas.microsoft.com/office/drawing/2014/main" id="{3FB41107-F94E-4365-92D9-BED575F363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99592" y="2492896"/>
                <a:ext cx="2810305" cy="107054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xtLst/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637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10081</TotalTime>
  <Words>1049</Words>
  <Application>Microsoft Office PowerPoint</Application>
  <PresentationFormat>如螢幕大小 (4:3)</PresentationFormat>
  <Paragraphs>153</Paragraphs>
  <Slides>23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23</vt:i4>
      </vt:variant>
    </vt:vector>
  </HeadingPairs>
  <TitlesOfParts>
    <vt:vector size="34" baseType="lpstr">
      <vt:lpstr>標楷體</vt:lpstr>
      <vt:lpstr>Arial</vt:lpstr>
      <vt:lpstr>Calibri</vt:lpstr>
      <vt:lpstr>Cambria Math</vt:lpstr>
      <vt:lpstr>Symbol</vt:lpstr>
      <vt:lpstr>Times New Roman</vt:lpstr>
      <vt:lpstr>Wingdings</vt:lpstr>
      <vt:lpstr>Wingdings 2</vt:lpstr>
      <vt:lpstr>壁窗</vt:lpstr>
      <vt:lpstr>方程式</vt:lpstr>
      <vt:lpstr>Equation</vt:lpstr>
      <vt:lpstr>Principal Component Analysis (PCA)</vt:lpstr>
      <vt:lpstr>Intro. to PCA</vt:lpstr>
      <vt:lpstr>Comparison: PCA &amp; K-Means Clustering</vt:lpstr>
      <vt:lpstr>Examples of PCA Projections</vt:lpstr>
      <vt:lpstr>Problem Definition</vt:lpstr>
      <vt:lpstr>Projection</vt:lpstr>
      <vt:lpstr>Eigenvalue &amp; Eigenvector</vt:lpstr>
      <vt:lpstr>Demo of Eigenvectors and Eigenvalue</vt:lpstr>
      <vt:lpstr>Mathematical Formulation</vt:lpstr>
      <vt:lpstr>Optimization of the Obj. Function</vt:lpstr>
      <vt:lpstr>Facts about Symmetric Matrices</vt:lpstr>
      <vt:lpstr>Basis Conversion</vt:lpstr>
      <vt:lpstr>Steps for PCA</vt:lpstr>
      <vt:lpstr>LS vs. TLS</vt:lpstr>
      <vt:lpstr>Three Steps of PCA for TLS</vt:lpstr>
      <vt:lpstr>More about PCA</vt:lpstr>
      <vt:lpstr>Example of PCA</vt:lpstr>
      <vt:lpstr>PCA Not for Classification</vt:lpstr>
      <vt:lpstr>LDA for Classification</vt:lpstr>
      <vt:lpstr>Exercise 1</vt:lpstr>
      <vt:lpstr>Exercise 2</vt:lpstr>
      <vt:lpstr>Exercise 3</vt:lpstr>
      <vt:lpstr>Exercise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Roger Jang</cp:lastModifiedBy>
  <cp:revision>664</cp:revision>
  <dcterms:created xsi:type="dcterms:W3CDTF">2008-11-09T17:03:56Z</dcterms:created>
  <dcterms:modified xsi:type="dcterms:W3CDTF">2025-12-14T03:18:23Z</dcterms:modified>
</cp:coreProperties>
</file>