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47" r:id="rId2"/>
    <p:sldId id="353" r:id="rId3"/>
    <p:sldId id="299" r:id="rId4"/>
    <p:sldId id="348" r:id="rId5"/>
    <p:sldId id="349" r:id="rId6"/>
    <p:sldId id="346" r:id="rId7"/>
    <p:sldId id="350" r:id="rId8"/>
    <p:sldId id="311" r:id="rId9"/>
    <p:sldId id="301" r:id="rId10"/>
    <p:sldId id="339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125" autoAdjust="0"/>
  </p:normalViewPr>
  <p:slideViewPr>
    <p:cSldViewPr>
      <p:cViewPr varScale="1">
        <p:scale>
          <a:sx n="70" d="100"/>
          <a:sy n="70" d="100"/>
        </p:scale>
        <p:origin x="13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2025/9/24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2025/9/24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7391D087-687E-41BD-A764-B6B8D3C798FC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AD79DC08-DC78-4909-AB0C-6338BE709B4C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3D2B92F-197F-43D9-8B18-B487590C335E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73F85D07-20CA-4AD0-ADE5-679EF5E6A94D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71A98DFA-9699-40A8-8E0D-4825FCD6BDDE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/28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rlab.org/jang/matlab/toolbox/machineLearning" TargetMode="External"/><Relationship Id="rId2" Type="http://schemas.openxmlformats.org/officeDocument/2006/relationships/hyperlink" Target="http://mirlab.org/jang/matlab/toolbox/utili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rlab.org/jang/matlab/toolbox/machineLearning" TargetMode="External"/><Relationship Id="rId2" Type="http://schemas.openxmlformats.org/officeDocument/2006/relationships/hyperlink" Target="http://mirlab.org/jang/matlab/toolbox/uti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b="1" cap="none" dirty="0">
                <a:latin typeface="+mj-ea"/>
              </a:rPr>
              <a:t>K-means Clustering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11804" y="5795972"/>
            <a:ext cx="1300356" cy="369332"/>
          </a:xfr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2025/9/24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kumimoji="1" lang="en-US" altLang="zh-TW" dirty="0"/>
              <a:t>Algorithm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003232" cy="47594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TW" dirty="0"/>
              <a:t>Initialize</a:t>
            </a:r>
          </a:p>
          <a:p>
            <a:pPr lvl="1"/>
            <a:r>
              <a:rPr kumimoji="1" lang="en-US" altLang="zh-TW" dirty="0"/>
              <a:t>Select initial centers in C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/>
              <a:t>Find clusters (assignment) in A</a:t>
            </a:r>
          </a:p>
          <a:p>
            <a:pPr lvl="1"/>
            <a:r>
              <a:rPr kumimoji="1" lang="en-US" altLang="zh-TW" dirty="0"/>
              <a:t>Assign each point to its nearest centers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That is, find A to minimize J(X; C, A) with fixed C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>
                <a:sym typeface="Wingdings" panose="05000000000000000000" pitchFamily="2" charset="2"/>
              </a:rPr>
              <a:t>Find centers in C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Compute each cluster centers as the mean of the cluster’s data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That is, find C to minimize J(X; C, A) with fixed A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>
                <a:sym typeface="Wingdings" panose="05000000000000000000" pitchFamily="2" charset="2"/>
              </a:rPr>
              <a:t>Stopping criterion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Stop if “change is small”. Otherwise go back to step 2.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3563888" y="836712"/>
            <a:ext cx="714557" cy="408623"/>
          </a:xfrm>
          <a:prstGeom prst="wedgeRoundRectCallout">
            <a:avLst>
              <a:gd name="adj1" fmla="val -41860"/>
              <a:gd name="adj2" fmla="val -2968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572000" y="1988840"/>
            <a:ext cx="2440836" cy="408623"/>
          </a:xfrm>
          <a:prstGeom prst="wedgeRoundRectCallout">
            <a:avLst>
              <a:gd name="adj1" fmla="val -71252"/>
              <a:gd name="adj2" fmla="val 3073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Start with initial centers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kumimoji="1" lang="en-US" altLang="zh-TW" dirty="0"/>
              <a:t>Another Algorithm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859216" cy="47594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TW" dirty="0"/>
              <a:t>Initialize</a:t>
            </a:r>
          </a:p>
          <a:p>
            <a:pPr lvl="1"/>
            <a:r>
              <a:rPr kumimoji="1" lang="en-US" altLang="zh-TW" dirty="0"/>
              <a:t>Select initial clusters in A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>
                <a:sym typeface="Wingdings" panose="05000000000000000000" pitchFamily="2" charset="2"/>
              </a:rPr>
              <a:t>Find centers in C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Compute each cluster centers as the mean of the cluster’s data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That is, find C to minimize J(X; C, A) with fixed A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/>
              <a:t>Find clusters (assignment) in A</a:t>
            </a:r>
          </a:p>
          <a:p>
            <a:pPr lvl="1"/>
            <a:r>
              <a:rPr kumimoji="1" lang="en-US" altLang="zh-TW" dirty="0"/>
              <a:t>Assign each point to its nearest centers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That is, find A to minimize J(X; C, A) with fixed C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>
                <a:sym typeface="Wingdings" panose="05000000000000000000" pitchFamily="2" charset="2"/>
              </a:rPr>
              <a:t>Stopping criterion</a:t>
            </a:r>
          </a:p>
          <a:p>
            <a:pPr lvl="1"/>
            <a:r>
              <a:rPr kumimoji="1" lang="en-US" altLang="zh-TW" dirty="0">
                <a:sym typeface="Wingdings" panose="05000000000000000000" pitchFamily="2" charset="2"/>
              </a:rPr>
              <a:t>Stop if “change is small”. Otherwise go back to step 2.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3707904" y="860137"/>
            <a:ext cx="714557" cy="408623"/>
          </a:xfrm>
          <a:prstGeom prst="wedgeRoundRectCallout">
            <a:avLst>
              <a:gd name="adj1" fmla="val -41860"/>
              <a:gd name="adj2" fmla="val -2968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552374" y="2012265"/>
            <a:ext cx="2467898" cy="408623"/>
          </a:xfrm>
          <a:prstGeom prst="wedgeRoundRectCallout">
            <a:avLst>
              <a:gd name="adj1" fmla="val -71252"/>
              <a:gd name="adj2" fmla="val 3073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Start with initial clusters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Possible stopping criteria</a:t>
            </a:r>
          </a:p>
          <a:p>
            <a:pPr lvl="1"/>
            <a:r>
              <a:rPr lang="en-US" altLang="zh-TW" dirty="0"/>
              <a:t>Distortion improvement over previous iteration is small</a:t>
            </a:r>
          </a:p>
          <a:p>
            <a:pPr lvl="1"/>
            <a:r>
              <a:rPr lang="en-US" altLang="zh-TW" dirty="0"/>
              <a:t>No more change in clusters</a:t>
            </a:r>
          </a:p>
          <a:p>
            <a:pPr lvl="1"/>
            <a:r>
              <a:rPr lang="en-US" altLang="zh-TW" dirty="0"/>
              <a:t>Change in cluster centers is small</a:t>
            </a:r>
          </a:p>
          <a:p>
            <a:r>
              <a:rPr lang="en-US" altLang="zh-TW" dirty="0"/>
              <a:t>Fact</a:t>
            </a:r>
          </a:p>
          <a:p>
            <a:pPr lvl="1"/>
            <a:r>
              <a:rPr lang="en-US" altLang="zh-TW" dirty="0"/>
              <a:t>Convergence is guarantee since J is reduced repeatedly.</a:t>
            </a:r>
          </a:p>
          <a:p>
            <a:pPr lvl="1"/>
            <a:r>
              <a:rPr lang="en-US" altLang="zh-TW" dirty="0"/>
              <a:t>For algorithm that starts with initial centers: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about Stopping Criteria</a:t>
            </a:r>
            <a:endParaRPr lang="zh-TW" altLang="en-US" dirty="0"/>
          </a:p>
        </p:txBody>
      </p:sp>
      <p:graphicFrame>
        <p:nvGraphicFramePr>
          <p:cNvPr id="5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67971"/>
              </p:ext>
            </p:extLst>
          </p:nvPr>
        </p:nvGraphicFramePr>
        <p:xfrm>
          <a:off x="142304" y="4640114"/>
          <a:ext cx="89662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86400" imgH="228600" progId="Equation.3">
                  <p:embed/>
                </p:oleObj>
              </mc:Choice>
              <mc:Fallback>
                <p:oleObj name="Equation" r:id="rId2" imgW="5486400" imgH="228600" progId="Equation.3">
                  <p:embed/>
                  <p:pic>
                    <p:nvPicPr>
                      <p:cNvPr id="23559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04" y="4640114"/>
                        <a:ext cx="8966200" cy="373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78205"/>
              </p:ext>
            </p:extLst>
          </p:nvPr>
        </p:nvGraphicFramePr>
        <p:xfrm>
          <a:off x="2267744" y="5216177"/>
          <a:ext cx="39846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2438400" imgH="228600" progId="Equation.3">
                  <p:embed/>
                </p:oleObj>
              </mc:Choice>
              <mc:Fallback>
                <p:oleObj name="方程式" r:id="rId4" imgW="2438400" imgH="228600" progId="Equation.3">
                  <p:embed/>
                  <p:pic>
                    <p:nvPicPr>
                      <p:cNvPr id="23561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216177"/>
                        <a:ext cx="3984625" cy="373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7380312" y="3668449"/>
            <a:ext cx="714557" cy="408623"/>
          </a:xfrm>
          <a:prstGeom prst="wedgeRoundRectCallout">
            <a:avLst>
              <a:gd name="adj1" fmla="val -41860"/>
              <a:gd name="adj2" fmla="val -2968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6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Properties</a:t>
            </a:r>
          </a:p>
          <a:p>
            <a:pPr lvl="1"/>
            <a:r>
              <a:rPr lang="en-US" altLang="zh-TW" dirty="0"/>
              <a:t>Always converges</a:t>
            </a:r>
          </a:p>
          <a:p>
            <a:pPr lvl="1"/>
            <a:r>
              <a:rPr lang="en-US" altLang="zh-TW" dirty="0"/>
              <a:t>No guarantee to converge to global minimum</a:t>
            </a:r>
          </a:p>
          <a:p>
            <a:pPr lvl="1"/>
            <a:r>
              <a:rPr lang="en-US" altLang="zh-TW" dirty="0"/>
              <a:t>To increase the likelihood of reaching the global minimum</a:t>
            </a:r>
          </a:p>
          <a:p>
            <a:pPr lvl="2"/>
            <a:r>
              <a:rPr lang="en-US" altLang="zh-TW" dirty="0"/>
              <a:t>Start with various sets of initial centers</a:t>
            </a:r>
          </a:p>
          <a:p>
            <a:pPr lvl="2"/>
            <a:r>
              <a:rPr lang="en-US" altLang="zh-TW" dirty="0"/>
              <a:t>Start with sensible choice of initial centers</a:t>
            </a:r>
          </a:p>
          <a:p>
            <a:pPr lvl="1"/>
            <a:r>
              <a:rPr lang="en-US" altLang="zh-TW" dirty="0"/>
              <a:t>Potential distance functions</a:t>
            </a:r>
          </a:p>
          <a:p>
            <a:pPr lvl="2"/>
            <a:r>
              <a:rPr lang="en-US" altLang="zh-TW" dirty="0"/>
              <a:t>Euclidean distance</a:t>
            </a:r>
          </a:p>
          <a:p>
            <a:pPr lvl="2"/>
            <a:r>
              <a:rPr lang="en-US" altLang="zh-TW"/>
              <a:t>Taxicab </a:t>
            </a:r>
            <a:r>
              <a:rPr lang="en-US" altLang="zh-TW" dirty="0"/>
              <a:t>distance</a:t>
            </a:r>
          </a:p>
          <a:p>
            <a:pPr lvl="1"/>
            <a:r>
              <a:rPr lang="en-US" altLang="zh-TW" dirty="0"/>
              <a:t>How to determine the best choice of k</a:t>
            </a:r>
          </a:p>
          <a:p>
            <a:pPr lvl="2"/>
            <a:r>
              <a:rPr lang="en-US" altLang="zh-TW" dirty="0"/>
              <a:t>Cluster validation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K-means Clustering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80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Snapshots of K-means Clustering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38461"/>
            <a:ext cx="70659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1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Required toolboxes</a:t>
            </a:r>
          </a:p>
          <a:p>
            <a:pPr lvl="1"/>
            <a:r>
              <a:rPr lang="en-US" altLang="zh-TW" dirty="0">
                <a:hlinkClick r:id="rId2"/>
              </a:rPr>
              <a:t>Utility Toolbox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Machine Learning Toolbox</a:t>
            </a:r>
            <a:endParaRPr lang="en-US" altLang="zh-TW" dirty="0"/>
          </a:p>
          <a:p>
            <a:r>
              <a:rPr lang="en-US" altLang="zh-TW" dirty="0"/>
              <a:t>Demos</a:t>
            </a:r>
          </a:p>
          <a:p>
            <a:pPr lvl="1"/>
            <a:r>
              <a:rPr lang="en-US" altLang="zh-TW" dirty="0" err="1"/>
              <a:t>kMeansClustering.m</a:t>
            </a:r>
            <a:endParaRPr lang="en-US" altLang="zh-TW" dirty="0"/>
          </a:p>
          <a:p>
            <a:pPr lvl="1"/>
            <a:r>
              <a:rPr lang="en-US" altLang="zh-TW" dirty="0" err="1"/>
              <a:t>vecQuantize.m</a:t>
            </a:r>
            <a:endParaRPr lang="en-US" altLang="zh-TW" dirty="0"/>
          </a:p>
          <a:p>
            <a:pPr lvl="2"/>
            <a:r>
              <a:rPr lang="en-US" altLang="zh-TW" dirty="0"/>
              <a:t>Center splitting to reach 2</a:t>
            </a:r>
            <a:r>
              <a:rPr lang="en-US" altLang="zh-TW" baseline="30000" dirty="0"/>
              <a:t>p</a:t>
            </a:r>
            <a:r>
              <a:rPr lang="en-US" altLang="zh-TW" dirty="0"/>
              <a:t>  clusters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Demos of K-means Clustering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787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Required toolboxes</a:t>
            </a:r>
          </a:p>
          <a:p>
            <a:pPr lvl="1"/>
            <a:r>
              <a:rPr lang="en-US" altLang="zh-TW" dirty="0">
                <a:hlinkClick r:id="rId2"/>
              </a:rPr>
              <a:t>Utility Toolbox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Machine Learning Toolbox</a:t>
            </a:r>
            <a:endParaRPr lang="en-US" altLang="zh-TW" dirty="0"/>
          </a:p>
          <a:p>
            <a:r>
              <a:rPr lang="en-US" altLang="zh-TW" dirty="0"/>
              <a:t>Demos</a:t>
            </a:r>
          </a:p>
          <a:p>
            <a:pPr lvl="1"/>
            <a:r>
              <a:rPr lang="en-US" altLang="zh-TW" dirty="0" err="1"/>
              <a:t>kMeansClustering.m</a:t>
            </a:r>
            <a:endParaRPr lang="en-US" altLang="zh-TW" dirty="0"/>
          </a:p>
          <a:p>
            <a:pPr lvl="1"/>
            <a:r>
              <a:rPr lang="en-US" altLang="zh-TW" dirty="0" err="1"/>
              <a:t>vecQuantize.m</a:t>
            </a:r>
            <a:endParaRPr lang="en-US" altLang="zh-TW" dirty="0"/>
          </a:p>
          <a:p>
            <a:pPr lvl="2"/>
            <a:r>
              <a:rPr lang="en-US" altLang="zh-TW" dirty="0"/>
              <a:t>Center splitting to reach 2</a:t>
            </a:r>
            <a:r>
              <a:rPr lang="en-US" altLang="zh-TW" baseline="30000" dirty="0"/>
              <a:t>p</a:t>
            </a:r>
            <a:r>
              <a:rPr lang="en-US" altLang="zh-TW" dirty="0"/>
              <a:t>  clusters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K-means Clustering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264893" cy="24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2807"/>
            <a:ext cx="3288893" cy="24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3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Goal</a:t>
            </a:r>
          </a:p>
          <a:p>
            <a:pPr lvl="1"/>
            <a:r>
              <a:rPr lang="en-US" altLang="zh-TW" dirty="0"/>
              <a:t>Convert an image from true colors to index colors with minimum distortion</a:t>
            </a:r>
          </a:p>
          <a:p>
            <a:r>
              <a:rPr lang="en-US" altLang="zh-TW" dirty="0"/>
              <a:t>Steps</a:t>
            </a:r>
          </a:p>
          <a:p>
            <a:pPr lvl="1"/>
            <a:r>
              <a:rPr lang="en-US" altLang="zh-TW" dirty="0"/>
              <a:t>Collect pixel data from a true-color image</a:t>
            </a:r>
          </a:p>
          <a:p>
            <a:pPr lvl="1"/>
            <a:r>
              <a:rPr lang="en-US" altLang="zh-TW" dirty="0"/>
              <a:t>Perform k-means clustering to obtain cluster centers as the indexed colors</a:t>
            </a:r>
          </a:p>
          <a:p>
            <a:r>
              <a:rPr lang="en-US" altLang="zh-TW" dirty="0"/>
              <a:t>Compression ratio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Application: Image Compression</a:t>
            </a:r>
            <a:endParaRPr lang="zh-TW" altLang="en-US" dirty="0"/>
          </a:p>
        </p:txBody>
      </p:sp>
      <p:graphicFrame>
        <p:nvGraphicFramePr>
          <p:cNvPr id="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26982"/>
              </p:ext>
            </p:extLst>
          </p:nvPr>
        </p:nvGraphicFramePr>
        <p:xfrm>
          <a:off x="971600" y="4822080"/>
          <a:ext cx="726916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937000" imgH="1041400" progId="Equation.3">
                  <p:embed/>
                </p:oleObj>
              </mc:Choice>
              <mc:Fallback>
                <p:oleObj name="方程式" r:id="rId2" imgW="3937000" imgH="1041400" progId="Equation.3">
                  <p:embed/>
                  <p:pic>
                    <p:nvPicPr>
                      <p:cNvPr id="33799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822080"/>
                        <a:ext cx="7269162" cy="1919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7380312" y="4316521"/>
            <a:ext cx="714557" cy="408623"/>
          </a:xfrm>
          <a:prstGeom prst="wedgeRoundRectCallout">
            <a:avLst>
              <a:gd name="adj1" fmla="val -78971"/>
              <a:gd name="adj2" fmla="val 6653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True-color vs. Index-color Images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C08-DC78-4909-AB0C-6338BE709B4C}" type="datetime1">
              <a:rPr lang="zh-TW" altLang="en-US" smtClean="0"/>
              <a:t>2025/9/24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True-color image</a:t>
            </a:r>
          </a:p>
          <a:p>
            <a:pPr lvl="1"/>
            <a:r>
              <a:rPr lang="en-US" altLang="zh-TW" dirty="0"/>
              <a:t>Each pixel is represented by a vector of 3 components [R, G, B].</a:t>
            </a:r>
          </a:p>
          <a:p>
            <a:pPr lvl="1"/>
            <a:r>
              <a:rPr lang="en-US" altLang="zh-TW" dirty="0"/>
              <a:t>Advantage</a:t>
            </a:r>
          </a:p>
          <a:p>
            <a:pPr lvl="2"/>
            <a:r>
              <a:rPr lang="en-US" altLang="zh-TW" dirty="0"/>
              <a:t>More colors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/>
              <a:t>Index-color image</a:t>
            </a:r>
          </a:p>
          <a:p>
            <a:pPr lvl="1"/>
            <a:r>
              <a:rPr lang="en-US" altLang="zh-TW" dirty="0"/>
              <a:t>Each pixel is represented by an index into a color map of 2</a:t>
            </a:r>
            <a:r>
              <a:rPr lang="en-US" altLang="zh-TW" baseline="30000" dirty="0"/>
              <a:t>b</a:t>
            </a:r>
            <a:r>
              <a:rPr lang="en-US" altLang="zh-TW" dirty="0"/>
              <a:t> colors.</a:t>
            </a:r>
          </a:p>
          <a:p>
            <a:pPr lvl="1"/>
            <a:r>
              <a:rPr lang="en-US" altLang="zh-TW" dirty="0"/>
              <a:t>Advantage</a:t>
            </a:r>
          </a:p>
          <a:p>
            <a:pPr lvl="2"/>
            <a:r>
              <a:rPr lang="en-US" altLang="zh-TW" dirty="0"/>
              <a:t>Less storage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6588224" y="908720"/>
            <a:ext cx="714557" cy="408623"/>
          </a:xfrm>
          <a:prstGeom prst="wedgeRoundRectCallout">
            <a:avLst>
              <a:gd name="adj1" fmla="val 2928"/>
              <a:gd name="adj2" fmla="val 835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5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Image Compression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Date: 1998/04/05</a:t>
            </a:r>
          </a:p>
          <a:p>
            <a:r>
              <a:rPr lang="en-US" altLang="zh-TW" dirty="0"/>
              <a:t>Dimension: 480x640</a:t>
            </a:r>
          </a:p>
          <a:p>
            <a:r>
              <a:rPr lang="en-US" altLang="zh-TW" dirty="0"/>
              <a:t>Raw data size: 480*640*3 bytes = 900KB</a:t>
            </a:r>
          </a:p>
          <a:p>
            <a:r>
              <a:rPr lang="en-US" altLang="zh-TW" dirty="0"/>
              <a:t>File size: 49.1KB</a:t>
            </a:r>
          </a:p>
          <a:p>
            <a:r>
              <a:rPr lang="en-US" altLang="zh-TW" dirty="0"/>
              <a:t>Compression ratio = 900/49.1 = 18.33 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4294967295"/>
          </p:nvPr>
        </p:nvSpPr>
        <p:spPr>
          <a:xfrm>
            <a:off x="7132638" y="1081088"/>
            <a:ext cx="2011362" cy="384175"/>
          </a:xfrm>
          <a:prstGeom prst="rect">
            <a:avLst/>
          </a:prstGeom>
        </p:spPr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89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4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lvl="1"/>
            <a:r>
              <a:rPr lang="en-US" altLang="zh-TW" dirty="0"/>
              <a:t>A dataset in d-dim space</a:t>
            </a:r>
          </a:p>
          <a:p>
            <a:pPr lvl="1"/>
            <a:r>
              <a:rPr lang="en-US" altLang="zh-TW" dirty="0"/>
              <a:t>m: Number of clusters</a:t>
            </a:r>
          </a:p>
          <a:p>
            <a:r>
              <a:rPr lang="en-US" altLang="zh-TW" dirty="0"/>
              <a:t>Output</a:t>
            </a:r>
          </a:p>
          <a:p>
            <a:pPr lvl="1"/>
            <a:r>
              <a:rPr lang="en-US" altLang="zh-TW" dirty="0"/>
              <a:t>M cluster centers:</a:t>
            </a:r>
          </a:p>
          <a:p>
            <a:r>
              <a:rPr lang="en-US" altLang="zh-TW" dirty="0"/>
              <a:t>Requirement</a:t>
            </a:r>
          </a:p>
          <a:p>
            <a:pPr lvl="1"/>
            <a:r>
              <a:rPr lang="en-US" altLang="zh-TW" dirty="0"/>
              <a:t>The difference between X and C should be as small as possible (since we want to use C to represent X)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13340"/>
              </p:ext>
            </p:extLst>
          </p:nvPr>
        </p:nvGraphicFramePr>
        <p:xfrm>
          <a:off x="4283968" y="2205112"/>
          <a:ext cx="2166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143000" imgH="228600" progId="Equation.3">
                  <p:embed/>
                </p:oleObj>
              </mc:Choice>
              <mc:Fallback>
                <p:oleObj name="方程式" r:id="rId2" imgW="1143000" imgH="228600" progId="Equation.3">
                  <p:embed/>
                  <p:pic>
                    <p:nvPicPr>
                      <p:cNvPr id="71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205112"/>
                        <a:ext cx="2166937" cy="43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26000"/>
              </p:ext>
            </p:extLst>
          </p:nvPr>
        </p:nvGraphicFramePr>
        <p:xfrm>
          <a:off x="3491880" y="3356992"/>
          <a:ext cx="30337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600200" imgH="228600" progId="Equation.3">
                  <p:embed/>
                </p:oleObj>
              </mc:Choice>
              <mc:Fallback>
                <p:oleObj name="方程式" r:id="rId4" imgW="1600200" imgH="228600" progId="Equation.3">
                  <p:embed/>
                  <p:pic>
                    <p:nvPicPr>
                      <p:cNvPr id="7175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56992"/>
                        <a:ext cx="3033712" cy="433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4355976" y="932145"/>
            <a:ext cx="714557" cy="408623"/>
          </a:xfrm>
          <a:prstGeom prst="wedgeRoundRectCallout">
            <a:avLst>
              <a:gd name="adj1" fmla="val 18082"/>
              <a:gd name="adj2" fmla="val 416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7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of Image </a:t>
            </a:r>
            <a:r>
              <a:rPr lang="en-US" altLang="zh-TW" dirty="0"/>
              <a:t>Compression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Date: 2015/11/01</a:t>
            </a:r>
          </a:p>
          <a:p>
            <a:r>
              <a:rPr lang="en-US" altLang="zh-TW" dirty="0"/>
              <a:t>Dimension: 3648x5472</a:t>
            </a:r>
          </a:p>
          <a:p>
            <a:r>
              <a:rPr lang="en-US" altLang="zh-TW" dirty="0"/>
              <a:t>Raw data size: 3648*5472*3 bytes = 57.1MB</a:t>
            </a:r>
          </a:p>
          <a:p>
            <a:r>
              <a:rPr lang="en-US" altLang="zh-TW" dirty="0"/>
              <a:t>File size: 3.1MB</a:t>
            </a:r>
          </a:p>
          <a:p>
            <a:r>
              <a:rPr lang="en-US" altLang="zh-TW" dirty="0"/>
              <a:t>Compression ratio = 57.1/3.1 = 18.42 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4294967295"/>
          </p:nvPr>
        </p:nvSpPr>
        <p:spPr>
          <a:xfrm>
            <a:off x="7132638" y="1081088"/>
            <a:ext cx="2011362" cy="384175"/>
          </a:xfrm>
          <a:prstGeom prst="rect">
            <a:avLst/>
          </a:prstGeom>
        </p:spPr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pic>
        <p:nvPicPr>
          <p:cNvPr id="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96" y="1700808"/>
            <a:ext cx="50419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1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Some quantities of the k-means clustering</a:t>
            </a:r>
          </a:p>
          <a:p>
            <a:pPr lvl="1"/>
            <a:r>
              <a:rPr lang="en-US" altLang="zh-TW" dirty="0"/>
              <a:t>n = 480x640 = 307200 (no of vectors to be clustered)</a:t>
            </a:r>
          </a:p>
          <a:p>
            <a:pPr lvl="1"/>
            <a:r>
              <a:rPr lang="en-US" altLang="zh-TW" dirty="0"/>
              <a:t>d = 3 (R, G, B)</a:t>
            </a:r>
          </a:p>
          <a:p>
            <a:pPr lvl="1"/>
            <a:r>
              <a:rPr lang="en-US" altLang="zh-TW" dirty="0"/>
              <a:t>m = 256 (no. of clusters)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altLang="zh-TW" dirty="0"/>
              <a:t>Image Compression Using K-Means Clustering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4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Image Compression Using K-means</a:t>
            </a:r>
            <a:endParaRPr lang="zh-TW" altLang="en-US" dirty="0"/>
          </a:p>
        </p:txBody>
      </p:sp>
      <p:sp>
        <p:nvSpPr>
          <p:cNvPr id="5" name="日期版面配置區 3"/>
          <p:cNvSpPr txBox="1">
            <a:spLocks/>
          </p:cNvSpPr>
          <p:nvPr/>
        </p:nvSpPr>
        <p:spPr>
          <a:xfrm>
            <a:off x="541140" y="639288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0" algn="l" defTabSz="762000" rtl="0" eaLnBrk="1" latinLnBrk="0" hangingPunct="1">
              <a:lnSpc>
                <a:spcPct val="93000"/>
              </a:lnSpc>
              <a:spcBef>
                <a:spcPct val="30000"/>
              </a:spcBef>
              <a:defRPr kumimoji="1" sz="26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•"/>
              <a:defRPr kumimoji="1" sz="22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-"/>
              <a:defRPr kumimoji="1" sz="2200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7620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762000" rtl="0" eaLnBrk="1" latinLnBrk="0" hangingPunct="1">
              <a:spcBef>
                <a:spcPct val="20000"/>
              </a:spcBef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145B9DC-1520-4967-B6B8-86D20356B9CD}" type="datetime1">
              <a:rPr lang="zh-TW" altLang="en-US" sz="14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2025/9/24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2979540" y="639288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投影片編號版面配置區 5"/>
          <p:cNvSpPr txBox="1">
            <a:spLocks/>
          </p:cNvSpPr>
          <p:nvPr/>
        </p:nvSpPr>
        <p:spPr>
          <a:xfrm>
            <a:off x="6408540" y="639288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0" algn="l" defTabSz="762000" rtl="0" eaLnBrk="1" latinLnBrk="0" hangingPunct="1">
              <a:lnSpc>
                <a:spcPct val="93000"/>
              </a:lnSpc>
              <a:spcBef>
                <a:spcPct val="30000"/>
              </a:spcBef>
              <a:defRPr kumimoji="1" sz="26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•"/>
              <a:defRPr kumimoji="1" sz="22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-"/>
              <a:defRPr kumimoji="1" sz="2200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7620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762000" rtl="0" eaLnBrk="1" latinLnBrk="0" hangingPunct="1">
              <a:spcBef>
                <a:spcPct val="20000"/>
              </a:spcBef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65940F5-EB0B-48B9-AB2A-FD1C0BA804ED}" type="slidenum">
              <a:rPr lang="en-US" altLang="zh-TW" sz="14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02" y="1628800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2138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02" y="4202138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93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Image Compression Using K-means</a:t>
            </a:r>
            <a:endParaRPr lang="zh-TW" altLang="en-US" dirty="0"/>
          </a:p>
        </p:txBody>
      </p:sp>
      <p:sp>
        <p:nvSpPr>
          <p:cNvPr id="12" name="日期版面配置區 3"/>
          <p:cNvSpPr txBox="1">
            <a:spLocks/>
          </p:cNvSpPr>
          <p:nvPr/>
        </p:nvSpPr>
        <p:spPr>
          <a:xfrm>
            <a:off x="613148" y="639288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0" algn="l" defTabSz="762000" rtl="0" eaLnBrk="1" latinLnBrk="0" hangingPunct="1">
              <a:lnSpc>
                <a:spcPct val="93000"/>
              </a:lnSpc>
              <a:spcBef>
                <a:spcPct val="30000"/>
              </a:spcBef>
              <a:defRPr kumimoji="1" sz="26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•"/>
              <a:defRPr kumimoji="1" sz="22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-"/>
              <a:defRPr kumimoji="1" sz="2200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7620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762000" rtl="0" eaLnBrk="1" latinLnBrk="0" hangingPunct="1">
              <a:spcBef>
                <a:spcPct val="20000"/>
              </a:spcBef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2C78A0F-0DC1-491A-8858-12208CAAF708}" type="datetime1">
              <a:rPr lang="zh-TW" altLang="en-US" sz="14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2025/9/24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3051548" y="639288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投影片編號版面配置區 5"/>
          <p:cNvSpPr txBox="1">
            <a:spLocks/>
          </p:cNvSpPr>
          <p:nvPr/>
        </p:nvSpPr>
        <p:spPr>
          <a:xfrm>
            <a:off x="6480548" y="639288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0" algn="l" defTabSz="762000" rtl="0" eaLnBrk="1" latinLnBrk="0" hangingPunct="1">
              <a:lnSpc>
                <a:spcPct val="93000"/>
              </a:lnSpc>
              <a:spcBef>
                <a:spcPct val="30000"/>
              </a:spcBef>
              <a:defRPr kumimoji="1" sz="26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•"/>
              <a:defRPr kumimoji="1" sz="2200" b="1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762000" rtl="0" eaLnBrk="1" latinLnBrk="0" hangingPunct="1">
              <a:lnSpc>
                <a:spcPct val="87000"/>
              </a:lnSpc>
              <a:spcBef>
                <a:spcPct val="30000"/>
              </a:spcBef>
              <a:buChar char="-"/>
              <a:defRPr kumimoji="1" sz="2200" kern="1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7620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762000" rtl="0" eaLnBrk="1" latinLnBrk="0" hangingPunct="1">
              <a:spcBef>
                <a:spcPct val="20000"/>
              </a:spcBef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783C1E5-7C5F-4346-8A83-F8415154BFA5}" type="slidenum">
              <a:rPr lang="en-US" altLang="zh-TW" sz="14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0" y="1628800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5" y="4581550"/>
            <a:ext cx="29987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188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2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Indexing of pixels for a 2x3x3 image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Related command: reshape</a:t>
            </a:r>
          </a:p>
          <a:p>
            <a:pPr marL="365760" lvl="1" indent="0">
              <a:buNone/>
            </a:pPr>
            <a:r>
              <a:rPr lang="en-US" altLang="zh-TW" dirty="0"/>
              <a:t>X = </a:t>
            </a:r>
            <a:r>
              <a:rPr lang="en-US" altLang="zh-TW" dirty="0" err="1"/>
              <a:t>imread</a:t>
            </a:r>
            <a:r>
              <a:rPr lang="en-US" altLang="zh-TW" dirty="0"/>
              <a:t>('annie19980405.jpg');</a:t>
            </a:r>
          </a:p>
          <a:p>
            <a:pPr marL="365760" lvl="1" indent="0">
              <a:buNone/>
            </a:pPr>
            <a:r>
              <a:rPr lang="en-US" altLang="zh-TW" dirty="0"/>
              <a:t>image(X);</a:t>
            </a:r>
          </a:p>
          <a:p>
            <a:pPr marL="365760" lvl="1" indent="0">
              <a:buNone/>
            </a:pPr>
            <a:r>
              <a:rPr lang="en-US" altLang="zh-TW" dirty="0"/>
              <a:t>[m, n, p]=size(X);</a:t>
            </a:r>
          </a:p>
          <a:p>
            <a:pPr marL="365760" lvl="1" indent="0">
              <a:buNone/>
            </a:pPr>
            <a:r>
              <a:rPr lang="en-US" altLang="zh-TW" dirty="0"/>
              <a:t>index=reshape(1:m*n*p, m*n, 3)';</a:t>
            </a:r>
          </a:p>
          <a:p>
            <a:pPr marL="365760" lvl="1" indent="0">
              <a:buNone/>
            </a:pPr>
            <a:r>
              <a:rPr lang="en-US" altLang="zh-TW" dirty="0"/>
              <a:t>data=double(X(index));</a:t>
            </a:r>
          </a:p>
          <a:p>
            <a:pPr lvl="1"/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Indexing Techniques</a:t>
            </a:r>
            <a:endParaRPr lang="zh-TW" altLang="en-US" dirty="0"/>
          </a:p>
        </p:txBody>
      </p:sp>
      <p:graphicFrame>
        <p:nvGraphicFramePr>
          <p:cNvPr id="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61472"/>
              </p:ext>
            </p:extLst>
          </p:nvPr>
        </p:nvGraphicFramePr>
        <p:xfrm>
          <a:off x="4903933" y="2333752"/>
          <a:ext cx="29368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711200" progId="Equation.3">
                  <p:embed/>
                </p:oleObj>
              </mc:Choice>
              <mc:Fallback>
                <p:oleObj name="Equation" r:id="rId2" imgW="1701800" imgH="711200" progId="Equation.3">
                  <p:embed/>
                  <p:pic>
                    <p:nvPicPr>
                      <p:cNvPr id="4711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933" y="2333752"/>
                        <a:ext cx="2936875" cy="122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33799"/>
              </p:ext>
            </p:extLst>
          </p:nvPr>
        </p:nvGraphicFramePr>
        <p:xfrm>
          <a:off x="1519383" y="2406777"/>
          <a:ext cx="1066800" cy="668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1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13</a:t>
                      </a:r>
                      <a:endParaRPr lang="zh-TW" altLang="en-US" sz="1200" dirty="0"/>
                    </a:p>
                  </a:txBody>
                  <a:tcPr marT="45629" marB="456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15</a:t>
                      </a:r>
                      <a:endParaRPr lang="zh-TW" altLang="en-US" sz="1200" dirty="0"/>
                    </a:p>
                  </a:txBody>
                  <a:tcPr marT="45629" marB="456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17</a:t>
                      </a:r>
                      <a:endParaRPr lang="zh-TW" altLang="en-US" sz="1200" dirty="0"/>
                    </a:p>
                  </a:txBody>
                  <a:tcPr marT="45629" marB="456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14</a:t>
                      </a:r>
                      <a:endParaRPr lang="zh-TW" altLang="en-US" sz="1200" dirty="0"/>
                    </a:p>
                  </a:txBody>
                  <a:tcPr marT="45629" marB="456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16</a:t>
                      </a:r>
                      <a:endParaRPr lang="zh-TW" altLang="en-US" sz="1200" dirty="0"/>
                    </a:p>
                  </a:txBody>
                  <a:tcPr marT="45629" marB="456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18</a:t>
                      </a:r>
                      <a:endParaRPr lang="zh-TW" altLang="en-US" sz="1200" dirty="0"/>
                    </a:p>
                  </a:txBody>
                  <a:tcPr marT="45629" marB="456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27915"/>
              </p:ext>
            </p:extLst>
          </p:nvPr>
        </p:nvGraphicFramePr>
        <p:xfrm>
          <a:off x="1821008" y="2643315"/>
          <a:ext cx="1066800" cy="669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7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9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11</a:t>
                      </a:r>
                      <a:endParaRPr lang="zh-TW" altLang="en-US" sz="1200" dirty="0"/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8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10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12</a:t>
                      </a:r>
                      <a:endParaRPr lang="zh-TW" altLang="en-US" sz="1200" dirty="0"/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87235"/>
              </p:ext>
            </p:extLst>
          </p:nvPr>
        </p:nvGraphicFramePr>
        <p:xfrm>
          <a:off x="2109933" y="2859215"/>
          <a:ext cx="1066800" cy="669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6</a:t>
                      </a:r>
                      <a:endParaRPr lang="zh-TW" altLang="en-US" sz="1200" dirty="0"/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燕尾形向右箭號 8"/>
          <p:cNvSpPr/>
          <p:nvPr/>
        </p:nvSpPr>
        <p:spPr bwMode="auto">
          <a:xfrm>
            <a:off x="3608533" y="2765552"/>
            <a:ext cx="935038" cy="288925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r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" name="流程圖: 替代處理程序 13"/>
          <p:cNvSpPr>
            <a:spLocks noChangeArrowheads="1"/>
          </p:cNvSpPr>
          <p:nvPr/>
        </p:nvSpPr>
        <p:spPr bwMode="auto">
          <a:xfrm rot="2401407">
            <a:off x="1416196" y="2622677"/>
            <a:ext cx="1104900" cy="217488"/>
          </a:xfrm>
          <a:prstGeom prst="flowChartAlternateProcess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rgbClr val="FAFD00"/>
              </a:solidFill>
            </a:endParaRPr>
          </a:p>
        </p:txBody>
      </p:sp>
      <p:sp>
        <p:nvSpPr>
          <p:cNvPr id="11" name="流程圖: 替代處理程序 14"/>
          <p:cNvSpPr>
            <a:spLocks noChangeArrowheads="1"/>
          </p:cNvSpPr>
          <p:nvPr/>
        </p:nvSpPr>
        <p:spPr bwMode="auto">
          <a:xfrm rot="2401407">
            <a:off x="1460646" y="3024315"/>
            <a:ext cx="1104900" cy="219075"/>
          </a:xfrm>
          <a:prstGeom prst="flowChartAlternateProcess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X = </a:t>
            </a:r>
            <a:r>
              <a:rPr lang="en-US" altLang="zh-TW" dirty="0" err="1"/>
              <a:t>imread</a:t>
            </a:r>
            <a:r>
              <a:rPr lang="en-US" altLang="zh-TW" dirty="0"/>
              <a:t>('annie19980405.jpg');</a:t>
            </a:r>
          </a:p>
          <a:p>
            <a:pPr marL="0" indent="0">
              <a:buNone/>
            </a:pPr>
            <a:r>
              <a:rPr lang="en-US" altLang="zh-TW" dirty="0"/>
              <a:t>image(X)</a:t>
            </a:r>
          </a:p>
          <a:p>
            <a:pPr marL="0" indent="0">
              <a:buNone/>
            </a:pPr>
            <a:r>
              <a:rPr lang="en-US" altLang="zh-TW" dirty="0"/>
              <a:t>[m, n, p]=size(X);</a:t>
            </a:r>
          </a:p>
          <a:p>
            <a:pPr marL="0" indent="0">
              <a:buNone/>
            </a:pPr>
            <a:r>
              <a:rPr lang="en-US" altLang="zh-TW" dirty="0"/>
              <a:t>index=reshape(1:m*n*p, m*n, 3)';</a:t>
            </a:r>
          </a:p>
          <a:p>
            <a:pPr marL="0" indent="0">
              <a:buNone/>
            </a:pPr>
            <a:r>
              <a:rPr lang="en-US" altLang="zh-TW" dirty="0"/>
              <a:t>data=double(X(index));</a:t>
            </a:r>
          </a:p>
          <a:p>
            <a:pPr marL="0" indent="0">
              <a:buNone/>
            </a:pPr>
            <a:r>
              <a:rPr lang="en-US" altLang="zh-TW" dirty="0" err="1"/>
              <a:t>maxI</a:t>
            </a:r>
            <a:r>
              <a:rPr lang="en-US" altLang="zh-TW" dirty="0"/>
              <a:t>=6;</a:t>
            </a:r>
          </a:p>
          <a:p>
            <a:pPr marL="0" indent="0">
              <a:buNone/>
            </a:pPr>
            <a:r>
              <a:rPr lang="en-US" altLang="zh-TW" dirty="0"/>
              <a:t>for </a:t>
            </a:r>
            <a:r>
              <a:rPr lang="en-US" altLang="zh-TW" dirty="0" err="1"/>
              <a:t>i</a:t>
            </a:r>
            <a:r>
              <a:rPr lang="en-US" altLang="zh-TW" dirty="0"/>
              <a:t>=1:maxI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centerNum</a:t>
            </a:r>
            <a:r>
              <a:rPr lang="en-US" altLang="zh-TW" dirty="0"/>
              <a:t>=2^i;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fprintf</a:t>
            </a:r>
            <a:r>
              <a:rPr lang="en-US" altLang="zh-TW" dirty="0"/>
              <a:t>('</a:t>
            </a:r>
            <a:r>
              <a:rPr lang="en-US" altLang="zh-TW" dirty="0" err="1"/>
              <a:t>i</a:t>
            </a:r>
            <a:r>
              <a:rPr lang="en-US" altLang="zh-TW" dirty="0"/>
              <a:t>=%d/%d: no. of centers=%d\n', </a:t>
            </a:r>
            <a:r>
              <a:rPr lang="en-US" altLang="zh-TW" dirty="0" err="1"/>
              <a:t>i</a:t>
            </a:r>
            <a:r>
              <a:rPr lang="en-US" altLang="zh-TW" dirty="0"/>
              <a:t>, </a:t>
            </a:r>
            <a:r>
              <a:rPr lang="en-US" altLang="zh-TW" dirty="0" err="1"/>
              <a:t>maxI</a:t>
            </a:r>
            <a:r>
              <a:rPr lang="en-US" altLang="zh-TW" dirty="0"/>
              <a:t>, </a:t>
            </a:r>
            <a:r>
              <a:rPr lang="en-US" altLang="zh-TW" dirty="0" err="1"/>
              <a:t>centerNum</a:t>
            </a:r>
            <a:r>
              <a:rPr lang="en-US" altLang="zh-TW" dirty="0"/>
              <a:t>);</a:t>
            </a:r>
          </a:p>
          <a:p>
            <a:pPr marL="0" indent="0">
              <a:buNone/>
            </a:pPr>
            <a:r>
              <a:rPr lang="en-US" altLang="zh-TW" dirty="0"/>
              <a:t>	center=</a:t>
            </a:r>
            <a:r>
              <a:rPr lang="en-US" altLang="zh-TW" dirty="0" err="1"/>
              <a:t>kMeansClustering</a:t>
            </a:r>
            <a:r>
              <a:rPr lang="en-US" altLang="zh-TW" dirty="0"/>
              <a:t>(data, </a:t>
            </a:r>
            <a:r>
              <a:rPr lang="en-US" altLang="zh-TW" dirty="0" err="1"/>
              <a:t>centerNum</a:t>
            </a:r>
            <a:r>
              <a:rPr lang="en-US" altLang="zh-TW" dirty="0"/>
              <a:t>);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distMat</a:t>
            </a:r>
            <a:r>
              <a:rPr lang="en-US" altLang="zh-TW" dirty="0"/>
              <a:t>=</a:t>
            </a:r>
            <a:r>
              <a:rPr lang="en-US" altLang="zh-TW" dirty="0" err="1"/>
              <a:t>distPairwise</a:t>
            </a:r>
            <a:r>
              <a:rPr lang="en-US" altLang="zh-TW" dirty="0"/>
              <a:t>(center, data);</a:t>
            </a:r>
          </a:p>
          <a:p>
            <a:pPr marL="0" indent="0">
              <a:buNone/>
            </a:pPr>
            <a:r>
              <a:rPr lang="en-US" altLang="zh-TW" dirty="0"/>
              <a:t>	[</a:t>
            </a:r>
            <a:r>
              <a:rPr lang="en-US" altLang="zh-TW" dirty="0" err="1"/>
              <a:t>minValue</a:t>
            </a:r>
            <a:r>
              <a:rPr lang="en-US" altLang="zh-TW" dirty="0"/>
              <a:t>, </a:t>
            </a:r>
            <a:r>
              <a:rPr lang="en-US" altLang="zh-TW" dirty="0" err="1"/>
              <a:t>minIndex</a:t>
            </a:r>
            <a:r>
              <a:rPr lang="en-US" altLang="zh-TW" dirty="0"/>
              <a:t>]=min(</a:t>
            </a:r>
            <a:r>
              <a:rPr lang="en-US" altLang="zh-TW" dirty="0" err="1"/>
              <a:t>distMat</a:t>
            </a:r>
            <a:r>
              <a:rPr lang="en-US" altLang="zh-TW" dirty="0"/>
              <a:t>);</a:t>
            </a:r>
          </a:p>
          <a:p>
            <a:pPr marL="0" indent="0">
              <a:buNone/>
            </a:pPr>
            <a:r>
              <a:rPr lang="en-US" altLang="zh-TW" dirty="0"/>
              <a:t>	X2=reshape(</a:t>
            </a:r>
            <a:r>
              <a:rPr lang="en-US" altLang="zh-TW" dirty="0" err="1"/>
              <a:t>minIndex</a:t>
            </a:r>
            <a:r>
              <a:rPr lang="en-US" altLang="zh-TW" dirty="0"/>
              <a:t>, m, n);</a:t>
            </a:r>
          </a:p>
          <a:p>
            <a:pPr marL="0" indent="0">
              <a:buNone/>
            </a:pPr>
            <a:r>
              <a:rPr lang="en-US" altLang="zh-TW" dirty="0"/>
              <a:t>	map=center'/255;</a:t>
            </a:r>
          </a:p>
          <a:p>
            <a:pPr marL="0" indent="0">
              <a:buNone/>
            </a:pPr>
            <a:r>
              <a:rPr lang="en-US" altLang="zh-TW" dirty="0"/>
              <a:t>	figure; image(X2); </a:t>
            </a:r>
            <a:r>
              <a:rPr lang="en-US" altLang="zh-TW" dirty="0" err="1"/>
              <a:t>colormap</a:t>
            </a:r>
            <a:r>
              <a:rPr lang="en-US" altLang="zh-TW" dirty="0"/>
              <a:t>(map); </a:t>
            </a:r>
            <a:r>
              <a:rPr lang="en-US" altLang="zh-TW" dirty="0" err="1"/>
              <a:t>colorbar</a:t>
            </a:r>
            <a:r>
              <a:rPr lang="en-US" altLang="zh-TW" dirty="0"/>
              <a:t>; axis image; </a:t>
            </a:r>
            <a:r>
              <a:rPr lang="en-US" altLang="zh-TW" dirty="0" err="1"/>
              <a:t>drawnow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end</a:t>
            </a:r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Code Example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150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Extensions to image data compression via clustering</a:t>
            </a:r>
          </a:p>
          <a:p>
            <a:pPr lvl="1"/>
            <a:r>
              <a:rPr lang="en-US" altLang="zh-TW" dirty="0"/>
              <a:t>Use </a:t>
            </a:r>
            <a:r>
              <a:rPr lang="en-US" altLang="zh-TW" dirty="0" err="1"/>
              <a:t>qxq</a:t>
            </a:r>
            <a:r>
              <a:rPr lang="en-US" altLang="zh-TW" dirty="0"/>
              <a:t> blocks as the unit for VQ (see exercise)</a:t>
            </a:r>
          </a:p>
          <a:p>
            <a:pPr lvl="2"/>
            <a:r>
              <a:rPr lang="en-US" altLang="zh-TW" dirty="0"/>
              <a:t>Smart indexing by creating the indices of the blocks of page 1 first.</a:t>
            </a:r>
          </a:p>
          <a:p>
            <a:pPr lvl="2"/>
            <a:r>
              <a:rPr lang="en-US" altLang="zh-TW" dirty="0"/>
              <a:t>True-color image display (No way to display the compressed image as an index-color image)</a:t>
            </a:r>
          </a:p>
          <a:p>
            <a:pPr lvl="1"/>
            <a:r>
              <a:rPr lang="en-US" altLang="zh-TW" dirty="0"/>
              <a:t>Use separate code books for RGB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46136" cy="1143000"/>
          </a:xfrm>
        </p:spPr>
        <p:txBody>
          <a:bodyPr/>
          <a:lstStyle/>
          <a:p>
            <a:r>
              <a:rPr lang="en-US" altLang="zh-TW" dirty="0"/>
              <a:t>Extensions to Block-based Image Compression</a:t>
            </a:r>
            <a:endParaRPr lang="zh-TW" altLang="en-US" dirty="0"/>
          </a:p>
        </p:txBody>
      </p:sp>
      <p:graphicFrame>
        <p:nvGraphicFramePr>
          <p:cNvPr id="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73199"/>
              </p:ext>
            </p:extLst>
          </p:nvPr>
        </p:nvGraphicFramePr>
        <p:xfrm>
          <a:off x="1547664" y="4336057"/>
          <a:ext cx="57404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759200" imgH="1295400" progId="Equation.3">
                  <p:embed/>
                </p:oleObj>
              </mc:Choice>
              <mc:Fallback>
                <p:oleObj name="方程式" r:id="rId2" imgW="3759200" imgH="1295400" progId="Equation.3">
                  <p:embed/>
                  <p:pic>
                    <p:nvPicPr>
                      <p:cNvPr id="5018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336057"/>
                        <a:ext cx="5740400" cy="1973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7529851" y="4316521"/>
            <a:ext cx="714557" cy="408623"/>
          </a:xfrm>
          <a:prstGeom prst="wedgeRoundRectCallout">
            <a:avLst>
              <a:gd name="adj1" fmla="val -78971"/>
              <a:gd name="adj2" fmla="val 6653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Use L</a:t>
            </a:r>
            <a:r>
              <a:rPr lang="en-US" altLang="zh-TW" baseline="-25000" dirty="0"/>
              <a:t>1</a:t>
            </a:r>
            <a:r>
              <a:rPr lang="en-US" altLang="zh-TW" dirty="0"/>
              <a:t>-norm instead of L</a:t>
            </a:r>
            <a:r>
              <a:rPr lang="en-US" altLang="zh-TW" baseline="-25000" dirty="0"/>
              <a:t>2</a:t>
            </a:r>
            <a:r>
              <a:rPr lang="en-US" altLang="zh-TW" dirty="0"/>
              <a:t>-norm</a:t>
            </a:r>
            <a:r>
              <a:rPr lang="zh-TW" altLang="en-US" dirty="0"/>
              <a:t> </a:t>
            </a:r>
            <a:r>
              <a:rPr lang="en-US" altLang="zh-TW" dirty="0"/>
              <a:t>in the objective function</a:t>
            </a:r>
          </a:p>
          <a:p>
            <a:r>
              <a:rPr lang="en-US" altLang="zh-TW" dirty="0"/>
              <a:t>Optimization strategy</a:t>
            </a:r>
          </a:p>
          <a:p>
            <a:pPr lvl="1"/>
            <a:r>
              <a:rPr lang="en-US" altLang="zh-TW" dirty="0"/>
              <a:t>Same as k-means clustering, except that the centers are found by the median operator</a:t>
            </a:r>
          </a:p>
          <a:p>
            <a:r>
              <a:rPr lang="en-US" altLang="zh-TW" dirty="0"/>
              <a:t>Advantage</a:t>
            </a:r>
          </a:p>
          <a:p>
            <a:pPr lvl="1"/>
            <a:r>
              <a:rPr lang="en-US" altLang="zh-TW" dirty="0"/>
              <a:t>Less susceptible to outliers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Extension to L</a:t>
            </a:r>
            <a:r>
              <a:rPr lang="en-US" altLang="zh-TW" baseline="-25000" dirty="0"/>
              <a:t>1</a:t>
            </a:r>
            <a:r>
              <a:rPr lang="en-US" altLang="zh-TW" dirty="0"/>
              <a:t>-norm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5076056" y="3068960"/>
            <a:ext cx="714557" cy="408623"/>
          </a:xfrm>
          <a:prstGeom prst="wedgeRoundRectCallout">
            <a:avLst>
              <a:gd name="adj1" fmla="val -110963"/>
              <a:gd name="adj2" fmla="val -2744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721539" y="3933056"/>
            <a:ext cx="714557" cy="408623"/>
          </a:xfrm>
          <a:prstGeom prst="wedgeRoundRectCallout">
            <a:avLst>
              <a:gd name="adj1" fmla="val -110963"/>
              <a:gd name="adj2" fmla="val -2744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9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Find circles via k-means clustering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169D1-FD8F-4286-9D28-09B5A7788756}" type="datetime1">
              <a:rPr lang="zh-TW" altLang="en-US" smtClean="0"/>
              <a:t>2025/9/24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Extension to Circle Fitting</a:t>
            </a:r>
            <a:endParaRPr lang="zh-TW" altLang="en-US" dirty="0"/>
          </a:p>
        </p:txBody>
      </p:sp>
      <p:pic>
        <p:nvPicPr>
          <p:cNvPr id="5" name="Picture 2" descr="http://pochp.files.wordpress.com/2011/08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5738"/>
            <a:ext cx="32543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96" y="23812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7"/>
          <p:cNvSpPr>
            <a:spLocks noChangeArrowheads="1"/>
          </p:cNvSpPr>
          <p:nvPr/>
        </p:nvSpPr>
        <p:spPr bwMode="auto">
          <a:xfrm>
            <a:off x="4068515" y="4162425"/>
            <a:ext cx="647700" cy="635000"/>
          </a:xfrm>
          <a:prstGeom prst="rightArrow">
            <a:avLst>
              <a:gd name="adj1" fmla="val 50000"/>
              <a:gd name="adj2" fmla="val 49961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3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Example of k-means clustering in 2D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 of K-means Clustering</a:t>
            </a:r>
            <a:endParaRPr lang="zh-TW" altLang="en-US" dirty="0"/>
          </a:p>
        </p:txBody>
      </p:sp>
      <p:pic>
        <p:nvPicPr>
          <p:cNvPr id="7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9443"/>
            <a:ext cx="74374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859216" cy="502688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Objective function (aka distortion)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No of parameters: d*m (for C) plus n*m (for A, with constraints)</a:t>
            </a:r>
          </a:p>
          <a:p>
            <a:pPr lvl="1"/>
            <a:r>
              <a:rPr lang="en-US" altLang="zh-TW" dirty="0"/>
              <a:t>NP-hard problem if exact solution is required.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Objection Function</a:t>
            </a:r>
            <a:endParaRPr lang="zh-TW" altLang="en-US" dirty="0"/>
          </a:p>
        </p:txBody>
      </p:sp>
      <p:graphicFrame>
        <p:nvGraphicFramePr>
          <p:cNvPr id="11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20037"/>
              </p:ext>
            </p:extLst>
          </p:nvPr>
        </p:nvGraphicFramePr>
        <p:xfrm>
          <a:off x="1259632" y="2224295"/>
          <a:ext cx="6336704" cy="336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860800" imgH="2057400" progId="Equation.3">
                  <p:embed/>
                </p:oleObj>
              </mc:Choice>
              <mc:Fallback>
                <p:oleObj name="方程式" r:id="rId2" imgW="3860800" imgH="2057400" progId="Equation.3">
                  <p:embed/>
                  <p:pic>
                    <p:nvPicPr>
                      <p:cNvPr id="10247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24295"/>
                        <a:ext cx="6336704" cy="33649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圓角矩形圖說文字 11"/>
          <p:cNvSpPr/>
          <p:nvPr/>
        </p:nvSpPr>
        <p:spPr>
          <a:xfrm>
            <a:off x="5369611" y="1724233"/>
            <a:ext cx="714557" cy="408623"/>
          </a:xfrm>
          <a:prstGeom prst="wedgeRoundRectCallout">
            <a:avLst>
              <a:gd name="adj1" fmla="val 18082"/>
              <a:gd name="adj2" fmla="val 416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5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Example of n=100, m=3, d=2</a:t>
            </a:r>
            <a:endParaRPr lang="zh-TW" altLang="en-US" dirty="0"/>
          </a:p>
        </p:txBody>
      </p:sp>
      <p:pic>
        <p:nvPicPr>
          <p:cNvPr id="3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21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Strategy for Minimizing the Objective Function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Observation</a:t>
            </a:r>
          </a:p>
          <a:p>
            <a:pPr lvl="1"/>
            <a:r>
              <a:rPr lang="en-US" altLang="zh-TW" dirty="0"/>
              <a:t>J(X; C, A) is parameterized by C and A</a:t>
            </a:r>
          </a:p>
          <a:p>
            <a:pPr lvl="1"/>
            <a:r>
              <a:rPr lang="en-US" altLang="zh-TW" dirty="0"/>
              <a:t>Joint optimization is hard, but separate optimization with respective to C and A</a:t>
            </a:r>
            <a:r>
              <a:rPr lang="zh-TW" altLang="en-US" dirty="0"/>
              <a:t> </a:t>
            </a:r>
            <a:r>
              <a:rPr lang="en-US" altLang="zh-TW" dirty="0"/>
              <a:t>is easy</a:t>
            </a:r>
          </a:p>
          <a:p>
            <a:r>
              <a:rPr lang="en-US" altLang="zh-TW" dirty="0"/>
              <a:t>Strategy</a:t>
            </a:r>
          </a:p>
          <a:p>
            <a:pPr lvl="1"/>
            <a:r>
              <a:rPr lang="en-US" altLang="zh-TW" dirty="0"/>
              <a:t>Fix C and find the best A to minimize J(X; C, A)</a:t>
            </a:r>
          </a:p>
          <a:p>
            <a:pPr lvl="1"/>
            <a:r>
              <a:rPr lang="en-US" altLang="zh-TW" dirty="0"/>
              <a:t>Fix A and find the best C to minimize J(X; C, A)</a:t>
            </a:r>
          </a:p>
          <a:p>
            <a:pPr lvl="1"/>
            <a:r>
              <a:rPr lang="en-US" altLang="zh-TW" dirty="0"/>
              <a:t>Repeat the above two steps until convergence</a:t>
            </a:r>
          </a:p>
          <a:p>
            <a:endParaRPr lang="zh-TW" altLang="en-US" dirty="0"/>
          </a:p>
        </p:txBody>
      </p:sp>
      <p:sp>
        <p:nvSpPr>
          <p:cNvPr id="20" name="圓角矩形圖說文字 19"/>
          <p:cNvSpPr/>
          <p:nvPr/>
        </p:nvSpPr>
        <p:spPr>
          <a:xfrm>
            <a:off x="3926383" y="3236401"/>
            <a:ext cx="3078593" cy="408623"/>
          </a:xfrm>
          <a:prstGeom prst="wedgeRoundRectCallout">
            <a:avLst>
              <a:gd name="adj1" fmla="val -69008"/>
              <a:gd name="adj2" fmla="val 4891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AKA “coordinate optimization”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Example of Coordinate Optimization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23934"/>
              </p:ext>
            </p:extLst>
          </p:nvPr>
        </p:nvGraphicFramePr>
        <p:xfrm>
          <a:off x="1106488" y="1909763"/>
          <a:ext cx="6791325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581280" imgH="1155600" progId="Equation.3">
                  <p:embed/>
                </p:oleObj>
              </mc:Choice>
              <mc:Fallback>
                <p:oleObj name="方程式" r:id="rId2" imgW="3581280" imgH="1155600" progId="Equation.3">
                  <p:embed/>
                  <p:pic>
                    <p:nvPicPr>
                      <p:cNvPr id="15367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909763"/>
                        <a:ext cx="6791325" cy="2192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0" y="4293096"/>
            <a:ext cx="2603558" cy="231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706315" y="4427820"/>
            <a:ext cx="511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altLang="zh-TW" dirty="0"/>
              <a:t>ezmeshc(@(x,y) x.^2.*(y.^2+y+1)+x.*(y.^2-1)+y.^2-1)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8028384" y="1916832"/>
            <a:ext cx="714557" cy="408623"/>
          </a:xfrm>
          <a:prstGeom prst="wedgeRoundRectCallout">
            <a:avLst>
              <a:gd name="adj1" fmla="val 18082"/>
              <a:gd name="adj2" fmla="val 416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6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Task 1: How to Find Assignment A?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901014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Goal</a:t>
            </a:r>
          </a:p>
          <a:p>
            <a:pPr lvl="1"/>
            <a:r>
              <a:rPr lang="en-US" altLang="zh-TW" dirty="0"/>
              <a:t>Find A to minimize J(X; C, A) with fixed C</a:t>
            </a:r>
          </a:p>
          <a:p>
            <a:r>
              <a:rPr lang="en-US" altLang="zh-TW" dirty="0"/>
              <a:t>Fact</a:t>
            </a:r>
          </a:p>
          <a:p>
            <a:pPr lvl="1"/>
            <a:r>
              <a:rPr lang="en-US" altLang="zh-TW" dirty="0"/>
              <a:t>Analytic (close-form) solution exists</a:t>
            </a:r>
          </a:p>
          <a:p>
            <a:pPr lvl="1"/>
            <a:endParaRPr lang="en-US" altLang="zh-TW" sz="500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857286"/>
              </p:ext>
            </p:extLst>
          </p:nvPr>
        </p:nvGraphicFramePr>
        <p:xfrm>
          <a:off x="1607939" y="3522265"/>
          <a:ext cx="35401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866900" imgH="558800" progId="Equation.3">
                  <p:embed/>
                </p:oleObj>
              </mc:Choice>
              <mc:Fallback>
                <p:oleObj name="方程式" r:id="rId2" imgW="1866900" imgH="558800" progId="Equation.3">
                  <p:embed/>
                  <p:pic>
                    <p:nvPicPr>
                      <p:cNvPr id="174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939" y="3522265"/>
                        <a:ext cx="3540125" cy="1058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196877"/>
              </p:ext>
            </p:extLst>
          </p:nvPr>
        </p:nvGraphicFramePr>
        <p:xfrm>
          <a:off x="1597422" y="4747170"/>
          <a:ext cx="64309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3390900" imgH="292100" progId="Equation.3">
                  <p:embed/>
                </p:oleObj>
              </mc:Choice>
              <mc:Fallback>
                <p:oleObj name="方程式" r:id="rId4" imgW="3390900" imgH="292100" progId="Equation.3">
                  <p:embed/>
                  <p:pic>
                    <p:nvPicPr>
                      <p:cNvPr id="17415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22" y="4747170"/>
                        <a:ext cx="6430962" cy="554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5724128" y="3812465"/>
            <a:ext cx="714557" cy="408623"/>
          </a:xfrm>
          <a:prstGeom prst="wedgeRoundRectCallout">
            <a:avLst>
              <a:gd name="adj1" fmla="val -89411"/>
              <a:gd name="adj2" fmla="val 1535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1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Task 2: How to Find Centers in C?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901014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Goal</a:t>
            </a:r>
          </a:p>
          <a:p>
            <a:pPr lvl="1"/>
            <a:r>
              <a:rPr lang="en-US" altLang="zh-TW" dirty="0"/>
              <a:t>Find C to minimize J(X; C, A) with fixed A</a:t>
            </a:r>
          </a:p>
          <a:p>
            <a:r>
              <a:rPr lang="en-US" altLang="zh-TW" dirty="0"/>
              <a:t>Fact</a:t>
            </a:r>
          </a:p>
          <a:p>
            <a:pPr lvl="1"/>
            <a:r>
              <a:rPr lang="en-US" altLang="zh-TW" dirty="0"/>
              <a:t>Analytic (close-form) solution exists: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86560"/>
              </p:ext>
            </p:extLst>
          </p:nvPr>
        </p:nvGraphicFramePr>
        <p:xfrm>
          <a:off x="1979712" y="3570288"/>
          <a:ext cx="14922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787400" imgH="838200" progId="Equation.3">
                  <p:embed/>
                </p:oleObj>
              </mc:Choice>
              <mc:Fallback>
                <p:oleObj name="方程式" r:id="rId2" imgW="787400" imgH="838200" progId="Equation.3">
                  <p:embed/>
                  <p:pic>
                    <p:nvPicPr>
                      <p:cNvPr id="194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0288"/>
                        <a:ext cx="1492250" cy="1587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43399"/>
              </p:ext>
            </p:extLst>
          </p:nvPr>
        </p:nvGraphicFramePr>
        <p:xfrm>
          <a:off x="1286594" y="5445125"/>
          <a:ext cx="6381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3365500" imgH="304800" progId="Equation.3">
                  <p:embed/>
                </p:oleObj>
              </mc:Choice>
              <mc:Fallback>
                <p:oleObj name="方程式" r:id="rId4" imgW="3365500" imgH="304800" progId="Equation.3">
                  <p:embed/>
                  <p:pic>
                    <p:nvPicPr>
                      <p:cNvPr id="19463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594" y="5445125"/>
                        <a:ext cx="6381750" cy="577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圓角矩形圖說文字 13"/>
          <p:cNvSpPr/>
          <p:nvPr/>
        </p:nvSpPr>
        <p:spPr>
          <a:xfrm>
            <a:off x="755576" y="3812465"/>
            <a:ext cx="714557" cy="408623"/>
          </a:xfrm>
          <a:prstGeom prst="wedgeRoundRectCallout">
            <a:avLst>
              <a:gd name="adj1" fmla="val 77150"/>
              <a:gd name="adj2" fmla="val 5087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8589</TotalTime>
  <Words>1237</Words>
  <Application>Microsoft Office PowerPoint</Application>
  <PresentationFormat>如螢幕大小 (4:3)</PresentationFormat>
  <Paragraphs>246</Paragraphs>
  <Slides>28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標楷體</vt:lpstr>
      <vt:lpstr>Arial</vt:lpstr>
      <vt:lpstr>Calibri</vt:lpstr>
      <vt:lpstr>Times New Roman</vt:lpstr>
      <vt:lpstr>Wingdings</vt:lpstr>
      <vt:lpstr>Wingdings 2</vt:lpstr>
      <vt:lpstr>壁窗</vt:lpstr>
      <vt:lpstr>方程式</vt:lpstr>
      <vt:lpstr>Equation</vt:lpstr>
      <vt:lpstr>K-means Clustering</vt:lpstr>
      <vt:lpstr>Problem Definition</vt:lpstr>
      <vt:lpstr>Goal of K-means Clustering</vt:lpstr>
      <vt:lpstr>Objection Function</vt:lpstr>
      <vt:lpstr>Example of n=100, m=3, d=2</vt:lpstr>
      <vt:lpstr>Strategy for Minimizing the Objective Function</vt:lpstr>
      <vt:lpstr>Example of Coordinate Optimization</vt:lpstr>
      <vt:lpstr>Task 1: How to Find Assignment A?</vt:lpstr>
      <vt:lpstr>Task 2: How to Find Centers in C?</vt:lpstr>
      <vt:lpstr>Algorithm</vt:lpstr>
      <vt:lpstr>Another Algorithm</vt:lpstr>
      <vt:lpstr>More about Stopping Criteria</vt:lpstr>
      <vt:lpstr>Properties of K-means Clustering</vt:lpstr>
      <vt:lpstr>Snapshots of K-means Clustering</vt:lpstr>
      <vt:lpstr>Demos of K-means Clustering</vt:lpstr>
      <vt:lpstr>Demo of K-means Clustering</vt:lpstr>
      <vt:lpstr>Application: Image Compression</vt:lpstr>
      <vt:lpstr>True-color vs. Index-color Images</vt:lpstr>
      <vt:lpstr>Example of Image Compression</vt:lpstr>
      <vt:lpstr>Example of Image Compression</vt:lpstr>
      <vt:lpstr>Image Compression Using K-Means Clustering</vt:lpstr>
      <vt:lpstr>Example: Image Compression Using K-means</vt:lpstr>
      <vt:lpstr>Example: Image Compression Using K-means</vt:lpstr>
      <vt:lpstr>Indexing Techniques</vt:lpstr>
      <vt:lpstr>Code Example</vt:lpstr>
      <vt:lpstr>Extensions to Block-based Image Compression</vt:lpstr>
      <vt:lpstr>Extension to L1-norm</vt:lpstr>
      <vt:lpstr>Extension to Circle Fitting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650</cp:revision>
  <dcterms:created xsi:type="dcterms:W3CDTF">2008-11-09T17:03:56Z</dcterms:created>
  <dcterms:modified xsi:type="dcterms:W3CDTF">2025-09-24T05:23:00Z</dcterms:modified>
</cp:coreProperties>
</file>