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47" r:id="rId2"/>
    <p:sldId id="372" r:id="rId3"/>
    <p:sldId id="299" r:id="rId4"/>
    <p:sldId id="349" r:id="rId5"/>
    <p:sldId id="373" r:id="rId6"/>
    <p:sldId id="374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125" autoAdjust="0"/>
  </p:normalViewPr>
  <p:slideViewPr>
    <p:cSldViewPr>
      <p:cViewPr varScale="1">
        <p:scale>
          <a:sx n="81" d="100"/>
          <a:sy n="81" d="100"/>
        </p:scale>
        <p:origin x="170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13AC-F7EB-4777-9E49-581A4904525B}" type="datetimeFigureOut">
              <a:rPr lang="zh-TW" altLang="en-US" smtClean="0"/>
              <a:pPr/>
              <a:t>2020/3/23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6C95-0D41-448E-A332-327BB5F29A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098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7637-36C6-481B-974F-5F218DAE9B6A}" type="datetimeFigureOut">
              <a:rPr lang="zh-TW" altLang="en-US" smtClean="0"/>
              <a:pPr/>
              <a:t>2020/3/23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C572-1BA5-477C-B07B-B3E31F0FDA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91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1894362"/>
          </a:xfrm>
        </p:spPr>
        <p:txBody>
          <a:bodyPr>
            <a:normAutofit/>
          </a:bodyPr>
          <a:lstStyle>
            <a:lvl1pPr algn="ctr">
              <a:defRPr sz="3500" b="0" i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3716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  <a:prstGeom prst="rect">
            <a:avLst/>
          </a:prstGeom>
        </p:spPr>
        <p:txBody>
          <a:bodyPr/>
          <a:lstStyle/>
          <a:p>
            <a:fld id="{7391D087-687E-41BD-A764-B6B8D3C798FC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0" name="圖片 29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1442" y="278112"/>
            <a:ext cx="1295400" cy="579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D7DB5B5E-FF57-4331-BF13-D94DFA61630B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4F57289B-949A-43FD-AF7D-692786BD340A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>
            <a:lvl1pPr>
              <a:defRPr baseline="0">
                <a:latin typeface="+mj-lt"/>
                <a:ea typeface="標楷體" pitchFamily="65" charset="-120"/>
              </a:defRPr>
            </a:lvl1pPr>
            <a:lvl2pPr>
              <a:defRPr baseline="0">
                <a:latin typeface="+mj-lt"/>
                <a:ea typeface="標楷體" pitchFamily="65" charset="-120"/>
              </a:defRPr>
            </a:lvl2pPr>
            <a:lvl3pPr>
              <a:defRPr sz="1900" baseline="0">
                <a:latin typeface="+mj-lt"/>
                <a:ea typeface="標楷體" pitchFamily="65" charset="-120"/>
              </a:defRPr>
            </a:lvl3pPr>
            <a:lvl4pPr>
              <a:defRPr baseline="0">
                <a:latin typeface="+mj-lt"/>
                <a:ea typeface="標楷體" pitchFamily="65" charset="-120"/>
              </a:defRPr>
            </a:lvl4pPr>
            <a:lvl5pPr>
              <a:defRPr baseline="0">
                <a:latin typeface="+mj-lt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57E169D1-FD8F-4286-9D28-09B5A7788756}" type="datetime1">
              <a:rPr lang="zh-TW" altLang="en-US" smtClean="0"/>
              <a:t>2020/3/23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 dirty="0"/>
          </a:p>
        </p:txBody>
      </p:sp>
      <p:pic>
        <p:nvPicPr>
          <p:cNvPr id="6" name="圖片 5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6644" y="135236"/>
            <a:ext cx="1295400" cy="57912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8616078C-AD99-4571-B0DA-C628EF72A2E7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AD79DC08-DC78-4909-AB0C-6338BE709B4C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 b="0"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43D2B92F-197F-43D9-8B18-B487590C335E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73F85D07-20CA-4AD0-ADE5-679EF5E6A94D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71A98DFA-9699-40A8-8E0D-4825FCD6BDDE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2DAB0838-BF4F-407C-A6A6-1B3CDC37E013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B0D89BC2-FD14-44D8-A12F-F0ED792A0BC1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14282" y="1500174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214282" y="1571612"/>
            <a:ext cx="842968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8635396" y="628652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8394774" y="6290270"/>
            <a:ext cx="82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93BD6009-2A66-4F07-812F-9E9F9B397B69}" type="slidenum">
              <a:rPr lang="zh-TW" altLang="en-US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/6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100" b="0" kern="1200" cap="none" baseline="0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jang" TargetMode="External"/><Relationship Id="rId2" Type="http://schemas.openxmlformats.org/officeDocument/2006/relationships/hyperlink" Target="mailto:jang@mirlab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600" b="1" cap="none" dirty="0">
                <a:latin typeface="+mj-ea"/>
              </a:rPr>
              <a:t>Hierarchical Clustering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94421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J.-S. Roger Jang (</a:t>
            </a:r>
            <a:r>
              <a:rPr lang="zh-TW" altLang="en-US" dirty="0"/>
              <a:t>張智星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en-US" altLang="zh-TW" i="1" dirty="0">
                <a:latin typeface="Arial" panose="020B0604020202020204" pitchFamily="34" charset="0"/>
                <a:hlinkClick r:id="rId2"/>
              </a:rPr>
              <a:t>jang@mirlab.org</a:t>
            </a:r>
            <a:endParaRPr lang="en-US" altLang="zh-TW" i="1" dirty="0">
              <a:latin typeface="Arial" panose="020B0604020202020204" pitchFamily="34" charset="0"/>
            </a:endParaRPr>
          </a:p>
          <a:p>
            <a:r>
              <a:rPr lang="en-US" altLang="zh-TW" i="1" dirty="0">
                <a:latin typeface="Arial" panose="020B0604020202020204" pitchFamily="34" charset="0"/>
                <a:hlinkClick r:id="rId3"/>
              </a:rPr>
              <a:t>http://mirlab.org/jang</a:t>
            </a:r>
            <a:endParaRPr lang="zh-TW" altLang="en-US" dirty="0">
              <a:latin typeface="Arial" panose="020B0604020202020204" pitchFamily="34" charset="0"/>
            </a:endParaRPr>
          </a:p>
          <a:p>
            <a:r>
              <a:rPr lang="en-US" altLang="zh-TW" dirty="0">
                <a:latin typeface="Arial" panose="020B0604020202020204" pitchFamily="34" charset="0"/>
              </a:rPr>
              <a:t>MIR Lab, CSIE Dept.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National Taiwan University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11804" y="5795972"/>
            <a:ext cx="1300356" cy="369332"/>
          </a:xfrm>
        </p:spPr>
        <p:txBody>
          <a:bodyPr wrap="none">
            <a:spAutoFit/>
          </a:bodyPr>
          <a:lstStyle/>
          <a:p>
            <a:pPr algn="ctr"/>
            <a:fld id="{1B5DD0A4-5EC4-420C-89F5-FF49BBA59529}" type="datetime1">
              <a:rPr lang="zh-TW" altLang="en-US" smtClean="0"/>
              <a:pPr algn="ctr"/>
              <a:t>2020/3/23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4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B442B3F-D1D0-495A-AEE8-EB2F898AE1B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Two types of hierarchical clustering</a:t>
            </a:r>
          </a:p>
          <a:p>
            <a:pPr lvl="1"/>
            <a:r>
              <a:rPr lang="en-US" altLang="zh-TW" dirty="0"/>
              <a:t>Bottom-up: Agglomerative clustering</a:t>
            </a:r>
          </a:p>
          <a:p>
            <a:pPr lvl="1"/>
            <a:r>
              <a:rPr lang="en-US" altLang="zh-TW" dirty="0"/>
              <a:t>Top-down: </a:t>
            </a:r>
            <a:r>
              <a:rPr lang="en-US" altLang="zh-TW"/>
              <a:t>Divisive clustering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A80F643-EC78-4E9C-AAFB-A867E40B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Hierarchical Clustering</a:t>
            </a:r>
            <a:endParaRPr lang="zh-TW" altLang="en-US" dirty="0"/>
          </a:p>
        </p:txBody>
      </p:sp>
      <p:sp>
        <p:nvSpPr>
          <p:cNvPr id="5" name="內容版面配置區 1">
            <a:extLst>
              <a:ext uri="{FF2B5EF4-FFF2-40B4-BE49-F238E27FC236}">
                <a16:creationId xmlns:a16="http://schemas.microsoft.com/office/drawing/2014/main" id="{6524EFE7-F60C-4B5F-B39D-EDCC9D42C63B}"/>
              </a:ext>
            </a:extLst>
          </p:cNvPr>
          <p:cNvSpPr txBox="1">
            <a:spLocks/>
          </p:cNvSpPr>
          <p:nvPr/>
        </p:nvSpPr>
        <p:spPr>
          <a:xfrm>
            <a:off x="539552" y="3140968"/>
            <a:ext cx="4248472" cy="2952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Agglomerative clustering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/>
              <a:t>Begin with n clusters, each containing one sample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/>
              <a:t>Merge the </a:t>
            </a:r>
            <a:r>
              <a:rPr lang="en-US" altLang="zh-TW" dirty="0">
                <a:solidFill>
                  <a:srgbClr val="FF0000"/>
                </a:solidFill>
              </a:rPr>
              <a:t>most similar </a:t>
            </a:r>
            <a:r>
              <a:rPr lang="en-US" altLang="zh-TW" dirty="0"/>
              <a:t>two clusters into one.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/>
              <a:t>Repeat the previous step until done</a:t>
            </a:r>
          </a:p>
          <a:p>
            <a:pPr lvl="1"/>
            <a:endParaRPr lang="zh-TW" altLang="en-US" dirty="0"/>
          </a:p>
        </p:txBody>
      </p:sp>
      <p:graphicFrame>
        <p:nvGraphicFramePr>
          <p:cNvPr id="7" name="Object 0">
            <a:extLst>
              <a:ext uri="{FF2B5EF4-FFF2-40B4-BE49-F238E27FC236}">
                <a16:creationId xmlns:a16="http://schemas.microsoft.com/office/drawing/2014/main" id="{0C63DFB8-74F9-480F-864B-A276BBE61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468118"/>
              </p:ext>
            </p:extLst>
          </p:nvPr>
        </p:nvGraphicFramePr>
        <p:xfrm>
          <a:off x="4860032" y="2022623"/>
          <a:ext cx="3614737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組織圖" r:id="rId3" imgW="3614738" imgH="4430713" progId="OrgPlusWOPX.4">
                  <p:embed followColorScheme="full"/>
                </p:oleObj>
              </mc:Choice>
              <mc:Fallback>
                <p:oleObj name="組織圖" r:id="rId3" imgW="3614738" imgH="4430713" progId="OrgPlusWOPX.4">
                  <p:embed followColorScheme="full"/>
                  <p:pic>
                    <p:nvPicPr>
                      <p:cNvPr id="3079" name="Object 0">
                        <a:extLst>
                          <a:ext uri="{FF2B5EF4-FFF2-40B4-BE49-F238E27FC236}">
                            <a16:creationId xmlns:a16="http://schemas.microsoft.com/office/drawing/2014/main" id="{DED2EBC3-9093-4E5E-A145-A5C95F84139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022623"/>
                        <a:ext cx="3614737" cy="443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圓角矩形圖說文字 6">
            <a:extLst>
              <a:ext uri="{FF2B5EF4-FFF2-40B4-BE49-F238E27FC236}">
                <a16:creationId xmlns:a16="http://schemas.microsoft.com/office/drawing/2014/main" id="{94913929-1EAD-40D0-8E17-0A7C219842C1}"/>
              </a:ext>
            </a:extLst>
          </p:cNvPr>
          <p:cNvSpPr/>
          <p:nvPr/>
        </p:nvSpPr>
        <p:spPr>
          <a:xfrm>
            <a:off x="1403648" y="5875001"/>
            <a:ext cx="714557" cy="408623"/>
          </a:xfrm>
          <a:prstGeom prst="wedgeRoundRectCallout">
            <a:avLst>
              <a:gd name="adj1" fmla="val 18082"/>
              <a:gd name="adj2" fmla="val 416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Single-linkage algorithm (minimum method)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Complete-linkage algorithm (maximum method)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Average-linkage algorithm (average method)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Ward’s method (minimum-variance method)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Distance between Clusters</a:t>
            </a:r>
            <a:endParaRPr lang="zh-TW" altLang="en-US" dirty="0"/>
          </a:p>
        </p:txBody>
      </p:sp>
      <p:graphicFrame>
        <p:nvGraphicFramePr>
          <p:cNvPr id="9" name="物件 8">
            <a:extLst>
              <a:ext uri="{FF2B5EF4-FFF2-40B4-BE49-F238E27FC236}">
                <a16:creationId xmlns:a16="http://schemas.microsoft.com/office/drawing/2014/main" id="{4C033672-B162-456C-8406-65F2F206D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994856"/>
              </p:ext>
            </p:extLst>
          </p:nvPr>
        </p:nvGraphicFramePr>
        <p:xfrm>
          <a:off x="1116013" y="2262832"/>
          <a:ext cx="25193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方程式" r:id="rId3" imgW="1726920" imgH="304560" progId="Equation.KSEE3">
                  <p:embed/>
                </p:oleObj>
              </mc:Choice>
              <mc:Fallback>
                <p:oleObj name="方程式" r:id="rId3" imgW="1726920" imgH="30456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2262832"/>
                        <a:ext cx="2519362" cy="44608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>
            <a:extLst>
              <a:ext uri="{FF2B5EF4-FFF2-40B4-BE49-F238E27FC236}">
                <a16:creationId xmlns:a16="http://schemas.microsoft.com/office/drawing/2014/main" id="{357E0831-29B7-4EC8-8545-B638CAB10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117782"/>
              </p:ext>
            </p:extLst>
          </p:nvPr>
        </p:nvGraphicFramePr>
        <p:xfrm>
          <a:off x="1106488" y="3615109"/>
          <a:ext cx="2538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方程式" r:id="rId5" imgW="1739880" imgH="317160" progId="Equation.KSEE3">
                  <p:embed/>
                </p:oleObj>
              </mc:Choice>
              <mc:Fallback>
                <p:oleObj name="方程式" r:id="rId5" imgW="1739880" imgH="317160" progId="Equation.KSEE3">
                  <p:embed/>
                  <p:pic>
                    <p:nvPicPr>
                      <p:cNvPr id="9" name="物件 8">
                        <a:extLst>
                          <a:ext uri="{FF2B5EF4-FFF2-40B4-BE49-F238E27FC236}">
                            <a16:creationId xmlns:a16="http://schemas.microsoft.com/office/drawing/2014/main" id="{4C033672-B162-456C-8406-65F2F206D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6488" y="3615109"/>
                        <a:ext cx="2538412" cy="4619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>
            <a:extLst>
              <a:ext uri="{FF2B5EF4-FFF2-40B4-BE49-F238E27FC236}">
                <a16:creationId xmlns:a16="http://schemas.microsoft.com/office/drawing/2014/main" id="{557080D8-A131-41E3-97E5-3102F453F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616180"/>
              </p:ext>
            </p:extLst>
          </p:nvPr>
        </p:nvGraphicFramePr>
        <p:xfrm>
          <a:off x="1103064" y="4833019"/>
          <a:ext cx="30368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方程式" r:id="rId7" imgW="2082600" imgH="469800" progId="Equation.KSEE3">
                  <p:embed/>
                </p:oleObj>
              </mc:Choice>
              <mc:Fallback>
                <p:oleObj name="方程式" r:id="rId7" imgW="2082600" imgH="469800" progId="Equation.KSEE3">
                  <p:embed/>
                  <p:pic>
                    <p:nvPicPr>
                      <p:cNvPr id="10" name="物件 9">
                        <a:extLst>
                          <a:ext uri="{FF2B5EF4-FFF2-40B4-BE49-F238E27FC236}">
                            <a16:creationId xmlns:a16="http://schemas.microsoft.com/office/drawing/2014/main" id="{357E0831-29B7-4EC8-8545-B638CAB10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3064" y="4833019"/>
                        <a:ext cx="3036888" cy="68421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>
            <a:extLst>
              <a:ext uri="{FF2B5EF4-FFF2-40B4-BE49-F238E27FC236}">
                <a16:creationId xmlns:a16="http://schemas.microsoft.com/office/drawing/2014/main" id="{E527ED99-D419-428C-95F9-2BB6602C3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8640"/>
              </p:ext>
            </p:extLst>
          </p:nvPr>
        </p:nvGraphicFramePr>
        <p:xfrm>
          <a:off x="1103064" y="6149231"/>
          <a:ext cx="37607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方程式" r:id="rId9" imgW="2577960" imgH="406080" progId="Equation.KSEE3">
                  <p:embed/>
                </p:oleObj>
              </mc:Choice>
              <mc:Fallback>
                <p:oleObj name="方程式" r:id="rId9" imgW="2577960" imgH="406080" progId="Equation.KSEE3">
                  <p:embed/>
                  <p:pic>
                    <p:nvPicPr>
                      <p:cNvPr id="10" name="物件 9">
                        <a:extLst>
                          <a:ext uri="{FF2B5EF4-FFF2-40B4-BE49-F238E27FC236}">
                            <a16:creationId xmlns:a16="http://schemas.microsoft.com/office/drawing/2014/main" id="{357E0831-29B7-4EC8-8545-B638CAB10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3064" y="6149231"/>
                        <a:ext cx="3760787" cy="5921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267141D-9896-4FEA-9588-E90E98DB698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Single-linkage algorithm (minimum method)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Animation of Hierarchical Clustering (1/2)</a:t>
            </a:r>
            <a:endParaRPr lang="zh-TW" altLang="en-US" dirty="0"/>
          </a:p>
        </p:txBody>
      </p:sp>
      <p:sp>
        <p:nvSpPr>
          <p:cNvPr id="8" name="圓角矩形圖說文字 6">
            <a:extLst>
              <a:ext uri="{FF2B5EF4-FFF2-40B4-BE49-F238E27FC236}">
                <a16:creationId xmlns:a16="http://schemas.microsoft.com/office/drawing/2014/main" id="{EC97B64F-528F-409E-89B2-991534CCF69C}"/>
              </a:ext>
            </a:extLst>
          </p:cNvPr>
          <p:cNvSpPr/>
          <p:nvPr/>
        </p:nvSpPr>
        <p:spPr>
          <a:xfrm>
            <a:off x="582814" y="5828689"/>
            <a:ext cx="3341114" cy="408623"/>
          </a:xfrm>
          <a:prstGeom prst="wedgeRoundRectCallout">
            <a:avLst>
              <a:gd name="adj1" fmla="val 11657"/>
              <a:gd name="adj2" fmla="val -11808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</a:rPr>
              <a:t>AKA the minimum spanning tree!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圓角矩形圖說文字 6">
            <a:extLst>
              <a:ext uri="{FF2B5EF4-FFF2-40B4-BE49-F238E27FC236}">
                <a16:creationId xmlns:a16="http://schemas.microsoft.com/office/drawing/2014/main" id="{4FD4491A-407B-4541-90BB-225513851E29}"/>
              </a:ext>
            </a:extLst>
          </p:cNvPr>
          <p:cNvSpPr/>
          <p:nvPr/>
        </p:nvSpPr>
        <p:spPr>
          <a:xfrm>
            <a:off x="5367268" y="5828689"/>
            <a:ext cx="2517100" cy="408623"/>
          </a:xfrm>
          <a:prstGeom prst="wedgeRoundRectCallout">
            <a:avLst>
              <a:gd name="adj1" fmla="val 11657"/>
              <a:gd name="adj2" fmla="val -11808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小者恆小、大者恆大！</a:t>
            </a:r>
          </a:p>
        </p:txBody>
      </p:sp>
      <p:sp>
        <p:nvSpPr>
          <p:cNvPr id="10" name="圓角矩形圖說文字 6">
            <a:extLst>
              <a:ext uri="{FF2B5EF4-FFF2-40B4-BE49-F238E27FC236}">
                <a16:creationId xmlns:a16="http://schemas.microsoft.com/office/drawing/2014/main" id="{16A16549-8543-4CA7-A226-D86482D57A8D}"/>
              </a:ext>
            </a:extLst>
          </p:cNvPr>
          <p:cNvSpPr/>
          <p:nvPr/>
        </p:nvSpPr>
        <p:spPr>
          <a:xfrm>
            <a:off x="2801992" y="6451927"/>
            <a:ext cx="3570208" cy="289441"/>
          </a:xfrm>
          <a:prstGeom prst="wedgeRoundRectCallout">
            <a:avLst>
              <a:gd name="adj1" fmla="val 9813"/>
              <a:gd name="adj2" fmla="val -1862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hierClusteringAnim.m</a:t>
            </a:r>
            <a:r>
              <a:rPr lang="en-US" altLang="zh-TW" sz="1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in Machine Learning Toolbox</a:t>
            </a:r>
            <a:endParaRPr lang="zh-TW" altLang="en-US" sz="1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6B1714D-5597-424A-8BBB-69AAD37F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060848"/>
            <a:ext cx="4853947" cy="364046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1E06866-1A7B-4F80-8E2D-4C73CD1E5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204864"/>
            <a:ext cx="432047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267141D-9896-4FEA-9588-E90E98DB698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Complete-linkage algorithm (maximum method)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Animation of Hierarchical Clustering (2/2)</a:t>
            </a:r>
            <a:endParaRPr lang="zh-TW" altLang="en-US" dirty="0"/>
          </a:p>
        </p:txBody>
      </p:sp>
      <p:sp>
        <p:nvSpPr>
          <p:cNvPr id="8" name="圓角矩形圖說文字 6">
            <a:extLst>
              <a:ext uri="{FF2B5EF4-FFF2-40B4-BE49-F238E27FC236}">
                <a16:creationId xmlns:a16="http://schemas.microsoft.com/office/drawing/2014/main" id="{5BF08EBA-F941-468A-9326-0D245BB596A2}"/>
              </a:ext>
            </a:extLst>
          </p:cNvPr>
          <p:cNvSpPr/>
          <p:nvPr/>
        </p:nvSpPr>
        <p:spPr>
          <a:xfrm>
            <a:off x="5292080" y="5828689"/>
            <a:ext cx="2517100" cy="408623"/>
          </a:xfrm>
          <a:prstGeom prst="wedgeRoundRectCallout">
            <a:avLst>
              <a:gd name="adj1" fmla="val 11657"/>
              <a:gd name="adj2" fmla="val -11808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勢均力敵、齊頭並進！</a:t>
            </a:r>
          </a:p>
        </p:txBody>
      </p:sp>
      <p:sp>
        <p:nvSpPr>
          <p:cNvPr id="9" name="圓角矩形圖說文字 6">
            <a:extLst>
              <a:ext uri="{FF2B5EF4-FFF2-40B4-BE49-F238E27FC236}">
                <a16:creationId xmlns:a16="http://schemas.microsoft.com/office/drawing/2014/main" id="{CCAF3534-35A2-423B-9AC1-01B9966492D1}"/>
              </a:ext>
            </a:extLst>
          </p:cNvPr>
          <p:cNvSpPr/>
          <p:nvPr/>
        </p:nvSpPr>
        <p:spPr>
          <a:xfrm>
            <a:off x="2801992" y="6451927"/>
            <a:ext cx="3570208" cy="289441"/>
          </a:xfrm>
          <a:prstGeom prst="wedgeRoundRectCallout">
            <a:avLst>
              <a:gd name="adj1" fmla="val 9813"/>
              <a:gd name="adj2" fmla="val -1862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hierClusteringAnim.m</a:t>
            </a:r>
            <a:r>
              <a:rPr lang="en-US" altLang="zh-TW" sz="1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in Machine Learning Toolbox</a:t>
            </a:r>
            <a:endParaRPr lang="zh-TW" altLang="en-US" sz="1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44F296C-6E1F-4DFD-BFC2-03801F7BE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056790"/>
            <a:ext cx="4853948" cy="364046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2C5F323-958A-44BD-89FC-F46215151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5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3B5193-23AA-4378-BE33-9B7FEF80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Comparisons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0C27B18-D908-4479-8EEB-9E4418C52FC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572000"/>
          </a:xfrm>
        </p:spPr>
        <p:txBody>
          <a:bodyPr/>
          <a:lstStyle/>
          <a:p>
            <a:r>
              <a:rPr lang="en-US" altLang="zh-TW" dirty="0"/>
              <a:t>K-means clustering</a:t>
            </a:r>
          </a:p>
          <a:p>
            <a:pPr lvl="1"/>
            <a:r>
              <a:rPr lang="en-US" altLang="zh-TW" dirty="0"/>
              <a:t>Algorithm: Harder, with objective function to be minimized</a:t>
            </a:r>
          </a:p>
          <a:p>
            <a:pPr lvl="1"/>
            <a:r>
              <a:rPr lang="en-US" altLang="zh-TW" dirty="0"/>
              <a:t>Objects for clustering: Points in a high-dimensional space</a:t>
            </a:r>
          </a:p>
          <a:p>
            <a:pPr lvl="1"/>
            <a:r>
              <a:rPr lang="en-US" altLang="zh-TW" dirty="0"/>
              <a:t>Computation: Slow</a:t>
            </a:r>
          </a:p>
          <a:p>
            <a:pPr lvl="1"/>
            <a:r>
              <a:rPr lang="en-US" altLang="zh-TW" dirty="0"/>
              <a:t>No. of clusters: Fixed</a:t>
            </a:r>
          </a:p>
          <a:p>
            <a:pPr lvl="1"/>
            <a:r>
              <a:rPr lang="en-US" altLang="zh-TW" dirty="0"/>
              <a:t>Visualization: Scatter plot for 2D/3D datasets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F1279EC-D568-4404-9250-77227F5301A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262192" cy="4572000"/>
          </a:xfrm>
        </p:spPr>
        <p:txBody>
          <a:bodyPr/>
          <a:lstStyle/>
          <a:p>
            <a:r>
              <a:rPr lang="en-US" altLang="zh-TW" dirty="0"/>
              <a:t>Hierarchical clustering</a:t>
            </a:r>
          </a:p>
          <a:p>
            <a:pPr lvl="1"/>
            <a:r>
              <a:rPr lang="en-US" altLang="zh-TW" dirty="0"/>
              <a:t>Algorithm: Easier, with heuristics to combine clusters</a:t>
            </a:r>
          </a:p>
          <a:p>
            <a:pPr lvl="1"/>
            <a:r>
              <a:rPr lang="en-US" altLang="zh-TW" dirty="0"/>
              <a:t>Objects for clustering: Any objects as long as their distance is defined</a:t>
            </a:r>
          </a:p>
          <a:p>
            <a:pPr lvl="1"/>
            <a:r>
              <a:rPr lang="en-US" altLang="zh-TW" dirty="0"/>
              <a:t>Computation: Fast</a:t>
            </a:r>
          </a:p>
          <a:p>
            <a:pPr lvl="1"/>
            <a:r>
              <a:rPr lang="en-US" altLang="zh-TW" dirty="0"/>
              <a:t>No. of clusters: Variable</a:t>
            </a:r>
          </a:p>
          <a:p>
            <a:pPr lvl="1"/>
            <a:r>
              <a:rPr lang="en-US" altLang="zh-TW" dirty="0"/>
              <a:t>Visualization: Dendrogram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38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8988</TotalTime>
  <Words>239</Words>
  <Application>Microsoft Office PowerPoint</Application>
  <PresentationFormat>如螢幕大小 (4:3)</PresentationFormat>
  <Paragraphs>49</Paragraphs>
  <Slides>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Wingdings</vt:lpstr>
      <vt:lpstr>Wingdings 2</vt:lpstr>
      <vt:lpstr>壁窗</vt:lpstr>
      <vt:lpstr>組織圖</vt:lpstr>
      <vt:lpstr>方程式</vt:lpstr>
      <vt:lpstr>Hierarchical Clustering</vt:lpstr>
      <vt:lpstr>Hierarchical Clustering</vt:lpstr>
      <vt:lpstr>Distance between Clusters</vt:lpstr>
      <vt:lpstr>Animation of Hierarchical Clustering (1/2)</vt:lpstr>
      <vt:lpstr>Animation of Hierarchical Clustering (2/2)</vt:lpstr>
      <vt:lpstr>Comparisons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user</cp:lastModifiedBy>
  <cp:revision>670</cp:revision>
  <dcterms:created xsi:type="dcterms:W3CDTF">2008-11-09T17:03:56Z</dcterms:created>
  <dcterms:modified xsi:type="dcterms:W3CDTF">2020-03-23T03:12:09Z</dcterms:modified>
</cp:coreProperties>
</file>