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47" r:id="rId2"/>
    <p:sldId id="275" r:id="rId3"/>
    <p:sldId id="348" r:id="rId4"/>
    <p:sldId id="357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86" d="100"/>
          <a:sy n="86" d="100"/>
        </p:scale>
        <p:origin x="156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2021/10/13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2021/10/13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2021/10/13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2021/10/13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2021/10/13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2021/10/13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2021/10/13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94774" y="6290270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>
                <a:solidFill>
                  <a:schemeClr val="accent3">
                    <a:lumMod val="75000"/>
                  </a:schemeClr>
                </a:solidFill>
              </a:rPr>
              <a:t>/11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irlab.org/dataSet/public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>
                <a:cs typeface="Calibri" panose="020F0502020204030204" pitchFamily="34" charset="0"/>
              </a:rPr>
              <a:t>Tips in Corpus Preparation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(and High-citation Papers)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4711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2021/10/13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6088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Why You Care about Corpus Preparation?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Why you care?</a:t>
            </a:r>
          </a:p>
          <a:p>
            <a:pPr lvl="1"/>
            <a:r>
              <a:rPr lang="en-US" altLang="zh-TW" dirty="0"/>
              <a:t>Advance human’s research frontier</a:t>
            </a:r>
          </a:p>
          <a:p>
            <a:pPr lvl="1"/>
            <a:r>
              <a:rPr lang="en-US" altLang="zh-TW" dirty="0"/>
              <a:t>Increase your paper’s citations!</a:t>
            </a:r>
          </a:p>
          <a:p>
            <a:r>
              <a:rPr lang="en-US" altLang="zh-TW" dirty="0"/>
              <a:t>Corpus sources</a:t>
            </a:r>
          </a:p>
          <a:p>
            <a:pPr lvl="1"/>
            <a:r>
              <a:rPr lang="en-US" altLang="zh-TW" dirty="0"/>
              <a:t>Self made</a:t>
            </a:r>
          </a:p>
          <a:p>
            <a:pPr lvl="2"/>
            <a:r>
              <a:rPr lang="en-US" altLang="zh-TW" dirty="0"/>
              <a:t>Home brewed</a:t>
            </a:r>
          </a:p>
          <a:p>
            <a:pPr lvl="2"/>
            <a:r>
              <a:rPr lang="en-US" altLang="zh-TW" dirty="0"/>
              <a:t>Based on a platform</a:t>
            </a:r>
          </a:p>
          <a:p>
            <a:pPr lvl="1"/>
            <a:r>
              <a:rPr lang="en-US" altLang="zh-TW" dirty="0"/>
              <a:t>From collaborating industry/companies</a:t>
            </a:r>
          </a:p>
          <a:p>
            <a:pPr lvl="2"/>
            <a:r>
              <a:rPr lang="en-US" altLang="zh-TW" dirty="0"/>
              <a:t>You need to convince them!</a:t>
            </a:r>
          </a:p>
          <a:p>
            <a:endParaRPr lang="en-US" altLang="zh-TW" dirty="0"/>
          </a:p>
          <a:p>
            <a:pPr marL="0" indent="0">
              <a:buNone/>
            </a:pPr>
            <a:endParaRPr lang="en-US" altLang="zh-TW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5554960" cy="4759464"/>
          </a:xfrm>
        </p:spPr>
        <p:txBody>
          <a:bodyPr>
            <a:normAutofit/>
          </a:bodyPr>
          <a:lstStyle/>
          <a:p>
            <a:r>
              <a:rPr lang="en-US" altLang="zh-TW" dirty="0"/>
              <a:t>Basic tip: A readme file to provide</a:t>
            </a:r>
          </a:p>
          <a:p>
            <a:pPr lvl="1"/>
            <a:r>
              <a:rPr lang="en-US" altLang="zh-TW" dirty="0"/>
              <a:t>Version number and change log</a:t>
            </a:r>
          </a:p>
          <a:p>
            <a:pPr lvl="1"/>
            <a:r>
              <a:rPr lang="en-US" altLang="zh-TW" dirty="0"/>
              <a:t>How to cite the corpus and the first paper using the corpus</a:t>
            </a:r>
          </a:p>
          <a:p>
            <a:r>
              <a:rPr lang="en-US" altLang="zh-TW" dirty="0"/>
              <a:t>Advanced tips</a:t>
            </a:r>
          </a:p>
          <a:p>
            <a:pPr lvl="1"/>
            <a:r>
              <a:rPr lang="en-US" altLang="zh-TW" dirty="0"/>
              <a:t>Provide tools/code for corpus processing and update</a:t>
            </a:r>
          </a:p>
          <a:p>
            <a:pPr lvl="1"/>
            <a:r>
              <a:rPr lang="en-US" altLang="zh-TW" dirty="0"/>
              <a:t>List subsequent papers using the corpus</a:t>
            </a:r>
          </a:p>
          <a:p>
            <a:pPr lvl="1"/>
            <a:r>
              <a:rPr lang="en-US" altLang="zh-TW" dirty="0"/>
              <a:t>Construct a dedicated website for the corpus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Tips for Corpus Preparation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446814F-DF5D-4BF8-9BF0-266717A2E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168" y="1714488"/>
            <a:ext cx="2520280" cy="5026880"/>
          </a:xfrm>
          <a:prstGeom prst="rect">
            <a:avLst/>
          </a:prstGeom>
        </p:spPr>
      </p:pic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A3EA0DBF-619C-4E7C-8616-D24D54753D91}"/>
              </a:ext>
            </a:extLst>
          </p:cNvPr>
          <p:cNvSpPr/>
          <p:nvPr/>
        </p:nvSpPr>
        <p:spPr>
          <a:xfrm>
            <a:off x="3079419" y="5980199"/>
            <a:ext cx="2665135" cy="578882"/>
          </a:xfrm>
          <a:prstGeom prst="wedgeRoundRectCallout">
            <a:avLst>
              <a:gd name="adj1" fmla="val 61010"/>
              <a:gd name="adj2" fmla="val -4392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Our corpus site: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  <a:hlinkClick r:id="rId3"/>
              </a:rPr>
              <a:t>http://mirlab.org/dataSet/public</a:t>
            </a:r>
            <a:r>
              <a:rPr lang="en-US" altLang="zh-TW" sz="14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zh-TW" altLang="en-US" sz="14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649C92B9-6D13-41CC-AC4D-90B803567DA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Release everything</a:t>
            </a:r>
          </a:p>
          <a:p>
            <a:pPr lvl="1"/>
            <a:r>
              <a:rPr lang="en-US" altLang="zh-TW" dirty="0"/>
              <a:t>Keep code and corpus available</a:t>
            </a:r>
          </a:p>
          <a:p>
            <a:r>
              <a:rPr lang="en-US" altLang="zh-TW" dirty="0"/>
              <a:t>Choose “methods” of general interests as paper’s focus</a:t>
            </a:r>
          </a:p>
          <a:p>
            <a:pPr lvl="1"/>
            <a:r>
              <a:rPr lang="en-US" altLang="zh-TW" dirty="0"/>
              <a:t>Let people try your methods on their applications</a:t>
            </a:r>
          </a:p>
          <a:p>
            <a:r>
              <a:rPr lang="en-US" altLang="zh-TW" dirty="0"/>
              <a:t>Try not to perfect your paper</a:t>
            </a:r>
          </a:p>
          <a:p>
            <a:pPr lvl="1"/>
            <a:r>
              <a:rPr lang="en-US" altLang="zh-TW" dirty="0"/>
              <a:t>Leave room for improvement for others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4C408A3E-8EA0-49E8-B40B-BAEDA83E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Three Tips for High-Citation Papers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48FB703-5CCA-4D30-B83F-CBCA36238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4410448"/>
            <a:ext cx="6192688" cy="218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15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9717</TotalTime>
  <Words>191</Words>
  <Application>Microsoft Office PowerPoint</Application>
  <PresentationFormat>如螢幕大小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Wingdings</vt:lpstr>
      <vt:lpstr>Wingdings 2</vt:lpstr>
      <vt:lpstr>壁窗</vt:lpstr>
      <vt:lpstr>Tips in Corpus Preparation (and High-citation Papers)</vt:lpstr>
      <vt:lpstr>Why You Care about Corpus Preparation?</vt:lpstr>
      <vt:lpstr>Tips for Corpus Preparation</vt:lpstr>
      <vt:lpstr>Three Tips for High-Citation Papers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687</cp:revision>
  <dcterms:created xsi:type="dcterms:W3CDTF">2008-11-09T17:03:56Z</dcterms:created>
  <dcterms:modified xsi:type="dcterms:W3CDTF">2021-10-12T23:53:56Z</dcterms:modified>
</cp:coreProperties>
</file>