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347" r:id="rId2"/>
    <p:sldId id="275" r:id="rId3"/>
    <p:sldId id="299" r:id="rId4"/>
    <p:sldId id="353" r:id="rId5"/>
    <p:sldId id="378" r:id="rId6"/>
    <p:sldId id="396" r:id="rId7"/>
    <p:sldId id="379" r:id="rId8"/>
    <p:sldId id="355" r:id="rId9"/>
    <p:sldId id="364" r:id="rId10"/>
    <p:sldId id="362" r:id="rId11"/>
    <p:sldId id="354" r:id="rId12"/>
    <p:sldId id="372" r:id="rId13"/>
    <p:sldId id="373" r:id="rId14"/>
    <p:sldId id="357" r:id="rId15"/>
    <p:sldId id="358" r:id="rId16"/>
    <p:sldId id="359" r:id="rId17"/>
    <p:sldId id="360" r:id="rId18"/>
    <p:sldId id="361" r:id="rId19"/>
    <p:sldId id="356" r:id="rId20"/>
    <p:sldId id="348" r:id="rId21"/>
    <p:sldId id="349" r:id="rId22"/>
    <p:sldId id="395" r:id="rId23"/>
    <p:sldId id="346" r:id="rId24"/>
    <p:sldId id="374" r:id="rId25"/>
    <p:sldId id="376" r:id="rId26"/>
    <p:sldId id="394" r:id="rId27"/>
    <p:sldId id="393" r:id="rId28"/>
    <p:sldId id="375" r:id="rId29"/>
    <p:sldId id="351" r:id="rId30"/>
    <p:sldId id="388" r:id="rId31"/>
    <p:sldId id="387" r:id="rId32"/>
    <p:sldId id="339" r:id="rId33"/>
    <p:sldId id="381" r:id="rId34"/>
    <p:sldId id="385" r:id="rId35"/>
    <p:sldId id="383" r:id="rId36"/>
    <p:sldId id="384" r:id="rId37"/>
    <p:sldId id="382" r:id="rId38"/>
    <p:sldId id="392" r:id="rId39"/>
    <p:sldId id="389" r:id="rId40"/>
    <p:sldId id="390" r:id="rId41"/>
    <p:sldId id="391" r:id="rId42"/>
    <p:sldId id="386" r:id="rId43"/>
    <p:sldId id="397" r:id="rId44"/>
    <p:sldId id="377" r:id="rId45"/>
    <p:sldId id="398" r:id="rId46"/>
    <p:sldId id="399" r:id="rId47"/>
    <p:sldId id="400" r:id="rId4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94125" autoAdjust="0"/>
  </p:normalViewPr>
  <p:slideViewPr>
    <p:cSldViewPr>
      <p:cViewPr varScale="1">
        <p:scale>
          <a:sx n="70" d="100"/>
          <a:sy n="70" d="100"/>
        </p:scale>
        <p:origin x="1352" y="48"/>
      </p:cViewPr>
      <p:guideLst>
        <p:guide orient="horz" pos="2160"/>
        <p:guide pos="2880"/>
      </p:guideLst>
    </p:cSldViewPr>
  </p:slideViewPr>
  <p:outlineViewPr>
    <p:cViewPr>
      <p:scale>
        <a:sx n="33" d="100"/>
        <a:sy n="33" d="100"/>
      </p:scale>
      <p:origin x="0" y="6178"/>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1" d="100"/>
          <a:sy n="41" d="100"/>
        </p:scale>
        <p:origin x="-2395"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BF13AC-F7EB-4777-9E49-581A4904525B}" type="datetimeFigureOut">
              <a:rPr lang="zh-TW" altLang="en-US" smtClean="0"/>
              <a:pPr/>
              <a:t>2025/9/29</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A66C95-0D41-448E-A332-327BB5F29A4B}" type="slidenum">
              <a:rPr lang="zh-TW" altLang="en-US" smtClean="0"/>
              <a:pPr/>
              <a:t>‹#›</a:t>
            </a:fld>
            <a:endParaRPr lang="zh-TW" altLang="en-US"/>
          </a:p>
        </p:txBody>
      </p:sp>
    </p:spTree>
    <p:extLst>
      <p:ext uri="{BB962C8B-B14F-4D97-AF65-F5344CB8AC3E}">
        <p14:creationId xmlns:p14="http://schemas.microsoft.com/office/powerpoint/2010/main" val="12810984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1D7637-36C6-481B-974F-5F218DAE9B6A}" type="datetimeFigureOut">
              <a:rPr lang="zh-TW" altLang="en-US" smtClean="0"/>
              <a:pPr/>
              <a:t>2025/9/29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62C572-1BA5-477C-B07B-B3E31F0FDA36}" type="slidenum">
              <a:rPr lang="zh-TW" altLang="en-US" smtClean="0"/>
              <a:pPr/>
              <a:t>‹#›</a:t>
            </a:fld>
            <a:endParaRPr lang="zh-TW" altLang="en-US"/>
          </a:p>
        </p:txBody>
      </p:sp>
    </p:spTree>
    <p:extLst>
      <p:ext uri="{BB962C8B-B14F-4D97-AF65-F5344CB8AC3E}">
        <p14:creationId xmlns:p14="http://schemas.microsoft.com/office/powerpoint/2010/main" val="419929108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85179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https://www.twtybbs.com/thread-2091-1-1.html</a:t>
            </a:r>
            <a:endParaRPr lang="zh-TW" altLang="en-US"/>
          </a:p>
        </p:txBody>
      </p:sp>
    </p:spTree>
    <p:extLst>
      <p:ext uri="{BB962C8B-B14F-4D97-AF65-F5344CB8AC3E}">
        <p14:creationId xmlns:p14="http://schemas.microsoft.com/office/powerpoint/2010/main" val="770391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1340768"/>
            <a:ext cx="6172200" cy="1894362"/>
          </a:xfrm>
        </p:spPr>
        <p:txBody>
          <a:bodyPr>
            <a:normAutofit/>
          </a:bodyPr>
          <a:lstStyle>
            <a:lvl1pPr algn="ctr">
              <a:defRPr sz="3500" b="0" i="0"/>
            </a:lvl1pPr>
          </a:lstStyle>
          <a:p>
            <a:r>
              <a:rPr kumimoji="0" lang="zh-TW" altLang="en-US" dirty="0"/>
              <a:t>按一下以編輯母片標題樣式</a:t>
            </a:r>
            <a:endParaRPr kumimoji="0" lang="en-US" dirty="0"/>
          </a:p>
        </p:txBody>
      </p:sp>
      <p:sp>
        <p:nvSpPr>
          <p:cNvPr id="9" name="副標題 8"/>
          <p:cNvSpPr>
            <a:spLocks noGrp="1"/>
          </p:cNvSpPr>
          <p:nvPr>
            <p:ph type="subTitle" idx="1"/>
          </p:nvPr>
        </p:nvSpPr>
        <p:spPr>
          <a:xfrm>
            <a:off x="2286000" y="3933056"/>
            <a:ext cx="6172200" cy="1371600"/>
          </a:xfrm>
        </p:spPr>
        <p:txBody>
          <a:bodyPr/>
          <a:lstStyle>
            <a:lvl1pPr marL="0" indent="0" algn="ctr">
              <a:buNone/>
              <a:defRPr sz="1800" b="0">
                <a:solidFill>
                  <a:schemeClr val="tx2"/>
                </a:solidFill>
                <a:latin typeface="標楷體" panose="03000509000000000000" pitchFamily="65" charset="-120"/>
                <a:ea typeface="標楷體" panose="03000509000000000000" pitchFamily="65" charset="-12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dirty="0"/>
              <a:t>按一下以編輯母片副標題樣式</a:t>
            </a:r>
            <a:endParaRPr kumimoji="0" lang="en-US" dirty="0"/>
          </a:p>
        </p:txBody>
      </p:sp>
      <p:sp>
        <p:nvSpPr>
          <p:cNvPr id="28" name="日期版面配置區 27"/>
          <p:cNvSpPr>
            <a:spLocks noGrp="1"/>
          </p:cNvSpPr>
          <p:nvPr>
            <p:ph type="dt" sz="half" idx="10"/>
          </p:nvPr>
        </p:nvSpPr>
        <p:spPr bwMode="auto">
          <a:xfrm rot="5400000">
            <a:off x="7764621" y="1174097"/>
            <a:ext cx="2286000" cy="381000"/>
          </a:xfrm>
          <a:prstGeom prst="rect">
            <a:avLst/>
          </a:prstGeom>
        </p:spPr>
        <p:txBody>
          <a:bodyPr/>
          <a:lstStyle/>
          <a:p>
            <a:fld id="{7391D087-687E-41BD-A764-B6B8D3C798FC}" type="datetime1">
              <a:rPr lang="zh-TW" altLang="en-US" smtClean="0"/>
              <a:t>2025/9/29</a:t>
            </a:fld>
            <a:endParaRPr lang="zh-TW" altLang="en-US"/>
          </a:p>
        </p:txBody>
      </p:sp>
      <p:sp>
        <p:nvSpPr>
          <p:cNvPr id="17" name="頁尾版面配置區 16"/>
          <p:cNvSpPr>
            <a:spLocks noGrp="1"/>
          </p:cNvSpPr>
          <p:nvPr>
            <p:ph type="ftr" sz="quarter" idx="11"/>
          </p:nvPr>
        </p:nvSpPr>
        <p:spPr bwMode="auto">
          <a:xfrm rot="5400000">
            <a:off x="7077269" y="4181669"/>
            <a:ext cx="3657600" cy="384048"/>
          </a:xfrm>
          <a:prstGeom prst="rect">
            <a:avLst/>
          </a:prstGeom>
        </p:spPr>
        <p:txBody>
          <a:bodyPr/>
          <a:lstStyle/>
          <a:p>
            <a:endParaRPr lang="zh-TW"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接點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接點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接點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橢圓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橢圓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橢圓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投影片編號版面配置區 28"/>
          <p:cNvSpPr>
            <a:spLocks noGrp="1"/>
          </p:cNvSpPr>
          <p:nvPr>
            <p:ph type="sldNum" sz="quarter" idx="12"/>
          </p:nvPr>
        </p:nvSpPr>
        <p:spPr bwMode="auto">
          <a:xfrm>
            <a:off x="1325544" y="4928702"/>
            <a:ext cx="609600" cy="517524"/>
          </a:xfrm>
          <a:prstGeom prst="rect">
            <a:avLst/>
          </a:prstGeom>
        </p:spPr>
        <p:txBody>
          <a:bodyPr/>
          <a:lstStyle/>
          <a:p>
            <a:fld id="{93BD6009-2A66-4F07-812F-9E9F9B397B69}" type="slidenum">
              <a:rPr lang="zh-TW" altLang="en-US" smtClean="0"/>
              <a:pPr/>
              <a:t>‹#›</a:t>
            </a:fld>
            <a:endParaRPr lang="zh-TW" altLang="en-US" dirty="0"/>
          </a:p>
        </p:txBody>
      </p:sp>
      <p:pic>
        <p:nvPicPr>
          <p:cNvPr id="30" name="圖片 29" descr="mir_logo.gif"/>
          <p:cNvPicPr>
            <a:picLocks noChangeAspect="1"/>
          </p:cNvPicPr>
          <p:nvPr userDrawn="1"/>
        </p:nvPicPr>
        <p:blipFill>
          <a:blip r:embed="rId2"/>
          <a:stretch>
            <a:fillRect/>
          </a:stretch>
        </p:blipFill>
        <p:spPr>
          <a:xfrm>
            <a:off x="7491442" y="278112"/>
            <a:ext cx="1295400" cy="57912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4" name="日期版面配置區 3"/>
          <p:cNvSpPr>
            <a:spLocks noGrp="1"/>
          </p:cNvSpPr>
          <p:nvPr>
            <p:ph type="dt" sz="half" idx="10"/>
          </p:nvPr>
        </p:nvSpPr>
        <p:spPr>
          <a:xfrm rot="5400000">
            <a:off x="7589520" y="1081851"/>
            <a:ext cx="2011680" cy="384048"/>
          </a:xfrm>
          <a:prstGeom prst="rect">
            <a:avLst/>
          </a:prstGeom>
        </p:spPr>
        <p:txBody>
          <a:bodyPr/>
          <a:lstStyle/>
          <a:p>
            <a:fld id="{D7DB5B5E-FF57-4331-BF13-D94DFA61630B}" type="datetime1">
              <a:rPr lang="zh-TW" altLang="en-US" smtClean="0"/>
              <a:t>2025/9/29</a:t>
            </a:fld>
            <a:endParaRPr lang="zh-TW" altLang="en-US"/>
          </a:p>
        </p:txBody>
      </p:sp>
      <p:sp>
        <p:nvSpPr>
          <p:cNvPr id="5" name="頁尾版面配置區 4"/>
          <p:cNvSpPr>
            <a:spLocks noGrp="1"/>
          </p:cNvSpPr>
          <p:nvPr>
            <p:ph type="ftr" sz="quarter" idx="11"/>
          </p:nvPr>
        </p:nvSpPr>
        <p:spPr>
          <a:xfrm rot="5400000">
            <a:off x="6990186" y="3737240"/>
            <a:ext cx="3200400" cy="365760"/>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8129016" y="5734050"/>
            <a:ext cx="609600" cy="521208"/>
          </a:xfrm>
          <a:prstGeom prst="rect">
            <a:avLst/>
          </a:prstGeom>
        </p:spPr>
        <p:txBody>
          <a:bodyPr/>
          <a:lstStyle/>
          <a:p>
            <a:fld id="{93BD6009-2A66-4F07-812F-9E9F9B397B69}"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4" name="日期版面配置區 3"/>
          <p:cNvSpPr>
            <a:spLocks noGrp="1"/>
          </p:cNvSpPr>
          <p:nvPr>
            <p:ph type="dt" sz="half" idx="10"/>
          </p:nvPr>
        </p:nvSpPr>
        <p:spPr>
          <a:xfrm rot="5400000">
            <a:off x="7589520" y="1081851"/>
            <a:ext cx="2011680" cy="384048"/>
          </a:xfrm>
          <a:prstGeom prst="rect">
            <a:avLst/>
          </a:prstGeom>
        </p:spPr>
        <p:txBody>
          <a:bodyPr/>
          <a:lstStyle/>
          <a:p>
            <a:fld id="{4F57289B-949A-43FD-AF7D-692786BD340A}" type="datetime1">
              <a:rPr lang="zh-TW" altLang="en-US" smtClean="0"/>
              <a:t>2025/9/29</a:t>
            </a:fld>
            <a:endParaRPr lang="zh-TW" altLang="en-US"/>
          </a:p>
        </p:txBody>
      </p:sp>
      <p:sp>
        <p:nvSpPr>
          <p:cNvPr id="5" name="頁尾版面配置區 4"/>
          <p:cNvSpPr>
            <a:spLocks noGrp="1"/>
          </p:cNvSpPr>
          <p:nvPr>
            <p:ph type="ftr" sz="quarter" idx="11"/>
          </p:nvPr>
        </p:nvSpPr>
        <p:spPr>
          <a:xfrm rot="5400000">
            <a:off x="6990186" y="3737240"/>
            <a:ext cx="3200400" cy="365760"/>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8129016" y="5734050"/>
            <a:ext cx="609600" cy="521208"/>
          </a:xfrm>
          <a:prstGeom prst="rect">
            <a:avLst/>
          </a:prstGeom>
        </p:spPr>
        <p:txBody>
          <a:bodyPr/>
          <a:lstStyle/>
          <a:p>
            <a:fld id="{93BD6009-2A66-4F07-812F-9E9F9B397B69}"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8" name="內容版面配置區 7"/>
          <p:cNvSpPr>
            <a:spLocks noGrp="1"/>
          </p:cNvSpPr>
          <p:nvPr>
            <p:ph sz="quarter" idx="1"/>
          </p:nvPr>
        </p:nvSpPr>
        <p:spPr>
          <a:xfrm>
            <a:off x="457200" y="1714488"/>
            <a:ext cx="7467600" cy="4759464"/>
          </a:xfrm>
        </p:spPr>
        <p:txBody>
          <a:bodyPr/>
          <a:lstStyle>
            <a:lvl1pPr>
              <a:defRPr baseline="0">
                <a:latin typeface="+mj-lt"/>
                <a:ea typeface="標楷體" pitchFamily="65" charset="-120"/>
              </a:defRPr>
            </a:lvl1pPr>
            <a:lvl2pPr>
              <a:defRPr baseline="0">
                <a:latin typeface="+mj-lt"/>
                <a:ea typeface="標楷體" pitchFamily="65" charset="-120"/>
              </a:defRPr>
            </a:lvl2pPr>
            <a:lvl3pPr>
              <a:defRPr sz="1900" baseline="0">
                <a:latin typeface="+mj-lt"/>
                <a:ea typeface="標楷體" pitchFamily="65" charset="-120"/>
              </a:defRPr>
            </a:lvl3pPr>
            <a:lvl4pPr>
              <a:defRPr baseline="0">
                <a:latin typeface="+mj-lt"/>
                <a:ea typeface="標楷體" pitchFamily="65" charset="-120"/>
              </a:defRPr>
            </a:lvl4pPr>
            <a:lvl5pPr>
              <a:defRPr baseline="0">
                <a:latin typeface="+mj-lt"/>
                <a:ea typeface="標楷體"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7" name="日期版面配置區 6"/>
          <p:cNvSpPr>
            <a:spLocks noGrp="1"/>
          </p:cNvSpPr>
          <p:nvPr>
            <p:ph type="dt" sz="half" idx="14"/>
          </p:nvPr>
        </p:nvSpPr>
        <p:spPr>
          <a:xfrm rot="5400000">
            <a:off x="7589520" y="1081851"/>
            <a:ext cx="2011680" cy="384048"/>
          </a:xfrm>
          <a:prstGeom prst="rect">
            <a:avLst/>
          </a:prstGeom>
        </p:spPr>
        <p:txBody>
          <a:bodyPr rtlCol="0"/>
          <a:lstStyle/>
          <a:p>
            <a:fld id="{57E169D1-FD8F-4286-9D28-09B5A7788756}" type="datetime1">
              <a:rPr lang="zh-TW" altLang="en-US" smtClean="0"/>
              <a:t>2025/9/29</a:t>
            </a:fld>
            <a:endParaRPr lang="zh-TW" altLang="en-US" dirty="0"/>
          </a:p>
        </p:txBody>
      </p:sp>
      <p:sp>
        <p:nvSpPr>
          <p:cNvPr id="10" name="頁尾版面配置區 9"/>
          <p:cNvSpPr>
            <a:spLocks noGrp="1"/>
          </p:cNvSpPr>
          <p:nvPr>
            <p:ph type="ftr" sz="quarter" idx="16"/>
          </p:nvPr>
        </p:nvSpPr>
        <p:spPr>
          <a:xfrm rot="5400000">
            <a:off x="6990186" y="3737240"/>
            <a:ext cx="3200400" cy="365760"/>
          </a:xfrm>
          <a:prstGeom prst="rect">
            <a:avLst/>
          </a:prstGeom>
        </p:spPr>
        <p:txBody>
          <a:bodyPr rtlCol="0"/>
          <a:lstStyle/>
          <a:p>
            <a:endParaRPr lang="zh-TW" altLang="en-US" dirty="0"/>
          </a:p>
        </p:txBody>
      </p:sp>
      <p:pic>
        <p:nvPicPr>
          <p:cNvPr id="6" name="圖片 5" descr="mir_logo.gif"/>
          <p:cNvPicPr>
            <a:picLocks noChangeAspect="1"/>
          </p:cNvPicPr>
          <p:nvPr userDrawn="1"/>
        </p:nvPicPr>
        <p:blipFill>
          <a:blip r:embed="rId2"/>
          <a:stretch>
            <a:fillRect/>
          </a:stretch>
        </p:blipFill>
        <p:spPr>
          <a:xfrm>
            <a:off x="7286644" y="135236"/>
            <a:ext cx="1295400" cy="579120"/>
          </a:xfrm>
          <a:prstGeom prst="rect">
            <a:avLst/>
          </a:prstGeom>
        </p:spPr>
      </p:pic>
      <p:sp>
        <p:nvSpPr>
          <p:cNvPr id="4" name="標題 3"/>
          <p:cNvSpPr>
            <a:spLocks noGrp="1"/>
          </p:cNvSpPr>
          <p:nvPr>
            <p:ph type="title"/>
          </p:nvPr>
        </p:nvSpPr>
        <p:spPr/>
        <p:txBody>
          <a:bodyPr/>
          <a:lstStyle/>
          <a:p>
            <a:r>
              <a:rPr lang="zh-TW" altLang="en-US" dirty="0"/>
              <a:t>按一下以編輯母片標題樣式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bwMode="auto">
          <a:xfrm rot="5400000">
            <a:off x="7763256" y="1170432"/>
            <a:ext cx="2286000" cy="381000"/>
          </a:xfrm>
          <a:prstGeom prst="rect">
            <a:avLst/>
          </a:prstGeom>
        </p:spPr>
        <p:txBody>
          <a:bodyPr/>
          <a:lstStyle/>
          <a:p>
            <a:fld id="{8616078C-AD99-4571-B0DA-C628EF72A2E7}" type="datetime1">
              <a:rPr lang="zh-TW" altLang="en-US" smtClean="0"/>
              <a:t>2025/9/29</a:t>
            </a:fld>
            <a:endParaRPr lang="zh-TW" altLang="en-US"/>
          </a:p>
        </p:txBody>
      </p:sp>
      <p:sp>
        <p:nvSpPr>
          <p:cNvPr id="5" name="頁尾版面配置區 4"/>
          <p:cNvSpPr>
            <a:spLocks noGrp="1"/>
          </p:cNvSpPr>
          <p:nvPr>
            <p:ph type="ftr" sz="quarter" idx="11"/>
          </p:nvPr>
        </p:nvSpPr>
        <p:spPr bwMode="auto">
          <a:xfrm rot="5400000">
            <a:off x="7077456" y="4178808"/>
            <a:ext cx="3657600" cy="384048"/>
          </a:xfrm>
          <a:prstGeom prst="rect">
            <a:avLst/>
          </a:prstGeom>
        </p:spPr>
        <p:txBody>
          <a:bodyPr/>
          <a:lstStyle/>
          <a:p>
            <a:endParaRPr lang="zh-TW"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接點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接點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橢圓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橢圓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橢圓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接點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投影片編號版面配置區 5"/>
          <p:cNvSpPr>
            <a:spLocks noGrp="1"/>
          </p:cNvSpPr>
          <p:nvPr>
            <p:ph type="sldNum" sz="quarter" idx="12"/>
          </p:nvPr>
        </p:nvSpPr>
        <p:spPr bwMode="auto">
          <a:xfrm>
            <a:off x="1340616" y="4928702"/>
            <a:ext cx="609600" cy="517524"/>
          </a:xfrm>
          <a:prstGeom prst="rect">
            <a:avLst/>
          </a:prstGeom>
        </p:spPr>
        <p:txBody>
          <a:bodyPr/>
          <a:lstStyle/>
          <a:p>
            <a:fld id="{93BD6009-2A66-4F07-812F-9E9F9B397B69}"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cap="none" baseline="0">
                <a:latin typeface="+mj-lt"/>
              </a:defRPr>
            </a:lvl1pPr>
          </a:lstStyle>
          <a:p>
            <a:r>
              <a:rPr kumimoji="0" lang="zh-TW" altLang="en-US" dirty="0"/>
              <a:t>按一下以編輯母片標題樣式</a:t>
            </a:r>
            <a:endParaRPr kumimoji="0" lang="en-US" dirty="0"/>
          </a:p>
        </p:txBody>
      </p:sp>
      <p:sp>
        <p:nvSpPr>
          <p:cNvPr id="5" name="日期版面配置區 4"/>
          <p:cNvSpPr>
            <a:spLocks noGrp="1"/>
          </p:cNvSpPr>
          <p:nvPr>
            <p:ph type="dt" sz="half" idx="10"/>
          </p:nvPr>
        </p:nvSpPr>
        <p:spPr>
          <a:xfrm rot="5400000">
            <a:off x="7589520" y="1081851"/>
            <a:ext cx="2011680" cy="384048"/>
          </a:xfrm>
          <a:prstGeom prst="rect">
            <a:avLst/>
          </a:prstGeom>
        </p:spPr>
        <p:txBody>
          <a:bodyPr/>
          <a:lstStyle/>
          <a:p>
            <a:fld id="{AD79DC08-DC78-4909-AB0C-6338BE709B4C}" type="datetime1">
              <a:rPr lang="zh-TW" altLang="en-US" smtClean="0"/>
              <a:t>2025/9/29</a:t>
            </a:fld>
            <a:endParaRPr lang="zh-TW" altLang="en-US"/>
          </a:p>
        </p:txBody>
      </p:sp>
      <p:sp>
        <p:nvSpPr>
          <p:cNvPr id="6" name="頁尾版面配置區 5"/>
          <p:cNvSpPr>
            <a:spLocks noGrp="1"/>
          </p:cNvSpPr>
          <p:nvPr>
            <p:ph type="ftr" sz="quarter" idx="11"/>
          </p:nvPr>
        </p:nvSpPr>
        <p:spPr>
          <a:xfrm rot="5400000">
            <a:off x="6990186" y="3737240"/>
            <a:ext cx="3200400" cy="365760"/>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8129016" y="5734050"/>
            <a:ext cx="609600" cy="521208"/>
          </a:xfrm>
          <a:prstGeom prst="rect">
            <a:avLst/>
          </a:prstGeom>
        </p:spPr>
        <p:txBody>
          <a:bodyPr/>
          <a:lstStyle/>
          <a:p>
            <a:fld id="{93BD6009-2A66-4F07-812F-9E9F9B397B69}" type="slidenum">
              <a:rPr lang="zh-TW" altLang="en-US" smtClean="0"/>
              <a:pPr/>
              <a:t>‹#›</a:t>
            </a:fld>
            <a:endParaRPr lang="zh-TW" altLang="en-US"/>
          </a:p>
        </p:txBody>
      </p:sp>
      <p:sp>
        <p:nvSpPr>
          <p:cNvPr id="9" name="內容版面配置區 8"/>
          <p:cNvSpPr>
            <a:spLocks noGrp="1"/>
          </p:cNvSpPr>
          <p:nvPr>
            <p:ph sz="quarter" idx="1"/>
          </p:nvPr>
        </p:nvSpPr>
        <p:spPr>
          <a:xfrm>
            <a:off x="457200" y="1600200"/>
            <a:ext cx="3657600" cy="4572000"/>
          </a:xfrm>
        </p:spPr>
        <p:txBody>
          <a:bodyPr/>
          <a:lstStyle>
            <a:lvl1pPr>
              <a:defRPr>
                <a:latin typeface="Arial" panose="020B0604020202020204" pitchFamily="34" charset="0"/>
                <a:ea typeface="標楷體" panose="03000509000000000000" pitchFamily="65" charset="-120"/>
                <a:cs typeface="Arial" panose="020B0604020202020204" pitchFamily="34" charset="0"/>
              </a:defRPr>
            </a:lvl1pPr>
            <a:lvl2pPr>
              <a:defRPr>
                <a:latin typeface="Arial" panose="020B0604020202020204" pitchFamily="34" charset="0"/>
                <a:ea typeface="標楷體" panose="03000509000000000000" pitchFamily="65" charset="-120"/>
                <a:cs typeface="Arial" panose="020B0604020202020204" pitchFamily="34" charset="0"/>
              </a:defRPr>
            </a:lvl2pPr>
            <a:lvl3pPr>
              <a:defRPr>
                <a:latin typeface="Arial" panose="020B0604020202020204" pitchFamily="34" charset="0"/>
                <a:ea typeface="標楷體" panose="03000509000000000000" pitchFamily="65" charset="-120"/>
                <a:cs typeface="Arial" panose="020B0604020202020204" pitchFamily="34" charset="0"/>
              </a:defRPr>
            </a:lvl3pPr>
            <a:lvl4pPr>
              <a:defRPr>
                <a:latin typeface="Arial" panose="020B0604020202020204" pitchFamily="34" charset="0"/>
                <a:ea typeface="標楷體" panose="03000509000000000000" pitchFamily="65" charset="-120"/>
                <a:cs typeface="Arial" panose="020B0604020202020204" pitchFamily="34" charset="0"/>
              </a:defRPr>
            </a:lvl4pPr>
            <a:lvl5pPr>
              <a:defRPr>
                <a:latin typeface="Arial" panose="020B0604020202020204" pitchFamily="34" charset="0"/>
                <a:ea typeface="標楷體" panose="03000509000000000000" pitchFamily="65" charset="-120"/>
                <a:cs typeface="Arial" panose="020B0604020202020204" pitchFamily="34" charset="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11" name="內容版面配置區 10"/>
          <p:cNvSpPr>
            <a:spLocks noGrp="1"/>
          </p:cNvSpPr>
          <p:nvPr>
            <p:ph sz="quarter" idx="2"/>
          </p:nvPr>
        </p:nvSpPr>
        <p:spPr>
          <a:xfrm>
            <a:off x="4270248" y="1600200"/>
            <a:ext cx="3657600" cy="4572000"/>
          </a:xfrm>
        </p:spPr>
        <p:txBody>
          <a:bodyPr/>
          <a:lstStyle>
            <a:lvl1pPr>
              <a:defRPr>
                <a:latin typeface="Arial" panose="020B0604020202020204" pitchFamily="34" charset="0"/>
                <a:ea typeface="標楷體" panose="03000509000000000000" pitchFamily="65" charset="-120"/>
                <a:cs typeface="Arial" panose="020B0604020202020204" pitchFamily="34" charset="0"/>
              </a:defRPr>
            </a:lvl1pPr>
            <a:lvl2pPr>
              <a:defRPr>
                <a:latin typeface="Arial" panose="020B0604020202020204" pitchFamily="34" charset="0"/>
                <a:ea typeface="標楷體" panose="03000509000000000000" pitchFamily="65" charset="-120"/>
                <a:cs typeface="Arial" panose="020B0604020202020204" pitchFamily="34" charset="0"/>
              </a:defRPr>
            </a:lvl2pPr>
            <a:lvl3pPr>
              <a:defRPr>
                <a:latin typeface="Arial" panose="020B0604020202020204" pitchFamily="34" charset="0"/>
                <a:ea typeface="標楷體" panose="03000509000000000000" pitchFamily="65" charset="-120"/>
                <a:cs typeface="Arial" panose="020B0604020202020204" pitchFamily="34" charset="0"/>
              </a:defRPr>
            </a:lvl3pPr>
            <a:lvl4pPr>
              <a:defRPr>
                <a:latin typeface="Arial" panose="020B0604020202020204" pitchFamily="34" charset="0"/>
                <a:ea typeface="標楷體" panose="03000509000000000000" pitchFamily="65" charset="-120"/>
                <a:cs typeface="Arial" panose="020B0604020202020204" pitchFamily="34" charset="0"/>
              </a:defRPr>
            </a:lvl4pPr>
            <a:lvl5pPr>
              <a:defRPr>
                <a:latin typeface="Arial" panose="020B0604020202020204" pitchFamily="34" charset="0"/>
                <a:ea typeface="標楷體" panose="03000509000000000000" pitchFamily="65" charset="-120"/>
                <a:cs typeface="Arial" panose="020B0604020202020204" pitchFamily="34" charset="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nchor="b"/>
          <a:lstStyle>
            <a:lvl1pPr>
              <a:defRPr b="0" cap="none" baseline="0"/>
            </a:lvl1pPr>
          </a:lstStyle>
          <a:p>
            <a:r>
              <a:rPr kumimoji="0" lang="zh-TW" altLang="en-US" dirty="0"/>
              <a:t>按一下以編輯母片標題樣式</a:t>
            </a:r>
            <a:endParaRPr kumimoji="0" lang="en-US" dirty="0"/>
          </a:p>
        </p:txBody>
      </p:sp>
      <p:sp>
        <p:nvSpPr>
          <p:cNvPr id="7" name="日期版面配置區 6"/>
          <p:cNvSpPr>
            <a:spLocks noGrp="1"/>
          </p:cNvSpPr>
          <p:nvPr>
            <p:ph type="dt" sz="half" idx="10"/>
          </p:nvPr>
        </p:nvSpPr>
        <p:spPr>
          <a:xfrm rot="5400000">
            <a:off x="7589520" y="1081851"/>
            <a:ext cx="2011680" cy="384048"/>
          </a:xfrm>
          <a:prstGeom prst="rect">
            <a:avLst/>
          </a:prstGeom>
        </p:spPr>
        <p:txBody>
          <a:bodyPr/>
          <a:lstStyle/>
          <a:p>
            <a:fld id="{43D2B92F-197F-43D9-8B18-B487590C335E}" type="datetime1">
              <a:rPr lang="zh-TW" altLang="en-US" smtClean="0"/>
              <a:t>2025/9/29</a:t>
            </a:fld>
            <a:endParaRPr lang="zh-TW" altLang="en-US"/>
          </a:p>
        </p:txBody>
      </p:sp>
      <p:sp>
        <p:nvSpPr>
          <p:cNvPr id="8" name="頁尾版面配置區 7"/>
          <p:cNvSpPr>
            <a:spLocks noGrp="1"/>
          </p:cNvSpPr>
          <p:nvPr>
            <p:ph type="ftr" sz="quarter" idx="11"/>
          </p:nvPr>
        </p:nvSpPr>
        <p:spPr>
          <a:xfrm rot="5400000">
            <a:off x="6990186" y="3737240"/>
            <a:ext cx="3200400" cy="365760"/>
          </a:xfrm>
          <a:prstGeom prst="rect">
            <a:avLst/>
          </a:prstGeom>
        </p:spPr>
        <p:txBody>
          <a:bodyPr/>
          <a:lstStyle/>
          <a:p>
            <a:endParaRPr lang="zh-TW" altLang="en-US"/>
          </a:p>
        </p:txBody>
      </p:sp>
      <p:sp>
        <p:nvSpPr>
          <p:cNvPr id="9" name="投影片編號版面配置區 8"/>
          <p:cNvSpPr>
            <a:spLocks noGrp="1"/>
          </p:cNvSpPr>
          <p:nvPr>
            <p:ph type="sldNum" sz="quarter" idx="12"/>
          </p:nvPr>
        </p:nvSpPr>
        <p:spPr>
          <a:xfrm>
            <a:off x="8129016" y="5734050"/>
            <a:ext cx="609600" cy="521208"/>
          </a:xfrm>
          <a:prstGeom prst="rect">
            <a:avLst/>
          </a:prstGeom>
        </p:spPr>
        <p:txBody>
          <a:bodyPr/>
          <a:lstStyle/>
          <a:p>
            <a:fld id="{93BD6009-2A66-4F07-812F-9E9F9B397B69}" type="slidenum">
              <a:rPr lang="zh-TW" altLang="en-US" smtClean="0"/>
              <a:pPr/>
              <a:t>‹#›</a:t>
            </a:fld>
            <a:endParaRPr lang="zh-TW" altLang="en-US"/>
          </a:p>
        </p:txBody>
      </p:sp>
      <p:sp>
        <p:nvSpPr>
          <p:cNvPr id="11" name="內容版面配置區 10"/>
          <p:cNvSpPr>
            <a:spLocks noGrp="1"/>
          </p:cNvSpPr>
          <p:nvPr>
            <p:ph sz="quarter" idx="2"/>
          </p:nvPr>
        </p:nvSpPr>
        <p:spPr>
          <a:xfrm>
            <a:off x="457200" y="2362200"/>
            <a:ext cx="3657600" cy="3886200"/>
          </a:xfrm>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13" name="內容版面配置區 12"/>
          <p:cNvSpPr>
            <a:spLocks noGrp="1"/>
          </p:cNvSpPr>
          <p:nvPr>
            <p:ph sz="quarter" idx="4"/>
          </p:nvPr>
        </p:nvSpPr>
        <p:spPr>
          <a:xfrm>
            <a:off x="4371975" y="2362200"/>
            <a:ext cx="3657600" cy="3886200"/>
          </a:xfrm>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0">
                <a:solidFill>
                  <a:srgbClr val="FFFFFF"/>
                </a:solidFill>
                <a:latin typeface="標楷體" panose="03000509000000000000" pitchFamily="65" charset="-120"/>
                <a:ea typeface="標楷體" panose="03000509000000000000" pitchFamily="65" charset="-120"/>
              </a:defRPr>
            </a:lvl1pPr>
          </a:lstStyle>
          <a:p>
            <a:pPr lvl="0" eaLnBrk="1" latinLnBrk="0" hangingPunct="1"/>
            <a:r>
              <a:rPr kumimoji="0" lang="zh-TW" altLang="en-US" dirty="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0">
                <a:solidFill>
                  <a:srgbClr val="FFFFFF"/>
                </a:solidFill>
                <a:latin typeface="標楷體" panose="03000509000000000000" pitchFamily="65" charset="-120"/>
                <a:ea typeface="標楷體" panose="03000509000000000000" pitchFamily="65" charset="-120"/>
              </a:defRPr>
            </a:lvl1pPr>
          </a:lstStyle>
          <a:p>
            <a:pPr lvl="0" eaLnBrk="1" latinLnBrk="0" hangingPunct="1"/>
            <a:r>
              <a:rPr kumimoji="0" lang="zh-TW" altLang="en-US" dirty="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lvl1pPr>
          </a:lstStyle>
          <a:p>
            <a:r>
              <a:rPr kumimoji="0" lang="zh-TW" altLang="en-US" dirty="0"/>
              <a:t>按一下以編輯母片標題樣式</a:t>
            </a:r>
            <a:endParaRPr kumimoji="0" lang="en-US" dirty="0"/>
          </a:p>
        </p:txBody>
      </p:sp>
      <p:sp>
        <p:nvSpPr>
          <p:cNvPr id="6" name="日期版面配置區 5"/>
          <p:cNvSpPr>
            <a:spLocks noGrp="1"/>
          </p:cNvSpPr>
          <p:nvPr>
            <p:ph type="dt" sz="half" idx="10"/>
          </p:nvPr>
        </p:nvSpPr>
        <p:spPr>
          <a:xfrm rot="5400000">
            <a:off x="7589520" y="1081851"/>
            <a:ext cx="2011680" cy="384048"/>
          </a:xfrm>
          <a:prstGeom prst="rect">
            <a:avLst/>
          </a:prstGeom>
        </p:spPr>
        <p:txBody>
          <a:bodyPr rtlCol="0"/>
          <a:lstStyle/>
          <a:p>
            <a:fld id="{73F85D07-20CA-4AD0-ADE5-679EF5E6A94D}" type="datetime1">
              <a:rPr lang="zh-TW" altLang="en-US" smtClean="0"/>
              <a:t>2025/9/29</a:t>
            </a:fld>
            <a:endParaRPr lang="zh-TW" altLang="en-US"/>
          </a:p>
        </p:txBody>
      </p:sp>
      <p:sp>
        <p:nvSpPr>
          <p:cNvPr id="7" name="投影片編號版面配置區 6"/>
          <p:cNvSpPr>
            <a:spLocks noGrp="1"/>
          </p:cNvSpPr>
          <p:nvPr>
            <p:ph type="sldNum" sz="quarter" idx="11"/>
          </p:nvPr>
        </p:nvSpPr>
        <p:spPr>
          <a:xfrm>
            <a:off x="8129016" y="5734050"/>
            <a:ext cx="609600" cy="521208"/>
          </a:xfrm>
          <a:prstGeom prst="rect">
            <a:avLst/>
          </a:prstGeom>
        </p:spPr>
        <p:txBody>
          <a:bodyPr rtlCol="0"/>
          <a:lstStyle/>
          <a:p>
            <a:fld id="{93BD6009-2A66-4F07-812F-9E9F9B397B69}" type="slidenum">
              <a:rPr lang="zh-TW" altLang="en-US" smtClean="0"/>
              <a:pPr/>
              <a:t>‹#›</a:t>
            </a:fld>
            <a:endParaRPr lang="zh-TW" altLang="en-US"/>
          </a:p>
        </p:txBody>
      </p:sp>
      <p:sp>
        <p:nvSpPr>
          <p:cNvPr id="8" name="頁尾版面配置區 7"/>
          <p:cNvSpPr>
            <a:spLocks noGrp="1"/>
          </p:cNvSpPr>
          <p:nvPr>
            <p:ph type="ftr" sz="quarter" idx="12"/>
          </p:nvPr>
        </p:nvSpPr>
        <p:spPr>
          <a:xfrm rot="5400000">
            <a:off x="6990186" y="3737240"/>
            <a:ext cx="3200400" cy="365760"/>
          </a:xfrm>
          <a:prstGeom prst="rect">
            <a:avLst/>
          </a:prstGeom>
        </p:spPr>
        <p:txBody>
          <a:bodyPr rtlCol="0"/>
          <a:lstStyle/>
          <a:p>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rot="5400000">
            <a:off x="7589520" y="1081851"/>
            <a:ext cx="2011680" cy="384048"/>
          </a:xfrm>
          <a:prstGeom prst="rect">
            <a:avLst/>
          </a:prstGeom>
        </p:spPr>
        <p:txBody>
          <a:bodyPr/>
          <a:lstStyle/>
          <a:p>
            <a:fld id="{71A98DFA-9699-40A8-8E0D-4825FCD6BDDE}" type="datetime1">
              <a:rPr lang="zh-TW" altLang="en-US" smtClean="0"/>
              <a:t>2025/9/29</a:t>
            </a:fld>
            <a:endParaRPr lang="zh-TW" altLang="en-US"/>
          </a:p>
        </p:txBody>
      </p:sp>
      <p:sp>
        <p:nvSpPr>
          <p:cNvPr id="3" name="頁尾版面配置區 2"/>
          <p:cNvSpPr>
            <a:spLocks noGrp="1"/>
          </p:cNvSpPr>
          <p:nvPr>
            <p:ph type="ftr" sz="quarter" idx="11"/>
          </p:nvPr>
        </p:nvSpPr>
        <p:spPr>
          <a:xfrm rot="5400000">
            <a:off x="6990186" y="3737240"/>
            <a:ext cx="3200400" cy="365760"/>
          </a:xfrm>
          <a:prstGeom prst="rect">
            <a:avLst/>
          </a:prstGeom>
        </p:spPr>
        <p:txBody>
          <a:bodyPr/>
          <a:lstStyle/>
          <a:p>
            <a:endParaRPr lang="zh-TW" altLang="en-US"/>
          </a:p>
        </p:txBody>
      </p:sp>
      <p:sp>
        <p:nvSpPr>
          <p:cNvPr id="4" name="投影片編號版面配置區 3"/>
          <p:cNvSpPr>
            <a:spLocks noGrp="1"/>
          </p:cNvSpPr>
          <p:nvPr>
            <p:ph type="sldNum" sz="quarter" idx="12"/>
          </p:nvPr>
        </p:nvSpPr>
        <p:spPr>
          <a:xfrm>
            <a:off x="8129016" y="5734050"/>
            <a:ext cx="609600" cy="521208"/>
          </a:xfrm>
          <a:prstGeom prst="rect">
            <a:avLst/>
          </a:prstGeom>
        </p:spPr>
        <p:txBody>
          <a:bodyPr/>
          <a:lstStyle/>
          <a:p>
            <a:fld id="{93BD6009-2A66-4F07-812F-9E9F9B397B6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標題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a:t>按一下以編輯母片文字樣式</a:t>
            </a:r>
          </a:p>
        </p:txBody>
      </p:sp>
      <p:sp>
        <p:nvSpPr>
          <p:cNvPr id="8" name="直線接點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接點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接點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橢圓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內容版面配置區 17"/>
          <p:cNvSpPr>
            <a:spLocks noGrp="1"/>
          </p:cNvSpPr>
          <p:nvPr>
            <p:ph sz="quarter" idx="1"/>
          </p:nvPr>
        </p:nvSpPr>
        <p:spPr>
          <a:xfrm>
            <a:off x="304800" y="274320"/>
            <a:ext cx="5638800" cy="6327648"/>
          </a:xfrm>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21" name="日期版面配置區 20"/>
          <p:cNvSpPr>
            <a:spLocks noGrp="1"/>
          </p:cNvSpPr>
          <p:nvPr>
            <p:ph type="dt" sz="half" idx="14"/>
          </p:nvPr>
        </p:nvSpPr>
        <p:spPr>
          <a:xfrm rot="5400000">
            <a:off x="7589520" y="1081851"/>
            <a:ext cx="2011680" cy="384048"/>
          </a:xfrm>
          <a:prstGeom prst="rect">
            <a:avLst/>
          </a:prstGeom>
        </p:spPr>
        <p:txBody>
          <a:bodyPr rtlCol="0"/>
          <a:lstStyle/>
          <a:p>
            <a:fld id="{2DAB0838-BF4F-407C-A6A6-1B3CDC37E013}" type="datetime1">
              <a:rPr lang="zh-TW" altLang="en-US" smtClean="0"/>
              <a:t>2025/9/29</a:t>
            </a:fld>
            <a:endParaRPr lang="zh-TW" altLang="en-US"/>
          </a:p>
        </p:txBody>
      </p:sp>
      <p:sp>
        <p:nvSpPr>
          <p:cNvPr id="22" name="投影片編號版面配置區 21"/>
          <p:cNvSpPr>
            <a:spLocks noGrp="1"/>
          </p:cNvSpPr>
          <p:nvPr>
            <p:ph type="sldNum" sz="quarter" idx="15"/>
          </p:nvPr>
        </p:nvSpPr>
        <p:spPr>
          <a:xfrm>
            <a:off x="8129016" y="5734050"/>
            <a:ext cx="609600" cy="521208"/>
          </a:xfrm>
          <a:prstGeom prst="rect">
            <a:avLst/>
          </a:prstGeom>
        </p:spPr>
        <p:txBody>
          <a:bodyPr rtlCol="0"/>
          <a:lstStyle/>
          <a:p>
            <a:fld id="{93BD6009-2A66-4F07-812F-9E9F9B397B69}" type="slidenum">
              <a:rPr lang="zh-TW" altLang="en-US" smtClean="0"/>
              <a:pPr/>
              <a:t>‹#›</a:t>
            </a:fld>
            <a:endParaRPr lang="zh-TW" altLang="en-US"/>
          </a:p>
        </p:txBody>
      </p:sp>
      <p:sp>
        <p:nvSpPr>
          <p:cNvPr id="23" name="頁尾版面配置區 22"/>
          <p:cNvSpPr>
            <a:spLocks noGrp="1"/>
          </p:cNvSpPr>
          <p:nvPr>
            <p:ph type="ftr" sz="quarter" idx="16"/>
          </p:nvPr>
        </p:nvSpPr>
        <p:spPr>
          <a:xfrm rot="5400000">
            <a:off x="6990186" y="3737240"/>
            <a:ext cx="3200400" cy="365760"/>
          </a:xfrm>
          <a:prstGeom prst="rect">
            <a:avLst/>
          </a:prstGeom>
        </p:spPr>
        <p:txBody>
          <a:bodyPr rtlCol="0"/>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橢圓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rot="5400000">
            <a:off x="3350133" y="3200400"/>
            <a:ext cx="6309360" cy="457200"/>
          </a:xfrm>
        </p:spPr>
        <p:txBody>
          <a:bodyPr anchor="b"/>
          <a:lstStyle>
            <a:lvl1pPr algn="l">
              <a:buNone/>
              <a:defRPr sz="2000" b="1"/>
            </a:lvl1pPr>
          </a:lstStyle>
          <a:p>
            <a:r>
              <a:rPr kumimoji="0" lang="zh-TW" altLang="en-US"/>
              <a:t>按一下以編輯母片標題樣式</a:t>
            </a:r>
            <a:endParaRPr kumimoji="0"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a:t>按一下圖示以新增圖片</a:t>
            </a:r>
            <a:endParaRPr kumimoji="0" lang="en-US"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a:t>按一下以編輯母片文字樣式</a:t>
            </a:r>
          </a:p>
        </p:txBody>
      </p:sp>
      <p:sp>
        <p:nvSpPr>
          <p:cNvPr id="10" name="直線接點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接點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接點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接點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版面配置區 16"/>
          <p:cNvSpPr>
            <a:spLocks noGrp="1"/>
          </p:cNvSpPr>
          <p:nvPr>
            <p:ph type="dt" sz="half" idx="10"/>
          </p:nvPr>
        </p:nvSpPr>
        <p:spPr>
          <a:xfrm rot="5400000">
            <a:off x="7589520" y="1081851"/>
            <a:ext cx="2011680" cy="384048"/>
          </a:xfrm>
          <a:prstGeom prst="rect">
            <a:avLst/>
          </a:prstGeom>
        </p:spPr>
        <p:txBody>
          <a:bodyPr rtlCol="0"/>
          <a:lstStyle/>
          <a:p>
            <a:fld id="{B0D89BC2-FD14-44D8-A12F-F0ED792A0BC1}" type="datetime1">
              <a:rPr lang="zh-TW" altLang="en-US" smtClean="0"/>
              <a:t>2025/9/29</a:t>
            </a:fld>
            <a:endParaRPr lang="zh-TW" altLang="en-US"/>
          </a:p>
        </p:txBody>
      </p:sp>
      <p:sp>
        <p:nvSpPr>
          <p:cNvPr id="18" name="投影片編號版面配置區 17"/>
          <p:cNvSpPr>
            <a:spLocks noGrp="1"/>
          </p:cNvSpPr>
          <p:nvPr>
            <p:ph type="sldNum" sz="quarter" idx="11"/>
          </p:nvPr>
        </p:nvSpPr>
        <p:spPr>
          <a:xfrm>
            <a:off x="8129016" y="5734050"/>
            <a:ext cx="609600" cy="521208"/>
          </a:xfrm>
          <a:prstGeom prst="rect">
            <a:avLst/>
          </a:prstGeom>
        </p:spPr>
        <p:txBody>
          <a:bodyPr rtlCol="0"/>
          <a:lstStyle/>
          <a:p>
            <a:fld id="{93BD6009-2A66-4F07-812F-9E9F9B397B69}" type="slidenum">
              <a:rPr lang="zh-TW" altLang="en-US" smtClean="0"/>
              <a:pPr/>
              <a:t>‹#›</a:t>
            </a:fld>
            <a:endParaRPr lang="zh-TW" altLang="en-US"/>
          </a:p>
        </p:txBody>
      </p:sp>
      <p:sp>
        <p:nvSpPr>
          <p:cNvPr id="21" name="頁尾版面配置區 20"/>
          <p:cNvSpPr>
            <a:spLocks noGrp="1"/>
          </p:cNvSpPr>
          <p:nvPr>
            <p:ph type="ftr" sz="quarter" idx="12"/>
          </p:nvPr>
        </p:nvSpPr>
        <p:spPr>
          <a:xfrm rot="5400000">
            <a:off x="6990186" y="3737240"/>
            <a:ext cx="3200400" cy="365760"/>
          </a:xfrm>
          <a:prstGeom prst="rect">
            <a:avLst/>
          </a:prstGeom>
        </p:spPr>
        <p:txBody>
          <a:bodyPr rtlCol="0"/>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kumimoji="0" lang="zh-TW" altLang="en-US" dirty="0"/>
              <a:t>按一下以編輯母片標題樣式</a:t>
            </a:r>
            <a:endParaRPr kumimoji="0" lang="en-US" dirty="0"/>
          </a:p>
        </p:txBody>
      </p:sp>
      <p:sp>
        <p:nvSpPr>
          <p:cNvPr id="13" name="文字版面配置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TW" altLang="en-US" dirty="0"/>
              <a:t>按一下以編輯母片文字樣式</a:t>
            </a:r>
          </a:p>
          <a:p>
            <a:pPr lvl="1" eaLnBrk="1" latinLnBrk="0" hangingPunct="1"/>
            <a:r>
              <a:rPr kumimoji="0" lang="zh-TW" altLang="en-US" dirty="0"/>
              <a:t>第二層</a:t>
            </a:r>
          </a:p>
          <a:p>
            <a:pPr lvl="2" eaLnBrk="1" latinLnBrk="0" hangingPunct="1"/>
            <a:r>
              <a:rPr kumimoji="0" lang="zh-TW" altLang="en-US" dirty="0"/>
              <a:t>第三層</a:t>
            </a:r>
          </a:p>
          <a:p>
            <a:pPr lvl="3" eaLnBrk="1" latinLnBrk="0" hangingPunct="1"/>
            <a:r>
              <a:rPr kumimoji="0" lang="zh-TW" altLang="en-US" dirty="0"/>
              <a:t>第四層</a:t>
            </a:r>
          </a:p>
          <a:p>
            <a:pPr lvl="4" eaLnBrk="1" latinLnBrk="0" hangingPunct="1"/>
            <a:r>
              <a:rPr kumimoji="0" lang="zh-TW" altLang="en-US" dirty="0"/>
              <a:t>第五層</a:t>
            </a:r>
            <a:endParaRPr kumimoji="0" lang="en-US" dirty="0"/>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接點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cxnSp>
        <p:nvCxnSpPr>
          <p:cNvPr id="15" name="直線接點 14"/>
          <p:cNvCxnSpPr/>
          <p:nvPr userDrawn="1"/>
        </p:nvCxnSpPr>
        <p:spPr>
          <a:xfrm>
            <a:off x="214282" y="1500174"/>
            <a:ext cx="842968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p:cNvCxnSpPr/>
          <p:nvPr userDrawn="1"/>
        </p:nvCxnSpPr>
        <p:spPr>
          <a:xfrm>
            <a:off x="214282" y="1571612"/>
            <a:ext cx="8429684" cy="1588"/>
          </a:xfrm>
          <a:prstGeom prst="line">
            <a:avLst/>
          </a:prstGeom>
          <a:ln>
            <a:solidFill>
              <a:schemeClr val="accent1">
                <a:lumMod val="60000"/>
                <a:lumOff val="40000"/>
              </a:schemeClr>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橢圓 11"/>
          <p:cNvSpPr/>
          <p:nvPr userDrawn="1"/>
        </p:nvSpPr>
        <p:spPr>
          <a:xfrm>
            <a:off x="8635396" y="628652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矩形 13"/>
          <p:cNvSpPr/>
          <p:nvPr userDrawn="1"/>
        </p:nvSpPr>
        <p:spPr>
          <a:xfrm>
            <a:off x="8394774" y="6290270"/>
            <a:ext cx="827584" cy="369332"/>
          </a:xfrm>
          <a:prstGeom prst="rect">
            <a:avLst/>
          </a:prstGeom>
        </p:spPr>
        <p:txBody>
          <a:bodyPr wrap="square">
            <a:spAutoFit/>
          </a:bodyPr>
          <a:lstStyle/>
          <a:p>
            <a:pPr algn="ctr"/>
            <a:fld id="{93BD6009-2A66-4F07-812F-9E9F9B397B69}" type="slidenum">
              <a:rPr lang="zh-TW" altLang="en-US" smtClean="0">
                <a:solidFill>
                  <a:schemeClr val="accent3">
                    <a:lumMod val="75000"/>
                  </a:schemeClr>
                </a:solidFill>
              </a:rPr>
              <a:pPr algn="ctr"/>
              <a:t>‹#›</a:t>
            </a:fld>
            <a:r>
              <a:rPr lang="en-US" altLang="zh-TW" dirty="0">
                <a:solidFill>
                  <a:schemeClr val="accent3">
                    <a:lumMod val="75000"/>
                  </a:schemeClr>
                </a:solidFill>
              </a:rPr>
              <a:t>/31</a:t>
            </a:r>
            <a:endParaRPr lang="zh-TW" altLang="en-US" dirty="0">
              <a:solidFill>
                <a:schemeClr val="accent3">
                  <a:lumMod val="75000"/>
                </a:scheme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rtl="0" eaLnBrk="1" latinLnBrk="0" hangingPunct="1">
        <a:spcBef>
          <a:spcPct val="0"/>
        </a:spcBef>
        <a:buNone/>
        <a:defRPr kumimoji="0" sz="3100" b="0" kern="1200" cap="none" baseline="0">
          <a:solidFill>
            <a:schemeClr val="tx2"/>
          </a:solidFill>
          <a:latin typeface="Calibri" panose="020F0502020204030204" pitchFamily="34" charset="0"/>
          <a:ea typeface="標楷體" pitchFamily="65" charset="-120"/>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9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nthu.edu.tw/~jang" TargetMode="External"/><Relationship Id="rId2" Type="http://schemas.openxmlformats.org/officeDocument/2006/relationships/hyperlink" Target="mailto:jang@mirlab.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asbc.iis.sinica.edu.tw/"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sAL7URwVNzY" TargetMode="External"/><Relationship Id="rId2" Type="http://schemas.openxmlformats.org/officeDocument/2006/relationships/hyperlink" Target="https://www.youtube.com/watch?v=99sBsH-eVcs"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mookoo-liang.blogspot.com/2016/12/tone-sandhi-in-taiwanese.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15qXkYGGPcE" TargetMode="External"/><Relationship Id="rId2" Type="http://schemas.openxmlformats.org/officeDocument/2006/relationships/hyperlink" Target="https://www.youtube.com/watch?v=UXJGAakQFsQ"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blog.ilc.edu.tw/blog/index.php?op=printView&amp;articleId=12977&amp;blogId=5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github.com/fxsjy/jieba/" TargetMode="External"/><Relationship Id="rId7" Type="http://schemas.openxmlformats.org/officeDocument/2006/relationships/hyperlink" Target="http://parser.speech.cm.nctu.edu.tw/" TargetMode="External"/><Relationship Id="rId2" Type="http://schemas.openxmlformats.org/officeDocument/2006/relationships/hyperlink" Target="http://ckipsvr.iis.sinica.edu.tw/" TargetMode="External"/><Relationship Id="rId1" Type="http://schemas.openxmlformats.org/officeDocument/2006/relationships/slideLayout" Target="../slideLayouts/slideLayout2.xml"/><Relationship Id="rId6" Type="http://schemas.openxmlformats.org/officeDocument/2006/relationships/hyperlink" Target="https://nlp.stanford.edu/software/segmenter.shtml" TargetMode="External"/><Relationship Id="rId5" Type="http://schemas.openxmlformats.org/officeDocument/2006/relationships/hyperlink" Target="https://github.com/NLPchina/ansj_seg" TargetMode="External"/><Relationship Id="rId4" Type="http://schemas.openxmlformats.org/officeDocument/2006/relationships/hyperlink" Target="https://github.com/hankcs/HanLP"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speakerdeck.com/fukuball/head-first-chinese-text-segmenta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99sBsH-eVcs" TargetMode="External"/><Relationship Id="rId2" Type="http://schemas.openxmlformats.org/officeDocument/2006/relationships/hyperlink" Target="https://www.youtube.com/watch?v=dJJxgNB1HeE" TargetMode="External"/><Relationship Id="rId1" Type="http://schemas.openxmlformats.org/officeDocument/2006/relationships/slideLayout" Target="../slideLayouts/slideLayout2.xml"/><Relationship Id="rId4" Type="http://schemas.openxmlformats.org/officeDocument/2006/relationships/hyperlink" Target="https://www.youtube.com/watch?v=k9tmveOy8OI"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zh.wikipedia.org/wiki/%E7%99%BD%E7%97%B4%E9%80%A0%E5%8F%A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peakerdeck.com/fukuball/head-first-chinese-text-segmentation"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a:t>中文斷詞</a:t>
            </a:r>
            <a:br>
              <a:rPr lang="en-US" altLang="zh-TW" dirty="0"/>
            </a:br>
            <a:r>
              <a:rPr lang="en-US" altLang="zh-TW" dirty="0"/>
              <a:t>Chinese Word Segmentation</a:t>
            </a:r>
            <a:endParaRPr lang="zh-TW" altLang="en-US" dirty="0"/>
          </a:p>
        </p:txBody>
      </p:sp>
      <p:sp>
        <p:nvSpPr>
          <p:cNvPr id="3" name="副標題 2"/>
          <p:cNvSpPr>
            <a:spLocks noGrp="1"/>
          </p:cNvSpPr>
          <p:nvPr>
            <p:ph type="subTitle" idx="1"/>
          </p:nvPr>
        </p:nvSpPr>
        <p:spPr>
          <a:xfrm>
            <a:off x="2286000" y="3933056"/>
            <a:ext cx="6172200" cy="1944216"/>
          </a:xfrm>
        </p:spPr>
        <p:txBody>
          <a:bodyPr>
            <a:normAutofit/>
          </a:bodyPr>
          <a:lstStyle/>
          <a:p>
            <a:r>
              <a:rPr lang="en-US" altLang="zh-TW" dirty="0">
                <a:latin typeface="Arial" panose="020B0604020202020204" pitchFamily="34" charset="0"/>
              </a:rPr>
              <a:t>J.-S. Roger Jang (</a:t>
            </a:r>
            <a:r>
              <a:rPr lang="zh-TW" altLang="en-US" dirty="0"/>
              <a:t>張智星</a:t>
            </a:r>
            <a:r>
              <a:rPr lang="en-US" altLang="zh-TW" dirty="0">
                <a:latin typeface="Arial" panose="020B0604020202020204" pitchFamily="34" charset="0"/>
              </a:rPr>
              <a:t>)</a:t>
            </a:r>
          </a:p>
          <a:p>
            <a:r>
              <a:rPr lang="en-US" altLang="zh-TW" dirty="0">
                <a:latin typeface="Arial" panose="020B0604020202020204" pitchFamily="34" charset="0"/>
              </a:rPr>
              <a:t>MIR Lab, CSIE Dept.</a:t>
            </a:r>
          </a:p>
          <a:p>
            <a:r>
              <a:rPr lang="en-US" altLang="zh-TW" dirty="0">
                <a:latin typeface="Arial" panose="020B0604020202020204" pitchFamily="34" charset="0"/>
              </a:rPr>
              <a:t>National Taiwan University</a:t>
            </a:r>
          </a:p>
          <a:p>
            <a:r>
              <a:rPr lang="en-US" altLang="zh-TW" i="1" dirty="0">
                <a:latin typeface="Arial" panose="020B0604020202020204" pitchFamily="34" charset="0"/>
                <a:hlinkClick r:id="rId2"/>
              </a:rPr>
              <a:t>jang@mirlab.org</a:t>
            </a:r>
            <a:r>
              <a:rPr lang="en-US" altLang="zh-TW" i="1" dirty="0">
                <a:latin typeface="Arial" panose="020B0604020202020204" pitchFamily="34" charset="0"/>
              </a:rPr>
              <a:t>, </a:t>
            </a:r>
            <a:r>
              <a:rPr lang="en-US" altLang="zh-TW" i="1" dirty="0">
                <a:latin typeface="Arial" panose="020B0604020202020204" pitchFamily="34" charset="0"/>
                <a:hlinkClick r:id="rId3"/>
              </a:rPr>
              <a:t>http://mirlab.org/jang</a:t>
            </a:r>
            <a:endParaRPr lang="zh-TW" altLang="en-US" dirty="0">
              <a:latin typeface="Arial" panose="020B0604020202020204" pitchFamily="34" charset="0"/>
            </a:endParaRPr>
          </a:p>
          <a:p>
            <a:endParaRPr lang="zh-TW" altLang="en-US" dirty="0"/>
          </a:p>
        </p:txBody>
      </p:sp>
      <p:sp>
        <p:nvSpPr>
          <p:cNvPr id="4" name="日期版面配置區 3"/>
          <p:cNvSpPr>
            <a:spLocks noGrp="1"/>
          </p:cNvSpPr>
          <p:nvPr>
            <p:ph type="dt" sz="half" idx="10"/>
          </p:nvPr>
        </p:nvSpPr>
        <p:spPr>
          <a:xfrm>
            <a:off x="4711804" y="5795972"/>
            <a:ext cx="1300356" cy="369332"/>
          </a:xfrm>
        </p:spPr>
        <p:txBody>
          <a:bodyPr wrap="none">
            <a:spAutoFit/>
          </a:bodyPr>
          <a:lstStyle/>
          <a:p>
            <a:pPr algn="ctr"/>
            <a:fld id="{1B5DD0A4-5EC4-420C-89F5-FF49BBA59529}" type="datetime1">
              <a:rPr lang="zh-TW" altLang="en-US" smtClean="0"/>
              <a:pPr algn="ctr"/>
              <a:t>2025/9/29</a:t>
            </a:fld>
            <a:endParaRPr lang="zh-TW" altLang="en-US" dirty="0"/>
          </a:p>
        </p:txBody>
      </p:sp>
    </p:spTree>
    <p:extLst>
      <p:ext uri="{BB962C8B-B14F-4D97-AF65-F5344CB8AC3E}">
        <p14:creationId xmlns:p14="http://schemas.microsoft.com/office/powerpoint/2010/main" val="86147996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274638"/>
            <a:ext cx="7467600" cy="1143000"/>
          </a:xfrm>
        </p:spPr>
        <p:txBody>
          <a:bodyPr/>
          <a:lstStyle/>
          <a:p>
            <a:r>
              <a:rPr lang="zh-TW" altLang="en-US" dirty="0"/>
              <a:t>中文斷詞方法：</a:t>
            </a:r>
            <a:br>
              <a:rPr lang="en-US" altLang="zh-TW" dirty="0"/>
            </a:br>
            <a:r>
              <a:rPr lang="zh-TW" altLang="en-US" dirty="0"/>
              <a:t>詞性標註（</a:t>
            </a:r>
            <a:r>
              <a:rPr lang="en-US" altLang="zh-TW" dirty="0"/>
              <a:t>Part-of-Speech Tagging</a:t>
            </a:r>
            <a:r>
              <a:rPr lang="zh-TW" altLang="en-US" dirty="0"/>
              <a:t>）</a:t>
            </a:r>
          </a:p>
        </p:txBody>
      </p:sp>
      <p:sp>
        <p:nvSpPr>
          <p:cNvPr id="2" name="內容版面配置區 1"/>
          <p:cNvSpPr>
            <a:spLocks noGrp="1"/>
          </p:cNvSpPr>
          <p:nvPr>
            <p:ph sz="quarter" idx="1"/>
          </p:nvPr>
        </p:nvSpPr>
        <p:spPr/>
        <p:txBody>
          <a:bodyPr/>
          <a:lstStyle/>
          <a:p>
            <a:r>
              <a:rPr lang="en-US" altLang="zh-TW" dirty="0"/>
              <a:t>English</a:t>
            </a:r>
          </a:p>
          <a:p>
            <a:pPr marL="365760" lvl="1" indent="0">
              <a:buNone/>
            </a:pPr>
            <a:endParaRPr lang="en-US" altLang="zh-TW" dirty="0"/>
          </a:p>
        </p:txBody>
      </p:sp>
      <p:sp>
        <p:nvSpPr>
          <p:cNvPr id="4" name="內容版面配置區 3"/>
          <p:cNvSpPr>
            <a:spLocks noGrp="1"/>
          </p:cNvSpPr>
          <p:nvPr>
            <p:ph sz="quarter" idx="2"/>
          </p:nvPr>
        </p:nvSpPr>
        <p:spPr>
          <a:xfrm>
            <a:off x="4270248" y="1600200"/>
            <a:ext cx="3657600" cy="4572000"/>
          </a:xfrm>
        </p:spPr>
        <p:txBody>
          <a:bodyPr/>
          <a:lstStyle/>
          <a:p>
            <a:r>
              <a:rPr lang="en-US" altLang="zh-TW" dirty="0"/>
              <a:t>Chinese</a:t>
            </a:r>
            <a:endParaRPr lang="zh-TW" altLang="en-US" dirty="0"/>
          </a:p>
        </p:txBody>
      </p:sp>
      <p:pic>
        <p:nvPicPr>
          <p:cNvPr id="7170" name="Picture 2" descr="http://www.ad.ntust.edu.tw/grad/think/design%20thinking/1/high.files/image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276872"/>
            <a:ext cx="4036698" cy="25922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相關圖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337387"/>
            <a:ext cx="4294386" cy="339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18224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normAutofit/>
          </a:bodyPr>
          <a:lstStyle/>
          <a:p>
            <a:r>
              <a:rPr lang="en-US" altLang="zh-TW" dirty="0"/>
              <a:t>HMM (Hidden Markov Models)</a:t>
            </a:r>
          </a:p>
          <a:p>
            <a:pPr lvl="1"/>
            <a:r>
              <a:rPr lang="en-US" altLang="zh-TW" dirty="0"/>
              <a:t>Training: </a:t>
            </a:r>
            <a:r>
              <a:rPr lang="zh-TW" altLang="en-US" dirty="0"/>
              <a:t>利用斷詞語料來進行</a:t>
            </a:r>
            <a:r>
              <a:rPr lang="en-US" altLang="zh-TW" dirty="0"/>
              <a:t>HMM</a:t>
            </a:r>
            <a:r>
              <a:rPr lang="zh-TW" altLang="en-US" dirty="0"/>
              <a:t>的訓練</a:t>
            </a:r>
            <a:endParaRPr lang="en-US" altLang="zh-TW" dirty="0"/>
          </a:p>
          <a:p>
            <a:pPr lvl="1"/>
            <a:r>
              <a:rPr lang="en-US" altLang="zh-TW" dirty="0"/>
              <a:t>Test: </a:t>
            </a:r>
            <a:r>
              <a:rPr lang="zh-TW" altLang="en-US" dirty="0"/>
              <a:t>使用訓練好的</a:t>
            </a:r>
            <a:r>
              <a:rPr lang="en-US" altLang="zh-TW" dirty="0"/>
              <a:t>HMM</a:t>
            </a:r>
            <a:r>
              <a:rPr lang="zh-TW" altLang="en-US" dirty="0"/>
              <a:t>來進行中文斷詞</a:t>
            </a:r>
            <a:endParaRPr lang="en-US" altLang="zh-TW" dirty="0"/>
          </a:p>
          <a:p>
            <a:r>
              <a:rPr lang="en-US" altLang="zh-TW" dirty="0"/>
              <a:t>BIES</a:t>
            </a:r>
            <a:r>
              <a:rPr lang="zh-TW" altLang="en-US" dirty="0"/>
              <a:t>標註（</a:t>
            </a:r>
            <a:r>
              <a:rPr lang="en-US" altLang="zh-TW" dirty="0"/>
              <a:t>B: begin, I: intermediate, E: end, S: singleton</a:t>
            </a:r>
            <a:r>
              <a:rPr lang="zh-TW" altLang="en-US" dirty="0"/>
              <a:t>）</a:t>
            </a:r>
            <a:endParaRPr lang="en-US" altLang="zh-TW" dirty="0"/>
          </a:p>
          <a:p>
            <a:pPr lvl="1"/>
            <a:r>
              <a:rPr lang="zh-TW" altLang="en-US" dirty="0"/>
              <a:t>原語料： 我喜歡參加人聲鼎沸的跨年晚會</a:t>
            </a:r>
            <a:endParaRPr lang="en-US" altLang="zh-TW" dirty="0"/>
          </a:p>
          <a:p>
            <a:pPr lvl="1"/>
            <a:r>
              <a:rPr lang="zh-TW" altLang="en-US" dirty="0"/>
              <a:t>標準答案：我</a:t>
            </a:r>
            <a:r>
              <a:rPr lang="en-US" altLang="zh-TW" dirty="0"/>
              <a:t>-</a:t>
            </a:r>
            <a:r>
              <a:rPr lang="zh-TW" altLang="en-US" dirty="0"/>
              <a:t>喜歡</a:t>
            </a:r>
            <a:r>
              <a:rPr lang="en-US" altLang="zh-TW" dirty="0"/>
              <a:t>-</a:t>
            </a:r>
            <a:r>
              <a:rPr lang="zh-TW" altLang="en-US" dirty="0"/>
              <a:t>參加</a:t>
            </a:r>
            <a:r>
              <a:rPr lang="en-US" altLang="zh-TW" dirty="0"/>
              <a:t>-</a:t>
            </a:r>
            <a:r>
              <a:rPr lang="zh-TW" altLang="en-US" dirty="0"/>
              <a:t>人聲鼎沸</a:t>
            </a:r>
            <a:r>
              <a:rPr lang="en-US" altLang="zh-TW" dirty="0"/>
              <a:t>-</a:t>
            </a:r>
            <a:r>
              <a:rPr lang="zh-TW" altLang="en-US" dirty="0"/>
              <a:t>的</a:t>
            </a:r>
            <a:r>
              <a:rPr lang="en-US" altLang="zh-TW" dirty="0"/>
              <a:t>-</a:t>
            </a:r>
            <a:r>
              <a:rPr lang="zh-TW" altLang="en-US" dirty="0"/>
              <a:t>跨年晚會</a:t>
            </a:r>
            <a:endParaRPr lang="en-US" altLang="zh-TW" dirty="0"/>
          </a:p>
          <a:p>
            <a:pPr lvl="1"/>
            <a:r>
              <a:rPr lang="en-US" altLang="zh-TW" dirty="0"/>
              <a:t>BIES </a:t>
            </a:r>
            <a:r>
              <a:rPr lang="zh-TW" altLang="en-US" dirty="0"/>
              <a:t>標註： </a:t>
            </a:r>
            <a:r>
              <a:rPr lang="en-US" altLang="zh-TW" dirty="0"/>
              <a:t> S</a:t>
            </a:r>
            <a:r>
              <a:rPr lang="zh-TW" altLang="en-US" dirty="0"/>
              <a:t> </a:t>
            </a:r>
            <a:r>
              <a:rPr lang="en-US" altLang="zh-TW" dirty="0"/>
              <a:t>–</a:t>
            </a:r>
            <a:r>
              <a:rPr lang="zh-TW" altLang="en-US" dirty="0"/>
              <a:t> </a:t>
            </a:r>
            <a:r>
              <a:rPr lang="en-US" altLang="zh-TW" dirty="0"/>
              <a:t>B</a:t>
            </a:r>
            <a:r>
              <a:rPr lang="zh-TW" altLang="en-US" dirty="0"/>
              <a:t> </a:t>
            </a:r>
            <a:r>
              <a:rPr lang="en-US" altLang="zh-TW" dirty="0"/>
              <a:t>E</a:t>
            </a:r>
            <a:r>
              <a:rPr lang="zh-TW" altLang="en-US" dirty="0"/>
              <a:t> </a:t>
            </a:r>
            <a:r>
              <a:rPr lang="en-US" altLang="zh-TW" dirty="0"/>
              <a:t>–</a:t>
            </a:r>
            <a:r>
              <a:rPr lang="zh-TW" altLang="en-US" dirty="0"/>
              <a:t> </a:t>
            </a:r>
            <a:r>
              <a:rPr lang="en-US" altLang="zh-TW" dirty="0"/>
              <a:t>B</a:t>
            </a:r>
            <a:r>
              <a:rPr lang="zh-TW" altLang="en-US" dirty="0"/>
              <a:t>  </a:t>
            </a:r>
            <a:r>
              <a:rPr lang="en-US" altLang="zh-TW" dirty="0"/>
              <a:t>E</a:t>
            </a:r>
            <a:r>
              <a:rPr lang="zh-TW" altLang="en-US" dirty="0"/>
              <a:t> </a:t>
            </a:r>
            <a:r>
              <a:rPr lang="en-US" altLang="zh-TW" dirty="0"/>
              <a:t>–</a:t>
            </a:r>
            <a:r>
              <a:rPr lang="zh-TW" altLang="en-US" dirty="0"/>
              <a:t> </a:t>
            </a:r>
            <a:r>
              <a:rPr lang="en-US" altLang="zh-TW" dirty="0"/>
              <a:t>B</a:t>
            </a:r>
            <a:r>
              <a:rPr lang="zh-TW" altLang="en-US" dirty="0"/>
              <a:t>  </a:t>
            </a:r>
            <a:r>
              <a:rPr lang="en-US" altLang="zh-TW" dirty="0"/>
              <a:t>I</a:t>
            </a:r>
            <a:r>
              <a:rPr lang="zh-TW" altLang="en-US" dirty="0"/>
              <a:t>   </a:t>
            </a:r>
            <a:r>
              <a:rPr lang="en-US" altLang="zh-TW" dirty="0"/>
              <a:t>I</a:t>
            </a:r>
            <a:r>
              <a:rPr lang="zh-TW" altLang="en-US" dirty="0"/>
              <a:t>   </a:t>
            </a:r>
            <a:r>
              <a:rPr lang="en-US" altLang="zh-TW" dirty="0"/>
              <a:t>E</a:t>
            </a:r>
            <a:r>
              <a:rPr lang="zh-TW" altLang="en-US" dirty="0"/>
              <a:t> </a:t>
            </a:r>
            <a:r>
              <a:rPr lang="en-US" altLang="zh-TW" dirty="0"/>
              <a:t>–</a:t>
            </a:r>
            <a:r>
              <a:rPr lang="zh-TW" altLang="en-US" dirty="0"/>
              <a:t> </a:t>
            </a:r>
            <a:r>
              <a:rPr lang="en-US" altLang="zh-TW" dirty="0"/>
              <a:t>S</a:t>
            </a:r>
            <a:r>
              <a:rPr lang="zh-TW" altLang="en-US" dirty="0"/>
              <a:t> </a:t>
            </a:r>
            <a:r>
              <a:rPr lang="en-US" altLang="zh-TW" dirty="0"/>
              <a:t>–</a:t>
            </a:r>
            <a:r>
              <a:rPr lang="zh-TW" altLang="en-US" dirty="0"/>
              <a:t> </a:t>
            </a:r>
            <a:r>
              <a:rPr lang="en-US" altLang="zh-TW" dirty="0"/>
              <a:t>B</a:t>
            </a:r>
            <a:r>
              <a:rPr lang="zh-TW" altLang="en-US" dirty="0"/>
              <a:t>  </a:t>
            </a:r>
            <a:r>
              <a:rPr lang="en-US" altLang="zh-TW" dirty="0"/>
              <a:t>I</a:t>
            </a:r>
            <a:r>
              <a:rPr lang="zh-TW" altLang="en-US" dirty="0"/>
              <a:t>   </a:t>
            </a:r>
            <a:r>
              <a:rPr lang="en-US" altLang="zh-TW" dirty="0"/>
              <a:t>I</a:t>
            </a:r>
            <a:r>
              <a:rPr lang="zh-TW" altLang="en-US" dirty="0"/>
              <a:t>   </a:t>
            </a:r>
            <a:r>
              <a:rPr lang="en-US" altLang="zh-TW" dirty="0"/>
              <a:t>E</a:t>
            </a:r>
          </a:p>
          <a:p>
            <a:r>
              <a:rPr lang="en-US" altLang="zh-TW" dirty="0"/>
              <a:t>HMM training</a:t>
            </a:r>
          </a:p>
          <a:p>
            <a:pPr lvl="1"/>
            <a:r>
              <a:rPr lang="en-US" altLang="zh-TW" dirty="0"/>
              <a:t>State probability: P(B/C), P(I/C), P(E/C), P(S/C) for any given Chinese character C</a:t>
            </a:r>
          </a:p>
          <a:p>
            <a:pPr lvl="1"/>
            <a:r>
              <a:rPr lang="en-US" altLang="zh-TW" dirty="0"/>
              <a:t>Transition probability:</a:t>
            </a:r>
          </a:p>
          <a:p>
            <a:pPr marL="0" indent="0">
              <a:buNone/>
            </a:pPr>
            <a:endParaRPr lang="en-US" altLang="zh-TW" dirty="0"/>
          </a:p>
          <a:p>
            <a:pPr lvl="1"/>
            <a:endParaRPr lang="en-US" altLang="zh-TW" dirty="0"/>
          </a:p>
          <a:p>
            <a:pPr lvl="1"/>
            <a:endParaRPr lang="en-US" altLang="zh-TW" dirty="0"/>
          </a:p>
        </p:txBody>
      </p:sp>
      <p:sp>
        <p:nvSpPr>
          <p:cNvPr id="2" name="標題 1"/>
          <p:cNvSpPr>
            <a:spLocks noGrp="1"/>
          </p:cNvSpPr>
          <p:nvPr>
            <p:ph type="title"/>
          </p:nvPr>
        </p:nvSpPr>
        <p:spPr/>
        <p:txBody>
          <a:bodyPr/>
          <a:lstStyle/>
          <a:p>
            <a:r>
              <a:rPr lang="zh-TW" altLang="en-US" dirty="0"/>
              <a:t>中文斷詞方法：</a:t>
            </a:r>
            <a:r>
              <a:rPr lang="en-US" altLang="zh-TW" dirty="0"/>
              <a:t>HMM</a:t>
            </a:r>
            <a:endParaRPr lang="zh-TW" altLang="en-US" dirty="0"/>
          </a:p>
        </p:txBody>
      </p:sp>
      <p:sp>
        <p:nvSpPr>
          <p:cNvPr id="5" name="圓角矩形圖說文字 4"/>
          <p:cNvSpPr/>
          <p:nvPr/>
        </p:nvSpPr>
        <p:spPr>
          <a:xfrm>
            <a:off x="6693153" y="3356992"/>
            <a:ext cx="1443157" cy="374571"/>
          </a:xfrm>
          <a:prstGeom prst="wedgeRoundRectCallout">
            <a:avLst>
              <a:gd name="adj1" fmla="val -89535"/>
              <a:gd name="adj2" fmla="val 10136"/>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sz="1600" dirty="0">
                <a:solidFill>
                  <a:schemeClr val="tx1"/>
                </a:solidFill>
                <a:latin typeface="標楷體" panose="03000509000000000000" pitchFamily="65" charset="-120"/>
                <a:ea typeface="標楷體" panose="03000509000000000000" pitchFamily="65" charset="-120"/>
              </a:rPr>
              <a:t>Observations</a:t>
            </a:r>
            <a:endParaRPr lang="zh-TW" altLang="en-US" sz="1600" dirty="0">
              <a:solidFill>
                <a:schemeClr val="tx1"/>
              </a:solidFill>
              <a:latin typeface="標楷體" panose="03000509000000000000" pitchFamily="65" charset="-120"/>
              <a:ea typeface="標楷體" panose="03000509000000000000" pitchFamily="65" charset="-120"/>
            </a:endParaRPr>
          </a:p>
        </p:txBody>
      </p:sp>
      <p:sp>
        <p:nvSpPr>
          <p:cNvPr id="6" name="圓角矩形圖說文字 5"/>
          <p:cNvSpPr/>
          <p:nvPr/>
        </p:nvSpPr>
        <p:spPr>
          <a:xfrm>
            <a:off x="7341225" y="4005064"/>
            <a:ext cx="831175" cy="374571"/>
          </a:xfrm>
          <a:prstGeom prst="wedgeRoundRectCallout">
            <a:avLst>
              <a:gd name="adj1" fmla="val -112633"/>
              <a:gd name="adj2" fmla="val 39245"/>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sz="1600" dirty="0">
                <a:solidFill>
                  <a:schemeClr val="tx1"/>
                </a:solidFill>
                <a:latin typeface="標楷體" panose="03000509000000000000" pitchFamily="65" charset="-120"/>
                <a:ea typeface="標楷體" panose="03000509000000000000" pitchFamily="65" charset="-120"/>
              </a:rPr>
              <a:t>States</a:t>
            </a:r>
            <a:endParaRPr lang="zh-TW" altLang="en-US" sz="1600" dirty="0">
              <a:solidFill>
                <a:schemeClr val="tx1"/>
              </a:solidFill>
              <a:latin typeface="標楷體" panose="03000509000000000000" pitchFamily="65" charset="-120"/>
              <a:ea typeface="標楷體" panose="03000509000000000000" pitchFamily="65"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738997522"/>
              </p:ext>
            </p:extLst>
          </p:nvPr>
        </p:nvGraphicFramePr>
        <p:xfrm>
          <a:off x="3707904" y="5399202"/>
          <a:ext cx="1296145" cy="1371600"/>
        </p:xfrm>
        <a:graphic>
          <a:graphicData uri="http://schemas.openxmlformats.org/drawingml/2006/table">
            <a:tbl>
              <a:tblPr firstRow="1" bandRow="1">
                <a:tableStyleId>{5C22544A-7EE6-4342-B048-85BDC9FD1C3A}</a:tableStyleId>
              </a:tblPr>
              <a:tblGrid>
                <a:gridCol w="259229">
                  <a:extLst>
                    <a:ext uri="{9D8B030D-6E8A-4147-A177-3AD203B41FA5}">
                      <a16:colId xmlns:a16="http://schemas.microsoft.com/office/drawing/2014/main" val="2909067986"/>
                    </a:ext>
                  </a:extLst>
                </a:gridCol>
                <a:gridCol w="259229">
                  <a:extLst>
                    <a:ext uri="{9D8B030D-6E8A-4147-A177-3AD203B41FA5}">
                      <a16:colId xmlns:a16="http://schemas.microsoft.com/office/drawing/2014/main" val="4202609033"/>
                    </a:ext>
                  </a:extLst>
                </a:gridCol>
                <a:gridCol w="259229">
                  <a:extLst>
                    <a:ext uri="{9D8B030D-6E8A-4147-A177-3AD203B41FA5}">
                      <a16:colId xmlns:a16="http://schemas.microsoft.com/office/drawing/2014/main" val="4191018607"/>
                    </a:ext>
                  </a:extLst>
                </a:gridCol>
                <a:gridCol w="259229">
                  <a:extLst>
                    <a:ext uri="{9D8B030D-6E8A-4147-A177-3AD203B41FA5}">
                      <a16:colId xmlns:a16="http://schemas.microsoft.com/office/drawing/2014/main" val="1811449214"/>
                    </a:ext>
                  </a:extLst>
                </a:gridCol>
                <a:gridCol w="259229">
                  <a:extLst>
                    <a:ext uri="{9D8B030D-6E8A-4147-A177-3AD203B41FA5}">
                      <a16:colId xmlns:a16="http://schemas.microsoft.com/office/drawing/2014/main" val="880004425"/>
                    </a:ext>
                  </a:extLst>
                </a:gridCol>
              </a:tblGrid>
              <a:tr h="126013">
                <a:tc>
                  <a:txBody>
                    <a:bodyPr/>
                    <a:lstStyle/>
                    <a:p>
                      <a:endParaRPr lang="zh-TW" altLang="en-US" sz="1200" dirty="0"/>
                    </a:p>
                  </a:txBody>
                  <a:tcPr/>
                </a:tc>
                <a:tc>
                  <a:txBody>
                    <a:bodyPr/>
                    <a:lstStyle/>
                    <a:p>
                      <a:r>
                        <a:rPr lang="en-US" altLang="zh-TW" sz="1200" dirty="0"/>
                        <a:t>B</a:t>
                      </a:r>
                      <a:endParaRPr lang="zh-TW" altLang="en-US" sz="1200" dirty="0"/>
                    </a:p>
                  </a:txBody>
                  <a:tcPr/>
                </a:tc>
                <a:tc>
                  <a:txBody>
                    <a:bodyPr/>
                    <a:lstStyle/>
                    <a:p>
                      <a:r>
                        <a:rPr lang="en-US" altLang="zh-TW" sz="1200" dirty="0"/>
                        <a:t>I</a:t>
                      </a:r>
                      <a:endParaRPr lang="zh-TW" altLang="en-US" sz="1200" dirty="0"/>
                    </a:p>
                  </a:txBody>
                  <a:tcPr/>
                </a:tc>
                <a:tc>
                  <a:txBody>
                    <a:bodyPr/>
                    <a:lstStyle/>
                    <a:p>
                      <a:r>
                        <a:rPr lang="en-US" altLang="zh-TW" sz="1200" dirty="0"/>
                        <a:t>E</a:t>
                      </a:r>
                      <a:endParaRPr lang="zh-TW" altLang="en-US" sz="1200" dirty="0"/>
                    </a:p>
                  </a:txBody>
                  <a:tcPr/>
                </a:tc>
                <a:tc>
                  <a:txBody>
                    <a:bodyPr/>
                    <a:lstStyle/>
                    <a:p>
                      <a:r>
                        <a:rPr lang="en-US" altLang="zh-TW" sz="1200" dirty="0"/>
                        <a:t>S</a:t>
                      </a:r>
                      <a:endParaRPr lang="zh-TW" altLang="en-US" sz="1200" dirty="0"/>
                    </a:p>
                  </a:txBody>
                  <a:tcPr/>
                </a:tc>
                <a:extLst>
                  <a:ext uri="{0D108BD9-81ED-4DB2-BD59-A6C34878D82A}">
                    <a16:rowId xmlns:a16="http://schemas.microsoft.com/office/drawing/2014/main" val="1036706071"/>
                  </a:ext>
                </a:extLst>
              </a:tr>
              <a:tr h="126013">
                <a:tc>
                  <a:txBody>
                    <a:bodyPr/>
                    <a:lstStyle/>
                    <a:p>
                      <a:r>
                        <a:rPr lang="en-US" altLang="zh-TW" sz="1200" dirty="0"/>
                        <a:t>B</a:t>
                      </a:r>
                      <a:endParaRPr lang="zh-TW" altLang="en-US" sz="1200" dirty="0"/>
                    </a:p>
                  </a:txBody>
                  <a:tcPr/>
                </a:tc>
                <a:tc>
                  <a:txBody>
                    <a:bodyPr/>
                    <a:lstStyle/>
                    <a:p>
                      <a:r>
                        <a:rPr lang="en-US" altLang="zh-TW" sz="1200" dirty="0"/>
                        <a:t>0</a:t>
                      </a:r>
                      <a:endParaRPr lang="zh-TW" altLang="en-US" sz="1200" dirty="0"/>
                    </a:p>
                  </a:txBody>
                  <a:tcPr/>
                </a:tc>
                <a:tc>
                  <a:txBody>
                    <a:bodyPr/>
                    <a:lstStyle/>
                    <a:p>
                      <a:endParaRPr lang="zh-TW" altLang="en-US" sz="1200" dirty="0"/>
                    </a:p>
                  </a:txBody>
                  <a:tcPr/>
                </a:tc>
                <a:tc>
                  <a:txBody>
                    <a:bodyPr/>
                    <a:lstStyle/>
                    <a:p>
                      <a:endParaRPr lang="zh-TW" altLang="en-US" sz="1200" dirty="0"/>
                    </a:p>
                  </a:txBody>
                  <a:tcPr/>
                </a:tc>
                <a:tc>
                  <a:txBody>
                    <a:bodyPr/>
                    <a:lstStyle/>
                    <a:p>
                      <a:r>
                        <a:rPr lang="en-US" altLang="zh-TW" sz="1200" dirty="0"/>
                        <a:t>0</a:t>
                      </a:r>
                      <a:endParaRPr lang="zh-TW" altLang="en-US" sz="1200" dirty="0"/>
                    </a:p>
                  </a:txBody>
                  <a:tcPr/>
                </a:tc>
                <a:extLst>
                  <a:ext uri="{0D108BD9-81ED-4DB2-BD59-A6C34878D82A}">
                    <a16:rowId xmlns:a16="http://schemas.microsoft.com/office/drawing/2014/main" val="3290476631"/>
                  </a:ext>
                </a:extLst>
              </a:tr>
              <a:tr h="126013">
                <a:tc>
                  <a:txBody>
                    <a:bodyPr/>
                    <a:lstStyle/>
                    <a:p>
                      <a:r>
                        <a:rPr lang="en-US" altLang="zh-TW" sz="1200" dirty="0"/>
                        <a:t>I</a:t>
                      </a:r>
                      <a:endParaRPr lang="zh-TW" altLang="en-US" sz="1200" dirty="0"/>
                    </a:p>
                  </a:txBody>
                  <a:tcPr/>
                </a:tc>
                <a:tc>
                  <a:txBody>
                    <a:bodyPr/>
                    <a:lstStyle/>
                    <a:p>
                      <a:r>
                        <a:rPr lang="en-US" altLang="zh-TW" sz="1200" dirty="0"/>
                        <a:t>0</a:t>
                      </a:r>
                      <a:endParaRPr lang="zh-TW" altLang="en-US" sz="1200" dirty="0"/>
                    </a:p>
                  </a:txBody>
                  <a:tcPr/>
                </a:tc>
                <a:tc>
                  <a:txBody>
                    <a:bodyPr/>
                    <a:lstStyle/>
                    <a:p>
                      <a:endParaRPr lang="zh-TW" altLang="en-US" sz="1200" dirty="0"/>
                    </a:p>
                  </a:txBody>
                  <a:tcPr/>
                </a:tc>
                <a:tc>
                  <a:txBody>
                    <a:bodyPr/>
                    <a:lstStyle/>
                    <a:p>
                      <a:endParaRPr lang="zh-TW" altLang="en-US" sz="1200" dirty="0"/>
                    </a:p>
                  </a:txBody>
                  <a:tcPr/>
                </a:tc>
                <a:tc>
                  <a:txBody>
                    <a:bodyPr/>
                    <a:lstStyle/>
                    <a:p>
                      <a:r>
                        <a:rPr lang="en-US" altLang="zh-TW" sz="1200" dirty="0"/>
                        <a:t>0</a:t>
                      </a:r>
                      <a:endParaRPr lang="zh-TW" altLang="en-US" sz="1200" dirty="0"/>
                    </a:p>
                  </a:txBody>
                  <a:tcPr/>
                </a:tc>
                <a:extLst>
                  <a:ext uri="{0D108BD9-81ED-4DB2-BD59-A6C34878D82A}">
                    <a16:rowId xmlns:a16="http://schemas.microsoft.com/office/drawing/2014/main" val="1402388776"/>
                  </a:ext>
                </a:extLst>
              </a:tr>
              <a:tr h="126013">
                <a:tc>
                  <a:txBody>
                    <a:bodyPr/>
                    <a:lstStyle/>
                    <a:p>
                      <a:r>
                        <a:rPr lang="en-US" altLang="zh-TW" sz="1200" dirty="0"/>
                        <a:t>E</a:t>
                      </a:r>
                      <a:endParaRPr lang="zh-TW" altLang="en-US" sz="1200" dirty="0"/>
                    </a:p>
                  </a:txBody>
                  <a:tcPr/>
                </a:tc>
                <a:tc>
                  <a:txBody>
                    <a:bodyPr/>
                    <a:lstStyle/>
                    <a:p>
                      <a:endParaRPr lang="zh-TW" altLang="en-US" sz="1200" dirty="0"/>
                    </a:p>
                  </a:txBody>
                  <a:tcPr/>
                </a:tc>
                <a:tc>
                  <a:txBody>
                    <a:bodyPr/>
                    <a:lstStyle/>
                    <a:p>
                      <a:r>
                        <a:rPr lang="en-US" altLang="zh-TW" sz="1200" dirty="0"/>
                        <a:t>0</a:t>
                      </a:r>
                      <a:endParaRPr lang="zh-TW" altLang="en-US" sz="1200" dirty="0"/>
                    </a:p>
                  </a:txBody>
                  <a:tcPr/>
                </a:tc>
                <a:tc>
                  <a:txBody>
                    <a:bodyPr/>
                    <a:lstStyle/>
                    <a:p>
                      <a:r>
                        <a:rPr lang="en-US" altLang="zh-TW" sz="1200" dirty="0"/>
                        <a:t>0</a:t>
                      </a:r>
                      <a:endParaRPr lang="zh-TW" altLang="en-US" sz="1200" dirty="0"/>
                    </a:p>
                  </a:txBody>
                  <a:tcPr/>
                </a:tc>
                <a:tc>
                  <a:txBody>
                    <a:bodyPr/>
                    <a:lstStyle/>
                    <a:p>
                      <a:endParaRPr lang="zh-TW" altLang="en-US" sz="1200" dirty="0"/>
                    </a:p>
                  </a:txBody>
                  <a:tcPr/>
                </a:tc>
                <a:extLst>
                  <a:ext uri="{0D108BD9-81ED-4DB2-BD59-A6C34878D82A}">
                    <a16:rowId xmlns:a16="http://schemas.microsoft.com/office/drawing/2014/main" val="3578870541"/>
                  </a:ext>
                </a:extLst>
              </a:tr>
              <a:tr h="126013">
                <a:tc>
                  <a:txBody>
                    <a:bodyPr/>
                    <a:lstStyle/>
                    <a:p>
                      <a:r>
                        <a:rPr lang="en-US" altLang="zh-TW" sz="1200" dirty="0"/>
                        <a:t>S</a:t>
                      </a:r>
                      <a:endParaRPr lang="zh-TW" altLang="en-US" sz="1200" dirty="0"/>
                    </a:p>
                  </a:txBody>
                  <a:tcPr/>
                </a:tc>
                <a:tc>
                  <a:txBody>
                    <a:bodyPr/>
                    <a:lstStyle/>
                    <a:p>
                      <a:endParaRPr lang="zh-TW" altLang="en-US" sz="1200" dirty="0"/>
                    </a:p>
                  </a:txBody>
                  <a:tcPr/>
                </a:tc>
                <a:tc>
                  <a:txBody>
                    <a:bodyPr/>
                    <a:lstStyle/>
                    <a:p>
                      <a:r>
                        <a:rPr lang="en-US" altLang="zh-TW" sz="1200" dirty="0"/>
                        <a:t>0</a:t>
                      </a:r>
                      <a:endParaRPr lang="zh-TW" altLang="en-US" sz="1200" dirty="0"/>
                    </a:p>
                  </a:txBody>
                  <a:tcPr/>
                </a:tc>
                <a:tc>
                  <a:txBody>
                    <a:bodyPr/>
                    <a:lstStyle/>
                    <a:p>
                      <a:r>
                        <a:rPr lang="en-US" altLang="zh-TW" sz="1200" dirty="0"/>
                        <a:t>0</a:t>
                      </a:r>
                      <a:endParaRPr lang="zh-TW" altLang="en-US" sz="1200" dirty="0"/>
                    </a:p>
                  </a:txBody>
                  <a:tcPr/>
                </a:tc>
                <a:tc>
                  <a:txBody>
                    <a:bodyPr/>
                    <a:lstStyle/>
                    <a:p>
                      <a:endParaRPr lang="zh-TW" altLang="en-US" sz="1200" dirty="0"/>
                    </a:p>
                  </a:txBody>
                  <a:tcPr/>
                </a:tc>
                <a:extLst>
                  <a:ext uri="{0D108BD9-81ED-4DB2-BD59-A6C34878D82A}">
                    <a16:rowId xmlns:a16="http://schemas.microsoft.com/office/drawing/2014/main" val="1107441636"/>
                  </a:ext>
                </a:extLst>
              </a:tr>
            </a:tbl>
          </a:graphicData>
        </a:graphic>
      </p:graphicFrame>
    </p:spTree>
    <p:extLst>
      <p:ext uri="{BB962C8B-B14F-4D97-AF65-F5344CB8AC3E}">
        <p14:creationId xmlns:p14="http://schemas.microsoft.com/office/powerpoint/2010/main" val="89933511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quarter" idx="1"/>
          </p:nvPr>
        </p:nvSpPr>
        <p:spPr>
          <a:xfrm>
            <a:off x="457200" y="1714488"/>
            <a:ext cx="7859216" cy="4759464"/>
          </a:xfrm>
        </p:spPr>
        <p:txBody>
          <a:bodyPr/>
          <a:lstStyle/>
          <a:p>
            <a:r>
              <a:rPr lang="en-US" altLang="zh-TW" dirty="0"/>
              <a:t>Dynamic programming for decoding HMM-based word segmentation</a:t>
            </a:r>
            <a:endParaRPr lang="zh-TW" altLang="en-US" dirty="0"/>
          </a:p>
        </p:txBody>
      </p:sp>
      <p:sp>
        <p:nvSpPr>
          <p:cNvPr id="3" name="日期版面配置區 2"/>
          <p:cNvSpPr>
            <a:spLocks noGrp="1"/>
          </p:cNvSpPr>
          <p:nvPr>
            <p:ph type="dt" sz="half" idx="14"/>
          </p:nvPr>
        </p:nvSpPr>
        <p:spPr/>
        <p:txBody>
          <a:bodyPr/>
          <a:lstStyle/>
          <a:p>
            <a:fld id="{57E169D1-FD8F-4286-9D28-09B5A7788756}" type="datetime1">
              <a:rPr lang="zh-TW" altLang="en-US" smtClean="0"/>
              <a:t>2025/9/29</a:t>
            </a:fld>
            <a:endParaRPr lang="zh-TW" altLang="en-US" dirty="0"/>
          </a:p>
        </p:txBody>
      </p:sp>
      <p:sp>
        <p:nvSpPr>
          <p:cNvPr id="4" name="標題 3"/>
          <p:cNvSpPr>
            <a:spLocks noGrp="1"/>
          </p:cNvSpPr>
          <p:nvPr>
            <p:ph type="title"/>
          </p:nvPr>
        </p:nvSpPr>
        <p:spPr/>
        <p:txBody>
          <a:bodyPr/>
          <a:lstStyle/>
          <a:p>
            <a:r>
              <a:rPr lang="zh-TW" altLang="en-US" dirty="0"/>
              <a:t>中文斷詞方法：</a:t>
            </a:r>
            <a:r>
              <a:rPr lang="en-US" altLang="zh-TW" dirty="0"/>
              <a:t>HMM</a:t>
            </a:r>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3675839105"/>
              </p:ext>
            </p:extLst>
          </p:nvPr>
        </p:nvGraphicFramePr>
        <p:xfrm>
          <a:off x="1284312" y="2708920"/>
          <a:ext cx="6096000" cy="1854200"/>
        </p:xfrm>
        <a:graphic>
          <a:graphicData uri="http://schemas.openxmlformats.org/drawingml/2006/table">
            <a:tbl>
              <a:tblPr firstRow="1" bandRow="1">
                <a:tableStyleId>{5C22544A-7EE6-4342-B048-85BDC9FD1C3A}</a:tableStyleId>
              </a:tblPr>
              <a:tblGrid>
                <a:gridCol w="406400">
                  <a:extLst>
                    <a:ext uri="{9D8B030D-6E8A-4147-A177-3AD203B41FA5}">
                      <a16:colId xmlns:a16="http://schemas.microsoft.com/office/drawing/2014/main" val="4041115016"/>
                    </a:ext>
                  </a:extLst>
                </a:gridCol>
                <a:gridCol w="406400">
                  <a:extLst>
                    <a:ext uri="{9D8B030D-6E8A-4147-A177-3AD203B41FA5}">
                      <a16:colId xmlns:a16="http://schemas.microsoft.com/office/drawing/2014/main" val="1171200712"/>
                    </a:ext>
                  </a:extLst>
                </a:gridCol>
                <a:gridCol w="406400">
                  <a:extLst>
                    <a:ext uri="{9D8B030D-6E8A-4147-A177-3AD203B41FA5}">
                      <a16:colId xmlns:a16="http://schemas.microsoft.com/office/drawing/2014/main" val="1561000203"/>
                    </a:ext>
                  </a:extLst>
                </a:gridCol>
                <a:gridCol w="406400">
                  <a:extLst>
                    <a:ext uri="{9D8B030D-6E8A-4147-A177-3AD203B41FA5}">
                      <a16:colId xmlns:a16="http://schemas.microsoft.com/office/drawing/2014/main" val="3037581514"/>
                    </a:ext>
                  </a:extLst>
                </a:gridCol>
                <a:gridCol w="406400">
                  <a:extLst>
                    <a:ext uri="{9D8B030D-6E8A-4147-A177-3AD203B41FA5}">
                      <a16:colId xmlns:a16="http://schemas.microsoft.com/office/drawing/2014/main" val="442832440"/>
                    </a:ext>
                  </a:extLst>
                </a:gridCol>
                <a:gridCol w="406400">
                  <a:extLst>
                    <a:ext uri="{9D8B030D-6E8A-4147-A177-3AD203B41FA5}">
                      <a16:colId xmlns:a16="http://schemas.microsoft.com/office/drawing/2014/main" val="2142245830"/>
                    </a:ext>
                  </a:extLst>
                </a:gridCol>
                <a:gridCol w="406400">
                  <a:extLst>
                    <a:ext uri="{9D8B030D-6E8A-4147-A177-3AD203B41FA5}">
                      <a16:colId xmlns:a16="http://schemas.microsoft.com/office/drawing/2014/main" val="3413749992"/>
                    </a:ext>
                  </a:extLst>
                </a:gridCol>
                <a:gridCol w="406400">
                  <a:extLst>
                    <a:ext uri="{9D8B030D-6E8A-4147-A177-3AD203B41FA5}">
                      <a16:colId xmlns:a16="http://schemas.microsoft.com/office/drawing/2014/main" val="1397799260"/>
                    </a:ext>
                  </a:extLst>
                </a:gridCol>
                <a:gridCol w="406400">
                  <a:extLst>
                    <a:ext uri="{9D8B030D-6E8A-4147-A177-3AD203B41FA5}">
                      <a16:colId xmlns:a16="http://schemas.microsoft.com/office/drawing/2014/main" val="4131775279"/>
                    </a:ext>
                  </a:extLst>
                </a:gridCol>
                <a:gridCol w="406400">
                  <a:extLst>
                    <a:ext uri="{9D8B030D-6E8A-4147-A177-3AD203B41FA5}">
                      <a16:colId xmlns:a16="http://schemas.microsoft.com/office/drawing/2014/main" val="1982164354"/>
                    </a:ext>
                  </a:extLst>
                </a:gridCol>
                <a:gridCol w="406400">
                  <a:extLst>
                    <a:ext uri="{9D8B030D-6E8A-4147-A177-3AD203B41FA5}">
                      <a16:colId xmlns:a16="http://schemas.microsoft.com/office/drawing/2014/main" val="839346060"/>
                    </a:ext>
                  </a:extLst>
                </a:gridCol>
                <a:gridCol w="406400">
                  <a:extLst>
                    <a:ext uri="{9D8B030D-6E8A-4147-A177-3AD203B41FA5}">
                      <a16:colId xmlns:a16="http://schemas.microsoft.com/office/drawing/2014/main" val="331663965"/>
                    </a:ext>
                  </a:extLst>
                </a:gridCol>
                <a:gridCol w="406400">
                  <a:extLst>
                    <a:ext uri="{9D8B030D-6E8A-4147-A177-3AD203B41FA5}">
                      <a16:colId xmlns:a16="http://schemas.microsoft.com/office/drawing/2014/main" val="1613087319"/>
                    </a:ext>
                  </a:extLst>
                </a:gridCol>
                <a:gridCol w="406400">
                  <a:extLst>
                    <a:ext uri="{9D8B030D-6E8A-4147-A177-3AD203B41FA5}">
                      <a16:colId xmlns:a16="http://schemas.microsoft.com/office/drawing/2014/main" val="3220249529"/>
                    </a:ext>
                  </a:extLst>
                </a:gridCol>
                <a:gridCol w="406400">
                  <a:extLst>
                    <a:ext uri="{9D8B030D-6E8A-4147-A177-3AD203B41FA5}">
                      <a16:colId xmlns:a16="http://schemas.microsoft.com/office/drawing/2014/main" val="4002739"/>
                    </a:ext>
                  </a:extLst>
                </a:gridCol>
              </a:tblGrid>
              <a:tr h="370840">
                <a:tc>
                  <a:txBody>
                    <a:bodyPr/>
                    <a:lstStyle/>
                    <a:p>
                      <a:endParaRPr lang="zh-TW" altLang="en-US" dirty="0"/>
                    </a:p>
                  </a:txBody>
                  <a:tcPr/>
                </a:tc>
                <a:tc>
                  <a:txBody>
                    <a:bodyPr/>
                    <a:lstStyle/>
                    <a:p>
                      <a:r>
                        <a:rPr lang="zh-TW" altLang="en-US" dirty="0"/>
                        <a:t>我</a:t>
                      </a:r>
                    </a:p>
                  </a:txBody>
                  <a:tcPr/>
                </a:tc>
                <a:tc>
                  <a:txBody>
                    <a:bodyPr/>
                    <a:lstStyle/>
                    <a:p>
                      <a:r>
                        <a:rPr lang="zh-TW" altLang="en-US" dirty="0"/>
                        <a:t>喜</a:t>
                      </a:r>
                    </a:p>
                  </a:txBody>
                  <a:tcPr/>
                </a:tc>
                <a:tc>
                  <a:txBody>
                    <a:bodyPr/>
                    <a:lstStyle/>
                    <a:p>
                      <a:r>
                        <a:rPr lang="zh-TW" altLang="en-US" dirty="0"/>
                        <a:t>歡</a:t>
                      </a:r>
                    </a:p>
                  </a:txBody>
                  <a:tcPr/>
                </a:tc>
                <a:tc>
                  <a:txBody>
                    <a:bodyPr/>
                    <a:lstStyle/>
                    <a:p>
                      <a:r>
                        <a:rPr lang="zh-TW" altLang="en-US" dirty="0"/>
                        <a:t>參</a:t>
                      </a:r>
                    </a:p>
                  </a:txBody>
                  <a:tcPr/>
                </a:tc>
                <a:tc>
                  <a:txBody>
                    <a:bodyPr/>
                    <a:lstStyle/>
                    <a:p>
                      <a:r>
                        <a:rPr lang="zh-TW" altLang="en-US" dirty="0"/>
                        <a:t>加</a:t>
                      </a:r>
                    </a:p>
                  </a:txBody>
                  <a:tcPr/>
                </a:tc>
                <a:tc>
                  <a:txBody>
                    <a:bodyPr/>
                    <a:lstStyle/>
                    <a:p>
                      <a:r>
                        <a:rPr lang="zh-TW" altLang="en-US" dirty="0"/>
                        <a:t>人</a:t>
                      </a:r>
                    </a:p>
                  </a:txBody>
                  <a:tcPr/>
                </a:tc>
                <a:tc>
                  <a:txBody>
                    <a:bodyPr/>
                    <a:lstStyle/>
                    <a:p>
                      <a:r>
                        <a:rPr lang="zh-TW" altLang="en-US" dirty="0"/>
                        <a:t>聲</a:t>
                      </a:r>
                    </a:p>
                  </a:txBody>
                  <a:tcPr/>
                </a:tc>
                <a:tc>
                  <a:txBody>
                    <a:bodyPr/>
                    <a:lstStyle/>
                    <a:p>
                      <a:r>
                        <a:rPr lang="zh-TW" altLang="en-US" dirty="0"/>
                        <a:t>鼎</a:t>
                      </a:r>
                    </a:p>
                  </a:txBody>
                  <a:tcPr/>
                </a:tc>
                <a:tc>
                  <a:txBody>
                    <a:bodyPr/>
                    <a:lstStyle/>
                    <a:p>
                      <a:r>
                        <a:rPr lang="zh-TW" altLang="en-US" dirty="0"/>
                        <a:t>沸</a:t>
                      </a:r>
                    </a:p>
                  </a:txBody>
                  <a:tcPr/>
                </a:tc>
                <a:tc>
                  <a:txBody>
                    <a:bodyPr/>
                    <a:lstStyle/>
                    <a:p>
                      <a:r>
                        <a:rPr lang="zh-TW" altLang="en-US" dirty="0"/>
                        <a:t>的</a:t>
                      </a:r>
                    </a:p>
                  </a:txBody>
                  <a:tcPr/>
                </a:tc>
                <a:tc>
                  <a:txBody>
                    <a:bodyPr/>
                    <a:lstStyle/>
                    <a:p>
                      <a:r>
                        <a:rPr lang="zh-TW" altLang="en-US" dirty="0"/>
                        <a:t>跨</a:t>
                      </a:r>
                    </a:p>
                  </a:txBody>
                  <a:tcPr/>
                </a:tc>
                <a:tc>
                  <a:txBody>
                    <a:bodyPr/>
                    <a:lstStyle/>
                    <a:p>
                      <a:r>
                        <a:rPr lang="zh-TW" altLang="en-US" dirty="0"/>
                        <a:t>年</a:t>
                      </a:r>
                    </a:p>
                  </a:txBody>
                  <a:tcPr/>
                </a:tc>
                <a:tc>
                  <a:txBody>
                    <a:bodyPr/>
                    <a:lstStyle/>
                    <a:p>
                      <a:r>
                        <a:rPr lang="zh-TW" altLang="en-US" dirty="0"/>
                        <a:t>晚</a:t>
                      </a:r>
                    </a:p>
                  </a:txBody>
                  <a:tcPr/>
                </a:tc>
                <a:tc>
                  <a:txBody>
                    <a:bodyPr/>
                    <a:lstStyle/>
                    <a:p>
                      <a:r>
                        <a:rPr lang="zh-TW" altLang="en-US" dirty="0"/>
                        <a:t>會</a:t>
                      </a:r>
                    </a:p>
                  </a:txBody>
                  <a:tcPr/>
                </a:tc>
                <a:extLst>
                  <a:ext uri="{0D108BD9-81ED-4DB2-BD59-A6C34878D82A}">
                    <a16:rowId xmlns:a16="http://schemas.microsoft.com/office/drawing/2014/main" val="2661688757"/>
                  </a:ext>
                </a:extLst>
              </a:tr>
              <a:tr h="370840">
                <a:tc>
                  <a:txBody>
                    <a:bodyPr/>
                    <a:lstStyle/>
                    <a:p>
                      <a:r>
                        <a:rPr lang="en-US" altLang="zh-TW" dirty="0"/>
                        <a:t>B</a:t>
                      </a:r>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1864138470"/>
                  </a:ext>
                </a:extLst>
              </a:tr>
              <a:tr h="370840">
                <a:tc>
                  <a:txBody>
                    <a:bodyPr/>
                    <a:lstStyle/>
                    <a:p>
                      <a:r>
                        <a:rPr lang="en-US" altLang="zh-TW" dirty="0"/>
                        <a:t>I</a:t>
                      </a:r>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2835966905"/>
                  </a:ext>
                </a:extLst>
              </a:tr>
              <a:tr h="370840">
                <a:tc>
                  <a:txBody>
                    <a:bodyPr/>
                    <a:lstStyle/>
                    <a:p>
                      <a:r>
                        <a:rPr lang="en-US" altLang="zh-TW" dirty="0"/>
                        <a:t>E</a:t>
                      </a:r>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1857200273"/>
                  </a:ext>
                </a:extLst>
              </a:tr>
              <a:tr h="370840">
                <a:tc>
                  <a:txBody>
                    <a:bodyPr/>
                    <a:lstStyle/>
                    <a:p>
                      <a:r>
                        <a:rPr lang="en-US" altLang="zh-TW" dirty="0"/>
                        <a:t>S</a:t>
                      </a:r>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extLst>
                  <a:ext uri="{0D108BD9-81ED-4DB2-BD59-A6C34878D82A}">
                    <a16:rowId xmlns:a16="http://schemas.microsoft.com/office/drawing/2014/main" val="706274101"/>
                  </a:ext>
                </a:extLst>
              </a:tr>
            </a:tbl>
          </a:graphicData>
        </a:graphic>
      </p:graphicFrame>
      <p:cxnSp>
        <p:nvCxnSpPr>
          <p:cNvPr id="8" name="直線單箭頭接點 7"/>
          <p:cNvCxnSpPr/>
          <p:nvPr/>
        </p:nvCxnSpPr>
        <p:spPr>
          <a:xfrm flipV="1">
            <a:off x="1932384" y="3284984"/>
            <a:ext cx="360040" cy="10801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flipV="1">
            <a:off x="5604792" y="3284984"/>
            <a:ext cx="360040" cy="11521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5964832" y="3284984"/>
            <a:ext cx="432048" cy="432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6396880" y="3717032"/>
            <a:ext cx="3600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6756920" y="3717032"/>
            <a:ext cx="432048" cy="360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a:off x="3948608" y="3284984"/>
            <a:ext cx="383704" cy="432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4308648" y="3717032"/>
            <a:ext cx="4320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a:off x="4740696" y="3717032"/>
            <a:ext cx="437220" cy="2968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5167572" y="4013883"/>
            <a:ext cx="437220" cy="4232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a:off x="2292424" y="3356992"/>
            <a:ext cx="432048" cy="720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p:nvPr/>
        </p:nvCxnSpPr>
        <p:spPr>
          <a:xfrm>
            <a:off x="3084512" y="3284984"/>
            <a:ext cx="432048" cy="720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p:nvPr/>
        </p:nvCxnSpPr>
        <p:spPr>
          <a:xfrm flipV="1">
            <a:off x="3516560" y="3284984"/>
            <a:ext cx="450050" cy="7200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a:xfrm flipV="1">
            <a:off x="2724472" y="3284984"/>
            <a:ext cx="378042" cy="7920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08833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quarter" idx="1"/>
          </p:nvPr>
        </p:nvSpPr>
        <p:spPr>
          <a:xfrm>
            <a:off x="457200" y="1714488"/>
            <a:ext cx="7859216" cy="4759464"/>
          </a:xfrm>
        </p:spPr>
        <p:txBody>
          <a:bodyPr/>
          <a:lstStyle/>
          <a:p>
            <a:r>
              <a:rPr lang="en-US" altLang="zh-TW" dirty="0"/>
              <a:t>Enhanced HMM </a:t>
            </a:r>
            <a:r>
              <a:rPr lang="en-US" altLang="zh-TW" dirty="0">
                <a:sym typeface="Wingdings" panose="05000000000000000000" pitchFamily="2" charset="2"/>
              </a:rPr>
              <a:t> HMM+FMM+BMM</a:t>
            </a:r>
            <a:endParaRPr lang="en-US" altLang="zh-TW" dirty="0"/>
          </a:p>
          <a:p>
            <a:pPr lvl="1"/>
            <a:r>
              <a:rPr lang="en-US" altLang="zh-TW" dirty="0"/>
              <a:t>Enhanced the observed sequence by FMM &amp; BMM</a:t>
            </a:r>
          </a:p>
          <a:p>
            <a:pPr lvl="1"/>
            <a:r>
              <a:rPr lang="en-US" altLang="zh-TW" dirty="0"/>
              <a:t>Example:</a:t>
            </a:r>
          </a:p>
          <a:p>
            <a:pPr lvl="2"/>
            <a:r>
              <a:rPr lang="en-US" altLang="zh-TW" dirty="0"/>
              <a:t>Input: </a:t>
            </a:r>
            <a:r>
              <a:rPr lang="zh-TW" altLang="en-US" dirty="0"/>
              <a:t>我 喜歡 到 廟口吃 小吃</a:t>
            </a:r>
            <a:endParaRPr lang="en-US" altLang="zh-TW" dirty="0"/>
          </a:p>
          <a:p>
            <a:pPr lvl="2"/>
            <a:r>
              <a:rPr lang="en-US" altLang="zh-TW" dirty="0"/>
              <a:t>FMM:  S - B  E - S - B  E - S - B  E</a:t>
            </a:r>
          </a:p>
          <a:p>
            <a:pPr lvl="2"/>
            <a:r>
              <a:rPr lang="en-US" altLang="zh-TW" dirty="0"/>
              <a:t>BMM:  S - B  E - S - S - B E - B  E</a:t>
            </a:r>
            <a:endParaRPr lang="zh-TW" altLang="en-US" dirty="0"/>
          </a:p>
        </p:txBody>
      </p:sp>
      <p:sp>
        <p:nvSpPr>
          <p:cNvPr id="3" name="日期版面配置區 2"/>
          <p:cNvSpPr>
            <a:spLocks noGrp="1"/>
          </p:cNvSpPr>
          <p:nvPr>
            <p:ph type="dt" sz="half" idx="14"/>
          </p:nvPr>
        </p:nvSpPr>
        <p:spPr/>
        <p:txBody>
          <a:bodyPr/>
          <a:lstStyle/>
          <a:p>
            <a:fld id="{57E169D1-FD8F-4286-9D28-09B5A7788756}" type="datetime1">
              <a:rPr lang="zh-TW" altLang="en-US" smtClean="0"/>
              <a:t>2025/9/29</a:t>
            </a:fld>
            <a:endParaRPr lang="zh-TW" altLang="en-US" dirty="0"/>
          </a:p>
        </p:txBody>
      </p:sp>
      <p:sp>
        <p:nvSpPr>
          <p:cNvPr id="4" name="標題 3"/>
          <p:cNvSpPr>
            <a:spLocks noGrp="1"/>
          </p:cNvSpPr>
          <p:nvPr>
            <p:ph type="title"/>
          </p:nvPr>
        </p:nvSpPr>
        <p:spPr/>
        <p:txBody>
          <a:bodyPr/>
          <a:lstStyle/>
          <a:p>
            <a:r>
              <a:rPr lang="zh-TW" altLang="en-US" dirty="0"/>
              <a:t>中文斷詞方法：</a:t>
            </a:r>
            <a:r>
              <a:rPr lang="en-US" altLang="zh-TW" dirty="0"/>
              <a:t>Enhanced HMM</a:t>
            </a:r>
            <a:endParaRPr lang="zh-TW" altLang="en-US" dirty="0"/>
          </a:p>
        </p:txBody>
      </p:sp>
      <p:sp>
        <p:nvSpPr>
          <p:cNvPr id="5" name="文字方塊 4"/>
          <p:cNvSpPr txBox="1"/>
          <p:nvPr/>
        </p:nvSpPr>
        <p:spPr>
          <a:xfrm>
            <a:off x="755576" y="4572417"/>
            <a:ext cx="7416824" cy="584775"/>
          </a:xfrm>
          <a:prstGeom prst="rect">
            <a:avLst/>
          </a:prstGeom>
          <a:noFill/>
          <a:ln>
            <a:solidFill>
              <a:schemeClr val="tx1"/>
            </a:solidFill>
          </a:ln>
        </p:spPr>
        <p:txBody>
          <a:bodyPr wrap="square" rtlCol="0">
            <a:spAutoFit/>
          </a:bodyPr>
          <a:lstStyle/>
          <a:p>
            <a:r>
              <a:rPr lang="zh-TW" altLang="en-US" sz="1600" dirty="0"/>
              <a:t>林千翔</a:t>
            </a:r>
            <a:r>
              <a:rPr lang="en-US" altLang="zh-TW" sz="1600" dirty="0"/>
              <a:t>, </a:t>
            </a:r>
            <a:r>
              <a:rPr lang="zh-TW" altLang="en-US" sz="1600" dirty="0"/>
              <a:t>張嘉惠</a:t>
            </a:r>
            <a:r>
              <a:rPr lang="en-US" altLang="zh-TW" sz="1600" dirty="0"/>
              <a:t>. </a:t>
            </a:r>
            <a:r>
              <a:rPr lang="zh-TW" altLang="en-US" sz="1600" dirty="0"/>
              <a:t>基於特製隱藏式馬可夫模型之中文斷詞研究</a:t>
            </a:r>
            <a:r>
              <a:rPr lang="en-US" altLang="zh-TW" sz="1600" dirty="0"/>
              <a:t>. ROCLING XVIII: Conference on Computational Linguistics and Speech Processing, 2006.</a:t>
            </a:r>
            <a:endParaRPr lang="zh-TW" altLang="en-US" sz="1600" dirty="0"/>
          </a:p>
        </p:txBody>
      </p:sp>
      <p:sp>
        <p:nvSpPr>
          <p:cNvPr id="7" name="圓角矩形圖說文字 4">
            <a:extLst>
              <a:ext uri="{FF2B5EF4-FFF2-40B4-BE49-F238E27FC236}">
                <a16:creationId xmlns:a16="http://schemas.microsoft.com/office/drawing/2014/main" id="{AC506F7D-DBA3-4A85-BF11-AB6364E00EB1}"/>
              </a:ext>
            </a:extLst>
          </p:cNvPr>
          <p:cNvSpPr/>
          <p:nvPr/>
        </p:nvSpPr>
        <p:spPr>
          <a:xfrm>
            <a:off x="5349164" y="3284984"/>
            <a:ext cx="2207124" cy="374571"/>
          </a:xfrm>
          <a:prstGeom prst="wedgeRoundRectCallout">
            <a:avLst>
              <a:gd name="adj1" fmla="val -27972"/>
              <a:gd name="adj2" fmla="val 25237"/>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sz="1600" dirty="0">
                <a:solidFill>
                  <a:schemeClr val="tx1"/>
                </a:solidFill>
                <a:latin typeface="Calibri" panose="020F0502020204030204" pitchFamily="34" charset="0"/>
                <a:ea typeface="標楷體" panose="03000509000000000000" pitchFamily="65" charset="-120"/>
                <a:cs typeface="Calibri" panose="020F0502020204030204" pitchFamily="34" charset="0"/>
              </a:rPr>
              <a:t>Enhanced observations!</a:t>
            </a:r>
            <a:endParaRPr lang="zh-TW" altLang="en-US" sz="1600" dirty="0">
              <a:solidFill>
                <a:schemeClr val="tx1"/>
              </a:solidFill>
              <a:latin typeface="Calibri" panose="020F0502020204030204" pitchFamily="34" charset="0"/>
              <a:ea typeface="標楷體" panose="03000509000000000000" pitchFamily="65" charset="-120"/>
              <a:cs typeface="Calibri" panose="020F0502020204030204" pitchFamily="34" charset="0"/>
            </a:endParaRPr>
          </a:p>
        </p:txBody>
      </p:sp>
      <p:sp>
        <p:nvSpPr>
          <p:cNvPr id="8" name="右大括弧 7">
            <a:extLst>
              <a:ext uri="{FF2B5EF4-FFF2-40B4-BE49-F238E27FC236}">
                <a16:creationId xmlns:a16="http://schemas.microsoft.com/office/drawing/2014/main" id="{6352BFA1-3E3F-46B5-ABD6-4CCCF20D69A7}"/>
              </a:ext>
            </a:extLst>
          </p:cNvPr>
          <p:cNvSpPr/>
          <p:nvPr/>
        </p:nvSpPr>
        <p:spPr>
          <a:xfrm>
            <a:off x="4716016" y="2996952"/>
            <a:ext cx="360040"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24157588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normAutofit/>
          </a:bodyPr>
          <a:lstStyle/>
          <a:p>
            <a:r>
              <a:rPr lang="zh-TW" altLang="en-US" dirty="0"/>
              <a:t>雙向最大匹配法</a:t>
            </a:r>
            <a:endParaRPr lang="en-US" altLang="zh-TW" dirty="0"/>
          </a:p>
          <a:p>
            <a:pPr lvl="1"/>
            <a:r>
              <a:rPr lang="en-US" altLang="zh-TW" dirty="0"/>
              <a:t>Combine results from FMM &amp; BMM</a:t>
            </a:r>
          </a:p>
          <a:p>
            <a:pPr lvl="2"/>
            <a:r>
              <a:rPr lang="en-US" altLang="zh-TW" dirty="0"/>
              <a:t>Take the one with less words</a:t>
            </a:r>
          </a:p>
          <a:p>
            <a:pPr lvl="2"/>
            <a:r>
              <a:rPr lang="en-US" altLang="zh-TW" dirty="0"/>
              <a:t>Take the one with max. likelihood</a:t>
            </a:r>
          </a:p>
          <a:p>
            <a:r>
              <a:rPr lang="zh-TW" altLang="en-US" dirty="0"/>
              <a:t>全切分法</a:t>
            </a:r>
            <a:endParaRPr lang="en-US" altLang="zh-TW" dirty="0"/>
          </a:p>
          <a:p>
            <a:pPr lvl="1"/>
            <a:r>
              <a:rPr lang="zh-TW" altLang="en-US" dirty="0"/>
              <a:t>切分出所有可能的斷詞方式，再使用語言模型決定最佳的結果</a:t>
            </a:r>
            <a:endParaRPr lang="en-US" altLang="zh-TW" dirty="0"/>
          </a:p>
          <a:p>
            <a:pPr lvl="1"/>
            <a:endParaRPr lang="en-US" altLang="zh-TW" dirty="0"/>
          </a:p>
          <a:p>
            <a:pPr lvl="1"/>
            <a:endParaRPr lang="en-US" altLang="zh-TW" dirty="0"/>
          </a:p>
          <a:p>
            <a:pPr lvl="1"/>
            <a:endParaRPr lang="en-US" altLang="zh-TW" dirty="0"/>
          </a:p>
        </p:txBody>
      </p:sp>
      <p:sp>
        <p:nvSpPr>
          <p:cNvPr id="2" name="標題 1"/>
          <p:cNvSpPr>
            <a:spLocks noGrp="1"/>
          </p:cNvSpPr>
          <p:nvPr>
            <p:ph type="title"/>
          </p:nvPr>
        </p:nvSpPr>
        <p:spPr/>
        <p:txBody>
          <a:bodyPr/>
          <a:lstStyle/>
          <a:p>
            <a:r>
              <a:rPr lang="zh-TW" altLang="en-US" dirty="0"/>
              <a:t>中文斷詞方法：</a:t>
            </a:r>
            <a:br>
              <a:rPr lang="en-US" altLang="zh-TW" dirty="0"/>
            </a:br>
            <a:r>
              <a:rPr lang="zh-TW" altLang="en-US" dirty="0"/>
              <a:t>雙向最大匹配法、全切分法</a:t>
            </a:r>
          </a:p>
        </p:txBody>
      </p:sp>
    </p:spTree>
    <p:extLst>
      <p:ext uri="{BB962C8B-B14F-4D97-AF65-F5344CB8AC3E}">
        <p14:creationId xmlns:p14="http://schemas.microsoft.com/office/powerpoint/2010/main" val="78126478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quarter" idx="1"/>
          </p:nvPr>
        </p:nvSpPr>
        <p:spPr/>
        <p:txBody>
          <a:bodyPr/>
          <a:lstStyle/>
          <a:p>
            <a:r>
              <a:rPr lang="en-US" altLang="zh-TW" dirty="0">
                <a:hlinkClick r:id="rId2"/>
              </a:rPr>
              <a:t>Sinica Corpus 4.0</a:t>
            </a:r>
            <a:endParaRPr lang="en-US" altLang="zh-TW" dirty="0"/>
          </a:p>
          <a:p>
            <a:pPr lvl="1"/>
            <a:r>
              <a:rPr lang="en-US" altLang="zh-TW" dirty="0"/>
              <a:t>1981-2007 </a:t>
            </a:r>
            <a:r>
              <a:rPr lang="zh-TW" altLang="en-US" dirty="0"/>
              <a:t>的文章</a:t>
            </a:r>
            <a:endParaRPr lang="en-US" altLang="zh-TW" dirty="0"/>
          </a:p>
          <a:p>
            <a:pPr lvl="1"/>
            <a:r>
              <a:rPr lang="zh-TW" altLang="en-US" dirty="0"/>
              <a:t>含斷詞、詞類標記</a:t>
            </a:r>
            <a:endParaRPr lang="en-US" altLang="zh-TW" dirty="0"/>
          </a:p>
          <a:p>
            <a:r>
              <a:rPr lang="en-US" altLang="zh-TW" dirty="0"/>
              <a:t>Dataset partition</a:t>
            </a:r>
          </a:p>
          <a:p>
            <a:pPr lvl="1"/>
            <a:r>
              <a:rPr lang="en-US" altLang="zh-TW" dirty="0"/>
              <a:t>80% for training: 1,116,814 sentences</a:t>
            </a:r>
          </a:p>
          <a:p>
            <a:pPr lvl="1"/>
            <a:r>
              <a:rPr lang="en-US" altLang="zh-TW" dirty="0"/>
              <a:t>20% for test: 279,204 sentences</a:t>
            </a:r>
          </a:p>
          <a:p>
            <a:r>
              <a:rPr lang="zh-TW" altLang="en-US" dirty="0"/>
              <a:t>範例</a:t>
            </a:r>
          </a:p>
        </p:txBody>
      </p:sp>
      <p:sp>
        <p:nvSpPr>
          <p:cNvPr id="3" name="日期版面配置區 2"/>
          <p:cNvSpPr>
            <a:spLocks noGrp="1"/>
          </p:cNvSpPr>
          <p:nvPr>
            <p:ph type="dt" sz="half" idx="14"/>
          </p:nvPr>
        </p:nvSpPr>
        <p:spPr/>
        <p:txBody>
          <a:bodyPr/>
          <a:lstStyle/>
          <a:p>
            <a:fld id="{57E169D1-FD8F-4286-9D28-09B5A7788756}" type="datetime1">
              <a:rPr lang="zh-TW" altLang="en-US" smtClean="0"/>
              <a:t>2025/9/29</a:t>
            </a:fld>
            <a:endParaRPr lang="zh-TW" altLang="en-US" dirty="0"/>
          </a:p>
        </p:txBody>
      </p:sp>
      <p:sp>
        <p:nvSpPr>
          <p:cNvPr id="4" name="標題 3"/>
          <p:cNvSpPr>
            <a:spLocks noGrp="1"/>
          </p:cNvSpPr>
          <p:nvPr>
            <p:ph type="title"/>
          </p:nvPr>
        </p:nvSpPr>
        <p:spPr/>
        <p:txBody>
          <a:bodyPr/>
          <a:lstStyle/>
          <a:p>
            <a:r>
              <a:rPr lang="zh-TW" altLang="en-US" dirty="0"/>
              <a:t>中研院現代漢語標記語料庫４</a:t>
            </a:r>
            <a:r>
              <a:rPr lang="en-US" altLang="zh-TW" dirty="0"/>
              <a:t>.</a:t>
            </a:r>
            <a:r>
              <a:rPr lang="zh-TW" altLang="en-US" dirty="0"/>
              <a:t>０版</a:t>
            </a:r>
          </a:p>
        </p:txBody>
      </p:sp>
      <p:pic>
        <p:nvPicPr>
          <p:cNvPr id="5" name="圖片 4"/>
          <p:cNvPicPr>
            <a:picLocks noChangeAspect="1"/>
          </p:cNvPicPr>
          <p:nvPr/>
        </p:nvPicPr>
        <p:blipFill>
          <a:blip r:embed="rId3"/>
          <a:stretch>
            <a:fillRect/>
          </a:stretch>
        </p:blipFill>
        <p:spPr>
          <a:xfrm>
            <a:off x="5446340" y="1772816"/>
            <a:ext cx="3665612" cy="2365416"/>
          </a:xfrm>
          <a:prstGeom prst="rect">
            <a:avLst/>
          </a:prstGeom>
        </p:spPr>
      </p:pic>
      <p:pic>
        <p:nvPicPr>
          <p:cNvPr id="6" name="圖片 5"/>
          <p:cNvPicPr>
            <a:picLocks noChangeAspect="1"/>
          </p:cNvPicPr>
          <p:nvPr/>
        </p:nvPicPr>
        <p:blipFill>
          <a:blip r:embed="rId4"/>
          <a:stretch>
            <a:fillRect/>
          </a:stretch>
        </p:blipFill>
        <p:spPr>
          <a:xfrm>
            <a:off x="179512" y="4725144"/>
            <a:ext cx="10896919" cy="1553195"/>
          </a:xfrm>
          <a:prstGeom prst="rect">
            <a:avLst/>
          </a:prstGeom>
          <a:ln>
            <a:solidFill>
              <a:schemeClr val="tx1"/>
            </a:solidFill>
          </a:ln>
        </p:spPr>
      </p:pic>
    </p:spTree>
    <p:extLst>
      <p:ext uri="{BB962C8B-B14F-4D97-AF65-F5344CB8AC3E}">
        <p14:creationId xmlns:p14="http://schemas.microsoft.com/office/powerpoint/2010/main" val="209198064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quarter" idx="1"/>
          </p:nvPr>
        </p:nvSpPr>
        <p:spPr/>
        <p:txBody>
          <a:bodyPr/>
          <a:lstStyle/>
          <a:p>
            <a:r>
              <a:rPr lang="zh-TW" altLang="en-US" dirty="0"/>
              <a:t>常用效能評估指標</a:t>
            </a:r>
            <a:endParaRPr lang="en-US" altLang="zh-TW" dirty="0"/>
          </a:p>
          <a:p>
            <a:pPr lvl="1"/>
            <a:r>
              <a:rPr lang="en-US" altLang="zh-TW" dirty="0">
                <a:solidFill>
                  <a:srgbClr val="FF0000"/>
                </a:solidFill>
              </a:rPr>
              <a:t>Precision</a:t>
            </a:r>
            <a:r>
              <a:rPr lang="en-US" altLang="zh-TW" dirty="0"/>
              <a:t>: Percentage of right words in the prediction</a:t>
            </a:r>
          </a:p>
          <a:p>
            <a:pPr lvl="1"/>
            <a:r>
              <a:rPr lang="en-US" altLang="zh-TW" dirty="0">
                <a:solidFill>
                  <a:srgbClr val="FF0000"/>
                </a:solidFill>
              </a:rPr>
              <a:t>Recall</a:t>
            </a:r>
            <a:r>
              <a:rPr lang="en-US" altLang="zh-TW" dirty="0"/>
              <a:t>: Percentage of right words in the </a:t>
            </a:r>
            <a:r>
              <a:rPr lang="en-US" altLang="zh-TW" dirty="0" err="1"/>
              <a:t>groundtruth</a:t>
            </a:r>
            <a:endParaRPr lang="en-US" altLang="zh-TW" dirty="0"/>
          </a:p>
          <a:p>
            <a:pPr lvl="1"/>
            <a:r>
              <a:rPr lang="en-US" altLang="zh-TW" dirty="0">
                <a:solidFill>
                  <a:srgbClr val="FF0000"/>
                </a:solidFill>
              </a:rPr>
              <a:t>F-measure</a:t>
            </a:r>
            <a:r>
              <a:rPr lang="en-US" altLang="zh-TW" dirty="0"/>
              <a:t>: Harmonic mean of precision and recall</a:t>
            </a:r>
          </a:p>
          <a:p>
            <a:r>
              <a:rPr lang="en-US" altLang="zh-TW" dirty="0"/>
              <a:t>Example</a:t>
            </a:r>
          </a:p>
          <a:p>
            <a:pPr lvl="1"/>
            <a:r>
              <a:rPr lang="en-US" altLang="zh-TW" dirty="0"/>
              <a:t>m: no. of words in GT</a:t>
            </a:r>
          </a:p>
          <a:p>
            <a:pPr lvl="1"/>
            <a:r>
              <a:rPr lang="en-US" altLang="zh-TW" dirty="0"/>
              <a:t>n: no. of words in prediction</a:t>
            </a:r>
          </a:p>
          <a:p>
            <a:pPr lvl="1"/>
            <a:r>
              <a:rPr lang="en-US" altLang="zh-TW" dirty="0"/>
              <a:t>p: no. of correct words in LCS of GT and prediction</a:t>
            </a:r>
          </a:p>
          <a:p>
            <a:pPr lvl="1"/>
            <a:r>
              <a:rPr lang="en-US" altLang="zh-TW" dirty="0"/>
              <a:t>precision=p/n, recall=p/m</a:t>
            </a:r>
          </a:p>
          <a:p>
            <a:pPr lvl="1"/>
            <a:r>
              <a:rPr lang="en-US" altLang="zh-TW" dirty="0"/>
              <a:t>F-measure=2p/(</a:t>
            </a:r>
            <a:r>
              <a:rPr lang="en-US" altLang="zh-TW" dirty="0" err="1"/>
              <a:t>m+n</a:t>
            </a:r>
            <a:r>
              <a:rPr lang="en-US" altLang="zh-TW" dirty="0"/>
              <a:t>)</a:t>
            </a:r>
            <a:endParaRPr lang="zh-TW" altLang="en-US" dirty="0"/>
          </a:p>
        </p:txBody>
      </p:sp>
      <p:sp>
        <p:nvSpPr>
          <p:cNvPr id="3" name="日期版面配置區 2"/>
          <p:cNvSpPr>
            <a:spLocks noGrp="1"/>
          </p:cNvSpPr>
          <p:nvPr>
            <p:ph type="dt" sz="half" idx="14"/>
          </p:nvPr>
        </p:nvSpPr>
        <p:spPr/>
        <p:txBody>
          <a:bodyPr/>
          <a:lstStyle/>
          <a:p>
            <a:fld id="{57E169D1-FD8F-4286-9D28-09B5A7788756}" type="datetime1">
              <a:rPr lang="zh-TW" altLang="en-US" smtClean="0"/>
              <a:t>2025/9/29</a:t>
            </a:fld>
            <a:endParaRPr lang="zh-TW" altLang="en-US" dirty="0"/>
          </a:p>
        </p:txBody>
      </p:sp>
      <p:sp>
        <p:nvSpPr>
          <p:cNvPr id="4" name="標題 3"/>
          <p:cNvSpPr>
            <a:spLocks noGrp="1"/>
          </p:cNvSpPr>
          <p:nvPr>
            <p:ph type="title"/>
          </p:nvPr>
        </p:nvSpPr>
        <p:spPr/>
        <p:txBody>
          <a:bodyPr/>
          <a:lstStyle/>
          <a:p>
            <a:r>
              <a:rPr lang="zh-TW" altLang="en-US" dirty="0"/>
              <a:t>中文斷詞效能評估</a:t>
            </a:r>
          </a:p>
        </p:txBody>
      </p:sp>
      <p:sp>
        <p:nvSpPr>
          <p:cNvPr id="7" name="圓角矩形圖說文字 6"/>
          <p:cNvSpPr/>
          <p:nvPr/>
        </p:nvSpPr>
        <p:spPr>
          <a:xfrm>
            <a:off x="4419835" y="3998536"/>
            <a:ext cx="3173307" cy="408623"/>
          </a:xfrm>
          <a:prstGeom prst="wedgeRoundRectCallout">
            <a:avLst>
              <a:gd name="adj1" fmla="val -50134"/>
              <a:gd name="adj2" fmla="val 91948"/>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chemeClr val="tx1"/>
                </a:solidFill>
                <a:latin typeface="Calibri" panose="020F0502020204030204" pitchFamily="34" charset="0"/>
                <a:ea typeface="標楷體" panose="03000509000000000000" pitchFamily="65" charset="-120"/>
                <a:cs typeface="Calibri" panose="020F0502020204030204" pitchFamily="34" charset="0"/>
              </a:rPr>
              <a:t>LCS: longest common sequence</a:t>
            </a:r>
            <a:endParaRPr lang="zh-TW" altLang="en-US" dirty="0">
              <a:solidFill>
                <a:schemeClr val="tx1"/>
              </a:solidFill>
              <a:latin typeface="Calibri" panose="020F0502020204030204" pitchFamily="34" charset="0"/>
              <a:ea typeface="標楷體" panose="03000509000000000000" pitchFamily="65" charset="-120"/>
              <a:cs typeface="Calibri" panose="020F0502020204030204" pitchFamily="34" charset="0"/>
            </a:endParaRPr>
          </a:p>
        </p:txBody>
      </p:sp>
      <p:sp>
        <p:nvSpPr>
          <p:cNvPr id="6" name="橢圓 5">
            <a:extLst>
              <a:ext uri="{FF2B5EF4-FFF2-40B4-BE49-F238E27FC236}">
                <a16:creationId xmlns:a16="http://schemas.microsoft.com/office/drawing/2014/main" id="{3CEC32BE-5254-44EF-9079-9D4878ECD28B}"/>
              </a:ext>
            </a:extLst>
          </p:cNvPr>
          <p:cNvSpPr/>
          <p:nvPr/>
        </p:nvSpPr>
        <p:spPr>
          <a:xfrm>
            <a:off x="5508104" y="5280592"/>
            <a:ext cx="1440160" cy="1388768"/>
          </a:xfrm>
          <a:prstGeom prst="ellipse">
            <a:avLst/>
          </a:prstGeom>
          <a:solidFill>
            <a:srgbClr val="00B0F0">
              <a:alpha val="5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a:extLst>
              <a:ext uri="{FF2B5EF4-FFF2-40B4-BE49-F238E27FC236}">
                <a16:creationId xmlns:a16="http://schemas.microsoft.com/office/drawing/2014/main" id="{37BDA675-BCA2-4BF7-8666-9100DDE9D51F}"/>
              </a:ext>
            </a:extLst>
          </p:cNvPr>
          <p:cNvSpPr/>
          <p:nvPr/>
        </p:nvSpPr>
        <p:spPr>
          <a:xfrm>
            <a:off x="6444208" y="5496616"/>
            <a:ext cx="1224136" cy="1172744"/>
          </a:xfrm>
          <a:prstGeom prst="ellipse">
            <a:avLst/>
          </a:prstGeom>
          <a:solidFill>
            <a:srgbClr val="92D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128AB5CC-CA0E-4267-84D1-70FB8E4DC581}"/>
              </a:ext>
            </a:extLst>
          </p:cNvPr>
          <p:cNvSpPr txBox="1"/>
          <p:nvPr/>
        </p:nvSpPr>
        <p:spPr>
          <a:xfrm>
            <a:off x="7022217" y="5898322"/>
            <a:ext cx="1141851" cy="369332"/>
          </a:xfrm>
          <a:prstGeom prst="rect">
            <a:avLst/>
          </a:prstGeom>
          <a:noFill/>
        </p:spPr>
        <p:txBody>
          <a:bodyPr wrap="none" rtlCol="0">
            <a:spAutoFit/>
          </a:bodyPr>
          <a:lstStyle/>
          <a:p>
            <a:r>
              <a:rPr lang="en-US" altLang="zh-TW" dirty="0"/>
              <a:t>Prediction</a:t>
            </a:r>
            <a:endParaRPr lang="zh-TW" altLang="en-US" dirty="0"/>
          </a:p>
        </p:txBody>
      </p:sp>
      <p:sp>
        <p:nvSpPr>
          <p:cNvPr id="10" name="文字方塊 9">
            <a:extLst>
              <a:ext uri="{FF2B5EF4-FFF2-40B4-BE49-F238E27FC236}">
                <a16:creationId xmlns:a16="http://schemas.microsoft.com/office/drawing/2014/main" id="{B3BF2922-EAC4-49E6-B872-3E2080F32B0A}"/>
              </a:ext>
            </a:extLst>
          </p:cNvPr>
          <p:cNvSpPr txBox="1"/>
          <p:nvPr/>
        </p:nvSpPr>
        <p:spPr>
          <a:xfrm>
            <a:off x="5858596" y="5795972"/>
            <a:ext cx="441596" cy="369332"/>
          </a:xfrm>
          <a:prstGeom prst="rect">
            <a:avLst/>
          </a:prstGeom>
          <a:noFill/>
        </p:spPr>
        <p:txBody>
          <a:bodyPr wrap="none" rtlCol="0">
            <a:spAutoFit/>
          </a:bodyPr>
          <a:lstStyle/>
          <a:p>
            <a:r>
              <a:rPr lang="en-US" altLang="zh-TW" dirty="0"/>
              <a:t>GT</a:t>
            </a:r>
            <a:endParaRPr lang="zh-TW" altLang="en-US" dirty="0"/>
          </a:p>
        </p:txBody>
      </p:sp>
      <p:sp>
        <p:nvSpPr>
          <p:cNvPr id="11" name="文字方塊 10">
            <a:extLst>
              <a:ext uri="{FF2B5EF4-FFF2-40B4-BE49-F238E27FC236}">
                <a16:creationId xmlns:a16="http://schemas.microsoft.com/office/drawing/2014/main" id="{0A5BE69E-97CD-4A24-BC98-4407F355830A}"/>
              </a:ext>
            </a:extLst>
          </p:cNvPr>
          <p:cNvSpPr txBox="1"/>
          <p:nvPr/>
        </p:nvSpPr>
        <p:spPr>
          <a:xfrm>
            <a:off x="4563028" y="6300028"/>
            <a:ext cx="369012" cy="369332"/>
          </a:xfrm>
          <a:prstGeom prst="rect">
            <a:avLst/>
          </a:prstGeom>
          <a:noFill/>
        </p:spPr>
        <p:txBody>
          <a:bodyPr wrap="none" rtlCol="0">
            <a:spAutoFit/>
          </a:bodyPr>
          <a:lstStyle/>
          <a:p>
            <a:r>
              <a:rPr lang="en-US" altLang="zh-TW" dirty="0"/>
              <a:t>m</a:t>
            </a:r>
            <a:endParaRPr lang="zh-TW" altLang="en-US" dirty="0"/>
          </a:p>
        </p:txBody>
      </p:sp>
      <p:cxnSp>
        <p:nvCxnSpPr>
          <p:cNvPr id="13" name="接點: 弧形 12">
            <a:extLst>
              <a:ext uri="{FF2B5EF4-FFF2-40B4-BE49-F238E27FC236}">
                <a16:creationId xmlns:a16="http://schemas.microsoft.com/office/drawing/2014/main" id="{D0E017C9-29BE-466D-A3B9-020CF79420B8}"/>
              </a:ext>
            </a:extLst>
          </p:cNvPr>
          <p:cNvCxnSpPr>
            <a:stCxn id="11" idx="3"/>
            <a:endCxn id="6" idx="2"/>
          </p:cNvCxnSpPr>
          <p:nvPr/>
        </p:nvCxnSpPr>
        <p:spPr>
          <a:xfrm flipV="1">
            <a:off x="4932040" y="5974976"/>
            <a:ext cx="576064" cy="50971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接點: 弧形 13">
            <a:extLst>
              <a:ext uri="{FF2B5EF4-FFF2-40B4-BE49-F238E27FC236}">
                <a16:creationId xmlns:a16="http://schemas.microsoft.com/office/drawing/2014/main" id="{168F186D-99FE-4907-8E13-1248EEFB24A8}"/>
              </a:ext>
            </a:extLst>
          </p:cNvPr>
          <p:cNvCxnSpPr>
            <a:cxnSpLocks/>
            <a:stCxn id="18" idx="1"/>
            <a:endCxn id="8" idx="7"/>
          </p:cNvCxnSpPr>
          <p:nvPr/>
        </p:nvCxnSpPr>
        <p:spPr>
          <a:xfrm rot="10800000" flipV="1">
            <a:off x="7489074" y="5485874"/>
            <a:ext cx="520849" cy="18248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文字方塊 17">
            <a:extLst>
              <a:ext uri="{FF2B5EF4-FFF2-40B4-BE49-F238E27FC236}">
                <a16:creationId xmlns:a16="http://schemas.microsoft.com/office/drawing/2014/main" id="{D6FE05B0-4030-45BD-9268-72A1F637228E}"/>
              </a:ext>
            </a:extLst>
          </p:cNvPr>
          <p:cNvSpPr txBox="1"/>
          <p:nvPr/>
        </p:nvSpPr>
        <p:spPr>
          <a:xfrm>
            <a:off x="8009922" y="5301208"/>
            <a:ext cx="306494" cy="369332"/>
          </a:xfrm>
          <a:prstGeom prst="rect">
            <a:avLst/>
          </a:prstGeom>
          <a:noFill/>
        </p:spPr>
        <p:txBody>
          <a:bodyPr wrap="none" rtlCol="0">
            <a:spAutoFit/>
          </a:bodyPr>
          <a:lstStyle/>
          <a:p>
            <a:r>
              <a:rPr lang="en-US" altLang="zh-TW" dirty="0"/>
              <a:t>n</a:t>
            </a:r>
            <a:endParaRPr lang="zh-TW" altLang="en-US" dirty="0"/>
          </a:p>
        </p:txBody>
      </p:sp>
      <p:cxnSp>
        <p:nvCxnSpPr>
          <p:cNvPr id="21" name="接點: 弧形 20">
            <a:extLst>
              <a:ext uri="{FF2B5EF4-FFF2-40B4-BE49-F238E27FC236}">
                <a16:creationId xmlns:a16="http://schemas.microsoft.com/office/drawing/2014/main" id="{113174A3-74E7-407D-B2E6-A9898F520B91}"/>
              </a:ext>
            </a:extLst>
          </p:cNvPr>
          <p:cNvCxnSpPr>
            <a:cxnSpLocks/>
            <a:stCxn id="25" idx="1"/>
          </p:cNvCxnSpPr>
          <p:nvPr/>
        </p:nvCxnSpPr>
        <p:spPr>
          <a:xfrm rot="10800000" flipV="1">
            <a:off x="6775240" y="5053826"/>
            <a:ext cx="730627" cy="792088"/>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文字方塊 24">
            <a:extLst>
              <a:ext uri="{FF2B5EF4-FFF2-40B4-BE49-F238E27FC236}">
                <a16:creationId xmlns:a16="http://schemas.microsoft.com/office/drawing/2014/main" id="{B64061E0-3D36-4B99-9525-CFADAEBFC710}"/>
              </a:ext>
            </a:extLst>
          </p:cNvPr>
          <p:cNvSpPr txBox="1"/>
          <p:nvPr/>
        </p:nvSpPr>
        <p:spPr>
          <a:xfrm>
            <a:off x="7505866" y="4869160"/>
            <a:ext cx="306494" cy="369332"/>
          </a:xfrm>
          <a:prstGeom prst="rect">
            <a:avLst/>
          </a:prstGeom>
          <a:noFill/>
        </p:spPr>
        <p:txBody>
          <a:bodyPr wrap="none" rtlCol="0">
            <a:spAutoFit/>
          </a:bodyPr>
          <a:lstStyle/>
          <a:p>
            <a:r>
              <a:rPr lang="en-US" altLang="zh-TW" dirty="0"/>
              <a:t>p</a:t>
            </a:r>
            <a:endParaRPr lang="zh-TW" altLang="en-US" dirty="0"/>
          </a:p>
        </p:txBody>
      </p:sp>
    </p:spTree>
    <p:extLst>
      <p:ext uri="{BB962C8B-B14F-4D97-AF65-F5344CB8AC3E}">
        <p14:creationId xmlns:p14="http://schemas.microsoft.com/office/powerpoint/2010/main" val="38559073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quarter" idx="1"/>
          </p:nvPr>
        </p:nvSpPr>
        <p:spPr/>
        <p:txBody>
          <a:bodyPr/>
          <a:lstStyle/>
          <a:p>
            <a:r>
              <a:rPr lang="en-US" altLang="zh-TW" dirty="0"/>
              <a:t>For the example on the right</a:t>
            </a:r>
          </a:p>
          <a:p>
            <a:pPr lvl="1"/>
            <a:r>
              <a:rPr lang="en-US" altLang="zh-TW" dirty="0"/>
              <a:t>m=16, n=17 , p=12</a:t>
            </a:r>
          </a:p>
          <a:p>
            <a:pPr lvl="1"/>
            <a:r>
              <a:rPr lang="en-US" altLang="zh-TW" dirty="0"/>
              <a:t>Precision=12/16=75%</a:t>
            </a:r>
          </a:p>
          <a:p>
            <a:pPr lvl="1"/>
            <a:r>
              <a:rPr lang="en-US" altLang="zh-TW" dirty="0"/>
              <a:t>Recall=12/17=70.59%</a:t>
            </a:r>
          </a:p>
          <a:p>
            <a:pPr lvl="1"/>
            <a:r>
              <a:rPr lang="en-US" altLang="zh-TW" dirty="0"/>
              <a:t>F-measure=72.73% </a:t>
            </a:r>
            <a:endParaRPr lang="zh-TW" altLang="en-US" dirty="0"/>
          </a:p>
        </p:txBody>
      </p:sp>
      <p:sp>
        <p:nvSpPr>
          <p:cNvPr id="3" name="日期版面配置區 2"/>
          <p:cNvSpPr>
            <a:spLocks noGrp="1"/>
          </p:cNvSpPr>
          <p:nvPr>
            <p:ph type="dt" sz="half" idx="14"/>
          </p:nvPr>
        </p:nvSpPr>
        <p:spPr/>
        <p:txBody>
          <a:bodyPr/>
          <a:lstStyle/>
          <a:p>
            <a:fld id="{57E169D1-FD8F-4286-9D28-09B5A7788756}" type="datetime1">
              <a:rPr lang="zh-TW" altLang="en-US" smtClean="0"/>
              <a:t>2025/9/29</a:t>
            </a:fld>
            <a:endParaRPr lang="zh-TW" altLang="en-US" dirty="0"/>
          </a:p>
        </p:txBody>
      </p:sp>
      <p:sp>
        <p:nvSpPr>
          <p:cNvPr id="4" name="標題 3"/>
          <p:cNvSpPr>
            <a:spLocks noGrp="1"/>
          </p:cNvSpPr>
          <p:nvPr>
            <p:ph type="title"/>
          </p:nvPr>
        </p:nvSpPr>
        <p:spPr/>
        <p:txBody>
          <a:bodyPr/>
          <a:lstStyle/>
          <a:p>
            <a:r>
              <a:rPr lang="zh-TW" altLang="en-US" dirty="0"/>
              <a:t>中文斷詞效能評估</a:t>
            </a:r>
          </a:p>
        </p:txBody>
      </p:sp>
      <p:pic>
        <p:nvPicPr>
          <p:cNvPr id="5" name="圖片 4"/>
          <p:cNvPicPr>
            <a:picLocks noChangeAspect="1"/>
          </p:cNvPicPr>
          <p:nvPr/>
        </p:nvPicPr>
        <p:blipFill>
          <a:blip r:embed="rId2"/>
          <a:stretch>
            <a:fillRect/>
          </a:stretch>
        </p:blipFill>
        <p:spPr>
          <a:xfrm>
            <a:off x="1403648" y="1790231"/>
            <a:ext cx="9620373" cy="4951137"/>
          </a:xfrm>
          <a:prstGeom prst="rect">
            <a:avLst/>
          </a:prstGeom>
        </p:spPr>
      </p:pic>
    </p:spTree>
    <p:extLst>
      <p:ext uri="{BB962C8B-B14F-4D97-AF65-F5344CB8AC3E}">
        <p14:creationId xmlns:p14="http://schemas.microsoft.com/office/powerpoint/2010/main" val="410978880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Experimental Results</a:t>
            </a:r>
            <a:endParaRPr lang="zh-TW" altLang="en-US" dirty="0"/>
          </a:p>
        </p:txBody>
      </p:sp>
      <p:sp>
        <p:nvSpPr>
          <p:cNvPr id="5" name="內容版面配置區 4"/>
          <p:cNvSpPr>
            <a:spLocks noGrp="1"/>
          </p:cNvSpPr>
          <p:nvPr>
            <p:ph sz="quarter" idx="1"/>
          </p:nvPr>
        </p:nvSpPr>
        <p:spPr/>
        <p:txBody>
          <a:bodyPr>
            <a:normAutofit lnSpcReduction="10000"/>
          </a:bodyPr>
          <a:lstStyle/>
          <a:p>
            <a:r>
              <a:rPr lang="en-US" altLang="zh-TW" dirty="0"/>
              <a:t>HMM</a:t>
            </a:r>
          </a:p>
          <a:p>
            <a:pPr lvl="1"/>
            <a:r>
              <a:rPr lang="en-US" altLang="zh-TW" dirty="0"/>
              <a:t>Precision=78.50%</a:t>
            </a:r>
          </a:p>
          <a:p>
            <a:pPr lvl="1"/>
            <a:r>
              <a:rPr lang="en-US" altLang="zh-TW" dirty="0"/>
              <a:t>Recall=81.26%</a:t>
            </a:r>
          </a:p>
          <a:p>
            <a:pPr lvl="1"/>
            <a:r>
              <a:rPr lang="en-US" altLang="zh-TW" dirty="0"/>
              <a:t>F-measure=</a:t>
            </a:r>
            <a:r>
              <a:rPr lang="en-US" altLang="zh-TW" dirty="0">
                <a:solidFill>
                  <a:srgbClr val="FF0000"/>
                </a:solidFill>
              </a:rPr>
              <a:t>79.58%</a:t>
            </a:r>
          </a:p>
          <a:p>
            <a:r>
              <a:rPr lang="en-US" altLang="zh-TW" dirty="0"/>
              <a:t>FMM</a:t>
            </a:r>
          </a:p>
          <a:p>
            <a:pPr lvl="1"/>
            <a:r>
              <a:rPr lang="en-US" altLang="zh-TW" dirty="0"/>
              <a:t>Precision=93.92%</a:t>
            </a:r>
          </a:p>
          <a:p>
            <a:pPr lvl="1"/>
            <a:r>
              <a:rPr lang="en-US" altLang="zh-TW" dirty="0"/>
              <a:t>Recall=91.86%</a:t>
            </a:r>
          </a:p>
          <a:p>
            <a:pPr lvl="1"/>
            <a:r>
              <a:rPr lang="en-US" altLang="zh-TW" dirty="0"/>
              <a:t>F-measure=</a:t>
            </a:r>
            <a:r>
              <a:rPr lang="en-US" altLang="zh-TW" dirty="0">
                <a:solidFill>
                  <a:srgbClr val="FF0000"/>
                </a:solidFill>
              </a:rPr>
              <a:t>92.74%</a:t>
            </a:r>
          </a:p>
          <a:p>
            <a:r>
              <a:rPr lang="en-US" altLang="zh-TW" dirty="0"/>
              <a:t>BMM</a:t>
            </a:r>
          </a:p>
          <a:p>
            <a:pPr lvl="1"/>
            <a:r>
              <a:rPr lang="en-US" altLang="zh-TW" dirty="0"/>
              <a:t>Precision=93.92%</a:t>
            </a:r>
          </a:p>
          <a:p>
            <a:pPr lvl="1"/>
            <a:r>
              <a:rPr lang="en-US" altLang="zh-TW" dirty="0"/>
              <a:t>Recall=91.85%</a:t>
            </a:r>
          </a:p>
          <a:p>
            <a:pPr lvl="1"/>
            <a:r>
              <a:rPr lang="en-US" altLang="zh-TW" dirty="0"/>
              <a:t>F-measure=</a:t>
            </a:r>
            <a:r>
              <a:rPr lang="en-US" altLang="zh-TW" dirty="0">
                <a:solidFill>
                  <a:srgbClr val="FF0000"/>
                </a:solidFill>
              </a:rPr>
              <a:t>92.74%</a:t>
            </a:r>
          </a:p>
          <a:p>
            <a:pPr marL="0" indent="0">
              <a:buNone/>
            </a:pPr>
            <a:endParaRPr lang="zh-TW" altLang="en-US" dirty="0"/>
          </a:p>
        </p:txBody>
      </p:sp>
      <p:sp>
        <p:nvSpPr>
          <p:cNvPr id="6" name="內容版面配置區 5"/>
          <p:cNvSpPr>
            <a:spLocks noGrp="1"/>
          </p:cNvSpPr>
          <p:nvPr>
            <p:ph sz="quarter" idx="2"/>
          </p:nvPr>
        </p:nvSpPr>
        <p:spPr/>
        <p:txBody>
          <a:bodyPr>
            <a:normAutofit lnSpcReduction="10000"/>
          </a:bodyPr>
          <a:lstStyle/>
          <a:p>
            <a:r>
              <a:rPr lang="en-US" altLang="zh-TW" dirty="0"/>
              <a:t>HMM+FMM+BMM</a:t>
            </a:r>
          </a:p>
          <a:p>
            <a:pPr lvl="1"/>
            <a:r>
              <a:rPr lang="en-US" altLang="zh-TW" dirty="0"/>
              <a:t>Precision=96.48%</a:t>
            </a:r>
          </a:p>
          <a:p>
            <a:pPr lvl="1"/>
            <a:r>
              <a:rPr lang="en-US" altLang="zh-TW" dirty="0"/>
              <a:t>Recall=95.02%</a:t>
            </a:r>
          </a:p>
          <a:p>
            <a:pPr lvl="1"/>
            <a:r>
              <a:rPr lang="en-US" altLang="zh-TW" dirty="0"/>
              <a:t>F-measure=</a:t>
            </a:r>
            <a:r>
              <a:rPr lang="en-US" altLang="zh-TW" dirty="0">
                <a:solidFill>
                  <a:srgbClr val="FF0000"/>
                </a:solidFill>
              </a:rPr>
              <a:t>96.48%</a:t>
            </a:r>
          </a:p>
          <a:p>
            <a:endParaRPr lang="zh-TW" altLang="en-US" dirty="0"/>
          </a:p>
        </p:txBody>
      </p:sp>
      <p:sp>
        <p:nvSpPr>
          <p:cNvPr id="3" name="日期版面配置區 2"/>
          <p:cNvSpPr>
            <a:spLocks noGrp="1"/>
          </p:cNvSpPr>
          <p:nvPr>
            <p:ph type="dt" sz="half" idx="4294967295"/>
          </p:nvPr>
        </p:nvSpPr>
        <p:spPr>
          <a:xfrm>
            <a:off x="7132638" y="1081088"/>
            <a:ext cx="2011362" cy="384175"/>
          </a:xfrm>
          <a:prstGeom prst="rect">
            <a:avLst/>
          </a:prstGeom>
        </p:spPr>
        <p:txBody>
          <a:bodyPr/>
          <a:lstStyle/>
          <a:p>
            <a:fld id="{57E169D1-FD8F-4286-9D28-09B5A7788756}" type="datetime1">
              <a:rPr lang="zh-TW" altLang="en-US" smtClean="0"/>
              <a:t>2025/9/29</a:t>
            </a:fld>
            <a:endParaRPr lang="zh-TW" altLang="en-US" dirty="0"/>
          </a:p>
        </p:txBody>
      </p:sp>
    </p:spTree>
    <p:extLst>
      <p:ext uri="{BB962C8B-B14F-4D97-AF65-F5344CB8AC3E}">
        <p14:creationId xmlns:p14="http://schemas.microsoft.com/office/powerpoint/2010/main" val="94878938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quarter" idx="1"/>
          </p:nvPr>
        </p:nvSpPr>
        <p:spPr/>
        <p:txBody>
          <a:bodyPr/>
          <a:lstStyle/>
          <a:p>
            <a:r>
              <a:rPr lang="zh-TW" altLang="en-US" dirty="0"/>
              <a:t>中文斷詞是中文文本分析的第一步！</a:t>
            </a:r>
            <a:endParaRPr lang="en-US" altLang="zh-TW" dirty="0"/>
          </a:p>
          <a:p>
            <a:r>
              <a:rPr lang="zh-TW" altLang="en-US" dirty="0"/>
              <a:t>相關應用</a:t>
            </a:r>
            <a:endParaRPr lang="en-US" altLang="zh-TW" dirty="0"/>
          </a:p>
          <a:p>
            <a:pPr lvl="1"/>
            <a:r>
              <a:rPr lang="zh-TW" altLang="en-US" dirty="0"/>
              <a:t>文件檢索</a:t>
            </a:r>
            <a:endParaRPr lang="en-US" altLang="zh-TW" dirty="0"/>
          </a:p>
          <a:p>
            <a:pPr lvl="1"/>
            <a:r>
              <a:rPr lang="zh-TW" altLang="en-US" dirty="0"/>
              <a:t>文字轉語音</a:t>
            </a:r>
            <a:endParaRPr lang="en-US" altLang="zh-TW" dirty="0"/>
          </a:p>
          <a:p>
            <a:pPr lvl="1"/>
            <a:r>
              <a:rPr lang="zh-TW" altLang="en-US" dirty="0"/>
              <a:t>語音辨識</a:t>
            </a:r>
            <a:endParaRPr lang="en-US" altLang="zh-TW" dirty="0"/>
          </a:p>
          <a:p>
            <a:pPr lvl="1"/>
            <a:r>
              <a:rPr lang="zh-TW" altLang="en-US" dirty="0"/>
              <a:t>問答系統</a:t>
            </a:r>
            <a:endParaRPr lang="en-US" altLang="zh-TW" dirty="0"/>
          </a:p>
          <a:p>
            <a:pPr lvl="1"/>
            <a:r>
              <a:rPr lang="zh-TW" altLang="en-US" dirty="0"/>
              <a:t>自動摘要</a:t>
            </a:r>
            <a:endParaRPr lang="en-US" altLang="zh-TW" dirty="0"/>
          </a:p>
          <a:p>
            <a:pPr lvl="1"/>
            <a:r>
              <a:rPr lang="zh-TW" altLang="en-US" dirty="0"/>
              <a:t>輿情分析</a:t>
            </a:r>
            <a:endParaRPr lang="en-US" altLang="zh-TW" dirty="0"/>
          </a:p>
          <a:p>
            <a:pPr lvl="1"/>
            <a:r>
              <a:rPr lang="zh-TW" altLang="en-US" dirty="0"/>
              <a:t>情緒辨識</a:t>
            </a:r>
            <a:endParaRPr lang="en-US" altLang="zh-TW" dirty="0"/>
          </a:p>
          <a:p>
            <a:pPr lvl="1"/>
            <a:r>
              <a:rPr lang="en-US" altLang="zh-TW" dirty="0"/>
              <a:t>…</a:t>
            </a:r>
            <a:endParaRPr lang="zh-TW" altLang="en-US" dirty="0"/>
          </a:p>
        </p:txBody>
      </p:sp>
      <p:sp>
        <p:nvSpPr>
          <p:cNvPr id="3" name="日期版面配置區 2"/>
          <p:cNvSpPr>
            <a:spLocks noGrp="1"/>
          </p:cNvSpPr>
          <p:nvPr>
            <p:ph type="dt" sz="half" idx="14"/>
          </p:nvPr>
        </p:nvSpPr>
        <p:spPr/>
        <p:txBody>
          <a:bodyPr/>
          <a:lstStyle/>
          <a:p>
            <a:fld id="{57E169D1-FD8F-4286-9D28-09B5A7788756}" type="datetime1">
              <a:rPr lang="zh-TW" altLang="en-US" smtClean="0"/>
              <a:t>2025/9/29</a:t>
            </a:fld>
            <a:endParaRPr lang="zh-TW" altLang="en-US" dirty="0"/>
          </a:p>
        </p:txBody>
      </p:sp>
      <p:sp>
        <p:nvSpPr>
          <p:cNvPr id="4" name="標題 3"/>
          <p:cNvSpPr>
            <a:spLocks noGrp="1"/>
          </p:cNvSpPr>
          <p:nvPr>
            <p:ph type="title"/>
          </p:nvPr>
        </p:nvSpPr>
        <p:spPr/>
        <p:txBody>
          <a:bodyPr/>
          <a:lstStyle/>
          <a:p>
            <a:r>
              <a:rPr lang="zh-TW" altLang="en-US" dirty="0"/>
              <a:t>中文斷詞應用</a:t>
            </a:r>
          </a:p>
        </p:txBody>
      </p:sp>
    </p:spTree>
    <p:extLst>
      <p:ext uri="{BB962C8B-B14F-4D97-AF65-F5344CB8AC3E}">
        <p14:creationId xmlns:p14="http://schemas.microsoft.com/office/powerpoint/2010/main" val="298943228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quarter" idx="1"/>
          </p:nvPr>
        </p:nvSpPr>
        <p:spPr/>
        <p:txBody>
          <a:bodyPr/>
          <a:lstStyle/>
          <a:p>
            <a:r>
              <a:rPr lang="zh-TW" altLang="en-US" dirty="0"/>
              <a:t>中文斷詞介紹</a:t>
            </a:r>
            <a:endParaRPr lang="en-US" altLang="zh-TW" dirty="0"/>
          </a:p>
          <a:p>
            <a:r>
              <a:rPr lang="zh-TW" altLang="en-US" dirty="0"/>
              <a:t>斷詞方法</a:t>
            </a:r>
            <a:endParaRPr lang="en-US" altLang="zh-TW" dirty="0"/>
          </a:p>
          <a:p>
            <a:pPr lvl="1"/>
            <a:r>
              <a:rPr lang="zh-TW" altLang="en-US" dirty="0"/>
              <a:t>查表法</a:t>
            </a:r>
            <a:endParaRPr lang="en-US" altLang="zh-TW" dirty="0"/>
          </a:p>
          <a:p>
            <a:pPr lvl="2"/>
            <a:r>
              <a:rPr lang="en-US" altLang="zh-TW" dirty="0"/>
              <a:t>Forward maximum match (FMM)</a:t>
            </a:r>
          </a:p>
          <a:p>
            <a:pPr lvl="2"/>
            <a:r>
              <a:rPr lang="en-US" altLang="zh-TW" dirty="0"/>
              <a:t>Backward maximum match (BMM)</a:t>
            </a:r>
          </a:p>
          <a:p>
            <a:pPr lvl="1"/>
            <a:r>
              <a:rPr lang="en-US" altLang="zh-TW" dirty="0"/>
              <a:t>HMM</a:t>
            </a:r>
          </a:p>
          <a:p>
            <a:pPr lvl="2"/>
            <a:r>
              <a:rPr lang="en-US" altLang="zh-TW" dirty="0"/>
              <a:t>BIES</a:t>
            </a:r>
            <a:r>
              <a:rPr lang="zh-TW" altLang="en-US" dirty="0"/>
              <a:t>、</a:t>
            </a:r>
            <a:r>
              <a:rPr lang="en-US" altLang="zh-TW" dirty="0"/>
              <a:t>FMM+BMM</a:t>
            </a:r>
          </a:p>
          <a:p>
            <a:pPr lvl="1"/>
            <a:r>
              <a:rPr lang="zh-TW" altLang="en-US" dirty="0"/>
              <a:t>雙向最大匹配法</a:t>
            </a:r>
            <a:endParaRPr lang="en-US" altLang="zh-TW" dirty="0"/>
          </a:p>
          <a:p>
            <a:pPr lvl="1"/>
            <a:r>
              <a:rPr lang="zh-TW" altLang="en-US" dirty="0"/>
              <a:t>全切分法</a:t>
            </a:r>
            <a:endParaRPr lang="en-US" altLang="zh-TW" dirty="0"/>
          </a:p>
          <a:p>
            <a:r>
              <a:rPr lang="zh-TW" altLang="en-US" dirty="0"/>
              <a:t>相關應用</a:t>
            </a:r>
            <a:endParaRPr lang="en-US" altLang="zh-TW" dirty="0"/>
          </a:p>
          <a:p>
            <a:pPr lvl="1"/>
            <a:r>
              <a:rPr lang="zh-TW" altLang="en-US" dirty="0"/>
              <a:t>文件分類、</a:t>
            </a:r>
            <a:r>
              <a:rPr lang="en-US" altLang="zh-TW" dirty="0"/>
              <a:t>TTS</a:t>
            </a:r>
            <a:r>
              <a:rPr lang="zh-TW" altLang="en-US" dirty="0"/>
              <a:t>、語音辨識</a:t>
            </a:r>
            <a:r>
              <a:rPr lang="en-US" altLang="zh-TW"/>
              <a:t>…</a:t>
            </a:r>
            <a:endParaRPr lang="zh-TW" altLang="en-US" dirty="0"/>
          </a:p>
        </p:txBody>
      </p:sp>
      <p:sp>
        <p:nvSpPr>
          <p:cNvPr id="2" name="標題 1"/>
          <p:cNvSpPr>
            <a:spLocks noGrp="1"/>
          </p:cNvSpPr>
          <p:nvPr>
            <p:ph type="title"/>
          </p:nvPr>
        </p:nvSpPr>
        <p:spPr/>
        <p:txBody>
          <a:bodyPr/>
          <a:lstStyle/>
          <a:p>
            <a:r>
              <a:rPr lang="en-US" altLang="zh-TW" dirty="0"/>
              <a:t>Outline</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901014" cy="1143000"/>
          </a:xfrm>
        </p:spPr>
        <p:txBody>
          <a:bodyPr/>
          <a:lstStyle/>
          <a:p>
            <a:r>
              <a:rPr lang="en-US" altLang="zh-TW" dirty="0"/>
              <a:t>Tones in Mandarin Chinese</a:t>
            </a:r>
            <a:endParaRPr lang="zh-TW" altLang="en-US" dirty="0"/>
          </a:p>
        </p:txBody>
      </p:sp>
      <p:sp>
        <p:nvSpPr>
          <p:cNvPr id="5" name="內容版面配置區 4"/>
          <p:cNvSpPr>
            <a:spLocks noGrp="1"/>
          </p:cNvSpPr>
          <p:nvPr>
            <p:ph sz="quarter" idx="1"/>
          </p:nvPr>
        </p:nvSpPr>
        <p:spPr/>
        <p:txBody>
          <a:bodyPr>
            <a:normAutofit/>
          </a:bodyPr>
          <a:lstStyle/>
          <a:p>
            <a:r>
              <a:rPr lang="en-US" altLang="zh-TW" dirty="0"/>
              <a:t>Some statistics about Mandarin Chinese</a:t>
            </a:r>
          </a:p>
          <a:p>
            <a:pPr lvl="1"/>
            <a:r>
              <a:rPr lang="en-US" altLang="zh-TW" dirty="0"/>
              <a:t>5401 characters, each character is at least associated with a base syllable and a tone</a:t>
            </a:r>
          </a:p>
          <a:p>
            <a:pPr lvl="1"/>
            <a:r>
              <a:rPr lang="en-US" altLang="zh-TW" dirty="0"/>
              <a:t>411 base syllables, and most syllables have 4 tones, so we have 1501 tonal syllables</a:t>
            </a:r>
          </a:p>
          <a:p>
            <a:r>
              <a:rPr lang="en-US" altLang="zh-TW" dirty="0"/>
              <a:t>Syllables with 3 or less tones</a:t>
            </a:r>
          </a:p>
          <a:p>
            <a:pPr lvl="1"/>
            <a:r>
              <a:rPr lang="zh-TW" altLang="en-US" dirty="0"/>
              <a:t>趴爬怕、當檔蕩、嗲</a:t>
            </a:r>
          </a:p>
          <a:p>
            <a:r>
              <a:rPr lang="en-US" altLang="zh-TW" dirty="0"/>
              <a:t>More examples</a:t>
            </a:r>
          </a:p>
          <a:p>
            <a:pPr lvl="1"/>
            <a:r>
              <a:rPr lang="en-US" altLang="zh-TW" dirty="0"/>
              <a:t>1234</a:t>
            </a:r>
            <a:r>
              <a:rPr lang="zh-TW" altLang="en-US" dirty="0"/>
              <a:t>：三民主義、三國演義、優柔寡斷、花明柳暗、科學理論</a:t>
            </a:r>
          </a:p>
          <a:p>
            <a:pPr lvl="1"/>
            <a:r>
              <a:rPr lang="en-US" altLang="zh-TW" dirty="0"/>
              <a:t>?????</a:t>
            </a:r>
            <a:r>
              <a:rPr lang="zh-TW" altLang="en-US" dirty="0"/>
              <a:t>：美麗大教堂、滷蛋有夠鹹（</a:t>
            </a:r>
            <a:r>
              <a:rPr lang="en-US" altLang="zh-TW" dirty="0"/>
              <a:t>Taiwanese</a:t>
            </a:r>
            <a:r>
              <a:rPr lang="zh-TW" altLang="en-US" dirty="0"/>
              <a:t>）</a:t>
            </a:r>
          </a:p>
          <a:p>
            <a:pPr lvl="1"/>
            <a:r>
              <a:rPr lang="en-US" altLang="zh-TW" dirty="0"/>
              <a:t>Tone sandhi</a:t>
            </a:r>
            <a:r>
              <a:rPr lang="zh-TW" altLang="en-US" dirty="0"/>
              <a:t>：勇猛果敢</a:t>
            </a:r>
          </a:p>
        </p:txBody>
      </p:sp>
      <p:sp>
        <p:nvSpPr>
          <p:cNvPr id="11" name="圓角矩形圖說文字 10"/>
          <p:cNvSpPr/>
          <p:nvPr/>
        </p:nvSpPr>
        <p:spPr>
          <a:xfrm>
            <a:off x="6948264" y="5517232"/>
            <a:ext cx="1140143" cy="408623"/>
          </a:xfrm>
          <a:prstGeom prst="wedgeRoundRectCallout">
            <a:avLst>
              <a:gd name="adj1" fmla="val -72851"/>
              <a:gd name="adj2" fmla="val -578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zh-TW" altLang="en-US" dirty="0">
                <a:solidFill>
                  <a:schemeClr val="tx1"/>
                </a:solidFill>
                <a:latin typeface="標楷體" panose="03000509000000000000" pitchFamily="65" charset="-120"/>
                <a:ea typeface="標楷體" panose="03000509000000000000" pitchFamily="65" charset="-120"/>
              </a:rPr>
              <a:t>唸看看！</a:t>
            </a:r>
          </a:p>
        </p:txBody>
      </p:sp>
      <p:pic>
        <p:nvPicPr>
          <p:cNvPr id="1026" name="Picture 2" descr="low third tones are a tone sandhi you didn't expect">
            <a:extLst>
              <a:ext uri="{FF2B5EF4-FFF2-40B4-BE49-F238E27FC236}">
                <a16:creationId xmlns:a16="http://schemas.microsoft.com/office/drawing/2014/main" id="{F1B1CFE4-D004-496B-8315-A1A99AF356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3356992"/>
            <a:ext cx="1854953" cy="14177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15794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901014" cy="1143000"/>
          </a:xfrm>
        </p:spPr>
        <p:txBody>
          <a:bodyPr/>
          <a:lstStyle/>
          <a:p>
            <a:r>
              <a:rPr lang="en-US" altLang="zh-TW" dirty="0"/>
              <a:t>Tone</a:t>
            </a:r>
            <a:r>
              <a:rPr lang="zh-TW" altLang="en-US" dirty="0"/>
              <a:t> </a:t>
            </a:r>
            <a:r>
              <a:rPr lang="en-US" altLang="zh-TW" dirty="0"/>
              <a:t>Sandhi (</a:t>
            </a:r>
            <a:r>
              <a:rPr lang="zh-TW" altLang="en-US" dirty="0"/>
              <a:t>變調規格</a:t>
            </a:r>
            <a:r>
              <a:rPr lang="en-US" altLang="zh-TW" dirty="0"/>
              <a:t>) in Mandarin</a:t>
            </a:r>
            <a:endParaRPr lang="zh-TW" altLang="en-US" dirty="0"/>
          </a:p>
        </p:txBody>
      </p:sp>
      <p:sp>
        <p:nvSpPr>
          <p:cNvPr id="8" name="內容版面配置區 7"/>
          <p:cNvSpPr>
            <a:spLocks noGrp="1"/>
          </p:cNvSpPr>
          <p:nvPr>
            <p:ph sz="quarter" idx="1"/>
          </p:nvPr>
        </p:nvSpPr>
        <p:spPr/>
        <p:txBody>
          <a:bodyPr>
            <a:normAutofit/>
          </a:bodyPr>
          <a:lstStyle/>
          <a:p>
            <a:r>
              <a:rPr lang="en-US" altLang="zh-TW" dirty="0"/>
              <a:t>Tone Sandhi: phonological change occurring in tonal language</a:t>
            </a:r>
            <a:r>
              <a:rPr lang="zh-TW" altLang="en-US" dirty="0"/>
              <a:t> </a:t>
            </a:r>
            <a:r>
              <a:rPr lang="en-US" altLang="zh-TW" dirty="0">
                <a:sym typeface="Wingdings" panose="05000000000000000000" pitchFamily="2" charset="2"/>
              </a:rPr>
              <a:t> Important for Chinese TTS (text to speech)</a:t>
            </a:r>
            <a:endParaRPr lang="en-US" altLang="zh-TW" dirty="0"/>
          </a:p>
          <a:p>
            <a:pPr lvl="1"/>
            <a:r>
              <a:rPr lang="en-US" altLang="zh-TW" dirty="0"/>
              <a:t>3+3</a:t>
            </a:r>
            <a:r>
              <a:rPr lang="zh-TW" altLang="en-US" dirty="0"/>
              <a:t> </a:t>
            </a:r>
            <a:r>
              <a:rPr lang="en-US" altLang="zh-TW" dirty="0">
                <a:sym typeface="Wingdings" panose="05000000000000000000" pitchFamily="2" charset="2"/>
              </a:rPr>
              <a:t> </a:t>
            </a:r>
            <a:r>
              <a:rPr lang="en-US" altLang="zh-TW" dirty="0"/>
              <a:t>2+3</a:t>
            </a:r>
          </a:p>
          <a:p>
            <a:pPr lvl="2"/>
            <a:r>
              <a:rPr lang="zh-TW" altLang="en-US" dirty="0"/>
              <a:t>勇敢、渺小、螞蟻、米粉、瑪瑙、馬桶、酒癮、把柄</a:t>
            </a:r>
            <a:endParaRPr lang="en-US" altLang="zh-TW" dirty="0"/>
          </a:p>
          <a:p>
            <a:pPr lvl="1"/>
            <a:r>
              <a:rPr lang="en-US" altLang="zh-TW" dirty="0"/>
              <a:t>3+3+3 </a:t>
            </a:r>
            <a:r>
              <a:rPr lang="en-US" altLang="zh-TW" dirty="0">
                <a:sym typeface="Wingdings" panose="05000000000000000000" pitchFamily="2" charset="2"/>
              </a:rPr>
              <a:t> 2+2+3</a:t>
            </a:r>
            <a:endParaRPr lang="zh-TW" altLang="en-US" dirty="0"/>
          </a:p>
          <a:p>
            <a:pPr lvl="2"/>
            <a:r>
              <a:rPr lang="zh-TW" altLang="en-US" dirty="0"/>
              <a:t>總統府、膽小鬼、水彩筆、雨傘柄</a:t>
            </a:r>
            <a:endParaRPr lang="en-US" altLang="zh-TW" dirty="0"/>
          </a:p>
          <a:p>
            <a:pPr lvl="1"/>
            <a:r>
              <a:rPr lang="en-US" altLang="zh-TW" dirty="0"/>
              <a:t>3+3+3 </a:t>
            </a:r>
            <a:r>
              <a:rPr lang="en-US" altLang="zh-TW" dirty="0">
                <a:sym typeface="Wingdings" panose="05000000000000000000" pitchFamily="2" charset="2"/>
              </a:rPr>
              <a:t> 3+2+3</a:t>
            </a:r>
            <a:endParaRPr lang="zh-TW" altLang="en-US" dirty="0"/>
          </a:p>
          <a:p>
            <a:pPr lvl="2"/>
            <a:r>
              <a:rPr lang="zh-TW" altLang="en-US" dirty="0"/>
              <a:t>李總統、母老虎、老古董、馬</a:t>
            </a:r>
            <a:r>
              <a:rPr lang="zh-TW" altLang="en-US"/>
              <a:t>友友</a:t>
            </a:r>
            <a:endParaRPr lang="zh-TW" altLang="en-US" dirty="0"/>
          </a:p>
          <a:p>
            <a:pPr lvl="1"/>
            <a:r>
              <a:rPr lang="zh-TW" altLang="en-US" dirty="0"/>
              <a:t>不：</a:t>
            </a:r>
          </a:p>
          <a:p>
            <a:pPr lvl="2"/>
            <a:r>
              <a:rPr lang="zh-TW" altLang="en-US" dirty="0"/>
              <a:t>不好、不難 </a:t>
            </a:r>
            <a:r>
              <a:rPr lang="en-US" altLang="zh-TW" dirty="0"/>
              <a:t>vs. </a:t>
            </a:r>
            <a:r>
              <a:rPr lang="zh-TW" altLang="en-US" dirty="0"/>
              <a:t>不對、不妙</a:t>
            </a:r>
          </a:p>
          <a:p>
            <a:pPr lvl="1"/>
            <a:r>
              <a:rPr lang="zh-TW" altLang="en-US" dirty="0"/>
              <a:t>一</a:t>
            </a:r>
          </a:p>
          <a:p>
            <a:pPr lvl="2"/>
            <a:r>
              <a:rPr lang="zh-TW" altLang="en-US" dirty="0"/>
              <a:t>一個、一次、一半、一下子 </a:t>
            </a:r>
            <a:r>
              <a:rPr lang="en-US" altLang="zh-TW" dirty="0"/>
              <a:t>vs. </a:t>
            </a:r>
            <a:r>
              <a:rPr lang="zh-TW" altLang="en-US" dirty="0"/>
              <a:t>一般、一毛、一會兒</a:t>
            </a:r>
          </a:p>
        </p:txBody>
      </p:sp>
    </p:spTree>
    <p:extLst>
      <p:ext uri="{BB962C8B-B14F-4D97-AF65-F5344CB8AC3E}">
        <p14:creationId xmlns:p14="http://schemas.microsoft.com/office/powerpoint/2010/main" val="77368744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57BA4E8-C0F8-43C0-96CE-A0BD72AA4692}"/>
              </a:ext>
            </a:extLst>
          </p:cNvPr>
          <p:cNvSpPr>
            <a:spLocks noGrp="1"/>
          </p:cNvSpPr>
          <p:nvPr>
            <p:ph sz="quarter" idx="1"/>
          </p:nvPr>
        </p:nvSpPr>
        <p:spPr/>
        <p:txBody>
          <a:bodyPr/>
          <a:lstStyle/>
          <a:p>
            <a:r>
              <a:rPr lang="zh-TW" altLang="en-US" dirty="0"/>
              <a:t>台語八調：獅、虎、豹、鱉、猴、狗、象、鹿</a:t>
            </a:r>
            <a:endParaRPr lang="en-US" altLang="zh-TW" dirty="0"/>
          </a:p>
          <a:p>
            <a:pPr lvl="1"/>
            <a:r>
              <a:rPr lang="en-US" altLang="zh-TW" dirty="0">
                <a:hlinkClick r:id="rId2"/>
              </a:rPr>
              <a:t>https://www.youtube.com/watch?v=99sBsH-eVcs</a:t>
            </a:r>
            <a:endParaRPr lang="en-US" altLang="zh-TW" dirty="0"/>
          </a:p>
          <a:p>
            <a:r>
              <a:rPr lang="en-US" altLang="zh-TW" dirty="0"/>
              <a:t>Tone Sandhi in Taiwanese is more complex</a:t>
            </a:r>
          </a:p>
          <a:p>
            <a:pPr lvl="1"/>
            <a:r>
              <a:rPr lang="en-US" altLang="zh-TW" dirty="0"/>
              <a:t>1 </a:t>
            </a:r>
            <a:r>
              <a:rPr lang="en-US" altLang="zh-TW" dirty="0">
                <a:sym typeface="Wingdings" panose="05000000000000000000" pitchFamily="2" charset="2"/>
              </a:rPr>
              <a:t> 7: </a:t>
            </a:r>
            <a:r>
              <a:rPr lang="zh-TW" altLang="en-US" dirty="0">
                <a:sym typeface="Wingdings" panose="05000000000000000000" pitchFamily="2" charset="2"/>
              </a:rPr>
              <a:t>燒燒</a:t>
            </a:r>
            <a:endParaRPr lang="en-US" altLang="zh-TW" dirty="0">
              <a:sym typeface="Wingdings" panose="05000000000000000000" pitchFamily="2" charset="2"/>
            </a:endParaRPr>
          </a:p>
          <a:p>
            <a:pPr lvl="1"/>
            <a:r>
              <a:rPr lang="en-US" altLang="zh-TW" dirty="0">
                <a:sym typeface="Wingdings" panose="05000000000000000000" pitchFamily="2" charset="2"/>
              </a:rPr>
              <a:t>3</a:t>
            </a:r>
            <a:r>
              <a:rPr lang="zh-TW" altLang="en-US" dirty="0">
                <a:sym typeface="Wingdings" panose="05000000000000000000" pitchFamily="2" charset="2"/>
              </a:rPr>
              <a:t> </a:t>
            </a:r>
            <a:r>
              <a:rPr lang="en-US" altLang="zh-TW" dirty="0">
                <a:sym typeface="Wingdings" panose="05000000000000000000" pitchFamily="2" charset="2"/>
              </a:rPr>
              <a:t> 2: </a:t>
            </a:r>
            <a:r>
              <a:rPr lang="zh-TW" altLang="en-US" dirty="0">
                <a:sym typeface="Wingdings" panose="05000000000000000000" pitchFamily="2" charset="2"/>
              </a:rPr>
              <a:t>笑笑</a:t>
            </a:r>
            <a:endParaRPr lang="en-US" altLang="zh-TW" dirty="0">
              <a:sym typeface="Wingdings" panose="05000000000000000000" pitchFamily="2" charset="2"/>
            </a:endParaRPr>
          </a:p>
          <a:p>
            <a:pPr lvl="1"/>
            <a:r>
              <a:rPr lang="en-US" altLang="zh-TW" dirty="0">
                <a:sym typeface="Wingdings" panose="05000000000000000000" pitchFamily="2" charset="2"/>
              </a:rPr>
              <a:t>2</a:t>
            </a:r>
            <a:r>
              <a:rPr lang="zh-TW" altLang="en-US" dirty="0">
                <a:sym typeface="Wingdings" panose="05000000000000000000" pitchFamily="2" charset="2"/>
              </a:rPr>
              <a:t> </a:t>
            </a:r>
            <a:r>
              <a:rPr lang="en-US" altLang="zh-TW" dirty="0">
                <a:sym typeface="Wingdings" panose="05000000000000000000" pitchFamily="2" charset="2"/>
              </a:rPr>
              <a:t> 1: </a:t>
            </a:r>
            <a:r>
              <a:rPr lang="zh-TW" altLang="en-US" dirty="0">
                <a:sym typeface="Wingdings" panose="05000000000000000000" pitchFamily="2" charset="2"/>
              </a:rPr>
              <a:t>冷冷</a:t>
            </a:r>
            <a:endParaRPr lang="en-US" altLang="zh-TW" dirty="0">
              <a:sym typeface="Wingdings" panose="05000000000000000000" pitchFamily="2" charset="2"/>
            </a:endParaRPr>
          </a:p>
          <a:p>
            <a:pPr lvl="1"/>
            <a:r>
              <a:rPr lang="en-US" altLang="zh-TW" dirty="0"/>
              <a:t>5</a:t>
            </a:r>
            <a:r>
              <a:rPr lang="zh-TW" altLang="en-US" dirty="0"/>
              <a:t> </a:t>
            </a:r>
            <a:r>
              <a:rPr lang="en-US" altLang="zh-TW" dirty="0">
                <a:sym typeface="Wingdings" panose="05000000000000000000" pitchFamily="2" charset="2"/>
              </a:rPr>
              <a:t> 7: </a:t>
            </a:r>
            <a:r>
              <a:rPr lang="zh-TW" altLang="en-US" dirty="0">
                <a:sym typeface="Wingdings" panose="05000000000000000000" pitchFamily="2" charset="2"/>
              </a:rPr>
              <a:t>紅紅</a:t>
            </a:r>
            <a:endParaRPr lang="en-US" altLang="zh-TW" dirty="0">
              <a:sym typeface="Wingdings" panose="05000000000000000000" pitchFamily="2" charset="2"/>
            </a:endParaRPr>
          </a:p>
          <a:p>
            <a:pPr lvl="2"/>
            <a:r>
              <a:rPr lang="zh-TW" altLang="en-US" dirty="0">
                <a:sym typeface="Wingdings" panose="05000000000000000000" pitchFamily="2" charset="2"/>
              </a:rPr>
              <a:t>紅紅紅</a:t>
            </a:r>
            <a:r>
              <a:rPr lang="en-US" altLang="zh-TW" dirty="0">
                <a:sym typeface="Wingdings" panose="05000000000000000000" pitchFamily="2" charset="2"/>
              </a:rPr>
              <a:t>?</a:t>
            </a:r>
          </a:p>
          <a:p>
            <a:pPr lvl="1"/>
            <a:r>
              <a:rPr lang="en-US" altLang="zh-TW" dirty="0">
                <a:sym typeface="Wingdings" panose="05000000000000000000" pitchFamily="2" charset="2"/>
              </a:rPr>
              <a:t>7</a:t>
            </a:r>
            <a:r>
              <a:rPr lang="zh-TW" altLang="en-US" dirty="0">
                <a:sym typeface="Wingdings" panose="05000000000000000000" pitchFamily="2" charset="2"/>
              </a:rPr>
              <a:t> </a:t>
            </a:r>
            <a:r>
              <a:rPr lang="en-US" altLang="zh-TW" dirty="0">
                <a:sym typeface="Wingdings" panose="05000000000000000000" pitchFamily="2" charset="2"/>
              </a:rPr>
              <a:t> 3: </a:t>
            </a:r>
            <a:r>
              <a:rPr lang="zh-TW" altLang="en-US" dirty="0">
                <a:sym typeface="Wingdings" panose="05000000000000000000" pitchFamily="2" charset="2"/>
              </a:rPr>
              <a:t>老老</a:t>
            </a:r>
            <a:endParaRPr lang="en-US" altLang="zh-TW" dirty="0">
              <a:sym typeface="Wingdings" panose="05000000000000000000" pitchFamily="2" charset="2"/>
            </a:endParaRPr>
          </a:p>
          <a:p>
            <a:r>
              <a:rPr lang="en-US" altLang="zh-TW" dirty="0">
                <a:sym typeface="Wingdings" panose="05000000000000000000" pitchFamily="2" charset="2"/>
              </a:rPr>
              <a:t>More example:</a:t>
            </a:r>
          </a:p>
          <a:p>
            <a:pPr lvl="1"/>
            <a:r>
              <a:rPr lang="en-US" altLang="zh-TW" dirty="0">
                <a:sym typeface="Wingdings" panose="05000000000000000000" pitchFamily="2" charset="2"/>
                <a:hlinkClick r:id="rId3"/>
              </a:rPr>
              <a:t>https://www.youtube.com/watch?v=sAL7URwVNzY</a:t>
            </a:r>
            <a:endParaRPr lang="en-US" altLang="zh-TW" dirty="0">
              <a:sym typeface="Wingdings" panose="05000000000000000000" pitchFamily="2" charset="2"/>
            </a:endParaRPr>
          </a:p>
        </p:txBody>
      </p:sp>
      <p:sp>
        <p:nvSpPr>
          <p:cNvPr id="3" name="日期版面配置區 2">
            <a:extLst>
              <a:ext uri="{FF2B5EF4-FFF2-40B4-BE49-F238E27FC236}">
                <a16:creationId xmlns:a16="http://schemas.microsoft.com/office/drawing/2014/main" id="{FFE3604B-70A9-42A8-9CA3-61D72B5B137F}"/>
              </a:ext>
            </a:extLst>
          </p:cNvPr>
          <p:cNvSpPr>
            <a:spLocks noGrp="1"/>
          </p:cNvSpPr>
          <p:nvPr>
            <p:ph type="dt" sz="half" idx="14"/>
          </p:nvPr>
        </p:nvSpPr>
        <p:spPr/>
        <p:txBody>
          <a:bodyPr/>
          <a:lstStyle/>
          <a:p>
            <a:fld id="{57E169D1-FD8F-4286-9D28-09B5A7788756}" type="datetime1">
              <a:rPr lang="zh-TW" altLang="en-US" smtClean="0"/>
              <a:t>2025/9/29</a:t>
            </a:fld>
            <a:endParaRPr lang="zh-TW" altLang="en-US" dirty="0"/>
          </a:p>
        </p:txBody>
      </p:sp>
      <p:sp>
        <p:nvSpPr>
          <p:cNvPr id="4" name="標題 3">
            <a:extLst>
              <a:ext uri="{FF2B5EF4-FFF2-40B4-BE49-F238E27FC236}">
                <a16:creationId xmlns:a16="http://schemas.microsoft.com/office/drawing/2014/main" id="{E1519DAD-41A9-4F5B-8BD1-510781764A16}"/>
              </a:ext>
            </a:extLst>
          </p:cNvPr>
          <p:cNvSpPr>
            <a:spLocks noGrp="1"/>
          </p:cNvSpPr>
          <p:nvPr>
            <p:ph type="title"/>
          </p:nvPr>
        </p:nvSpPr>
        <p:spPr/>
        <p:txBody>
          <a:bodyPr/>
          <a:lstStyle/>
          <a:p>
            <a:r>
              <a:rPr lang="en-US" altLang="zh-TW" dirty="0"/>
              <a:t>Tone Sandhi in Taiwanese</a:t>
            </a:r>
            <a:endParaRPr lang="zh-TW" altLang="en-US" dirty="0"/>
          </a:p>
        </p:txBody>
      </p:sp>
      <p:sp>
        <p:nvSpPr>
          <p:cNvPr id="5" name="圓角矩形圖說文字 4">
            <a:extLst>
              <a:ext uri="{FF2B5EF4-FFF2-40B4-BE49-F238E27FC236}">
                <a16:creationId xmlns:a16="http://schemas.microsoft.com/office/drawing/2014/main" id="{E7DE6D55-3096-47F5-B0B3-C9F0DED78481}"/>
              </a:ext>
            </a:extLst>
          </p:cNvPr>
          <p:cNvSpPr/>
          <p:nvPr/>
        </p:nvSpPr>
        <p:spPr>
          <a:xfrm>
            <a:off x="7020272" y="4653136"/>
            <a:ext cx="1269127" cy="646986"/>
          </a:xfrm>
          <a:prstGeom prst="wedgeRoundRectCallout">
            <a:avLst>
              <a:gd name="adj1" fmla="val -27972"/>
              <a:gd name="adj2" fmla="val 25237"/>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a:defRPr/>
            </a:pPr>
            <a:r>
              <a:rPr lang="en-US" altLang="zh-TW" sz="1600" dirty="0">
                <a:solidFill>
                  <a:schemeClr val="tx1"/>
                </a:solidFill>
                <a:latin typeface="Calibri" panose="020F0502020204030204" pitchFamily="34" charset="0"/>
                <a:ea typeface="標楷體" panose="03000509000000000000" pitchFamily="65" charset="-120"/>
                <a:cs typeface="Calibri" panose="020F0502020204030204" pitchFamily="34" charset="0"/>
              </a:rPr>
              <a:t>Source:</a:t>
            </a:r>
          </a:p>
          <a:p>
            <a:pPr algn="ctr">
              <a:defRPr/>
            </a:pPr>
            <a:r>
              <a:rPr lang="zh-TW" altLang="en-US" sz="1600" dirty="0">
                <a:solidFill>
                  <a:schemeClr val="tx1"/>
                </a:solidFill>
                <a:latin typeface="Calibri" panose="020F0502020204030204" pitchFamily="34" charset="0"/>
                <a:ea typeface="標楷體" panose="03000509000000000000" pitchFamily="65" charset="-120"/>
                <a:cs typeface="Calibri" panose="020F0502020204030204" pitchFamily="34" charset="0"/>
                <a:hlinkClick r:id="rId4"/>
              </a:rPr>
              <a:t>木咕子的家</a:t>
            </a:r>
            <a:endParaRPr lang="zh-TW" altLang="en-US" sz="1600" dirty="0">
              <a:solidFill>
                <a:schemeClr val="tx1"/>
              </a:solidFill>
              <a:latin typeface="Calibri" panose="020F0502020204030204" pitchFamily="34" charset="0"/>
              <a:ea typeface="標楷體" panose="03000509000000000000" pitchFamily="65" charset="-120"/>
              <a:cs typeface="Calibri" panose="020F0502020204030204" pitchFamily="34" charset="0"/>
            </a:endParaRPr>
          </a:p>
        </p:txBody>
      </p:sp>
      <p:pic>
        <p:nvPicPr>
          <p:cNvPr id="2052" name="Picture 4" descr="https://3.bp.blogspot.com/-_PfsSumM8oE/WFKR1JH5jjI/AAAAAAAAWJ8/yG2B3mxHg9kI7i26t9iF8vDfPHIWaxUiACLcB/s640/Taiwanese_tones%2BAA.png">
            <a:extLst>
              <a:ext uri="{FF2B5EF4-FFF2-40B4-BE49-F238E27FC236}">
                <a16:creationId xmlns:a16="http://schemas.microsoft.com/office/drawing/2014/main" id="{CEE131E8-7D7C-4FCB-8967-9949C28265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2996952"/>
            <a:ext cx="4680520" cy="13090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2.bp.blogspot.com/-WZxFh0saXNk/WFKQKw6_7sI/AAAAAAAAWJ0/YmNrSbW45wQyKf-mu8BYBzBMtoiGIreGACLcB/s640/%25E8%25AE%258A%25E8%25AA%25BF%25E8%25A6%258F%25E6%25A0%25BC%25E5%259C%2596%2BAA.png">
            <a:extLst>
              <a:ext uri="{FF2B5EF4-FFF2-40B4-BE49-F238E27FC236}">
                <a16:creationId xmlns:a16="http://schemas.microsoft.com/office/drawing/2014/main" id="{C9E4C9CB-C497-4EA5-8B83-8678238787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4437112"/>
            <a:ext cx="3096344" cy="12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92704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901014" cy="1143000"/>
          </a:xfrm>
        </p:spPr>
        <p:txBody>
          <a:bodyPr/>
          <a:lstStyle/>
          <a:p>
            <a:r>
              <a:rPr lang="en-US" altLang="zh-TW" dirty="0"/>
              <a:t>Tone Sandhi: Hard Examples</a:t>
            </a:r>
            <a:endParaRPr lang="zh-TW" altLang="en-US" dirty="0"/>
          </a:p>
        </p:txBody>
      </p:sp>
      <p:sp>
        <p:nvSpPr>
          <p:cNvPr id="6" name="內容版面配置區 5"/>
          <p:cNvSpPr>
            <a:spLocks noGrp="1"/>
          </p:cNvSpPr>
          <p:nvPr>
            <p:ph sz="quarter" idx="1"/>
          </p:nvPr>
        </p:nvSpPr>
        <p:spPr/>
        <p:txBody>
          <a:bodyPr/>
          <a:lstStyle/>
          <a:p>
            <a:r>
              <a:rPr lang="en-US" altLang="zh-TW" dirty="0"/>
              <a:t>Tone Sandhi of 3+3+3+3…</a:t>
            </a:r>
          </a:p>
          <a:p>
            <a:pPr lvl="1"/>
            <a:r>
              <a:rPr lang="zh-TW" altLang="en-US" dirty="0"/>
              <a:t>請老李給我買五把好雨傘</a:t>
            </a:r>
          </a:p>
          <a:p>
            <a:pPr lvl="1"/>
            <a:r>
              <a:rPr lang="zh-TW" altLang="en-US" dirty="0"/>
              <a:t>老李買好酒請馬小姐買幾百把小雨傘</a:t>
            </a:r>
          </a:p>
          <a:p>
            <a:pPr lvl="1"/>
            <a:r>
              <a:rPr lang="zh-TW" altLang="en-US" dirty="0"/>
              <a:t>總統府裏的李總統有點想請我買酒</a:t>
            </a:r>
          </a:p>
          <a:p>
            <a:pPr lvl="1"/>
            <a:r>
              <a:rPr lang="zh-TW" altLang="en-US" dirty="0"/>
              <a:t>北海只有兩里遠，水也很淺</a:t>
            </a:r>
          </a:p>
          <a:p>
            <a:pPr lvl="1"/>
            <a:r>
              <a:rPr lang="zh-TW" altLang="en-US" dirty="0"/>
              <a:t>展覽館北館有好幾百種展覽品</a:t>
            </a:r>
          </a:p>
          <a:p>
            <a:pPr lvl="1"/>
            <a:r>
              <a:rPr lang="zh-TW" altLang="en-US" dirty="0"/>
              <a:t>你早晚打掃，我啃水果咬水餃</a:t>
            </a:r>
          </a:p>
          <a:p>
            <a:pPr lvl="1"/>
            <a:r>
              <a:rPr lang="zh-TW" altLang="en-US" dirty="0"/>
              <a:t>我很了解你，我倆永遠友好</a:t>
            </a:r>
          </a:p>
          <a:p>
            <a:pPr lvl="1"/>
            <a:r>
              <a:rPr lang="zh-TW" altLang="en-US" dirty="0"/>
              <a:t>水管可以點火，趕緊買保險</a:t>
            </a:r>
            <a:endParaRPr lang="en-US" altLang="zh-TW" dirty="0"/>
          </a:p>
          <a:p>
            <a:pPr lvl="1"/>
            <a:r>
              <a:rPr lang="en-US" altLang="zh-TW" dirty="0"/>
              <a:t>…</a:t>
            </a:r>
          </a:p>
          <a:p>
            <a:r>
              <a:rPr lang="en-US" altLang="zh-TW" dirty="0"/>
              <a:t>Word segmentation is an important step in tone determination in Mandarin Chinese.</a:t>
            </a:r>
            <a:endParaRPr lang="zh-TW" altLang="en-US" dirty="0"/>
          </a:p>
        </p:txBody>
      </p:sp>
    </p:spTree>
    <p:extLst>
      <p:ext uri="{BB962C8B-B14F-4D97-AF65-F5344CB8AC3E}">
        <p14:creationId xmlns:p14="http://schemas.microsoft.com/office/powerpoint/2010/main" val="29327613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901014" cy="1143000"/>
          </a:xfrm>
        </p:spPr>
        <p:txBody>
          <a:bodyPr/>
          <a:lstStyle/>
          <a:p>
            <a:r>
              <a:rPr lang="en-US" altLang="zh-TW" dirty="0"/>
              <a:t>Hard Examples of WSD</a:t>
            </a:r>
            <a:r>
              <a:rPr lang="zh-TW" altLang="en-US" dirty="0"/>
              <a:t> </a:t>
            </a:r>
            <a:r>
              <a:rPr lang="en-US" altLang="zh-TW" dirty="0"/>
              <a:t>&amp; WS</a:t>
            </a:r>
            <a:endParaRPr lang="zh-TW" altLang="en-US" dirty="0"/>
          </a:p>
        </p:txBody>
      </p:sp>
      <p:sp>
        <p:nvSpPr>
          <p:cNvPr id="6" name="內容版面配置區 5"/>
          <p:cNvSpPr>
            <a:spLocks noGrp="1"/>
          </p:cNvSpPr>
          <p:nvPr>
            <p:ph sz="quarter" idx="1"/>
          </p:nvPr>
        </p:nvSpPr>
        <p:spPr/>
        <p:txBody>
          <a:bodyPr>
            <a:normAutofit/>
          </a:bodyPr>
          <a:lstStyle/>
          <a:p>
            <a:r>
              <a:rPr lang="en-US" altLang="zh-TW" dirty="0"/>
              <a:t>Hard examples of WSD (word sense disambiguation)</a:t>
            </a:r>
          </a:p>
          <a:p>
            <a:pPr lvl="1"/>
            <a:r>
              <a:rPr lang="zh-TW" altLang="en-US" dirty="0"/>
              <a:t>全台大停電</a:t>
            </a:r>
            <a:endParaRPr lang="en-US" altLang="zh-TW" dirty="0"/>
          </a:p>
          <a:p>
            <a:pPr lvl="1"/>
            <a:r>
              <a:rPr lang="zh-TW" altLang="en-US" dirty="0"/>
              <a:t>有床不睡睡睡袋</a:t>
            </a:r>
            <a:endParaRPr lang="en-US" altLang="zh-TW" dirty="0"/>
          </a:p>
          <a:p>
            <a:pPr lvl="1"/>
            <a:r>
              <a:rPr lang="zh-TW" altLang="en-US" dirty="0"/>
              <a:t>用毒毒毒蛇，毒蛇會不會被毒毒死？</a:t>
            </a:r>
            <a:endParaRPr lang="en-US" altLang="zh-TW" dirty="0"/>
          </a:p>
          <a:p>
            <a:pPr lvl="1"/>
            <a:r>
              <a:rPr lang="zh-TW" altLang="en-US" dirty="0"/>
              <a:t>今天下雨，我騎車差點摔倒，好在一把把把把住了</a:t>
            </a:r>
            <a:endParaRPr lang="en-US" altLang="zh-TW" dirty="0"/>
          </a:p>
          <a:p>
            <a:pPr lvl="1"/>
            <a:r>
              <a:rPr lang="zh-TW" altLang="en-US" dirty="0"/>
              <a:t>來到楊過曾經生活過的地方，小龍女激動地說：我也想過過過兒過過的生活</a:t>
            </a:r>
            <a:endParaRPr lang="en-US" altLang="zh-TW" dirty="0"/>
          </a:p>
          <a:p>
            <a:pPr lvl="1"/>
            <a:r>
              <a:rPr lang="zh-TW" altLang="en-US" dirty="0"/>
              <a:t>教官說：校服上除了校徽別別別的，叫你別別別的，你非得別別的？</a:t>
            </a:r>
            <a:endParaRPr lang="en-US" altLang="zh-TW" dirty="0"/>
          </a:p>
          <a:p>
            <a:pPr lvl="1"/>
            <a:r>
              <a:rPr lang="zh-TW" altLang="en-US" dirty="0"/>
              <a:t>人要是行，幹一行行一行，一行行行行行，行行行幹哪行都行。要是不行，幹一行不行一行，一行不行行行不行，行行不行幹哪行都不行。</a:t>
            </a:r>
            <a:endParaRPr lang="en-US" altLang="zh-TW" dirty="0"/>
          </a:p>
          <a:p>
            <a:endParaRPr lang="zh-TW" altLang="en-US" dirty="0"/>
          </a:p>
        </p:txBody>
      </p:sp>
      <p:sp>
        <p:nvSpPr>
          <p:cNvPr id="4" name="圓角矩形圖說文字 4">
            <a:extLst>
              <a:ext uri="{FF2B5EF4-FFF2-40B4-BE49-F238E27FC236}">
                <a16:creationId xmlns:a16="http://schemas.microsoft.com/office/drawing/2014/main" id="{5557D62D-F873-40CA-8146-BA8A3C565755}"/>
              </a:ext>
            </a:extLst>
          </p:cNvPr>
          <p:cNvSpPr/>
          <p:nvPr/>
        </p:nvSpPr>
        <p:spPr>
          <a:xfrm>
            <a:off x="5906807" y="5863828"/>
            <a:ext cx="2409609" cy="1021556"/>
          </a:xfrm>
          <a:prstGeom prst="wedgeRoundRectCallout">
            <a:avLst>
              <a:gd name="adj1" fmla="val -18573"/>
              <a:gd name="adj2" fmla="val 9137"/>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eaLnBrk="1" fontAlgn="auto" hangingPunct="1">
              <a:spcBef>
                <a:spcPts val="0"/>
              </a:spcBef>
              <a:spcAft>
                <a:spcPts val="0"/>
              </a:spcAft>
              <a:defRPr/>
            </a:pPr>
            <a:r>
              <a:rPr lang="en-US" altLang="zh-TW" dirty="0">
                <a:solidFill>
                  <a:schemeClr val="tx1"/>
                </a:solidFill>
              </a:rPr>
              <a:t>Youtube examples</a:t>
            </a:r>
          </a:p>
          <a:p>
            <a:pPr marL="285750" indent="-285750">
              <a:buFont typeface="Arial" panose="020B0604020202020204" pitchFamily="34" charset="0"/>
              <a:buChar char="•"/>
              <a:defRPr/>
            </a:pPr>
            <a:r>
              <a:rPr lang="zh-TW" altLang="en-US" dirty="0">
                <a:solidFill>
                  <a:schemeClr val="tx1"/>
                </a:solidFill>
                <a:latin typeface="標楷體" panose="03000509000000000000" pitchFamily="65" charset="-120"/>
                <a:ea typeface="標楷體" panose="03000509000000000000" pitchFamily="65" charset="-120"/>
                <a:hlinkClick r:id="rId2"/>
              </a:rPr>
              <a:t>中文十級考試範例</a:t>
            </a:r>
            <a:endParaRPr lang="en-US" altLang="zh-TW" dirty="0">
              <a:solidFill>
                <a:schemeClr val="tx1"/>
              </a:solidFill>
              <a:latin typeface="標楷體" panose="03000509000000000000" pitchFamily="65" charset="-120"/>
              <a:ea typeface="標楷體" panose="03000509000000000000" pitchFamily="65" charset="-120"/>
            </a:endParaRPr>
          </a:p>
          <a:p>
            <a:pPr marL="285750" indent="-285750" eaLnBrk="1" fontAlgn="auto" hangingPunct="1">
              <a:spcBef>
                <a:spcPts val="0"/>
              </a:spcBef>
              <a:spcAft>
                <a:spcPts val="0"/>
              </a:spcAft>
              <a:buFont typeface="Arial" panose="020B0604020202020204" pitchFamily="34" charset="0"/>
              <a:buChar char="•"/>
              <a:defRPr/>
            </a:pPr>
            <a:r>
              <a:rPr lang="zh-TW" altLang="en-US" dirty="0">
                <a:solidFill>
                  <a:schemeClr val="tx1"/>
                </a:solidFill>
                <a:latin typeface="標楷體" panose="03000509000000000000" pitchFamily="65" charset="-120"/>
                <a:ea typeface="標楷體" panose="03000509000000000000" pitchFamily="65" charset="-120"/>
                <a:hlinkClick r:id="rId3"/>
              </a:rPr>
              <a:t>老外考中文十級</a:t>
            </a:r>
            <a:endParaRPr lang="en-US" altLang="zh-TW"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2559718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901014" cy="1143000"/>
          </a:xfrm>
        </p:spPr>
        <p:txBody>
          <a:bodyPr/>
          <a:lstStyle/>
          <a:p>
            <a:r>
              <a:rPr lang="zh-TW" altLang="en-US" dirty="0"/>
              <a:t>閱讀測驗</a:t>
            </a:r>
          </a:p>
        </p:txBody>
      </p:sp>
      <p:sp>
        <p:nvSpPr>
          <p:cNvPr id="6" name="內容版面配置區 5"/>
          <p:cNvSpPr>
            <a:spLocks noGrp="1"/>
          </p:cNvSpPr>
          <p:nvPr>
            <p:ph sz="quarter" idx="1"/>
          </p:nvPr>
        </p:nvSpPr>
        <p:spPr/>
        <p:txBody>
          <a:bodyPr>
            <a:normAutofit/>
          </a:bodyPr>
          <a:lstStyle/>
          <a:p>
            <a:r>
              <a:rPr lang="zh-TW" altLang="en-US" dirty="0"/>
              <a:t>在乎你的我只在乎我在乎的你是否像在乎你的我在乎我在乎的你一樣在乎在乎你的我 </a:t>
            </a:r>
            <a:r>
              <a:rPr lang="en-US" altLang="zh-TW" dirty="0">
                <a:sym typeface="Wingdings" panose="05000000000000000000" pitchFamily="2" charset="2"/>
              </a:rPr>
              <a:t> </a:t>
            </a:r>
            <a:r>
              <a:rPr lang="zh-TW" altLang="en-US" dirty="0">
                <a:sym typeface="Wingdings" panose="05000000000000000000" pitchFamily="2" charset="2"/>
              </a:rPr>
              <a:t>我在乎你，你在乎我嗎？</a:t>
            </a:r>
            <a:endParaRPr lang="en-US" altLang="zh-TW" dirty="0">
              <a:sym typeface="Wingdings" panose="05000000000000000000" pitchFamily="2" charset="2"/>
            </a:endParaRPr>
          </a:p>
          <a:p>
            <a:r>
              <a:rPr lang="zh-TW" altLang="en-US" dirty="0"/>
              <a:t>大舅去二舅家找三舅說四舅被五舅騙去六舅家偷七舅放在八舅房子裡九舅借十舅發給十一舅工資的</a:t>
            </a:r>
            <a:r>
              <a:rPr lang="en-US" altLang="zh-TW" dirty="0"/>
              <a:t>100</a:t>
            </a:r>
            <a:r>
              <a:rPr lang="zh-TW" altLang="en-US" dirty="0"/>
              <a:t>元 </a:t>
            </a:r>
            <a:r>
              <a:rPr lang="en-US" altLang="zh-TW" dirty="0">
                <a:sym typeface="Wingdings" panose="05000000000000000000" pitchFamily="2" charset="2"/>
              </a:rPr>
              <a:t> </a:t>
            </a:r>
            <a:r>
              <a:rPr lang="zh-TW" altLang="en-US" dirty="0">
                <a:sym typeface="Wingdings" panose="05000000000000000000" pitchFamily="2" charset="2"/>
              </a:rPr>
              <a:t>錢是誰的？誰是小偷？</a:t>
            </a:r>
            <a:endParaRPr lang="en-US" altLang="zh-TW" dirty="0"/>
          </a:p>
          <a:p>
            <a:endParaRPr lang="zh-TW" altLang="en-US" dirty="0"/>
          </a:p>
        </p:txBody>
      </p:sp>
    </p:spTree>
    <p:extLst>
      <p:ext uri="{BB962C8B-B14F-4D97-AF65-F5344CB8AC3E}">
        <p14:creationId xmlns:p14="http://schemas.microsoft.com/office/powerpoint/2010/main" val="195591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901014" cy="1143000"/>
          </a:xfrm>
        </p:spPr>
        <p:txBody>
          <a:bodyPr/>
          <a:lstStyle/>
          <a:p>
            <a:r>
              <a:rPr lang="zh-TW" altLang="en-US" dirty="0"/>
              <a:t>標點符號的重要（</a:t>
            </a:r>
            <a:r>
              <a:rPr lang="en-US" altLang="zh-TW" dirty="0"/>
              <a:t>1/2</a:t>
            </a:r>
            <a:r>
              <a:rPr lang="zh-TW" altLang="en-US" dirty="0"/>
              <a:t>）</a:t>
            </a:r>
          </a:p>
        </p:txBody>
      </p:sp>
      <p:sp>
        <p:nvSpPr>
          <p:cNvPr id="6" name="內容版面配置區 5"/>
          <p:cNvSpPr>
            <a:spLocks noGrp="1"/>
          </p:cNvSpPr>
          <p:nvPr>
            <p:ph sz="quarter" idx="1"/>
          </p:nvPr>
        </p:nvSpPr>
        <p:spPr/>
        <p:txBody>
          <a:bodyPr>
            <a:normAutofit/>
          </a:bodyPr>
          <a:lstStyle/>
          <a:p>
            <a:r>
              <a:rPr lang="zh-TW" altLang="en-US" dirty="0"/>
              <a:t>下雨天留客天留我不留（</a:t>
            </a:r>
            <a:r>
              <a:rPr lang="en-US" altLang="zh-TW" dirty="0">
                <a:hlinkClick r:id="rId2"/>
              </a:rPr>
              <a:t>source</a:t>
            </a:r>
            <a:r>
              <a:rPr lang="zh-TW" altLang="en-US" dirty="0"/>
              <a:t>）</a:t>
            </a:r>
            <a:endParaRPr lang="en-US" altLang="zh-TW" dirty="0"/>
          </a:p>
          <a:p>
            <a:pPr lvl="1"/>
            <a:r>
              <a:rPr lang="zh-TW" altLang="en-US" dirty="0"/>
              <a:t>下雨天留客，天留我不留。</a:t>
            </a:r>
          </a:p>
          <a:p>
            <a:pPr lvl="1"/>
            <a:r>
              <a:rPr lang="zh-TW" altLang="en-US" dirty="0"/>
              <a:t>下雨天留客，天留我？不留。</a:t>
            </a:r>
          </a:p>
          <a:p>
            <a:pPr lvl="1"/>
            <a:r>
              <a:rPr lang="zh-TW" altLang="en-US" dirty="0"/>
              <a:t>下雨天留客，天留我不？留。</a:t>
            </a:r>
          </a:p>
          <a:p>
            <a:pPr lvl="1"/>
            <a:r>
              <a:rPr lang="zh-TW" altLang="en-US" dirty="0"/>
              <a:t>下雨，天留客；天留我不留？</a:t>
            </a:r>
          </a:p>
          <a:p>
            <a:pPr lvl="1"/>
            <a:r>
              <a:rPr lang="zh-TW" altLang="en-US" dirty="0"/>
              <a:t>下雨天，留客天，留我？不留。</a:t>
            </a:r>
          </a:p>
          <a:p>
            <a:pPr lvl="1"/>
            <a:r>
              <a:rPr lang="zh-TW" altLang="en-US" dirty="0"/>
              <a:t>下雨天，留客天；留我不？留。</a:t>
            </a:r>
          </a:p>
          <a:p>
            <a:pPr lvl="1"/>
            <a:r>
              <a:rPr lang="zh-TW" altLang="en-US" dirty="0"/>
              <a:t>下雨天，留客天，留我不留？</a:t>
            </a:r>
            <a:endParaRPr lang="en-US" altLang="zh-TW" dirty="0"/>
          </a:p>
        </p:txBody>
      </p:sp>
    </p:spTree>
    <p:extLst>
      <p:ext uri="{BB962C8B-B14F-4D97-AF65-F5344CB8AC3E}">
        <p14:creationId xmlns:p14="http://schemas.microsoft.com/office/powerpoint/2010/main" val="320337569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3FA92D-921A-48E0-933C-9C3AFCA52C48}"/>
              </a:ext>
            </a:extLst>
          </p:cNvPr>
          <p:cNvSpPr>
            <a:spLocks noGrp="1"/>
          </p:cNvSpPr>
          <p:nvPr>
            <p:ph type="title"/>
          </p:nvPr>
        </p:nvSpPr>
        <p:spPr/>
        <p:txBody>
          <a:bodyPr/>
          <a:lstStyle/>
          <a:p>
            <a:r>
              <a:rPr lang="zh-TW" altLang="en-US" dirty="0"/>
              <a:t>標點符號的重要</a:t>
            </a:r>
          </a:p>
        </p:txBody>
      </p:sp>
      <p:sp>
        <p:nvSpPr>
          <p:cNvPr id="3" name="日期版面配置區 2">
            <a:extLst>
              <a:ext uri="{FF2B5EF4-FFF2-40B4-BE49-F238E27FC236}">
                <a16:creationId xmlns:a16="http://schemas.microsoft.com/office/drawing/2014/main" id="{98DF5F4C-0A51-4DE3-A236-C3A8BD6EFE24}"/>
              </a:ext>
            </a:extLst>
          </p:cNvPr>
          <p:cNvSpPr>
            <a:spLocks noGrp="1"/>
          </p:cNvSpPr>
          <p:nvPr>
            <p:ph type="dt" sz="half" idx="10"/>
          </p:nvPr>
        </p:nvSpPr>
        <p:spPr/>
        <p:txBody>
          <a:bodyPr/>
          <a:lstStyle/>
          <a:p>
            <a:fld id="{AD79DC08-DC78-4909-AB0C-6338BE709B4C}" type="datetime1">
              <a:rPr lang="zh-TW" altLang="en-US" smtClean="0"/>
              <a:t>2025/9/29</a:t>
            </a:fld>
            <a:endParaRPr lang="zh-TW" altLang="en-US"/>
          </a:p>
        </p:txBody>
      </p:sp>
      <p:sp>
        <p:nvSpPr>
          <p:cNvPr id="4" name="內容版面配置區 3">
            <a:extLst>
              <a:ext uri="{FF2B5EF4-FFF2-40B4-BE49-F238E27FC236}">
                <a16:creationId xmlns:a16="http://schemas.microsoft.com/office/drawing/2014/main" id="{D44D5585-EEFA-4D8D-9A49-9E95AD0900F6}"/>
              </a:ext>
            </a:extLst>
          </p:cNvPr>
          <p:cNvSpPr>
            <a:spLocks noGrp="1"/>
          </p:cNvSpPr>
          <p:nvPr>
            <p:ph sz="quarter" idx="1"/>
          </p:nvPr>
        </p:nvSpPr>
        <p:spPr/>
        <p:txBody>
          <a:bodyPr>
            <a:normAutofit fontScale="92500" lnSpcReduction="10000"/>
          </a:bodyPr>
          <a:lstStyle/>
          <a:p>
            <a:r>
              <a:rPr lang="zh-TW" altLang="en-US" dirty="0"/>
              <a:t>小明的日記：</a:t>
            </a:r>
            <a:endParaRPr lang="en-US" altLang="zh-TW" dirty="0"/>
          </a:p>
          <a:p>
            <a:pPr lvl="1"/>
            <a:r>
              <a:rPr lang="zh-TW" altLang="en-US" dirty="0"/>
              <a:t>今日王叔叔來我家玩媽媽說我做完作業後可以吃點心然後王叔叔誇我作業做的好於是抱起了我媽媽叫叔叔小心一點之後叔叔又親了我媽媽也親了我</a:t>
            </a:r>
          </a:p>
          <a:p>
            <a:endParaRPr lang="zh-TW" altLang="en-US" dirty="0"/>
          </a:p>
        </p:txBody>
      </p:sp>
      <p:sp>
        <p:nvSpPr>
          <p:cNvPr id="5" name="內容版面配置區 4">
            <a:extLst>
              <a:ext uri="{FF2B5EF4-FFF2-40B4-BE49-F238E27FC236}">
                <a16:creationId xmlns:a16="http://schemas.microsoft.com/office/drawing/2014/main" id="{5FFE95C3-324E-4F51-A14E-383DF87675F2}"/>
              </a:ext>
            </a:extLst>
          </p:cNvPr>
          <p:cNvSpPr>
            <a:spLocks noGrp="1"/>
          </p:cNvSpPr>
          <p:nvPr>
            <p:ph sz="quarter" idx="2"/>
          </p:nvPr>
        </p:nvSpPr>
        <p:spPr/>
        <p:txBody>
          <a:bodyPr>
            <a:normAutofit fontScale="92500" lnSpcReduction="10000"/>
          </a:bodyPr>
          <a:lstStyle/>
          <a:p>
            <a:r>
              <a:rPr lang="zh-TW" altLang="en-US" dirty="0"/>
              <a:t>兩種結果</a:t>
            </a:r>
            <a:endParaRPr lang="en-US" altLang="zh-TW" dirty="0"/>
          </a:p>
          <a:p>
            <a:pPr lvl="1"/>
            <a:r>
              <a:rPr lang="zh-TW" altLang="en-US" dirty="0"/>
              <a:t>今日王叔叔來我家玩，媽媽說我做完作業後，可以吃點心。然後，王叔叔誇我作業做的好，於是抱起了我，媽媽叫叔叔小心一點，之後叔叔又親了我，媽媽也親了我。</a:t>
            </a:r>
            <a:endParaRPr lang="en-US" altLang="zh-TW" dirty="0"/>
          </a:p>
          <a:p>
            <a:pPr lvl="1"/>
            <a:r>
              <a:rPr lang="zh-TW" altLang="en-US" dirty="0"/>
              <a:t>今日王叔叔來我家玩媽媽，說我做完作業後，可以吃點心。然後，王叔叔誇我作業做的好，於是抱起了我媽，媽叫叔叔小心一點，之後叔叔又親了我媽媽，也親了我。</a:t>
            </a:r>
            <a:endParaRPr lang="en-US" altLang="zh-TW" dirty="0"/>
          </a:p>
          <a:p>
            <a:endParaRPr lang="zh-TW" altLang="en-US" dirty="0"/>
          </a:p>
        </p:txBody>
      </p:sp>
    </p:spTree>
    <p:extLst>
      <p:ext uri="{BB962C8B-B14F-4D97-AF65-F5344CB8AC3E}">
        <p14:creationId xmlns:p14="http://schemas.microsoft.com/office/powerpoint/2010/main" val="334973344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901014" cy="1143000"/>
          </a:xfrm>
        </p:spPr>
        <p:txBody>
          <a:bodyPr/>
          <a:lstStyle/>
          <a:p>
            <a:r>
              <a:rPr lang="en-US" altLang="zh-TW" dirty="0"/>
              <a:t>WSD</a:t>
            </a:r>
            <a:r>
              <a:rPr lang="zh-TW" altLang="en-US" dirty="0"/>
              <a:t> </a:t>
            </a:r>
            <a:r>
              <a:rPr lang="en-US" altLang="zh-TW" dirty="0"/>
              <a:t>in English</a:t>
            </a:r>
            <a:endParaRPr lang="zh-TW" altLang="en-US" dirty="0"/>
          </a:p>
        </p:txBody>
      </p:sp>
      <p:sp>
        <p:nvSpPr>
          <p:cNvPr id="6" name="內容版面配置區 5"/>
          <p:cNvSpPr>
            <a:spLocks noGrp="1"/>
          </p:cNvSpPr>
          <p:nvPr>
            <p:ph sz="quarter" idx="1"/>
          </p:nvPr>
        </p:nvSpPr>
        <p:spPr/>
        <p:txBody>
          <a:bodyPr>
            <a:normAutofit/>
          </a:bodyPr>
          <a:lstStyle/>
          <a:p>
            <a:r>
              <a:rPr lang="en-US" altLang="zh-TW" dirty="0"/>
              <a:t>WSD in English</a:t>
            </a:r>
          </a:p>
          <a:p>
            <a:pPr lvl="1"/>
            <a:r>
              <a:rPr lang="en-US" altLang="zh-TW" dirty="0"/>
              <a:t>I saw a saw </a:t>
            </a:r>
            <a:r>
              <a:rPr lang="en-US" altLang="zh-TW" dirty="0" err="1"/>
              <a:t>saw</a:t>
            </a:r>
            <a:r>
              <a:rPr lang="en-US" altLang="zh-TW" dirty="0"/>
              <a:t> a saw.</a:t>
            </a:r>
          </a:p>
          <a:p>
            <a:pPr lvl="1"/>
            <a:r>
              <a:rPr lang="en-US" altLang="zh-TW" dirty="0"/>
              <a:t>I can </a:t>
            </a:r>
            <a:r>
              <a:rPr lang="en-US" altLang="zh-TW" dirty="0" err="1"/>
              <a:t>can</a:t>
            </a:r>
            <a:r>
              <a:rPr lang="en-US" altLang="zh-TW" dirty="0"/>
              <a:t> a can in a can.</a:t>
            </a:r>
          </a:p>
          <a:p>
            <a:pPr lvl="1"/>
            <a:r>
              <a:rPr lang="en-US" altLang="zh-TW" dirty="0"/>
              <a:t>I think that that that that that student used was wrong.</a:t>
            </a:r>
          </a:p>
          <a:p>
            <a:pPr lvl="1"/>
            <a:r>
              <a:rPr lang="en-US" altLang="zh-TW" dirty="0"/>
              <a:t>We must hang together, or we'll be hanged separately.</a:t>
            </a:r>
          </a:p>
          <a:p>
            <a:endParaRPr lang="zh-TW" altLang="en-US" dirty="0"/>
          </a:p>
        </p:txBody>
      </p:sp>
    </p:spTree>
    <p:extLst>
      <p:ext uri="{BB962C8B-B14F-4D97-AF65-F5344CB8AC3E}">
        <p14:creationId xmlns:p14="http://schemas.microsoft.com/office/powerpoint/2010/main" val="35943250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normAutofit/>
          </a:bodyPr>
          <a:lstStyle/>
          <a:p>
            <a:r>
              <a:rPr lang="en-US" altLang="zh-TW" dirty="0">
                <a:hlinkClick r:id="rId2"/>
              </a:rPr>
              <a:t>CKIP</a:t>
            </a:r>
            <a:r>
              <a:rPr lang="zh-TW" altLang="en-US" dirty="0"/>
              <a:t>：中研院的斷詞器（包含詞性標註）</a:t>
            </a:r>
            <a:endParaRPr lang="en-US" altLang="zh-TW" dirty="0"/>
          </a:p>
          <a:p>
            <a:r>
              <a:rPr lang="en-US" altLang="zh-TW" dirty="0" err="1">
                <a:hlinkClick r:id="rId3"/>
              </a:rPr>
              <a:t>Jieba</a:t>
            </a:r>
            <a:r>
              <a:rPr lang="zh-TW" altLang="en-US" dirty="0"/>
              <a:t>：</a:t>
            </a:r>
            <a:r>
              <a:rPr lang="en-US" altLang="zh-TW" dirty="0"/>
              <a:t>Python</a:t>
            </a:r>
            <a:r>
              <a:rPr lang="zh-TW" altLang="en-US" dirty="0"/>
              <a:t>的中文分詞器</a:t>
            </a:r>
          </a:p>
          <a:p>
            <a:r>
              <a:rPr lang="en-US" altLang="zh-TW" dirty="0" err="1">
                <a:hlinkClick r:id="rId4"/>
              </a:rPr>
              <a:t>HanLP</a:t>
            </a:r>
            <a:r>
              <a:rPr lang="zh-TW" altLang="en-US" dirty="0"/>
              <a:t>：開源的分詞器</a:t>
            </a:r>
            <a:r>
              <a:rPr lang="en-US" altLang="zh-TW" dirty="0"/>
              <a:t>(java)</a:t>
            </a:r>
            <a:endParaRPr lang="zh-TW" altLang="en-US" dirty="0"/>
          </a:p>
          <a:p>
            <a:r>
              <a:rPr lang="en-US" altLang="zh-TW" dirty="0" err="1">
                <a:hlinkClick r:id="rId5"/>
              </a:rPr>
              <a:t>Ansj</a:t>
            </a:r>
            <a:r>
              <a:rPr lang="zh-TW" altLang="en-US" dirty="0"/>
              <a:t>：開源的中文分詞器</a:t>
            </a:r>
            <a:r>
              <a:rPr lang="en-US" altLang="zh-TW" dirty="0"/>
              <a:t>(java)</a:t>
            </a:r>
          </a:p>
          <a:p>
            <a:r>
              <a:rPr lang="en-US" altLang="zh-TW" dirty="0">
                <a:hlinkClick r:id="rId6"/>
              </a:rPr>
              <a:t>Stanford Word </a:t>
            </a:r>
            <a:r>
              <a:rPr lang="en-US" altLang="zh-TW" dirty="0" err="1">
                <a:hlinkClick r:id="rId6"/>
              </a:rPr>
              <a:t>Segmenter</a:t>
            </a:r>
            <a:r>
              <a:rPr lang="en-US" altLang="zh-TW" dirty="0"/>
              <a:t> for Chinese</a:t>
            </a:r>
          </a:p>
          <a:p>
            <a:r>
              <a:rPr lang="zh-TW" altLang="en-US" dirty="0">
                <a:hlinkClick r:id="rId7"/>
              </a:rPr>
              <a:t>交通大學語音實驗室線上繁體中文剖析器</a:t>
            </a:r>
            <a:endParaRPr lang="en-US" altLang="zh-TW" dirty="0"/>
          </a:p>
        </p:txBody>
      </p:sp>
      <p:sp>
        <p:nvSpPr>
          <p:cNvPr id="2" name="標題 1"/>
          <p:cNvSpPr>
            <a:spLocks noGrp="1"/>
          </p:cNvSpPr>
          <p:nvPr>
            <p:ph type="title"/>
          </p:nvPr>
        </p:nvSpPr>
        <p:spPr/>
        <p:txBody>
          <a:bodyPr/>
          <a:lstStyle/>
          <a:p>
            <a:r>
              <a:rPr lang="zh-TW" altLang="en-US" dirty="0"/>
              <a:t>常用中文斷詞系統</a:t>
            </a:r>
          </a:p>
        </p:txBody>
      </p:sp>
    </p:spTree>
    <p:extLst>
      <p:ext uri="{BB962C8B-B14F-4D97-AF65-F5344CB8AC3E}">
        <p14:creationId xmlns:p14="http://schemas.microsoft.com/office/powerpoint/2010/main" val="25363739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57200" y="1714488"/>
            <a:ext cx="7467600" cy="5143512"/>
          </a:xfrm>
        </p:spPr>
        <p:txBody>
          <a:bodyPr>
            <a:normAutofit/>
          </a:bodyPr>
          <a:lstStyle/>
          <a:p>
            <a:r>
              <a:rPr lang="zh-TW" altLang="en-US" dirty="0">
                <a:sym typeface="Wingdings" panose="05000000000000000000" pitchFamily="2" charset="2"/>
              </a:rPr>
              <a:t>詞（</a:t>
            </a:r>
            <a:r>
              <a:rPr lang="en-US" altLang="zh-TW" dirty="0">
                <a:sym typeface="Wingdings" panose="05000000000000000000" pitchFamily="2" charset="2"/>
              </a:rPr>
              <a:t>word</a:t>
            </a:r>
            <a:r>
              <a:rPr lang="zh-TW" altLang="en-US" dirty="0">
                <a:sym typeface="Wingdings" panose="05000000000000000000" pitchFamily="2" charset="2"/>
              </a:rPr>
              <a:t>）的定義</a:t>
            </a:r>
            <a:endParaRPr lang="en-US" altLang="zh-TW" dirty="0">
              <a:sym typeface="Wingdings" panose="05000000000000000000" pitchFamily="2" charset="2"/>
            </a:endParaRPr>
          </a:p>
          <a:p>
            <a:pPr lvl="1"/>
            <a:r>
              <a:rPr lang="zh-TW" altLang="en-US" dirty="0"/>
              <a:t>詞是文字內有意義的最小單位</a:t>
            </a:r>
            <a:endParaRPr lang="en-US" altLang="zh-TW" dirty="0"/>
          </a:p>
          <a:p>
            <a:pPr lvl="1"/>
            <a:r>
              <a:rPr lang="zh-TW" altLang="en-US" dirty="0"/>
              <a:t>欲進行任何語言處理，都必須先能分辨文本中的詞，才能進行下一步</a:t>
            </a:r>
            <a:endParaRPr lang="en-US" altLang="zh-TW" dirty="0"/>
          </a:p>
          <a:p>
            <a:r>
              <a:rPr lang="zh-TW" altLang="en-US" dirty="0"/>
              <a:t>中文斷詞</a:t>
            </a:r>
            <a:r>
              <a:rPr lang="zh-TW" altLang="en-US" dirty="0">
                <a:sym typeface="Wingdings" panose="05000000000000000000" pitchFamily="2" charset="2"/>
              </a:rPr>
              <a:t>（</a:t>
            </a:r>
            <a:r>
              <a:rPr lang="en-US" altLang="zh-TW" dirty="0">
                <a:sym typeface="Wingdings" panose="05000000000000000000" pitchFamily="2" charset="2"/>
              </a:rPr>
              <a:t>Chinese word segmentation</a:t>
            </a:r>
            <a:r>
              <a:rPr lang="zh-TW" altLang="en-US" dirty="0">
                <a:sym typeface="Wingdings" panose="05000000000000000000" pitchFamily="2" charset="2"/>
              </a:rPr>
              <a:t>）</a:t>
            </a:r>
            <a:endParaRPr lang="en-US" altLang="zh-TW" dirty="0"/>
          </a:p>
          <a:p>
            <a:pPr lvl="1"/>
            <a:r>
              <a:rPr lang="zh-TW" altLang="en-US" dirty="0"/>
              <a:t>將一段中文切分出「詞」，並必須符合文句原意</a:t>
            </a:r>
            <a:endParaRPr lang="en-US" altLang="zh-TW" dirty="0"/>
          </a:p>
          <a:p>
            <a:r>
              <a:rPr lang="zh-TW" altLang="en-US" dirty="0"/>
              <a:t>中文斷詞範例</a:t>
            </a:r>
            <a:endParaRPr lang="en-US" altLang="zh-TW" dirty="0"/>
          </a:p>
          <a:p>
            <a:pPr lvl="1"/>
            <a:r>
              <a:rPr lang="zh-TW" altLang="en-US" dirty="0"/>
              <a:t>我們</a:t>
            </a:r>
            <a:r>
              <a:rPr lang="en-US" altLang="zh-TW" dirty="0"/>
              <a:t>|</a:t>
            </a:r>
            <a:r>
              <a:rPr lang="zh-TW" altLang="en-US" dirty="0"/>
              <a:t>在</a:t>
            </a:r>
            <a:r>
              <a:rPr lang="en-US" altLang="zh-TW" dirty="0"/>
              <a:t>|</a:t>
            </a:r>
            <a:r>
              <a:rPr lang="zh-TW" altLang="en-US" dirty="0"/>
              <a:t>野生</a:t>
            </a:r>
            <a:r>
              <a:rPr lang="en-US" altLang="zh-TW" dirty="0"/>
              <a:t>|</a:t>
            </a:r>
            <a:r>
              <a:rPr lang="zh-TW" altLang="en-US" dirty="0"/>
              <a:t>動物園</a:t>
            </a:r>
            <a:r>
              <a:rPr lang="en-US" altLang="zh-TW" dirty="0"/>
              <a:t>|</a:t>
            </a:r>
            <a:r>
              <a:rPr lang="zh-TW" altLang="en-US" dirty="0"/>
              <a:t>玩 </a:t>
            </a:r>
            <a:r>
              <a:rPr lang="en-US" altLang="zh-TW" dirty="0">
                <a:sym typeface="Wingdings" panose="05000000000000000000" pitchFamily="2" charset="2"/>
              </a:rPr>
              <a:t> </a:t>
            </a:r>
            <a:r>
              <a:rPr lang="zh-TW" altLang="en-US" dirty="0">
                <a:sym typeface="Wingdings" panose="05000000000000000000" pitchFamily="2" charset="2"/>
              </a:rPr>
              <a:t>符合文句原意</a:t>
            </a:r>
            <a:endParaRPr lang="en-US" altLang="zh-TW" dirty="0"/>
          </a:p>
          <a:p>
            <a:pPr lvl="1"/>
            <a:r>
              <a:rPr lang="zh-TW" altLang="en-US" dirty="0"/>
              <a:t>我們</a:t>
            </a:r>
            <a:r>
              <a:rPr lang="en-US" altLang="zh-TW" dirty="0"/>
              <a:t>|</a:t>
            </a:r>
            <a:r>
              <a:rPr lang="zh-TW" altLang="en-US" dirty="0"/>
              <a:t>在野</a:t>
            </a:r>
            <a:r>
              <a:rPr lang="en-US" altLang="zh-TW" dirty="0"/>
              <a:t>|</a:t>
            </a:r>
            <a:r>
              <a:rPr lang="zh-TW" altLang="en-US" dirty="0"/>
              <a:t>生動</a:t>
            </a:r>
            <a:r>
              <a:rPr lang="en-US" altLang="zh-TW" dirty="0"/>
              <a:t>|</a:t>
            </a:r>
            <a:r>
              <a:rPr lang="zh-TW" altLang="en-US" dirty="0"/>
              <a:t>物</a:t>
            </a:r>
            <a:r>
              <a:rPr lang="en-US" altLang="zh-TW" dirty="0"/>
              <a:t>|</a:t>
            </a:r>
            <a:r>
              <a:rPr lang="zh-TW" altLang="en-US" dirty="0"/>
              <a:t>園</a:t>
            </a:r>
            <a:r>
              <a:rPr lang="en-US" altLang="zh-TW" dirty="0"/>
              <a:t>|</a:t>
            </a:r>
            <a:r>
              <a:rPr lang="zh-TW" altLang="en-US" dirty="0"/>
              <a:t>玩 </a:t>
            </a:r>
            <a:r>
              <a:rPr lang="en-US" altLang="zh-TW" dirty="0">
                <a:sym typeface="Wingdings" panose="05000000000000000000" pitchFamily="2" charset="2"/>
              </a:rPr>
              <a:t> </a:t>
            </a:r>
            <a:r>
              <a:rPr lang="zh-TW" altLang="en-US" dirty="0">
                <a:sym typeface="Wingdings" panose="05000000000000000000" pitchFamily="2" charset="2"/>
              </a:rPr>
              <a:t>不符合文句原意</a:t>
            </a:r>
            <a:endParaRPr lang="en-US" altLang="zh-TW" dirty="0">
              <a:sym typeface="Wingdings" panose="05000000000000000000" pitchFamily="2" charset="2"/>
            </a:endParaRPr>
          </a:p>
          <a:p>
            <a:r>
              <a:rPr lang="zh-TW" altLang="en-US" dirty="0"/>
              <a:t>英文詞</a:t>
            </a:r>
            <a:endParaRPr lang="en-US" altLang="zh-TW" dirty="0"/>
          </a:p>
          <a:p>
            <a:pPr lvl="1"/>
            <a:r>
              <a:rPr lang="zh-TW" altLang="en-US" dirty="0"/>
              <a:t>以空格分開，定義比較明確</a:t>
            </a:r>
            <a:endParaRPr lang="en-US" altLang="zh-TW" dirty="0"/>
          </a:p>
          <a:p>
            <a:pPr lvl="1"/>
            <a:r>
              <a:rPr lang="zh-TW" altLang="en-US" dirty="0"/>
              <a:t>例外：</a:t>
            </a:r>
            <a:r>
              <a:rPr lang="en-US" altLang="zh-TW" dirty="0"/>
              <a:t> San Francisco, de facto, de jure, a priori, a posteriori</a:t>
            </a:r>
          </a:p>
        </p:txBody>
      </p:sp>
      <p:sp>
        <p:nvSpPr>
          <p:cNvPr id="2" name="標題 1"/>
          <p:cNvSpPr>
            <a:spLocks noGrp="1"/>
          </p:cNvSpPr>
          <p:nvPr>
            <p:ph type="title"/>
          </p:nvPr>
        </p:nvSpPr>
        <p:spPr/>
        <p:txBody>
          <a:bodyPr/>
          <a:lstStyle/>
          <a:p>
            <a:r>
              <a:rPr lang="zh-TW" altLang="en-US" dirty="0"/>
              <a:t>中文斷詞</a:t>
            </a:r>
          </a:p>
        </p:txBody>
      </p:sp>
      <p:sp>
        <p:nvSpPr>
          <p:cNvPr id="7" name="圓角矩形圖說文字 6"/>
          <p:cNvSpPr/>
          <p:nvPr/>
        </p:nvSpPr>
        <p:spPr>
          <a:xfrm>
            <a:off x="7524328" y="5661248"/>
            <a:ext cx="911097" cy="408623"/>
          </a:xfrm>
          <a:prstGeom prst="wedgeRoundRectCallout">
            <a:avLst>
              <a:gd name="adj1" fmla="val -4259"/>
              <a:gd name="adj2" fmla="val -19990"/>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chemeClr val="tx1"/>
                </a:solidFill>
                <a:latin typeface="標楷體" panose="03000509000000000000" pitchFamily="65" charset="-120"/>
                <a:ea typeface="標楷體" panose="03000509000000000000" pitchFamily="65" charset="-120"/>
                <a:hlinkClick r:id="rId2"/>
              </a:rPr>
              <a:t>Source</a:t>
            </a:r>
            <a:endParaRPr lang="zh-TW" altLang="en-US" dirty="0">
              <a:solidFill>
                <a:schemeClr val="tx1"/>
              </a:solidFill>
              <a:latin typeface="標楷體" panose="03000509000000000000" pitchFamily="65" charset="-120"/>
              <a:ea typeface="標楷體" panose="03000509000000000000" pitchFamily="65" charset="-120"/>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a:extLst>
              <a:ext uri="{FF2B5EF4-FFF2-40B4-BE49-F238E27FC236}">
                <a16:creationId xmlns:a16="http://schemas.microsoft.com/office/drawing/2014/main" id="{04CFEAA5-B1F9-4D6B-BCF4-EB9144749200}"/>
              </a:ext>
            </a:extLst>
          </p:cNvPr>
          <p:cNvSpPr>
            <a:spLocks noGrp="1"/>
          </p:cNvSpPr>
          <p:nvPr>
            <p:ph type="dt" sz="half" idx="14"/>
          </p:nvPr>
        </p:nvSpPr>
        <p:spPr/>
        <p:txBody>
          <a:bodyPr/>
          <a:lstStyle/>
          <a:p>
            <a:fld id="{57E169D1-FD8F-4286-9D28-09B5A7788756}" type="datetime1">
              <a:rPr lang="zh-TW" altLang="en-US" smtClean="0"/>
              <a:t>2025/9/29</a:t>
            </a:fld>
            <a:endParaRPr lang="zh-TW" altLang="en-US" dirty="0"/>
          </a:p>
        </p:txBody>
      </p:sp>
      <p:sp>
        <p:nvSpPr>
          <p:cNvPr id="4" name="標題 3">
            <a:extLst>
              <a:ext uri="{FF2B5EF4-FFF2-40B4-BE49-F238E27FC236}">
                <a16:creationId xmlns:a16="http://schemas.microsoft.com/office/drawing/2014/main" id="{DA5C4787-853B-4F86-A87E-7D30078F9638}"/>
              </a:ext>
            </a:extLst>
          </p:cNvPr>
          <p:cNvSpPr>
            <a:spLocks noGrp="1"/>
          </p:cNvSpPr>
          <p:nvPr>
            <p:ph type="title"/>
          </p:nvPr>
        </p:nvSpPr>
        <p:spPr/>
        <p:txBody>
          <a:bodyPr/>
          <a:lstStyle/>
          <a:p>
            <a:r>
              <a:rPr lang="zh-TW" altLang="en-US" dirty="0"/>
              <a:t>中文的玄妙</a:t>
            </a:r>
          </a:p>
        </p:txBody>
      </p:sp>
      <p:pic>
        <p:nvPicPr>
          <p:cNvPr id="5" name="圖片 4">
            <a:extLst>
              <a:ext uri="{FF2B5EF4-FFF2-40B4-BE49-F238E27FC236}">
                <a16:creationId xmlns:a16="http://schemas.microsoft.com/office/drawing/2014/main" id="{D069F13A-424C-4B9A-BC6A-F4B09A57A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988839"/>
            <a:ext cx="3528392" cy="4474579"/>
          </a:xfrm>
          <a:prstGeom prst="rect">
            <a:avLst/>
          </a:prstGeom>
        </p:spPr>
      </p:pic>
      <p:pic>
        <p:nvPicPr>
          <p:cNvPr id="7" name="Picture 2" descr="答案是...。（圖取自臉書）">
            <a:extLst>
              <a:ext uri="{FF2B5EF4-FFF2-40B4-BE49-F238E27FC236}">
                <a16:creationId xmlns:a16="http://schemas.microsoft.com/office/drawing/2014/main" id="{8D0F50F5-16B5-4325-8F64-B907B1A3F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060848"/>
            <a:ext cx="332867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35772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2800CBA5-9F0E-4744-8734-1C35B348058E}"/>
              </a:ext>
            </a:extLst>
          </p:cNvPr>
          <p:cNvSpPr>
            <a:spLocks noGrp="1"/>
          </p:cNvSpPr>
          <p:nvPr>
            <p:ph type="title"/>
          </p:nvPr>
        </p:nvSpPr>
        <p:spPr/>
        <p:txBody>
          <a:bodyPr/>
          <a:lstStyle/>
          <a:p>
            <a:r>
              <a:rPr lang="zh-TW" altLang="en-US" dirty="0"/>
              <a:t>英語的玄妙</a:t>
            </a:r>
          </a:p>
        </p:txBody>
      </p:sp>
      <p:sp>
        <p:nvSpPr>
          <p:cNvPr id="3" name="日期版面配置區 2">
            <a:extLst>
              <a:ext uri="{FF2B5EF4-FFF2-40B4-BE49-F238E27FC236}">
                <a16:creationId xmlns:a16="http://schemas.microsoft.com/office/drawing/2014/main" id="{9E53AAE8-9C65-46C5-8402-781F6E284747}"/>
              </a:ext>
            </a:extLst>
          </p:cNvPr>
          <p:cNvSpPr>
            <a:spLocks noGrp="1"/>
          </p:cNvSpPr>
          <p:nvPr>
            <p:ph type="dt" sz="half" idx="10"/>
          </p:nvPr>
        </p:nvSpPr>
        <p:spPr/>
        <p:txBody>
          <a:bodyPr/>
          <a:lstStyle/>
          <a:p>
            <a:fld id="{57E169D1-FD8F-4286-9D28-09B5A7788756}" type="datetime1">
              <a:rPr lang="zh-TW" altLang="en-US" smtClean="0"/>
              <a:t>2025/9/29</a:t>
            </a:fld>
            <a:endParaRPr lang="zh-TW" altLang="en-US" dirty="0"/>
          </a:p>
        </p:txBody>
      </p:sp>
      <p:sp>
        <p:nvSpPr>
          <p:cNvPr id="2" name="內容版面配置區 1">
            <a:extLst>
              <a:ext uri="{FF2B5EF4-FFF2-40B4-BE49-F238E27FC236}">
                <a16:creationId xmlns:a16="http://schemas.microsoft.com/office/drawing/2014/main" id="{B29DA226-30A5-4939-A799-AA3679963971}"/>
              </a:ext>
            </a:extLst>
          </p:cNvPr>
          <p:cNvSpPr>
            <a:spLocks noGrp="1"/>
          </p:cNvSpPr>
          <p:nvPr>
            <p:ph sz="quarter" idx="1"/>
          </p:nvPr>
        </p:nvSpPr>
        <p:spPr/>
        <p:txBody>
          <a:bodyPr>
            <a:normAutofit fontScale="92500"/>
          </a:bodyPr>
          <a:lstStyle/>
          <a:p>
            <a:r>
              <a:rPr lang="en-US" altLang="zh-TW" dirty="0"/>
              <a:t>Bush got something wrong with his brain, and he went to see a doctor. After the medical examination, the doctor told him:</a:t>
            </a:r>
          </a:p>
          <a:p>
            <a:r>
              <a:rPr lang="en-US" altLang="zh-TW" dirty="0"/>
              <a:t>“Bad news, Mr. President. Your brain has two parts: one is left, and the other is right. </a:t>
            </a:r>
            <a:r>
              <a:rPr lang="en-US" altLang="zh-TW" dirty="0">
                <a:solidFill>
                  <a:srgbClr val="FF0000"/>
                </a:solidFill>
              </a:rPr>
              <a:t>Your left brain has nothing right. Your right brain has nothing left</a:t>
            </a:r>
            <a:r>
              <a:rPr lang="en-US" altLang="zh-TW" dirty="0"/>
              <a:t>.”</a:t>
            </a:r>
          </a:p>
          <a:p>
            <a:endParaRPr lang="zh-TW" altLang="en-US" dirty="0"/>
          </a:p>
        </p:txBody>
      </p:sp>
      <p:pic>
        <p:nvPicPr>
          <p:cNvPr id="7" name="內容版面配置區 5">
            <a:extLst>
              <a:ext uri="{FF2B5EF4-FFF2-40B4-BE49-F238E27FC236}">
                <a16:creationId xmlns:a16="http://schemas.microsoft.com/office/drawing/2014/main" id="{737D214D-E0E7-4464-A39E-34EB007C3D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1844824"/>
            <a:ext cx="4309535" cy="4269259"/>
          </a:xfrm>
          <a:prstGeom prst="rect">
            <a:avLst/>
          </a:prstGeom>
        </p:spPr>
      </p:pic>
    </p:spTree>
    <p:extLst>
      <p:ext uri="{BB962C8B-B14F-4D97-AF65-F5344CB8AC3E}">
        <p14:creationId xmlns:p14="http://schemas.microsoft.com/office/powerpoint/2010/main" val="417310121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901014" cy="1143000"/>
          </a:xfrm>
        </p:spPr>
        <p:txBody>
          <a:bodyPr/>
          <a:lstStyle/>
          <a:p>
            <a:r>
              <a:rPr kumimoji="1" lang="en-US" altLang="zh-TW" dirty="0"/>
              <a:t>Conclusions and Future Work</a:t>
            </a:r>
            <a:endParaRPr kumimoji="1" lang="zh-TW" altLang="en-US" dirty="0"/>
          </a:p>
        </p:txBody>
      </p:sp>
      <p:sp>
        <p:nvSpPr>
          <p:cNvPr id="3" name="內容版面配置區 2"/>
          <p:cNvSpPr>
            <a:spLocks noGrp="1"/>
          </p:cNvSpPr>
          <p:nvPr>
            <p:ph sz="quarter" idx="1"/>
          </p:nvPr>
        </p:nvSpPr>
        <p:spPr/>
        <p:txBody>
          <a:bodyPr>
            <a:normAutofit/>
          </a:bodyPr>
          <a:lstStyle/>
          <a:p>
            <a:r>
              <a:rPr kumimoji="1" lang="en-US" altLang="zh-TW" dirty="0"/>
              <a:t>Conclusion</a:t>
            </a:r>
          </a:p>
          <a:p>
            <a:pPr lvl="1"/>
            <a:r>
              <a:rPr kumimoji="1" lang="en-US" altLang="zh-TW" dirty="0"/>
              <a:t>Word tables are crucial for WS </a:t>
            </a:r>
          </a:p>
          <a:p>
            <a:pPr lvl="2"/>
            <a:r>
              <a:rPr kumimoji="1" lang="en-US" altLang="zh-TW" dirty="0"/>
              <a:t>Automatic construction of word tables</a:t>
            </a:r>
          </a:p>
          <a:p>
            <a:pPr lvl="1"/>
            <a:r>
              <a:rPr kumimoji="1" lang="en-US" altLang="zh-TW" dirty="0"/>
              <a:t>WS</a:t>
            </a:r>
            <a:r>
              <a:rPr kumimoji="1" lang="zh-TW" altLang="en-US" dirty="0"/>
              <a:t> </a:t>
            </a:r>
            <a:r>
              <a:rPr kumimoji="1" lang="en-US" altLang="zh-TW" dirty="0"/>
              <a:t>&amp; WSD is a never-ending task!</a:t>
            </a:r>
          </a:p>
          <a:p>
            <a:pPr lvl="2"/>
            <a:r>
              <a:rPr kumimoji="1" lang="zh-TW" altLang="en-US" dirty="0"/>
              <a:t>武漢肺炎、新冠、三採陰、人傳人、復陽</a:t>
            </a:r>
            <a:endParaRPr kumimoji="1" lang="en-US" altLang="zh-TW" dirty="0"/>
          </a:p>
          <a:p>
            <a:pPr lvl="2"/>
            <a:r>
              <a:rPr kumimoji="1" lang="zh-TW" altLang="en-US" dirty="0"/>
              <a:t>這條水溝很難過。</a:t>
            </a:r>
            <a:endParaRPr kumimoji="1" lang="en-US" altLang="zh-TW" dirty="0"/>
          </a:p>
          <a:p>
            <a:r>
              <a:rPr kumimoji="1" lang="en-US" altLang="zh-TW" dirty="0"/>
              <a:t>Future work</a:t>
            </a:r>
          </a:p>
          <a:p>
            <a:pPr lvl="1"/>
            <a:r>
              <a:rPr kumimoji="1" lang="en-US" altLang="zh-TW" dirty="0"/>
              <a:t>POS (part-of-speech) tagger</a:t>
            </a:r>
          </a:p>
          <a:p>
            <a:pPr lvl="1"/>
            <a:r>
              <a:rPr kumimoji="1" lang="en-US" altLang="zh-TW" dirty="0"/>
              <a:t>Other methods for Chinese word segmentation</a:t>
            </a:r>
          </a:p>
          <a:p>
            <a:pPr lvl="2"/>
            <a:r>
              <a:rPr kumimoji="1" lang="en-US" altLang="zh-TW" dirty="0"/>
              <a:t>DNN</a:t>
            </a:r>
          </a:p>
          <a:p>
            <a:pPr lvl="2"/>
            <a:r>
              <a:rPr kumimoji="1" lang="en-US" altLang="zh-TW" dirty="0"/>
              <a:t>CRF</a:t>
            </a:r>
          </a:p>
          <a:p>
            <a:pPr lvl="1"/>
            <a:r>
              <a:rPr kumimoji="1" lang="en-US" altLang="zh-TW" dirty="0"/>
              <a:t>Sentences of mixed languages</a:t>
            </a:r>
          </a:p>
        </p:txBody>
      </p:sp>
    </p:spTree>
    <p:extLst>
      <p:ext uri="{BB962C8B-B14F-4D97-AF65-F5344CB8AC3E}">
        <p14:creationId xmlns:p14="http://schemas.microsoft.com/office/powerpoint/2010/main" val="285690980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5BC67B0-7F80-446C-94AC-0E68F70A505C}"/>
              </a:ext>
            </a:extLst>
          </p:cNvPr>
          <p:cNvSpPr>
            <a:spLocks noGrp="1"/>
          </p:cNvSpPr>
          <p:nvPr>
            <p:ph sz="quarter" idx="1"/>
          </p:nvPr>
        </p:nvSpPr>
        <p:spPr/>
        <p:txBody>
          <a:bodyPr>
            <a:normAutofit/>
          </a:bodyPr>
          <a:lstStyle/>
          <a:p>
            <a:r>
              <a:rPr lang="zh-TW" altLang="en-US" dirty="0"/>
              <a:t>小兒子去阿公阿嬤家住了半個月之後，台語果然很有進步。這是他最近作業上的「造句」：</a:t>
            </a:r>
          </a:p>
          <a:p>
            <a:pPr lvl="1"/>
            <a:r>
              <a:rPr lang="zh-TW" altLang="en-US" dirty="0"/>
              <a:t>問：「今天媽媽帶我去麥當勞，吃薯條問番茄醬。」</a:t>
            </a:r>
          </a:p>
          <a:p>
            <a:pPr lvl="1"/>
            <a:r>
              <a:rPr lang="zh-TW" altLang="en-US" dirty="0"/>
              <a:t>幾乎：「今天姐姐帶了一個男生回家，要我叫他幾乎。」</a:t>
            </a:r>
          </a:p>
          <a:p>
            <a:pPr lvl="1"/>
            <a:r>
              <a:rPr lang="zh-TW" altLang="en-US" dirty="0"/>
              <a:t>吉普賽：「今天一早起來，我就棒了好大的吉普賽。」</a:t>
            </a:r>
          </a:p>
          <a:p>
            <a:pPr lvl="1"/>
            <a:r>
              <a:rPr lang="zh-TW" altLang="en-US" dirty="0"/>
              <a:t>儍⋯吹：「媽媽在儍水餃，爸爸在吹粽子，今天的晚餐真豐富。」</a:t>
            </a:r>
          </a:p>
          <a:p>
            <a:pPr lvl="1"/>
            <a:r>
              <a:rPr lang="zh-TW" altLang="en-US" dirty="0"/>
              <a:t>很慢：「我去同學家吃的荔枝都是很慢的，非常好吃。」</a:t>
            </a:r>
          </a:p>
          <a:p>
            <a:pPr lvl="1"/>
            <a:r>
              <a:rPr lang="zh-TW" altLang="en-US" dirty="0"/>
              <a:t>休假：「媽媽很不高興爸爸每次去酒店都叫休假。」</a:t>
            </a:r>
          </a:p>
          <a:p>
            <a:pPr lvl="1"/>
            <a:r>
              <a:rPr lang="zh-TW" altLang="en-US" dirty="0"/>
              <a:t>恭賀：「這個禮拜天全班同學恭賀要一起出去玩。」</a:t>
            </a:r>
          </a:p>
        </p:txBody>
      </p:sp>
      <p:sp>
        <p:nvSpPr>
          <p:cNvPr id="3" name="日期版面配置區 2">
            <a:extLst>
              <a:ext uri="{FF2B5EF4-FFF2-40B4-BE49-F238E27FC236}">
                <a16:creationId xmlns:a16="http://schemas.microsoft.com/office/drawing/2014/main" id="{CFF99505-B593-4FD1-A61C-405EDFBA7530}"/>
              </a:ext>
            </a:extLst>
          </p:cNvPr>
          <p:cNvSpPr>
            <a:spLocks noGrp="1"/>
          </p:cNvSpPr>
          <p:nvPr>
            <p:ph type="dt" sz="half" idx="14"/>
          </p:nvPr>
        </p:nvSpPr>
        <p:spPr/>
        <p:txBody>
          <a:bodyPr/>
          <a:lstStyle/>
          <a:p>
            <a:fld id="{57E169D1-FD8F-4286-9D28-09B5A7788756}" type="datetime1">
              <a:rPr lang="zh-TW" altLang="en-US" smtClean="0"/>
              <a:t>2025/9/29</a:t>
            </a:fld>
            <a:endParaRPr lang="zh-TW" altLang="en-US" dirty="0"/>
          </a:p>
        </p:txBody>
      </p:sp>
      <p:sp>
        <p:nvSpPr>
          <p:cNvPr id="4" name="標題 3">
            <a:extLst>
              <a:ext uri="{FF2B5EF4-FFF2-40B4-BE49-F238E27FC236}">
                <a16:creationId xmlns:a16="http://schemas.microsoft.com/office/drawing/2014/main" id="{3C232799-3825-4B4A-AFE2-69F8DC93905D}"/>
              </a:ext>
            </a:extLst>
          </p:cNvPr>
          <p:cNvSpPr>
            <a:spLocks noGrp="1"/>
          </p:cNvSpPr>
          <p:nvPr>
            <p:ph type="title"/>
          </p:nvPr>
        </p:nvSpPr>
        <p:spPr/>
        <p:txBody>
          <a:bodyPr/>
          <a:lstStyle/>
          <a:p>
            <a:r>
              <a:rPr lang="zh-TW" altLang="en-US"/>
              <a:t>台語造句</a:t>
            </a:r>
          </a:p>
        </p:txBody>
      </p:sp>
    </p:spTree>
    <p:extLst>
      <p:ext uri="{BB962C8B-B14F-4D97-AF65-F5344CB8AC3E}">
        <p14:creationId xmlns:p14="http://schemas.microsoft.com/office/powerpoint/2010/main" val="84108005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版面配置區 2">
            <a:extLst>
              <a:ext uri="{FF2B5EF4-FFF2-40B4-BE49-F238E27FC236}">
                <a16:creationId xmlns:a16="http://schemas.microsoft.com/office/drawing/2014/main" id="{6A0A1BBB-DFBE-4E98-960E-8E6B62CE34DA}"/>
              </a:ext>
            </a:extLst>
          </p:cNvPr>
          <p:cNvSpPr>
            <a:spLocks noGrp="1"/>
          </p:cNvSpPr>
          <p:nvPr>
            <p:ph type="dt" sz="half" idx="14"/>
          </p:nvPr>
        </p:nvSpPr>
        <p:spPr/>
        <p:txBody>
          <a:bodyPr/>
          <a:lstStyle/>
          <a:p>
            <a:fld id="{57E169D1-FD8F-4286-9D28-09B5A7788756}" type="datetime1">
              <a:rPr lang="zh-TW" altLang="en-US" smtClean="0"/>
              <a:t>2025/9/29</a:t>
            </a:fld>
            <a:endParaRPr lang="zh-TW" altLang="en-US" dirty="0"/>
          </a:p>
        </p:txBody>
      </p:sp>
      <p:sp>
        <p:nvSpPr>
          <p:cNvPr id="8" name="標題 7">
            <a:extLst>
              <a:ext uri="{FF2B5EF4-FFF2-40B4-BE49-F238E27FC236}">
                <a16:creationId xmlns:a16="http://schemas.microsoft.com/office/drawing/2014/main" id="{3DC4B223-B865-4C5D-87C0-F30AF0953423}"/>
              </a:ext>
            </a:extLst>
          </p:cNvPr>
          <p:cNvSpPr>
            <a:spLocks noGrp="1"/>
          </p:cNvSpPr>
          <p:nvPr>
            <p:ph type="title"/>
          </p:nvPr>
        </p:nvSpPr>
        <p:spPr/>
        <p:txBody>
          <a:bodyPr/>
          <a:lstStyle/>
          <a:p>
            <a:r>
              <a:rPr lang="zh-TW" altLang="en-US" dirty="0"/>
              <a:t>請用台語唸</a:t>
            </a:r>
          </a:p>
        </p:txBody>
      </p:sp>
      <p:sp>
        <p:nvSpPr>
          <p:cNvPr id="4" name="內容版面配置區 3">
            <a:extLst>
              <a:ext uri="{FF2B5EF4-FFF2-40B4-BE49-F238E27FC236}">
                <a16:creationId xmlns:a16="http://schemas.microsoft.com/office/drawing/2014/main" id="{9262ACFC-5B76-4A52-8926-AF3A37FCCB6D}"/>
              </a:ext>
            </a:extLst>
          </p:cNvPr>
          <p:cNvSpPr>
            <a:spLocks noGrp="1"/>
          </p:cNvSpPr>
          <p:nvPr>
            <p:ph sz="quarter" idx="1"/>
          </p:nvPr>
        </p:nvSpPr>
        <p:spPr/>
        <p:txBody>
          <a:bodyPr/>
          <a:lstStyle/>
          <a:p>
            <a:r>
              <a:rPr lang="zh-TW" altLang="en-US" dirty="0"/>
              <a:t>「下」午「下」班坐車到「下」營「下」車在樹「下」「下」棋比高「下」</a:t>
            </a:r>
            <a:endParaRPr lang="en-US" altLang="zh-TW" dirty="0"/>
          </a:p>
          <a:p>
            <a:pPr lvl="1"/>
            <a:r>
              <a:rPr lang="en-US" altLang="zh-TW" dirty="0">
                <a:hlinkClick r:id="rId2"/>
              </a:rPr>
              <a:t>https://www.youtube.com/watch?v=dJJxgNB1HeE</a:t>
            </a:r>
            <a:endParaRPr lang="en-US" altLang="zh-TW" dirty="0"/>
          </a:p>
          <a:p>
            <a:r>
              <a:rPr lang="zh-TW" altLang="en-US" dirty="0"/>
              <a:t>台語八調：獅、虎、豹、鱉、猴、狗、象、鹿</a:t>
            </a:r>
            <a:endParaRPr lang="en-US" altLang="zh-TW" dirty="0"/>
          </a:p>
          <a:p>
            <a:pPr lvl="1"/>
            <a:r>
              <a:rPr lang="en-US" altLang="zh-TW" dirty="0">
                <a:hlinkClick r:id="rId3"/>
              </a:rPr>
              <a:t>https://www.youtube.com/watch?v=99sBsH-eVcs</a:t>
            </a:r>
            <a:endParaRPr lang="en-US" altLang="zh-TW" dirty="0"/>
          </a:p>
          <a:p>
            <a:r>
              <a:rPr lang="zh-TW" altLang="en-US" dirty="0"/>
              <a:t>臺語繞口令</a:t>
            </a:r>
            <a:r>
              <a:rPr lang="en-US" altLang="zh-TW" dirty="0"/>
              <a:t>《</a:t>
            </a:r>
            <a:r>
              <a:rPr lang="zh-TW" altLang="en-US" dirty="0"/>
              <a:t>狗仔佮猴仔</a:t>
            </a:r>
            <a:r>
              <a:rPr lang="en-US" altLang="zh-TW" dirty="0"/>
              <a:t>》</a:t>
            </a:r>
          </a:p>
          <a:p>
            <a:pPr lvl="1"/>
            <a:r>
              <a:rPr lang="en-US" altLang="zh-TW" dirty="0">
                <a:hlinkClick r:id="rId4"/>
              </a:rPr>
              <a:t>https://www.youtube.com/watch?v=k9tmveOy8OI</a:t>
            </a:r>
            <a:endParaRPr lang="en-US" altLang="zh-TW" dirty="0"/>
          </a:p>
        </p:txBody>
      </p:sp>
    </p:spTree>
    <p:extLst>
      <p:ext uri="{BB962C8B-B14F-4D97-AF65-F5344CB8AC3E}">
        <p14:creationId xmlns:p14="http://schemas.microsoft.com/office/powerpoint/2010/main" val="6917344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8DD9907-42E0-47AA-B110-AB1B21529394}"/>
              </a:ext>
            </a:extLst>
          </p:cNvPr>
          <p:cNvSpPr>
            <a:spLocks noGrp="1"/>
          </p:cNvSpPr>
          <p:nvPr>
            <p:ph sz="quarter" idx="1"/>
          </p:nvPr>
        </p:nvSpPr>
        <p:spPr/>
        <p:txBody>
          <a:bodyPr>
            <a:normAutofit fontScale="92500" lnSpcReduction="10000"/>
          </a:bodyPr>
          <a:lstStyle/>
          <a:p>
            <a:r>
              <a:rPr lang="zh-TW" altLang="en-US" dirty="0"/>
              <a:t>「錢、是、沒、有、問、題 」的各種排列，都有意義：</a:t>
            </a:r>
          </a:p>
          <a:p>
            <a:pPr lvl="1"/>
            <a:r>
              <a:rPr lang="zh-TW" altLang="en-US" dirty="0"/>
              <a:t>錢是沒有問題</a:t>
            </a:r>
          </a:p>
          <a:p>
            <a:pPr lvl="1"/>
            <a:r>
              <a:rPr lang="zh-TW" altLang="en-US" dirty="0"/>
              <a:t>問題是沒有錢</a:t>
            </a:r>
          </a:p>
          <a:p>
            <a:pPr lvl="1"/>
            <a:r>
              <a:rPr lang="zh-TW" altLang="en-US" dirty="0"/>
              <a:t>有錢是沒問題</a:t>
            </a:r>
          </a:p>
          <a:p>
            <a:pPr lvl="1"/>
            <a:r>
              <a:rPr lang="zh-TW" altLang="en-US" dirty="0"/>
              <a:t>沒有錢是問題</a:t>
            </a:r>
          </a:p>
          <a:p>
            <a:pPr lvl="1"/>
            <a:r>
              <a:rPr lang="zh-TW" altLang="en-US" dirty="0"/>
              <a:t>問題是錢沒有</a:t>
            </a:r>
          </a:p>
          <a:p>
            <a:pPr lvl="1"/>
            <a:r>
              <a:rPr lang="zh-TW" altLang="en-US" dirty="0"/>
              <a:t>錢沒有是問題</a:t>
            </a:r>
          </a:p>
          <a:p>
            <a:pPr lvl="1"/>
            <a:r>
              <a:rPr lang="zh-TW" altLang="en-US" dirty="0"/>
              <a:t>錢有是沒問題</a:t>
            </a:r>
          </a:p>
          <a:p>
            <a:pPr lvl="1"/>
            <a:r>
              <a:rPr lang="zh-TW" altLang="en-US" dirty="0"/>
              <a:t>是有錢沒問題</a:t>
            </a:r>
          </a:p>
          <a:p>
            <a:pPr lvl="1"/>
            <a:r>
              <a:rPr lang="zh-TW" altLang="en-US" dirty="0"/>
              <a:t>是沒錢有問題</a:t>
            </a:r>
          </a:p>
          <a:p>
            <a:pPr lvl="1"/>
            <a:r>
              <a:rPr lang="zh-TW" altLang="en-US" dirty="0"/>
              <a:t>是錢沒有問題</a:t>
            </a:r>
          </a:p>
          <a:p>
            <a:pPr lvl="1"/>
            <a:r>
              <a:rPr lang="zh-TW" altLang="en-US" dirty="0"/>
              <a:t>有問題是沒錢</a:t>
            </a:r>
          </a:p>
          <a:p>
            <a:pPr lvl="1"/>
            <a:r>
              <a:rPr lang="zh-TW" altLang="en-US" dirty="0"/>
              <a:t>沒問題是有錢</a:t>
            </a:r>
          </a:p>
          <a:p>
            <a:pPr lvl="1"/>
            <a:r>
              <a:rPr lang="zh-TW" altLang="en-US" dirty="0"/>
              <a:t>沒錢是有問題</a:t>
            </a:r>
          </a:p>
        </p:txBody>
      </p:sp>
      <p:sp>
        <p:nvSpPr>
          <p:cNvPr id="3" name="日期版面配置區 2">
            <a:extLst>
              <a:ext uri="{FF2B5EF4-FFF2-40B4-BE49-F238E27FC236}">
                <a16:creationId xmlns:a16="http://schemas.microsoft.com/office/drawing/2014/main" id="{DD10AC95-40FA-499D-8A1F-7D5626A142FE}"/>
              </a:ext>
            </a:extLst>
          </p:cNvPr>
          <p:cNvSpPr>
            <a:spLocks noGrp="1"/>
          </p:cNvSpPr>
          <p:nvPr>
            <p:ph type="dt" sz="half" idx="14"/>
          </p:nvPr>
        </p:nvSpPr>
        <p:spPr/>
        <p:txBody>
          <a:bodyPr/>
          <a:lstStyle/>
          <a:p>
            <a:fld id="{57E169D1-FD8F-4286-9D28-09B5A7788756}" type="datetime1">
              <a:rPr lang="zh-TW" altLang="en-US" smtClean="0"/>
              <a:t>2025/9/29</a:t>
            </a:fld>
            <a:endParaRPr lang="zh-TW" altLang="en-US" dirty="0"/>
          </a:p>
        </p:txBody>
      </p:sp>
      <p:sp>
        <p:nvSpPr>
          <p:cNvPr id="4" name="標題 3">
            <a:extLst>
              <a:ext uri="{FF2B5EF4-FFF2-40B4-BE49-F238E27FC236}">
                <a16:creationId xmlns:a16="http://schemas.microsoft.com/office/drawing/2014/main" id="{E2356BA1-BFD5-40FC-917A-2C8158CE4B81}"/>
              </a:ext>
            </a:extLst>
          </p:cNvPr>
          <p:cNvSpPr>
            <a:spLocks noGrp="1"/>
          </p:cNvSpPr>
          <p:nvPr>
            <p:ph type="title"/>
          </p:nvPr>
        </p:nvSpPr>
        <p:spPr/>
        <p:txBody>
          <a:bodyPr/>
          <a:lstStyle/>
          <a:p>
            <a:r>
              <a:rPr lang="zh-TW" altLang="en-US" dirty="0"/>
              <a:t>多意</a:t>
            </a:r>
          </a:p>
        </p:txBody>
      </p:sp>
    </p:spTree>
    <p:extLst>
      <p:ext uri="{BB962C8B-B14F-4D97-AF65-F5344CB8AC3E}">
        <p14:creationId xmlns:p14="http://schemas.microsoft.com/office/powerpoint/2010/main" val="354482620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7C208F12-6B67-4CD2-B8D4-DC9586A01A5C}"/>
              </a:ext>
            </a:extLst>
          </p:cNvPr>
          <p:cNvSpPr>
            <a:spLocks noGrp="1"/>
          </p:cNvSpPr>
          <p:nvPr>
            <p:ph type="title"/>
          </p:nvPr>
        </p:nvSpPr>
        <p:spPr/>
        <p:txBody>
          <a:bodyPr>
            <a:normAutofit/>
          </a:bodyPr>
          <a:lstStyle/>
          <a:p>
            <a:r>
              <a:rPr lang="zh-TW" altLang="en-US" dirty="0"/>
              <a:t>網民新創的英文單字</a:t>
            </a:r>
          </a:p>
        </p:txBody>
      </p:sp>
      <p:sp>
        <p:nvSpPr>
          <p:cNvPr id="3" name="日期版面配置區 2">
            <a:extLst>
              <a:ext uri="{FF2B5EF4-FFF2-40B4-BE49-F238E27FC236}">
                <a16:creationId xmlns:a16="http://schemas.microsoft.com/office/drawing/2014/main" id="{31830900-EDEF-459C-9794-93FFB45DCC5E}"/>
              </a:ext>
            </a:extLst>
          </p:cNvPr>
          <p:cNvSpPr>
            <a:spLocks noGrp="1"/>
          </p:cNvSpPr>
          <p:nvPr>
            <p:ph type="dt" sz="half" idx="10"/>
          </p:nvPr>
        </p:nvSpPr>
        <p:spPr/>
        <p:txBody>
          <a:bodyPr/>
          <a:lstStyle/>
          <a:p>
            <a:fld id="{57E169D1-FD8F-4286-9D28-09B5A7788756}" type="datetime1">
              <a:rPr lang="zh-TW" altLang="en-US" smtClean="0"/>
              <a:t>2025/9/29</a:t>
            </a:fld>
            <a:endParaRPr lang="zh-TW" altLang="en-US" dirty="0"/>
          </a:p>
        </p:txBody>
      </p:sp>
      <p:sp>
        <p:nvSpPr>
          <p:cNvPr id="2" name="內容版面配置區 1">
            <a:extLst>
              <a:ext uri="{FF2B5EF4-FFF2-40B4-BE49-F238E27FC236}">
                <a16:creationId xmlns:a16="http://schemas.microsoft.com/office/drawing/2014/main" id="{1E1EEB2E-631E-4F7F-A83E-3BC2DC88327E}"/>
              </a:ext>
            </a:extLst>
          </p:cNvPr>
          <p:cNvSpPr>
            <a:spLocks noGrp="1"/>
          </p:cNvSpPr>
          <p:nvPr>
            <p:ph sz="quarter" idx="1"/>
          </p:nvPr>
        </p:nvSpPr>
        <p:spPr/>
        <p:txBody>
          <a:bodyPr>
            <a:normAutofit/>
          </a:bodyPr>
          <a:lstStyle/>
          <a:p>
            <a:r>
              <a:rPr lang="en-US" altLang="zh-TW" dirty="0" err="1"/>
              <a:t>Smilence</a:t>
            </a:r>
            <a:r>
              <a:rPr lang="en-US" altLang="zh-TW" dirty="0"/>
              <a:t> </a:t>
            </a:r>
            <a:r>
              <a:rPr lang="zh-TW" altLang="en-US" dirty="0"/>
              <a:t>笑而不語</a:t>
            </a:r>
          </a:p>
          <a:p>
            <a:r>
              <a:rPr lang="en-US" altLang="zh-TW" dirty="0" err="1"/>
              <a:t>Togayther</a:t>
            </a:r>
            <a:r>
              <a:rPr lang="en-US" altLang="zh-TW" dirty="0"/>
              <a:t> </a:t>
            </a:r>
            <a:r>
              <a:rPr lang="zh-TW" altLang="en-US" dirty="0"/>
              <a:t>同志終成眷屬</a:t>
            </a:r>
          </a:p>
          <a:p>
            <a:r>
              <a:rPr lang="en-US" altLang="zh-TW" dirty="0" err="1"/>
              <a:t>Democrazy</a:t>
            </a:r>
            <a:r>
              <a:rPr lang="en-US" altLang="zh-TW" dirty="0"/>
              <a:t> </a:t>
            </a:r>
            <a:r>
              <a:rPr lang="zh-TW" altLang="en-US" dirty="0"/>
              <a:t>瘋狂民主</a:t>
            </a:r>
          </a:p>
          <a:p>
            <a:r>
              <a:rPr lang="en-US" altLang="zh-TW" dirty="0" err="1"/>
              <a:t>Shitizen</a:t>
            </a:r>
            <a:r>
              <a:rPr lang="en-US" altLang="zh-TW" dirty="0"/>
              <a:t> </a:t>
            </a:r>
            <a:r>
              <a:rPr lang="zh-TW" altLang="en-US" dirty="0"/>
              <a:t>屁民</a:t>
            </a:r>
          </a:p>
          <a:p>
            <a:r>
              <a:rPr lang="en-US" altLang="zh-TW" dirty="0"/>
              <a:t>Z-turn </a:t>
            </a:r>
            <a:r>
              <a:rPr lang="zh-TW" altLang="en-US" dirty="0"/>
              <a:t>折騰</a:t>
            </a:r>
          </a:p>
          <a:p>
            <a:r>
              <a:rPr lang="en-US" altLang="zh-TW" dirty="0" err="1"/>
              <a:t>Departyment</a:t>
            </a:r>
            <a:r>
              <a:rPr lang="en-US" altLang="zh-TW" dirty="0"/>
              <a:t> </a:t>
            </a:r>
            <a:r>
              <a:rPr lang="zh-TW" altLang="en-US" dirty="0"/>
              <a:t>宴會部門  </a:t>
            </a:r>
          </a:p>
          <a:p>
            <a:r>
              <a:rPr lang="en-US" altLang="zh-TW" dirty="0" err="1"/>
              <a:t>Chinsumer</a:t>
            </a:r>
            <a:r>
              <a:rPr lang="en-US" altLang="zh-TW" dirty="0"/>
              <a:t> </a:t>
            </a:r>
            <a:r>
              <a:rPr lang="zh-TW" altLang="en-US" dirty="0"/>
              <a:t>在國外瘋狂購物的中國人</a:t>
            </a:r>
          </a:p>
        </p:txBody>
      </p:sp>
      <p:sp>
        <p:nvSpPr>
          <p:cNvPr id="5" name="內容版面配置區 4">
            <a:extLst>
              <a:ext uri="{FF2B5EF4-FFF2-40B4-BE49-F238E27FC236}">
                <a16:creationId xmlns:a16="http://schemas.microsoft.com/office/drawing/2014/main" id="{12F4D62E-EE7A-457D-AD69-11C779642808}"/>
              </a:ext>
            </a:extLst>
          </p:cNvPr>
          <p:cNvSpPr>
            <a:spLocks noGrp="1"/>
          </p:cNvSpPr>
          <p:nvPr>
            <p:ph sz="quarter" idx="2"/>
          </p:nvPr>
        </p:nvSpPr>
        <p:spPr/>
        <p:txBody>
          <a:bodyPr>
            <a:normAutofit/>
          </a:bodyPr>
          <a:lstStyle/>
          <a:p>
            <a:r>
              <a:rPr lang="en-US" altLang="zh-TW" dirty="0" err="1"/>
              <a:t>Sexretary</a:t>
            </a:r>
            <a:r>
              <a:rPr lang="en-US" altLang="zh-TW" dirty="0"/>
              <a:t>  </a:t>
            </a:r>
            <a:r>
              <a:rPr lang="zh-TW" altLang="en-US" dirty="0"/>
              <a:t>性感女秘書</a:t>
            </a:r>
            <a:endParaRPr lang="en-US" altLang="zh-TW" dirty="0"/>
          </a:p>
          <a:p>
            <a:r>
              <a:rPr lang="en-US" altLang="zh-TW" dirty="0" err="1"/>
              <a:t>Circusee</a:t>
            </a:r>
            <a:r>
              <a:rPr lang="en-US" altLang="zh-TW" dirty="0"/>
              <a:t> </a:t>
            </a:r>
            <a:r>
              <a:rPr lang="zh-TW" altLang="en-US" dirty="0"/>
              <a:t>圍觀者</a:t>
            </a:r>
          </a:p>
          <a:p>
            <a:r>
              <a:rPr lang="en-US" altLang="zh-TW" dirty="0" err="1"/>
              <a:t>Vegesteal</a:t>
            </a:r>
            <a:r>
              <a:rPr lang="en-US" altLang="zh-TW" dirty="0"/>
              <a:t> </a:t>
            </a:r>
            <a:r>
              <a:rPr lang="zh-TW" altLang="en-US" dirty="0"/>
              <a:t>偷菜</a:t>
            </a:r>
          </a:p>
          <a:p>
            <a:r>
              <a:rPr lang="en-US" altLang="zh-TW" dirty="0" err="1"/>
              <a:t>Animale</a:t>
            </a:r>
            <a:r>
              <a:rPr lang="en-US" altLang="zh-TW" dirty="0"/>
              <a:t> </a:t>
            </a:r>
            <a:r>
              <a:rPr lang="zh-TW" altLang="en-US" dirty="0"/>
              <a:t>獸性男人</a:t>
            </a:r>
          </a:p>
          <a:p>
            <a:r>
              <a:rPr lang="en-US" altLang="zh-TW" dirty="0" err="1"/>
              <a:t>Gunvernment</a:t>
            </a:r>
            <a:r>
              <a:rPr lang="en-US" altLang="zh-TW" dirty="0"/>
              <a:t> </a:t>
            </a:r>
            <a:r>
              <a:rPr lang="zh-TW" altLang="en-US" dirty="0"/>
              <a:t>槍桿子裡出政權</a:t>
            </a:r>
          </a:p>
          <a:p>
            <a:r>
              <a:rPr lang="en-US" altLang="zh-TW" dirty="0" err="1"/>
              <a:t>Niubility</a:t>
            </a:r>
            <a:r>
              <a:rPr lang="en-US" altLang="zh-TW" dirty="0"/>
              <a:t> </a:t>
            </a:r>
            <a:r>
              <a:rPr lang="zh-TW" altLang="en-US" dirty="0"/>
              <a:t>牛逼</a:t>
            </a:r>
          </a:p>
          <a:p>
            <a:r>
              <a:rPr lang="en-US" altLang="zh-TW" dirty="0" err="1"/>
              <a:t>Propoorty</a:t>
            </a:r>
            <a:r>
              <a:rPr lang="en-US" altLang="zh-TW" dirty="0"/>
              <a:t> </a:t>
            </a:r>
            <a:r>
              <a:rPr lang="zh-TW" altLang="en-US" dirty="0"/>
              <a:t>房地慘</a:t>
            </a:r>
          </a:p>
          <a:p>
            <a:r>
              <a:rPr lang="en-US" altLang="zh-TW" dirty="0" err="1"/>
              <a:t>Stupig</a:t>
            </a:r>
            <a:r>
              <a:rPr lang="en-US" altLang="zh-TW" dirty="0"/>
              <a:t> </a:t>
            </a:r>
            <a:r>
              <a:rPr lang="zh-TW" altLang="en-US" dirty="0"/>
              <a:t>笨豬</a:t>
            </a:r>
          </a:p>
          <a:p>
            <a:endParaRPr lang="zh-TW" altLang="en-US" dirty="0"/>
          </a:p>
        </p:txBody>
      </p:sp>
    </p:spTree>
    <p:extLst>
      <p:ext uri="{BB962C8B-B14F-4D97-AF65-F5344CB8AC3E}">
        <p14:creationId xmlns:p14="http://schemas.microsoft.com/office/powerpoint/2010/main" val="226032408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5BC67B0-7F80-446C-94AC-0E68F70A505C}"/>
              </a:ext>
            </a:extLst>
          </p:cNvPr>
          <p:cNvSpPr>
            <a:spLocks noGrp="1"/>
          </p:cNvSpPr>
          <p:nvPr>
            <p:ph sz="quarter" idx="1"/>
          </p:nvPr>
        </p:nvSpPr>
        <p:spPr/>
        <p:txBody>
          <a:bodyPr>
            <a:normAutofit/>
          </a:bodyPr>
          <a:lstStyle/>
          <a:p>
            <a:r>
              <a:rPr lang="zh-TW" altLang="en-US" dirty="0"/>
              <a:t>文字的模糊性</a:t>
            </a:r>
          </a:p>
          <a:p>
            <a:pPr lvl="1"/>
            <a:r>
              <a:rPr lang="zh-TW" altLang="en-US" dirty="0"/>
              <a:t>我坐電梯上十樓</a:t>
            </a:r>
            <a:endParaRPr lang="en-US" altLang="zh-TW" dirty="0"/>
          </a:p>
          <a:p>
            <a:pPr lvl="1"/>
            <a:r>
              <a:rPr lang="zh-TW" altLang="en-US" dirty="0"/>
              <a:t>黃瓜是綠的，為什麼叫黃瓜？</a:t>
            </a:r>
            <a:endParaRPr lang="en-US" altLang="zh-TW" dirty="0"/>
          </a:p>
          <a:p>
            <a:pPr lvl="1"/>
            <a:r>
              <a:rPr lang="zh-TW" altLang="en-US" dirty="0"/>
              <a:t>馬桶是人用的，為什麼叫馬桶呢？</a:t>
            </a:r>
            <a:endParaRPr lang="en-US" altLang="zh-TW" dirty="0"/>
          </a:p>
          <a:p>
            <a:pPr lvl="1"/>
            <a:r>
              <a:rPr lang="zh-TW" altLang="en-US" dirty="0"/>
              <a:t>明明是太陽晒我們，為什麼是我們晒太陽？</a:t>
            </a:r>
            <a:endParaRPr lang="en-US" altLang="zh-TW" dirty="0"/>
          </a:p>
          <a:p>
            <a:pPr lvl="1"/>
            <a:r>
              <a:rPr lang="zh-TW" altLang="en-US" dirty="0"/>
              <a:t>著火了應該要滅火，為什麼叫救火？不是應該要救人嗎？</a:t>
            </a:r>
            <a:endParaRPr lang="en-US" altLang="zh-TW" dirty="0"/>
          </a:p>
          <a:p>
            <a:pPr lvl="1"/>
            <a:endParaRPr lang="zh-TW" altLang="en-US" dirty="0"/>
          </a:p>
        </p:txBody>
      </p:sp>
      <p:sp>
        <p:nvSpPr>
          <p:cNvPr id="3" name="日期版面配置區 2">
            <a:extLst>
              <a:ext uri="{FF2B5EF4-FFF2-40B4-BE49-F238E27FC236}">
                <a16:creationId xmlns:a16="http://schemas.microsoft.com/office/drawing/2014/main" id="{CFF99505-B593-4FD1-A61C-405EDFBA7530}"/>
              </a:ext>
            </a:extLst>
          </p:cNvPr>
          <p:cNvSpPr>
            <a:spLocks noGrp="1"/>
          </p:cNvSpPr>
          <p:nvPr>
            <p:ph type="dt" sz="half" idx="14"/>
          </p:nvPr>
        </p:nvSpPr>
        <p:spPr/>
        <p:txBody>
          <a:bodyPr/>
          <a:lstStyle/>
          <a:p>
            <a:fld id="{57E169D1-FD8F-4286-9D28-09B5A7788756}" type="datetime1">
              <a:rPr lang="zh-TW" altLang="en-US" smtClean="0"/>
              <a:t>2025/9/29</a:t>
            </a:fld>
            <a:endParaRPr lang="zh-TW" altLang="en-US" dirty="0"/>
          </a:p>
        </p:txBody>
      </p:sp>
      <p:sp>
        <p:nvSpPr>
          <p:cNvPr id="4" name="標題 3">
            <a:extLst>
              <a:ext uri="{FF2B5EF4-FFF2-40B4-BE49-F238E27FC236}">
                <a16:creationId xmlns:a16="http://schemas.microsoft.com/office/drawing/2014/main" id="{3C232799-3825-4B4A-AFE2-69F8DC93905D}"/>
              </a:ext>
            </a:extLst>
          </p:cNvPr>
          <p:cNvSpPr>
            <a:spLocks noGrp="1"/>
          </p:cNvSpPr>
          <p:nvPr>
            <p:ph type="title"/>
          </p:nvPr>
        </p:nvSpPr>
        <p:spPr/>
        <p:txBody>
          <a:bodyPr/>
          <a:lstStyle/>
          <a:p>
            <a:r>
              <a:rPr lang="zh-TW" altLang="en-US" dirty="0"/>
              <a:t>不合理的文字</a:t>
            </a:r>
          </a:p>
        </p:txBody>
      </p:sp>
    </p:spTree>
    <p:extLst>
      <p:ext uri="{BB962C8B-B14F-4D97-AF65-F5344CB8AC3E}">
        <p14:creationId xmlns:p14="http://schemas.microsoft.com/office/powerpoint/2010/main" val="245572259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11A2CDD4-173B-4E2A-B536-CAA1EA3E252D}"/>
              </a:ext>
            </a:extLst>
          </p:cNvPr>
          <p:cNvSpPr>
            <a:spLocks noGrp="1"/>
          </p:cNvSpPr>
          <p:nvPr>
            <p:ph type="title"/>
          </p:nvPr>
        </p:nvSpPr>
        <p:spPr/>
        <p:txBody>
          <a:bodyPr/>
          <a:lstStyle/>
          <a:p>
            <a:r>
              <a:rPr lang="zh-TW" altLang="en-US" dirty="0"/>
              <a:t>醫院各科對聯</a:t>
            </a:r>
            <a:r>
              <a:rPr lang="en-US" altLang="zh-TW"/>
              <a:t> (1/2)</a:t>
            </a:r>
            <a:endParaRPr lang="zh-TW" altLang="en-US" dirty="0"/>
          </a:p>
        </p:txBody>
      </p:sp>
      <p:sp>
        <p:nvSpPr>
          <p:cNvPr id="6" name="內容版面配置區 5">
            <a:extLst>
              <a:ext uri="{FF2B5EF4-FFF2-40B4-BE49-F238E27FC236}">
                <a16:creationId xmlns:a16="http://schemas.microsoft.com/office/drawing/2014/main" id="{A4233FBD-46A1-4AA4-9BB7-8273D7423091}"/>
              </a:ext>
            </a:extLst>
          </p:cNvPr>
          <p:cNvSpPr>
            <a:spLocks noGrp="1"/>
          </p:cNvSpPr>
          <p:nvPr>
            <p:ph sz="quarter" idx="1"/>
          </p:nvPr>
        </p:nvSpPr>
        <p:spPr>
          <a:xfrm>
            <a:off x="457200" y="1600200"/>
            <a:ext cx="3754760" cy="4572000"/>
          </a:xfrm>
        </p:spPr>
        <p:txBody>
          <a:bodyPr>
            <a:normAutofit fontScale="85000" lnSpcReduction="10000"/>
          </a:bodyPr>
          <a:lstStyle/>
          <a:p>
            <a:r>
              <a:rPr lang="zh-TW" altLang="en-US" dirty="0"/>
              <a:t>耳鼻喉科：</a:t>
            </a:r>
          </a:p>
          <a:p>
            <a:pPr lvl="1"/>
            <a:r>
              <a:rPr lang="zh-TW" altLang="en-US" dirty="0"/>
              <a:t>上聯：耳提面命仰人鼻息</a:t>
            </a:r>
          </a:p>
          <a:p>
            <a:pPr lvl="1"/>
            <a:r>
              <a:rPr lang="zh-TW" altLang="en-US" dirty="0"/>
              <a:t>下聯：為民喉舌伸張管道</a:t>
            </a:r>
          </a:p>
          <a:p>
            <a:pPr lvl="1"/>
            <a:r>
              <a:rPr lang="zh-TW" altLang="en-US" dirty="0"/>
              <a:t>横批：探求民隱</a:t>
            </a:r>
          </a:p>
          <a:p>
            <a:r>
              <a:rPr lang="zh-TW" altLang="en-US" dirty="0"/>
              <a:t>神經内科：</a:t>
            </a:r>
          </a:p>
          <a:p>
            <a:pPr lvl="1"/>
            <a:r>
              <a:rPr lang="zh-TW" altLang="en-US" dirty="0"/>
              <a:t>上聯：失智 了卻人間多少事</a:t>
            </a:r>
          </a:p>
          <a:p>
            <a:pPr lvl="1"/>
            <a:r>
              <a:rPr lang="zh-TW" altLang="en-US" dirty="0"/>
              <a:t>下聯：痴呆 笑解天下古今愁</a:t>
            </a:r>
          </a:p>
          <a:p>
            <a:pPr lvl="1"/>
            <a:r>
              <a:rPr lang="zh-TW" altLang="en-US" dirty="0"/>
              <a:t>横批：裝瘋賣傻</a:t>
            </a:r>
          </a:p>
          <a:p>
            <a:r>
              <a:rPr lang="zh-TW" altLang="en-US" dirty="0"/>
              <a:t>放射科：</a:t>
            </a:r>
          </a:p>
          <a:p>
            <a:pPr lvl="1"/>
            <a:r>
              <a:rPr lang="zh-TW" altLang="en-US" dirty="0"/>
              <a:t>上：胸大胸小望之只見心肺</a:t>
            </a:r>
          </a:p>
          <a:p>
            <a:pPr lvl="1"/>
            <a:r>
              <a:rPr lang="zh-TW" altLang="en-US" dirty="0"/>
              <a:t>下：貌美貌醜看去全是骷髏</a:t>
            </a:r>
          </a:p>
          <a:p>
            <a:pPr lvl="1"/>
            <a:r>
              <a:rPr lang="zh-TW" altLang="en-US" dirty="0"/>
              <a:t>横批：穿不穿都一樣</a:t>
            </a:r>
          </a:p>
          <a:p>
            <a:endParaRPr lang="zh-TW" altLang="en-US" dirty="0"/>
          </a:p>
          <a:p>
            <a:endParaRPr lang="zh-TW" altLang="en-US" dirty="0"/>
          </a:p>
          <a:p>
            <a:endParaRPr lang="zh-TW" altLang="en-US" dirty="0"/>
          </a:p>
        </p:txBody>
      </p:sp>
      <p:sp>
        <p:nvSpPr>
          <p:cNvPr id="7" name="內容版面配置區 6">
            <a:extLst>
              <a:ext uri="{FF2B5EF4-FFF2-40B4-BE49-F238E27FC236}">
                <a16:creationId xmlns:a16="http://schemas.microsoft.com/office/drawing/2014/main" id="{25974BD7-707F-427E-B06C-79B3647F6985}"/>
              </a:ext>
            </a:extLst>
          </p:cNvPr>
          <p:cNvSpPr>
            <a:spLocks noGrp="1"/>
          </p:cNvSpPr>
          <p:nvPr>
            <p:ph sz="quarter" idx="2"/>
          </p:nvPr>
        </p:nvSpPr>
        <p:spPr/>
        <p:txBody>
          <a:bodyPr>
            <a:normAutofit fontScale="85000" lnSpcReduction="10000"/>
          </a:bodyPr>
          <a:lstStyle/>
          <a:p>
            <a:r>
              <a:rPr lang="zh-TW" altLang="en-US" dirty="0"/>
              <a:t>麻醉科：</a:t>
            </a:r>
          </a:p>
          <a:p>
            <a:pPr lvl="1"/>
            <a:r>
              <a:rPr lang="zh-TW" altLang="en-US" dirty="0"/>
              <a:t>上聯：打一針就可手足麻木</a:t>
            </a:r>
          </a:p>
          <a:p>
            <a:pPr lvl="1"/>
            <a:r>
              <a:rPr lang="zh-TW" altLang="en-US" dirty="0"/>
              <a:t>下聯：吸口氣立刻人事不醒</a:t>
            </a:r>
          </a:p>
          <a:p>
            <a:pPr lvl="1"/>
            <a:r>
              <a:rPr lang="zh-TW" altLang="en-US" dirty="0"/>
              <a:t>横批：不痛就行</a:t>
            </a:r>
          </a:p>
          <a:p>
            <a:r>
              <a:rPr lang="zh-TW" altLang="en-US" dirty="0"/>
              <a:t>腫瘤科：</a:t>
            </a:r>
          </a:p>
          <a:p>
            <a:pPr lvl="1"/>
            <a:r>
              <a:rPr lang="zh-TW" altLang="en-US" dirty="0"/>
              <a:t>常睹人生離合苦刀起彼落</a:t>
            </a:r>
          </a:p>
          <a:p>
            <a:pPr lvl="1"/>
            <a:r>
              <a:rPr lang="zh-TW" altLang="en-US" dirty="0"/>
              <a:t>力爭世間無奈事放射消除</a:t>
            </a:r>
          </a:p>
          <a:p>
            <a:pPr lvl="1"/>
            <a:r>
              <a:rPr lang="zh-TW" altLang="en-US" dirty="0"/>
              <a:t>横批：大事化無</a:t>
            </a:r>
            <a:endParaRPr lang="en-US" altLang="zh-TW" dirty="0"/>
          </a:p>
          <a:p>
            <a:r>
              <a:rPr lang="zh-TW" altLang="en-US" dirty="0"/>
              <a:t>骨科：</a:t>
            </a:r>
          </a:p>
          <a:p>
            <a:pPr lvl="1"/>
            <a:r>
              <a:rPr lang="zh-TW" altLang="en-US" dirty="0"/>
              <a:t>非木匠非石匠也曾揮鋸弄錘</a:t>
            </a:r>
          </a:p>
          <a:p>
            <a:pPr lvl="1"/>
            <a:r>
              <a:rPr lang="zh-TW" altLang="en-US" dirty="0"/>
              <a:t>是醫生是強盜經常綁手縛足</a:t>
            </a:r>
          </a:p>
          <a:p>
            <a:pPr lvl="1"/>
            <a:r>
              <a:rPr lang="zh-TW" altLang="en-US" dirty="0"/>
              <a:t>横批：刀斧情深</a:t>
            </a:r>
          </a:p>
          <a:p>
            <a:endParaRPr lang="zh-TW" altLang="en-US" dirty="0"/>
          </a:p>
        </p:txBody>
      </p:sp>
    </p:spTree>
    <p:extLst>
      <p:ext uri="{BB962C8B-B14F-4D97-AF65-F5344CB8AC3E}">
        <p14:creationId xmlns:p14="http://schemas.microsoft.com/office/powerpoint/2010/main" val="60774973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11A2CDD4-173B-4E2A-B536-CAA1EA3E252D}"/>
              </a:ext>
            </a:extLst>
          </p:cNvPr>
          <p:cNvSpPr>
            <a:spLocks noGrp="1"/>
          </p:cNvSpPr>
          <p:nvPr>
            <p:ph type="title"/>
          </p:nvPr>
        </p:nvSpPr>
        <p:spPr/>
        <p:txBody>
          <a:bodyPr/>
          <a:lstStyle/>
          <a:p>
            <a:r>
              <a:rPr lang="zh-TW" altLang="en-US" dirty="0"/>
              <a:t>醫院各科對聯</a:t>
            </a:r>
            <a:r>
              <a:rPr lang="en-US" altLang="zh-TW" dirty="0"/>
              <a:t> (2/2)</a:t>
            </a:r>
            <a:endParaRPr lang="zh-TW" altLang="en-US" dirty="0"/>
          </a:p>
        </p:txBody>
      </p:sp>
      <p:sp>
        <p:nvSpPr>
          <p:cNvPr id="13" name="內容版面配置區 12">
            <a:extLst>
              <a:ext uri="{FF2B5EF4-FFF2-40B4-BE49-F238E27FC236}">
                <a16:creationId xmlns:a16="http://schemas.microsoft.com/office/drawing/2014/main" id="{5549BCF8-053E-485C-937E-6E5BA0FD9C2D}"/>
              </a:ext>
            </a:extLst>
          </p:cNvPr>
          <p:cNvSpPr>
            <a:spLocks noGrp="1"/>
          </p:cNvSpPr>
          <p:nvPr>
            <p:ph sz="quarter" idx="1"/>
          </p:nvPr>
        </p:nvSpPr>
        <p:spPr/>
        <p:txBody>
          <a:bodyPr>
            <a:normAutofit fontScale="92500" lnSpcReduction="10000"/>
          </a:bodyPr>
          <a:lstStyle/>
          <a:p>
            <a:r>
              <a:rPr lang="zh-TW" altLang="en-US" dirty="0"/>
              <a:t>肝膽科：</a:t>
            </a:r>
          </a:p>
          <a:p>
            <a:pPr lvl="1"/>
            <a:r>
              <a:rPr lang="zh-TW" altLang="en-US" dirty="0"/>
              <a:t>管你英雄豪傑來此便喪胆</a:t>
            </a:r>
          </a:p>
          <a:p>
            <a:pPr lvl="1"/>
            <a:r>
              <a:rPr lang="zh-TW" altLang="en-US" dirty="0"/>
              <a:t>勸那男女老少莫要壞心肝</a:t>
            </a:r>
          </a:p>
          <a:p>
            <a:pPr lvl="1"/>
            <a:r>
              <a:rPr lang="zh-TW" altLang="en-US" dirty="0"/>
              <a:t>横批：壞了没醫</a:t>
            </a:r>
          </a:p>
          <a:p>
            <a:r>
              <a:rPr lang="zh-TW" altLang="en-US" dirty="0"/>
              <a:t>齒科：</a:t>
            </a:r>
          </a:p>
          <a:p>
            <a:pPr lvl="1"/>
            <a:r>
              <a:rPr lang="zh-TW" altLang="en-US" dirty="0"/>
              <a:t>上聯：張口結舌任你看</a:t>
            </a:r>
          </a:p>
          <a:p>
            <a:pPr lvl="1"/>
            <a:r>
              <a:rPr lang="zh-TW" altLang="en-US" dirty="0"/>
              <a:t>下聯：咬牙切齒隨你玩</a:t>
            </a:r>
          </a:p>
          <a:p>
            <a:pPr lvl="1"/>
            <a:r>
              <a:rPr lang="zh-TW" altLang="en-US" dirty="0"/>
              <a:t>横批：忍氣吞聲</a:t>
            </a:r>
          </a:p>
          <a:p>
            <a:r>
              <a:rPr lang="zh-TW" altLang="en-US" dirty="0"/>
              <a:t>泌尿科：</a:t>
            </a:r>
          </a:p>
          <a:p>
            <a:pPr lvl="1"/>
            <a:r>
              <a:rPr lang="zh-TW" altLang="en-US" dirty="0"/>
              <a:t>上聯：兩管通天下只管通暢</a:t>
            </a:r>
          </a:p>
          <a:p>
            <a:pPr lvl="1"/>
            <a:r>
              <a:rPr lang="zh-TW" altLang="en-US" dirty="0"/>
              <a:t>下聯：一眼看寶貝防堵去淤</a:t>
            </a:r>
          </a:p>
          <a:p>
            <a:pPr lvl="1"/>
            <a:r>
              <a:rPr lang="zh-TW" altLang="en-US" dirty="0"/>
              <a:t>横批：大禹治水</a:t>
            </a:r>
          </a:p>
          <a:p>
            <a:endParaRPr lang="zh-TW" altLang="en-US" dirty="0"/>
          </a:p>
        </p:txBody>
      </p:sp>
      <p:sp>
        <p:nvSpPr>
          <p:cNvPr id="14" name="內容版面配置區 13">
            <a:extLst>
              <a:ext uri="{FF2B5EF4-FFF2-40B4-BE49-F238E27FC236}">
                <a16:creationId xmlns:a16="http://schemas.microsoft.com/office/drawing/2014/main" id="{238CDB25-8A83-481D-ACF6-B3DF2E621792}"/>
              </a:ext>
            </a:extLst>
          </p:cNvPr>
          <p:cNvSpPr>
            <a:spLocks noGrp="1"/>
          </p:cNvSpPr>
          <p:nvPr>
            <p:ph sz="quarter" idx="2"/>
          </p:nvPr>
        </p:nvSpPr>
        <p:spPr/>
        <p:txBody>
          <a:bodyPr>
            <a:normAutofit fontScale="92500" lnSpcReduction="10000"/>
          </a:bodyPr>
          <a:lstStyle/>
          <a:p>
            <a:endParaRPr lang="zh-TW" altLang="en-US"/>
          </a:p>
        </p:txBody>
      </p:sp>
    </p:spTree>
    <p:extLst>
      <p:ext uri="{BB962C8B-B14F-4D97-AF65-F5344CB8AC3E}">
        <p14:creationId xmlns:p14="http://schemas.microsoft.com/office/powerpoint/2010/main" val="220815711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57200" y="1714488"/>
            <a:ext cx="7467600" cy="4759464"/>
          </a:xfrm>
        </p:spPr>
        <p:txBody>
          <a:bodyPr>
            <a:normAutofit/>
          </a:bodyPr>
          <a:lstStyle/>
          <a:p>
            <a:r>
              <a:rPr lang="zh-TW" altLang="en-US" dirty="0"/>
              <a:t>查表法</a:t>
            </a:r>
            <a:endParaRPr lang="en-US" altLang="zh-TW" dirty="0"/>
          </a:p>
          <a:p>
            <a:pPr lvl="1"/>
            <a:r>
              <a:rPr lang="zh-TW" altLang="en-US" dirty="0"/>
              <a:t>利用詞庫來進行斷詞，稱為「最大比對法」（</a:t>
            </a:r>
            <a:r>
              <a:rPr lang="en-US" altLang="zh-TW" dirty="0"/>
              <a:t>maximum matching</a:t>
            </a:r>
            <a:r>
              <a:rPr lang="zh-TW" altLang="en-US" dirty="0"/>
              <a:t>）或「長詞優先法」</a:t>
            </a:r>
            <a:endParaRPr lang="en-US" altLang="zh-TW" dirty="0"/>
          </a:p>
          <a:p>
            <a:pPr lvl="1"/>
            <a:r>
              <a:rPr lang="zh-TW" altLang="en-US" dirty="0"/>
              <a:t>最大長度可以根據詞庫裡面最長的詞來決定</a:t>
            </a:r>
            <a:endParaRPr lang="en-US" altLang="zh-TW" dirty="0"/>
          </a:p>
          <a:p>
            <a:pPr lvl="1"/>
            <a:r>
              <a:rPr lang="zh-TW" altLang="en-US" dirty="0"/>
              <a:t>依照處理方向，可分兩種：</a:t>
            </a:r>
            <a:endParaRPr lang="en-US" altLang="zh-TW" dirty="0"/>
          </a:p>
          <a:p>
            <a:pPr lvl="2"/>
            <a:r>
              <a:rPr lang="en-US" altLang="zh-TW" dirty="0"/>
              <a:t>Forward maximum match (FMM</a:t>
            </a:r>
            <a:r>
              <a:rPr lang="zh-TW" altLang="en-US" dirty="0"/>
              <a:t>，正向最大比對法</a:t>
            </a:r>
            <a:r>
              <a:rPr lang="en-US" altLang="zh-TW" dirty="0"/>
              <a:t>)</a:t>
            </a:r>
            <a:r>
              <a:rPr lang="zh-TW" altLang="en-US" dirty="0"/>
              <a:t> </a:t>
            </a:r>
            <a:endParaRPr lang="en-US" altLang="zh-TW" dirty="0"/>
          </a:p>
          <a:p>
            <a:pPr lvl="2"/>
            <a:r>
              <a:rPr lang="en-US" altLang="zh-TW" dirty="0"/>
              <a:t>Backward maximum match (BMM</a:t>
            </a:r>
            <a:r>
              <a:rPr lang="zh-TW" altLang="en-US" dirty="0"/>
              <a:t>、逆向最大比對法</a:t>
            </a:r>
            <a:r>
              <a:rPr lang="en-US" altLang="zh-TW" dirty="0"/>
              <a:t>)</a:t>
            </a:r>
          </a:p>
          <a:p>
            <a:r>
              <a:rPr lang="zh-TW" altLang="en-US" dirty="0"/>
              <a:t>範例</a:t>
            </a:r>
            <a:endParaRPr lang="en-US" altLang="zh-TW" dirty="0"/>
          </a:p>
          <a:p>
            <a:pPr lvl="1"/>
            <a:r>
              <a:rPr lang="zh-TW" altLang="en-US" dirty="0"/>
              <a:t>我最喜歡吃冰淇淋</a:t>
            </a:r>
            <a:endParaRPr lang="en-US" altLang="zh-TW" dirty="0"/>
          </a:p>
          <a:p>
            <a:pPr lvl="2"/>
            <a:r>
              <a:rPr lang="en-US" altLang="zh-TW" dirty="0"/>
              <a:t>FMM:</a:t>
            </a:r>
            <a:r>
              <a:rPr lang="zh-TW" altLang="en-US" dirty="0"/>
              <a:t> 我</a:t>
            </a:r>
            <a:r>
              <a:rPr lang="en-US" altLang="zh-TW" dirty="0"/>
              <a:t>|</a:t>
            </a:r>
            <a:r>
              <a:rPr lang="zh-TW" altLang="en-US" dirty="0"/>
              <a:t>最</a:t>
            </a:r>
            <a:r>
              <a:rPr lang="en-US" altLang="zh-TW" dirty="0"/>
              <a:t>|</a:t>
            </a:r>
            <a:r>
              <a:rPr lang="zh-TW" altLang="en-US" dirty="0"/>
              <a:t>喜歡</a:t>
            </a:r>
            <a:r>
              <a:rPr lang="en-US" altLang="zh-TW" dirty="0"/>
              <a:t>|</a:t>
            </a:r>
            <a:r>
              <a:rPr lang="zh-TW" altLang="en-US" dirty="0"/>
              <a:t>吃</a:t>
            </a:r>
            <a:r>
              <a:rPr lang="en-US" altLang="zh-TW" dirty="0"/>
              <a:t>|</a:t>
            </a:r>
            <a:r>
              <a:rPr lang="zh-TW" altLang="en-US" dirty="0"/>
              <a:t>冰淇淋</a:t>
            </a:r>
            <a:endParaRPr lang="en-US" altLang="zh-TW" dirty="0"/>
          </a:p>
          <a:p>
            <a:pPr lvl="2"/>
            <a:r>
              <a:rPr lang="en-US" altLang="zh-TW" dirty="0"/>
              <a:t>BMM:</a:t>
            </a:r>
            <a:r>
              <a:rPr lang="zh-TW" altLang="en-US" dirty="0"/>
              <a:t> 我</a:t>
            </a:r>
            <a:r>
              <a:rPr lang="en-US" altLang="zh-TW" dirty="0"/>
              <a:t>|</a:t>
            </a:r>
            <a:r>
              <a:rPr lang="zh-TW" altLang="en-US" dirty="0"/>
              <a:t>最</a:t>
            </a:r>
            <a:r>
              <a:rPr lang="en-US" altLang="zh-TW" dirty="0"/>
              <a:t>|</a:t>
            </a:r>
            <a:r>
              <a:rPr lang="zh-TW" altLang="en-US" dirty="0"/>
              <a:t>喜歡</a:t>
            </a:r>
            <a:r>
              <a:rPr lang="en-US" altLang="zh-TW" dirty="0"/>
              <a:t>|</a:t>
            </a:r>
            <a:r>
              <a:rPr lang="zh-TW" altLang="en-US" dirty="0"/>
              <a:t>吃</a:t>
            </a:r>
            <a:r>
              <a:rPr lang="en-US" altLang="zh-TW" dirty="0"/>
              <a:t>|</a:t>
            </a:r>
            <a:r>
              <a:rPr lang="zh-TW" altLang="en-US" dirty="0"/>
              <a:t>冰淇淋</a:t>
            </a:r>
            <a:endParaRPr lang="en-US" altLang="zh-TW" dirty="0"/>
          </a:p>
          <a:p>
            <a:pPr lvl="1"/>
            <a:endParaRPr lang="en-US" altLang="zh-TW" dirty="0"/>
          </a:p>
          <a:p>
            <a:pPr lvl="1"/>
            <a:endParaRPr lang="en-US" altLang="zh-TW" dirty="0"/>
          </a:p>
        </p:txBody>
      </p:sp>
      <p:sp>
        <p:nvSpPr>
          <p:cNvPr id="2" name="標題 1"/>
          <p:cNvSpPr>
            <a:spLocks noGrp="1"/>
          </p:cNvSpPr>
          <p:nvPr>
            <p:ph type="title"/>
          </p:nvPr>
        </p:nvSpPr>
        <p:spPr/>
        <p:txBody>
          <a:bodyPr/>
          <a:lstStyle/>
          <a:p>
            <a:r>
              <a:rPr lang="zh-TW" altLang="en-US" dirty="0"/>
              <a:t>中文斷詞方法：查表法</a:t>
            </a:r>
          </a:p>
        </p:txBody>
      </p:sp>
      <p:sp>
        <p:nvSpPr>
          <p:cNvPr id="7" name="圓角矩形圖說文字 10">
            <a:extLst>
              <a:ext uri="{FF2B5EF4-FFF2-40B4-BE49-F238E27FC236}">
                <a16:creationId xmlns:a16="http://schemas.microsoft.com/office/drawing/2014/main" id="{15FFCC03-481D-4812-8B62-D728AC6D89FF}"/>
              </a:ext>
            </a:extLst>
          </p:cNvPr>
          <p:cNvSpPr/>
          <p:nvPr/>
        </p:nvSpPr>
        <p:spPr>
          <a:xfrm>
            <a:off x="7745876" y="3717032"/>
            <a:ext cx="714556" cy="408623"/>
          </a:xfrm>
          <a:prstGeom prst="wedgeRoundRectCallout">
            <a:avLst>
              <a:gd name="adj1" fmla="val -31536"/>
              <a:gd name="adj2" fmla="val -578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rgbClr val="FF0000"/>
                </a:solidFill>
                <a:latin typeface="Calibri" panose="020F0502020204030204" pitchFamily="34" charset="0"/>
                <a:ea typeface="標楷體" panose="03000509000000000000" pitchFamily="65" charset="-120"/>
                <a:cs typeface="Calibri" panose="020F0502020204030204" pitchFamily="34" charset="0"/>
              </a:rPr>
              <a:t>Quiz!</a:t>
            </a:r>
            <a:endParaRPr lang="zh-TW" altLang="en-US" dirty="0">
              <a:solidFill>
                <a:srgbClr val="FF0000"/>
              </a:solidFill>
              <a:latin typeface="Calibri" panose="020F0502020204030204" pitchFamily="34" charset="0"/>
              <a:ea typeface="標楷體" panose="03000509000000000000" pitchFamily="65" charset="-120"/>
              <a:cs typeface="Calibri" panose="020F0502020204030204" pitchFamily="34" charset="0"/>
            </a:endParaRPr>
          </a:p>
        </p:txBody>
      </p:sp>
    </p:spTree>
    <p:extLst>
      <p:ext uri="{BB962C8B-B14F-4D97-AF65-F5344CB8AC3E}">
        <p14:creationId xmlns:p14="http://schemas.microsoft.com/office/powerpoint/2010/main" val="197753877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a:extLst>
              <a:ext uri="{FF2B5EF4-FFF2-40B4-BE49-F238E27FC236}">
                <a16:creationId xmlns:a16="http://schemas.microsoft.com/office/drawing/2014/main" id="{00FFB3FD-86C8-478F-974E-CB24B989E99D}"/>
              </a:ext>
            </a:extLst>
          </p:cNvPr>
          <p:cNvSpPr>
            <a:spLocks noGrp="1"/>
          </p:cNvSpPr>
          <p:nvPr>
            <p:ph sz="quarter" idx="1"/>
          </p:nvPr>
        </p:nvSpPr>
        <p:spPr/>
        <p:txBody>
          <a:bodyPr>
            <a:normAutofit lnSpcReduction="10000"/>
          </a:bodyPr>
          <a:lstStyle/>
          <a:p>
            <a:r>
              <a:rPr lang="zh-TW" altLang="en-US" dirty="0"/>
              <a:t>政治系 </a:t>
            </a:r>
          </a:p>
          <a:p>
            <a:pPr lvl="1"/>
            <a:r>
              <a:rPr lang="zh-TW" altLang="en-US" dirty="0"/>
              <a:t>女老師出上聯：</a:t>
            </a:r>
            <a:r>
              <a:rPr lang="en-US" altLang="zh-TW" dirty="0"/>
              <a:t>【</a:t>
            </a:r>
            <a:r>
              <a:rPr lang="zh-TW" altLang="en-US" dirty="0"/>
              <a:t>一上一下並非階級壓迫 共創和諧社會</a:t>
            </a:r>
            <a:r>
              <a:rPr lang="en-US" altLang="zh-TW" dirty="0"/>
              <a:t>】</a:t>
            </a:r>
          </a:p>
          <a:p>
            <a:pPr lvl="1"/>
            <a:r>
              <a:rPr lang="zh-TW" altLang="en-US" dirty="0"/>
              <a:t>男老師對下聯：</a:t>
            </a:r>
            <a:r>
              <a:rPr lang="en-US" altLang="zh-TW" dirty="0"/>
              <a:t>【</a:t>
            </a:r>
            <a:r>
              <a:rPr lang="zh-TW" altLang="en-US" dirty="0"/>
              <a:t>幾進幾出不是野蠻入侵 造就下代新人</a:t>
            </a:r>
            <a:r>
              <a:rPr lang="en-US" altLang="zh-TW" dirty="0"/>
              <a:t>】</a:t>
            </a:r>
          </a:p>
          <a:p>
            <a:pPr lvl="1"/>
            <a:r>
              <a:rPr lang="zh-TW" altLang="en-US" dirty="0"/>
              <a:t>橫批：</a:t>
            </a:r>
            <a:r>
              <a:rPr lang="en-US" altLang="zh-TW" dirty="0"/>
              <a:t>【</a:t>
            </a:r>
            <a:r>
              <a:rPr lang="zh-TW" altLang="en-US" dirty="0"/>
              <a:t>生命源自運動</a:t>
            </a:r>
            <a:r>
              <a:rPr lang="en-US" altLang="zh-TW" dirty="0"/>
              <a:t>】</a:t>
            </a:r>
          </a:p>
          <a:p>
            <a:r>
              <a:rPr lang="zh-TW" altLang="en-US" dirty="0"/>
              <a:t>語文系</a:t>
            </a:r>
          </a:p>
          <a:p>
            <a:pPr lvl="1"/>
            <a:r>
              <a:rPr lang="zh-TW" altLang="en-US" dirty="0"/>
              <a:t>男老師出上聯：</a:t>
            </a:r>
            <a:r>
              <a:rPr lang="en-US" altLang="zh-TW" dirty="0"/>
              <a:t>【</a:t>
            </a:r>
            <a:r>
              <a:rPr lang="zh-TW" altLang="en-US" dirty="0"/>
              <a:t>新人 新床 新被褥 共享新歡</a:t>
            </a:r>
            <a:r>
              <a:rPr lang="en-US" altLang="zh-TW" dirty="0"/>
              <a:t>】</a:t>
            </a:r>
          </a:p>
          <a:p>
            <a:pPr lvl="1"/>
            <a:r>
              <a:rPr lang="zh-TW" altLang="en-US" dirty="0"/>
              <a:t>女老師對下聯：</a:t>
            </a:r>
            <a:r>
              <a:rPr lang="en-US" altLang="zh-TW" dirty="0"/>
              <a:t>【</a:t>
            </a:r>
            <a:r>
              <a:rPr lang="zh-TW" altLang="en-US" dirty="0"/>
              <a:t>好疼 好癢 好舒服 同幹好事</a:t>
            </a:r>
            <a:r>
              <a:rPr lang="en-US" altLang="zh-TW" dirty="0"/>
              <a:t>】</a:t>
            </a:r>
          </a:p>
          <a:p>
            <a:pPr lvl="1"/>
            <a:r>
              <a:rPr lang="zh-TW" altLang="en-US" dirty="0"/>
              <a:t>橫批：</a:t>
            </a:r>
            <a:r>
              <a:rPr lang="en-US" altLang="zh-TW" dirty="0"/>
              <a:t>【</a:t>
            </a:r>
            <a:r>
              <a:rPr lang="zh-TW" altLang="en-US" dirty="0"/>
              <a:t>夾道歡迎</a:t>
            </a:r>
            <a:r>
              <a:rPr lang="en-US" altLang="zh-TW" dirty="0"/>
              <a:t>】</a:t>
            </a:r>
          </a:p>
          <a:p>
            <a:r>
              <a:rPr lang="zh-TW" altLang="en-US" dirty="0"/>
              <a:t>數學系</a:t>
            </a:r>
          </a:p>
          <a:p>
            <a:pPr lvl="1"/>
            <a:r>
              <a:rPr lang="zh-TW" altLang="en-US" dirty="0"/>
              <a:t>女老師出上聯：</a:t>
            </a:r>
            <a:r>
              <a:rPr lang="en-US" altLang="zh-TW" dirty="0"/>
              <a:t>【</a:t>
            </a:r>
            <a:r>
              <a:rPr lang="zh-TW" altLang="en-US" dirty="0"/>
              <a:t>開括弧 解平方 只為求根</a:t>
            </a:r>
            <a:r>
              <a:rPr lang="en-US" altLang="zh-TW" dirty="0"/>
              <a:t>】</a:t>
            </a:r>
          </a:p>
          <a:p>
            <a:pPr lvl="1"/>
            <a:r>
              <a:rPr lang="zh-TW" altLang="en-US" dirty="0"/>
              <a:t>男老師對下聯：</a:t>
            </a:r>
            <a:r>
              <a:rPr lang="en-US" altLang="zh-TW" dirty="0"/>
              <a:t>【</a:t>
            </a:r>
            <a:r>
              <a:rPr lang="zh-TW" altLang="en-US" dirty="0"/>
              <a:t>插直線 穿圓心 直達頂點</a:t>
            </a:r>
            <a:r>
              <a:rPr lang="en-US" altLang="zh-TW" dirty="0"/>
              <a:t>】</a:t>
            </a:r>
          </a:p>
          <a:p>
            <a:pPr lvl="1"/>
            <a:r>
              <a:rPr lang="zh-TW" altLang="en-US" dirty="0"/>
              <a:t>橫批：</a:t>
            </a:r>
            <a:r>
              <a:rPr lang="en-US" altLang="zh-TW" dirty="0"/>
              <a:t>【0</a:t>
            </a:r>
            <a:r>
              <a:rPr lang="zh-TW" altLang="en-US" dirty="0"/>
              <a:t>大於</a:t>
            </a:r>
            <a:r>
              <a:rPr lang="en-US" altLang="zh-TW" dirty="0"/>
              <a:t>1】</a:t>
            </a:r>
          </a:p>
        </p:txBody>
      </p:sp>
      <p:sp>
        <p:nvSpPr>
          <p:cNvPr id="5" name="標題 4">
            <a:extLst>
              <a:ext uri="{FF2B5EF4-FFF2-40B4-BE49-F238E27FC236}">
                <a16:creationId xmlns:a16="http://schemas.microsoft.com/office/drawing/2014/main" id="{00BAB7B8-C8CD-4778-BCA7-2F8A430EB60B}"/>
              </a:ext>
            </a:extLst>
          </p:cNvPr>
          <p:cNvSpPr>
            <a:spLocks noGrp="1"/>
          </p:cNvSpPr>
          <p:nvPr>
            <p:ph type="title"/>
          </p:nvPr>
        </p:nvSpPr>
        <p:spPr>
          <a:xfrm>
            <a:off x="457200" y="274638"/>
            <a:ext cx="7643192" cy="1143000"/>
          </a:xfrm>
        </p:spPr>
        <p:txBody>
          <a:bodyPr>
            <a:normAutofit/>
          </a:bodyPr>
          <a:lstStyle/>
          <a:p>
            <a:r>
              <a:rPr lang="zh-TW" altLang="en-US" dirty="0"/>
              <a:t>絕妙好辭：</a:t>
            </a:r>
            <a:br>
              <a:rPr lang="zh-TW" altLang="en-US" dirty="0"/>
            </a:br>
            <a:r>
              <a:rPr lang="zh-TW" altLang="en-US" dirty="0"/>
              <a:t>大學校長要結婚，各系所撰聯祝賀 </a:t>
            </a:r>
            <a:r>
              <a:rPr lang="en-US" altLang="zh-TW" dirty="0"/>
              <a:t>(1/2)</a:t>
            </a:r>
            <a:endParaRPr lang="zh-TW" altLang="en-US" dirty="0"/>
          </a:p>
        </p:txBody>
      </p:sp>
    </p:spTree>
    <p:extLst>
      <p:ext uri="{BB962C8B-B14F-4D97-AF65-F5344CB8AC3E}">
        <p14:creationId xmlns:p14="http://schemas.microsoft.com/office/powerpoint/2010/main" val="356204792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021E6517-9598-49BE-B9D3-EB82EBBD00E7}"/>
              </a:ext>
            </a:extLst>
          </p:cNvPr>
          <p:cNvSpPr>
            <a:spLocks noGrp="1"/>
          </p:cNvSpPr>
          <p:nvPr>
            <p:ph sz="quarter" idx="1"/>
          </p:nvPr>
        </p:nvSpPr>
        <p:spPr/>
        <p:txBody>
          <a:bodyPr>
            <a:normAutofit/>
          </a:bodyPr>
          <a:lstStyle/>
          <a:p>
            <a:r>
              <a:rPr lang="zh-TW" altLang="en-US" dirty="0"/>
              <a:t>歷史系</a:t>
            </a:r>
          </a:p>
          <a:p>
            <a:pPr lvl="1"/>
            <a:r>
              <a:rPr lang="zh-TW" altLang="en-US" dirty="0"/>
              <a:t>男老師出上聯：</a:t>
            </a:r>
            <a:r>
              <a:rPr lang="en-US" altLang="zh-TW" dirty="0"/>
              <a:t>【</a:t>
            </a:r>
            <a:r>
              <a:rPr lang="zh-TW" altLang="en-US" dirty="0"/>
              <a:t>夜襲珍珠港 美人受驚</a:t>
            </a:r>
            <a:r>
              <a:rPr lang="en-US" altLang="zh-TW" dirty="0"/>
              <a:t>】</a:t>
            </a:r>
          </a:p>
          <a:p>
            <a:pPr lvl="1"/>
            <a:r>
              <a:rPr lang="zh-TW" altLang="en-US" dirty="0"/>
              <a:t>女老師對下聯：</a:t>
            </a:r>
            <a:r>
              <a:rPr lang="en-US" altLang="zh-TW" dirty="0"/>
              <a:t>【</a:t>
            </a:r>
            <a:r>
              <a:rPr lang="zh-TW" altLang="en-US" dirty="0"/>
              <a:t>兩顆原子彈 日德投降</a:t>
            </a:r>
            <a:r>
              <a:rPr lang="en-US" altLang="zh-TW" dirty="0"/>
              <a:t>】</a:t>
            </a:r>
          </a:p>
          <a:p>
            <a:pPr lvl="1"/>
            <a:r>
              <a:rPr lang="zh-TW" altLang="en-US" dirty="0"/>
              <a:t>橫批：</a:t>
            </a:r>
            <a:r>
              <a:rPr lang="en-US" altLang="zh-TW" dirty="0"/>
              <a:t>【</a:t>
            </a:r>
            <a:r>
              <a:rPr lang="zh-TW" altLang="en-US" dirty="0"/>
              <a:t>二次大戰</a:t>
            </a:r>
            <a:r>
              <a:rPr lang="en-US" altLang="zh-TW" dirty="0"/>
              <a:t>】</a:t>
            </a:r>
          </a:p>
          <a:p>
            <a:r>
              <a:rPr lang="zh-TW" altLang="en-US" dirty="0"/>
              <a:t>物流系</a:t>
            </a:r>
          </a:p>
          <a:p>
            <a:pPr lvl="1"/>
            <a:r>
              <a:rPr lang="zh-TW" altLang="en-US" dirty="0"/>
              <a:t>女老師出上聯：</a:t>
            </a:r>
            <a:r>
              <a:rPr lang="en-US" altLang="zh-TW" dirty="0"/>
              <a:t>【</a:t>
            </a:r>
            <a:r>
              <a:rPr lang="zh-TW" altLang="en-US" dirty="0"/>
              <a:t>進進出出 上下其手 有長有短</a:t>
            </a:r>
            <a:r>
              <a:rPr lang="en-US" altLang="zh-TW" dirty="0"/>
              <a:t>】</a:t>
            </a:r>
          </a:p>
          <a:p>
            <a:pPr lvl="1"/>
            <a:r>
              <a:rPr lang="zh-TW" altLang="en-US" dirty="0"/>
              <a:t>男老師對下聯：</a:t>
            </a:r>
            <a:r>
              <a:rPr lang="en-US" altLang="zh-TW" dirty="0"/>
              <a:t>【</a:t>
            </a:r>
            <a:r>
              <a:rPr lang="zh-TW" altLang="en-US" dirty="0"/>
              <a:t>來來回回 專線配送 定時定量</a:t>
            </a:r>
            <a:r>
              <a:rPr lang="en-US" altLang="zh-TW" dirty="0"/>
              <a:t>】</a:t>
            </a:r>
          </a:p>
          <a:p>
            <a:pPr lvl="1"/>
            <a:r>
              <a:rPr lang="zh-TW" altLang="en-US" dirty="0"/>
              <a:t>橫批：</a:t>
            </a:r>
            <a:r>
              <a:rPr lang="en-US" altLang="zh-TW" dirty="0"/>
              <a:t>【</a:t>
            </a:r>
            <a:r>
              <a:rPr lang="zh-TW" altLang="en-US" dirty="0"/>
              <a:t>嚴禁早卸</a:t>
            </a:r>
            <a:r>
              <a:rPr lang="en-US" altLang="zh-TW" dirty="0"/>
              <a:t>】</a:t>
            </a:r>
            <a:endParaRPr lang="zh-TW" altLang="en-US" dirty="0"/>
          </a:p>
        </p:txBody>
      </p:sp>
      <p:sp>
        <p:nvSpPr>
          <p:cNvPr id="5" name="標題 4">
            <a:extLst>
              <a:ext uri="{FF2B5EF4-FFF2-40B4-BE49-F238E27FC236}">
                <a16:creationId xmlns:a16="http://schemas.microsoft.com/office/drawing/2014/main" id="{00BAB7B8-C8CD-4778-BCA7-2F8A430EB60B}"/>
              </a:ext>
            </a:extLst>
          </p:cNvPr>
          <p:cNvSpPr>
            <a:spLocks noGrp="1"/>
          </p:cNvSpPr>
          <p:nvPr>
            <p:ph type="title"/>
          </p:nvPr>
        </p:nvSpPr>
        <p:spPr>
          <a:xfrm>
            <a:off x="457200" y="274638"/>
            <a:ext cx="7643192" cy="1143000"/>
          </a:xfrm>
        </p:spPr>
        <p:txBody>
          <a:bodyPr>
            <a:normAutofit/>
          </a:bodyPr>
          <a:lstStyle/>
          <a:p>
            <a:r>
              <a:rPr lang="zh-TW" altLang="en-US" dirty="0"/>
              <a:t>絕妙好辭：</a:t>
            </a:r>
            <a:br>
              <a:rPr lang="zh-TW" altLang="en-US" dirty="0"/>
            </a:br>
            <a:r>
              <a:rPr lang="zh-TW" altLang="en-US" dirty="0"/>
              <a:t>大學校長要結婚，各系所撰聯祝賀 </a:t>
            </a:r>
            <a:r>
              <a:rPr lang="en-US" altLang="zh-TW" dirty="0"/>
              <a:t>(2/2)</a:t>
            </a:r>
            <a:endParaRPr lang="zh-TW" altLang="en-US" dirty="0"/>
          </a:p>
        </p:txBody>
      </p:sp>
    </p:spTree>
    <p:extLst>
      <p:ext uri="{BB962C8B-B14F-4D97-AF65-F5344CB8AC3E}">
        <p14:creationId xmlns:p14="http://schemas.microsoft.com/office/powerpoint/2010/main" val="255065891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0513EF3-7B4E-4869-9A88-C57A025C44DA}"/>
              </a:ext>
            </a:extLst>
          </p:cNvPr>
          <p:cNvSpPr>
            <a:spLocks noGrp="1"/>
          </p:cNvSpPr>
          <p:nvPr>
            <p:ph sz="quarter" idx="1"/>
          </p:nvPr>
        </p:nvSpPr>
        <p:spPr>
          <a:xfrm>
            <a:off x="457200" y="1714488"/>
            <a:ext cx="7715200" cy="4759464"/>
          </a:xfrm>
        </p:spPr>
        <p:txBody>
          <a:bodyPr>
            <a:normAutofit fontScale="85000" lnSpcReduction="10000"/>
          </a:bodyPr>
          <a:lstStyle/>
          <a:p>
            <a:r>
              <a:rPr lang="zh-TW" altLang="en-US" dirty="0"/>
              <a:t>一山不容二虎、除非一公和一母。</a:t>
            </a:r>
          </a:p>
          <a:p>
            <a:r>
              <a:rPr lang="zh-TW" altLang="en-US" dirty="0"/>
              <a:t>錢不是問題、問題是我沒有錢。</a:t>
            </a:r>
          </a:p>
          <a:p>
            <a:r>
              <a:rPr lang="zh-TW" altLang="en-US" dirty="0"/>
              <a:t>寧願相信世間有鬼、也不能相信男人那張嘴。</a:t>
            </a:r>
          </a:p>
          <a:p>
            <a:r>
              <a:rPr lang="zh-TW" altLang="en-US" dirty="0"/>
              <a:t>男人的謊言能騙到女人的一夜情</a:t>
            </a:r>
            <a:r>
              <a:rPr lang="en-US" altLang="zh-TW" dirty="0"/>
              <a:t>;</a:t>
            </a:r>
            <a:r>
              <a:rPr lang="zh-TW" altLang="en-US" dirty="0"/>
              <a:t>女人的謊言卻能騙到男人的一生。</a:t>
            </a:r>
          </a:p>
          <a:p>
            <a:r>
              <a:rPr lang="zh-TW" altLang="en-US" dirty="0"/>
              <a:t>水至清則無魚、人至賤則無敵。</a:t>
            </a:r>
          </a:p>
          <a:p>
            <a:r>
              <a:rPr lang="zh-TW" altLang="en-US" dirty="0"/>
              <a:t>喝醉了</a:t>
            </a:r>
            <a:r>
              <a:rPr lang="en-US" altLang="zh-TW" dirty="0"/>
              <a:t>!</a:t>
            </a:r>
            <a:r>
              <a:rPr lang="zh-TW" altLang="en-US" dirty="0"/>
              <a:t>我誰也不服</a:t>
            </a:r>
            <a:r>
              <a:rPr lang="en-US" altLang="zh-TW" dirty="0"/>
              <a:t>,</a:t>
            </a:r>
            <a:r>
              <a:rPr lang="zh-TW" altLang="en-US" dirty="0"/>
              <a:t>我只扶牆。</a:t>
            </a:r>
          </a:p>
          <a:p>
            <a:r>
              <a:rPr lang="zh-TW" altLang="en-US" dirty="0"/>
              <a:t>避孕的效果</a:t>
            </a:r>
            <a:r>
              <a:rPr lang="en-US" altLang="zh-TW" dirty="0"/>
              <a:t>:</a:t>
            </a:r>
            <a:r>
              <a:rPr lang="zh-TW" altLang="en-US" dirty="0"/>
              <a:t>不成功便成人</a:t>
            </a:r>
            <a:r>
              <a:rPr lang="en-US" altLang="zh-TW" dirty="0"/>
              <a:t>!</a:t>
            </a:r>
          </a:p>
          <a:p>
            <a:r>
              <a:rPr lang="zh-TW" altLang="en-US" dirty="0"/>
              <a:t>生、容易</a:t>
            </a:r>
            <a:r>
              <a:rPr lang="en-US" altLang="zh-TW" dirty="0"/>
              <a:t>;</a:t>
            </a:r>
            <a:r>
              <a:rPr lang="zh-TW" altLang="en-US" dirty="0"/>
              <a:t>活、容易</a:t>
            </a:r>
            <a:r>
              <a:rPr lang="en-US" altLang="zh-TW" dirty="0"/>
              <a:t>:</a:t>
            </a:r>
            <a:r>
              <a:rPr lang="zh-TW" altLang="en-US" dirty="0"/>
              <a:t>生活不容易</a:t>
            </a:r>
            <a:r>
              <a:rPr lang="en-US" altLang="zh-TW" dirty="0"/>
              <a:t>!</a:t>
            </a:r>
          </a:p>
          <a:p>
            <a:r>
              <a:rPr lang="zh-TW" altLang="en-US" dirty="0"/>
              <a:t>一個人不孤單、想一個人的時候才孤單。</a:t>
            </a:r>
          </a:p>
          <a:p>
            <a:r>
              <a:rPr lang="zh-TW" altLang="en-US" dirty="0"/>
              <a:t>我不是一個隨便的人、但隨便起來就不是人。</a:t>
            </a:r>
          </a:p>
          <a:p>
            <a:r>
              <a:rPr lang="zh-TW" altLang="en-US" dirty="0"/>
              <a:t>流氓不可怕、就怕流氓有文化。</a:t>
            </a:r>
          </a:p>
          <a:p>
            <a:r>
              <a:rPr lang="zh-TW" altLang="en-US" dirty="0"/>
              <a:t>水能載舟、亦能煮粥。</a:t>
            </a:r>
          </a:p>
          <a:p>
            <a:r>
              <a:rPr lang="zh-TW" altLang="en-US" dirty="0"/>
              <a:t>聰明的女人對付男人、愚的女人對付女人。</a:t>
            </a:r>
          </a:p>
        </p:txBody>
      </p:sp>
      <p:sp>
        <p:nvSpPr>
          <p:cNvPr id="3" name="日期版面配置區 2">
            <a:extLst>
              <a:ext uri="{FF2B5EF4-FFF2-40B4-BE49-F238E27FC236}">
                <a16:creationId xmlns:a16="http://schemas.microsoft.com/office/drawing/2014/main" id="{C157F0AA-031A-4780-8881-891D42AEA414}"/>
              </a:ext>
            </a:extLst>
          </p:cNvPr>
          <p:cNvSpPr>
            <a:spLocks noGrp="1"/>
          </p:cNvSpPr>
          <p:nvPr>
            <p:ph type="dt" sz="half" idx="14"/>
          </p:nvPr>
        </p:nvSpPr>
        <p:spPr/>
        <p:txBody>
          <a:bodyPr/>
          <a:lstStyle/>
          <a:p>
            <a:fld id="{57E169D1-FD8F-4286-9D28-09B5A7788756}" type="datetime1">
              <a:rPr lang="zh-TW" altLang="en-US" smtClean="0"/>
              <a:t>2025/9/29</a:t>
            </a:fld>
            <a:endParaRPr lang="zh-TW" altLang="en-US" dirty="0"/>
          </a:p>
        </p:txBody>
      </p:sp>
      <p:sp>
        <p:nvSpPr>
          <p:cNvPr id="4" name="標題 3">
            <a:extLst>
              <a:ext uri="{FF2B5EF4-FFF2-40B4-BE49-F238E27FC236}">
                <a16:creationId xmlns:a16="http://schemas.microsoft.com/office/drawing/2014/main" id="{9ACC2CE2-DC25-48E5-B656-C05775C8F596}"/>
              </a:ext>
            </a:extLst>
          </p:cNvPr>
          <p:cNvSpPr>
            <a:spLocks noGrp="1"/>
          </p:cNvSpPr>
          <p:nvPr>
            <p:ph type="title"/>
          </p:nvPr>
        </p:nvSpPr>
        <p:spPr/>
        <p:txBody>
          <a:bodyPr/>
          <a:lstStyle/>
          <a:p>
            <a:r>
              <a:rPr lang="zh-TW" altLang="en-US" dirty="0"/>
              <a:t>劉兆玄教書時的幽默用語</a:t>
            </a:r>
          </a:p>
        </p:txBody>
      </p:sp>
    </p:spTree>
    <p:extLst>
      <p:ext uri="{BB962C8B-B14F-4D97-AF65-F5344CB8AC3E}">
        <p14:creationId xmlns:p14="http://schemas.microsoft.com/office/powerpoint/2010/main" val="190167918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0513EF3-7B4E-4869-9A88-C57A025C44DA}"/>
              </a:ext>
            </a:extLst>
          </p:cNvPr>
          <p:cNvSpPr>
            <a:spLocks noGrp="1"/>
          </p:cNvSpPr>
          <p:nvPr>
            <p:ph sz="quarter" idx="1"/>
          </p:nvPr>
        </p:nvSpPr>
        <p:spPr>
          <a:xfrm>
            <a:off x="457200" y="1714488"/>
            <a:ext cx="7715200" cy="4759464"/>
          </a:xfrm>
        </p:spPr>
        <p:txBody>
          <a:bodyPr>
            <a:normAutofit fontScale="62500" lnSpcReduction="20000"/>
          </a:bodyPr>
          <a:lstStyle/>
          <a:p>
            <a:r>
              <a:rPr lang="en-US" altLang="zh-TW" dirty="0"/>
              <a:t>1.</a:t>
            </a:r>
            <a:r>
              <a:rPr lang="zh-TW" altLang="en-US" dirty="0"/>
              <a:t>這是比較正常的</a:t>
            </a:r>
            <a:r>
              <a:rPr lang="en-US" altLang="zh-TW" dirty="0"/>
              <a:t>︰</a:t>
            </a:r>
          </a:p>
          <a:p>
            <a:pPr lvl="1"/>
            <a:r>
              <a:rPr lang="zh-TW" altLang="en-US" dirty="0"/>
              <a:t>狂風暴雨夜雨暴風狂</a:t>
            </a:r>
            <a:r>
              <a:rPr lang="en-US" altLang="zh-TW" dirty="0"/>
              <a:t>...good  </a:t>
            </a:r>
          </a:p>
          <a:p>
            <a:pPr lvl="1"/>
            <a:r>
              <a:rPr lang="zh-TW" altLang="en-US" dirty="0"/>
              <a:t>天上龍捲風捲龍上天</a:t>
            </a:r>
            <a:r>
              <a:rPr lang="en-US" altLang="zh-TW" dirty="0"/>
              <a:t>...</a:t>
            </a:r>
            <a:r>
              <a:rPr lang="zh-TW" altLang="en-US" dirty="0"/>
              <a:t>太神奇ㄌ</a:t>
            </a:r>
          </a:p>
          <a:p>
            <a:r>
              <a:rPr lang="en-US" altLang="zh-TW" dirty="0"/>
              <a:t>2.</a:t>
            </a:r>
            <a:r>
              <a:rPr lang="zh-TW" altLang="en-US" dirty="0"/>
              <a:t>這是普通一點的</a:t>
            </a:r>
            <a:r>
              <a:rPr lang="en-US" altLang="zh-TW" dirty="0"/>
              <a:t>︰</a:t>
            </a:r>
          </a:p>
          <a:p>
            <a:pPr lvl="1"/>
            <a:r>
              <a:rPr lang="zh-TW" altLang="en-US" dirty="0"/>
              <a:t>內湖吹風機風吹湖內</a:t>
            </a:r>
            <a:r>
              <a:rPr lang="en-US" altLang="zh-TW" dirty="0"/>
              <a:t>...</a:t>
            </a:r>
            <a:r>
              <a:rPr lang="zh-TW" altLang="en-US" dirty="0"/>
              <a:t>到底是誰造ㄉ</a:t>
            </a:r>
          </a:p>
          <a:p>
            <a:pPr lvl="1"/>
            <a:r>
              <a:rPr lang="zh-TW" altLang="en-US" dirty="0"/>
              <a:t>船上女子叫子女上船</a:t>
            </a:r>
            <a:r>
              <a:rPr lang="en-US" altLang="zh-TW" dirty="0"/>
              <a:t>...</a:t>
            </a:r>
            <a:r>
              <a:rPr lang="zh-TW" altLang="en-US" dirty="0"/>
              <a:t>乍聽之下也沒錯啦只是</a:t>
            </a:r>
          </a:p>
          <a:p>
            <a:pPr lvl="1"/>
            <a:r>
              <a:rPr lang="zh-TW" altLang="en-US" dirty="0"/>
              <a:t>中國山中有中山國中</a:t>
            </a:r>
            <a:r>
              <a:rPr lang="en-US" altLang="zh-TW" dirty="0"/>
              <a:t>...</a:t>
            </a:r>
            <a:r>
              <a:rPr lang="zh-TW" altLang="en-US" dirty="0"/>
              <a:t>我還 中國鋼鐵有鐵鋼國中 咧</a:t>
            </a:r>
          </a:p>
          <a:p>
            <a:pPr lvl="1"/>
            <a:r>
              <a:rPr lang="zh-TW" altLang="en-US" dirty="0"/>
              <a:t>酒好享同好同享好酒</a:t>
            </a:r>
          </a:p>
          <a:p>
            <a:r>
              <a:rPr lang="en-US" altLang="zh-TW" dirty="0"/>
              <a:t>3.</a:t>
            </a:r>
            <a:r>
              <a:rPr lang="zh-TW" altLang="en-US" dirty="0"/>
              <a:t>這是來鬧場的</a:t>
            </a:r>
            <a:r>
              <a:rPr lang="en-US" altLang="zh-TW" dirty="0"/>
              <a:t>︰</a:t>
            </a:r>
          </a:p>
          <a:p>
            <a:pPr lvl="1"/>
            <a:r>
              <a:rPr lang="zh-TW" altLang="en-US" dirty="0"/>
              <a:t>蜜蜂採蜂蜜蜂採蜂蜜</a:t>
            </a:r>
            <a:r>
              <a:rPr lang="en-US" altLang="zh-TW" dirty="0"/>
              <a:t>...</a:t>
            </a:r>
            <a:r>
              <a:rPr lang="zh-TW" altLang="en-US" dirty="0"/>
              <a:t>繞口令我還真唸不出口</a:t>
            </a:r>
          </a:p>
          <a:p>
            <a:pPr lvl="1"/>
            <a:r>
              <a:rPr lang="zh-TW" altLang="en-US" dirty="0"/>
              <a:t>美好包皮製皮包好美</a:t>
            </a:r>
            <a:r>
              <a:rPr lang="en-US" altLang="zh-TW" dirty="0"/>
              <a:t>...</a:t>
            </a:r>
            <a:r>
              <a:rPr lang="zh-TW" altLang="en-US" dirty="0"/>
              <a:t>這根本是</a:t>
            </a:r>
            <a:r>
              <a:rPr lang="en-US" altLang="zh-TW" dirty="0"/>
              <a:t>.....</a:t>
            </a:r>
          </a:p>
          <a:p>
            <a:pPr lvl="1"/>
            <a:r>
              <a:rPr lang="zh-TW" altLang="en-US" dirty="0"/>
              <a:t>床上客人叫人客上床 </a:t>
            </a:r>
            <a:r>
              <a:rPr lang="en-US" altLang="zh-TW" dirty="0"/>
              <a:t>..  3P</a:t>
            </a:r>
          </a:p>
          <a:p>
            <a:pPr lvl="1"/>
            <a:r>
              <a:rPr lang="zh-TW" altLang="en-US" dirty="0"/>
              <a:t>床下客人叫人客下床</a:t>
            </a:r>
            <a:r>
              <a:rPr lang="en-US" altLang="zh-TW" dirty="0"/>
              <a:t>...</a:t>
            </a:r>
            <a:r>
              <a:rPr lang="zh-TW" altLang="en-US" dirty="0"/>
              <a:t>等很久ㄌ嗎</a:t>
            </a:r>
          </a:p>
          <a:p>
            <a:pPr lvl="1"/>
            <a:r>
              <a:rPr lang="zh-TW" altLang="en-US" dirty="0"/>
              <a:t>倫敦床上人上床敦倫</a:t>
            </a:r>
            <a:r>
              <a:rPr lang="en-US" altLang="zh-TW" dirty="0"/>
              <a:t>...</a:t>
            </a:r>
            <a:r>
              <a:rPr lang="zh-TW" altLang="en-US" dirty="0"/>
              <a:t>倫敦人也中標啦</a:t>
            </a:r>
          </a:p>
          <a:p>
            <a:pPr lvl="1"/>
            <a:r>
              <a:rPr lang="zh-TW" altLang="en-US" dirty="0"/>
              <a:t>頭城打砲王砲打城頭</a:t>
            </a:r>
          </a:p>
          <a:p>
            <a:pPr lvl="1"/>
            <a:r>
              <a:rPr lang="zh-TW" altLang="en-US" dirty="0"/>
              <a:t>嬌蘭涵壤泥壤涵蘭嬌</a:t>
            </a:r>
            <a:r>
              <a:rPr lang="en-US" altLang="zh-TW" dirty="0"/>
              <a:t>...</a:t>
            </a:r>
            <a:r>
              <a:rPr lang="zh-TW" altLang="en-US" dirty="0"/>
              <a:t>有人能用台語唸一次給我聽嗎</a:t>
            </a:r>
          </a:p>
          <a:p>
            <a:pPr lvl="1"/>
            <a:r>
              <a:rPr lang="zh-TW" altLang="en-US" dirty="0"/>
              <a:t>小三看妹妹妹看三小</a:t>
            </a:r>
            <a:r>
              <a:rPr lang="en-US" altLang="zh-TW" dirty="0"/>
              <a:t>...</a:t>
            </a:r>
            <a:r>
              <a:rPr lang="zh-TW" altLang="en-US" dirty="0"/>
              <a:t>你妹妹跟你沒仇吧</a:t>
            </a:r>
          </a:p>
          <a:p>
            <a:pPr lvl="1"/>
            <a:r>
              <a:rPr lang="zh-TW" altLang="en-US" dirty="0"/>
              <a:t>大牛比較懶較比牛大</a:t>
            </a:r>
            <a:r>
              <a:rPr lang="en-US" altLang="zh-TW" dirty="0"/>
              <a:t>...</a:t>
            </a:r>
            <a:r>
              <a:rPr lang="zh-TW" altLang="en-US" dirty="0"/>
              <a:t>你攬較比牛大我跟你姓</a:t>
            </a:r>
          </a:p>
          <a:p>
            <a:r>
              <a:rPr lang="en-US" altLang="zh-TW" dirty="0"/>
              <a:t>4.</a:t>
            </a:r>
            <a:r>
              <a:rPr lang="zh-TW" altLang="en-US" dirty="0"/>
              <a:t>以上就算了  但</a:t>
            </a:r>
            <a:r>
              <a:rPr lang="en-US" altLang="zh-TW" dirty="0"/>
              <a:t>...</a:t>
            </a:r>
          </a:p>
          <a:p>
            <a:pPr lvl="1"/>
            <a:r>
              <a:rPr lang="zh-TW" altLang="en-US" dirty="0"/>
              <a:t>媽祖你幹嘛幹你祖媽</a:t>
            </a:r>
            <a:r>
              <a:rPr lang="en-US" altLang="zh-TW" dirty="0"/>
              <a:t>...</a:t>
            </a:r>
            <a:r>
              <a:rPr lang="zh-TW" altLang="en-US" dirty="0"/>
              <a:t>看到這你就知道為何第一名會從缺吧</a:t>
            </a:r>
            <a:endParaRPr lang="en-US" altLang="zh-TW" dirty="0"/>
          </a:p>
          <a:p>
            <a:pPr lvl="1"/>
            <a:r>
              <a:rPr lang="zh-TW" altLang="en-US"/>
              <a:t>明天到操場操到天明</a:t>
            </a:r>
            <a:endParaRPr lang="zh-TW" altLang="en-US" dirty="0"/>
          </a:p>
        </p:txBody>
      </p:sp>
      <p:sp>
        <p:nvSpPr>
          <p:cNvPr id="3" name="日期版面配置區 2">
            <a:extLst>
              <a:ext uri="{FF2B5EF4-FFF2-40B4-BE49-F238E27FC236}">
                <a16:creationId xmlns:a16="http://schemas.microsoft.com/office/drawing/2014/main" id="{C157F0AA-031A-4780-8881-891D42AEA414}"/>
              </a:ext>
            </a:extLst>
          </p:cNvPr>
          <p:cNvSpPr>
            <a:spLocks noGrp="1"/>
          </p:cNvSpPr>
          <p:nvPr>
            <p:ph type="dt" sz="half" idx="14"/>
          </p:nvPr>
        </p:nvSpPr>
        <p:spPr/>
        <p:txBody>
          <a:bodyPr/>
          <a:lstStyle/>
          <a:p>
            <a:fld id="{57E169D1-FD8F-4286-9D28-09B5A7788756}" type="datetime1">
              <a:rPr lang="zh-TW" altLang="en-US" smtClean="0"/>
              <a:t>2025/9/29</a:t>
            </a:fld>
            <a:endParaRPr lang="zh-TW" altLang="en-US" dirty="0"/>
          </a:p>
        </p:txBody>
      </p:sp>
      <p:sp>
        <p:nvSpPr>
          <p:cNvPr id="4" name="標題 3">
            <a:extLst>
              <a:ext uri="{FF2B5EF4-FFF2-40B4-BE49-F238E27FC236}">
                <a16:creationId xmlns:a16="http://schemas.microsoft.com/office/drawing/2014/main" id="{9ACC2CE2-DC25-48E5-B656-C05775C8F596}"/>
              </a:ext>
            </a:extLst>
          </p:cNvPr>
          <p:cNvSpPr>
            <a:spLocks noGrp="1"/>
          </p:cNvSpPr>
          <p:nvPr>
            <p:ph type="title"/>
          </p:nvPr>
        </p:nvSpPr>
        <p:spPr/>
        <p:txBody>
          <a:bodyPr/>
          <a:lstStyle/>
          <a:p>
            <a:r>
              <a:rPr lang="zh-TW" altLang="en-US" dirty="0"/>
              <a:t>回文句法：上海自來水來自海上</a:t>
            </a:r>
          </a:p>
        </p:txBody>
      </p:sp>
    </p:spTree>
    <p:extLst>
      <p:ext uri="{BB962C8B-B14F-4D97-AF65-F5344CB8AC3E}">
        <p14:creationId xmlns:p14="http://schemas.microsoft.com/office/powerpoint/2010/main" val="388334259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5519BB8-D9DA-436D-BC5B-34DBFBB14095}"/>
              </a:ext>
            </a:extLst>
          </p:cNvPr>
          <p:cNvSpPr>
            <a:spLocks noGrp="1"/>
          </p:cNvSpPr>
          <p:nvPr>
            <p:ph sz="quarter" idx="1"/>
          </p:nvPr>
        </p:nvSpPr>
        <p:spPr/>
        <p:txBody>
          <a:bodyPr/>
          <a:lstStyle/>
          <a:p>
            <a:endParaRPr lang="zh-TW" altLang="en-US"/>
          </a:p>
        </p:txBody>
      </p:sp>
      <p:sp>
        <p:nvSpPr>
          <p:cNvPr id="3" name="日期版面配置區 2">
            <a:extLst>
              <a:ext uri="{FF2B5EF4-FFF2-40B4-BE49-F238E27FC236}">
                <a16:creationId xmlns:a16="http://schemas.microsoft.com/office/drawing/2014/main" id="{362E9217-FB71-4EFB-BDDB-70EBB79F171B}"/>
              </a:ext>
            </a:extLst>
          </p:cNvPr>
          <p:cNvSpPr>
            <a:spLocks noGrp="1"/>
          </p:cNvSpPr>
          <p:nvPr>
            <p:ph type="dt" sz="half" idx="14"/>
          </p:nvPr>
        </p:nvSpPr>
        <p:spPr/>
        <p:txBody>
          <a:bodyPr/>
          <a:lstStyle/>
          <a:p>
            <a:fld id="{57E169D1-FD8F-4286-9D28-09B5A7788756}" type="datetime1">
              <a:rPr lang="zh-TW" altLang="en-US" smtClean="0"/>
              <a:t>2025/9/29</a:t>
            </a:fld>
            <a:endParaRPr lang="zh-TW" altLang="en-US" dirty="0"/>
          </a:p>
        </p:txBody>
      </p:sp>
      <p:sp>
        <p:nvSpPr>
          <p:cNvPr id="4" name="標題 3">
            <a:extLst>
              <a:ext uri="{FF2B5EF4-FFF2-40B4-BE49-F238E27FC236}">
                <a16:creationId xmlns:a16="http://schemas.microsoft.com/office/drawing/2014/main" id="{9EFA1056-1195-4AD8-87AB-41AFCB9F464D}"/>
              </a:ext>
            </a:extLst>
          </p:cNvPr>
          <p:cNvSpPr>
            <a:spLocks noGrp="1"/>
          </p:cNvSpPr>
          <p:nvPr>
            <p:ph type="title"/>
          </p:nvPr>
        </p:nvSpPr>
        <p:spPr/>
        <p:txBody>
          <a:bodyPr/>
          <a:lstStyle/>
          <a:p>
            <a:endParaRPr lang="zh-TW" altLang="en-US"/>
          </a:p>
        </p:txBody>
      </p:sp>
      <p:pic>
        <p:nvPicPr>
          <p:cNvPr id="5" name="圖片 4">
            <a:extLst>
              <a:ext uri="{FF2B5EF4-FFF2-40B4-BE49-F238E27FC236}">
                <a16:creationId xmlns:a16="http://schemas.microsoft.com/office/drawing/2014/main" id="{840E0B8A-6CC2-498F-833C-1ED49EBE98CE}"/>
              </a:ext>
            </a:extLst>
          </p:cNvPr>
          <p:cNvPicPr>
            <a:picLocks noChangeAspect="1"/>
          </p:cNvPicPr>
          <p:nvPr/>
        </p:nvPicPr>
        <p:blipFill>
          <a:blip r:embed="rId2"/>
          <a:stretch>
            <a:fillRect/>
          </a:stretch>
        </p:blipFill>
        <p:spPr>
          <a:xfrm>
            <a:off x="1862637" y="0"/>
            <a:ext cx="5418725" cy="6858000"/>
          </a:xfrm>
          <a:prstGeom prst="rect">
            <a:avLst/>
          </a:prstGeom>
        </p:spPr>
      </p:pic>
    </p:spTree>
    <p:extLst>
      <p:ext uri="{BB962C8B-B14F-4D97-AF65-F5344CB8AC3E}">
        <p14:creationId xmlns:p14="http://schemas.microsoft.com/office/powerpoint/2010/main" val="31907297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ACF07C3-9A45-448D-832E-10975CF1B6D8}"/>
              </a:ext>
            </a:extLst>
          </p:cNvPr>
          <p:cNvSpPr>
            <a:spLocks noGrp="1"/>
          </p:cNvSpPr>
          <p:nvPr>
            <p:ph sz="quarter" idx="1"/>
          </p:nvPr>
        </p:nvSpPr>
        <p:spPr/>
        <p:txBody>
          <a:bodyPr>
            <a:normAutofit fontScale="55000" lnSpcReduction="20000"/>
          </a:bodyPr>
          <a:lstStyle/>
          <a:p>
            <a:r>
              <a:rPr lang="en-US" altLang="zh-TW" dirty="0"/>
              <a:t>In temple or church, it's called donation.</a:t>
            </a:r>
          </a:p>
          <a:p>
            <a:r>
              <a:rPr lang="en-US" altLang="zh-TW" dirty="0"/>
              <a:t>In school, it's fee.</a:t>
            </a:r>
          </a:p>
          <a:p>
            <a:r>
              <a:rPr lang="en-US" altLang="zh-TW" dirty="0"/>
              <a:t>In marriage, it's called dowry.</a:t>
            </a:r>
          </a:p>
          <a:p>
            <a:r>
              <a:rPr lang="en-US" altLang="zh-TW" dirty="0"/>
              <a:t>In divorce, alimony.</a:t>
            </a:r>
          </a:p>
          <a:p>
            <a:r>
              <a:rPr lang="en-US" altLang="zh-TW" dirty="0"/>
              <a:t>When you owe someone, it's debt.</a:t>
            </a:r>
          </a:p>
          <a:p>
            <a:r>
              <a:rPr lang="en-US" altLang="zh-TW" dirty="0"/>
              <a:t>When you pay the government, it's tax.</a:t>
            </a:r>
          </a:p>
          <a:p>
            <a:r>
              <a:rPr lang="en-US" altLang="zh-TW" dirty="0"/>
              <a:t>In court, it's fines.</a:t>
            </a:r>
          </a:p>
          <a:p>
            <a:r>
              <a:rPr lang="en-US" altLang="zh-TW" dirty="0"/>
              <a:t>Civil servant retirees, it's pension.</a:t>
            </a:r>
          </a:p>
          <a:p>
            <a:r>
              <a:rPr lang="en-US" altLang="zh-TW" dirty="0"/>
              <a:t>Employer to workers, it's salary.</a:t>
            </a:r>
          </a:p>
          <a:p>
            <a:r>
              <a:rPr lang="en-US" altLang="zh-TW" dirty="0"/>
              <a:t>Master to subordinates, it's wages.</a:t>
            </a:r>
          </a:p>
          <a:p>
            <a:r>
              <a:rPr lang="en-US" altLang="zh-TW" dirty="0"/>
              <a:t>To children, it's allowance.</a:t>
            </a:r>
          </a:p>
          <a:p>
            <a:r>
              <a:rPr lang="en-US" altLang="zh-TW" dirty="0"/>
              <a:t>When you borrow from bank, it's loan.</a:t>
            </a:r>
          </a:p>
          <a:p>
            <a:r>
              <a:rPr lang="en-US" altLang="zh-TW" dirty="0"/>
              <a:t>When you offer after a good service. it's tips.</a:t>
            </a:r>
          </a:p>
          <a:p>
            <a:r>
              <a:rPr lang="en-US" altLang="zh-TW" dirty="0"/>
              <a:t>To kidnappers, it's ransom.</a:t>
            </a:r>
          </a:p>
          <a:p>
            <a:r>
              <a:rPr lang="en-US" altLang="zh-TW" dirty="0"/>
              <a:t>Illegally received in the name of service, it's bribe.</a:t>
            </a:r>
          </a:p>
          <a:p>
            <a:endParaRPr lang="en-US" altLang="zh-TW" dirty="0"/>
          </a:p>
          <a:p>
            <a:r>
              <a:rPr lang="en-US" altLang="zh-TW" dirty="0"/>
              <a:t>The question is, "when a husband gives to his </a:t>
            </a:r>
            <a:r>
              <a:rPr lang="en-US" altLang="zh-TW" dirty="0" err="1"/>
              <a:t>wife,what</a:t>
            </a:r>
            <a:r>
              <a:rPr lang="en-US" altLang="zh-TW" dirty="0"/>
              <a:t> do we call it???</a:t>
            </a:r>
          </a:p>
          <a:p>
            <a:r>
              <a:rPr lang="en-US" altLang="zh-TW" dirty="0"/>
              <a:t>ANSWER:</a:t>
            </a:r>
          </a:p>
          <a:p>
            <a:r>
              <a:rPr lang="en-US" altLang="zh-TW" dirty="0"/>
              <a:t>Money given to your wife is called DUTY, and every man has to do his duty</a:t>
            </a:r>
          </a:p>
          <a:p>
            <a:r>
              <a:rPr lang="en-US" altLang="zh-TW" dirty="0"/>
              <a:t>because wives are not DUTY FREE...</a:t>
            </a:r>
            <a:r>
              <a:rPr lang="zh-TW" altLang="en-US" dirty="0"/>
              <a:t>😳😳</a:t>
            </a:r>
          </a:p>
        </p:txBody>
      </p:sp>
      <p:sp>
        <p:nvSpPr>
          <p:cNvPr id="3" name="日期版面配置區 2">
            <a:extLst>
              <a:ext uri="{FF2B5EF4-FFF2-40B4-BE49-F238E27FC236}">
                <a16:creationId xmlns:a16="http://schemas.microsoft.com/office/drawing/2014/main" id="{6D9599EE-4B54-4DA9-B1DE-A16A21C3061E}"/>
              </a:ext>
            </a:extLst>
          </p:cNvPr>
          <p:cNvSpPr>
            <a:spLocks noGrp="1"/>
          </p:cNvSpPr>
          <p:nvPr>
            <p:ph type="dt" sz="half" idx="14"/>
          </p:nvPr>
        </p:nvSpPr>
        <p:spPr/>
        <p:txBody>
          <a:bodyPr/>
          <a:lstStyle/>
          <a:p>
            <a:fld id="{57E169D1-FD8F-4286-9D28-09B5A7788756}" type="datetime1">
              <a:rPr lang="zh-TW" altLang="en-US" smtClean="0"/>
              <a:t>2025/9/29</a:t>
            </a:fld>
            <a:endParaRPr lang="zh-TW" altLang="en-US" dirty="0"/>
          </a:p>
        </p:txBody>
      </p:sp>
      <p:sp>
        <p:nvSpPr>
          <p:cNvPr id="4" name="標題 3">
            <a:extLst>
              <a:ext uri="{FF2B5EF4-FFF2-40B4-BE49-F238E27FC236}">
                <a16:creationId xmlns:a16="http://schemas.microsoft.com/office/drawing/2014/main" id="{61D8EDFE-E979-4D52-B8DF-4E93D0DEBEAD}"/>
              </a:ext>
            </a:extLst>
          </p:cNvPr>
          <p:cNvSpPr>
            <a:spLocks noGrp="1"/>
          </p:cNvSpPr>
          <p:nvPr>
            <p:ph type="title"/>
          </p:nvPr>
        </p:nvSpPr>
        <p:spPr/>
        <p:txBody>
          <a:bodyPr/>
          <a:lstStyle/>
          <a:p>
            <a:r>
              <a:rPr lang="en-US" altLang="zh-TW" dirty="0"/>
              <a:t>Different Names of Money</a:t>
            </a:r>
            <a:endParaRPr lang="zh-TW" altLang="en-US" dirty="0"/>
          </a:p>
        </p:txBody>
      </p:sp>
    </p:spTree>
    <p:extLst>
      <p:ext uri="{BB962C8B-B14F-4D97-AF65-F5344CB8AC3E}">
        <p14:creationId xmlns:p14="http://schemas.microsoft.com/office/powerpoint/2010/main" val="38476331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E8C737D-2487-4FC7-86F3-3A77CD3BA766}"/>
              </a:ext>
            </a:extLst>
          </p:cNvPr>
          <p:cNvSpPr>
            <a:spLocks noGrp="1"/>
          </p:cNvSpPr>
          <p:nvPr>
            <p:ph sz="quarter" idx="1"/>
          </p:nvPr>
        </p:nvSpPr>
        <p:spPr/>
        <p:txBody>
          <a:bodyPr>
            <a:normAutofit fontScale="25000" lnSpcReduction="20000"/>
          </a:bodyPr>
          <a:lstStyle/>
          <a:p>
            <a:r>
              <a:rPr lang="zh-TW" altLang="en-US" dirty="0"/>
              <a:t>中譯英或英譯中對很多人來說是件很頭疼的事。</a:t>
            </a:r>
          </a:p>
          <a:p>
            <a:r>
              <a:rPr lang="zh-TW" altLang="en-US" dirty="0"/>
              <a:t>但是，</a:t>
            </a:r>
          </a:p>
          <a:p>
            <a:r>
              <a:rPr lang="zh-TW" altLang="en-US" dirty="0"/>
              <a:t>其中還是有不少有趣好玩的翻譯，</a:t>
            </a:r>
          </a:p>
          <a:p>
            <a:r>
              <a:rPr lang="zh-TW" altLang="en-US" dirty="0"/>
              <a:t>今天就與大家分享一些能讓你樂得開懷大笑的佳作。</a:t>
            </a:r>
          </a:p>
          <a:p>
            <a:endParaRPr lang="zh-TW" altLang="en-US" dirty="0"/>
          </a:p>
          <a:p>
            <a:r>
              <a:rPr lang="en-US" altLang="zh-TW" dirty="0"/>
              <a:t>1. </a:t>
            </a:r>
            <a:r>
              <a:rPr lang="zh-TW" altLang="en-US" dirty="0"/>
              <a:t>忽悠 </a:t>
            </a:r>
            <a:r>
              <a:rPr lang="en-US" altLang="zh-TW" dirty="0"/>
              <a:t>fool you</a:t>
            </a:r>
          </a:p>
          <a:p>
            <a:endParaRPr lang="en-US" altLang="zh-TW" dirty="0"/>
          </a:p>
          <a:p>
            <a:r>
              <a:rPr lang="zh-TW" altLang="en-US" dirty="0"/>
              <a:t>這個中譯英，</a:t>
            </a:r>
          </a:p>
          <a:p>
            <a:r>
              <a:rPr lang="zh-TW" altLang="en-US" dirty="0"/>
              <a:t>堪稱是最經典的一個例子，</a:t>
            </a:r>
          </a:p>
          <a:p>
            <a:r>
              <a:rPr lang="zh-TW" altLang="en-US" dirty="0"/>
              <a:t>在發音上</a:t>
            </a:r>
            <a:r>
              <a:rPr lang="en-US" altLang="zh-TW" dirty="0"/>
              <a:t>fool you</a:t>
            </a:r>
            <a:r>
              <a:rPr lang="zh-TW" altLang="en-US" dirty="0"/>
              <a:t>，</a:t>
            </a:r>
          </a:p>
          <a:p>
            <a:r>
              <a:rPr lang="zh-TW" altLang="en-US" dirty="0"/>
              <a:t>可不就是忽悠嗎？</a:t>
            </a:r>
          </a:p>
          <a:p>
            <a:endParaRPr lang="zh-TW" altLang="en-US" dirty="0"/>
          </a:p>
          <a:p>
            <a:r>
              <a:rPr lang="zh-TW" altLang="en-US" dirty="0"/>
              <a:t>再者，</a:t>
            </a:r>
            <a:r>
              <a:rPr lang="en-US" altLang="zh-TW" dirty="0"/>
              <a:t>fool you</a:t>
            </a:r>
            <a:r>
              <a:rPr lang="zh-TW" altLang="en-US" dirty="0"/>
              <a:t>和忽悠，</a:t>
            </a:r>
          </a:p>
          <a:p>
            <a:r>
              <a:rPr lang="zh-TW" altLang="en-US" dirty="0"/>
              <a:t>都是兩個字，形式很接近，</a:t>
            </a:r>
          </a:p>
          <a:p>
            <a:r>
              <a:rPr lang="zh-TW" altLang="en-US" dirty="0"/>
              <a:t>最後，在意思上也很接近。</a:t>
            </a:r>
          </a:p>
          <a:p>
            <a:r>
              <a:rPr lang="en-US" altLang="zh-TW" dirty="0"/>
              <a:t>fool</a:t>
            </a:r>
            <a:r>
              <a:rPr lang="zh-TW" altLang="en-US" dirty="0"/>
              <a:t>本來就是愚弄的意思，</a:t>
            </a:r>
          </a:p>
          <a:p>
            <a:r>
              <a:rPr lang="en-US" altLang="zh-TW" dirty="0"/>
              <a:t>fool you ,</a:t>
            </a:r>
            <a:r>
              <a:rPr lang="zh-TW" altLang="en-US" dirty="0"/>
              <a:t>愚弄你，</a:t>
            </a:r>
          </a:p>
          <a:p>
            <a:r>
              <a:rPr lang="zh-TW" altLang="en-US" dirty="0"/>
              <a:t>就是忽悠的意思。</a:t>
            </a:r>
          </a:p>
          <a:p>
            <a:endParaRPr lang="zh-TW" altLang="en-US" dirty="0"/>
          </a:p>
          <a:p>
            <a:r>
              <a:rPr lang="en-US" altLang="zh-TW" dirty="0"/>
              <a:t>2. </a:t>
            </a:r>
            <a:r>
              <a:rPr lang="zh-TW" altLang="en-US" dirty="0"/>
              <a:t>單身狗 </a:t>
            </a:r>
            <a:r>
              <a:rPr lang="en-US" altLang="zh-TW" dirty="0"/>
              <a:t>Damn Single</a:t>
            </a:r>
          </a:p>
          <a:p>
            <a:endParaRPr lang="en-US" altLang="zh-TW" dirty="0"/>
          </a:p>
          <a:p>
            <a:r>
              <a:rPr lang="zh-TW" altLang="en-US" dirty="0"/>
              <a:t>看到這個翻譯，</a:t>
            </a:r>
          </a:p>
          <a:p>
            <a:r>
              <a:rPr lang="zh-TW" altLang="en-US" dirty="0"/>
              <a:t>一下子笑噴了，</a:t>
            </a:r>
          </a:p>
          <a:p>
            <a:r>
              <a:rPr lang="en-US" altLang="zh-TW" dirty="0"/>
              <a:t>Damn Single</a:t>
            </a:r>
            <a:r>
              <a:rPr lang="zh-TW" altLang="en-US" dirty="0"/>
              <a:t>，</a:t>
            </a:r>
          </a:p>
          <a:p>
            <a:r>
              <a:rPr lang="zh-TW" altLang="en-US" dirty="0"/>
              <a:t>大家讀得快點，</a:t>
            </a:r>
          </a:p>
          <a:p>
            <a:r>
              <a:rPr lang="zh-TW" altLang="en-US" dirty="0"/>
              <a:t>看一下是不是跟單身狗的發音一摸一樣？</a:t>
            </a:r>
          </a:p>
          <a:p>
            <a:r>
              <a:rPr lang="zh-TW" altLang="en-US" dirty="0"/>
              <a:t>在意思上，</a:t>
            </a:r>
          </a:p>
          <a:p>
            <a:r>
              <a:rPr lang="en-US" altLang="zh-TW" dirty="0"/>
              <a:t>damn</a:t>
            </a:r>
            <a:r>
              <a:rPr lang="zh-TW" altLang="en-US" dirty="0"/>
              <a:t>在英語中是咒罵，</a:t>
            </a:r>
          </a:p>
          <a:p>
            <a:r>
              <a:rPr lang="zh-TW" altLang="en-US" dirty="0"/>
              <a:t>加強語氣的詞，</a:t>
            </a:r>
          </a:p>
          <a:p>
            <a:r>
              <a:rPr lang="en-US" altLang="zh-TW" dirty="0"/>
              <a:t>single</a:t>
            </a:r>
            <a:r>
              <a:rPr lang="zh-TW" altLang="en-US" dirty="0"/>
              <a:t>是單身的意思，</a:t>
            </a:r>
          </a:p>
          <a:p>
            <a:r>
              <a:rPr lang="zh-TW" altLang="en-US" dirty="0"/>
              <a:t>那麼</a:t>
            </a:r>
            <a:r>
              <a:rPr lang="en-US" altLang="zh-TW" dirty="0"/>
              <a:t>damn single</a:t>
            </a:r>
            <a:r>
              <a:rPr lang="zh-TW" altLang="en-US" dirty="0"/>
              <a:t>相當於說「活該你單身」，</a:t>
            </a:r>
          </a:p>
          <a:p>
            <a:r>
              <a:rPr lang="zh-TW" altLang="en-US" dirty="0"/>
              <a:t>可不就是單身狗的意思麼？</a:t>
            </a:r>
          </a:p>
          <a:p>
            <a:endParaRPr lang="zh-TW" altLang="en-US" dirty="0"/>
          </a:p>
          <a:p>
            <a:r>
              <a:rPr lang="en-US" altLang="zh-TW" dirty="0"/>
              <a:t>3. </a:t>
            </a:r>
            <a:r>
              <a:rPr lang="zh-TW" altLang="en-US" dirty="0"/>
              <a:t>狗不理 </a:t>
            </a:r>
            <a:r>
              <a:rPr lang="en-US" altLang="zh-TW" dirty="0"/>
              <a:t>Go Believe</a:t>
            </a:r>
          </a:p>
          <a:p>
            <a:endParaRPr lang="en-US" altLang="zh-TW" dirty="0"/>
          </a:p>
          <a:p>
            <a:r>
              <a:rPr lang="zh-TW" altLang="en-US" dirty="0"/>
              <a:t>我們都知道天津的狗不理包子，</a:t>
            </a:r>
          </a:p>
          <a:p>
            <a:r>
              <a:rPr lang="zh-TW" altLang="en-US" dirty="0"/>
              <a:t>那可是天津的著名小吃，</a:t>
            </a:r>
          </a:p>
          <a:p>
            <a:r>
              <a:rPr lang="zh-TW" altLang="en-US" dirty="0"/>
              <a:t>不止中國人愛吃，</a:t>
            </a:r>
          </a:p>
          <a:p>
            <a:r>
              <a:rPr lang="zh-TW" altLang="en-US" dirty="0"/>
              <a:t>外國人也愛吃。</a:t>
            </a:r>
          </a:p>
          <a:p>
            <a:endParaRPr lang="zh-TW" altLang="en-US" dirty="0"/>
          </a:p>
          <a:p>
            <a:r>
              <a:rPr lang="zh-TW" altLang="en-US" dirty="0"/>
              <a:t>乍一看 </a:t>
            </a:r>
            <a:r>
              <a:rPr lang="en-US" altLang="zh-TW" dirty="0"/>
              <a:t>Go believe</a:t>
            </a:r>
            <a:r>
              <a:rPr lang="zh-TW" altLang="en-US" dirty="0"/>
              <a:t>這個詞，</a:t>
            </a:r>
          </a:p>
          <a:p>
            <a:r>
              <a:rPr lang="zh-TW" altLang="en-US" dirty="0"/>
              <a:t>好像跟「狗不理」</a:t>
            </a:r>
          </a:p>
          <a:p>
            <a:r>
              <a:rPr lang="zh-TW" altLang="en-US" dirty="0"/>
              <a:t>沒有任何的關係，</a:t>
            </a:r>
          </a:p>
          <a:p>
            <a:r>
              <a:rPr lang="zh-TW" altLang="en-US" dirty="0"/>
              <a:t>但讀兩遍就會發現，</a:t>
            </a:r>
          </a:p>
          <a:p>
            <a:r>
              <a:rPr lang="zh-TW" altLang="en-US" dirty="0"/>
              <a:t>發音幾乎一摸一樣。</a:t>
            </a:r>
          </a:p>
          <a:p>
            <a:r>
              <a:rPr lang="zh-TW" altLang="en-US" dirty="0"/>
              <a:t>再說，</a:t>
            </a:r>
          </a:p>
          <a:p>
            <a:r>
              <a:rPr lang="en-US" altLang="zh-TW" dirty="0"/>
              <a:t>Go believe</a:t>
            </a:r>
            <a:r>
              <a:rPr lang="zh-TW" altLang="en-US" dirty="0"/>
              <a:t>的意思是「去相信吧」，</a:t>
            </a:r>
          </a:p>
          <a:p>
            <a:r>
              <a:rPr lang="zh-TW" altLang="en-US" dirty="0"/>
              <a:t>暗示你不會後悔，</a:t>
            </a:r>
          </a:p>
          <a:p>
            <a:r>
              <a:rPr lang="zh-TW" altLang="en-US" dirty="0"/>
              <a:t>但後悔不後悔，</a:t>
            </a:r>
          </a:p>
          <a:p>
            <a:r>
              <a:rPr lang="zh-TW" altLang="en-US" dirty="0"/>
              <a:t>只有吃過狗不理的人才知道。</a:t>
            </a:r>
          </a:p>
          <a:p>
            <a:endParaRPr lang="zh-TW" altLang="en-US" dirty="0"/>
          </a:p>
          <a:p>
            <a:r>
              <a:rPr lang="en-US" altLang="zh-TW" dirty="0"/>
              <a:t>4. </a:t>
            </a:r>
            <a:r>
              <a:rPr lang="zh-TW" altLang="en-US" dirty="0"/>
              <a:t>聞著臭吃著香 </a:t>
            </a:r>
            <a:r>
              <a:rPr lang="en-US" altLang="zh-TW" dirty="0"/>
              <a:t>Smell smelly, taste tasty</a:t>
            </a:r>
          </a:p>
          <a:p>
            <a:endParaRPr lang="en-US" altLang="zh-TW" dirty="0"/>
          </a:p>
          <a:p>
            <a:r>
              <a:rPr lang="zh-TW" altLang="en-US" dirty="0"/>
              <a:t>吃過臭豆腐的人都知道，</a:t>
            </a:r>
          </a:p>
          <a:p>
            <a:r>
              <a:rPr lang="zh-TW" altLang="en-US" dirty="0"/>
              <a:t>店家打出的標語就是「聞著臭、吃著香」。</a:t>
            </a:r>
          </a:p>
          <a:p>
            <a:endParaRPr lang="zh-TW" altLang="en-US" dirty="0"/>
          </a:p>
          <a:p>
            <a:r>
              <a:rPr lang="zh-TW" altLang="en-US" dirty="0"/>
              <a:t>為了招攬外國顧客，</a:t>
            </a:r>
          </a:p>
          <a:p>
            <a:r>
              <a:rPr lang="zh-TW" altLang="en-US" dirty="0"/>
              <a:t>有的地方把這句標語翻譯成了：</a:t>
            </a:r>
          </a:p>
          <a:p>
            <a:r>
              <a:rPr lang="en-US" altLang="zh-TW" dirty="0"/>
              <a:t>Smell smelly, taste tasty.</a:t>
            </a:r>
            <a:r>
              <a:rPr lang="zh-TW" altLang="en-US" dirty="0"/>
              <a:t>，</a:t>
            </a:r>
          </a:p>
          <a:p>
            <a:r>
              <a:rPr lang="zh-TW" altLang="en-US" dirty="0"/>
              <a:t>真的很厲害。</a:t>
            </a:r>
          </a:p>
          <a:p>
            <a:r>
              <a:rPr lang="zh-TW" altLang="en-US" dirty="0"/>
              <a:t>首先翻譯對仗工整，</a:t>
            </a:r>
          </a:p>
          <a:p>
            <a:r>
              <a:rPr lang="zh-TW" altLang="en-US" dirty="0"/>
              <a:t>渾然天成，</a:t>
            </a:r>
          </a:p>
          <a:p>
            <a:r>
              <a:rPr lang="en-US" altLang="zh-TW" dirty="0"/>
              <a:t>smelly</a:t>
            </a:r>
            <a:r>
              <a:rPr lang="zh-TW" altLang="en-US" dirty="0"/>
              <a:t>是惡臭難聞的意思，</a:t>
            </a:r>
            <a:r>
              <a:rPr lang="en-US" altLang="zh-TW" dirty="0"/>
              <a:t>tasty</a:t>
            </a:r>
            <a:r>
              <a:rPr lang="zh-TW" altLang="en-US" dirty="0"/>
              <a:t>是好吃美味的意思。</a:t>
            </a:r>
          </a:p>
          <a:p>
            <a:r>
              <a:rPr lang="en-US" altLang="zh-TW" dirty="0"/>
              <a:t>Smell smelly, taste tasty</a:t>
            </a:r>
            <a:r>
              <a:rPr lang="zh-TW" altLang="en-US" dirty="0"/>
              <a:t>，</a:t>
            </a:r>
          </a:p>
          <a:p>
            <a:r>
              <a:rPr lang="zh-TW" altLang="en-US" dirty="0"/>
              <a:t>翻譯過來就是聞起來臭，</a:t>
            </a:r>
          </a:p>
          <a:p>
            <a:r>
              <a:rPr lang="zh-TW" altLang="en-US" dirty="0"/>
              <a:t>吃起來香，</a:t>
            </a:r>
          </a:p>
          <a:p>
            <a:r>
              <a:rPr lang="zh-TW" altLang="en-US" dirty="0"/>
              <a:t>越讀越順口。</a:t>
            </a:r>
          </a:p>
          <a:p>
            <a:endParaRPr lang="zh-TW" altLang="en-US" dirty="0"/>
          </a:p>
          <a:p>
            <a:r>
              <a:rPr lang="en-US" altLang="zh-TW" dirty="0"/>
              <a:t>5. </a:t>
            </a:r>
            <a:r>
              <a:rPr lang="zh-TW" altLang="en-US" dirty="0"/>
              <a:t>不折騰 </a:t>
            </a:r>
            <a:r>
              <a:rPr lang="en-US" altLang="zh-TW" dirty="0"/>
              <a:t>No Z-turn</a:t>
            </a:r>
          </a:p>
          <a:p>
            <a:endParaRPr lang="en-US" altLang="zh-TW" dirty="0"/>
          </a:p>
          <a:p>
            <a:r>
              <a:rPr lang="zh-TW" altLang="en-US" dirty="0"/>
              <a:t>出過國的朋友可能都知道，</a:t>
            </a:r>
          </a:p>
          <a:p>
            <a:r>
              <a:rPr lang="zh-TW" altLang="en-US" dirty="0"/>
              <a:t>在道路上有種叫作</a:t>
            </a:r>
            <a:r>
              <a:rPr lang="en-US" altLang="zh-TW" dirty="0"/>
              <a:t>No U turn</a:t>
            </a:r>
            <a:r>
              <a:rPr lang="zh-TW" altLang="en-US" dirty="0"/>
              <a:t>的標語，</a:t>
            </a:r>
          </a:p>
          <a:p>
            <a:r>
              <a:rPr lang="zh-TW" altLang="en-US" dirty="0"/>
              <a:t>意思是不能</a:t>
            </a:r>
            <a:r>
              <a:rPr lang="en-US" altLang="zh-TW" dirty="0"/>
              <a:t>U</a:t>
            </a:r>
            <a:r>
              <a:rPr lang="zh-TW" altLang="en-US" dirty="0"/>
              <a:t>型迴轉。</a:t>
            </a:r>
          </a:p>
          <a:p>
            <a:r>
              <a:rPr lang="zh-TW" altLang="en-US" dirty="0"/>
              <a:t>在這裡，</a:t>
            </a:r>
          </a:p>
          <a:p>
            <a:r>
              <a:rPr lang="en-US" altLang="zh-TW" dirty="0"/>
              <a:t>No Z turn</a:t>
            </a:r>
            <a:r>
              <a:rPr lang="zh-TW" altLang="en-US" dirty="0"/>
              <a:t>，</a:t>
            </a:r>
          </a:p>
          <a:p>
            <a:r>
              <a:rPr lang="zh-TW" altLang="en-US" dirty="0"/>
              <a:t>是翻譯者神來一筆改編出來的，</a:t>
            </a:r>
          </a:p>
          <a:p>
            <a:r>
              <a:rPr lang="zh-TW" altLang="en-US" dirty="0"/>
              <a:t>這裡的</a:t>
            </a:r>
            <a:r>
              <a:rPr lang="en-US" altLang="zh-TW" dirty="0"/>
              <a:t>Z</a:t>
            </a:r>
            <a:r>
              <a:rPr lang="zh-TW" altLang="en-US" dirty="0"/>
              <a:t>特別形象，</a:t>
            </a:r>
          </a:p>
          <a:p>
            <a:r>
              <a:rPr lang="zh-TW" altLang="en-US" dirty="0"/>
              <a:t>一會朝左，一會朝右，</a:t>
            </a:r>
          </a:p>
          <a:p>
            <a:r>
              <a:rPr lang="zh-TW" altLang="en-US" dirty="0"/>
              <a:t>那可不就是窮折騰嗎？</a:t>
            </a:r>
          </a:p>
          <a:p>
            <a:endParaRPr lang="zh-TW" altLang="en-US" dirty="0"/>
          </a:p>
          <a:p>
            <a:r>
              <a:rPr lang="zh-TW" altLang="en-US" dirty="0"/>
              <a:t>所以，</a:t>
            </a:r>
            <a:r>
              <a:rPr lang="en-US" altLang="zh-TW" dirty="0"/>
              <a:t>No Z turn</a:t>
            </a:r>
            <a:r>
              <a:rPr lang="zh-TW" altLang="en-US" dirty="0"/>
              <a:t>的意思就很明顯了</a:t>
            </a:r>
            <a:r>
              <a:rPr lang="en-US" altLang="zh-TW" dirty="0"/>
              <a:t>—</a:t>
            </a:r>
            <a:r>
              <a:rPr lang="zh-TW" altLang="en-US" dirty="0"/>
              <a:t>不折騰，</a:t>
            </a:r>
          </a:p>
          <a:p>
            <a:r>
              <a:rPr lang="zh-TW" altLang="en-US" dirty="0"/>
              <a:t>而且在發音上</a:t>
            </a:r>
            <a:r>
              <a:rPr lang="en-US" altLang="zh-TW" dirty="0"/>
              <a:t>No Z-turn </a:t>
            </a:r>
          </a:p>
          <a:p>
            <a:r>
              <a:rPr lang="zh-TW" altLang="en-US" dirty="0"/>
              <a:t>和不折騰也很相近。</a:t>
            </a:r>
          </a:p>
          <a:p>
            <a:endParaRPr lang="zh-TW" altLang="en-US" dirty="0"/>
          </a:p>
          <a:p>
            <a:r>
              <a:rPr lang="zh-TW" altLang="en-US" dirty="0"/>
              <a:t>💢另外台北有些店鋪商家的招牌中翻英也很有 意思 ，舉三個例子 </a:t>
            </a:r>
            <a:r>
              <a:rPr lang="en-US" altLang="zh-TW" dirty="0"/>
              <a:t>:</a:t>
            </a:r>
          </a:p>
          <a:p>
            <a:endParaRPr lang="en-US" altLang="zh-TW" dirty="0"/>
          </a:p>
          <a:p>
            <a:r>
              <a:rPr lang="en-US" altLang="zh-TW" dirty="0"/>
              <a:t>❇️</a:t>
            </a:r>
            <a:r>
              <a:rPr lang="zh-TW" altLang="en-US" dirty="0"/>
              <a:t>仁愛路上 國父紀念館</a:t>
            </a:r>
          </a:p>
          <a:p>
            <a:endParaRPr lang="zh-TW" altLang="en-US" dirty="0"/>
          </a:p>
          <a:p>
            <a:r>
              <a:rPr lang="zh-TW" altLang="en-US" dirty="0"/>
              <a:t>正大門對面有一家 </a:t>
            </a:r>
          </a:p>
          <a:p>
            <a:r>
              <a:rPr lang="zh-TW" altLang="en-US" dirty="0"/>
              <a:t>歷史 久遠的北平菜餐廳</a:t>
            </a:r>
          </a:p>
          <a:p>
            <a:r>
              <a:rPr lang="zh-TW" altLang="en-US" dirty="0"/>
              <a:t>叫</a:t>
            </a:r>
            <a:r>
              <a:rPr lang="en-US" altLang="zh-TW" dirty="0"/>
              <a:t>"</a:t>
            </a:r>
            <a:r>
              <a:rPr lang="zh-TW" altLang="en-US" dirty="0"/>
              <a:t>都一處 </a:t>
            </a:r>
            <a:r>
              <a:rPr lang="en-US" altLang="zh-TW" dirty="0"/>
              <a:t>" </a:t>
            </a:r>
          </a:p>
          <a:p>
            <a:r>
              <a:rPr lang="zh-TW" altLang="en-US" dirty="0"/>
              <a:t>他的英文名字叫</a:t>
            </a:r>
            <a:r>
              <a:rPr lang="en-US" altLang="zh-TW" dirty="0"/>
              <a:t>"Do it true"</a:t>
            </a:r>
          </a:p>
          <a:p>
            <a:endParaRPr lang="en-US" altLang="zh-TW" dirty="0"/>
          </a:p>
          <a:p>
            <a:r>
              <a:rPr lang="en-US" altLang="zh-TW" dirty="0"/>
              <a:t>❇️</a:t>
            </a:r>
            <a:r>
              <a:rPr lang="zh-TW" altLang="en-US" dirty="0"/>
              <a:t>在某巷弄內有一家小咖啡館 中文名字叫 </a:t>
            </a:r>
            <a:r>
              <a:rPr lang="en-US" altLang="zh-TW" dirty="0"/>
              <a:t>"</a:t>
            </a:r>
            <a:r>
              <a:rPr lang="zh-TW" altLang="en-US" dirty="0"/>
              <a:t>秋之戀</a:t>
            </a:r>
            <a:r>
              <a:rPr lang="en-US" altLang="zh-TW" dirty="0"/>
              <a:t>" </a:t>
            </a:r>
            <a:r>
              <a:rPr lang="zh-TW" altLang="en-US" dirty="0"/>
              <a:t>，</a:t>
            </a:r>
          </a:p>
          <a:p>
            <a:r>
              <a:rPr lang="zh-TW" altLang="en-US" dirty="0"/>
              <a:t>小店英文名字叫 </a:t>
            </a:r>
            <a:r>
              <a:rPr lang="en-US" altLang="zh-TW" dirty="0"/>
              <a:t>"Fall in love"</a:t>
            </a:r>
            <a:r>
              <a:rPr lang="zh-TW" altLang="en-US" dirty="0"/>
              <a:t>。</a:t>
            </a:r>
          </a:p>
          <a:p>
            <a:endParaRPr lang="zh-TW" altLang="en-US" dirty="0"/>
          </a:p>
          <a:p>
            <a:r>
              <a:rPr lang="zh-TW" altLang="en-US" dirty="0"/>
              <a:t>❇️最傳神的是台北延平北路 </a:t>
            </a:r>
          </a:p>
          <a:p>
            <a:r>
              <a:rPr lang="zh-TW" altLang="en-US" dirty="0"/>
              <a:t>歷史久遠又很有名的酒家 </a:t>
            </a:r>
          </a:p>
          <a:p>
            <a:r>
              <a:rPr lang="zh-TW" altLang="en-US" dirty="0"/>
              <a:t>黑美人 </a:t>
            </a:r>
            <a:r>
              <a:rPr lang="en-US" altLang="zh-TW" dirty="0"/>
              <a:t>" , </a:t>
            </a:r>
          </a:p>
          <a:p>
            <a:r>
              <a:rPr lang="zh-TW" altLang="en-US" dirty="0"/>
              <a:t>英文名字叫</a:t>
            </a:r>
            <a:r>
              <a:rPr lang="en-US" altLang="zh-TW" dirty="0"/>
              <a:t>All beauty(beauties), </a:t>
            </a:r>
          </a:p>
          <a:p>
            <a:endParaRPr lang="en-US" altLang="zh-TW" dirty="0"/>
          </a:p>
          <a:p>
            <a:r>
              <a:rPr lang="zh-TW" altLang="en-US" dirty="0"/>
              <a:t>這個英文名字必須用台語 發音解釋 才有意思。</a:t>
            </a:r>
          </a:p>
          <a:p>
            <a:r>
              <a:rPr lang="zh-TW" altLang="en-US" dirty="0"/>
              <a:t>太有意思了吧，</a:t>
            </a:r>
          </a:p>
          <a:p>
            <a:r>
              <a:rPr lang="zh-TW" altLang="en-US"/>
              <a:t>跟大家分享。</a:t>
            </a:r>
          </a:p>
        </p:txBody>
      </p:sp>
      <p:sp>
        <p:nvSpPr>
          <p:cNvPr id="3" name="日期版面配置區 2">
            <a:extLst>
              <a:ext uri="{FF2B5EF4-FFF2-40B4-BE49-F238E27FC236}">
                <a16:creationId xmlns:a16="http://schemas.microsoft.com/office/drawing/2014/main" id="{0C032765-1293-42F7-BBDA-B6C390ED3A0B}"/>
              </a:ext>
            </a:extLst>
          </p:cNvPr>
          <p:cNvSpPr>
            <a:spLocks noGrp="1"/>
          </p:cNvSpPr>
          <p:nvPr>
            <p:ph type="dt" sz="half" idx="14"/>
          </p:nvPr>
        </p:nvSpPr>
        <p:spPr/>
        <p:txBody>
          <a:bodyPr/>
          <a:lstStyle/>
          <a:p>
            <a:fld id="{57E169D1-FD8F-4286-9D28-09B5A7788756}" type="datetime1">
              <a:rPr lang="zh-TW" altLang="en-US" smtClean="0"/>
              <a:t>2025/9/29</a:t>
            </a:fld>
            <a:endParaRPr lang="zh-TW" altLang="en-US" dirty="0"/>
          </a:p>
        </p:txBody>
      </p:sp>
      <p:sp>
        <p:nvSpPr>
          <p:cNvPr id="4" name="標題 3">
            <a:extLst>
              <a:ext uri="{FF2B5EF4-FFF2-40B4-BE49-F238E27FC236}">
                <a16:creationId xmlns:a16="http://schemas.microsoft.com/office/drawing/2014/main" id="{83C7514B-7297-43BA-AED0-C102F1150F51}"/>
              </a:ext>
            </a:extLst>
          </p:cNvPr>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2957233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65AF5-DB16-EE20-120A-0CD9DAD64CE9}"/>
            </a:ext>
          </a:extLst>
        </p:cNvPr>
        <p:cNvGrpSpPr/>
        <p:nvPr/>
      </p:nvGrpSpPr>
      <p:grpSpPr>
        <a:xfrm>
          <a:off x="0" y="0"/>
          <a:ext cx="0" cy="0"/>
          <a:chOff x="0" y="0"/>
          <a:chExt cx="0" cy="0"/>
        </a:xfrm>
      </p:grpSpPr>
      <p:sp>
        <p:nvSpPr>
          <p:cNvPr id="4" name="標題 3">
            <a:extLst>
              <a:ext uri="{FF2B5EF4-FFF2-40B4-BE49-F238E27FC236}">
                <a16:creationId xmlns:a16="http://schemas.microsoft.com/office/drawing/2014/main" id="{4316D36B-966A-74F6-2C79-AFE04442D454}"/>
              </a:ext>
            </a:extLst>
          </p:cNvPr>
          <p:cNvSpPr>
            <a:spLocks noGrp="1"/>
          </p:cNvSpPr>
          <p:nvPr>
            <p:ph type="title"/>
          </p:nvPr>
        </p:nvSpPr>
        <p:spPr/>
        <p:txBody>
          <a:bodyPr>
            <a:normAutofit/>
          </a:bodyPr>
          <a:lstStyle/>
          <a:p>
            <a:r>
              <a:rPr lang="zh-TW" altLang="en-US" dirty="0"/>
              <a:t>♡ 太有趣了！</a:t>
            </a:r>
            <a:br>
              <a:rPr lang="en-US" altLang="zh-TW" dirty="0"/>
            </a:br>
            <a:r>
              <a:rPr lang="zh-TW" altLang="en-US" dirty="0"/>
              <a:t>自古以來，臺語和中文就在在唱反調？</a:t>
            </a:r>
          </a:p>
        </p:txBody>
      </p:sp>
      <p:sp>
        <p:nvSpPr>
          <p:cNvPr id="3" name="日期版面配置區 2">
            <a:extLst>
              <a:ext uri="{FF2B5EF4-FFF2-40B4-BE49-F238E27FC236}">
                <a16:creationId xmlns:a16="http://schemas.microsoft.com/office/drawing/2014/main" id="{060AA216-C43F-6628-4F02-76D132A6A622}"/>
              </a:ext>
            </a:extLst>
          </p:cNvPr>
          <p:cNvSpPr>
            <a:spLocks noGrp="1"/>
          </p:cNvSpPr>
          <p:nvPr>
            <p:ph type="dt" sz="half" idx="10"/>
          </p:nvPr>
        </p:nvSpPr>
        <p:spPr/>
        <p:txBody>
          <a:bodyPr/>
          <a:lstStyle/>
          <a:p>
            <a:fld id="{57E169D1-FD8F-4286-9D28-09B5A7788756}" type="datetime1">
              <a:rPr lang="zh-TW" altLang="en-US" smtClean="0"/>
              <a:t>2025/9/29</a:t>
            </a:fld>
            <a:endParaRPr lang="zh-TW" altLang="en-US" dirty="0"/>
          </a:p>
        </p:txBody>
      </p:sp>
      <p:sp>
        <p:nvSpPr>
          <p:cNvPr id="2" name="內容版面配置區 1">
            <a:extLst>
              <a:ext uri="{FF2B5EF4-FFF2-40B4-BE49-F238E27FC236}">
                <a16:creationId xmlns:a16="http://schemas.microsoft.com/office/drawing/2014/main" id="{24B0B544-5B0A-4FBC-0AF9-663D6AF7611C}"/>
              </a:ext>
            </a:extLst>
          </p:cNvPr>
          <p:cNvSpPr>
            <a:spLocks noGrp="1"/>
          </p:cNvSpPr>
          <p:nvPr>
            <p:ph sz="quarter" idx="1"/>
          </p:nvPr>
        </p:nvSpPr>
        <p:spPr/>
        <p:txBody>
          <a:bodyPr>
            <a:normAutofit fontScale="85000" lnSpcReduction="20000"/>
          </a:bodyPr>
          <a:lstStyle/>
          <a:p>
            <a:r>
              <a:rPr lang="zh-TW" altLang="en-US" dirty="0"/>
              <a:t>     國 語    臺 語</a:t>
            </a:r>
          </a:p>
          <a:p>
            <a:r>
              <a:rPr lang="zh-TW" altLang="en-US" dirty="0"/>
              <a:t>   </a:t>
            </a:r>
            <a:r>
              <a:rPr lang="en-US" altLang="zh-TW" dirty="0"/>
              <a:t>______    ______</a:t>
            </a:r>
          </a:p>
          <a:p>
            <a:r>
              <a:rPr lang="en-US" altLang="zh-TW" dirty="0"/>
              <a:t>1.  </a:t>
            </a:r>
            <a:r>
              <a:rPr lang="zh-TW" altLang="en-US" dirty="0"/>
              <a:t>颱 風 </a:t>
            </a:r>
            <a:r>
              <a:rPr lang="en-US" altLang="zh-TW" dirty="0"/>
              <a:t>= </a:t>
            </a:r>
            <a:r>
              <a:rPr lang="zh-TW" altLang="en-US" dirty="0"/>
              <a:t>風 颱</a:t>
            </a:r>
          </a:p>
          <a:p>
            <a:r>
              <a:rPr lang="en-US" altLang="zh-TW" dirty="0"/>
              <a:t>2.  </a:t>
            </a:r>
            <a:r>
              <a:rPr lang="zh-TW" altLang="en-US" dirty="0"/>
              <a:t>尺 寸 </a:t>
            </a:r>
            <a:r>
              <a:rPr lang="en-US" altLang="zh-TW" dirty="0"/>
              <a:t>= </a:t>
            </a:r>
            <a:r>
              <a:rPr lang="zh-TW" altLang="en-US" dirty="0"/>
              <a:t>寸 尺</a:t>
            </a:r>
          </a:p>
          <a:p>
            <a:r>
              <a:rPr lang="en-US" altLang="zh-TW" dirty="0"/>
              <a:t>3.  </a:t>
            </a:r>
            <a:r>
              <a:rPr lang="zh-TW" altLang="en-US" dirty="0"/>
              <a:t>客 人 </a:t>
            </a:r>
            <a:r>
              <a:rPr lang="en-US" altLang="zh-TW" dirty="0"/>
              <a:t>= </a:t>
            </a:r>
            <a:r>
              <a:rPr lang="zh-TW" altLang="en-US" dirty="0"/>
              <a:t>人 客</a:t>
            </a:r>
          </a:p>
          <a:p>
            <a:r>
              <a:rPr lang="en-US" altLang="zh-TW" dirty="0"/>
              <a:t>4.  </a:t>
            </a:r>
            <a:r>
              <a:rPr lang="zh-TW" altLang="en-US" dirty="0"/>
              <a:t>熱 鬧 </a:t>
            </a:r>
            <a:r>
              <a:rPr lang="en-US" altLang="zh-TW" dirty="0"/>
              <a:t>= </a:t>
            </a:r>
            <a:r>
              <a:rPr lang="zh-TW" altLang="en-US" dirty="0"/>
              <a:t>鬧 熱</a:t>
            </a:r>
          </a:p>
          <a:p>
            <a:r>
              <a:rPr lang="en-US" altLang="zh-TW" dirty="0"/>
              <a:t>5.  </a:t>
            </a:r>
            <a:r>
              <a:rPr lang="zh-TW" altLang="en-US" dirty="0"/>
              <a:t>語 言 </a:t>
            </a:r>
            <a:r>
              <a:rPr lang="en-US" altLang="zh-TW" dirty="0"/>
              <a:t>= </a:t>
            </a:r>
            <a:r>
              <a:rPr lang="zh-TW" altLang="en-US" dirty="0"/>
              <a:t>言 語</a:t>
            </a:r>
          </a:p>
          <a:p>
            <a:r>
              <a:rPr lang="en-US" altLang="zh-TW" dirty="0"/>
              <a:t>6.  </a:t>
            </a:r>
            <a:r>
              <a:rPr lang="zh-TW" altLang="en-US" dirty="0"/>
              <a:t>長 久 </a:t>
            </a:r>
            <a:r>
              <a:rPr lang="en-US" altLang="zh-TW" dirty="0"/>
              <a:t>= </a:t>
            </a:r>
            <a:r>
              <a:rPr lang="zh-TW" altLang="en-US" dirty="0"/>
              <a:t>久 長</a:t>
            </a:r>
          </a:p>
          <a:p>
            <a:r>
              <a:rPr lang="en-US" altLang="zh-TW" dirty="0"/>
              <a:t>7.  </a:t>
            </a:r>
            <a:r>
              <a:rPr lang="zh-TW" altLang="en-US" dirty="0"/>
              <a:t>入 侵 </a:t>
            </a:r>
            <a:r>
              <a:rPr lang="en-US" altLang="zh-TW" dirty="0"/>
              <a:t>= </a:t>
            </a:r>
            <a:r>
              <a:rPr lang="zh-TW" altLang="en-US" dirty="0"/>
              <a:t>侵 入</a:t>
            </a:r>
          </a:p>
          <a:p>
            <a:r>
              <a:rPr lang="en-US" altLang="zh-TW" dirty="0"/>
              <a:t>8.  </a:t>
            </a:r>
            <a:r>
              <a:rPr lang="zh-TW" altLang="en-US" dirty="0"/>
              <a:t>且 慢 </a:t>
            </a:r>
            <a:r>
              <a:rPr lang="en-US" altLang="zh-TW" dirty="0"/>
              <a:t>= </a:t>
            </a:r>
            <a:r>
              <a:rPr lang="zh-TW" altLang="en-US" dirty="0"/>
              <a:t>慢 且</a:t>
            </a:r>
          </a:p>
          <a:p>
            <a:r>
              <a:rPr lang="en-US" altLang="zh-TW" dirty="0"/>
              <a:t>9.  </a:t>
            </a:r>
            <a:r>
              <a:rPr lang="zh-TW" altLang="en-US" dirty="0"/>
              <a:t>習 慣 </a:t>
            </a:r>
            <a:r>
              <a:rPr lang="en-US" altLang="zh-TW" dirty="0"/>
              <a:t>= </a:t>
            </a:r>
            <a:r>
              <a:rPr lang="zh-TW" altLang="en-US" dirty="0"/>
              <a:t>慣 習</a:t>
            </a:r>
          </a:p>
          <a:p>
            <a:r>
              <a:rPr lang="en-US" altLang="zh-TW" dirty="0"/>
              <a:t>10.  </a:t>
            </a:r>
            <a:r>
              <a:rPr lang="zh-TW" altLang="en-US" dirty="0"/>
              <a:t>猜 謎 </a:t>
            </a:r>
            <a:r>
              <a:rPr lang="en-US" altLang="zh-TW" dirty="0"/>
              <a:t>= </a:t>
            </a:r>
            <a:r>
              <a:rPr lang="zh-TW" altLang="en-US" dirty="0"/>
              <a:t>謎 猜</a:t>
            </a:r>
          </a:p>
          <a:p>
            <a:r>
              <a:rPr lang="en-US" altLang="zh-TW" dirty="0"/>
              <a:t>11.  </a:t>
            </a:r>
            <a:r>
              <a:rPr lang="zh-TW" altLang="en-US" dirty="0"/>
              <a:t>命 運 </a:t>
            </a:r>
            <a:r>
              <a:rPr lang="en-US" altLang="zh-TW" dirty="0"/>
              <a:t>= </a:t>
            </a:r>
            <a:r>
              <a:rPr lang="zh-TW" altLang="en-US" dirty="0"/>
              <a:t>運 命</a:t>
            </a:r>
          </a:p>
        </p:txBody>
      </p:sp>
      <p:sp>
        <p:nvSpPr>
          <p:cNvPr id="5" name="內容版面配置區 4">
            <a:extLst>
              <a:ext uri="{FF2B5EF4-FFF2-40B4-BE49-F238E27FC236}">
                <a16:creationId xmlns:a16="http://schemas.microsoft.com/office/drawing/2014/main" id="{4752ECD1-DF6A-7480-1ECD-8AABA79C6970}"/>
              </a:ext>
            </a:extLst>
          </p:cNvPr>
          <p:cNvSpPr>
            <a:spLocks noGrp="1"/>
          </p:cNvSpPr>
          <p:nvPr>
            <p:ph sz="quarter" idx="2"/>
          </p:nvPr>
        </p:nvSpPr>
        <p:spPr/>
        <p:txBody>
          <a:bodyPr>
            <a:normAutofit fontScale="85000" lnSpcReduction="20000"/>
          </a:bodyPr>
          <a:lstStyle/>
          <a:p>
            <a:r>
              <a:rPr lang="en-US" altLang="zh-TW" dirty="0"/>
              <a:t>12.  </a:t>
            </a:r>
            <a:r>
              <a:rPr lang="zh-TW" altLang="en-US" dirty="0"/>
              <a:t>前 頭 </a:t>
            </a:r>
            <a:r>
              <a:rPr lang="en-US" altLang="zh-TW" dirty="0"/>
              <a:t>= </a:t>
            </a:r>
            <a:r>
              <a:rPr lang="zh-TW" altLang="en-US" dirty="0"/>
              <a:t>頭 前</a:t>
            </a:r>
          </a:p>
          <a:p>
            <a:r>
              <a:rPr lang="en-US" altLang="zh-TW" dirty="0"/>
              <a:t>13.  </a:t>
            </a:r>
            <a:r>
              <a:rPr lang="zh-TW" altLang="en-US" dirty="0"/>
              <a:t>便 利 </a:t>
            </a:r>
            <a:r>
              <a:rPr lang="en-US" altLang="zh-TW" dirty="0"/>
              <a:t>= </a:t>
            </a:r>
            <a:r>
              <a:rPr lang="zh-TW" altLang="en-US" dirty="0"/>
              <a:t>利 便</a:t>
            </a:r>
          </a:p>
          <a:p>
            <a:r>
              <a:rPr lang="en-US" altLang="zh-TW" dirty="0"/>
              <a:t>14.  </a:t>
            </a:r>
            <a:r>
              <a:rPr lang="zh-TW" altLang="en-US" dirty="0"/>
              <a:t>山 崩 </a:t>
            </a:r>
            <a:r>
              <a:rPr lang="en-US" altLang="zh-TW" dirty="0"/>
              <a:t>= </a:t>
            </a:r>
            <a:r>
              <a:rPr lang="zh-TW" altLang="en-US" dirty="0"/>
              <a:t>崩 山</a:t>
            </a:r>
          </a:p>
          <a:p>
            <a:r>
              <a:rPr lang="en-US" altLang="zh-TW" dirty="0"/>
              <a:t>15.  </a:t>
            </a:r>
            <a:r>
              <a:rPr lang="zh-TW" altLang="en-US" dirty="0"/>
              <a:t>心 軟 </a:t>
            </a:r>
            <a:r>
              <a:rPr lang="en-US" altLang="zh-TW" dirty="0"/>
              <a:t>= </a:t>
            </a:r>
            <a:r>
              <a:rPr lang="zh-TW" altLang="en-US" dirty="0"/>
              <a:t>軟 心</a:t>
            </a:r>
          </a:p>
          <a:p>
            <a:r>
              <a:rPr lang="en-US" altLang="zh-TW" dirty="0"/>
              <a:t>16.  </a:t>
            </a:r>
            <a:r>
              <a:rPr lang="zh-TW" altLang="en-US" dirty="0"/>
              <a:t>添 加 </a:t>
            </a:r>
            <a:r>
              <a:rPr lang="en-US" altLang="zh-TW" dirty="0"/>
              <a:t>= </a:t>
            </a:r>
            <a:r>
              <a:rPr lang="zh-TW" altLang="en-US" dirty="0"/>
              <a:t>加 添</a:t>
            </a:r>
          </a:p>
          <a:p>
            <a:r>
              <a:rPr lang="en-US" altLang="zh-TW" dirty="0"/>
              <a:t>17.  </a:t>
            </a:r>
            <a:r>
              <a:rPr lang="zh-TW" altLang="en-US" dirty="0"/>
              <a:t>後 退 </a:t>
            </a:r>
            <a:r>
              <a:rPr lang="en-US" altLang="zh-TW" dirty="0"/>
              <a:t>= </a:t>
            </a:r>
            <a:r>
              <a:rPr lang="zh-TW" altLang="en-US" dirty="0"/>
              <a:t>退 後</a:t>
            </a:r>
          </a:p>
          <a:p>
            <a:r>
              <a:rPr lang="en-US" altLang="zh-TW" dirty="0"/>
              <a:t>18.  </a:t>
            </a:r>
            <a:r>
              <a:rPr lang="zh-TW" altLang="en-US" dirty="0"/>
              <a:t>前 進 </a:t>
            </a:r>
            <a:r>
              <a:rPr lang="en-US" altLang="zh-TW" dirty="0"/>
              <a:t>= </a:t>
            </a:r>
            <a:r>
              <a:rPr lang="zh-TW" altLang="en-US" dirty="0"/>
              <a:t>進 前</a:t>
            </a:r>
          </a:p>
          <a:p>
            <a:r>
              <a:rPr lang="en-US" altLang="zh-TW" dirty="0"/>
              <a:t>19.  </a:t>
            </a:r>
            <a:r>
              <a:rPr lang="zh-TW" altLang="en-US" dirty="0"/>
              <a:t>仿 冒 </a:t>
            </a:r>
            <a:r>
              <a:rPr lang="en-US" altLang="zh-TW" dirty="0"/>
              <a:t>= </a:t>
            </a:r>
            <a:r>
              <a:rPr lang="zh-TW" altLang="en-US" dirty="0"/>
              <a:t>冒 仿</a:t>
            </a:r>
          </a:p>
          <a:p>
            <a:r>
              <a:rPr lang="en-US" altLang="zh-TW" dirty="0"/>
              <a:t>20.  </a:t>
            </a:r>
            <a:r>
              <a:rPr lang="zh-TW" altLang="en-US" dirty="0"/>
              <a:t>公 雞 </a:t>
            </a:r>
            <a:r>
              <a:rPr lang="en-US" altLang="zh-TW" dirty="0"/>
              <a:t>= </a:t>
            </a:r>
            <a:r>
              <a:rPr lang="zh-TW" altLang="en-US" dirty="0"/>
              <a:t>雞 公</a:t>
            </a:r>
          </a:p>
          <a:p>
            <a:r>
              <a:rPr lang="en-US" altLang="zh-TW" dirty="0"/>
              <a:t>21.  </a:t>
            </a:r>
            <a:r>
              <a:rPr lang="zh-TW" altLang="en-US" dirty="0"/>
              <a:t>母 雞 </a:t>
            </a:r>
            <a:r>
              <a:rPr lang="en-US" altLang="zh-TW" dirty="0"/>
              <a:t>= </a:t>
            </a:r>
            <a:r>
              <a:rPr lang="zh-TW" altLang="en-US" dirty="0"/>
              <a:t>雞 母</a:t>
            </a:r>
          </a:p>
          <a:p>
            <a:pPr marL="0" indent="0">
              <a:buNone/>
            </a:pPr>
            <a:r>
              <a:rPr lang="zh-TW" altLang="en-US" dirty="0"/>
              <a:t>～台南市立中山國中退休國文老師劉芳梅重整抄錄。</a:t>
            </a:r>
            <a:r>
              <a:rPr lang="en-US" altLang="zh-TW" dirty="0"/>
              <a:t>114.6.26.(red heart)(red heart)(red heart)</a:t>
            </a:r>
            <a:endParaRPr lang="zh-TW" altLang="en-US" dirty="0"/>
          </a:p>
        </p:txBody>
      </p:sp>
    </p:spTree>
    <p:extLst>
      <p:ext uri="{BB962C8B-B14F-4D97-AF65-F5344CB8AC3E}">
        <p14:creationId xmlns:p14="http://schemas.microsoft.com/office/powerpoint/2010/main" val="3265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57200" y="1714488"/>
            <a:ext cx="8147248" cy="4759464"/>
          </a:xfrm>
        </p:spPr>
        <p:txBody>
          <a:bodyPr>
            <a:normAutofit/>
          </a:bodyPr>
          <a:lstStyle/>
          <a:p>
            <a:r>
              <a:rPr lang="zh-TW" altLang="en-US" dirty="0"/>
              <a:t>搶詞：一旦發生，</a:t>
            </a:r>
            <a:r>
              <a:rPr lang="en-US" altLang="zh-TW" dirty="0"/>
              <a:t>FMM &amp; BMM</a:t>
            </a:r>
            <a:r>
              <a:rPr lang="zh-TW" altLang="en-US" dirty="0"/>
              <a:t> 結果可能不同，例如：</a:t>
            </a:r>
            <a:endParaRPr lang="en-US" altLang="zh-TW" dirty="0"/>
          </a:p>
          <a:p>
            <a:pPr lvl="1"/>
            <a:r>
              <a:rPr lang="zh-TW" altLang="en-US" dirty="0"/>
              <a:t>我們三人參加會議 </a:t>
            </a:r>
            <a:r>
              <a:rPr lang="en-US" altLang="zh-TW" dirty="0">
                <a:sym typeface="Wingdings" panose="05000000000000000000" pitchFamily="2" charset="2"/>
              </a:rPr>
              <a:t> </a:t>
            </a:r>
            <a:r>
              <a:rPr lang="en-US" altLang="zh-TW" dirty="0"/>
              <a:t>FMM: </a:t>
            </a:r>
            <a:r>
              <a:rPr lang="zh-TW" altLang="en-US" dirty="0"/>
              <a:t>我們</a:t>
            </a:r>
            <a:r>
              <a:rPr lang="en-US" altLang="zh-TW" dirty="0"/>
              <a:t>|</a:t>
            </a:r>
            <a:r>
              <a:rPr lang="zh-TW" altLang="en-US" dirty="0"/>
              <a:t>三</a:t>
            </a:r>
            <a:r>
              <a:rPr lang="en-US" altLang="zh-TW" dirty="0"/>
              <a:t>|</a:t>
            </a:r>
            <a:r>
              <a:rPr lang="zh-TW" altLang="en-US" dirty="0">
                <a:solidFill>
                  <a:srgbClr val="FF0000"/>
                </a:solidFill>
              </a:rPr>
              <a:t>人參</a:t>
            </a:r>
            <a:r>
              <a:rPr lang="en-US" altLang="zh-TW" dirty="0">
                <a:solidFill>
                  <a:srgbClr val="FF0000"/>
                </a:solidFill>
              </a:rPr>
              <a:t>|</a:t>
            </a:r>
            <a:r>
              <a:rPr lang="zh-TW" altLang="en-US" dirty="0">
                <a:solidFill>
                  <a:srgbClr val="FF0000"/>
                </a:solidFill>
              </a:rPr>
              <a:t>加</a:t>
            </a:r>
            <a:r>
              <a:rPr lang="en-US" altLang="zh-TW" dirty="0"/>
              <a:t>|</a:t>
            </a:r>
            <a:r>
              <a:rPr lang="zh-TW" altLang="en-US" dirty="0"/>
              <a:t>會議</a:t>
            </a:r>
            <a:endParaRPr lang="en-US" altLang="zh-TW" dirty="0"/>
          </a:p>
          <a:p>
            <a:pPr marL="365760" lvl="1" indent="0">
              <a:buNone/>
            </a:pPr>
            <a:r>
              <a:rPr lang="en-US" altLang="zh-TW" dirty="0"/>
              <a:t>                                               BMM: </a:t>
            </a:r>
            <a:r>
              <a:rPr lang="zh-TW" altLang="en-US" dirty="0"/>
              <a:t>我們</a:t>
            </a:r>
            <a:r>
              <a:rPr lang="en-US" altLang="zh-TW" dirty="0"/>
              <a:t>|</a:t>
            </a:r>
            <a:r>
              <a:rPr lang="zh-TW" altLang="en-US" dirty="0"/>
              <a:t>三</a:t>
            </a:r>
            <a:r>
              <a:rPr lang="en-US" altLang="zh-TW" dirty="0"/>
              <a:t>|</a:t>
            </a:r>
            <a:r>
              <a:rPr lang="zh-TW" altLang="en-US" dirty="0">
                <a:solidFill>
                  <a:srgbClr val="FF0000"/>
                </a:solidFill>
              </a:rPr>
              <a:t>人</a:t>
            </a:r>
            <a:r>
              <a:rPr lang="en-US" altLang="zh-TW" dirty="0">
                <a:solidFill>
                  <a:srgbClr val="FF0000"/>
                </a:solidFill>
              </a:rPr>
              <a:t>|</a:t>
            </a:r>
            <a:r>
              <a:rPr lang="zh-TW" altLang="en-US" dirty="0">
                <a:solidFill>
                  <a:srgbClr val="FF0000"/>
                </a:solidFill>
              </a:rPr>
              <a:t>參加</a:t>
            </a:r>
            <a:r>
              <a:rPr lang="en-US" altLang="zh-TW" dirty="0"/>
              <a:t>|</a:t>
            </a:r>
            <a:r>
              <a:rPr lang="zh-TW" altLang="en-US" dirty="0"/>
              <a:t>會議</a:t>
            </a:r>
            <a:endParaRPr lang="en-US" altLang="zh-TW" dirty="0"/>
          </a:p>
          <a:p>
            <a:pPr lvl="1"/>
            <a:r>
              <a:rPr lang="zh-TW" altLang="en-US" dirty="0"/>
              <a:t>到基隆廟口吃小吃 </a:t>
            </a:r>
            <a:r>
              <a:rPr lang="en-US" altLang="zh-TW" dirty="0">
                <a:sym typeface="Wingdings" panose="05000000000000000000" pitchFamily="2" charset="2"/>
              </a:rPr>
              <a:t> </a:t>
            </a:r>
            <a:r>
              <a:rPr lang="en-US" altLang="zh-TW" dirty="0"/>
              <a:t>FMM: </a:t>
            </a:r>
            <a:r>
              <a:rPr lang="zh-TW" altLang="en-US" dirty="0"/>
              <a:t>到</a:t>
            </a:r>
            <a:r>
              <a:rPr lang="en-US" altLang="zh-TW" dirty="0"/>
              <a:t>|</a:t>
            </a:r>
            <a:r>
              <a:rPr lang="zh-TW" altLang="en-US" dirty="0"/>
              <a:t>基隆</a:t>
            </a:r>
            <a:r>
              <a:rPr lang="en-US" altLang="zh-TW" dirty="0"/>
              <a:t>|</a:t>
            </a:r>
            <a:r>
              <a:rPr lang="zh-TW" altLang="en-US" dirty="0">
                <a:solidFill>
                  <a:srgbClr val="FF0000"/>
                </a:solidFill>
              </a:rPr>
              <a:t>廟口</a:t>
            </a:r>
            <a:r>
              <a:rPr lang="en-US" altLang="zh-TW" dirty="0">
                <a:solidFill>
                  <a:srgbClr val="FF0000"/>
                </a:solidFill>
              </a:rPr>
              <a:t>|</a:t>
            </a:r>
            <a:r>
              <a:rPr lang="zh-TW" altLang="en-US" dirty="0">
                <a:solidFill>
                  <a:srgbClr val="FF0000"/>
                </a:solidFill>
              </a:rPr>
              <a:t>吃</a:t>
            </a:r>
            <a:r>
              <a:rPr lang="en-US" altLang="zh-TW" dirty="0"/>
              <a:t>|</a:t>
            </a:r>
            <a:r>
              <a:rPr lang="zh-TW" altLang="en-US" dirty="0"/>
              <a:t>小吃</a:t>
            </a:r>
            <a:endParaRPr lang="en-US" altLang="zh-TW" dirty="0"/>
          </a:p>
          <a:p>
            <a:pPr marL="365760" lvl="1" indent="0">
              <a:buNone/>
            </a:pPr>
            <a:r>
              <a:rPr lang="en-US" altLang="zh-TW" dirty="0"/>
              <a:t>                                               BMM:</a:t>
            </a:r>
            <a:r>
              <a:rPr lang="zh-TW" altLang="en-US" dirty="0"/>
              <a:t>到</a:t>
            </a:r>
            <a:r>
              <a:rPr lang="en-US" altLang="zh-TW" dirty="0"/>
              <a:t>|</a:t>
            </a:r>
            <a:r>
              <a:rPr lang="zh-TW" altLang="en-US" dirty="0"/>
              <a:t>基隆</a:t>
            </a:r>
            <a:r>
              <a:rPr lang="en-US" altLang="zh-TW" dirty="0"/>
              <a:t>|</a:t>
            </a:r>
            <a:r>
              <a:rPr lang="zh-TW" altLang="en-US" dirty="0">
                <a:solidFill>
                  <a:srgbClr val="FF0000"/>
                </a:solidFill>
              </a:rPr>
              <a:t>廟</a:t>
            </a:r>
            <a:r>
              <a:rPr lang="en-US" altLang="zh-TW" dirty="0">
                <a:solidFill>
                  <a:srgbClr val="FF0000"/>
                </a:solidFill>
              </a:rPr>
              <a:t>|</a:t>
            </a:r>
            <a:r>
              <a:rPr lang="zh-TW" altLang="en-US" dirty="0">
                <a:solidFill>
                  <a:srgbClr val="FF0000"/>
                </a:solidFill>
              </a:rPr>
              <a:t>口吃</a:t>
            </a:r>
            <a:r>
              <a:rPr lang="en-US" altLang="zh-TW" dirty="0"/>
              <a:t>|</a:t>
            </a:r>
            <a:r>
              <a:rPr lang="zh-TW" altLang="en-US" dirty="0"/>
              <a:t>小吃</a:t>
            </a:r>
            <a:endParaRPr lang="en-US" altLang="zh-TW" dirty="0"/>
          </a:p>
          <a:p>
            <a:pPr lvl="1"/>
            <a:r>
              <a:rPr lang="zh-TW" altLang="en-US" dirty="0"/>
              <a:t>新年即將來臨時 </a:t>
            </a:r>
            <a:r>
              <a:rPr lang="en-US" altLang="zh-TW" dirty="0">
                <a:sym typeface="Wingdings" panose="05000000000000000000" pitchFamily="2" charset="2"/>
              </a:rPr>
              <a:t> </a:t>
            </a:r>
            <a:r>
              <a:rPr lang="en-US" altLang="zh-TW" dirty="0"/>
              <a:t>FMM: </a:t>
            </a:r>
            <a:r>
              <a:rPr lang="zh-TW" altLang="en-US" dirty="0"/>
              <a:t>新年</a:t>
            </a:r>
            <a:r>
              <a:rPr lang="en-US" altLang="zh-TW" dirty="0"/>
              <a:t>|</a:t>
            </a:r>
            <a:r>
              <a:rPr lang="zh-TW" altLang="en-US" dirty="0">
                <a:solidFill>
                  <a:srgbClr val="FF0000"/>
                </a:solidFill>
              </a:rPr>
              <a:t>即將</a:t>
            </a:r>
            <a:r>
              <a:rPr lang="en-US" altLang="zh-TW" dirty="0">
                <a:solidFill>
                  <a:srgbClr val="FF0000"/>
                </a:solidFill>
              </a:rPr>
              <a:t>|</a:t>
            </a:r>
            <a:r>
              <a:rPr lang="zh-TW" altLang="en-US" dirty="0">
                <a:solidFill>
                  <a:srgbClr val="FF0000"/>
                </a:solidFill>
              </a:rPr>
              <a:t>來臨</a:t>
            </a:r>
            <a:r>
              <a:rPr lang="en-US" altLang="zh-TW" dirty="0">
                <a:solidFill>
                  <a:srgbClr val="FF0000"/>
                </a:solidFill>
              </a:rPr>
              <a:t>|</a:t>
            </a:r>
            <a:r>
              <a:rPr lang="zh-TW" altLang="en-US" dirty="0">
                <a:solidFill>
                  <a:srgbClr val="FF0000"/>
                </a:solidFill>
              </a:rPr>
              <a:t>時</a:t>
            </a:r>
            <a:endParaRPr lang="en-US" altLang="zh-TW" dirty="0">
              <a:solidFill>
                <a:srgbClr val="FF0000"/>
              </a:solidFill>
            </a:endParaRPr>
          </a:p>
          <a:p>
            <a:pPr marL="365760" lvl="1" indent="0">
              <a:buNone/>
            </a:pPr>
            <a:r>
              <a:rPr lang="en-US" altLang="zh-TW" dirty="0">
                <a:solidFill>
                  <a:srgbClr val="FF0000"/>
                </a:solidFill>
              </a:rPr>
              <a:t>                                          </a:t>
            </a:r>
            <a:r>
              <a:rPr lang="en-US" altLang="zh-TW" dirty="0"/>
              <a:t>BMM: </a:t>
            </a:r>
            <a:r>
              <a:rPr lang="zh-TW" altLang="en-US" dirty="0"/>
              <a:t>新年</a:t>
            </a:r>
            <a:r>
              <a:rPr lang="en-US" altLang="zh-TW" dirty="0"/>
              <a:t>|</a:t>
            </a:r>
            <a:r>
              <a:rPr lang="zh-TW" altLang="en-US" dirty="0">
                <a:solidFill>
                  <a:srgbClr val="FF0000"/>
                </a:solidFill>
              </a:rPr>
              <a:t>即</a:t>
            </a:r>
            <a:r>
              <a:rPr lang="en-US" altLang="zh-TW" dirty="0">
                <a:solidFill>
                  <a:srgbClr val="FF0000"/>
                </a:solidFill>
              </a:rPr>
              <a:t>|</a:t>
            </a:r>
            <a:r>
              <a:rPr lang="zh-TW" altLang="en-US" dirty="0">
                <a:solidFill>
                  <a:srgbClr val="FF0000"/>
                </a:solidFill>
              </a:rPr>
              <a:t>將來</a:t>
            </a:r>
            <a:r>
              <a:rPr lang="en-US" altLang="zh-TW" dirty="0">
                <a:solidFill>
                  <a:srgbClr val="FF0000"/>
                </a:solidFill>
              </a:rPr>
              <a:t>|</a:t>
            </a:r>
            <a:r>
              <a:rPr lang="zh-TW" altLang="en-US" dirty="0">
                <a:solidFill>
                  <a:srgbClr val="FF0000"/>
                </a:solidFill>
              </a:rPr>
              <a:t>臨時</a:t>
            </a:r>
            <a:endParaRPr lang="en-US" altLang="zh-TW" dirty="0">
              <a:solidFill>
                <a:srgbClr val="FF0000"/>
              </a:solidFill>
            </a:endParaRPr>
          </a:p>
          <a:p>
            <a:pPr lvl="1"/>
            <a:r>
              <a:rPr lang="zh-TW" altLang="en-US" dirty="0"/>
              <a:t>我們在野生動物園玩 </a:t>
            </a:r>
            <a:r>
              <a:rPr lang="en-US" altLang="zh-TW" dirty="0">
                <a:sym typeface="Wingdings" panose="05000000000000000000" pitchFamily="2" charset="2"/>
              </a:rPr>
              <a:t> </a:t>
            </a:r>
            <a:r>
              <a:rPr lang="en-US" altLang="zh-TW" dirty="0"/>
              <a:t>FMM </a:t>
            </a:r>
            <a:r>
              <a:rPr lang="en-US" altLang="zh-TW" dirty="0">
                <a:sym typeface="Wingdings" panose="05000000000000000000" pitchFamily="2" charset="2"/>
              </a:rPr>
              <a:t> </a:t>
            </a:r>
            <a:r>
              <a:rPr lang="zh-TW" altLang="en-US" dirty="0"/>
              <a:t>我們</a:t>
            </a:r>
            <a:r>
              <a:rPr lang="en-US" altLang="zh-TW" dirty="0"/>
              <a:t>|</a:t>
            </a:r>
            <a:r>
              <a:rPr lang="zh-TW" altLang="en-US" dirty="0">
                <a:solidFill>
                  <a:srgbClr val="FF0000"/>
                </a:solidFill>
              </a:rPr>
              <a:t>在野</a:t>
            </a:r>
            <a:r>
              <a:rPr lang="en-US" altLang="zh-TW" dirty="0">
                <a:solidFill>
                  <a:srgbClr val="FF0000"/>
                </a:solidFill>
              </a:rPr>
              <a:t>|</a:t>
            </a:r>
            <a:r>
              <a:rPr lang="zh-TW" altLang="en-US" dirty="0">
                <a:solidFill>
                  <a:srgbClr val="FF0000"/>
                </a:solidFill>
              </a:rPr>
              <a:t>生動</a:t>
            </a:r>
            <a:r>
              <a:rPr lang="en-US" altLang="zh-TW" dirty="0">
                <a:solidFill>
                  <a:srgbClr val="FF0000"/>
                </a:solidFill>
              </a:rPr>
              <a:t>|</a:t>
            </a:r>
            <a:r>
              <a:rPr lang="zh-TW" altLang="en-US" dirty="0">
                <a:solidFill>
                  <a:srgbClr val="FF0000"/>
                </a:solidFill>
              </a:rPr>
              <a:t>物</a:t>
            </a:r>
            <a:r>
              <a:rPr lang="en-US" altLang="zh-TW" dirty="0">
                <a:solidFill>
                  <a:srgbClr val="FF0000"/>
                </a:solidFill>
              </a:rPr>
              <a:t>|</a:t>
            </a:r>
            <a:r>
              <a:rPr lang="zh-TW" altLang="en-US" dirty="0">
                <a:solidFill>
                  <a:srgbClr val="FF0000"/>
                </a:solidFill>
              </a:rPr>
              <a:t>園</a:t>
            </a:r>
            <a:r>
              <a:rPr lang="en-US" altLang="zh-TW" dirty="0"/>
              <a:t>|</a:t>
            </a:r>
            <a:r>
              <a:rPr lang="zh-TW" altLang="en-US" dirty="0"/>
              <a:t>玩</a:t>
            </a:r>
            <a:endParaRPr lang="en-US" altLang="zh-TW" dirty="0"/>
          </a:p>
          <a:p>
            <a:pPr marL="365760" lvl="1" indent="0">
              <a:buNone/>
            </a:pPr>
            <a:r>
              <a:rPr lang="en-US" altLang="zh-TW" dirty="0"/>
              <a:t>                                                   BMM </a:t>
            </a:r>
            <a:r>
              <a:rPr lang="en-US" altLang="zh-TW" dirty="0">
                <a:sym typeface="Wingdings" panose="05000000000000000000" pitchFamily="2" charset="2"/>
              </a:rPr>
              <a:t> </a:t>
            </a:r>
            <a:r>
              <a:rPr lang="zh-TW" altLang="en-US" dirty="0"/>
              <a:t>我們</a:t>
            </a:r>
            <a:r>
              <a:rPr lang="en-US" altLang="zh-TW" dirty="0"/>
              <a:t>|</a:t>
            </a:r>
            <a:r>
              <a:rPr lang="zh-TW" altLang="en-US" dirty="0">
                <a:solidFill>
                  <a:srgbClr val="FF0000"/>
                </a:solidFill>
              </a:rPr>
              <a:t>在</a:t>
            </a:r>
            <a:r>
              <a:rPr lang="en-US" altLang="zh-TW" dirty="0">
                <a:solidFill>
                  <a:srgbClr val="FF0000"/>
                </a:solidFill>
              </a:rPr>
              <a:t>|</a:t>
            </a:r>
            <a:r>
              <a:rPr lang="zh-TW" altLang="en-US" dirty="0">
                <a:solidFill>
                  <a:srgbClr val="FF0000"/>
                </a:solidFill>
              </a:rPr>
              <a:t>野生</a:t>
            </a:r>
            <a:r>
              <a:rPr lang="en-US" altLang="zh-TW" dirty="0">
                <a:solidFill>
                  <a:srgbClr val="FF0000"/>
                </a:solidFill>
              </a:rPr>
              <a:t>|</a:t>
            </a:r>
            <a:r>
              <a:rPr lang="zh-TW" altLang="en-US" dirty="0">
                <a:solidFill>
                  <a:srgbClr val="FF0000"/>
                </a:solidFill>
              </a:rPr>
              <a:t>動物園</a:t>
            </a:r>
            <a:r>
              <a:rPr lang="en-US" altLang="zh-TW" dirty="0"/>
              <a:t>|</a:t>
            </a:r>
            <a:r>
              <a:rPr lang="zh-TW" altLang="en-US" dirty="0"/>
              <a:t>玩</a:t>
            </a:r>
            <a:endParaRPr lang="en-US" altLang="zh-TW" dirty="0"/>
          </a:p>
          <a:p>
            <a:r>
              <a:rPr lang="zh-TW" altLang="en-US" dirty="0"/>
              <a:t>其它困難點</a:t>
            </a:r>
            <a:endParaRPr lang="en-US" altLang="zh-TW" dirty="0"/>
          </a:p>
          <a:p>
            <a:pPr lvl="1"/>
            <a:r>
              <a:rPr lang="zh-TW" altLang="en-US" dirty="0"/>
              <a:t>五人、土地公有政策、九把</a:t>
            </a:r>
            <a:r>
              <a:rPr lang="zh-TW" altLang="en-US"/>
              <a:t>刀拍電影</a:t>
            </a:r>
            <a:endParaRPr lang="en-US" altLang="zh-TW" dirty="0"/>
          </a:p>
        </p:txBody>
      </p:sp>
      <p:sp>
        <p:nvSpPr>
          <p:cNvPr id="2" name="標題 1"/>
          <p:cNvSpPr>
            <a:spLocks noGrp="1"/>
          </p:cNvSpPr>
          <p:nvPr>
            <p:ph type="title"/>
          </p:nvPr>
        </p:nvSpPr>
        <p:spPr/>
        <p:txBody>
          <a:bodyPr/>
          <a:lstStyle/>
          <a:p>
            <a:br>
              <a:rPr lang="en-US" altLang="zh-TW" dirty="0"/>
            </a:br>
            <a:r>
              <a:rPr lang="zh-TW" altLang="en-US" dirty="0"/>
              <a:t>困難點（</a:t>
            </a:r>
            <a:r>
              <a:rPr lang="en-US" altLang="zh-TW" dirty="0"/>
              <a:t>1/2</a:t>
            </a:r>
            <a:r>
              <a:rPr lang="zh-TW" altLang="en-US" dirty="0"/>
              <a:t>）</a:t>
            </a:r>
          </a:p>
        </p:txBody>
      </p:sp>
      <p:sp>
        <p:nvSpPr>
          <p:cNvPr id="6" name="圓角矩形圖說文字 10">
            <a:extLst>
              <a:ext uri="{FF2B5EF4-FFF2-40B4-BE49-F238E27FC236}">
                <a16:creationId xmlns:a16="http://schemas.microsoft.com/office/drawing/2014/main" id="{7018F112-C880-460C-9AB2-1EE6B6821A07}"/>
              </a:ext>
            </a:extLst>
          </p:cNvPr>
          <p:cNvSpPr/>
          <p:nvPr/>
        </p:nvSpPr>
        <p:spPr>
          <a:xfrm>
            <a:off x="7524328" y="3140968"/>
            <a:ext cx="911096" cy="408623"/>
          </a:xfrm>
          <a:prstGeom prst="wedgeRoundRectCallout">
            <a:avLst>
              <a:gd name="adj1" fmla="val -31536"/>
              <a:gd name="adj2" fmla="val -578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zh-TW" altLang="en-US" dirty="0">
                <a:solidFill>
                  <a:srgbClr val="FF0000"/>
                </a:solidFill>
                <a:latin typeface="Calibri" panose="020F0502020204030204" pitchFamily="34" charset="0"/>
                <a:ea typeface="標楷體" panose="03000509000000000000" pitchFamily="65" charset="-120"/>
                <a:cs typeface="Calibri" panose="020F0502020204030204" pitchFamily="34" charset="0"/>
              </a:rPr>
              <a:t>搶詞！</a:t>
            </a:r>
          </a:p>
        </p:txBody>
      </p:sp>
      <p:sp>
        <p:nvSpPr>
          <p:cNvPr id="7" name="圓角矩形圖說文字 10">
            <a:extLst>
              <a:ext uri="{FF2B5EF4-FFF2-40B4-BE49-F238E27FC236}">
                <a16:creationId xmlns:a16="http://schemas.microsoft.com/office/drawing/2014/main" id="{C5BF3F25-A831-45B8-AC43-FC4AFE751820}"/>
              </a:ext>
            </a:extLst>
          </p:cNvPr>
          <p:cNvSpPr/>
          <p:nvPr/>
        </p:nvSpPr>
        <p:spPr>
          <a:xfrm>
            <a:off x="6804248" y="3933056"/>
            <a:ext cx="1377673" cy="408623"/>
          </a:xfrm>
          <a:prstGeom prst="wedgeRoundRectCallout">
            <a:avLst>
              <a:gd name="adj1" fmla="val -31536"/>
              <a:gd name="adj2" fmla="val -578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zh-TW" altLang="en-US" dirty="0">
                <a:solidFill>
                  <a:srgbClr val="FF0000"/>
                </a:solidFill>
                <a:latin typeface="Calibri" panose="020F0502020204030204" pitchFamily="34" charset="0"/>
                <a:ea typeface="標楷體" panose="03000509000000000000" pitchFamily="65" charset="-120"/>
                <a:cs typeface="Calibri" panose="020F0502020204030204" pitchFamily="34" charset="0"/>
              </a:rPr>
              <a:t>多重搶詞！</a:t>
            </a:r>
          </a:p>
        </p:txBody>
      </p:sp>
      <p:sp>
        <p:nvSpPr>
          <p:cNvPr id="8" name="圓角矩形圖說文字 10">
            <a:extLst>
              <a:ext uri="{FF2B5EF4-FFF2-40B4-BE49-F238E27FC236}">
                <a16:creationId xmlns:a16="http://schemas.microsoft.com/office/drawing/2014/main" id="{0F154FA4-990A-4AD1-9B9A-FEB8A0691A06}"/>
              </a:ext>
            </a:extLst>
          </p:cNvPr>
          <p:cNvSpPr/>
          <p:nvPr/>
        </p:nvSpPr>
        <p:spPr>
          <a:xfrm>
            <a:off x="7596336" y="2276872"/>
            <a:ext cx="714556" cy="408623"/>
          </a:xfrm>
          <a:prstGeom prst="wedgeRoundRectCallout">
            <a:avLst>
              <a:gd name="adj1" fmla="val -31536"/>
              <a:gd name="adj2" fmla="val -578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rgbClr val="FF0000"/>
                </a:solidFill>
                <a:latin typeface="Calibri" panose="020F0502020204030204" pitchFamily="34" charset="0"/>
                <a:ea typeface="標楷體" panose="03000509000000000000" pitchFamily="65" charset="-120"/>
                <a:cs typeface="Calibri" panose="020F0502020204030204" pitchFamily="34" charset="0"/>
              </a:rPr>
              <a:t>Quiz!</a:t>
            </a:r>
            <a:endParaRPr lang="zh-TW" altLang="en-US" dirty="0">
              <a:solidFill>
                <a:srgbClr val="FF0000"/>
              </a:solidFill>
              <a:latin typeface="Calibri" panose="020F0502020204030204" pitchFamily="34" charset="0"/>
              <a:ea typeface="標楷體" panose="03000509000000000000" pitchFamily="65" charset="-120"/>
              <a:cs typeface="Calibri" panose="020F0502020204030204" pitchFamily="34" charset="0"/>
            </a:endParaRPr>
          </a:p>
        </p:txBody>
      </p:sp>
    </p:spTree>
    <p:extLst>
      <p:ext uri="{BB962C8B-B14F-4D97-AF65-F5344CB8AC3E}">
        <p14:creationId xmlns:p14="http://schemas.microsoft.com/office/powerpoint/2010/main" val="38250070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57200" y="1714488"/>
            <a:ext cx="8147248" cy="4759464"/>
          </a:xfrm>
        </p:spPr>
        <p:txBody>
          <a:bodyPr>
            <a:normAutofit/>
          </a:bodyPr>
          <a:lstStyle/>
          <a:p>
            <a:r>
              <a:rPr lang="zh-TW" altLang="en-US" dirty="0"/>
              <a:t>多重語意</a:t>
            </a:r>
            <a:endParaRPr lang="en-US" altLang="zh-TW" dirty="0"/>
          </a:p>
          <a:p>
            <a:pPr lvl="1"/>
            <a:r>
              <a:rPr lang="zh-TW" altLang="en-US" dirty="0"/>
              <a:t>全台大停電</a:t>
            </a:r>
            <a:endParaRPr lang="en-US" altLang="zh-TW" dirty="0"/>
          </a:p>
          <a:p>
            <a:pPr lvl="2"/>
            <a:r>
              <a:rPr lang="zh-TW" altLang="en-US" dirty="0"/>
              <a:t>全台</a:t>
            </a:r>
            <a:r>
              <a:rPr lang="en-US" altLang="zh-TW" dirty="0"/>
              <a:t>|</a:t>
            </a:r>
            <a:r>
              <a:rPr lang="zh-TW" altLang="en-US" dirty="0"/>
              <a:t>大停電</a:t>
            </a:r>
            <a:endParaRPr lang="en-US" altLang="zh-TW" dirty="0"/>
          </a:p>
          <a:p>
            <a:pPr lvl="2"/>
            <a:r>
              <a:rPr lang="zh-TW" altLang="en-US" dirty="0"/>
              <a:t>全台大</a:t>
            </a:r>
            <a:r>
              <a:rPr lang="en-US" altLang="zh-TW" dirty="0"/>
              <a:t>|</a:t>
            </a:r>
            <a:r>
              <a:rPr lang="zh-TW" altLang="en-US" dirty="0"/>
              <a:t>停電</a:t>
            </a:r>
            <a:endParaRPr lang="en-US" altLang="zh-TW" dirty="0"/>
          </a:p>
          <a:p>
            <a:pPr lvl="1"/>
            <a:r>
              <a:rPr lang="zh-TW" altLang="en-US" dirty="0"/>
              <a:t>南京市長江大橋</a:t>
            </a:r>
            <a:endParaRPr lang="en-US" altLang="zh-TW" dirty="0"/>
          </a:p>
          <a:p>
            <a:pPr lvl="2"/>
            <a:r>
              <a:rPr lang="zh-TW" altLang="en-US" dirty="0"/>
              <a:t>南京市</a:t>
            </a:r>
            <a:r>
              <a:rPr lang="en-US" altLang="zh-TW" dirty="0"/>
              <a:t>|</a:t>
            </a:r>
            <a:r>
              <a:rPr lang="zh-TW" altLang="en-US" dirty="0"/>
              <a:t>長江大橋</a:t>
            </a:r>
            <a:endParaRPr lang="en-US" altLang="zh-TW" dirty="0"/>
          </a:p>
          <a:p>
            <a:pPr lvl="2"/>
            <a:r>
              <a:rPr lang="zh-TW" altLang="en-US" dirty="0"/>
              <a:t>南京</a:t>
            </a:r>
            <a:r>
              <a:rPr lang="en-US" altLang="zh-TW" dirty="0"/>
              <a:t>|</a:t>
            </a:r>
            <a:r>
              <a:rPr lang="zh-TW" altLang="en-US" dirty="0"/>
              <a:t>市長</a:t>
            </a:r>
            <a:r>
              <a:rPr lang="en-US" altLang="zh-TW" dirty="0"/>
              <a:t>|</a:t>
            </a:r>
            <a:r>
              <a:rPr lang="zh-TW" altLang="en-US" dirty="0"/>
              <a:t>江大橋</a:t>
            </a:r>
            <a:endParaRPr lang="en-US" altLang="zh-TW" dirty="0"/>
          </a:p>
          <a:p>
            <a:pPr lvl="2"/>
            <a:r>
              <a:rPr lang="zh-TW" altLang="en-US" dirty="0"/>
              <a:t>南京市</a:t>
            </a:r>
            <a:r>
              <a:rPr lang="en-US" altLang="zh-TW" dirty="0"/>
              <a:t>|</a:t>
            </a:r>
            <a:r>
              <a:rPr lang="zh-TW" altLang="en-US" dirty="0"/>
              <a:t>長江</a:t>
            </a:r>
            <a:r>
              <a:rPr lang="en-US" altLang="zh-TW" dirty="0"/>
              <a:t>|</a:t>
            </a:r>
            <a:r>
              <a:rPr lang="zh-TW" altLang="en-US" dirty="0"/>
              <a:t>大橋</a:t>
            </a:r>
            <a:endParaRPr lang="en-US" altLang="zh-TW" dirty="0"/>
          </a:p>
          <a:p>
            <a:pPr lvl="1"/>
            <a:r>
              <a:rPr lang="zh-TW" altLang="en-US" dirty="0"/>
              <a:t>下雨天留客，天留我不留</a:t>
            </a:r>
            <a:endParaRPr lang="en-US" altLang="zh-TW" dirty="0"/>
          </a:p>
          <a:p>
            <a:pPr lvl="2"/>
            <a:r>
              <a:rPr lang="en-US" altLang="zh-TW" dirty="0"/>
              <a:t>…</a:t>
            </a:r>
          </a:p>
        </p:txBody>
      </p:sp>
      <p:sp>
        <p:nvSpPr>
          <p:cNvPr id="2" name="標題 1"/>
          <p:cNvSpPr>
            <a:spLocks noGrp="1"/>
          </p:cNvSpPr>
          <p:nvPr>
            <p:ph type="title"/>
          </p:nvPr>
        </p:nvSpPr>
        <p:spPr/>
        <p:txBody>
          <a:bodyPr/>
          <a:lstStyle/>
          <a:p>
            <a:br>
              <a:rPr lang="en-US" altLang="zh-TW" dirty="0"/>
            </a:br>
            <a:r>
              <a:rPr lang="zh-TW" altLang="en-US" dirty="0"/>
              <a:t>困難點（</a:t>
            </a:r>
            <a:r>
              <a:rPr lang="en-US" altLang="zh-TW" dirty="0"/>
              <a:t>2/2</a:t>
            </a:r>
            <a:r>
              <a:rPr lang="zh-TW" altLang="en-US" dirty="0"/>
              <a:t>）</a:t>
            </a:r>
          </a:p>
        </p:txBody>
      </p:sp>
    </p:spTree>
    <p:extLst>
      <p:ext uri="{BB962C8B-B14F-4D97-AF65-F5344CB8AC3E}">
        <p14:creationId xmlns:p14="http://schemas.microsoft.com/office/powerpoint/2010/main" val="7199781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F7CE518-BDCB-41F6-B8B8-D4E2F9EC403B}"/>
              </a:ext>
            </a:extLst>
          </p:cNvPr>
          <p:cNvSpPr>
            <a:spLocks noGrp="1"/>
          </p:cNvSpPr>
          <p:nvPr>
            <p:ph sz="quarter" idx="1"/>
          </p:nvPr>
        </p:nvSpPr>
        <p:spPr>
          <a:xfrm>
            <a:off x="457200" y="1714488"/>
            <a:ext cx="7467600" cy="4759464"/>
          </a:xfrm>
        </p:spPr>
        <p:txBody>
          <a:bodyPr>
            <a:normAutofit fontScale="92500" lnSpcReduction="10000"/>
          </a:bodyPr>
          <a:lstStyle/>
          <a:p>
            <a:r>
              <a:rPr lang="zh-TW" altLang="en-US" dirty="0">
                <a:sym typeface="Wingdings" panose="05000000000000000000" pitchFamily="2" charset="2"/>
              </a:rPr>
              <a:t>如果：汽水不如果汁好喝。</a:t>
            </a:r>
          </a:p>
          <a:p>
            <a:r>
              <a:rPr lang="zh-TW" altLang="en-US" dirty="0">
                <a:sym typeface="Wingdings" panose="05000000000000000000" pitchFamily="2" charset="2"/>
              </a:rPr>
              <a:t>從前：我從前門來。</a:t>
            </a:r>
          </a:p>
          <a:p>
            <a:r>
              <a:rPr lang="zh-TW" altLang="en-US" dirty="0">
                <a:sym typeface="Wingdings" panose="05000000000000000000" pitchFamily="2" charset="2"/>
              </a:rPr>
              <a:t>月經：小陳這個月經常遲到。</a:t>
            </a:r>
          </a:p>
          <a:p>
            <a:r>
              <a:rPr lang="zh-TW" altLang="en-US" dirty="0">
                <a:sym typeface="Wingdings" panose="05000000000000000000" pitchFamily="2" charset="2"/>
              </a:rPr>
              <a:t>說明：爸爸說明天就帶我出去玩。</a:t>
            </a:r>
          </a:p>
          <a:p>
            <a:r>
              <a:rPr lang="zh-TW" altLang="en-US" dirty="0">
                <a:sym typeface="Wingdings" panose="05000000000000000000" pitchFamily="2" charset="2"/>
              </a:rPr>
              <a:t>機會：我坐飛機會頭暈。</a:t>
            </a:r>
          </a:p>
          <a:p>
            <a:r>
              <a:rPr lang="zh-TW" altLang="en-US" dirty="0">
                <a:sym typeface="Wingdings" panose="05000000000000000000" pitchFamily="2" charset="2"/>
              </a:rPr>
              <a:t>書本：這書本來就不是給小孩子看的。</a:t>
            </a:r>
          </a:p>
          <a:p>
            <a:r>
              <a:rPr lang="zh-TW" altLang="en-US" dirty="0">
                <a:sym typeface="Wingdings" panose="05000000000000000000" pitchFamily="2" charset="2"/>
              </a:rPr>
              <a:t>天才：爸爸昨天才回來家裡。</a:t>
            </a:r>
          </a:p>
          <a:p>
            <a:r>
              <a:rPr lang="zh-TW" altLang="en-US" dirty="0">
                <a:sym typeface="Wingdings" panose="05000000000000000000" pitchFamily="2" charset="2"/>
              </a:rPr>
              <a:t>天真：今天真熱。</a:t>
            </a:r>
            <a:endParaRPr lang="en-US" altLang="zh-TW" dirty="0">
              <a:sym typeface="Wingdings" panose="05000000000000000000" pitchFamily="2" charset="2"/>
            </a:endParaRPr>
          </a:p>
          <a:p>
            <a:r>
              <a:rPr lang="zh-TW" altLang="en-US" dirty="0">
                <a:sym typeface="Wingdings" panose="05000000000000000000" pitchFamily="2" charset="2"/>
              </a:rPr>
              <a:t>難過：這條馬路很難過。</a:t>
            </a:r>
            <a:endParaRPr lang="en-US" altLang="zh-TW" dirty="0">
              <a:sym typeface="Wingdings" panose="05000000000000000000" pitchFamily="2" charset="2"/>
            </a:endParaRPr>
          </a:p>
          <a:p>
            <a:r>
              <a:rPr lang="zh-TW" altLang="en-US" dirty="0">
                <a:sym typeface="Wingdings" panose="05000000000000000000" pitchFamily="2" charset="2"/>
              </a:rPr>
              <a:t>明天：氣象播報員正在說明天氣概況。</a:t>
            </a:r>
            <a:endParaRPr lang="en-US" altLang="zh-TW" dirty="0">
              <a:sym typeface="Wingdings" panose="05000000000000000000" pitchFamily="2" charset="2"/>
            </a:endParaRPr>
          </a:p>
          <a:p>
            <a:r>
              <a:rPr lang="zh-TW" altLang="en-US" dirty="0">
                <a:sym typeface="Wingdings" panose="05000000000000000000" pitchFamily="2" charset="2"/>
              </a:rPr>
              <a:t>差不多：鄉下地方郵差不多。</a:t>
            </a:r>
            <a:endParaRPr lang="en-US" altLang="zh-TW" dirty="0">
              <a:sym typeface="Wingdings" panose="05000000000000000000" pitchFamily="2" charset="2"/>
            </a:endParaRPr>
          </a:p>
          <a:p>
            <a:r>
              <a:rPr lang="zh-TW" altLang="en-US" dirty="0">
                <a:sym typeface="Wingdings" panose="05000000000000000000" pitchFamily="2" charset="2"/>
              </a:rPr>
              <a:t>欣欣向榮：欣欣向榮榮告白。</a:t>
            </a:r>
          </a:p>
        </p:txBody>
      </p:sp>
      <p:sp>
        <p:nvSpPr>
          <p:cNvPr id="3" name="日期版面配置區 2">
            <a:extLst>
              <a:ext uri="{FF2B5EF4-FFF2-40B4-BE49-F238E27FC236}">
                <a16:creationId xmlns:a16="http://schemas.microsoft.com/office/drawing/2014/main" id="{8B8DE912-F819-429B-8AA6-3AAFB92F83DE}"/>
              </a:ext>
            </a:extLst>
          </p:cNvPr>
          <p:cNvSpPr>
            <a:spLocks noGrp="1"/>
          </p:cNvSpPr>
          <p:nvPr>
            <p:ph type="dt" sz="half" idx="14"/>
          </p:nvPr>
        </p:nvSpPr>
        <p:spPr/>
        <p:txBody>
          <a:bodyPr/>
          <a:lstStyle/>
          <a:p>
            <a:fld id="{57E169D1-FD8F-4286-9D28-09B5A7788756}" type="datetime1">
              <a:rPr lang="zh-TW" altLang="en-US" smtClean="0"/>
              <a:t>2025/9/29</a:t>
            </a:fld>
            <a:endParaRPr lang="zh-TW" altLang="en-US" dirty="0"/>
          </a:p>
        </p:txBody>
      </p:sp>
      <p:sp>
        <p:nvSpPr>
          <p:cNvPr id="4" name="標題 3">
            <a:extLst>
              <a:ext uri="{FF2B5EF4-FFF2-40B4-BE49-F238E27FC236}">
                <a16:creationId xmlns:a16="http://schemas.microsoft.com/office/drawing/2014/main" id="{A0F60EC8-AC27-46DE-9F4D-2E8809E6E010}"/>
              </a:ext>
            </a:extLst>
          </p:cNvPr>
          <p:cNvSpPr>
            <a:spLocks noGrp="1"/>
          </p:cNvSpPr>
          <p:nvPr>
            <p:ph type="title"/>
          </p:nvPr>
        </p:nvSpPr>
        <p:spPr/>
        <p:txBody>
          <a:bodyPr/>
          <a:lstStyle/>
          <a:p>
            <a:r>
              <a:rPr lang="zh-TW" altLang="en-US" dirty="0"/>
              <a:t>白痴造句法</a:t>
            </a:r>
          </a:p>
        </p:txBody>
      </p:sp>
      <p:sp>
        <p:nvSpPr>
          <p:cNvPr id="5" name="圓角矩形圖說文字 5">
            <a:extLst>
              <a:ext uri="{FF2B5EF4-FFF2-40B4-BE49-F238E27FC236}">
                <a16:creationId xmlns:a16="http://schemas.microsoft.com/office/drawing/2014/main" id="{24483903-7432-4689-A1EC-522F02F7A67A}"/>
              </a:ext>
            </a:extLst>
          </p:cNvPr>
          <p:cNvSpPr/>
          <p:nvPr/>
        </p:nvSpPr>
        <p:spPr>
          <a:xfrm>
            <a:off x="4644008" y="1844824"/>
            <a:ext cx="2258139" cy="442674"/>
          </a:xfrm>
          <a:prstGeom prst="wedgeRoundRectCallout">
            <a:avLst>
              <a:gd name="adj1" fmla="val 2211"/>
              <a:gd name="adj2" fmla="val -9296"/>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zh-TW" altLang="en-US" sz="2000" dirty="0">
                <a:solidFill>
                  <a:srgbClr val="FF0000"/>
                </a:solidFill>
                <a:latin typeface="Calibri" panose="020F0502020204030204" pitchFamily="34" charset="0"/>
                <a:ea typeface="標楷體" panose="03000509000000000000" pitchFamily="65" charset="-120"/>
                <a:cs typeface="Calibri" panose="020F0502020204030204" pitchFamily="34" charset="0"/>
              </a:rPr>
              <a:t>搶詞在哪裡發生？</a:t>
            </a:r>
          </a:p>
        </p:txBody>
      </p:sp>
      <p:sp>
        <p:nvSpPr>
          <p:cNvPr id="6" name="圓角矩形圖說文字 3">
            <a:extLst>
              <a:ext uri="{FF2B5EF4-FFF2-40B4-BE49-F238E27FC236}">
                <a16:creationId xmlns:a16="http://schemas.microsoft.com/office/drawing/2014/main" id="{EC670A32-4D29-412F-93D5-3DB34046D1F2}"/>
              </a:ext>
            </a:extLst>
          </p:cNvPr>
          <p:cNvSpPr/>
          <p:nvPr/>
        </p:nvSpPr>
        <p:spPr>
          <a:xfrm>
            <a:off x="2987824" y="6332745"/>
            <a:ext cx="1952967" cy="408623"/>
          </a:xfrm>
          <a:prstGeom prst="wedgeRoundRectCallout">
            <a:avLst>
              <a:gd name="adj1" fmla="val -4259"/>
              <a:gd name="adj2" fmla="val -19990"/>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chemeClr val="tx1"/>
                </a:solidFill>
                <a:latin typeface="標楷體" panose="03000509000000000000" pitchFamily="65" charset="-120"/>
                <a:ea typeface="標楷體" panose="03000509000000000000" pitchFamily="65" charset="-120"/>
              </a:rPr>
              <a:t>Wiki:</a:t>
            </a:r>
            <a:r>
              <a:rPr lang="zh-TW" altLang="en-US" dirty="0">
                <a:solidFill>
                  <a:schemeClr val="tx1"/>
                </a:solidFill>
                <a:latin typeface="標楷體" panose="03000509000000000000" pitchFamily="65" charset="-120"/>
                <a:ea typeface="標楷體" panose="03000509000000000000" pitchFamily="65" charset="-120"/>
                <a:hlinkClick r:id="rId2"/>
              </a:rPr>
              <a:t>白癡造句法</a:t>
            </a:r>
            <a:endParaRPr lang="zh-TW" altLang="en-US" dirty="0">
              <a:solidFill>
                <a:schemeClr val="tx1"/>
              </a:solidFill>
              <a:latin typeface="標楷體" panose="03000509000000000000" pitchFamily="65" charset="-120"/>
              <a:ea typeface="標楷體" panose="03000509000000000000" pitchFamily="65" charset="-120"/>
            </a:endParaRPr>
          </a:p>
        </p:txBody>
      </p:sp>
      <p:pic>
        <p:nvPicPr>
          <p:cNvPr id="7" name="圖片 6">
            <a:extLst>
              <a:ext uri="{FF2B5EF4-FFF2-40B4-BE49-F238E27FC236}">
                <a16:creationId xmlns:a16="http://schemas.microsoft.com/office/drawing/2014/main" id="{0B69586D-7F28-4CA8-908E-BDDA8527D9F1}"/>
              </a:ext>
            </a:extLst>
          </p:cNvPr>
          <p:cNvPicPr>
            <a:picLocks noChangeAspect="1"/>
          </p:cNvPicPr>
          <p:nvPr/>
        </p:nvPicPr>
        <p:blipFill>
          <a:blip r:embed="rId3"/>
          <a:stretch>
            <a:fillRect/>
          </a:stretch>
        </p:blipFill>
        <p:spPr>
          <a:xfrm>
            <a:off x="5508104" y="2636912"/>
            <a:ext cx="3075806" cy="4101075"/>
          </a:xfrm>
          <a:prstGeom prst="rect">
            <a:avLst/>
          </a:prstGeom>
        </p:spPr>
      </p:pic>
      <p:sp>
        <p:nvSpPr>
          <p:cNvPr id="8" name="圓角矩形圖說文字 10">
            <a:extLst>
              <a:ext uri="{FF2B5EF4-FFF2-40B4-BE49-F238E27FC236}">
                <a16:creationId xmlns:a16="http://schemas.microsoft.com/office/drawing/2014/main" id="{9B89AD37-D207-4912-88D1-107A6D911C3E}"/>
              </a:ext>
            </a:extLst>
          </p:cNvPr>
          <p:cNvSpPr/>
          <p:nvPr/>
        </p:nvSpPr>
        <p:spPr>
          <a:xfrm>
            <a:off x="1043608" y="6309320"/>
            <a:ext cx="714556" cy="408623"/>
          </a:xfrm>
          <a:prstGeom prst="wedgeRoundRectCallout">
            <a:avLst>
              <a:gd name="adj1" fmla="val -31536"/>
              <a:gd name="adj2" fmla="val -578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rgbClr val="FF0000"/>
                </a:solidFill>
                <a:latin typeface="Calibri" panose="020F0502020204030204" pitchFamily="34" charset="0"/>
                <a:ea typeface="標楷體" panose="03000509000000000000" pitchFamily="65" charset="-120"/>
                <a:cs typeface="Calibri" panose="020F0502020204030204" pitchFamily="34" charset="0"/>
              </a:rPr>
              <a:t>Quiz!</a:t>
            </a:r>
            <a:endParaRPr lang="zh-TW" altLang="en-US" dirty="0">
              <a:solidFill>
                <a:srgbClr val="FF0000"/>
              </a:solidFill>
              <a:latin typeface="Calibri" panose="020F0502020204030204" pitchFamily="34" charset="0"/>
              <a:ea typeface="標楷體" panose="03000509000000000000" pitchFamily="65" charset="-120"/>
              <a:cs typeface="Calibri" panose="020F0502020204030204" pitchFamily="34" charset="0"/>
            </a:endParaRPr>
          </a:p>
        </p:txBody>
      </p:sp>
    </p:spTree>
    <p:extLst>
      <p:ext uri="{BB962C8B-B14F-4D97-AF65-F5344CB8AC3E}">
        <p14:creationId xmlns:p14="http://schemas.microsoft.com/office/powerpoint/2010/main" val="107470610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57200" y="1714488"/>
            <a:ext cx="8147248" cy="5026880"/>
          </a:xfrm>
        </p:spPr>
        <p:txBody>
          <a:bodyPr>
            <a:normAutofit/>
          </a:bodyPr>
          <a:lstStyle/>
          <a:p>
            <a:r>
              <a:rPr lang="zh-TW" altLang="en-US" dirty="0"/>
              <a:t>優點</a:t>
            </a:r>
            <a:endParaRPr lang="en-US" altLang="zh-TW" dirty="0"/>
          </a:p>
          <a:p>
            <a:pPr lvl="1"/>
            <a:r>
              <a:rPr lang="zh-TW" altLang="en-US" dirty="0"/>
              <a:t>概念簡單、查找快速、不需要訓練模型</a:t>
            </a:r>
            <a:endParaRPr lang="en-US" altLang="zh-TW" dirty="0"/>
          </a:p>
          <a:p>
            <a:r>
              <a:rPr lang="zh-TW" altLang="en-US" dirty="0"/>
              <a:t>缺點</a:t>
            </a:r>
            <a:endParaRPr lang="en-US" altLang="zh-TW" dirty="0"/>
          </a:p>
          <a:p>
            <a:pPr lvl="1"/>
            <a:r>
              <a:rPr lang="zh-TW" altLang="en-US" dirty="0"/>
              <a:t>若發生搶詞，需要進一步處理</a:t>
            </a:r>
            <a:endParaRPr lang="en-US" altLang="zh-TW" dirty="0"/>
          </a:p>
          <a:p>
            <a:pPr lvl="1"/>
            <a:r>
              <a:rPr lang="zh-TW" altLang="en-US" dirty="0"/>
              <a:t>需要建立特定領域的辭典</a:t>
            </a:r>
            <a:endParaRPr lang="en-US" altLang="zh-TW" dirty="0"/>
          </a:p>
          <a:p>
            <a:pPr lvl="2"/>
            <a:r>
              <a:rPr lang="zh-TW" altLang="en-US" dirty="0"/>
              <a:t>專有名詞：人名（蔡英文）、地名（新屋）、公司名（統一）</a:t>
            </a:r>
            <a:endParaRPr lang="en-US" altLang="zh-TW" dirty="0"/>
          </a:p>
          <a:p>
            <a:pPr lvl="2"/>
            <a:r>
              <a:rPr lang="zh-TW" altLang="en-US" dirty="0"/>
              <a:t>魯蛇、溫拿、幹話、河蟹、有洋蔥、佛系、放閃、倫家、宅男、腐女、網紅、梧桐、好棒棒、藍瘦香菇、不要不要的</a:t>
            </a:r>
            <a:r>
              <a:rPr lang="en-US" altLang="zh-TW" dirty="0"/>
              <a:t>…</a:t>
            </a:r>
          </a:p>
          <a:p>
            <a:pPr lvl="2"/>
            <a:r>
              <a:rPr lang="en-US" altLang="zh-TW" dirty="0"/>
              <a:t>Seafood</a:t>
            </a:r>
            <a:r>
              <a:rPr lang="zh-TW" altLang="en-US" dirty="0"/>
              <a:t>、</a:t>
            </a:r>
            <a:r>
              <a:rPr lang="en-US" altLang="zh-TW" dirty="0"/>
              <a:t>BJ4</a:t>
            </a:r>
            <a:r>
              <a:rPr lang="zh-TW" altLang="en-US" dirty="0"/>
              <a:t>、</a:t>
            </a:r>
            <a:r>
              <a:rPr lang="en-US" altLang="zh-TW" dirty="0"/>
              <a:t> hen</a:t>
            </a:r>
            <a:r>
              <a:rPr lang="zh-TW" altLang="en-US" dirty="0"/>
              <a:t>、</a:t>
            </a:r>
            <a:r>
              <a:rPr lang="en-US" altLang="zh-TW" dirty="0"/>
              <a:t>der</a:t>
            </a:r>
            <a:r>
              <a:rPr lang="zh-TW" altLang="en-US" dirty="0"/>
              <a:t>、 </a:t>
            </a:r>
            <a:r>
              <a:rPr lang="en-US" altLang="zh-TW" dirty="0"/>
              <a:t>GG</a:t>
            </a:r>
            <a:r>
              <a:rPr lang="zh-TW" altLang="en-US" dirty="0"/>
              <a:t>、</a:t>
            </a:r>
            <a:r>
              <a:rPr lang="en-US" altLang="zh-TW" dirty="0" err="1"/>
              <a:t>Orz</a:t>
            </a:r>
            <a:r>
              <a:rPr lang="zh-TW" altLang="en-US" dirty="0"/>
              <a:t>、</a:t>
            </a:r>
            <a:r>
              <a:rPr lang="en-US" altLang="zh-TW" dirty="0"/>
              <a:t>XD</a:t>
            </a:r>
            <a:r>
              <a:rPr lang="zh-TW" altLang="en-US" dirty="0"/>
              <a:t>、</a:t>
            </a:r>
            <a:r>
              <a:rPr lang="en-US" altLang="zh-TW" dirty="0"/>
              <a:t>XXXD</a:t>
            </a:r>
            <a:r>
              <a:rPr lang="zh-TW" altLang="en-US" dirty="0"/>
              <a:t>、</a:t>
            </a:r>
            <a:r>
              <a:rPr lang="en-US" altLang="zh-TW" dirty="0"/>
              <a:t>:-)</a:t>
            </a:r>
            <a:r>
              <a:rPr lang="zh-TW" altLang="en-US" dirty="0"/>
              <a:t>、</a:t>
            </a:r>
            <a:r>
              <a:rPr lang="en-US" altLang="zh-TW" dirty="0"/>
              <a:t>:D</a:t>
            </a:r>
            <a:r>
              <a:rPr lang="zh-TW" altLang="en-US" dirty="0"/>
              <a:t>、</a:t>
            </a:r>
            <a:r>
              <a:rPr lang="en-US" altLang="zh-TW" dirty="0"/>
              <a:t>QQ</a:t>
            </a:r>
            <a:r>
              <a:rPr lang="zh-TW" altLang="en-US" dirty="0"/>
              <a:t>、</a:t>
            </a:r>
            <a:r>
              <a:rPr lang="en-US" altLang="zh-TW" dirty="0"/>
              <a:t>6666</a:t>
            </a:r>
            <a:r>
              <a:rPr lang="zh-TW" altLang="en-US" dirty="0"/>
              <a:t>、</a:t>
            </a:r>
            <a:r>
              <a:rPr lang="en-US" altLang="zh-TW" dirty="0"/>
              <a:t>94</a:t>
            </a:r>
            <a:r>
              <a:rPr lang="zh-TW" altLang="en-US" dirty="0"/>
              <a:t>狂、森</a:t>
            </a:r>
            <a:r>
              <a:rPr lang="en-US" altLang="zh-TW" dirty="0"/>
              <a:t>77</a:t>
            </a:r>
            <a:r>
              <a:rPr lang="zh-TW" altLang="en-US" dirty="0"/>
              <a:t>、 </a:t>
            </a:r>
            <a:r>
              <a:rPr lang="en-US" altLang="zh-TW" dirty="0"/>
              <a:t>7pupu</a:t>
            </a:r>
            <a:r>
              <a:rPr lang="zh-TW" altLang="en-US" dirty="0"/>
              <a:t>、</a:t>
            </a:r>
            <a:r>
              <a:rPr lang="en-US" altLang="zh-TW" dirty="0"/>
              <a:t>87</a:t>
            </a:r>
            <a:r>
              <a:rPr lang="zh-TW" altLang="en-US" dirty="0"/>
              <a:t>、</a:t>
            </a:r>
            <a:r>
              <a:rPr lang="en-US" altLang="zh-TW" dirty="0"/>
              <a:t>80</a:t>
            </a:r>
            <a:r>
              <a:rPr lang="zh-TW" altLang="en-US" dirty="0"/>
              <a:t>、</a:t>
            </a:r>
            <a:r>
              <a:rPr lang="en-US" altLang="zh-TW" dirty="0"/>
              <a:t>555</a:t>
            </a:r>
            <a:r>
              <a:rPr lang="zh-TW" altLang="en-US" dirty="0"/>
              <a:t>、</a:t>
            </a:r>
            <a:r>
              <a:rPr lang="en-US" altLang="zh-TW" dirty="0"/>
              <a:t>98</a:t>
            </a:r>
            <a:r>
              <a:rPr lang="zh-TW" altLang="en-US" dirty="0"/>
              <a:t>、</a:t>
            </a:r>
            <a:r>
              <a:rPr lang="en-US" altLang="zh-TW" dirty="0"/>
              <a:t>88/881…</a:t>
            </a:r>
          </a:p>
          <a:p>
            <a:pPr lvl="2"/>
            <a:r>
              <a:rPr lang="zh-TW" altLang="en-US" dirty="0"/>
              <a:t>近期：</a:t>
            </a:r>
            <a:r>
              <a:rPr lang="zh-CN" altLang="en-US" dirty="0"/>
              <a:t>ㄎ</a:t>
            </a:r>
            <a:r>
              <a:rPr lang="zh-TW" altLang="en-US" dirty="0"/>
              <a:t>一</a:t>
            </a:r>
            <a:r>
              <a:rPr lang="zh-CN" altLang="en-US" dirty="0"/>
              <a:t>ㄤ </a:t>
            </a:r>
            <a:r>
              <a:rPr lang="en-US" altLang="zh-CN" dirty="0"/>
              <a:t>(</a:t>
            </a:r>
            <a:r>
              <a:rPr lang="en-US" altLang="zh-TW" dirty="0"/>
              <a:t>kiang)</a:t>
            </a:r>
            <a:r>
              <a:rPr lang="zh-TW" altLang="en-US" dirty="0"/>
              <a:t>、</a:t>
            </a:r>
            <a:r>
              <a:rPr lang="en-US" altLang="zh-TW" dirty="0"/>
              <a:t>YYDS</a:t>
            </a:r>
            <a:r>
              <a:rPr lang="zh-TW" altLang="en-US" dirty="0"/>
              <a:t>（永遠滴神）、歸剛欸、社畜、甲甲、姨母笑</a:t>
            </a:r>
            <a:r>
              <a:rPr lang="en-US" altLang="zh-TW" dirty="0"/>
              <a:t>…</a:t>
            </a:r>
          </a:p>
        </p:txBody>
      </p:sp>
      <p:sp>
        <p:nvSpPr>
          <p:cNvPr id="2" name="標題 1"/>
          <p:cNvSpPr>
            <a:spLocks noGrp="1"/>
          </p:cNvSpPr>
          <p:nvPr>
            <p:ph type="title"/>
          </p:nvPr>
        </p:nvSpPr>
        <p:spPr/>
        <p:txBody>
          <a:bodyPr/>
          <a:lstStyle/>
          <a:p>
            <a:r>
              <a:rPr lang="zh-TW" altLang="en-US" dirty="0"/>
              <a:t>查表法優缺點</a:t>
            </a:r>
          </a:p>
        </p:txBody>
      </p:sp>
      <p:sp>
        <p:nvSpPr>
          <p:cNvPr id="4" name="圓角矩形圖說文字 10">
            <a:extLst>
              <a:ext uri="{FF2B5EF4-FFF2-40B4-BE49-F238E27FC236}">
                <a16:creationId xmlns:a16="http://schemas.microsoft.com/office/drawing/2014/main" id="{96D03FDA-71B0-4582-B3DB-2CE29E4D371C}"/>
              </a:ext>
            </a:extLst>
          </p:cNvPr>
          <p:cNvSpPr/>
          <p:nvPr/>
        </p:nvSpPr>
        <p:spPr>
          <a:xfrm>
            <a:off x="3425396" y="908720"/>
            <a:ext cx="714556" cy="408623"/>
          </a:xfrm>
          <a:prstGeom prst="wedgeRoundRectCallout">
            <a:avLst>
              <a:gd name="adj1" fmla="val -31536"/>
              <a:gd name="adj2" fmla="val -578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rgbClr val="FF0000"/>
                </a:solidFill>
                <a:latin typeface="Calibri" panose="020F0502020204030204" pitchFamily="34" charset="0"/>
                <a:ea typeface="標楷體" panose="03000509000000000000" pitchFamily="65" charset="-120"/>
                <a:cs typeface="Calibri" panose="020F0502020204030204" pitchFamily="34" charset="0"/>
              </a:rPr>
              <a:t>Quiz!</a:t>
            </a:r>
            <a:endParaRPr lang="zh-TW" altLang="en-US" dirty="0">
              <a:solidFill>
                <a:srgbClr val="FF0000"/>
              </a:solidFill>
              <a:latin typeface="Calibri" panose="020F0502020204030204" pitchFamily="34" charset="0"/>
              <a:ea typeface="標楷體" panose="03000509000000000000" pitchFamily="65" charset="-120"/>
              <a:cs typeface="Calibri" panose="020F0502020204030204" pitchFamily="34" charset="0"/>
            </a:endParaRPr>
          </a:p>
        </p:txBody>
      </p:sp>
    </p:spTree>
    <p:extLst>
      <p:ext uri="{BB962C8B-B14F-4D97-AF65-F5344CB8AC3E}">
        <p14:creationId xmlns:p14="http://schemas.microsoft.com/office/powerpoint/2010/main" val="14733242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quarter" idx="1"/>
          </p:nvPr>
        </p:nvSpPr>
        <p:spPr/>
        <p:txBody>
          <a:bodyPr/>
          <a:lstStyle/>
          <a:p>
            <a:r>
              <a:rPr lang="zh-TW" altLang="en-US" dirty="0"/>
              <a:t>查表法需要大量比對詞庫，如何加速？</a:t>
            </a:r>
            <a:endParaRPr lang="en-US" altLang="zh-TW" dirty="0"/>
          </a:p>
          <a:p>
            <a:pPr lvl="1"/>
            <a:r>
              <a:rPr lang="en-US" altLang="zh-TW" dirty="0"/>
              <a:t>Hash table</a:t>
            </a:r>
          </a:p>
          <a:p>
            <a:pPr lvl="1"/>
            <a:r>
              <a:rPr lang="en-US" altLang="zh-TW" dirty="0" err="1"/>
              <a:t>Trie</a:t>
            </a:r>
            <a:r>
              <a:rPr lang="en-US" altLang="zh-TW" dirty="0"/>
              <a:t> trees</a:t>
            </a:r>
          </a:p>
          <a:p>
            <a:pPr lvl="1"/>
            <a:r>
              <a:rPr lang="en-US" altLang="zh-TW" dirty="0"/>
              <a:t>Binary search</a:t>
            </a:r>
            <a:endParaRPr lang="zh-TW" altLang="en-US" dirty="0"/>
          </a:p>
        </p:txBody>
      </p:sp>
      <p:sp>
        <p:nvSpPr>
          <p:cNvPr id="3" name="日期版面配置區 2"/>
          <p:cNvSpPr>
            <a:spLocks noGrp="1"/>
          </p:cNvSpPr>
          <p:nvPr>
            <p:ph type="dt" sz="half" idx="14"/>
          </p:nvPr>
        </p:nvSpPr>
        <p:spPr/>
        <p:txBody>
          <a:bodyPr/>
          <a:lstStyle/>
          <a:p>
            <a:fld id="{57E169D1-FD8F-4286-9D28-09B5A7788756}" type="datetime1">
              <a:rPr lang="zh-TW" altLang="en-US" smtClean="0"/>
              <a:t>2025/9/29</a:t>
            </a:fld>
            <a:endParaRPr lang="zh-TW" altLang="en-US" dirty="0"/>
          </a:p>
        </p:txBody>
      </p:sp>
      <p:sp>
        <p:nvSpPr>
          <p:cNvPr id="4" name="標題 3"/>
          <p:cNvSpPr>
            <a:spLocks noGrp="1"/>
          </p:cNvSpPr>
          <p:nvPr>
            <p:ph type="title"/>
          </p:nvPr>
        </p:nvSpPr>
        <p:spPr/>
        <p:txBody>
          <a:bodyPr/>
          <a:lstStyle/>
          <a:p>
            <a:r>
              <a:rPr lang="zh-TW" altLang="en-US" dirty="0"/>
              <a:t>如何快速搜尋詞庫？</a:t>
            </a:r>
          </a:p>
        </p:txBody>
      </p:sp>
      <p:pic>
        <p:nvPicPr>
          <p:cNvPr id="5" name="圖片 4"/>
          <p:cNvPicPr>
            <a:picLocks noChangeAspect="1"/>
          </p:cNvPicPr>
          <p:nvPr/>
        </p:nvPicPr>
        <p:blipFill>
          <a:blip r:embed="rId2"/>
          <a:stretch>
            <a:fillRect/>
          </a:stretch>
        </p:blipFill>
        <p:spPr>
          <a:xfrm>
            <a:off x="4434872" y="3740457"/>
            <a:ext cx="3449496" cy="2115691"/>
          </a:xfrm>
          <a:prstGeom prst="rect">
            <a:avLst/>
          </a:prstGeom>
        </p:spPr>
      </p:pic>
      <p:sp>
        <p:nvSpPr>
          <p:cNvPr id="6" name="圓角矩形圖說文字 5"/>
          <p:cNvSpPr/>
          <p:nvPr/>
        </p:nvSpPr>
        <p:spPr>
          <a:xfrm>
            <a:off x="6565347" y="5972705"/>
            <a:ext cx="911097" cy="408623"/>
          </a:xfrm>
          <a:prstGeom prst="wedgeRoundRectCallout">
            <a:avLst>
              <a:gd name="adj1" fmla="val -4259"/>
              <a:gd name="adj2" fmla="val -19990"/>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dirty="0">
                <a:solidFill>
                  <a:schemeClr val="tx1"/>
                </a:solidFill>
                <a:latin typeface="標楷體" panose="03000509000000000000" pitchFamily="65" charset="-120"/>
                <a:ea typeface="標楷體" panose="03000509000000000000" pitchFamily="65" charset="-120"/>
                <a:hlinkClick r:id="rId3"/>
              </a:rPr>
              <a:t>Source</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7" name="圓角矩形圖說文字 6"/>
          <p:cNvSpPr/>
          <p:nvPr/>
        </p:nvSpPr>
        <p:spPr>
          <a:xfrm>
            <a:off x="5727766" y="3325435"/>
            <a:ext cx="629563" cy="374571"/>
          </a:xfrm>
          <a:prstGeom prst="wedgeRoundRectCallout">
            <a:avLst>
              <a:gd name="adj1" fmla="val -4259"/>
              <a:gd name="adj2" fmla="val -19990"/>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fontAlgn="auto" hangingPunct="1">
              <a:spcBef>
                <a:spcPts val="0"/>
              </a:spcBef>
              <a:spcAft>
                <a:spcPts val="0"/>
              </a:spcAft>
              <a:defRPr/>
            </a:pPr>
            <a:r>
              <a:rPr lang="en-US" altLang="zh-TW" sz="1600" dirty="0" err="1">
                <a:solidFill>
                  <a:schemeClr val="tx1"/>
                </a:solidFill>
                <a:latin typeface="標楷體" panose="03000509000000000000" pitchFamily="65" charset="-120"/>
                <a:ea typeface="標楷體" panose="03000509000000000000" pitchFamily="65" charset="-120"/>
              </a:rPr>
              <a:t>Trie</a:t>
            </a:r>
            <a:endParaRPr lang="zh-TW" altLang="en-US" sz="16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9392955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14392</TotalTime>
  <Words>4919</Words>
  <Application>Microsoft Office PowerPoint</Application>
  <PresentationFormat>如螢幕大小 (4:3)</PresentationFormat>
  <Paragraphs>667</Paragraphs>
  <Slides>47</Slides>
  <Notes>2</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47</vt:i4>
      </vt:variant>
    </vt:vector>
  </HeadingPairs>
  <TitlesOfParts>
    <vt:vector size="53" baseType="lpstr">
      <vt:lpstr>標楷體</vt:lpstr>
      <vt:lpstr>Arial</vt:lpstr>
      <vt:lpstr>Calibri</vt:lpstr>
      <vt:lpstr>Wingdings</vt:lpstr>
      <vt:lpstr>Wingdings 2</vt:lpstr>
      <vt:lpstr>壁窗</vt:lpstr>
      <vt:lpstr>中文斷詞 Chinese Word Segmentation</vt:lpstr>
      <vt:lpstr>Outline</vt:lpstr>
      <vt:lpstr>中文斷詞</vt:lpstr>
      <vt:lpstr>中文斷詞方法：查表法</vt:lpstr>
      <vt:lpstr> 困難點（1/2）</vt:lpstr>
      <vt:lpstr> 困難點（2/2）</vt:lpstr>
      <vt:lpstr>白痴造句法</vt:lpstr>
      <vt:lpstr>查表法優缺點</vt:lpstr>
      <vt:lpstr>如何快速搜尋詞庫？</vt:lpstr>
      <vt:lpstr>中文斷詞方法： 詞性標註（Part-of-Speech Tagging）</vt:lpstr>
      <vt:lpstr>中文斷詞方法：HMM</vt:lpstr>
      <vt:lpstr>中文斷詞方法：HMM</vt:lpstr>
      <vt:lpstr>中文斷詞方法：Enhanced HMM</vt:lpstr>
      <vt:lpstr>中文斷詞方法： 雙向最大匹配法、全切分法</vt:lpstr>
      <vt:lpstr>中研院現代漢語標記語料庫４.０版</vt:lpstr>
      <vt:lpstr>中文斷詞效能評估</vt:lpstr>
      <vt:lpstr>中文斷詞效能評估</vt:lpstr>
      <vt:lpstr>Experimental Results</vt:lpstr>
      <vt:lpstr>中文斷詞應用</vt:lpstr>
      <vt:lpstr>Tones in Mandarin Chinese</vt:lpstr>
      <vt:lpstr>Tone Sandhi (變調規格) in Mandarin</vt:lpstr>
      <vt:lpstr>Tone Sandhi in Taiwanese</vt:lpstr>
      <vt:lpstr>Tone Sandhi: Hard Examples</vt:lpstr>
      <vt:lpstr>Hard Examples of WSD &amp; WS</vt:lpstr>
      <vt:lpstr>閱讀測驗</vt:lpstr>
      <vt:lpstr>標點符號的重要（1/2）</vt:lpstr>
      <vt:lpstr>標點符號的重要</vt:lpstr>
      <vt:lpstr>WSD in English</vt:lpstr>
      <vt:lpstr>常用中文斷詞系統</vt:lpstr>
      <vt:lpstr>中文的玄妙</vt:lpstr>
      <vt:lpstr>英語的玄妙</vt:lpstr>
      <vt:lpstr>Conclusions and Future Work</vt:lpstr>
      <vt:lpstr>台語造句</vt:lpstr>
      <vt:lpstr>請用台語唸</vt:lpstr>
      <vt:lpstr>多意</vt:lpstr>
      <vt:lpstr>網民新創的英文單字</vt:lpstr>
      <vt:lpstr>不合理的文字</vt:lpstr>
      <vt:lpstr>醫院各科對聯 (1/2)</vt:lpstr>
      <vt:lpstr>醫院各科對聯 (2/2)</vt:lpstr>
      <vt:lpstr>絕妙好辭： 大學校長要結婚，各系所撰聯祝賀 (1/2)</vt:lpstr>
      <vt:lpstr>絕妙好辭： 大學校長要結婚，各系所撰聯祝賀 (2/2)</vt:lpstr>
      <vt:lpstr>劉兆玄教書時的幽默用語</vt:lpstr>
      <vt:lpstr>回文句法：上海自來水來自海上</vt:lpstr>
      <vt:lpstr>PowerPoint 簡報</vt:lpstr>
      <vt:lpstr>Different Names of Money</vt:lpstr>
      <vt:lpstr>PowerPoint 簡報</vt:lpstr>
      <vt:lpstr>♡ 太有趣了！ 自古以來，臺語和中文就在在唱反調？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使用 HTS 進行中文語音合成之研究</dc:title>
  <dc:creator>heycat</dc:creator>
  <cp:lastModifiedBy>user</cp:lastModifiedBy>
  <cp:revision>858</cp:revision>
  <dcterms:created xsi:type="dcterms:W3CDTF">2008-11-09T17:03:56Z</dcterms:created>
  <dcterms:modified xsi:type="dcterms:W3CDTF">2025-09-29T09:39:08Z</dcterms:modified>
</cp:coreProperties>
</file>