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573" r:id="rId1"/>
    <p:sldMasterId id="2147484598" r:id="rId2"/>
    <p:sldMasterId id="2147484948" r:id="rId3"/>
    <p:sldMasterId id="2147484969" r:id="rId4"/>
    <p:sldMasterId id="2147484975" r:id="rId5"/>
    <p:sldMasterId id="2147484981" r:id="rId6"/>
  </p:sldMasterIdLst>
  <p:notesMasterIdLst>
    <p:notesMasterId r:id="rId27"/>
  </p:notesMasterIdLst>
  <p:handoutMasterIdLst>
    <p:handoutMasterId r:id="rId28"/>
  </p:handoutMasterIdLst>
  <p:sldIdLst>
    <p:sldId id="261" r:id="rId7"/>
    <p:sldId id="1067" r:id="rId8"/>
    <p:sldId id="1068" r:id="rId9"/>
    <p:sldId id="1069" r:id="rId10"/>
    <p:sldId id="1071" r:id="rId11"/>
    <p:sldId id="1072" r:id="rId12"/>
    <p:sldId id="1070" r:id="rId13"/>
    <p:sldId id="1073" r:id="rId14"/>
    <p:sldId id="1074" r:id="rId15"/>
    <p:sldId id="1078" r:id="rId16"/>
    <p:sldId id="1075" r:id="rId17"/>
    <p:sldId id="1076" r:id="rId18"/>
    <p:sldId id="1077" r:id="rId19"/>
    <p:sldId id="1079" r:id="rId20"/>
    <p:sldId id="1080" r:id="rId21"/>
    <p:sldId id="1081" r:id="rId22"/>
    <p:sldId id="1083" r:id="rId23"/>
    <p:sldId id="1082" r:id="rId24"/>
    <p:sldId id="1085" r:id="rId25"/>
    <p:sldId id="1084" r:id="rId26"/>
  </p:sldIdLst>
  <p:sldSz cx="12192000" cy="6858000"/>
  <p:notesSz cx="6669088" cy="9926638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 userDrawn="1">
          <p15:clr>
            <a:srgbClr val="A4A3A4"/>
          </p15:clr>
        </p15:guide>
        <p15:guide id="2" pos="210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山本佩芳15778" initials="山本佩芳15778" lastIdx="2" clrIdx="0">
    <p:extLst>
      <p:ext uri="{19B8F6BF-5375-455C-9EA6-DF929625EA0E}">
        <p15:presenceInfo xmlns:p15="http://schemas.microsoft.com/office/powerpoint/2012/main" userId="S-1-5-21-9122744-575668646-940726084-645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99CCFF"/>
    <a:srgbClr val="A6A6A6"/>
    <a:srgbClr val="37AFAC"/>
    <a:srgbClr val="FF8F8F"/>
    <a:srgbClr val="81C0FF"/>
    <a:srgbClr val="FFFFCC"/>
    <a:srgbClr val="545454"/>
    <a:srgbClr val="7F7F7F"/>
    <a:srgbClr val="2792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9" autoAdjust="0"/>
    <p:restoredTop sz="76910" autoAdjust="0"/>
  </p:normalViewPr>
  <p:slideViewPr>
    <p:cSldViewPr>
      <p:cViewPr varScale="1">
        <p:scale>
          <a:sx n="120" d="100"/>
          <a:sy n="120" d="100"/>
        </p:scale>
        <p:origin x="192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2034" y="78"/>
      </p:cViewPr>
      <p:guideLst>
        <p:guide orient="horz" pos="3126"/>
        <p:guide pos="210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8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90837" cy="496887"/>
          </a:xfrm>
          <a:prstGeom prst="rect">
            <a:avLst/>
          </a:prstGeom>
        </p:spPr>
        <p:txBody>
          <a:bodyPr vert="horz" lIns="90967" tIns="45487" rIns="90967" bIns="45487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776672" y="0"/>
            <a:ext cx="2890836" cy="496887"/>
          </a:xfrm>
          <a:prstGeom prst="rect">
            <a:avLst/>
          </a:prstGeom>
        </p:spPr>
        <p:txBody>
          <a:bodyPr vert="horz" lIns="90967" tIns="45487" rIns="90967" bIns="45487" rtlCol="0"/>
          <a:lstStyle>
            <a:lvl1pPr algn="r">
              <a:defRPr sz="1200"/>
            </a:lvl1pPr>
          </a:lstStyle>
          <a:p>
            <a:pPr>
              <a:defRPr/>
            </a:pPr>
            <a:fld id="{6DDFC8BD-128C-4C10-BBA4-F33B1CA4238F}" type="datetimeFigureOut">
              <a:rPr lang="zh-TW" altLang="en-US"/>
              <a:pPr>
                <a:defRPr/>
              </a:pPr>
              <a:t>2020/9/9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1" y="9428172"/>
            <a:ext cx="2890837" cy="496886"/>
          </a:xfrm>
          <a:prstGeom prst="rect">
            <a:avLst/>
          </a:prstGeom>
        </p:spPr>
        <p:txBody>
          <a:bodyPr vert="horz" lIns="90967" tIns="45487" rIns="90967" bIns="45487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776672" y="9428172"/>
            <a:ext cx="2890836" cy="496886"/>
          </a:xfrm>
          <a:prstGeom prst="rect">
            <a:avLst/>
          </a:prstGeom>
        </p:spPr>
        <p:txBody>
          <a:bodyPr vert="horz" lIns="90967" tIns="45487" rIns="90967" bIns="45487" rtlCol="0" anchor="b"/>
          <a:lstStyle>
            <a:lvl1pPr algn="r">
              <a:defRPr sz="1200"/>
            </a:lvl1pPr>
          </a:lstStyle>
          <a:p>
            <a:pPr>
              <a:defRPr/>
            </a:pPr>
            <a:fld id="{EC5D0956-9943-4F12-8277-5C16FC508EE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663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8"/>
            <a:ext cx="2890837" cy="495300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778250" y="8"/>
            <a:ext cx="2889250" cy="495300"/>
          </a:xfrm>
          <a:prstGeom prst="rect">
            <a:avLst/>
          </a:prstGeom>
        </p:spPr>
        <p:txBody>
          <a:bodyPr vert="horz" lIns="94338" tIns="47169" rIns="94338" bIns="47169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9E6844AE-B487-40AB-89A0-F800D36A80D9}" type="datetimeFigureOut">
              <a:rPr lang="zh-TW" altLang="en-US"/>
              <a:pPr>
                <a:defRPr/>
              </a:pPr>
              <a:t>2020/9/9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5400" y="742950"/>
            <a:ext cx="6618288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338" tIns="47169" rIns="94338" bIns="47169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66756" y="4714883"/>
            <a:ext cx="5335588" cy="4467225"/>
          </a:xfrm>
          <a:prstGeom prst="rect">
            <a:avLst/>
          </a:prstGeom>
        </p:spPr>
        <p:txBody>
          <a:bodyPr vert="horz" lIns="94338" tIns="47169" rIns="94338" bIns="47169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9753"/>
            <a:ext cx="2890837" cy="495300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778250" y="9429753"/>
            <a:ext cx="2889250" cy="495300"/>
          </a:xfrm>
          <a:prstGeom prst="rect">
            <a:avLst/>
          </a:prstGeom>
        </p:spPr>
        <p:txBody>
          <a:bodyPr vert="horz" lIns="94338" tIns="47169" rIns="94338" bIns="47169" rtlCol="0" anchor="b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D7574FC8-28ED-4282-8489-000EB8A62AE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4527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5400" y="742950"/>
            <a:ext cx="6618288" cy="3724275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574FC8-28ED-4282-8489-000EB8A62AEA}" type="slidenum">
              <a:rPr lang="zh-TW" altLang="en-US" smtClean="0"/>
              <a:pPr>
                <a:defRPr/>
              </a:pPr>
              <a:t>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170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6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16"/>
          <p:cNvGrpSpPr>
            <a:grpSpLocks/>
          </p:cNvGrpSpPr>
          <p:nvPr userDrawn="1"/>
        </p:nvGrpSpPr>
        <p:grpSpPr bwMode="auto">
          <a:xfrm>
            <a:off x="0" y="0"/>
            <a:ext cx="12192000" cy="4000500"/>
            <a:chOff x="0" y="0"/>
            <a:chExt cx="9144000" cy="4000500"/>
          </a:xfrm>
        </p:grpSpPr>
        <p:pic>
          <p:nvPicPr>
            <p:cNvPr id="5" name="Picture 2" descr="\\psf\Home\Desktop\未命名-1.jpg"/>
            <p:cNvPicPr>
              <a:picLocks noChangeAspect="1" noChangeArrowheads="1"/>
            </p:cNvPicPr>
            <p:nvPr/>
          </p:nvPicPr>
          <p:blipFill>
            <a:blip r:embed="rId2" cstate="print"/>
            <a:srcRect t="9013" r="2435"/>
            <a:stretch>
              <a:fillRect/>
            </a:stretch>
          </p:blipFill>
          <p:spPr bwMode="auto">
            <a:xfrm>
              <a:off x="3421063" y="0"/>
              <a:ext cx="5722937" cy="4000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矩形 5"/>
            <p:cNvSpPr/>
            <p:nvPr/>
          </p:nvSpPr>
          <p:spPr>
            <a:xfrm>
              <a:off x="0" y="0"/>
              <a:ext cx="3429000" cy="4000500"/>
            </a:xfrm>
            <a:prstGeom prst="rect">
              <a:avLst/>
            </a:prstGeom>
            <a:solidFill>
              <a:srgbClr val="00BA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/>
            </a:p>
          </p:txBody>
        </p:sp>
        <p:pic>
          <p:nvPicPr>
            <p:cNvPr id="7" name="Picture 3" descr="C:\Documents and Settings\Administrator\桌面\未命名-6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7188" y="1785938"/>
              <a:ext cx="2806700" cy="347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0" name="群組 15"/>
          <p:cNvGrpSpPr>
            <a:grpSpLocks/>
          </p:cNvGrpSpPr>
          <p:nvPr userDrawn="1"/>
        </p:nvGrpSpPr>
        <p:grpSpPr bwMode="auto">
          <a:xfrm>
            <a:off x="8763000" y="4024313"/>
            <a:ext cx="3422651" cy="119062"/>
            <a:chOff x="5405438" y="4095771"/>
            <a:chExt cx="3733800" cy="136504"/>
          </a:xfrm>
        </p:grpSpPr>
        <p:sp>
          <p:nvSpPr>
            <p:cNvPr id="11" name="矩形 4"/>
            <p:cNvSpPr/>
            <p:nvPr/>
          </p:nvSpPr>
          <p:spPr>
            <a:xfrm flipV="1">
              <a:off x="5405438" y="4095771"/>
              <a:ext cx="3733800" cy="91003"/>
            </a:xfrm>
            <a:prstGeom prst="rect">
              <a:avLst/>
            </a:prstGeom>
            <a:solidFill>
              <a:srgbClr val="2C9889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0" lang="en-US"/>
            </a:p>
          </p:txBody>
        </p:sp>
        <p:sp>
          <p:nvSpPr>
            <p:cNvPr id="12" name="矩形 5"/>
            <p:cNvSpPr/>
            <p:nvPr userDrawn="1"/>
          </p:nvSpPr>
          <p:spPr>
            <a:xfrm flipV="1">
              <a:off x="5405438" y="4143093"/>
              <a:ext cx="3733800" cy="89182"/>
            </a:xfrm>
            <a:prstGeom prst="rect">
              <a:avLst/>
            </a:prstGeom>
            <a:solidFill>
              <a:srgbClr val="32AB99">
                <a:alpha val="5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kumimoji="0" lang="en-US"/>
            </a:p>
          </p:txBody>
        </p:sp>
      </p:grp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603252" y="4500576"/>
            <a:ext cx="9302777" cy="857257"/>
          </a:xfrm>
        </p:spPr>
        <p:txBody>
          <a:bodyPr anchor="b">
            <a:normAutofit/>
          </a:bodyPr>
          <a:lstStyle>
            <a:lvl1pPr>
              <a:defRPr sz="3600" b="1">
                <a:solidFill>
                  <a:srgbClr val="298F80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603249" y="5357826"/>
            <a:ext cx="6604000" cy="500066"/>
          </a:xfrm>
        </p:spPr>
        <p:txBody>
          <a:bodyPr>
            <a:normAutofit/>
          </a:bodyPr>
          <a:lstStyle>
            <a:lvl1pPr marL="64008" indent="0" algn="l">
              <a:buNone/>
              <a:defRPr sz="2000" b="1">
                <a:solidFill>
                  <a:schemeClr val="tx2"/>
                </a:solidFill>
                <a:latin typeface="+mj-ea"/>
                <a:ea typeface="+mj-ea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zh-TW" altLang="en-US" dirty="0"/>
              <a:t>按一下以編輯母片副標題樣式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723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成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8" name="手繪多邊形 47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0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成熟</a:t>
            </a:r>
          </a:p>
        </p:txBody>
      </p: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4430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新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0" name="手繪多邊形 39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2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新興</a:t>
            </a:r>
          </a:p>
        </p:txBody>
      </p: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6991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產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5" y="733970"/>
            <a:ext cx="8296804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產業</a:t>
            </a:r>
          </a:p>
        </p:txBody>
      </p:sp>
      <p:grpSp>
        <p:nvGrpSpPr>
          <p:cNvPr id="48" name="群組 35"/>
          <p:cNvGrpSpPr>
            <a:grpSpLocks/>
          </p:cNvGrpSpPr>
          <p:nvPr userDrawn="1"/>
        </p:nvGrpSpPr>
        <p:grpSpPr bwMode="auto">
          <a:xfrm>
            <a:off x="909637" y="579438"/>
            <a:ext cx="385763" cy="368300"/>
            <a:chOff x="909276" y="580141"/>
            <a:chExt cx="386252" cy="367281"/>
          </a:xfrm>
        </p:grpSpPr>
        <p:sp>
          <p:nvSpPr>
            <p:cNvPr id="49" name="Freeform 31"/>
            <p:cNvSpPr>
              <a:spLocks noEditPoints="1"/>
            </p:cNvSpPr>
            <p:nvPr/>
          </p:nvSpPr>
          <p:spPr bwMode="auto">
            <a:xfrm>
              <a:off x="909276" y="580141"/>
              <a:ext cx="386252" cy="367281"/>
            </a:xfrm>
            <a:custGeom>
              <a:avLst/>
              <a:gdLst>
                <a:gd name="T0" fmla="*/ 2147483646 w 1052"/>
                <a:gd name="T1" fmla="*/ 2147483646 h 1002"/>
                <a:gd name="T2" fmla="*/ 2147483646 w 1052"/>
                <a:gd name="T3" fmla="*/ 2147483646 h 1002"/>
                <a:gd name="T4" fmla="*/ 2147483646 w 1052"/>
                <a:gd name="T5" fmla="*/ 0 h 1002"/>
                <a:gd name="T6" fmla="*/ 2147483646 w 1052"/>
                <a:gd name="T7" fmla="*/ 0 h 1002"/>
                <a:gd name="T8" fmla="*/ 2147483646 w 1052"/>
                <a:gd name="T9" fmla="*/ 2147483646 h 1002"/>
                <a:gd name="T10" fmla="*/ 2147483646 w 1052"/>
                <a:gd name="T11" fmla="*/ 2147483646 h 1002"/>
                <a:gd name="T12" fmla="*/ 2147483646 w 1052"/>
                <a:gd name="T13" fmla="*/ 2147483646 h 1002"/>
                <a:gd name="T14" fmla="*/ 2147483646 w 1052"/>
                <a:gd name="T15" fmla="*/ 2147483646 h 1002"/>
                <a:gd name="T16" fmla="*/ 2147483646 w 1052"/>
                <a:gd name="T17" fmla="*/ 2147483646 h 1002"/>
                <a:gd name="T18" fmla="*/ 2147483646 w 1052"/>
                <a:gd name="T19" fmla="*/ 2147483646 h 1002"/>
                <a:gd name="T20" fmla="*/ 2147483646 w 1052"/>
                <a:gd name="T21" fmla="*/ 2147483646 h 1002"/>
                <a:gd name="T22" fmla="*/ 2147483646 w 1052"/>
                <a:gd name="T23" fmla="*/ 2147483646 h 1002"/>
                <a:gd name="T24" fmla="*/ 2147483646 w 1052"/>
                <a:gd name="T25" fmla="*/ 2147483646 h 1002"/>
                <a:gd name="T26" fmla="*/ 0 w 1052"/>
                <a:gd name="T27" fmla="*/ 2147483646 h 1002"/>
                <a:gd name="T28" fmla="*/ 2147483646 w 1052"/>
                <a:gd name="T29" fmla="*/ 2147483646 h 1002"/>
                <a:gd name="T30" fmla="*/ 2147483646 w 1052"/>
                <a:gd name="T31" fmla="*/ 2147483646 h 1002"/>
                <a:gd name="T32" fmla="*/ 2147483646 w 1052"/>
                <a:gd name="T33" fmla="*/ 2147483646 h 1002"/>
                <a:gd name="T34" fmla="*/ 2147483646 w 1052"/>
                <a:gd name="T35" fmla="*/ 2147483646 h 1002"/>
                <a:gd name="T36" fmla="*/ 2147483646 w 1052"/>
                <a:gd name="T37" fmla="*/ 2147483646 h 1002"/>
                <a:gd name="T38" fmla="*/ 2147483646 w 1052"/>
                <a:gd name="T39" fmla="*/ 2147483646 h 1002"/>
                <a:gd name="T40" fmla="*/ 2147483646 w 1052"/>
                <a:gd name="T41" fmla="*/ 2147483646 h 1002"/>
                <a:gd name="T42" fmla="*/ 2147483646 w 1052"/>
                <a:gd name="T43" fmla="*/ 2147483646 h 1002"/>
                <a:gd name="T44" fmla="*/ 2147483646 w 1052"/>
                <a:gd name="T45" fmla="*/ 2147483646 h 1002"/>
                <a:gd name="T46" fmla="*/ 2147483646 w 1052"/>
                <a:gd name="T47" fmla="*/ 2147483646 h 1002"/>
                <a:gd name="T48" fmla="*/ 2147483646 w 1052"/>
                <a:gd name="T49" fmla="*/ 2147483646 h 1002"/>
                <a:gd name="T50" fmla="*/ 2147483646 w 1052"/>
                <a:gd name="T51" fmla="*/ 2147483646 h 1002"/>
                <a:gd name="T52" fmla="*/ 2147483646 w 1052"/>
                <a:gd name="T53" fmla="*/ 2147483646 h 1002"/>
                <a:gd name="T54" fmla="*/ 2147483646 w 1052"/>
                <a:gd name="T55" fmla="*/ 2147483646 h 1002"/>
                <a:gd name="T56" fmla="*/ 2147483646 w 1052"/>
                <a:gd name="T57" fmla="*/ 2147483646 h 1002"/>
                <a:gd name="T58" fmla="*/ 2147483646 w 1052"/>
                <a:gd name="T59" fmla="*/ 2147483646 h 1002"/>
                <a:gd name="T60" fmla="*/ 2147483646 w 1052"/>
                <a:gd name="T61" fmla="*/ 2147483646 h 1002"/>
                <a:gd name="T62" fmla="*/ 2147483646 w 1052"/>
                <a:gd name="T63" fmla="*/ 2147483646 h 1002"/>
                <a:gd name="T64" fmla="*/ 2147483646 w 1052"/>
                <a:gd name="T65" fmla="*/ 2147483646 h 1002"/>
                <a:gd name="T66" fmla="*/ 2147483646 w 1052"/>
                <a:gd name="T67" fmla="*/ 2147483646 h 1002"/>
                <a:gd name="T68" fmla="*/ 2147483646 w 1052"/>
                <a:gd name="T69" fmla="*/ 2147483646 h 1002"/>
                <a:gd name="T70" fmla="*/ 2147483646 w 1052"/>
                <a:gd name="T71" fmla="*/ 2147483646 h 1002"/>
                <a:gd name="T72" fmla="*/ 2147483646 w 1052"/>
                <a:gd name="T73" fmla="*/ 2147483646 h 1002"/>
                <a:gd name="T74" fmla="*/ 2147483646 w 1052"/>
                <a:gd name="T75" fmla="*/ 2147483646 h 1002"/>
                <a:gd name="T76" fmla="*/ 2147483646 w 1052"/>
                <a:gd name="T77" fmla="*/ 2147483646 h 1002"/>
                <a:gd name="T78" fmla="*/ 2147483646 w 1052"/>
                <a:gd name="T79" fmla="*/ 2147483646 h 1002"/>
                <a:gd name="T80" fmla="*/ 2147483646 w 1052"/>
                <a:gd name="T81" fmla="*/ 2147483646 h 1002"/>
                <a:gd name="T82" fmla="*/ 2147483646 w 1052"/>
                <a:gd name="T83" fmla="*/ 2147483646 h 1002"/>
                <a:gd name="T84" fmla="*/ 2147483646 w 1052"/>
                <a:gd name="T85" fmla="*/ 2147483646 h 1002"/>
                <a:gd name="T86" fmla="*/ 2147483646 w 1052"/>
                <a:gd name="T87" fmla="*/ 2147483646 h 1002"/>
                <a:gd name="T88" fmla="*/ 2147483646 w 1052"/>
                <a:gd name="T89" fmla="*/ 2147483646 h 1002"/>
                <a:gd name="T90" fmla="*/ 2147483646 w 1052"/>
                <a:gd name="T91" fmla="*/ 2147483646 h 1002"/>
                <a:gd name="T92" fmla="*/ 2147483646 w 1052"/>
                <a:gd name="T93" fmla="*/ 2147483646 h 1002"/>
                <a:gd name="T94" fmla="*/ 2147483646 w 1052"/>
                <a:gd name="T95" fmla="*/ 2147483646 h 1002"/>
                <a:gd name="T96" fmla="*/ 2147483646 w 1052"/>
                <a:gd name="T97" fmla="*/ 2147483646 h 1002"/>
                <a:gd name="T98" fmla="*/ 2147483646 w 1052"/>
                <a:gd name="T99" fmla="*/ 2147483646 h 1002"/>
                <a:gd name="T100" fmla="*/ 2147483646 w 1052"/>
                <a:gd name="T101" fmla="*/ 2147483646 h 1002"/>
                <a:gd name="T102" fmla="*/ 2147483646 w 1052"/>
                <a:gd name="T103" fmla="*/ 2147483646 h 1002"/>
                <a:gd name="T104" fmla="*/ 2147483646 w 1052"/>
                <a:gd name="T105" fmla="*/ 2147483646 h 1002"/>
                <a:gd name="T106" fmla="*/ 2147483646 w 1052"/>
                <a:gd name="T107" fmla="*/ 2147483646 h 1002"/>
                <a:gd name="T108" fmla="*/ 2147483646 w 1052"/>
                <a:gd name="T109" fmla="*/ 2147483646 h 1002"/>
                <a:gd name="T110" fmla="*/ 2147483646 w 1052"/>
                <a:gd name="T111" fmla="*/ 2147483646 h 100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52" h="1002">
                  <a:moveTo>
                    <a:pt x="1033" y="187"/>
                  </a:moveTo>
                  <a:lnTo>
                    <a:pt x="548" y="12"/>
                  </a:lnTo>
                  <a:lnTo>
                    <a:pt x="545" y="8"/>
                  </a:lnTo>
                  <a:lnTo>
                    <a:pt x="539" y="4"/>
                  </a:lnTo>
                  <a:lnTo>
                    <a:pt x="535" y="0"/>
                  </a:lnTo>
                  <a:lnTo>
                    <a:pt x="526" y="0"/>
                  </a:lnTo>
                  <a:lnTo>
                    <a:pt x="490" y="0"/>
                  </a:lnTo>
                  <a:lnTo>
                    <a:pt x="482" y="2"/>
                  </a:lnTo>
                  <a:lnTo>
                    <a:pt x="473" y="6"/>
                  </a:lnTo>
                  <a:lnTo>
                    <a:pt x="469" y="15"/>
                  </a:lnTo>
                  <a:lnTo>
                    <a:pt x="467" y="23"/>
                  </a:lnTo>
                  <a:lnTo>
                    <a:pt x="467" y="187"/>
                  </a:lnTo>
                  <a:lnTo>
                    <a:pt x="266" y="187"/>
                  </a:lnTo>
                  <a:lnTo>
                    <a:pt x="266" y="119"/>
                  </a:lnTo>
                  <a:lnTo>
                    <a:pt x="264" y="108"/>
                  </a:lnTo>
                  <a:lnTo>
                    <a:pt x="258" y="100"/>
                  </a:lnTo>
                  <a:lnTo>
                    <a:pt x="252" y="95"/>
                  </a:lnTo>
                  <a:lnTo>
                    <a:pt x="241" y="93"/>
                  </a:lnTo>
                  <a:lnTo>
                    <a:pt x="26" y="93"/>
                  </a:lnTo>
                  <a:lnTo>
                    <a:pt x="15" y="95"/>
                  </a:lnTo>
                  <a:lnTo>
                    <a:pt x="9" y="100"/>
                  </a:lnTo>
                  <a:lnTo>
                    <a:pt x="2" y="108"/>
                  </a:lnTo>
                  <a:lnTo>
                    <a:pt x="0" y="119"/>
                  </a:lnTo>
                  <a:lnTo>
                    <a:pt x="0" y="366"/>
                  </a:lnTo>
                  <a:lnTo>
                    <a:pt x="2" y="377"/>
                  </a:lnTo>
                  <a:lnTo>
                    <a:pt x="9" y="383"/>
                  </a:lnTo>
                  <a:lnTo>
                    <a:pt x="15" y="389"/>
                  </a:lnTo>
                  <a:lnTo>
                    <a:pt x="26" y="391"/>
                  </a:lnTo>
                  <a:lnTo>
                    <a:pt x="241" y="391"/>
                  </a:lnTo>
                  <a:lnTo>
                    <a:pt x="252" y="389"/>
                  </a:lnTo>
                  <a:lnTo>
                    <a:pt x="258" y="383"/>
                  </a:lnTo>
                  <a:lnTo>
                    <a:pt x="264" y="377"/>
                  </a:lnTo>
                  <a:lnTo>
                    <a:pt x="266" y="366"/>
                  </a:lnTo>
                  <a:lnTo>
                    <a:pt x="266" y="321"/>
                  </a:lnTo>
                  <a:lnTo>
                    <a:pt x="437" y="321"/>
                  </a:lnTo>
                  <a:lnTo>
                    <a:pt x="437" y="815"/>
                  </a:lnTo>
                  <a:lnTo>
                    <a:pt x="307" y="815"/>
                  </a:lnTo>
                  <a:lnTo>
                    <a:pt x="296" y="817"/>
                  </a:lnTo>
                  <a:lnTo>
                    <a:pt x="290" y="821"/>
                  </a:lnTo>
                  <a:lnTo>
                    <a:pt x="284" y="828"/>
                  </a:lnTo>
                  <a:lnTo>
                    <a:pt x="281" y="836"/>
                  </a:lnTo>
                  <a:lnTo>
                    <a:pt x="281" y="981"/>
                  </a:lnTo>
                  <a:lnTo>
                    <a:pt x="284" y="990"/>
                  </a:lnTo>
                  <a:lnTo>
                    <a:pt x="290" y="996"/>
                  </a:lnTo>
                  <a:lnTo>
                    <a:pt x="296" y="1000"/>
                  </a:lnTo>
                  <a:lnTo>
                    <a:pt x="307" y="1002"/>
                  </a:lnTo>
                  <a:lnTo>
                    <a:pt x="686" y="1002"/>
                  </a:lnTo>
                  <a:lnTo>
                    <a:pt x="694" y="1000"/>
                  </a:lnTo>
                  <a:lnTo>
                    <a:pt x="703" y="996"/>
                  </a:lnTo>
                  <a:lnTo>
                    <a:pt x="709" y="990"/>
                  </a:lnTo>
                  <a:lnTo>
                    <a:pt x="712" y="981"/>
                  </a:lnTo>
                  <a:lnTo>
                    <a:pt x="712" y="836"/>
                  </a:lnTo>
                  <a:lnTo>
                    <a:pt x="709" y="828"/>
                  </a:lnTo>
                  <a:lnTo>
                    <a:pt x="703" y="821"/>
                  </a:lnTo>
                  <a:lnTo>
                    <a:pt x="694" y="817"/>
                  </a:lnTo>
                  <a:lnTo>
                    <a:pt x="686" y="815"/>
                  </a:lnTo>
                  <a:lnTo>
                    <a:pt x="577" y="815"/>
                  </a:lnTo>
                  <a:lnTo>
                    <a:pt x="577" y="321"/>
                  </a:lnTo>
                  <a:lnTo>
                    <a:pt x="882" y="321"/>
                  </a:lnTo>
                  <a:lnTo>
                    <a:pt x="882" y="453"/>
                  </a:lnTo>
                  <a:lnTo>
                    <a:pt x="829" y="453"/>
                  </a:lnTo>
                  <a:lnTo>
                    <a:pt x="820" y="453"/>
                  </a:lnTo>
                  <a:lnTo>
                    <a:pt x="812" y="460"/>
                  </a:lnTo>
                  <a:lnTo>
                    <a:pt x="805" y="468"/>
                  </a:lnTo>
                  <a:lnTo>
                    <a:pt x="805" y="477"/>
                  </a:lnTo>
                  <a:lnTo>
                    <a:pt x="805" y="568"/>
                  </a:lnTo>
                  <a:lnTo>
                    <a:pt x="805" y="579"/>
                  </a:lnTo>
                  <a:lnTo>
                    <a:pt x="812" y="585"/>
                  </a:lnTo>
                  <a:lnTo>
                    <a:pt x="820" y="592"/>
                  </a:lnTo>
                  <a:lnTo>
                    <a:pt x="829" y="594"/>
                  </a:lnTo>
                  <a:lnTo>
                    <a:pt x="986" y="594"/>
                  </a:lnTo>
                  <a:lnTo>
                    <a:pt x="995" y="592"/>
                  </a:lnTo>
                  <a:lnTo>
                    <a:pt x="1003" y="585"/>
                  </a:lnTo>
                  <a:lnTo>
                    <a:pt x="1008" y="579"/>
                  </a:lnTo>
                  <a:lnTo>
                    <a:pt x="1010" y="568"/>
                  </a:lnTo>
                  <a:lnTo>
                    <a:pt x="1010" y="477"/>
                  </a:lnTo>
                  <a:lnTo>
                    <a:pt x="1008" y="468"/>
                  </a:lnTo>
                  <a:lnTo>
                    <a:pt x="1003" y="460"/>
                  </a:lnTo>
                  <a:lnTo>
                    <a:pt x="995" y="453"/>
                  </a:lnTo>
                  <a:lnTo>
                    <a:pt x="986" y="453"/>
                  </a:lnTo>
                  <a:lnTo>
                    <a:pt x="931" y="453"/>
                  </a:lnTo>
                  <a:lnTo>
                    <a:pt x="931" y="321"/>
                  </a:lnTo>
                  <a:lnTo>
                    <a:pt x="1029" y="321"/>
                  </a:lnTo>
                  <a:lnTo>
                    <a:pt x="1037" y="319"/>
                  </a:lnTo>
                  <a:lnTo>
                    <a:pt x="1046" y="315"/>
                  </a:lnTo>
                  <a:lnTo>
                    <a:pt x="1050" y="306"/>
                  </a:lnTo>
                  <a:lnTo>
                    <a:pt x="1052" y="298"/>
                  </a:lnTo>
                  <a:lnTo>
                    <a:pt x="1052" y="213"/>
                  </a:lnTo>
                  <a:lnTo>
                    <a:pt x="1052" y="202"/>
                  </a:lnTo>
                  <a:lnTo>
                    <a:pt x="1048" y="196"/>
                  </a:lnTo>
                  <a:lnTo>
                    <a:pt x="1039" y="191"/>
                  </a:lnTo>
                  <a:lnTo>
                    <a:pt x="1033" y="187"/>
                  </a:lnTo>
                  <a:close/>
                  <a:moveTo>
                    <a:pt x="552" y="76"/>
                  </a:moveTo>
                  <a:lnTo>
                    <a:pt x="858" y="187"/>
                  </a:lnTo>
                  <a:lnTo>
                    <a:pt x="552" y="187"/>
                  </a:lnTo>
                  <a:lnTo>
                    <a:pt x="552" y="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1206515" y="752699"/>
              <a:ext cx="71529" cy="728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3497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債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債市</a:t>
            </a:r>
          </a:p>
        </p:txBody>
      </p:sp>
      <p:grpSp>
        <p:nvGrpSpPr>
          <p:cNvPr id="40" name="组合 60"/>
          <p:cNvGrpSpPr>
            <a:grpSpLocks/>
          </p:cNvGrpSpPr>
          <p:nvPr userDrawn="1"/>
        </p:nvGrpSpPr>
        <p:grpSpPr bwMode="auto">
          <a:xfrm>
            <a:off x="890588" y="588963"/>
            <a:ext cx="431800" cy="328612"/>
            <a:chOff x="407988" y="4792663"/>
            <a:chExt cx="1727200" cy="1331912"/>
          </a:xfrm>
        </p:grpSpPr>
        <p:sp>
          <p:nvSpPr>
            <p:cNvPr id="41" name="Freeform 42"/>
            <p:cNvSpPr>
              <a:spLocks/>
            </p:cNvSpPr>
            <p:nvPr/>
          </p:nvSpPr>
          <p:spPr bwMode="auto">
            <a:xfrm>
              <a:off x="407988" y="6073100"/>
              <a:ext cx="1727200" cy="51475"/>
            </a:xfrm>
            <a:custGeom>
              <a:avLst/>
              <a:gdLst>
                <a:gd name="T0" fmla="*/ 2147483646 w 1088"/>
                <a:gd name="T1" fmla="*/ 2147483646 h 32"/>
                <a:gd name="T2" fmla="*/ 2147483646 w 1088"/>
                <a:gd name="T3" fmla="*/ 2147483646 h 32"/>
                <a:gd name="T4" fmla="*/ 2147483646 w 1088"/>
                <a:gd name="T5" fmla="*/ 2147483646 h 32"/>
                <a:gd name="T6" fmla="*/ 2147483646 w 1088"/>
                <a:gd name="T7" fmla="*/ 2147483646 h 32"/>
                <a:gd name="T8" fmla="*/ 0 w 1088"/>
                <a:gd name="T9" fmla="*/ 2147483646 h 32"/>
                <a:gd name="T10" fmla="*/ 0 w 1088"/>
                <a:gd name="T11" fmla="*/ 2147483646 h 32"/>
                <a:gd name="T12" fmla="*/ 0 w 1088"/>
                <a:gd name="T13" fmla="*/ 2147483646 h 32"/>
                <a:gd name="T14" fmla="*/ 0 w 1088"/>
                <a:gd name="T15" fmla="*/ 2147483646 h 32"/>
                <a:gd name="T16" fmla="*/ 2147483646 w 1088"/>
                <a:gd name="T17" fmla="*/ 2147483646 h 32"/>
                <a:gd name="T18" fmla="*/ 2147483646 w 1088"/>
                <a:gd name="T19" fmla="*/ 0 h 32"/>
                <a:gd name="T20" fmla="*/ 2147483646 w 1088"/>
                <a:gd name="T21" fmla="*/ 0 h 32"/>
                <a:gd name="T22" fmla="*/ 2147483646 w 1088"/>
                <a:gd name="T23" fmla="*/ 0 h 32"/>
                <a:gd name="T24" fmla="*/ 2147483646 w 1088"/>
                <a:gd name="T25" fmla="*/ 0 h 32"/>
                <a:gd name="T26" fmla="*/ 2147483646 w 1088"/>
                <a:gd name="T27" fmla="*/ 0 h 32"/>
                <a:gd name="T28" fmla="*/ 2147483646 w 1088"/>
                <a:gd name="T29" fmla="*/ 2147483646 h 32"/>
                <a:gd name="T30" fmla="*/ 2147483646 w 1088"/>
                <a:gd name="T31" fmla="*/ 2147483646 h 32"/>
                <a:gd name="T32" fmla="*/ 2147483646 w 1088"/>
                <a:gd name="T33" fmla="*/ 2147483646 h 32"/>
                <a:gd name="T34" fmla="*/ 2147483646 w 1088"/>
                <a:gd name="T35" fmla="*/ 2147483646 h 32"/>
                <a:gd name="T36" fmla="*/ 2147483646 w 1088"/>
                <a:gd name="T37" fmla="*/ 2147483646 h 32"/>
                <a:gd name="T38" fmla="*/ 2147483646 w 1088"/>
                <a:gd name="T39" fmla="*/ 2147483646 h 32"/>
                <a:gd name="T40" fmla="*/ 2147483646 w 1088"/>
                <a:gd name="T41" fmla="*/ 2147483646 h 32"/>
                <a:gd name="T42" fmla="*/ 2147483646 w 1088"/>
                <a:gd name="T43" fmla="*/ 2147483646 h 32"/>
                <a:gd name="T44" fmla="*/ 2147483646 w 1088"/>
                <a:gd name="T45" fmla="*/ 2147483646 h 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88" h="32">
                  <a:moveTo>
                    <a:pt x="15" y="32"/>
                  </a:moveTo>
                  <a:lnTo>
                    <a:pt x="15" y="32"/>
                  </a:lnTo>
                  <a:lnTo>
                    <a:pt x="9" y="32"/>
                  </a:lnTo>
                  <a:lnTo>
                    <a:pt x="5" y="28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0" y="9"/>
                  </a:lnTo>
                  <a:lnTo>
                    <a:pt x="5" y="4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071" y="0"/>
                  </a:lnTo>
                  <a:lnTo>
                    <a:pt x="1078" y="0"/>
                  </a:lnTo>
                  <a:lnTo>
                    <a:pt x="1084" y="4"/>
                  </a:lnTo>
                  <a:lnTo>
                    <a:pt x="1088" y="9"/>
                  </a:lnTo>
                  <a:lnTo>
                    <a:pt x="1088" y="15"/>
                  </a:lnTo>
                  <a:lnTo>
                    <a:pt x="1088" y="23"/>
                  </a:lnTo>
                  <a:lnTo>
                    <a:pt x="1084" y="28"/>
                  </a:lnTo>
                  <a:lnTo>
                    <a:pt x="1078" y="32"/>
                  </a:lnTo>
                  <a:lnTo>
                    <a:pt x="1071" y="32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623888" y="5101513"/>
              <a:ext cx="247648" cy="8364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998536" y="4792663"/>
              <a:ext cx="247652" cy="1145317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347788" y="5152988"/>
              <a:ext cx="254000" cy="784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722436" y="5416795"/>
              <a:ext cx="247652" cy="521186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8945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評等地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群組 27"/>
          <p:cNvGrpSpPr>
            <a:grpSpLocks/>
          </p:cNvGrpSpPr>
          <p:nvPr userDrawn="1"/>
        </p:nvGrpSpPr>
        <p:grpSpPr bwMode="auto">
          <a:xfrm>
            <a:off x="2665116" y="692150"/>
            <a:ext cx="8823325" cy="5761038"/>
            <a:chOff x="2783632" y="836711"/>
            <a:chExt cx="8823043" cy="5760600"/>
          </a:xfrm>
        </p:grpSpPr>
        <p:sp>
          <p:nvSpPr>
            <p:cNvPr id="55" name="矩形 54"/>
            <p:cNvSpPr/>
            <p:nvPr/>
          </p:nvSpPr>
          <p:spPr>
            <a:xfrm>
              <a:off x="3288441" y="836711"/>
              <a:ext cx="358764" cy="15127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anchor="ctr"/>
            <a:lstStyle/>
            <a:p>
              <a:pPr algn="ctr">
                <a:defRPr/>
              </a:pP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強勢</a:t>
              </a:r>
            </a:p>
          </p:txBody>
        </p:sp>
        <p:sp>
          <p:nvSpPr>
            <p:cNvPr id="56" name="矩形 55"/>
            <p:cNvSpPr/>
            <p:nvPr/>
          </p:nvSpPr>
          <p:spPr>
            <a:xfrm>
              <a:off x="3288441" y="2457426"/>
              <a:ext cx="358764" cy="151118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anchor="ctr"/>
            <a:lstStyle/>
            <a:p>
              <a:pPr algn="ctr">
                <a:defRPr/>
              </a:pP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中性</a:t>
              </a:r>
            </a:p>
          </p:txBody>
        </p:sp>
        <p:sp>
          <p:nvSpPr>
            <p:cNvPr id="57" name="矩形 56"/>
            <p:cNvSpPr/>
            <p:nvPr/>
          </p:nvSpPr>
          <p:spPr>
            <a:xfrm>
              <a:off x="3283678" y="4076553"/>
              <a:ext cx="358764" cy="198104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anchor="ctr"/>
            <a:lstStyle/>
            <a:p>
              <a:pPr>
                <a:defRPr/>
              </a:pP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</a:rPr>
                <a:t>        </a:t>
              </a: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弱勢</a:t>
              </a:r>
            </a:p>
          </p:txBody>
        </p:sp>
        <p:sp>
          <p:nvSpPr>
            <p:cNvPr id="59" name="矩形 58"/>
            <p:cNvSpPr/>
            <p:nvPr/>
          </p:nvSpPr>
          <p:spPr>
            <a:xfrm>
              <a:off x="3283678" y="5697266"/>
              <a:ext cx="3028853" cy="36033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</a:rPr>
                <a:t>        </a:t>
              </a: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樂觀</a:t>
              </a:r>
            </a:p>
          </p:txBody>
        </p:sp>
        <p:sp>
          <p:nvSpPr>
            <p:cNvPr id="60" name="矩形 59"/>
            <p:cNvSpPr/>
            <p:nvPr/>
          </p:nvSpPr>
          <p:spPr>
            <a:xfrm>
              <a:off x="6436352" y="5697266"/>
              <a:ext cx="2520869" cy="36033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中性</a:t>
              </a:r>
            </a:p>
          </p:txBody>
        </p:sp>
        <p:sp>
          <p:nvSpPr>
            <p:cNvPr id="61" name="矩形 60"/>
            <p:cNvSpPr/>
            <p:nvPr/>
          </p:nvSpPr>
          <p:spPr>
            <a:xfrm>
              <a:off x="9085806" y="5697266"/>
              <a:ext cx="2520869" cy="36033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b="1" dirty="0">
                  <a:solidFill>
                    <a:prstClr val="black">
                      <a:lumMod val="65000"/>
                      <a:lumOff val="35000"/>
                    </a:prstClr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保守</a:t>
              </a:r>
            </a:p>
          </p:txBody>
        </p:sp>
        <p:sp>
          <p:nvSpPr>
            <p:cNvPr id="63" name="矩形 62"/>
            <p:cNvSpPr/>
            <p:nvPr/>
          </p:nvSpPr>
          <p:spPr>
            <a:xfrm>
              <a:off x="2783632" y="836711"/>
              <a:ext cx="360350" cy="57606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outerShdw blurRad="50800" dist="38100" dir="10800000" algn="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anchor="ctr"/>
            <a:lstStyle/>
            <a:p>
              <a:pPr algn="ctr">
                <a:defRPr/>
              </a:pPr>
              <a:r>
                <a:rPr lang="zh-TW" altLang="en-US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長期市場趨勢（３至６個月）</a:t>
              </a:r>
            </a:p>
          </p:txBody>
        </p:sp>
        <p:sp>
          <p:nvSpPr>
            <p:cNvPr id="64" name="矩形 63"/>
            <p:cNvSpPr/>
            <p:nvPr/>
          </p:nvSpPr>
          <p:spPr>
            <a:xfrm>
              <a:off x="2783632" y="6236975"/>
              <a:ext cx="8816693" cy="36033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zh-TW" altLang="en-US" b="1" dirty="0">
                  <a:solidFill>
                    <a:prstClr val="white"/>
                  </a:solidFill>
                  <a:latin typeface="微軟正黑體" pitchFamily="34" charset="-120"/>
                </a:rPr>
                <a:t>                 </a:t>
              </a:r>
              <a:r>
                <a:rPr lang="zh-TW" altLang="en-US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短期市場空間</a:t>
              </a:r>
              <a:r>
                <a:rPr lang="en-US" altLang="zh-TW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(1</a:t>
              </a:r>
              <a:r>
                <a:rPr lang="zh-TW" altLang="en-US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個月</a:t>
              </a:r>
              <a:r>
                <a:rPr lang="en-US" altLang="zh-TW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</a:p>
          </p:txBody>
        </p:sp>
      </p:grpSp>
      <p:grpSp>
        <p:nvGrpSpPr>
          <p:cNvPr id="2" name="群組 1"/>
          <p:cNvGrpSpPr/>
          <p:nvPr userDrawn="1"/>
        </p:nvGrpSpPr>
        <p:grpSpPr>
          <a:xfrm>
            <a:off x="144453" y="769939"/>
            <a:ext cx="2103439" cy="1238250"/>
            <a:chOff x="105744" y="769939"/>
            <a:chExt cx="1577579" cy="1238250"/>
          </a:xfrm>
        </p:grpSpPr>
        <p:grpSp>
          <p:nvGrpSpPr>
            <p:cNvPr id="77" name="群組 70"/>
            <p:cNvGrpSpPr>
              <a:grpSpLocks/>
            </p:cNvGrpSpPr>
            <p:nvPr userDrawn="1"/>
          </p:nvGrpSpPr>
          <p:grpSpPr bwMode="auto">
            <a:xfrm rot="-5400000">
              <a:off x="275409" y="600274"/>
              <a:ext cx="1238250" cy="1577579"/>
              <a:chOff x="790282" y="1789655"/>
              <a:chExt cx="3625321" cy="5825635"/>
            </a:xfrm>
          </p:grpSpPr>
          <p:sp>
            <p:nvSpPr>
              <p:cNvPr id="78" name="五边形 5"/>
              <p:cNvSpPr/>
              <p:nvPr/>
            </p:nvSpPr>
            <p:spPr>
              <a:xfrm rot="5400000">
                <a:off x="-305227" y="2894460"/>
                <a:ext cx="5825635" cy="3616025"/>
              </a:xfrm>
              <a:custGeom>
                <a:avLst/>
                <a:gdLst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0 w 5825635"/>
                  <a:gd name="connsiteY5" fmla="*/ 0 h 3609214"/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1044 w 5825635"/>
                  <a:gd name="connsiteY5" fmla="*/ 3095330 h 3609214"/>
                  <a:gd name="connsiteX6" fmla="*/ 0 w 5825635"/>
                  <a:gd name="connsiteY6" fmla="*/ 0 h 3609214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0 w 5825635"/>
                  <a:gd name="connsiteY5" fmla="*/ 3609214 h 3614443"/>
                  <a:gd name="connsiteX6" fmla="*/ 1044 w 5825635"/>
                  <a:gd name="connsiteY6" fmla="*/ 3095330 h 3614443"/>
                  <a:gd name="connsiteX7" fmla="*/ 0 w 5825635"/>
                  <a:gd name="connsiteY7" fmla="*/ 0 h 3614443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1044 w 5825635"/>
                  <a:gd name="connsiteY5" fmla="*/ 3095330 h 3614443"/>
                  <a:gd name="connsiteX6" fmla="*/ 0 w 5825635"/>
                  <a:gd name="connsiteY6" fmla="*/ 0 h 3614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25635" h="3614443">
                    <a:moveTo>
                      <a:pt x="0" y="0"/>
                    </a:moveTo>
                    <a:lnTo>
                      <a:pt x="3983961" y="0"/>
                    </a:lnTo>
                    <a:lnTo>
                      <a:pt x="5825635" y="1804607"/>
                    </a:lnTo>
                    <a:lnTo>
                      <a:pt x="3983961" y="3609214"/>
                    </a:lnTo>
                    <a:lnTo>
                      <a:pt x="553494" y="3614443"/>
                    </a:lnTo>
                    <a:lnTo>
                      <a:pt x="1044" y="30953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BFB0"/>
              </a:solidFill>
              <a:ln>
                <a:noFill/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五边形 30"/>
              <p:cNvSpPr/>
              <p:nvPr/>
            </p:nvSpPr>
            <p:spPr>
              <a:xfrm rot="5400000">
                <a:off x="-139911" y="2961664"/>
                <a:ext cx="5592608" cy="3406871"/>
              </a:xfrm>
              <a:custGeom>
                <a:avLst/>
                <a:gdLst>
                  <a:gd name="connsiteX0" fmla="*/ 0 w 5589340"/>
                  <a:gd name="connsiteY0" fmla="*/ 0 h 3400817"/>
                  <a:gd name="connsiteX1" fmla="*/ 3854005 w 5589340"/>
                  <a:gd name="connsiteY1" fmla="*/ 0 h 3400817"/>
                  <a:gd name="connsiteX2" fmla="*/ 5589340 w 5589340"/>
                  <a:gd name="connsiteY2" fmla="*/ 1700409 h 3400817"/>
                  <a:gd name="connsiteX3" fmla="*/ 3854005 w 5589340"/>
                  <a:gd name="connsiteY3" fmla="*/ 3400817 h 3400817"/>
                  <a:gd name="connsiteX4" fmla="*/ 0 w 5589340"/>
                  <a:gd name="connsiteY4" fmla="*/ 3400817 h 3400817"/>
                  <a:gd name="connsiteX5" fmla="*/ 0 w 5589340"/>
                  <a:gd name="connsiteY5" fmla="*/ 0 h 3400817"/>
                  <a:gd name="connsiteX0" fmla="*/ 4103 w 5593443"/>
                  <a:gd name="connsiteY0" fmla="*/ 0 h 3400817"/>
                  <a:gd name="connsiteX1" fmla="*/ 3858108 w 5593443"/>
                  <a:gd name="connsiteY1" fmla="*/ 0 h 3400817"/>
                  <a:gd name="connsiteX2" fmla="*/ 5593443 w 5593443"/>
                  <a:gd name="connsiteY2" fmla="*/ 1700409 h 3400817"/>
                  <a:gd name="connsiteX3" fmla="*/ 3858108 w 5593443"/>
                  <a:gd name="connsiteY3" fmla="*/ 3400817 h 3400817"/>
                  <a:gd name="connsiteX4" fmla="*/ 4103 w 5593443"/>
                  <a:gd name="connsiteY4" fmla="*/ 3400817 h 3400817"/>
                  <a:gd name="connsiteX5" fmla="*/ 0 w 5593443"/>
                  <a:gd name="connsiteY5" fmla="*/ 3024468 h 3400817"/>
                  <a:gd name="connsiteX6" fmla="*/ 4103 w 5593443"/>
                  <a:gd name="connsiteY6" fmla="*/ 0 h 340081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4103 w 5593443"/>
                  <a:gd name="connsiteY5" fmla="*/ 3400817 h 3405467"/>
                  <a:gd name="connsiteX6" fmla="*/ 0 w 5593443"/>
                  <a:gd name="connsiteY6" fmla="*/ 3024468 h 3405467"/>
                  <a:gd name="connsiteX7" fmla="*/ 4103 w 5593443"/>
                  <a:gd name="connsiteY7" fmla="*/ 0 h 340546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0 w 5593443"/>
                  <a:gd name="connsiteY5" fmla="*/ 3024468 h 3405467"/>
                  <a:gd name="connsiteX6" fmla="*/ 4103 w 5593443"/>
                  <a:gd name="connsiteY6" fmla="*/ 0 h 3405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93443" h="3405467">
                    <a:moveTo>
                      <a:pt x="4103" y="0"/>
                    </a:moveTo>
                    <a:lnTo>
                      <a:pt x="3858108" y="0"/>
                    </a:lnTo>
                    <a:lnTo>
                      <a:pt x="5593443" y="1700409"/>
                    </a:lnTo>
                    <a:lnTo>
                      <a:pt x="3858108" y="3400817"/>
                    </a:lnTo>
                    <a:lnTo>
                      <a:pt x="438151" y="3405467"/>
                    </a:lnTo>
                    <a:lnTo>
                      <a:pt x="0" y="3024468"/>
                    </a:lnTo>
                    <a:cubicBezTo>
                      <a:pt x="1368" y="2016312"/>
                      <a:pt x="2735" y="1008156"/>
                      <a:pt x="4103" y="0"/>
                    </a:cubicBezTo>
                    <a:close/>
                  </a:path>
                </a:pathLst>
              </a:custGeom>
              <a:noFill/>
              <a:ln w="28575">
                <a:solidFill>
                  <a:srgbClr val="2D8B80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直角三角形 79"/>
              <p:cNvSpPr/>
              <p:nvPr/>
            </p:nvSpPr>
            <p:spPr>
              <a:xfrm rot="16047238">
                <a:off x="791407" y="1757754"/>
                <a:ext cx="527605" cy="529855"/>
              </a:xfrm>
              <a:prstGeom prst="rtTriangle">
                <a:avLst/>
              </a:prstGeom>
              <a:solidFill>
                <a:srgbClr val="9DDFD7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93" name="橢圓 92"/>
            <p:cNvSpPr/>
            <p:nvPr userDrawn="1"/>
          </p:nvSpPr>
          <p:spPr>
            <a:xfrm>
              <a:off x="327198" y="873125"/>
              <a:ext cx="900000" cy="900000"/>
            </a:xfrm>
            <a:prstGeom prst="ellipse">
              <a:avLst/>
            </a:prstGeom>
            <a:noFill/>
            <a:ln w="666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97" name="文字方塊 96"/>
            <p:cNvSpPr txBox="1"/>
            <p:nvPr userDrawn="1"/>
          </p:nvSpPr>
          <p:spPr>
            <a:xfrm>
              <a:off x="435322" y="969182"/>
              <a:ext cx="523220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TW" altLang="en-US" sz="4000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評</a:t>
              </a:r>
            </a:p>
          </p:txBody>
        </p:sp>
      </p:grpSp>
      <p:sp>
        <p:nvSpPr>
          <p:cNvPr id="102" name="圓角矩形 101"/>
          <p:cNvSpPr/>
          <p:nvPr/>
        </p:nvSpPr>
        <p:spPr bwMode="auto">
          <a:xfrm rot="3545250">
            <a:off x="1793790" y="5882078"/>
            <a:ext cx="146293" cy="1283748"/>
          </a:xfrm>
          <a:prstGeom prst="roundRect">
            <a:avLst/>
          </a:prstGeom>
          <a:solidFill>
            <a:schemeClr val="accent1"/>
          </a:solidFill>
          <a:ln w="1079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04" name="橢圓 103"/>
          <p:cNvSpPr/>
          <p:nvPr/>
        </p:nvSpPr>
        <p:spPr bwMode="auto">
          <a:xfrm rot="3545250">
            <a:off x="2967739" y="5838236"/>
            <a:ext cx="176213" cy="24863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grpSp>
        <p:nvGrpSpPr>
          <p:cNvPr id="108" name="群組 107"/>
          <p:cNvGrpSpPr/>
          <p:nvPr userDrawn="1"/>
        </p:nvGrpSpPr>
        <p:grpSpPr>
          <a:xfrm>
            <a:off x="144453" y="2173950"/>
            <a:ext cx="2103439" cy="1238250"/>
            <a:chOff x="105744" y="769939"/>
            <a:chExt cx="1577579" cy="1238250"/>
          </a:xfrm>
        </p:grpSpPr>
        <p:grpSp>
          <p:nvGrpSpPr>
            <p:cNvPr id="109" name="群組 70"/>
            <p:cNvGrpSpPr>
              <a:grpSpLocks/>
            </p:cNvGrpSpPr>
            <p:nvPr userDrawn="1"/>
          </p:nvGrpSpPr>
          <p:grpSpPr bwMode="auto">
            <a:xfrm rot="-5400000">
              <a:off x="275409" y="600274"/>
              <a:ext cx="1238250" cy="1577579"/>
              <a:chOff x="790282" y="1789655"/>
              <a:chExt cx="3625321" cy="5825635"/>
            </a:xfrm>
          </p:grpSpPr>
          <p:sp>
            <p:nvSpPr>
              <p:cNvPr id="112" name="五边形 5"/>
              <p:cNvSpPr/>
              <p:nvPr/>
            </p:nvSpPr>
            <p:spPr>
              <a:xfrm rot="5400000">
                <a:off x="-305227" y="2894460"/>
                <a:ext cx="5825635" cy="3616025"/>
              </a:xfrm>
              <a:custGeom>
                <a:avLst/>
                <a:gdLst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0 w 5825635"/>
                  <a:gd name="connsiteY5" fmla="*/ 0 h 3609214"/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1044 w 5825635"/>
                  <a:gd name="connsiteY5" fmla="*/ 3095330 h 3609214"/>
                  <a:gd name="connsiteX6" fmla="*/ 0 w 5825635"/>
                  <a:gd name="connsiteY6" fmla="*/ 0 h 3609214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0 w 5825635"/>
                  <a:gd name="connsiteY5" fmla="*/ 3609214 h 3614443"/>
                  <a:gd name="connsiteX6" fmla="*/ 1044 w 5825635"/>
                  <a:gd name="connsiteY6" fmla="*/ 3095330 h 3614443"/>
                  <a:gd name="connsiteX7" fmla="*/ 0 w 5825635"/>
                  <a:gd name="connsiteY7" fmla="*/ 0 h 3614443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1044 w 5825635"/>
                  <a:gd name="connsiteY5" fmla="*/ 3095330 h 3614443"/>
                  <a:gd name="connsiteX6" fmla="*/ 0 w 5825635"/>
                  <a:gd name="connsiteY6" fmla="*/ 0 h 3614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25635" h="3614443">
                    <a:moveTo>
                      <a:pt x="0" y="0"/>
                    </a:moveTo>
                    <a:lnTo>
                      <a:pt x="3983961" y="0"/>
                    </a:lnTo>
                    <a:lnTo>
                      <a:pt x="5825635" y="1804607"/>
                    </a:lnTo>
                    <a:lnTo>
                      <a:pt x="3983961" y="3609214"/>
                    </a:lnTo>
                    <a:lnTo>
                      <a:pt x="553494" y="3614443"/>
                    </a:lnTo>
                    <a:lnTo>
                      <a:pt x="1044" y="30953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BFB0"/>
              </a:solidFill>
              <a:ln>
                <a:noFill/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3" name="五边形 30"/>
              <p:cNvSpPr/>
              <p:nvPr/>
            </p:nvSpPr>
            <p:spPr>
              <a:xfrm rot="5400000">
                <a:off x="-139911" y="2961664"/>
                <a:ext cx="5592608" cy="3406871"/>
              </a:xfrm>
              <a:custGeom>
                <a:avLst/>
                <a:gdLst>
                  <a:gd name="connsiteX0" fmla="*/ 0 w 5589340"/>
                  <a:gd name="connsiteY0" fmla="*/ 0 h 3400817"/>
                  <a:gd name="connsiteX1" fmla="*/ 3854005 w 5589340"/>
                  <a:gd name="connsiteY1" fmla="*/ 0 h 3400817"/>
                  <a:gd name="connsiteX2" fmla="*/ 5589340 w 5589340"/>
                  <a:gd name="connsiteY2" fmla="*/ 1700409 h 3400817"/>
                  <a:gd name="connsiteX3" fmla="*/ 3854005 w 5589340"/>
                  <a:gd name="connsiteY3" fmla="*/ 3400817 h 3400817"/>
                  <a:gd name="connsiteX4" fmla="*/ 0 w 5589340"/>
                  <a:gd name="connsiteY4" fmla="*/ 3400817 h 3400817"/>
                  <a:gd name="connsiteX5" fmla="*/ 0 w 5589340"/>
                  <a:gd name="connsiteY5" fmla="*/ 0 h 3400817"/>
                  <a:gd name="connsiteX0" fmla="*/ 4103 w 5593443"/>
                  <a:gd name="connsiteY0" fmla="*/ 0 h 3400817"/>
                  <a:gd name="connsiteX1" fmla="*/ 3858108 w 5593443"/>
                  <a:gd name="connsiteY1" fmla="*/ 0 h 3400817"/>
                  <a:gd name="connsiteX2" fmla="*/ 5593443 w 5593443"/>
                  <a:gd name="connsiteY2" fmla="*/ 1700409 h 3400817"/>
                  <a:gd name="connsiteX3" fmla="*/ 3858108 w 5593443"/>
                  <a:gd name="connsiteY3" fmla="*/ 3400817 h 3400817"/>
                  <a:gd name="connsiteX4" fmla="*/ 4103 w 5593443"/>
                  <a:gd name="connsiteY4" fmla="*/ 3400817 h 3400817"/>
                  <a:gd name="connsiteX5" fmla="*/ 0 w 5593443"/>
                  <a:gd name="connsiteY5" fmla="*/ 3024468 h 3400817"/>
                  <a:gd name="connsiteX6" fmla="*/ 4103 w 5593443"/>
                  <a:gd name="connsiteY6" fmla="*/ 0 h 340081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4103 w 5593443"/>
                  <a:gd name="connsiteY5" fmla="*/ 3400817 h 3405467"/>
                  <a:gd name="connsiteX6" fmla="*/ 0 w 5593443"/>
                  <a:gd name="connsiteY6" fmla="*/ 3024468 h 3405467"/>
                  <a:gd name="connsiteX7" fmla="*/ 4103 w 5593443"/>
                  <a:gd name="connsiteY7" fmla="*/ 0 h 340546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0 w 5593443"/>
                  <a:gd name="connsiteY5" fmla="*/ 3024468 h 3405467"/>
                  <a:gd name="connsiteX6" fmla="*/ 4103 w 5593443"/>
                  <a:gd name="connsiteY6" fmla="*/ 0 h 3405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93443" h="3405467">
                    <a:moveTo>
                      <a:pt x="4103" y="0"/>
                    </a:moveTo>
                    <a:lnTo>
                      <a:pt x="3858108" y="0"/>
                    </a:lnTo>
                    <a:lnTo>
                      <a:pt x="5593443" y="1700409"/>
                    </a:lnTo>
                    <a:lnTo>
                      <a:pt x="3858108" y="3400817"/>
                    </a:lnTo>
                    <a:lnTo>
                      <a:pt x="438151" y="3405467"/>
                    </a:lnTo>
                    <a:lnTo>
                      <a:pt x="0" y="3024468"/>
                    </a:lnTo>
                    <a:cubicBezTo>
                      <a:pt x="1368" y="2016312"/>
                      <a:pt x="2735" y="1008156"/>
                      <a:pt x="4103" y="0"/>
                    </a:cubicBezTo>
                    <a:close/>
                  </a:path>
                </a:pathLst>
              </a:custGeom>
              <a:noFill/>
              <a:ln w="28575">
                <a:solidFill>
                  <a:srgbClr val="2D8B80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14" name="直角三角形 113"/>
              <p:cNvSpPr/>
              <p:nvPr/>
            </p:nvSpPr>
            <p:spPr>
              <a:xfrm rot="16047238">
                <a:off x="791407" y="1757754"/>
                <a:ext cx="527605" cy="529855"/>
              </a:xfrm>
              <a:prstGeom prst="rtTriangle">
                <a:avLst/>
              </a:prstGeom>
              <a:solidFill>
                <a:srgbClr val="9DDFD7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10" name="橢圓 109"/>
            <p:cNvSpPr/>
            <p:nvPr userDrawn="1"/>
          </p:nvSpPr>
          <p:spPr>
            <a:xfrm>
              <a:off x="327198" y="873125"/>
              <a:ext cx="900000" cy="900000"/>
            </a:xfrm>
            <a:prstGeom prst="ellipse">
              <a:avLst/>
            </a:prstGeom>
            <a:noFill/>
            <a:ln w="666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111" name="文字方塊 110"/>
            <p:cNvSpPr txBox="1"/>
            <p:nvPr userDrawn="1"/>
          </p:nvSpPr>
          <p:spPr>
            <a:xfrm>
              <a:off x="435322" y="969182"/>
              <a:ext cx="523220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TW" altLang="en-US" sz="4000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等</a:t>
              </a:r>
            </a:p>
          </p:txBody>
        </p:sp>
      </p:grpSp>
      <p:grpSp>
        <p:nvGrpSpPr>
          <p:cNvPr id="115" name="群組 114"/>
          <p:cNvGrpSpPr/>
          <p:nvPr userDrawn="1"/>
        </p:nvGrpSpPr>
        <p:grpSpPr>
          <a:xfrm>
            <a:off x="144453" y="3577961"/>
            <a:ext cx="2103439" cy="1238250"/>
            <a:chOff x="105744" y="769939"/>
            <a:chExt cx="1577579" cy="1238250"/>
          </a:xfrm>
        </p:grpSpPr>
        <p:grpSp>
          <p:nvGrpSpPr>
            <p:cNvPr id="116" name="群組 70"/>
            <p:cNvGrpSpPr>
              <a:grpSpLocks/>
            </p:cNvGrpSpPr>
            <p:nvPr userDrawn="1"/>
          </p:nvGrpSpPr>
          <p:grpSpPr bwMode="auto">
            <a:xfrm rot="-5400000">
              <a:off x="275409" y="600274"/>
              <a:ext cx="1238250" cy="1577579"/>
              <a:chOff x="790282" y="1789655"/>
              <a:chExt cx="3625321" cy="5825635"/>
            </a:xfrm>
          </p:grpSpPr>
          <p:sp>
            <p:nvSpPr>
              <p:cNvPr id="119" name="五边形 5"/>
              <p:cNvSpPr/>
              <p:nvPr/>
            </p:nvSpPr>
            <p:spPr>
              <a:xfrm rot="5400000">
                <a:off x="-305227" y="2894460"/>
                <a:ext cx="5825635" cy="3616025"/>
              </a:xfrm>
              <a:custGeom>
                <a:avLst/>
                <a:gdLst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0 w 5825635"/>
                  <a:gd name="connsiteY5" fmla="*/ 0 h 3609214"/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1044 w 5825635"/>
                  <a:gd name="connsiteY5" fmla="*/ 3095330 h 3609214"/>
                  <a:gd name="connsiteX6" fmla="*/ 0 w 5825635"/>
                  <a:gd name="connsiteY6" fmla="*/ 0 h 3609214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0 w 5825635"/>
                  <a:gd name="connsiteY5" fmla="*/ 3609214 h 3614443"/>
                  <a:gd name="connsiteX6" fmla="*/ 1044 w 5825635"/>
                  <a:gd name="connsiteY6" fmla="*/ 3095330 h 3614443"/>
                  <a:gd name="connsiteX7" fmla="*/ 0 w 5825635"/>
                  <a:gd name="connsiteY7" fmla="*/ 0 h 3614443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1044 w 5825635"/>
                  <a:gd name="connsiteY5" fmla="*/ 3095330 h 3614443"/>
                  <a:gd name="connsiteX6" fmla="*/ 0 w 5825635"/>
                  <a:gd name="connsiteY6" fmla="*/ 0 h 3614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25635" h="3614443">
                    <a:moveTo>
                      <a:pt x="0" y="0"/>
                    </a:moveTo>
                    <a:lnTo>
                      <a:pt x="3983961" y="0"/>
                    </a:lnTo>
                    <a:lnTo>
                      <a:pt x="5825635" y="1804607"/>
                    </a:lnTo>
                    <a:lnTo>
                      <a:pt x="3983961" y="3609214"/>
                    </a:lnTo>
                    <a:lnTo>
                      <a:pt x="553494" y="3614443"/>
                    </a:lnTo>
                    <a:lnTo>
                      <a:pt x="1044" y="30953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BFB0"/>
              </a:solidFill>
              <a:ln>
                <a:noFill/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0" name="五边形 30"/>
              <p:cNvSpPr/>
              <p:nvPr/>
            </p:nvSpPr>
            <p:spPr>
              <a:xfrm rot="5400000">
                <a:off x="-139911" y="2961664"/>
                <a:ext cx="5592608" cy="3406871"/>
              </a:xfrm>
              <a:custGeom>
                <a:avLst/>
                <a:gdLst>
                  <a:gd name="connsiteX0" fmla="*/ 0 w 5589340"/>
                  <a:gd name="connsiteY0" fmla="*/ 0 h 3400817"/>
                  <a:gd name="connsiteX1" fmla="*/ 3854005 w 5589340"/>
                  <a:gd name="connsiteY1" fmla="*/ 0 h 3400817"/>
                  <a:gd name="connsiteX2" fmla="*/ 5589340 w 5589340"/>
                  <a:gd name="connsiteY2" fmla="*/ 1700409 h 3400817"/>
                  <a:gd name="connsiteX3" fmla="*/ 3854005 w 5589340"/>
                  <a:gd name="connsiteY3" fmla="*/ 3400817 h 3400817"/>
                  <a:gd name="connsiteX4" fmla="*/ 0 w 5589340"/>
                  <a:gd name="connsiteY4" fmla="*/ 3400817 h 3400817"/>
                  <a:gd name="connsiteX5" fmla="*/ 0 w 5589340"/>
                  <a:gd name="connsiteY5" fmla="*/ 0 h 3400817"/>
                  <a:gd name="connsiteX0" fmla="*/ 4103 w 5593443"/>
                  <a:gd name="connsiteY0" fmla="*/ 0 h 3400817"/>
                  <a:gd name="connsiteX1" fmla="*/ 3858108 w 5593443"/>
                  <a:gd name="connsiteY1" fmla="*/ 0 h 3400817"/>
                  <a:gd name="connsiteX2" fmla="*/ 5593443 w 5593443"/>
                  <a:gd name="connsiteY2" fmla="*/ 1700409 h 3400817"/>
                  <a:gd name="connsiteX3" fmla="*/ 3858108 w 5593443"/>
                  <a:gd name="connsiteY3" fmla="*/ 3400817 h 3400817"/>
                  <a:gd name="connsiteX4" fmla="*/ 4103 w 5593443"/>
                  <a:gd name="connsiteY4" fmla="*/ 3400817 h 3400817"/>
                  <a:gd name="connsiteX5" fmla="*/ 0 w 5593443"/>
                  <a:gd name="connsiteY5" fmla="*/ 3024468 h 3400817"/>
                  <a:gd name="connsiteX6" fmla="*/ 4103 w 5593443"/>
                  <a:gd name="connsiteY6" fmla="*/ 0 h 340081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4103 w 5593443"/>
                  <a:gd name="connsiteY5" fmla="*/ 3400817 h 3405467"/>
                  <a:gd name="connsiteX6" fmla="*/ 0 w 5593443"/>
                  <a:gd name="connsiteY6" fmla="*/ 3024468 h 3405467"/>
                  <a:gd name="connsiteX7" fmla="*/ 4103 w 5593443"/>
                  <a:gd name="connsiteY7" fmla="*/ 0 h 340546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0 w 5593443"/>
                  <a:gd name="connsiteY5" fmla="*/ 3024468 h 3405467"/>
                  <a:gd name="connsiteX6" fmla="*/ 4103 w 5593443"/>
                  <a:gd name="connsiteY6" fmla="*/ 0 h 3405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93443" h="3405467">
                    <a:moveTo>
                      <a:pt x="4103" y="0"/>
                    </a:moveTo>
                    <a:lnTo>
                      <a:pt x="3858108" y="0"/>
                    </a:lnTo>
                    <a:lnTo>
                      <a:pt x="5593443" y="1700409"/>
                    </a:lnTo>
                    <a:lnTo>
                      <a:pt x="3858108" y="3400817"/>
                    </a:lnTo>
                    <a:lnTo>
                      <a:pt x="438151" y="3405467"/>
                    </a:lnTo>
                    <a:lnTo>
                      <a:pt x="0" y="3024468"/>
                    </a:lnTo>
                    <a:cubicBezTo>
                      <a:pt x="1368" y="2016312"/>
                      <a:pt x="2735" y="1008156"/>
                      <a:pt x="4103" y="0"/>
                    </a:cubicBezTo>
                    <a:close/>
                  </a:path>
                </a:pathLst>
              </a:custGeom>
              <a:noFill/>
              <a:ln w="28575">
                <a:solidFill>
                  <a:srgbClr val="2D8B80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1" name="直角三角形 120"/>
              <p:cNvSpPr/>
              <p:nvPr/>
            </p:nvSpPr>
            <p:spPr>
              <a:xfrm rot="16047238">
                <a:off x="791407" y="1757754"/>
                <a:ext cx="527605" cy="529855"/>
              </a:xfrm>
              <a:prstGeom prst="rtTriangle">
                <a:avLst/>
              </a:prstGeom>
              <a:solidFill>
                <a:srgbClr val="9DDFD7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17" name="橢圓 116"/>
            <p:cNvSpPr/>
            <p:nvPr userDrawn="1"/>
          </p:nvSpPr>
          <p:spPr>
            <a:xfrm>
              <a:off x="327198" y="873125"/>
              <a:ext cx="900000" cy="900000"/>
            </a:xfrm>
            <a:prstGeom prst="ellipse">
              <a:avLst/>
            </a:prstGeom>
            <a:noFill/>
            <a:ln w="666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118" name="文字方塊 117"/>
            <p:cNvSpPr txBox="1"/>
            <p:nvPr userDrawn="1"/>
          </p:nvSpPr>
          <p:spPr>
            <a:xfrm>
              <a:off x="435322" y="969182"/>
              <a:ext cx="523220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TW" altLang="en-US" sz="4000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地</a:t>
              </a:r>
            </a:p>
          </p:txBody>
        </p:sp>
      </p:grpSp>
      <p:grpSp>
        <p:nvGrpSpPr>
          <p:cNvPr id="122" name="群組 121"/>
          <p:cNvGrpSpPr/>
          <p:nvPr userDrawn="1"/>
        </p:nvGrpSpPr>
        <p:grpSpPr>
          <a:xfrm>
            <a:off x="144453" y="4981972"/>
            <a:ext cx="2103439" cy="1238250"/>
            <a:chOff x="105744" y="769939"/>
            <a:chExt cx="1577579" cy="1238250"/>
          </a:xfrm>
        </p:grpSpPr>
        <p:grpSp>
          <p:nvGrpSpPr>
            <p:cNvPr id="123" name="群組 70"/>
            <p:cNvGrpSpPr>
              <a:grpSpLocks/>
            </p:cNvGrpSpPr>
            <p:nvPr userDrawn="1"/>
          </p:nvGrpSpPr>
          <p:grpSpPr bwMode="auto">
            <a:xfrm rot="-5400000">
              <a:off x="275409" y="600274"/>
              <a:ext cx="1238250" cy="1577579"/>
              <a:chOff x="790282" y="1789655"/>
              <a:chExt cx="3625321" cy="5825635"/>
            </a:xfrm>
          </p:grpSpPr>
          <p:sp>
            <p:nvSpPr>
              <p:cNvPr id="126" name="五边形 5"/>
              <p:cNvSpPr/>
              <p:nvPr/>
            </p:nvSpPr>
            <p:spPr>
              <a:xfrm rot="5400000">
                <a:off x="-305227" y="2894460"/>
                <a:ext cx="5825635" cy="3616025"/>
              </a:xfrm>
              <a:custGeom>
                <a:avLst/>
                <a:gdLst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0 w 5825635"/>
                  <a:gd name="connsiteY5" fmla="*/ 0 h 3609214"/>
                  <a:gd name="connsiteX0" fmla="*/ 0 w 5825635"/>
                  <a:gd name="connsiteY0" fmla="*/ 0 h 3609214"/>
                  <a:gd name="connsiteX1" fmla="*/ 3983961 w 5825635"/>
                  <a:gd name="connsiteY1" fmla="*/ 0 h 3609214"/>
                  <a:gd name="connsiteX2" fmla="*/ 5825635 w 5825635"/>
                  <a:gd name="connsiteY2" fmla="*/ 1804607 h 3609214"/>
                  <a:gd name="connsiteX3" fmla="*/ 3983961 w 5825635"/>
                  <a:gd name="connsiteY3" fmla="*/ 3609214 h 3609214"/>
                  <a:gd name="connsiteX4" fmla="*/ 0 w 5825635"/>
                  <a:gd name="connsiteY4" fmla="*/ 3609214 h 3609214"/>
                  <a:gd name="connsiteX5" fmla="*/ 1044 w 5825635"/>
                  <a:gd name="connsiteY5" fmla="*/ 3095330 h 3609214"/>
                  <a:gd name="connsiteX6" fmla="*/ 0 w 5825635"/>
                  <a:gd name="connsiteY6" fmla="*/ 0 h 3609214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0 w 5825635"/>
                  <a:gd name="connsiteY5" fmla="*/ 3609214 h 3614443"/>
                  <a:gd name="connsiteX6" fmla="*/ 1044 w 5825635"/>
                  <a:gd name="connsiteY6" fmla="*/ 3095330 h 3614443"/>
                  <a:gd name="connsiteX7" fmla="*/ 0 w 5825635"/>
                  <a:gd name="connsiteY7" fmla="*/ 0 h 3614443"/>
                  <a:gd name="connsiteX0" fmla="*/ 0 w 5825635"/>
                  <a:gd name="connsiteY0" fmla="*/ 0 h 3614443"/>
                  <a:gd name="connsiteX1" fmla="*/ 3983961 w 5825635"/>
                  <a:gd name="connsiteY1" fmla="*/ 0 h 3614443"/>
                  <a:gd name="connsiteX2" fmla="*/ 5825635 w 5825635"/>
                  <a:gd name="connsiteY2" fmla="*/ 1804607 h 3614443"/>
                  <a:gd name="connsiteX3" fmla="*/ 3983961 w 5825635"/>
                  <a:gd name="connsiteY3" fmla="*/ 3609214 h 3614443"/>
                  <a:gd name="connsiteX4" fmla="*/ 553494 w 5825635"/>
                  <a:gd name="connsiteY4" fmla="*/ 3614443 h 3614443"/>
                  <a:gd name="connsiteX5" fmla="*/ 1044 w 5825635"/>
                  <a:gd name="connsiteY5" fmla="*/ 3095330 h 3614443"/>
                  <a:gd name="connsiteX6" fmla="*/ 0 w 5825635"/>
                  <a:gd name="connsiteY6" fmla="*/ 0 h 36144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25635" h="3614443">
                    <a:moveTo>
                      <a:pt x="0" y="0"/>
                    </a:moveTo>
                    <a:lnTo>
                      <a:pt x="3983961" y="0"/>
                    </a:lnTo>
                    <a:lnTo>
                      <a:pt x="5825635" y="1804607"/>
                    </a:lnTo>
                    <a:lnTo>
                      <a:pt x="3983961" y="3609214"/>
                    </a:lnTo>
                    <a:lnTo>
                      <a:pt x="553494" y="3614443"/>
                    </a:lnTo>
                    <a:lnTo>
                      <a:pt x="1044" y="30953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3FBFB0"/>
              </a:solidFill>
              <a:ln>
                <a:noFill/>
              </a:ln>
              <a:effectLst>
                <a:outerShdw blurRad="38100" sx="101000" sy="101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7" name="五边形 30"/>
              <p:cNvSpPr/>
              <p:nvPr/>
            </p:nvSpPr>
            <p:spPr>
              <a:xfrm rot="5400000">
                <a:off x="-139911" y="2961664"/>
                <a:ext cx="5592608" cy="3406871"/>
              </a:xfrm>
              <a:custGeom>
                <a:avLst/>
                <a:gdLst>
                  <a:gd name="connsiteX0" fmla="*/ 0 w 5589340"/>
                  <a:gd name="connsiteY0" fmla="*/ 0 h 3400817"/>
                  <a:gd name="connsiteX1" fmla="*/ 3854005 w 5589340"/>
                  <a:gd name="connsiteY1" fmla="*/ 0 h 3400817"/>
                  <a:gd name="connsiteX2" fmla="*/ 5589340 w 5589340"/>
                  <a:gd name="connsiteY2" fmla="*/ 1700409 h 3400817"/>
                  <a:gd name="connsiteX3" fmla="*/ 3854005 w 5589340"/>
                  <a:gd name="connsiteY3" fmla="*/ 3400817 h 3400817"/>
                  <a:gd name="connsiteX4" fmla="*/ 0 w 5589340"/>
                  <a:gd name="connsiteY4" fmla="*/ 3400817 h 3400817"/>
                  <a:gd name="connsiteX5" fmla="*/ 0 w 5589340"/>
                  <a:gd name="connsiteY5" fmla="*/ 0 h 3400817"/>
                  <a:gd name="connsiteX0" fmla="*/ 4103 w 5593443"/>
                  <a:gd name="connsiteY0" fmla="*/ 0 h 3400817"/>
                  <a:gd name="connsiteX1" fmla="*/ 3858108 w 5593443"/>
                  <a:gd name="connsiteY1" fmla="*/ 0 h 3400817"/>
                  <a:gd name="connsiteX2" fmla="*/ 5593443 w 5593443"/>
                  <a:gd name="connsiteY2" fmla="*/ 1700409 h 3400817"/>
                  <a:gd name="connsiteX3" fmla="*/ 3858108 w 5593443"/>
                  <a:gd name="connsiteY3" fmla="*/ 3400817 h 3400817"/>
                  <a:gd name="connsiteX4" fmla="*/ 4103 w 5593443"/>
                  <a:gd name="connsiteY4" fmla="*/ 3400817 h 3400817"/>
                  <a:gd name="connsiteX5" fmla="*/ 0 w 5593443"/>
                  <a:gd name="connsiteY5" fmla="*/ 3024468 h 3400817"/>
                  <a:gd name="connsiteX6" fmla="*/ 4103 w 5593443"/>
                  <a:gd name="connsiteY6" fmla="*/ 0 h 340081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4103 w 5593443"/>
                  <a:gd name="connsiteY5" fmla="*/ 3400817 h 3405467"/>
                  <a:gd name="connsiteX6" fmla="*/ 0 w 5593443"/>
                  <a:gd name="connsiteY6" fmla="*/ 3024468 h 3405467"/>
                  <a:gd name="connsiteX7" fmla="*/ 4103 w 5593443"/>
                  <a:gd name="connsiteY7" fmla="*/ 0 h 3405467"/>
                  <a:gd name="connsiteX0" fmla="*/ 4103 w 5593443"/>
                  <a:gd name="connsiteY0" fmla="*/ 0 h 3405467"/>
                  <a:gd name="connsiteX1" fmla="*/ 3858108 w 5593443"/>
                  <a:gd name="connsiteY1" fmla="*/ 0 h 3405467"/>
                  <a:gd name="connsiteX2" fmla="*/ 5593443 w 5593443"/>
                  <a:gd name="connsiteY2" fmla="*/ 1700409 h 3405467"/>
                  <a:gd name="connsiteX3" fmla="*/ 3858108 w 5593443"/>
                  <a:gd name="connsiteY3" fmla="*/ 3400817 h 3405467"/>
                  <a:gd name="connsiteX4" fmla="*/ 438151 w 5593443"/>
                  <a:gd name="connsiteY4" fmla="*/ 3405467 h 3405467"/>
                  <a:gd name="connsiteX5" fmla="*/ 0 w 5593443"/>
                  <a:gd name="connsiteY5" fmla="*/ 3024468 h 3405467"/>
                  <a:gd name="connsiteX6" fmla="*/ 4103 w 5593443"/>
                  <a:gd name="connsiteY6" fmla="*/ 0 h 34054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593443" h="3405467">
                    <a:moveTo>
                      <a:pt x="4103" y="0"/>
                    </a:moveTo>
                    <a:lnTo>
                      <a:pt x="3858108" y="0"/>
                    </a:lnTo>
                    <a:lnTo>
                      <a:pt x="5593443" y="1700409"/>
                    </a:lnTo>
                    <a:lnTo>
                      <a:pt x="3858108" y="3400817"/>
                    </a:lnTo>
                    <a:lnTo>
                      <a:pt x="438151" y="3405467"/>
                    </a:lnTo>
                    <a:lnTo>
                      <a:pt x="0" y="3024468"/>
                    </a:lnTo>
                    <a:cubicBezTo>
                      <a:pt x="1368" y="2016312"/>
                      <a:pt x="2735" y="1008156"/>
                      <a:pt x="4103" y="0"/>
                    </a:cubicBezTo>
                    <a:close/>
                  </a:path>
                </a:pathLst>
              </a:custGeom>
              <a:noFill/>
              <a:ln w="28575">
                <a:solidFill>
                  <a:srgbClr val="2D8B80"/>
                </a:solidFill>
                <a:prstDash val="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28" name="直角三角形 127"/>
              <p:cNvSpPr/>
              <p:nvPr/>
            </p:nvSpPr>
            <p:spPr>
              <a:xfrm rot="16047238">
                <a:off x="791407" y="1757754"/>
                <a:ext cx="527605" cy="529855"/>
              </a:xfrm>
              <a:prstGeom prst="rtTriangle">
                <a:avLst/>
              </a:prstGeom>
              <a:solidFill>
                <a:srgbClr val="9DDFD7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defRPr/>
                </a:pPr>
                <a:endParaRPr lang="zh-CN" altLang="en-US">
                  <a:solidFill>
                    <a:srgbClr val="FFFFFF"/>
                  </a:solidFill>
                  <a:latin typeface="Georgia" panose="02040502050405020303" pitchFamily="18" charset="0"/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124" name="橢圓 123"/>
            <p:cNvSpPr/>
            <p:nvPr userDrawn="1"/>
          </p:nvSpPr>
          <p:spPr>
            <a:xfrm>
              <a:off x="327198" y="873125"/>
              <a:ext cx="900000" cy="900000"/>
            </a:xfrm>
            <a:prstGeom prst="ellipse">
              <a:avLst/>
            </a:prstGeom>
            <a:noFill/>
            <a:ln w="666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125" name="文字方塊 124"/>
            <p:cNvSpPr txBox="1"/>
            <p:nvPr userDrawn="1"/>
          </p:nvSpPr>
          <p:spPr>
            <a:xfrm>
              <a:off x="435322" y="969182"/>
              <a:ext cx="523220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zh-TW" altLang="en-US" sz="4000" b="1" dirty="0">
                  <a:solidFill>
                    <a:prstClr val="white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圖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88775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債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9850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4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債市</a:t>
            </a:r>
          </a:p>
        </p:txBody>
      </p:sp>
      <p:grpSp>
        <p:nvGrpSpPr>
          <p:cNvPr id="40" name="组合 60"/>
          <p:cNvGrpSpPr>
            <a:grpSpLocks/>
          </p:cNvGrpSpPr>
          <p:nvPr userDrawn="1"/>
        </p:nvGrpSpPr>
        <p:grpSpPr bwMode="auto">
          <a:xfrm>
            <a:off x="890588" y="588963"/>
            <a:ext cx="431800" cy="328612"/>
            <a:chOff x="407988" y="4792663"/>
            <a:chExt cx="1727200" cy="1331912"/>
          </a:xfrm>
        </p:grpSpPr>
        <p:sp>
          <p:nvSpPr>
            <p:cNvPr id="41" name="Freeform 42"/>
            <p:cNvSpPr>
              <a:spLocks/>
            </p:cNvSpPr>
            <p:nvPr/>
          </p:nvSpPr>
          <p:spPr bwMode="auto">
            <a:xfrm>
              <a:off x="407988" y="6073100"/>
              <a:ext cx="1727200" cy="51475"/>
            </a:xfrm>
            <a:custGeom>
              <a:avLst/>
              <a:gdLst>
                <a:gd name="T0" fmla="*/ 2147483646 w 1088"/>
                <a:gd name="T1" fmla="*/ 2147483646 h 32"/>
                <a:gd name="T2" fmla="*/ 2147483646 w 1088"/>
                <a:gd name="T3" fmla="*/ 2147483646 h 32"/>
                <a:gd name="T4" fmla="*/ 2147483646 w 1088"/>
                <a:gd name="T5" fmla="*/ 2147483646 h 32"/>
                <a:gd name="T6" fmla="*/ 2147483646 w 1088"/>
                <a:gd name="T7" fmla="*/ 2147483646 h 32"/>
                <a:gd name="T8" fmla="*/ 0 w 1088"/>
                <a:gd name="T9" fmla="*/ 2147483646 h 32"/>
                <a:gd name="T10" fmla="*/ 0 w 1088"/>
                <a:gd name="T11" fmla="*/ 2147483646 h 32"/>
                <a:gd name="T12" fmla="*/ 0 w 1088"/>
                <a:gd name="T13" fmla="*/ 2147483646 h 32"/>
                <a:gd name="T14" fmla="*/ 0 w 1088"/>
                <a:gd name="T15" fmla="*/ 2147483646 h 32"/>
                <a:gd name="T16" fmla="*/ 2147483646 w 1088"/>
                <a:gd name="T17" fmla="*/ 2147483646 h 32"/>
                <a:gd name="T18" fmla="*/ 2147483646 w 1088"/>
                <a:gd name="T19" fmla="*/ 0 h 32"/>
                <a:gd name="T20" fmla="*/ 2147483646 w 1088"/>
                <a:gd name="T21" fmla="*/ 0 h 32"/>
                <a:gd name="T22" fmla="*/ 2147483646 w 1088"/>
                <a:gd name="T23" fmla="*/ 0 h 32"/>
                <a:gd name="T24" fmla="*/ 2147483646 w 1088"/>
                <a:gd name="T25" fmla="*/ 0 h 32"/>
                <a:gd name="T26" fmla="*/ 2147483646 w 1088"/>
                <a:gd name="T27" fmla="*/ 0 h 32"/>
                <a:gd name="T28" fmla="*/ 2147483646 w 1088"/>
                <a:gd name="T29" fmla="*/ 2147483646 h 32"/>
                <a:gd name="T30" fmla="*/ 2147483646 w 1088"/>
                <a:gd name="T31" fmla="*/ 2147483646 h 32"/>
                <a:gd name="T32" fmla="*/ 2147483646 w 1088"/>
                <a:gd name="T33" fmla="*/ 2147483646 h 32"/>
                <a:gd name="T34" fmla="*/ 2147483646 w 1088"/>
                <a:gd name="T35" fmla="*/ 2147483646 h 32"/>
                <a:gd name="T36" fmla="*/ 2147483646 w 1088"/>
                <a:gd name="T37" fmla="*/ 2147483646 h 32"/>
                <a:gd name="T38" fmla="*/ 2147483646 w 1088"/>
                <a:gd name="T39" fmla="*/ 2147483646 h 32"/>
                <a:gd name="T40" fmla="*/ 2147483646 w 1088"/>
                <a:gd name="T41" fmla="*/ 2147483646 h 32"/>
                <a:gd name="T42" fmla="*/ 2147483646 w 1088"/>
                <a:gd name="T43" fmla="*/ 2147483646 h 32"/>
                <a:gd name="T44" fmla="*/ 2147483646 w 1088"/>
                <a:gd name="T45" fmla="*/ 2147483646 h 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88" h="32">
                  <a:moveTo>
                    <a:pt x="15" y="32"/>
                  </a:moveTo>
                  <a:lnTo>
                    <a:pt x="15" y="32"/>
                  </a:lnTo>
                  <a:lnTo>
                    <a:pt x="9" y="32"/>
                  </a:lnTo>
                  <a:lnTo>
                    <a:pt x="5" y="28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0" y="9"/>
                  </a:lnTo>
                  <a:lnTo>
                    <a:pt x="5" y="4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071" y="0"/>
                  </a:lnTo>
                  <a:lnTo>
                    <a:pt x="1078" y="0"/>
                  </a:lnTo>
                  <a:lnTo>
                    <a:pt x="1084" y="4"/>
                  </a:lnTo>
                  <a:lnTo>
                    <a:pt x="1088" y="9"/>
                  </a:lnTo>
                  <a:lnTo>
                    <a:pt x="1088" y="15"/>
                  </a:lnTo>
                  <a:lnTo>
                    <a:pt x="1088" y="23"/>
                  </a:lnTo>
                  <a:lnTo>
                    <a:pt x="1084" y="28"/>
                  </a:lnTo>
                  <a:lnTo>
                    <a:pt x="1078" y="32"/>
                  </a:lnTo>
                  <a:lnTo>
                    <a:pt x="1071" y="32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623888" y="5101513"/>
              <a:ext cx="247648" cy="8364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998536" y="4792663"/>
              <a:ext cx="247652" cy="1145317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347788" y="5152988"/>
              <a:ext cx="254000" cy="784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722436" y="5416795"/>
              <a:ext cx="247652" cy="521186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45" name="圖片 44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54490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債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債市</a:t>
            </a:r>
          </a:p>
        </p:txBody>
      </p:sp>
      <p:grpSp>
        <p:nvGrpSpPr>
          <p:cNvPr id="40" name="组合 60"/>
          <p:cNvGrpSpPr>
            <a:grpSpLocks/>
          </p:cNvGrpSpPr>
          <p:nvPr userDrawn="1"/>
        </p:nvGrpSpPr>
        <p:grpSpPr bwMode="auto">
          <a:xfrm>
            <a:off x="890588" y="588963"/>
            <a:ext cx="431800" cy="328612"/>
            <a:chOff x="407988" y="4792663"/>
            <a:chExt cx="1727200" cy="1331912"/>
          </a:xfrm>
        </p:grpSpPr>
        <p:sp>
          <p:nvSpPr>
            <p:cNvPr id="41" name="Freeform 42"/>
            <p:cNvSpPr>
              <a:spLocks/>
            </p:cNvSpPr>
            <p:nvPr/>
          </p:nvSpPr>
          <p:spPr bwMode="auto">
            <a:xfrm>
              <a:off x="407988" y="6073100"/>
              <a:ext cx="1727200" cy="51475"/>
            </a:xfrm>
            <a:custGeom>
              <a:avLst/>
              <a:gdLst>
                <a:gd name="T0" fmla="*/ 2147483646 w 1088"/>
                <a:gd name="T1" fmla="*/ 2147483646 h 32"/>
                <a:gd name="T2" fmla="*/ 2147483646 w 1088"/>
                <a:gd name="T3" fmla="*/ 2147483646 h 32"/>
                <a:gd name="T4" fmla="*/ 2147483646 w 1088"/>
                <a:gd name="T5" fmla="*/ 2147483646 h 32"/>
                <a:gd name="T6" fmla="*/ 2147483646 w 1088"/>
                <a:gd name="T7" fmla="*/ 2147483646 h 32"/>
                <a:gd name="T8" fmla="*/ 0 w 1088"/>
                <a:gd name="T9" fmla="*/ 2147483646 h 32"/>
                <a:gd name="T10" fmla="*/ 0 w 1088"/>
                <a:gd name="T11" fmla="*/ 2147483646 h 32"/>
                <a:gd name="T12" fmla="*/ 0 w 1088"/>
                <a:gd name="T13" fmla="*/ 2147483646 h 32"/>
                <a:gd name="T14" fmla="*/ 0 w 1088"/>
                <a:gd name="T15" fmla="*/ 2147483646 h 32"/>
                <a:gd name="T16" fmla="*/ 2147483646 w 1088"/>
                <a:gd name="T17" fmla="*/ 2147483646 h 32"/>
                <a:gd name="T18" fmla="*/ 2147483646 w 1088"/>
                <a:gd name="T19" fmla="*/ 0 h 32"/>
                <a:gd name="T20" fmla="*/ 2147483646 w 1088"/>
                <a:gd name="T21" fmla="*/ 0 h 32"/>
                <a:gd name="T22" fmla="*/ 2147483646 w 1088"/>
                <a:gd name="T23" fmla="*/ 0 h 32"/>
                <a:gd name="T24" fmla="*/ 2147483646 w 1088"/>
                <a:gd name="T25" fmla="*/ 0 h 32"/>
                <a:gd name="T26" fmla="*/ 2147483646 w 1088"/>
                <a:gd name="T27" fmla="*/ 0 h 32"/>
                <a:gd name="T28" fmla="*/ 2147483646 w 1088"/>
                <a:gd name="T29" fmla="*/ 2147483646 h 32"/>
                <a:gd name="T30" fmla="*/ 2147483646 w 1088"/>
                <a:gd name="T31" fmla="*/ 2147483646 h 32"/>
                <a:gd name="T32" fmla="*/ 2147483646 w 1088"/>
                <a:gd name="T33" fmla="*/ 2147483646 h 32"/>
                <a:gd name="T34" fmla="*/ 2147483646 w 1088"/>
                <a:gd name="T35" fmla="*/ 2147483646 h 32"/>
                <a:gd name="T36" fmla="*/ 2147483646 w 1088"/>
                <a:gd name="T37" fmla="*/ 2147483646 h 32"/>
                <a:gd name="T38" fmla="*/ 2147483646 w 1088"/>
                <a:gd name="T39" fmla="*/ 2147483646 h 32"/>
                <a:gd name="T40" fmla="*/ 2147483646 w 1088"/>
                <a:gd name="T41" fmla="*/ 2147483646 h 32"/>
                <a:gd name="T42" fmla="*/ 2147483646 w 1088"/>
                <a:gd name="T43" fmla="*/ 2147483646 h 32"/>
                <a:gd name="T44" fmla="*/ 2147483646 w 1088"/>
                <a:gd name="T45" fmla="*/ 2147483646 h 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88" h="32">
                  <a:moveTo>
                    <a:pt x="15" y="32"/>
                  </a:moveTo>
                  <a:lnTo>
                    <a:pt x="15" y="32"/>
                  </a:lnTo>
                  <a:lnTo>
                    <a:pt x="9" y="32"/>
                  </a:lnTo>
                  <a:lnTo>
                    <a:pt x="5" y="28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0" y="9"/>
                  </a:lnTo>
                  <a:lnTo>
                    <a:pt x="5" y="4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071" y="0"/>
                  </a:lnTo>
                  <a:lnTo>
                    <a:pt x="1078" y="0"/>
                  </a:lnTo>
                  <a:lnTo>
                    <a:pt x="1084" y="4"/>
                  </a:lnTo>
                  <a:lnTo>
                    <a:pt x="1088" y="9"/>
                  </a:lnTo>
                  <a:lnTo>
                    <a:pt x="1088" y="15"/>
                  </a:lnTo>
                  <a:lnTo>
                    <a:pt x="1088" y="23"/>
                  </a:lnTo>
                  <a:lnTo>
                    <a:pt x="1084" y="28"/>
                  </a:lnTo>
                  <a:lnTo>
                    <a:pt x="1078" y="32"/>
                  </a:lnTo>
                  <a:lnTo>
                    <a:pt x="1071" y="32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623888" y="5101513"/>
              <a:ext cx="247648" cy="8364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998536" y="4792663"/>
              <a:ext cx="247652" cy="1145317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347788" y="5152988"/>
              <a:ext cx="254000" cy="784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722436" y="5416795"/>
              <a:ext cx="247652" cy="521186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89817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成熟">
  <p:cSld name="1_成熟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2"/>
          <p:cNvCxnSpPr/>
          <p:nvPr/>
        </p:nvCxnSpPr>
        <p:spPr>
          <a:xfrm>
            <a:off x="6575425" y="2011363"/>
            <a:ext cx="0" cy="1198562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7" name="Google Shape;27;p2"/>
          <p:cNvCxnSpPr/>
          <p:nvPr/>
        </p:nvCxnSpPr>
        <p:spPr>
          <a:xfrm>
            <a:off x="4097339" y="3371850"/>
            <a:ext cx="76327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8" name="Google Shape;28;p2"/>
          <p:cNvCxnSpPr/>
          <p:nvPr/>
        </p:nvCxnSpPr>
        <p:spPr>
          <a:xfrm>
            <a:off x="9248775" y="2008188"/>
            <a:ext cx="0" cy="1198562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29" name="Google Shape;29;p2"/>
          <p:cNvCxnSpPr/>
          <p:nvPr/>
        </p:nvCxnSpPr>
        <p:spPr>
          <a:xfrm>
            <a:off x="4116389" y="1844675"/>
            <a:ext cx="76327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dash"/>
            <a:round/>
            <a:headEnd type="none" w="sm" len="sm"/>
            <a:tailEnd type="none" w="sm" len="sm"/>
          </a:ln>
        </p:spPr>
      </p:cxnSp>
      <p:cxnSp>
        <p:nvCxnSpPr>
          <p:cNvPr id="30" name="Google Shape;30;p2"/>
          <p:cNvCxnSpPr/>
          <p:nvPr/>
        </p:nvCxnSpPr>
        <p:spPr>
          <a:xfrm>
            <a:off x="3643313" y="692697"/>
            <a:ext cx="0" cy="1189037"/>
          </a:xfrm>
          <a:prstGeom prst="straightConnector1">
            <a:avLst/>
          </a:prstGeom>
          <a:noFill/>
          <a:ln w="38100" cap="flat" cmpd="sng">
            <a:solidFill>
              <a:srgbClr val="7F7F7F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1" name="Google Shape;31;p2"/>
          <p:cNvSpPr txBox="1">
            <a:spLocks noGrp="1"/>
          </p:cNvSpPr>
          <p:nvPr>
            <p:ph type="body" idx="1"/>
          </p:nvPr>
        </p:nvSpPr>
        <p:spPr>
          <a:xfrm>
            <a:off x="239350" y="1124745"/>
            <a:ext cx="3403964" cy="742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5400"/>
              <a:buFont typeface="Microsoft JhengHei"/>
              <a:buNone/>
              <a:defRPr sz="5400" b="1">
                <a:solidFill>
                  <a:srgbClr val="2C988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5400"/>
              <a:buFont typeface="Microsoft JhengHei"/>
              <a:buNone/>
              <a:defRPr sz="5400" b="1">
                <a:solidFill>
                  <a:srgbClr val="2C988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1371600" lvl="2" indent="-228600" algn="l">
              <a:spcBef>
                <a:spcPts val="300"/>
              </a:spcBef>
              <a:spcAft>
                <a:spcPts val="0"/>
              </a:spcAft>
              <a:buSzPts val="5400"/>
              <a:buFont typeface="Microsoft JhengHei"/>
              <a:buNone/>
              <a:defRPr sz="5400" b="1">
                <a:solidFill>
                  <a:srgbClr val="2C988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1828800" lvl="3" indent="-228600" algn="l">
              <a:spcBef>
                <a:spcPts val="300"/>
              </a:spcBef>
              <a:spcAft>
                <a:spcPts val="0"/>
              </a:spcAft>
              <a:buSzPts val="5400"/>
              <a:buFont typeface="Microsoft JhengHei"/>
              <a:buNone/>
              <a:defRPr sz="5400" b="1">
                <a:solidFill>
                  <a:srgbClr val="2C988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2286000" lvl="4" indent="-228600" algn="ctr">
              <a:spcBef>
                <a:spcPts val="0"/>
              </a:spcBef>
              <a:spcAft>
                <a:spcPts val="0"/>
              </a:spcAft>
              <a:buSzPts val="4000"/>
              <a:buFont typeface="Microsoft JhengHei"/>
              <a:buNone/>
              <a:defRPr sz="4000" b="1">
                <a:solidFill>
                  <a:srgbClr val="2C988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2" name="Google Shape;32;p2"/>
          <p:cNvSpPr txBox="1">
            <a:spLocks noGrp="1"/>
          </p:cNvSpPr>
          <p:nvPr>
            <p:ph type="body" idx="2"/>
          </p:nvPr>
        </p:nvSpPr>
        <p:spPr>
          <a:xfrm>
            <a:off x="239350" y="1870075"/>
            <a:ext cx="3403964" cy="4392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0830" algn="l">
              <a:spcBef>
                <a:spcPts val="0"/>
              </a:spcBef>
              <a:spcAft>
                <a:spcPts val="0"/>
              </a:spcAft>
              <a:buClr>
                <a:srgbClr val="298F80"/>
              </a:buClr>
              <a:buSzPts val="980"/>
              <a:buFont typeface="Arial"/>
              <a:buChar char="►"/>
              <a:defRPr sz="1400" b="1"/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3" name="Google Shape;33;p2"/>
          <p:cNvSpPr txBox="1">
            <a:spLocks noGrp="1"/>
          </p:cNvSpPr>
          <p:nvPr>
            <p:ph type="body" idx="3"/>
          </p:nvPr>
        </p:nvSpPr>
        <p:spPr>
          <a:xfrm>
            <a:off x="3895196" y="733970"/>
            <a:ext cx="8075083" cy="5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300"/>
              </a:spcBef>
              <a:spcAft>
                <a:spcPts val="0"/>
              </a:spcAft>
              <a:buSzPts val="3000"/>
              <a:buFont typeface="Microsoft JhengHei"/>
              <a:buNone/>
              <a:defRPr sz="3000" b="1">
                <a:solidFill>
                  <a:srgbClr val="2C988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4" name="Google Shape;34;p2"/>
          <p:cNvSpPr txBox="1">
            <a:spLocks noGrp="1"/>
          </p:cNvSpPr>
          <p:nvPr>
            <p:ph type="body" idx="4"/>
          </p:nvPr>
        </p:nvSpPr>
        <p:spPr>
          <a:xfrm>
            <a:off x="3895196" y="1292520"/>
            <a:ext cx="8075083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600"/>
              <a:buFont typeface="Microsoft JhengHei"/>
              <a:buNone/>
              <a:defRPr sz="1600" b="1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5" name="Google Shape;35;p2"/>
          <p:cNvSpPr txBox="1">
            <a:spLocks noGrp="1"/>
          </p:cNvSpPr>
          <p:nvPr>
            <p:ph type="body" idx="5"/>
          </p:nvPr>
        </p:nvSpPr>
        <p:spPr>
          <a:xfrm>
            <a:off x="4116918" y="2008189"/>
            <a:ext cx="2266949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400"/>
              <a:buFont typeface="Trebuchet MS"/>
              <a:buNone/>
              <a:defRPr sz="1400" b="1">
                <a:solidFill>
                  <a:srgbClr val="2C988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body" idx="6"/>
          </p:nvPr>
        </p:nvSpPr>
        <p:spPr>
          <a:xfrm>
            <a:off x="3935781" y="2305222"/>
            <a:ext cx="2636471" cy="1076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spcBef>
                <a:spcPts val="50"/>
              </a:spcBef>
              <a:spcAft>
                <a:spcPts val="0"/>
              </a:spcAft>
              <a:buClr>
                <a:srgbClr val="404040"/>
              </a:buClr>
              <a:buSzPts val="1080"/>
              <a:buFont typeface="Georgia"/>
              <a:buChar char="•"/>
              <a:defRPr sz="1200" b="1">
                <a:solidFill>
                  <a:srgbClr val="59595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7" name="Google Shape;37;p2"/>
          <p:cNvSpPr txBox="1">
            <a:spLocks noGrp="1"/>
          </p:cNvSpPr>
          <p:nvPr>
            <p:ph type="body" idx="7"/>
          </p:nvPr>
        </p:nvSpPr>
        <p:spPr>
          <a:xfrm>
            <a:off x="6754813" y="2012614"/>
            <a:ext cx="2266949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400"/>
              <a:buFont typeface="Trebuchet MS"/>
              <a:buNone/>
              <a:defRPr sz="1400" b="1">
                <a:solidFill>
                  <a:srgbClr val="2C988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8" name="Google Shape;38;p2"/>
          <p:cNvSpPr txBox="1">
            <a:spLocks noGrp="1"/>
          </p:cNvSpPr>
          <p:nvPr>
            <p:ph type="body" idx="8"/>
          </p:nvPr>
        </p:nvSpPr>
        <p:spPr>
          <a:xfrm>
            <a:off x="6576054" y="2299919"/>
            <a:ext cx="2649231" cy="1076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spcBef>
                <a:spcPts val="50"/>
              </a:spcBef>
              <a:spcAft>
                <a:spcPts val="0"/>
              </a:spcAft>
              <a:buClr>
                <a:srgbClr val="404040"/>
              </a:buClr>
              <a:buSzPts val="1080"/>
              <a:buFont typeface="Georgia"/>
              <a:buChar char="•"/>
              <a:defRPr sz="1200" b="1">
                <a:solidFill>
                  <a:srgbClr val="59595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39" name="Google Shape;39;p2"/>
          <p:cNvSpPr txBox="1">
            <a:spLocks noGrp="1"/>
          </p:cNvSpPr>
          <p:nvPr>
            <p:ph type="body" idx="9"/>
          </p:nvPr>
        </p:nvSpPr>
        <p:spPr>
          <a:xfrm>
            <a:off x="9459915" y="2008189"/>
            <a:ext cx="2266949" cy="268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spcBef>
                <a:spcPts val="300"/>
              </a:spcBef>
              <a:spcAft>
                <a:spcPts val="0"/>
              </a:spcAft>
              <a:buSzPts val="1400"/>
              <a:buFont typeface="Trebuchet MS"/>
              <a:buNone/>
              <a:defRPr sz="1400" b="1">
                <a:solidFill>
                  <a:srgbClr val="2C9889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0" name="Google Shape;40;p2"/>
          <p:cNvSpPr txBox="1">
            <a:spLocks noGrp="1"/>
          </p:cNvSpPr>
          <p:nvPr>
            <p:ph type="body" idx="13"/>
          </p:nvPr>
        </p:nvSpPr>
        <p:spPr>
          <a:xfrm>
            <a:off x="9245597" y="2305222"/>
            <a:ext cx="2646000" cy="1076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97180" algn="l">
              <a:spcBef>
                <a:spcPts val="50"/>
              </a:spcBef>
              <a:spcAft>
                <a:spcPts val="0"/>
              </a:spcAft>
              <a:buClr>
                <a:srgbClr val="404040"/>
              </a:buClr>
              <a:buSzPts val="1080"/>
              <a:buFont typeface="Georgia"/>
              <a:buChar char="•"/>
              <a:defRPr sz="1200" b="1">
                <a:solidFill>
                  <a:srgbClr val="595959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lvl="1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2pPr>
            <a:lvl3pPr marL="1371600" lvl="2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5pPr>
            <a:lvl6pPr marL="2743200" lvl="5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6pPr>
            <a:lvl7pPr marL="3200400" lvl="6" indent="-342900" algn="l">
              <a:spcBef>
                <a:spcPts val="300"/>
              </a:spcBef>
              <a:spcAft>
                <a:spcPts val="0"/>
              </a:spcAft>
              <a:buSzPts val="1800"/>
              <a:buChar char="▫"/>
              <a:defRPr/>
            </a:lvl7pPr>
            <a:lvl8pPr marL="3657600" lvl="7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8pPr>
            <a:lvl9pPr marL="4114800" lvl="8" indent="-342900" algn="l">
              <a:spcBef>
                <a:spcPts val="300"/>
              </a:spcBef>
              <a:spcAft>
                <a:spcPts val="0"/>
              </a:spcAft>
              <a:buSzPts val="1800"/>
              <a:buChar char="◦"/>
              <a:defRPr/>
            </a:lvl9pPr>
          </a:lstStyle>
          <a:p>
            <a:endParaRPr/>
          </a:p>
        </p:txBody>
      </p:sp>
      <p:sp>
        <p:nvSpPr>
          <p:cNvPr id="41" name="Google Shape;41;p2"/>
          <p:cNvSpPr/>
          <p:nvPr/>
        </p:nvSpPr>
        <p:spPr>
          <a:xfrm rot="10800000">
            <a:off x="-312737" y="434977"/>
            <a:ext cx="1439863" cy="631825"/>
          </a:xfrm>
          <a:prstGeom prst="triangle">
            <a:avLst>
              <a:gd name="adj" fmla="val 50000"/>
            </a:avLst>
          </a:prstGeom>
          <a:solidFill>
            <a:srgbClr val="98D5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2" name="Google Shape;42;p2"/>
          <p:cNvCxnSpPr/>
          <p:nvPr/>
        </p:nvCxnSpPr>
        <p:spPr>
          <a:xfrm flipH="1">
            <a:off x="-214314" y="388938"/>
            <a:ext cx="1368427" cy="1212850"/>
          </a:xfrm>
          <a:prstGeom prst="straightConnector1">
            <a:avLst/>
          </a:prstGeom>
          <a:noFill/>
          <a:ln w="9525" cap="flat" cmpd="sng">
            <a:solidFill>
              <a:srgbClr val="98D5CC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3" name="Google Shape;43;p2"/>
          <p:cNvSpPr/>
          <p:nvPr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4" name="Google Shape;44;p2"/>
          <p:cNvCxnSpPr/>
          <p:nvPr/>
        </p:nvCxnSpPr>
        <p:spPr>
          <a:xfrm flipH="1">
            <a:off x="1098551" y="431800"/>
            <a:ext cx="728663" cy="679450"/>
          </a:xfrm>
          <a:prstGeom prst="straightConnector1">
            <a:avLst/>
          </a:prstGeom>
          <a:noFill/>
          <a:ln w="9525" cap="flat" cmpd="sng">
            <a:solidFill>
              <a:srgbClr val="98D5CC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45" name="Google Shape;45;p2"/>
          <p:cNvGrpSpPr/>
          <p:nvPr/>
        </p:nvGrpSpPr>
        <p:grpSpPr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6" name="Google Shape;46;p2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/>
              <a:ahLst/>
              <a:cxnLst/>
              <a:rect l="l" t="t" r="r" b="b"/>
              <a:pathLst>
                <a:path w="1597291" h="1080489" extrusionOk="0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 cap="flat" cmpd="sng">
              <a:solidFill>
                <a:srgbClr val="5B8AB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9535154" y="4524995"/>
              <a:ext cx="2043552" cy="1897063"/>
            </a:xfrm>
            <a:custGeom>
              <a:avLst/>
              <a:gdLst/>
              <a:ahLst/>
              <a:cxnLst/>
              <a:rect l="l" t="t" r="r" b="b"/>
              <a:pathLst>
                <a:path w="799" h="800" extrusionOk="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" name="Google Shape;48;p2"/>
          <p:cNvSpPr txBox="1"/>
          <p:nvPr/>
        </p:nvSpPr>
        <p:spPr>
          <a:xfrm>
            <a:off x="-130968" y="348458"/>
            <a:ext cx="1066801" cy="461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zh-TW" altLang="en-US" sz="2400" b="1"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rPr>
              <a:t>成熟</a:t>
            </a:r>
            <a:endParaRPr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8555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成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8" name="手繪多邊形 47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0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成熟</a:t>
            </a:r>
          </a:p>
        </p:txBody>
      </p: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497703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新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9850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4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0" name="手繪多邊形 39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2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新興</a:t>
            </a:r>
          </a:p>
        </p:txBody>
      </p: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0054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 dirty="0">
              <a:solidFill>
                <a:srgbClr val="51848E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srgbClr val="5184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8945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產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9850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4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產業</a:t>
            </a:r>
          </a:p>
        </p:txBody>
      </p:sp>
      <p:grpSp>
        <p:nvGrpSpPr>
          <p:cNvPr id="48" name="群組 35"/>
          <p:cNvGrpSpPr>
            <a:grpSpLocks/>
          </p:cNvGrpSpPr>
          <p:nvPr userDrawn="1"/>
        </p:nvGrpSpPr>
        <p:grpSpPr bwMode="auto">
          <a:xfrm>
            <a:off x="909637" y="579438"/>
            <a:ext cx="385763" cy="368300"/>
            <a:chOff x="909276" y="580141"/>
            <a:chExt cx="386252" cy="367281"/>
          </a:xfrm>
        </p:grpSpPr>
        <p:sp>
          <p:nvSpPr>
            <p:cNvPr id="49" name="Freeform 31"/>
            <p:cNvSpPr>
              <a:spLocks noEditPoints="1"/>
            </p:cNvSpPr>
            <p:nvPr/>
          </p:nvSpPr>
          <p:spPr bwMode="auto">
            <a:xfrm>
              <a:off x="909276" y="580141"/>
              <a:ext cx="386252" cy="367281"/>
            </a:xfrm>
            <a:custGeom>
              <a:avLst/>
              <a:gdLst>
                <a:gd name="T0" fmla="*/ 2147483646 w 1052"/>
                <a:gd name="T1" fmla="*/ 2147483646 h 1002"/>
                <a:gd name="T2" fmla="*/ 2147483646 w 1052"/>
                <a:gd name="T3" fmla="*/ 2147483646 h 1002"/>
                <a:gd name="T4" fmla="*/ 2147483646 w 1052"/>
                <a:gd name="T5" fmla="*/ 0 h 1002"/>
                <a:gd name="T6" fmla="*/ 2147483646 w 1052"/>
                <a:gd name="T7" fmla="*/ 0 h 1002"/>
                <a:gd name="T8" fmla="*/ 2147483646 w 1052"/>
                <a:gd name="T9" fmla="*/ 2147483646 h 1002"/>
                <a:gd name="T10" fmla="*/ 2147483646 w 1052"/>
                <a:gd name="T11" fmla="*/ 2147483646 h 1002"/>
                <a:gd name="T12" fmla="*/ 2147483646 w 1052"/>
                <a:gd name="T13" fmla="*/ 2147483646 h 1002"/>
                <a:gd name="T14" fmla="*/ 2147483646 w 1052"/>
                <a:gd name="T15" fmla="*/ 2147483646 h 1002"/>
                <a:gd name="T16" fmla="*/ 2147483646 w 1052"/>
                <a:gd name="T17" fmla="*/ 2147483646 h 1002"/>
                <a:gd name="T18" fmla="*/ 2147483646 w 1052"/>
                <a:gd name="T19" fmla="*/ 2147483646 h 1002"/>
                <a:gd name="T20" fmla="*/ 2147483646 w 1052"/>
                <a:gd name="T21" fmla="*/ 2147483646 h 1002"/>
                <a:gd name="T22" fmla="*/ 2147483646 w 1052"/>
                <a:gd name="T23" fmla="*/ 2147483646 h 1002"/>
                <a:gd name="T24" fmla="*/ 2147483646 w 1052"/>
                <a:gd name="T25" fmla="*/ 2147483646 h 1002"/>
                <a:gd name="T26" fmla="*/ 0 w 1052"/>
                <a:gd name="T27" fmla="*/ 2147483646 h 1002"/>
                <a:gd name="T28" fmla="*/ 2147483646 w 1052"/>
                <a:gd name="T29" fmla="*/ 2147483646 h 1002"/>
                <a:gd name="T30" fmla="*/ 2147483646 w 1052"/>
                <a:gd name="T31" fmla="*/ 2147483646 h 1002"/>
                <a:gd name="T32" fmla="*/ 2147483646 w 1052"/>
                <a:gd name="T33" fmla="*/ 2147483646 h 1002"/>
                <a:gd name="T34" fmla="*/ 2147483646 w 1052"/>
                <a:gd name="T35" fmla="*/ 2147483646 h 1002"/>
                <a:gd name="T36" fmla="*/ 2147483646 w 1052"/>
                <a:gd name="T37" fmla="*/ 2147483646 h 1002"/>
                <a:gd name="T38" fmla="*/ 2147483646 w 1052"/>
                <a:gd name="T39" fmla="*/ 2147483646 h 1002"/>
                <a:gd name="T40" fmla="*/ 2147483646 w 1052"/>
                <a:gd name="T41" fmla="*/ 2147483646 h 1002"/>
                <a:gd name="T42" fmla="*/ 2147483646 w 1052"/>
                <a:gd name="T43" fmla="*/ 2147483646 h 1002"/>
                <a:gd name="T44" fmla="*/ 2147483646 w 1052"/>
                <a:gd name="T45" fmla="*/ 2147483646 h 1002"/>
                <a:gd name="T46" fmla="*/ 2147483646 w 1052"/>
                <a:gd name="T47" fmla="*/ 2147483646 h 1002"/>
                <a:gd name="T48" fmla="*/ 2147483646 w 1052"/>
                <a:gd name="T49" fmla="*/ 2147483646 h 1002"/>
                <a:gd name="T50" fmla="*/ 2147483646 w 1052"/>
                <a:gd name="T51" fmla="*/ 2147483646 h 1002"/>
                <a:gd name="T52" fmla="*/ 2147483646 w 1052"/>
                <a:gd name="T53" fmla="*/ 2147483646 h 1002"/>
                <a:gd name="T54" fmla="*/ 2147483646 w 1052"/>
                <a:gd name="T55" fmla="*/ 2147483646 h 1002"/>
                <a:gd name="T56" fmla="*/ 2147483646 w 1052"/>
                <a:gd name="T57" fmla="*/ 2147483646 h 1002"/>
                <a:gd name="T58" fmla="*/ 2147483646 w 1052"/>
                <a:gd name="T59" fmla="*/ 2147483646 h 1002"/>
                <a:gd name="T60" fmla="*/ 2147483646 w 1052"/>
                <a:gd name="T61" fmla="*/ 2147483646 h 1002"/>
                <a:gd name="T62" fmla="*/ 2147483646 w 1052"/>
                <a:gd name="T63" fmla="*/ 2147483646 h 1002"/>
                <a:gd name="T64" fmla="*/ 2147483646 w 1052"/>
                <a:gd name="T65" fmla="*/ 2147483646 h 1002"/>
                <a:gd name="T66" fmla="*/ 2147483646 w 1052"/>
                <a:gd name="T67" fmla="*/ 2147483646 h 1002"/>
                <a:gd name="T68" fmla="*/ 2147483646 w 1052"/>
                <a:gd name="T69" fmla="*/ 2147483646 h 1002"/>
                <a:gd name="T70" fmla="*/ 2147483646 w 1052"/>
                <a:gd name="T71" fmla="*/ 2147483646 h 1002"/>
                <a:gd name="T72" fmla="*/ 2147483646 w 1052"/>
                <a:gd name="T73" fmla="*/ 2147483646 h 1002"/>
                <a:gd name="T74" fmla="*/ 2147483646 w 1052"/>
                <a:gd name="T75" fmla="*/ 2147483646 h 1002"/>
                <a:gd name="T76" fmla="*/ 2147483646 w 1052"/>
                <a:gd name="T77" fmla="*/ 2147483646 h 1002"/>
                <a:gd name="T78" fmla="*/ 2147483646 w 1052"/>
                <a:gd name="T79" fmla="*/ 2147483646 h 1002"/>
                <a:gd name="T80" fmla="*/ 2147483646 w 1052"/>
                <a:gd name="T81" fmla="*/ 2147483646 h 1002"/>
                <a:gd name="T82" fmla="*/ 2147483646 w 1052"/>
                <a:gd name="T83" fmla="*/ 2147483646 h 1002"/>
                <a:gd name="T84" fmla="*/ 2147483646 w 1052"/>
                <a:gd name="T85" fmla="*/ 2147483646 h 1002"/>
                <a:gd name="T86" fmla="*/ 2147483646 w 1052"/>
                <a:gd name="T87" fmla="*/ 2147483646 h 1002"/>
                <a:gd name="T88" fmla="*/ 2147483646 w 1052"/>
                <a:gd name="T89" fmla="*/ 2147483646 h 1002"/>
                <a:gd name="T90" fmla="*/ 2147483646 w 1052"/>
                <a:gd name="T91" fmla="*/ 2147483646 h 1002"/>
                <a:gd name="T92" fmla="*/ 2147483646 w 1052"/>
                <a:gd name="T93" fmla="*/ 2147483646 h 1002"/>
                <a:gd name="T94" fmla="*/ 2147483646 w 1052"/>
                <a:gd name="T95" fmla="*/ 2147483646 h 1002"/>
                <a:gd name="T96" fmla="*/ 2147483646 w 1052"/>
                <a:gd name="T97" fmla="*/ 2147483646 h 1002"/>
                <a:gd name="T98" fmla="*/ 2147483646 w 1052"/>
                <a:gd name="T99" fmla="*/ 2147483646 h 1002"/>
                <a:gd name="T100" fmla="*/ 2147483646 w 1052"/>
                <a:gd name="T101" fmla="*/ 2147483646 h 1002"/>
                <a:gd name="T102" fmla="*/ 2147483646 w 1052"/>
                <a:gd name="T103" fmla="*/ 2147483646 h 1002"/>
                <a:gd name="T104" fmla="*/ 2147483646 w 1052"/>
                <a:gd name="T105" fmla="*/ 2147483646 h 1002"/>
                <a:gd name="T106" fmla="*/ 2147483646 w 1052"/>
                <a:gd name="T107" fmla="*/ 2147483646 h 1002"/>
                <a:gd name="T108" fmla="*/ 2147483646 w 1052"/>
                <a:gd name="T109" fmla="*/ 2147483646 h 1002"/>
                <a:gd name="T110" fmla="*/ 2147483646 w 1052"/>
                <a:gd name="T111" fmla="*/ 2147483646 h 100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52" h="1002">
                  <a:moveTo>
                    <a:pt x="1033" y="187"/>
                  </a:moveTo>
                  <a:lnTo>
                    <a:pt x="548" y="12"/>
                  </a:lnTo>
                  <a:lnTo>
                    <a:pt x="545" y="8"/>
                  </a:lnTo>
                  <a:lnTo>
                    <a:pt x="539" y="4"/>
                  </a:lnTo>
                  <a:lnTo>
                    <a:pt x="535" y="0"/>
                  </a:lnTo>
                  <a:lnTo>
                    <a:pt x="526" y="0"/>
                  </a:lnTo>
                  <a:lnTo>
                    <a:pt x="490" y="0"/>
                  </a:lnTo>
                  <a:lnTo>
                    <a:pt x="482" y="2"/>
                  </a:lnTo>
                  <a:lnTo>
                    <a:pt x="473" y="6"/>
                  </a:lnTo>
                  <a:lnTo>
                    <a:pt x="469" y="15"/>
                  </a:lnTo>
                  <a:lnTo>
                    <a:pt x="467" y="23"/>
                  </a:lnTo>
                  <a:lnTo>
                    <a:pt x="467" y="187"/>
                  </a:lnTo>
                  <a:lnTo>
                    <a:pt x="266" y="187"/>
                  </a:lnTo>
                  <a:lnTo>
                    <a:pt x="266" y="119"/>
                  </a:lnTo>
                  <a:lnTo>
                    <a:pt x="264" y="108"/>
                  </a:lnTo>
                  <a:lnTo>
                    <a:pt x="258" y="100"/>
                  </a:lnTo>
                  <a:lnTo>
                    <a:pt x="252" y="95"/>
                  </a:lnTo>
                  <a:lnTo>
                    <a:pt x="241" y="93"/>
                  </a:lnTo>
                  <a:lnTo>
                    <a:pt x="26" y="93"/>
                  </a:lnTo>
                  <a:lnTo>
                    <a:pt x="15" y="95"/>
                  </a:lnTo>
                  <a:lnTo>
                    <a:pt x="9" y="100"/>
                  </a:lnTo>
                  <a:lnTo>
                    <a:pt x="2" y="108"/>
                  </a:lnTo>
                  <a:lnTo>
                    <a:pt x="0" y="119"/>
                  </a:lnTo>
                  <a:lnTo>
                    <a:pt x="0" y="366"/>
                  </a:lnTo>
                  <a:lnTo>
                    <a:pt x="2" y="377"/>
                  </a:lnTo>
                  <a:lnTo>
                    <a:pt x="9" y="383"/>
                  </a:lnTo>
                  <a:lnTo>
                    <a:pt x="15" y="389"/>
                  </a:lnTo>
                  <a:lnTo>
                    <a:pt x="26" y="391"/>
                  </a:lnTo>
                  <a:lnTo>
                    <a:pt x="241" y="391"/>
                  </a:lnTo>
                  <a:lnTo>
                    <a:pt x="252" y="389"/>
                  </a:lnTo>
                  <a:lnTo>
                    <a:pt x="258" y="383"/>
                  </a:lnTo>
                  <a:lnTo>
                    <a:pt x="264" y="377"/>
                  </a:lnTo>
                  <a:lnTo>
                    <a:pt x="266" y="366"/>
                  </a:lnTo>
                  <a:lnTo>
                    <a:pt x="266" y="321"/>
                  </a:lnTo>
                  <a:lnTo>
                    <a:pt x="437" y="321"/>
                  </a:lnTo>
                  <a:lnTo>
                    <a:pt x="437" y="815"/>
                  </a:lnTo>
                  <a:lnTo>
                    <a:pt x="307" y="815"/>
                  </a:lnTo>
                  <a:lnTo>
                    <a:pt x="296" y="817"/>
                  </a:lnTo>
                  <a:lnTo>
                    <a:pt x="290" y="821"/>
                  </a:lnTo>
                  <a:lnTo>
                    <a:pt x="284" y="828"/>
                  </a:lnTo>
                  <a:lnTo>
                    <a:pt x="281" y="836"/>
                  </a:lnTo>
                  <a:lnTo>
                    <a:pt x="281" y="981"/>
                  </a:lnTo>
                  <a:lnTo>
                    <a:pt x="284" y="990"/>
                  </a:lnTo>
                  <a:lnTo>
                    <a:pt x="290" y="996"/>
                  </a:lnTo>
                  <a:lnTo>
                    <a:pt x="296" y="1000"/>
                  </a:lnTo>
                  <a:lnTo>
                    <a:pt x="307" y="1002"/>
                  </a:lnTo>
                  <a:lnTo>
                    <a:pt x="686" y="1002"/>
                  </a:lnTo>
                  <a:lnTo>
                    <a:pt x="694" y="1000"/>
                  </a:lnTo>
                  <a:lnTo>
                    <a:pt x="703" y="996"/>
                  </a:lnTo>
                  <a:lnTo>
                    <a:pt x="709" y="990"/>
                  </a:lnTo>
                  <a:lnTo>
                    <a:pt x="712" y="981"/>
                  </a:lnTo>
                  <a:lnTo>
                    <a:pt x="712" y="836"/>
                  </a:lnTo>
                  <a:lnTo>
                    <a:pt x="709" y="828"/>
                  </a:lnTo>
                  <a:lnTo>
                    <a:pt x="703" y="821"/>
                  </a:lnTo>
                  <a:lnTo>
                    <a:pt x="694" y="817"/>
                  </a:lnTo>
                  <a:lnTo>
                    <a:pt x="686" y="815"/>
                  </a:lnTo>
                  <a:lnTo>
                    <a:pt x="577" y="815"/>
                  </a:lnTo>
                  <a:lnTo>
                    <a:pt x="577" y="321"/>
                  </a:lnTo>
                  <a:lnTo>
                    <a:pt x="882" y="321"/>
                  </a:lnTo>
                  <a:lnTo>
                    <a:pt x="882" y="453"/>
                  </a:lnTo>
                  <a:lnTo>
                    <a:pt x="829" y="453"/>
                  </a:lnTo>
                  <a:lnTo>
                    <a:pt x="820" y="453"/>
                  </a:lnTo>
                  <a:lnTo>
                    <a:pt x="812" y="460"/>
                  </a:lnTo>
                  <a:lnTo>
                    <a:pt x="805" y="468"/>
                  </a:lnTo>
                  <a:lnTo>
                    <a:pt x="805" y="477"/>
                  </a:lnTo>
                  <a:lnTo>
                    <a:pt x="805" y="568"/>
                  </a:lnTo>
                  <a:lnTo>
                    <a:pt x="805" y="579"/>
                  </a:lnTo>
                  <a:lnTo>
                    <a:pt x="812" y="585"/>
                  </a:lnTo>
                  <a:lnTo>
                    <a:pt x="820" y="592"/>
                  </a:lnTo>
                  <a:lnTo>
                    <a:pt x="829" y="594"/>
                  </a:lnTo>
                  <a:lnTo>
                    <a:pt x="986" y="594"/>
                  </a:lnTo>
                  <a:lnTo>
                    <a:pt x="995" y="592"/>
                  </a:lnTo>
                  <a:lnTo>
                    <a:pt x="1003" y="585"/>
                  </a:lnTo>
                  <a:lnTo>
                    <a:pt x="1008" y="579"/>
                  </a:lnTo>
                  <a:lnTo>
                    <a:pt x="1010" y="568"/>
                  </a:lnTo>
                  <a:lnTo>
                    <a:pt x="1010" y="477"/>
                  </a:lnTo>
                  <a:lnTo>
                    <a:pt x="1008" y="468"/>
                  </a:lnTo>
                  <a:lnTo>
                    <a:pt x="1003" y="460"/>
                  </a:lnTo>
                  <a:lnTo>
                    <a:pt x="995" y="453"/>
                  </a:lnTo>
                  <a:lnTo>
                    <a:pt x="986" y="453"/>
                  </a:lnTo>
                  <a:lnTo>
                    <a:pt x="931" y="453"/>
                  </a:lnTo>
                  <a:lnTo>
                    <a:pt x="931" y="321"/>
                  </a:lnTo>
                  <a:lnTo>
                    <a:pt x="1029" y="321"/>
                  </a:lnTo>
                  <a:lnTo>
                    <a:pt x="1037" y="319"/>
                  </a:lnTo>
                  <a:lnTo>
                    <a:pt x="1046" y="315"/>
                  </a:lnTo>
                  <a:lnTo>
                    <a:pt x="1050" y="306"/>
                  </a:lnTo>
                  <a:lnTo>
                    <a:pt x="1052" y="298"/>
                  </a:lnTo>
                  <a:lnTo>
                    <a:pt x="1052" y="213"/>
                  </a:lnTo>
                  <a:lnTo>
                    <a:pt x="1052" y="202"/>
                  </a:lnTo>
                  <a:lnTo>
                    <a:pt x="1048" y="196"/>
                  </a:lnTo>
                  <a:lnTo>
                    <a:pt x="1039" y="191"/>
                  </a:lnTo>
                  <a:lnTo>
                    <a:pt x="1033" y="187"/>
                  </a:lnTo>
                  <a:close/>
                  <a:moveTo>
                    <a:pt x="552" y="76"/>
                  </a:moveTo>
                  <a:lnTo>
                    <a:pt x="858" y="187"/>
                  </a:lnTo>
                  <a:lnTo>
                    <a:pt x="552" y="187"/>
                  </a:lnTo>
                  <a:lnTo>
                    <a:pt x="552" y="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1206515" y="752699"/>
              <a:ext cx="71529" cy="728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344848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債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9850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4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債市</a:t>
            </a:r>
          </a:p>
        </p:txBody>
      </p:sp>
      <p:grpSp>
        <p:nvGrpSpPr>
          <p:cNvPr id="40" name="组合 60"/>
          <p:cNvGrpSpPr>
            <a:grpSpLocks/>
          </p:cNvGrpSpPr>
          <p:nvPr userDrawn="1"/>
        </p:nvGrpSpPr>
        <p:grpSpPr bwMode="auto">
          <a:xfrm>
            <a:off x="890588" y="588963"/>
            <a:ext cx="431800" cy="328612"/>
            <a:chOff x="407988" y="4792663"/>
            <a:chExt cx="1727200" cy="1331912"/>
          </a:xfrm>
        </p:grpSpPr>
        <p:sp>
          <p:nvSpPr>
            <p:cNvPr id="41" name="Freeform 42"/>
            <p:cNvSpPr>
              <a:spLocks/>
            </p:cNvSpPr>
            <p:nvPr/>
          </p:nvSpPr>
          <p:spPr bwMode="auto">
            <a:xfrm>
              <a:off x="407988" y="6073100"/>
              <a:ext cx="1727200" cy="51475"/>
            </a:xfrm>
            <a:custGeom>
              <a:avLst/>
              <a:gdLst>
                <a:gd name="T0" fmla="*/ 2147483646 w 1088"/>
                <a:gd name="T1" fmla="*/ 2147483646 h 32"/>
                <a:gd name="T2" fmla="*/ 2147483646 w 1088"/>
                <a:gd name="T3" fmla="*/ 2147483646 h 32"/>
                <a:gd name="T4" fmla="*/ 2147483646 w 1088"/>
                <a:gd name="T5" fmla="*/ 2147483646 h 32"/>
                <a:gd name="T6" fmla="*/ 2147483646 w 1088"/>
                <a:gd name="T7" fmla="*/ 2147483646 h 32"/>
                <a:gd name="T8" fmla="*/ 0 w 1088"/>
                <a:gd name="T9" fmla="*/ 2147483646 h 32"/>
                <a:gd name="T10" fmla="*/ 0 w 1088"/>
                <a:gd name="T11" fmla="*/ 2147483646 h 32"/>
                <a:gd name="T12" fmla="*/ 0 w 1088"/>
                <a:gd name="T13" fmla="*/ 2147483646 h 32"/>
                <a:gd name="T14" fmla="*/ 0 w 1088"/>
                <a:gd name="T15" fmla="*/ 2147483646 h 32"/>
                <a:gd name="T16" fmla="*/ 2147483646 w 1088"/>
                <a:gd name="T17" fmla="*/ 2147483646 h 32"/>
                <a:gd name="T18" fmla="*/ 2147483646 w 1088"/>
                <a:gd name="T19" fmla="*/ 0 h 32"/>
                <a:gd name="T20" fmla="*/ 2147483646 w 1088"/>
                <a:gd name="T21" fmla="*/ 0 h 32"/>
                <a:gd name="T22" fmla="*/ 2147483646 w 1088"/>
                <a:gd name="T23" fmla="*/ 0 h 32"/>
                <a:gd name="T24" fmla="*/ 2147483646 w 1088"/>
                <a:gd name="T25" fmla="*/ 0 h 32"/>
                <a:gd name="T26" fmla="*/ 2147483646 w 1088"/>
                <a:gd name="T27" fmla="*/ 0 h 32"/>
                <a:gd name="T28" fmla="*/ 2147483646 w 1088"/>
                <a:gd name="T29" fmla="*/ 2147483646 h 32"/>
                <a:gd name="T30" fmla="*/ 2147483646 w 1088"/>
                <a:gd name="T31" fmla="*/ 2147483646 h 32"/>
                <a:gd name="T32" fmla="*/ 2147483646 w 1088"/>
                <a:gd name="T33" fmla="*/ 2147483646 h 32"/>
                <a:gd name="T34" fmla="*/ 2147483646 w 1088"/>
                <a:gd name="T35" fmla="*/ 2147483646 h 32"/>
                <a:gd name="T36" fmla="*/ 2147483646 w 1088"/>
                <a:gd name="T37" fmla="*/ 2147483646 h 32"/>
                <a:gd name="T38" fmla="*/ 2147483646 w 1088"/>
                <a:gd name="T39" fmla="*/ 2147483646 h 32"/>
                <a:gd name="T40" fmla="*/ 2147483646 w 1088"/>
                <a:gd name="T41" fmla="*/ 2147483646 h 32"/>
                <a:gd name="T42" fmla="*/ 2147483646 w 1088"/>
                <a:gd name="T43" fmla="*/ 2147483646 h 32"/>
                <a:gd name="T44" fmla="*/ 2147483646 w 1088"/>
                <a:gd name="T45" fmla="*/ 2147483646 h 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88" h="32">
                  <a:moveTo>
                    <a:pt x="15" y="32"/>
                  </a:moveTo>
                  <a:lnTo>
                    <a:pt x="15" y="32"/>
                  </a:lnTo>
                  <a:lnTo>
                    <a:pt x="9" y="32"/>
                  </a:lnTo>
                  <a:lnTo>
                    <a:pt x="5" y="28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0" y="9"/>
                  </a:lnTo>
                  <a:lnTo>
                    <a:pt x="5" y="4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071" y="0"/>
                  </a:lnTo>
                  <a:lnTo>
                    <a:pt x="1078" y="0"/>
                  </a:lnTo>
                  <a:lnTo>
                    <a:pt x="1084" y="4"/>
                  </a:lnTo>
                  <a:lnTo>
                    <a:pt x="1088" y="9"/>
                  </a:lnTo>
                  <a:lnTo>
                    <a:pt x="1088" y="15"/>
                  </a:lnTo>
                  <a:lnTo>
                    <a:pt x="1088" y="23"/>
                  </a:lnTo>
                  <a:lnTo>
                    <a:pt x="1084" y="28"/>
                  </a:lnTo>
                  <a:lnTo>
                    <a:pt x="1078" y="32"/>
                  </a:lnTo>
                  <a:lnTo>
                    <a:pt x="1071" y="32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623888" y="5101513"/>
              <a:ext cx="247648" cy="8364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998536" y="4792663"/>
              <a:ext cx="247652" cy="1145317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347788" y="5152988"/>
              <a:ext cx="254000" cy="784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722436" y="5416795"/>
              <a:ext cx="247652" cy="521186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15273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17001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成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8" name="手繪多邊形 47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0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成熟</a:t>
            </a:r>
          </a:p>
        </p:txBody>
      </p: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649782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新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0" name="手繪多邊形 39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2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新興</a:t>
            </a:r>
          </a:p>
        </p:txBody>
      </p: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239971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產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5" y="733970"/>
            <a:ext cx="8296804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產業</a:t>
            </a:r>
          </a:p>
        </p:txBody>
      </p:sp>
      <p:grpSp>
        <p:nvGrpSpPr>
          <p:cNvPr id="48" name="群組 35"/>
          <p:cNvGrpSpPr>
            <a:grpSpLocks/>
          </p:cNvGrpSpPr>
          <p:nvPr userDrawn="1"/>
        </p:nvGrpSpPr>
        <p:grpSpPr bwMode="auto">
          <a:xfrm>
            <a:off x="909637" y="579438"/>
            <a:ext cx="385763" cy="368300"/>
            <a:chOff x="909276" y="580141"/>
            <a:chExt cx="386252" cy="367281"/>
          </a:xfrm>
        </p:grpSpPr>
        <p:sp>
          <p:nvSpPr>
            <p:cNvPr id="49" name="Freeform 31"/>
            <p:cNvSpPr>
              <a:spLocks noEditPoints="1"/>
            </p:cNvSpPr>
            <p:nvPr/>
          </p:nvSpPr>
          <p:spPr bwMode="auto">
            <a:xfrm>
              <a:off x="909276" y="580141"/>
              <a:ext cx="386252" cy="367281"/>
            </a:xfrm>
            <a:custGeom>
              <a:avLst/>
              <a:gdLst>
                <a:gd name="T0" fmla="*/ 2147483646 w 1052"/>
                <a:gd name="T1" fmla="*/ 2147483646 h 1002"/>
                <a:gd name="T2" fmla="*/ 2147483646 w 1052"/>
                <a:gd name="T3" fmla="*/ 2147483646 h 1002"/>
                <a:gd name="T4" fmla="*/ 2147483646 w 1052"/>
                <a:gd name="T5" fmla="*/ 0 h 1002"/>
                <a:gd name="T6" fmla="*/ 2147483646 w 1052"/>
                <a:gd name="T7" fmla="*/ 0 h 1002"/>
                <a:gd name="T8" fmla="*/ 2147483646 w 1052"/>
                <a:gd name="T9" fmla="*/ 2147483646 h 1002"/>
                <a:gd name="T10" fmla="*/ 2147483646 w 1052"/>
                <a:gd name="T11" fmla="*/ 2147483646 h 1002"/>
                <a:gd name="T12" fmla="*/ 2147483646 w 1052"/>
                <a:gd name="T13" fmla="*/ 2147483646 h 1002"/>
                <a:gd name="T14" fmla="*/ 2147483646 w 1052"/>
                <a:gd name="T15" fmla="*/ 2147483646 h 1002"/>
                <a:gd name="T16" fmla="*/ 2147483646 w 1052"/>
                <a:gd name="T17" fmla="*/ 2147483646 h 1002"/>
                <a:gd name="T18" fmla="*/ 2147483646 w 1052"/>
                <a:gd name="T19" fmla="*/ 2147483646 h 1002"/>
                <a:gd name="T20" fmla="*/ 2147483646 w 1052"/>
                <a:gd name="T21" fmla="*/ 2147483646 h 1002"/>
                <a:gd name="T22" fmla="*/ 2147483646 w 1052"/>
                <a:gd name="T23" fmla="*/ 2147483646 h 1002"/>
                <a:gd name="T24" fmla="*/ 2147483646 w 1052"/>
                <a:gd name="T25" fmla="*/ 2147483646 h 1002"/>
                <a:gd name="T26" fmla="*/ 0 w 1052"/>
                <a:gd name="T27" fmla="*/ 2147483646 h 1002"/>
                <a:gd name="T28" fmla="*/ 2147483646 w 1052"/>
                <a:gd name="T29" fmla="*/ 2147483646 h 1002"/>
                <a:gd name="T30" fmla="*/ 2147483646 w 1052"/>
                <a:gd name="T31" fmla="*/ 2147483646 h 1002"/>
                <a:gd name="T32" fmla="*/ 2147483646 w 1052"/>
                <a:gd name="T33" fmla="*/ 2147483646 h 1002"/>
                <a:gd name="T34" fmla="*/ 2147483646 w 1052"/>
                <a:gd name="T35" fmla="*/ 2147483646 h 1002"/>
                <a:gd name="T36" fmla="*/ 2147483646 w 1052"/>
                <a:gd name="T37" fmla="*/ 2147483646 h 1002"/>
                <a:gd name="T38" fmla="*/ 2147483646 w 1052"/>
                <a:gd name="T39" fmla="*/ 2147483646 h 1002"/>
                <a:gd name="T40" fmla="*/ 2147483646 w 1052"/>
                <a:gd name="T41" fmla="*/ 2147483646 h 1002"/>
                <a:gd name="T42" fmla="*/ 2147483646 w 1052"/>
                <a:gd name="T43" fmla="*/ 2147483646 h 1002"/>
                <a:gd name="T44" fmla="*/ 2147483646 w 1052"/>
                <a:gd name="T45" fmla="*/ 2147483646 h 1002"/>
                <a:gd name="T46" fmla="*/ 2147483646 w 1052"/>
                <a:gd name="T47" fmla="*/ 2147483646 h 1002"/>
                <a:gd name="T48" fmla="*/ 2147483646 w 1052"/>
                <a:gd name="T49" fmla="*/ 2147483646 h 1002"/>
                <a:gd name="T50" fmla="*/ 2147483646 w 1052"/>
                <a:gd name="T51" fmla="*/ 2147483646 h 1002"/>
                <a:gd name="T52" fmla="*/ 2147483646 w 1052"/>
                <a:gd name="T53" fmla="*/ 2147483646 h 1002"/>
                <a:gd name="T54" fmla="*/ 2147483646 w 1052"/>
                <a:gd name="T55" fmla="*/ 2147483646 h 1002"/>
                <a:gd name="T56" fmla="*/ 2147483646 w 1052"/>
                <a:gd name="T57" fmla="*/ 2147483646 h 1002"/>
                <a:gd name="T58" fmla="*/ 2147483646 w 1052"/>
                <a:gd name="T59" fmla="*/ 2147483646 h 1002"/>
                <a:gd name="T60" fmla="*/ 2147483646 w 1052"/>
                <a:gd name="T61" fmla="*/ 2147483646 h 1002"/>
                <a:gd name="T62" fmla="*/ 2147483646 w 1052"/>
                <a:gd name="T63" fmla="*/ 2147483646 h 1002"/>
                <a:gd name="T64" fmla="*/ 2147483646 w 1052"/>
                <a:gd name="T65" fmla="*/ 2147483646 h 1002"/>
                <a:gd name="T66" fmla="*/ 2147483646 w 1052"/>
                <a:gd name="T67" fmla="*/ 2147483646 h 1002"/>
                <a:gd name="T68" fmla="*/ 2147483646 w 1052"/>
                <a:gd name="T69" fmla="*/ 2147483646 h 1002"/>
                <a:gd name="T70" fmla="*/ 2147483646 w 1052"/>
                <a:gd name="T71" fmla="*/ 2147483646 h 1002"/>
                <a:gd name="T72" fmla="*/ 2147483646 w 1052"/>
                <a:gd name="T73" fmla="*/ 2147483646 h 1002"/>
                <a:gd name="T74" fmla="*/ 2147483646 w 1052"/>
                <a:gd name="T75" fmla="*/ 2147483646 h 1002"/>
                <a:gd name="T76" fmla="*/ 2147483646 w 1052"/>
                <a:gd name="T77" fmla="*/ 2147483646 h 1002"/>
                <a:gd name="T78" fmla="*/ 2147483646 w 1052"/>
                <a:gd name="T79" fmla="*/ 2147483646 h 1002"/>
                <a:gd name="T80" fmla="*/ 2147483646 w 1052"/>
                <a:gd name="T81" fmla="*/ 2147483646 h 1002"/>
                <a:gd name="T82" fmla="*/ 2147483646 w 1052"/>
                <a:gd name="T83" fmla="*/ 2147483646 h 1002"/>
                <a:gd name="T84" fmla="*/ 2147483646 w 1052"/>
                <a:gd name="T85" fmla="*/ 2147483646 h 1002"/>
                <a:gd name="T86" fmla="*/ 2147483646 w 1052"/>
                <a:gd name="T87" fmla="*/ 2147483646 h 1002"/>
                <a:gd name="T88" fmla="*/ 2147483646 w 1052"/>
                <a:gd name="T89" fmla="*/ 2147483646 h 1002"/>
                <a:gd name="T90" fmla="*/ 2147483646 w 1052"/>
                <a:gd name="T91" fmla="*/ 2147483646 h 1002"/>
                <a:gd name="T92" fmla="*/ 2147483646 w 1052"/>
                <a:gd name="T93" fmla="*/ 2147483646 h 1002"/>
                <a:gd name="T94" fmla="*/ 2147483646 w 1052"/>
                <a:gd name="T95" fmla="*/ 2147483646 h 1002"/>
                <a:gd name="T96" fmla="*/ 2147483646 w 1052"/>
                <a:gd name="T97" fmla="*/ 2147483646 h 1002"/>
                <a:gd name="T98" fmla="*/ 2147483646 w 1052"/>
                <a:gd name="T99" fmla="*/ 2147483646 h 1002"/>
                <a:gd name="T100" fmla="*/ 2147483646 w 1052"/>
                <a:gd name="T101" fmla="*/ 2147483646 h 1002"/>
                <a:gd name="T102" fmla="*/ 2147483646 w 1052"/>
                <a:gd name="T103" fmla="*/ 2147483646 h 1002"/>
                <a:gd name="T104" fmla="*/ 2147483646 w 1052"/>
                <a:gd name="T105" fmla="*/ 2147483646 h 1002"/>
                <a:gd name="T106" fmla="*/ 2147483646 w 1052"/>
                <a:gd name="T107" fmla="*/ 2147483646 h 1002"/>
                <a:gd name="T108" fmla="*/ 2147483646 w 1052"/>
                <a:gd name="T109" fmla="*/ 2147483646 h 1002"/>
                <a:gd name="T110" fmla="*/ 2147483646 w 1052"/>
                <a:gd name="T111" fmla="*/ 2147483646 h 100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52" h="1002">
                  <a:moveTo>
                    <a:pt x="1033" y="187"/>
                  </a:moveTo>
                  <a:lnTo>
                    <a:pt x="548" y="12"/>
                  </a:lnTo>
                  <a:lnTo>
                    <a:pt x="545" y="8"/>
                  </a:lnTo>
                  <a:lnTo>
                    <a:pt x="539" y="4"/>
                  </a:lnTo>
                  <a:lnTo>
                    <a:pt x="535" y="0"/>
                  </a:lnTo>
                  <a:lnTo>
                    <a:pt x="526" y="0"/>
                  </a:lnTo>
                  <a:lnTo>
                    <a:pt x="490" y="0"/>
                  </a:lnTo>
                  <a:lnTo>
                    <a:pt x="482" y="2"/>
                  </a:lnTo>
                  <a:lnTo>
                    <a:pt x="473" y="6"/>
                  </a:lnTo>
                  <a:lnTo>
                    <a:pt x="469" y="15"/>
                  </a:lnTo>
                  <a:lnTo>
                    <a:pt x="467" y="23"/>
                  </a:lnTo>
                  <a:lnTo>
                    <a:pt x="467" y="187"/>
                  </a:lnTo>
                  <a:lnTo>
                    <a:pt x="266" y="187"/>
                  </a:lnTo>
                  <a:lnTo>
                    <a:pt x="266" y="119"/>
                  </a:lnTo>
                  <a:lnTo>
                    <a:pt x="264" y="108"/>
                  </a:lnTo>
                  <a:lnTo>
                    <a:pt x="258" y="100"/>
                  </a:lnTo>
                  <a:lnTo>
                    <a:pt x="252" y="95"/>
                  </a:lnTo>
                  <a:lnTo>
                    <a:pt x="241" y="93"/>
                  </a:lnTo>
                  <a:lnTo>
                    <a:pt x="26" y="93"/>
                  </a:lnTo>
                  <a:lnTo>
                    <a:pt x="15" y="95"/>
                  </a:lnTo>
                  <a:lnTo>
                    <a:pt x="9" y="100"/>
                  </a:lnTo>
                  <a:lnTo>
                    <a:pt x="2" y="108"/>
                  </a:lnTo>
                  <a:lnTo>
                    <a:pt x="0" y="119"/>
                  </a:lnTo>
                  <a:lnTo>
                    <a:pt x="0" y="366"/>
                  </a:lnTo>
                  <a:lnTo>
                    <a:pt x="2" y="377"/>
                  </a:lnTo>
                  <a:lnTo>
                    <a:pt x="9" y="383"/>
                  </a:lnTo>
                  <a:lnTo>
                    <a:pt x="15" y="389"/>
                  </a:lnTo>
                  <a:lnTo>
                    <a:pt x="26" y="391"/>
                  </a:lnTo>
                  <a:lnTo>
                    <a:pt x="241" y="391"/>
                  </a:lnTo>
                  <a:lnTo>
                    <a:pt x="252" y="389"/>
                  </a:lnTo>
                  <a:lnTo>
                    <a:pt x="258" y="383"/>
                  </a:lnTo>
                  <a:lnTo>
                    <a:pt x="264" y="377"/>
                  </a:lnTo>
                  <a:lnTo>
                    <a:pt x="266" y="366"/>
                  </a:lnTo>
                  <a:lnTo>
                    <a:pt x="266" y="321"/>
                  </a:lnTo>
                  <a:lnTo>
                    <a:pt x="437" y="321"/>
                  </a:lnTo>
                  <a:lnTo>
                    <a:pt x="437" y="815"/>
                  </a:lnTo>
                  <a:lnTo>
                    <a:pt x="307" y="815"/>
                  </a:lnTo>
                  <a:lnTo>
                    <a:pt x="296" y="817"/>
                  </a:lnTo>
                  <a:lnTo>
                    <a:pt x="290" y="821"/>
                  </a:lnTo>
                  <a:lnTo>
                    <a:pt x="284" y="828"/>
                  </a:lnTo>
                  <a:lnTo>
                    <a:pt x="281" y="836"/>
                  </a:lnTo>
                  <a:lnTo>
                    <a:pt x="281" y="981"/>
                  </a:lnTo>
                  <a:lnTo>
                    <a:pt x="284" y="990"/>
                  </a:lnTo>
                  <a:lnTo>
                    <a:pt x="290" y="996"/>
                  </a:lnTo>
                  <a:lnTo>
                    <a:pt x="296" y="1000"/>
                  </a:lnTo>
                  <a:lnTo>
                    <a:pt x="307" y="1002"/>
                  </a:lnTo>
                  <a:lnTo>
                    <a:pt x="686" y="1002"/>
                  </a:lnTo>
                  <a:lnTo>
                    <a:pt x="694" y="1000"/>
                  </a:lnTo>
                  <a:lnTo>
                    <a:pt x="703" y="996"/>
                  </a:lnTo>
                  <a:lnTo>
                    <a:pt x="709" y="990"/>
                  </a:lnTo>
                  <a:lnTo>
                    <a:pt x="712" y="981"/>
                  </a:lnTo>
                  <a:lnTo>
                    <a:pt x="712" y="836"/>
                  </a:lnTo>
                  <a:lnTo>
                    <a:pt x="709" y="828"/>
                  </a:lnTo>
                  <a:lnTo>
                    <a:pt x="703" y="821"/>
                  </a:lnTo>
                  <a:lnTo>
                    <a:pt x="694" y="817"/>
                  </a:lnTo>
                  <a:lnTo>
                    <a:pt x="686" y="815"/>
                  </a:lnTo>
                  <a:lnTo>
                    <a:pt x="577" y="815"/>
                  </a:lnTo>
                  <a:lnTo>
                    <a:pt x="577" y="321"/>
                  </a:lnTo>
                  <a:lnTo>
                    <a:pt x="882" y="321"/>
                  </a:lnTo>
                  <a:lnTo>
                    <a:pt x="882" y="453"/>
                  </a:lnTo>
                  <a:lnTo>
                    <a:pt x="829" y="453"/>
                  </a:lnTo>
                  <a:lnTo>
                    <a:pt x="820" y="453"/>
                  </a:lnTo>
                  <a:lnTo>
                    <a:pt x="812" y="460"/>
                  </a:lnTo>
                  <a:lnTo>
                    <a:pt x="805" y="468"/>
                  </a:lnTo>
                  <a:lnTo>
                    <a:pt x="805" y="477"/>
                  </a:lnTo>
                  <a:lnTo>
                    <a:pt x="805" y="568"/>
                  </a:lnTo>
                  <a:lnTo>
                    <a:pt x="805" y="579"/>
                  </a:lnTo>
                  <a:lnTo>
                    <a:pt x="812" y="585"/>
                  </a:lnTo>
                  <a:lnTo>
                    <a:pt x="820" y="592"/>
                  </a:lnTo>
                  <a:lnTo>
                    <a:pt x="829" y="594"/>
                  </a:lnTo>
                  <a:lnTo>
                    <a:pt x="986" y="594"/>
                  </a:lnTo>
                  <a:lnTo>
                    <a:pt x="995" y="592"/>
                  </a:lnTo>
                  <a:lnTo>
                    <a:pt x="1003" y="585"/>
                  </a:lnTo>
                  <a:lnTo>
                    <a:pt x="1008" y="579"/>
                  </a:lnTo>
                  <a:lnTo>
                    <a:pt x="1010" y="568"/>
                  </a:lnTo>
                  <a:lnTo>
                    <a:pt x="1010" y="477"/>
                  </a:lnTo>
                  <a:lnTo>
                    <a:pt x="1008" y="468"/>
                  </a:lnTo>
                  <a:lnTo>
                    <a:pt x="1003" y="460"/>
                  </a:lnTo>
                  <a:lnTo>
                    <a:pt x="995" y="453"/>
                  </a:lnTo>
                  <a:lnTo>
                    <a:pt x="986" y="453"/>
                  </a:lnTo>
                  <a:lnTo>
                    <a:pt x="931" y="453"/>
                  </a:lnTo>
                  <a:lnTo>
                    <a:pt x="931" y="321"/>
                  </a:lnTo>
                  <a:lnTo>
                    <a:pt x="1029" y="321"/>
                  </a:lnTo>
                  <a:lnTo>
                    <a:pt x="1037" y="319"/>
                  </a:lnTo>
                  <a:lnTo>
                    <a:pt x="1046" y="315"/>
                  </a:lnTo>
                  <a:lnTo>
                    <a:pt x="1050" y="306"/>
                  </a:lnTo>
                  <a:lnTo>
                    <a:pt x="1052" y="298"/>
                  </a:lnTo>
                  <a:lnTo>
                    <a:pt x="1052" y="213"/>
                  </a:lnTo>
                  <a:lnTo>
                    <a:pt x="1052" y="202"/>
                  </a:lnTo>
                  <a:lnTo>
                    <a:pt x="1048" y="196"/>
                  </a:lnTo>
                  <a:lnTo>
                    <a:pt x="1039" y="191"/>
                  </a:lnTo>
                  <a:lnTo>
                    <a:pt x="1033" y="187"/>
                  </a:lnTo>
                  <a:close/>
                  <a:moveTo>
                    <a:pt x="552" y="76"/>
                  </a:moveTo>
                  <a:lnTo>
                    <a:pt x="858" y="187"/>
                  </a:lnTo>
                  <a:lnTo>
                    <a:pt x="552" y="187"/>
                  </a:lnTo>
                  <a:lnTo>
                    <a:pt x="552" y="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1206515" y="752699"/>
              <a:ext cx="71529" cy="728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6982331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債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債市</a:t>
            </a:r>
          </a:p>
        </p:txBody>
      </p:sp>
      <p:grpSp>
        <p:nvGrpSpPr>
          <p:cNvPr id="40" name="组合 60"/>
          <p:cNvGrpSpPr>
            <a:grpSpLocks/>
          </p:cNvGrpSpPr>
          <p:nvPr userDrawn="1"/>
        </p:nvGrpSpPr>
        <p:grpSpPr bwMode="auto">
          <a:xfrm>
            <a:off x="890588" y="588963"/>
            <a:ext cx="431800" cy="328612"/>
            <a:chOff x="407988" y="4792663"/>
            <a:chExt cx="1727200" cy="1331912"/>
          </a:xfrm>
        </p:grpSpPr>
        <p:sp>
          <p:nvSpPr>
            <p:cNvPr id="41" name="Freeform 42"/>
            <p:cNvSpPr>
              <a:spLocks/>
            </p:cNvSpPr>
            <p:nvPr/>
          </p:nvSpPr>
          <p:spPr bwMode="auto">
            <a:xfrm>
              <a:off x="407988" y="6073100"/>
              <a:ext cx="1727200" cy="51475"/>
            </a:xfrm>
            <a:custGeom>
              <a:avLst/>
              <a:gdLst>
                <a:gd name="T0" fmla="*/ 2147483646 w 1088"/>
                <a:gd name="T1" fmla="*/ 2147483646 h 32"/>
                <a:gd name="T2" fmla="*/ 2147483646 w 1088"/>
                <a:gd name="T3" fmla="*/ 2147483646 h 32"/>
                <a:gd name="T4" fmla="*/ 2147483646 w 1088"/>
                <a:gd name="T5" fmla="*/ 2147483646 h 32"/>
                <a:gd name="T6" fmla="*/ 2147483646 w 1088"/>
                <a:gd name="T7" fmla="*/ 2147483646 h 32"/>
                <a:gd name="T8" fmla="*/ 0 w 1088"/>
                <a:gd name="T9" fmla="*/ 2147483646 h 32"/>
                <a:gd name="T10" fmla="*/ 0 w 1088"/>
                <a:gd name="T11" fmla="*/ 2147483646 h 32"/>
                <a:gd name="T12" fmla="*/ 0 w 1088"/>
                <a:gd name="T13" fmla="*/ 2147483646 h 32"/>
                <a:gd name="T14" fmla="*/ 0 w 1088"/>
                <a:gd name="T15" fmla="*/ 2147483646 h 32"/>
                <a:gd name="T16" fmla="*/ 2147483646 w 1088"/>
                <a:gd name="T17" fmla="*/ 2147483646 h 32"/>
                <a:gd name="T18" fmla="*/ 2147483646 w 1088"/>
                <a:gd name="T19" fmla="*/ 0 h 32"/>
                <a:gd name="T20" fmla="*/ 2147483646 w 1088"/>
                <a:gd name="T21" fmla="*/ 0 h 32"/>
                <a:gd name="T22" fmla="*/ 2147483646 w 1088"/>
                <a:gd name="T23" fmla="*/ 0 h 32"/>
                <a:gd name="T24" fmla="*/ 2147483646 w 1088"/>
                <a:gd name="T25" fmla="*/ 0 h 32"/>
                <a:gd name="T26" fmla="*/ 2147483646 w 1088"/>
                <a:gd name="T27" fmla="*/ 0 h 32"/>
                <a:gd name="T28" fmla="*/ 2147483646 w 1088"/>
                <a:gd name="T29" fmla="*/ 2147483646 h 32"/>
                <a:gd name="T30" fmla="*/ 2147483646 w 1088"/>
                <a:gd name="T31" fmla="*/ 2147483646 h 32"/>
                <a:gd name="T32" fmla="*/ 2147483646 w 1088"/>
                <a:gd name="T33" fmla="*/ 2147483646 h 32"/>
                <a:gd name="T34" fmla="*/ 2147483646 w 1088"/>
                <a:gd name="T35" fmla="*/ 2147483646 h 32"/>
                <a:gd name="T36" fmla="*/ 2147483646 w 1088"/>
                <a:gd name="T37" fmla="*/ 2147483646 h 32"/>
                <a:gd name="T38" fmla="*/ 2147483646 w 1088"/>
                <a:gd name="T39" fmla="*/ 2147483646 h 32"/>
                <a:gd name="T40" fmla="*/ 2147483646 w 1088"/>
                <a:gd name="T41" fmla="*/ 2147483646 h 32"/>
                <a:gd name="T42" fmla="*/ 2147483646 w 1088"/>
                <a:gd name="T43" fmla="*/ 2147483646 h 32"/>
                <a:gd name="T44" fmla="*/ 2147483646 w 1088"/>
                <a:gd name="T45" fmla="*/ 2147483646 h 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88" h="32">
                  <a:moveTo>
                    <a:pt x="15" y="32"/>
                  </a:moveTo>
                  <a:lnTo>
                    <a:pt x="15" y="32"/>
                  </a:lnTo>
                  <a:lnTo>
                    <a:pt x="9" y="32"/>
                  </a:lnTo>
                  <a:lnTo>
                    <a:pt x="5" y="28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0" y="9"/>
                  </a:lnTo>
                  <a:lnTo>
                    <a:pt x="5" y="4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071" y="0"/>
                  </a:lnTo>
                  <a:lnTo>
                    <a:pt x="1078" y="0"/>
                  </a:lnTo>
                  <a:lnTo>
                    <a:pt x="1084" y="4"/>
                  </a:lnTo>
                  <a:lnTo>
                    <a:pt x="1088" y="9"/>
                  </a:lnTo>
                  <a:lnTo>
                    <a:pt x="1088" y="15"/>
                  </a:lnTo>
                  <a:lnTo>
                    <a:pt x="1088" y="23"/>
                  </a:lnTo>
                  <a:lnTo>
                    <a:pt x="1084" y="28"/>
                  </a:lnTo>
                  <a:lnTo>
                    <a:pt x="1078" y="32"/>
                  </a:lnTo>
                  <a:lnTo>
                    <a:pt x="1071" y="32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623888" y="5101513"/>
              <a:ext cx="247648" cy="8364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998536" y="4792663"/>
              <a:ext cx="247652" cy="1145317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347788" y="5152988"/>
              <a:ext cx="254000" cy="784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722436" y="5416795"/>
              <a:ext cx="247652" cy="521186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73377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成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8" name="手繪多邊形 47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0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成熟</a:t>
            </a:r>
          </a:p>
        </p:txBody>
      </p: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文字方塊 30">
            <a:extLst>
              <a:ext uri="{FF2B5EF4-FFF2-40B4-BE49-F238E27FC236}">
                <a16:creationId xmlns:a16="http://schemas.microsoft.com/office/drawing/2014/main" id="{52D60925-D418-4720-BDD2-1ADFD463AE6F}"/>
              </a:ext>
            </a:extLst>
          </p:cNvPr>
          <p:cNvSpPr txBox="1"/>
          <p:nvPr userDrawn="1"/>
        </p:nvSpPr>
        <p:spPr>
          <a:xfrm>
            <a:off x="9239251" y="1"/>
            <a:ext cx="3048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&lt;</a:t>
            </a:r>
            <a:r>
              <a:rPr lang="zh-TW" altLang="en-US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僅供內部教育訓練使用</a:t>
            </a:r>
            <a:r>
              <a:rPr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&gt;</a:t>
            </a:r>
            <a:endParaRPr lang="zh-TW" altLang="en-US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24028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新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0" name="手繪多邊形 39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2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新興</a:t>
            </a:r>
          </a:p>
        </p:txBody>
      </p: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" name="文字方塊 43"/>
          <p:cNvSpPr txBox="1"/>
          <p:nvPr userDrawn="1"/>
        </p:nvSpPr>
        <p:spPr>
          <a:xfrm>
            <a:off x="9239251" y="1"/>
            <a:ext cx="3048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&lt;</a:t>
            </a:r>
            <a:r>
              <a:rPr lang="zh-TW" altLang="en-US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僅供內部教育訓練使用</a:t>
            </a:r>
            <a:r>
              <a:rPr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&gt;</a:t>
            </a:r>
            <a:endParaRPr lang="zh-TW" altLang="en-US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52774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產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5" y="733970"/>
            <a:ext cx="8296804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產業</a:t>
            </a:r>
          </a:p>
        </p:txBody>
      </p:sp>
      <p:grpSp>
        <p:nvGrpSpPr>
          <p:cNvPr id="48" name="群組 35"/>
          <p:cNvGrpSpPr>
            <a:grpSpLocks/>
          </p:cNvGrpSpPr>
          <p:nvPr userDrawn="1"/>
        </p:nvGrpSpPr>
        <p:grpSpPr bwMode="auto">
          <a:xfrm>
            <a:off x="909637" y="579438"/>
            <a:ext cx="385763" cy="368300"/>
            <a:chOff x="909276" y="580141"/>
            <a:chExt cx="386252" cy="367281"/>
          </a:xfrm>
        </p:grpSpPr>
        <p:sp>
          <p:nvSpPr>
            <p:cNvPr id="49" name="Freeform 31"/>
            <p:cNvSpPr>
              <a:spLocks noEditPoints="1"/>
            </p:cNvSpPr>
            <p:nvPr/>
          </p:nvSpPr>
          <p:spPr bwMode="auto">
            <a:xfrm>
              <a:off x="909276" y="580141"/>
              <a:ext cx="386252" cy="367281"/>
            </a:xfrm>
            <a:custGeom>
              <a:avLst/>
              <a:gdLst>
                <a:gd name="T0" fmla="*/ 2147483646 w 1052"/>
                <a:gd name="T1" fmla="*/ 2147483646 h 1002"/>
                <a:gd name="T2" fmla="*/ 2147483646 w 1052"/>
                <a:gd name="T3" fmla="*/ 2147483646 h 1002"/>
                <a:gd name="T4" fmla="*/ 2147483646 w 1052"/>
                <a:gd name="T5" fmla="*/ 0 h 1002"/>
                <a:gd name="T6" fmla="*/ 2147483646 w 1052"/>
                <a:gd name="T7" fmla="*/ 0 h 1002"/>
                <a:gd name="T8" fmla="*/ 2147483646 w 1052"/>
                <a:gd name="T9" fmla="*/ 2147483646 h 1002"/>
                <a:gd name="T10" fmla="*/ 2147483646 w 1052"/>
                <a:gd name="T11" fmla="*/ 2147483646 h 1002"/>
                <a:gd name="T12" fmla="*/ 2147483646 w 1052"/>
                <a:gd name="T13" fmla="*/ 2147483646 h 1002"/>
                <a:gd name="T14" fmla="*/ 2147483646 w 1052"/>
                <a:gd name="T15" fmla="*/ 2147483646 h 1002"/>
                <a:gd name="T16" fmla="*/ 2147483646 w 1052"/>
                <a:gd name="T17" fmla="*/ 2147483646 h 1002"/>
                <a:gd name="T18" fmla="*/ 2147483646 w 1052"/>
                <a:gd name="T19" fmla="*/ 2147483646 h 1002"/>
                <a:gd name="T20" fmla="*/ 2147483646 w 1052"/>
                <a:gd name="T21" fmla="*/ 2147483646 h 1002"/>
                <a:gd name="T22" fmla="*/ 2147483646 w 1052"/>
                <a:gd name="T23" fmla="*/ 2147483646 h 1002"/>
                <a:gd name="T24" fmla="*/ 2147483646 w 1052"/>
                <a:gd name="T25" fmla="*/ 2147483646 h 1002"/>
                <a:gd name="T26" fmla="*/ 0 w 1052"/>
                <a:gd name="T27" fmla="*/ 2147483646 h 1002"/>
                <a:gd name="T28" fmla="*/ 2147483646 w 1052"/>
                <a:gd name="T29" fmla="*/ 2147483646 h 1002"/>
                <a:gd name="T30" fmla="*/ 2147483646 w 1052"/>
                <a:gd name="T31" fmla="*/ 2147483646 h 1002"/>
                <a:gd name="T32" fmla="*/ 2147483646 w 1052"/>
                <a:gd name="T33" fmla="*/ 2147483646 h 1002"/>
                <a:gd name="T34" fmla="*/ 2147483646 w 1052"/>
                <a:gd name="T35" fmla="*/ 2147483646 h 1002"/>
                <a:gd name="T36" fmla="*/ 2147483646 w 1052"/>
                <a:gd name="T37" fmla="*/ 2147483646 h 1002"/>
                <a:gd name="T38" fmla="*/ 2147483646 w 1052"/>
                <a:gd name="T39" fmla="*/ 2147483646 h 1002"/>
                <a:gd name="T40" fmla="*/ 2147483646 w 1052"/>
                <a:gd name="T41" fmla="*/ 2147483646 h 1002"/>
                <a:gd name="T42" fmla="*/ 2147483646 w 1052"/>
                <a:gd name="T43" fmla="*/ 2147483646 h 1002"/>
                <a:gd name="T44" fmla="*/ 2147483646 w 1052"/>
                <a:gd name="T45" fmla="*/ 2147483646 h 1002"/>
                <a:gd name="T46" fmla="*/ 2147483646 w 1052"/>
                <a:gd name="T47" fmla="*/ 2147483646 h 1002"/>
                <a:gd name="T48" fmla="*/ 2147483646 w 1052"/>
                <a:gd name="T49" fmla="*/ 2147483646 h 1002"/>
                <a:gd name="T50" fmla="*/ 2147483646 w 1052"/>
                <a:gd name="T51" fmla="*/ 2147483646 h 1002"/>
                <a:gd name="T52" fmla="*/ 2147483646 w 1052"/>
                <a:gd name="T53" fmla="*/ 2147483646 h 1002"/>
                <a:gd name="T54" fmla="*/ 2147483646 w 1052"/>
                <a:gd name="T55" fmla="*/ 2147483646 h 1002"/>
                <a:gd name="T56" fmla="*/ 2147483646 w 1052"/>
                <a:gd name="T57" fmla="*/ 2147483646 h 1002"/>
                <a:gd name="T58" fmla="*/ 2147483646 w 1052"/>
                <a:gd name="T59" fmla="*/ 2147483646 h 1002"/>
                <a:gd name="T60" fmla="*/ 2147483646 w 1052"/>
                <a:gd name="T61" fmla="*/ 2147483646 h 1002"/>
                <a:gd name="T62" fmla="*/ 2147483646 w 1052"/>
                <a:gd name="T63" fmla="*/ 2147483646 h 1002"/>
                <a:gd name="T64" fmla="*/ 2147483646 w 1052"/>
                <a:gd name="T65" fmla="*/ 2147483646 h 1002"/>
                <a:gd name="T66" fmla="*/ 2147483646 w 1052"/>
                <a:gd name="T67" fmla="*/ 2147483646 h 1002"/>
                <a:gd name="T68" fmla="*/ 2147483646 w 1052"/>
                <a:gd name="T69" fmla="*/ 2147483646 h 1002"/>
                <a:gd name="T70" fmla="*/ 2147483646 w 1052"/>
                <a:gd name="T71" fmla="*/ 2147483646 h 1002"/>
                <a:gd name="T72" fmla="*/ 2147483646 w 1052"/>
                <a:gd name="T73" fmla="*/ 2147483646 h 1002"/>
                <a:gd name="T74" fmla="*/ 2147483646 w 1052"/>
                <a:gd name="T75" fmla="*/ 2147483646 h 1002"/>
                <a:gd name="T76" fmla="*/ 2147483646 w 1052"/>
                <a:gd name="T77" fmla="*/ 2147483646 h 1002"/>
                <a:gd name="T78" fmla="*/ 2147483646 w 1052"/>
                <a:gd name="T79" fmla="*/ 2147483646 h 1002"/>
                <a:gd name="T80" fmla="*/ 2147483646 w 1052"/>
                <a:gd name="T81" fmla="*/ 2147483646 h 1002"/>
                <a:gd name="T82" fmla="*/ 2147483646 w 1052"/>
                <a:gd name="T83" fmla="*/ 2147483646 h 1002"/>
                <a:gd name="T84" fmla="*/ 2147483646 w 1052"/>
                <a:gd name="T85" fmla="*/ 2147483646 h 1002"/>
                <a:gd name="T86" fmla="*/ 2147483646 w 1052"/>
                <a:gd name="T87" fmla="*/ 2147483646 h 1002"/>
                <a:gd name="T88" fmla="*/ 2147483646 w 1052"/>
                <a:gd name="T89" fmla="*/ 2147483646 h 1002"/>
                <a:gd name="T90" fmla="*/ 2147483646 w 1052"/>
                <a:gd name="T91" fmla="*/ 2147483646 h 1002"/>
                <a:gd name="T92" fmla="*/ 2147483646 w 1052"/>
                <a:gd name="T93" fmla="*/ 2147483646 h 1002"/>
                <a:gd name="T94" fmla="*/ 2147483646 w 1052"/>
                <a:gd name="T95" fmla="*/ 2147483646 h 1002"/>
                <a:gd name="T96" fmla="*/ 2147483646 w 1052"/>
                <a:gd name="T97" fmla="*/ 2147483646 h 1002"/>
                <a:gd name="T98" fmla="*/ 2147483646 w 1052"/>
                <a:gd name="T99" fmla="*/ 2147483646 h 1002"/>
                <a:gd name="T100" fmla="*/ 2147483646 w 1052"/>
                <a:gd name="T101" fmla="*/ 2147483646 h 1002"/>
                <a:gd name="T102" fmla="*/ 2147483646 w 1052"/>
                <a:gd name="T103" fmla="*/ 2147483646 h 1002"/>
                <a:gd name="T104" fmla="*/ 2147483646 w 1052"/>
                <a:gd name="T105" fmla="*/ 2147483646 h 1002"/>
                <a:gd name="T106" fmla="*/ 2147483646 w 1052"/>
                <a:gd name="T107" fmla="*/ 2147483646 h 1002"/>
                <a:gd name="T108" fmla="*/ 2147483646 w 1052"/>
                <a:gd name="T109" fmla="*/ 2147483646 h 1002"/>
                <a:gd name="T110" fmla="*/ 2147483646 w 1052"/>
                <a:gd name="T111" fmla="*/ 2147483646 h 100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52" h="1002">
                  <a:moveTo>
                    <a:pt x="1033" y="187"/>
                  </a:moveTo>
                  <a:lnTo>
                    <a:pt x="548" y="12"/>
                  </a:lnTo>
                  <a:lnTo>
                    <a:pt x="545" y="8"/>
                  </a:lnTo>
                  <a:lnTo>
                    <a:pt x="539" y="4"/>
                  </a:lnTo>
                  <a:lnTo>
                    <a:pt x="535" y="0"/>
                  </a:lnTo>
                  <a:lnTo>
                    <a:pt x="526" y="0"/>
                  </a:lnTo>
                  <a:lnTo>
                    <a:pt x="490" y="0"/>
                  </a:lnTo>
                  <a:lnTo>
                    <a:pt x="482" y="2"/>
                  </a:lnTo>
                  <a:lnTo>
                    <a:pt x="473" y="6"/>
                  </a:lnTo>
                  <a:lnTo>
                    <a:pt x="469" y="15"/>
                  </a:lnTo>
                  <a:lnTo>
                    <a:pt x="467" y="23"/>
                  </a:lnTo>
                  <a:lnTo>
                    <a:pt x="467" y="187"/>
                  </a:lnTo>
                  <a:lnTo>
                    <a:pt x="266" y="187"/>
                  </a:lnTo>
                  <a:lnTo>
                    <a:pt x="266" y="119"/>
                  </a:lnTo>
                  <a:lnTo>
                    <a:pt x="264" y="108"/>
                  </a:lnTo>
                  <a:lnTo>
                    <a:pt x="258" y="100"/>
                  </a:lnTo>
                  <a:lnTo>
                    <a:pt x="252" y="95"/>
                  </a:lnTo>
                  <a:lnTo>
                    <a:pt x="241" y="93"/>
                  </a:lnTo>
                  <a:lnTo>
                    <a:pt x="26" y="93"/>
                  </a:lnTo>
                  <a:lnTo>
                    <a:pt x="15" y="95"/>
                  </a:lnTo>
                  <a:lnTo>
                    <a:pt x="9" y="100"/>
                  </a:lnTo>
                  <a:lnTo>
                    <a:pt x="2" y="108"/>
                  </a:lnTo>
                  <a:lnTo>
                    <a:pt x="0" y="119"/>
                  </a:lnTo>
                  <a:lnTo>
                    <a:pt x="0" y="366"/>
                  </a:lnTo>
                  <a:lnTo>
                    <a:pt x="2" y="377"/>
                  </a:lnTo>
                  <a:lnTo>
                    <a:pt x="9" y="383"/>
                  </a:lnTo>
                  <a:lnTo>
                    <a:pt x="15" y="389"/>
                  </a:lnTo>
                  <a:lnTo>
                    <a:pt x="26" y="391"/>
                  </a:lnTo>
                  <a:lnTo>
                    <a:pt x="241" y="391"/>
                  </a:lnTo>
                  <a:lnTo>
                    <a:pt x="252" y="389"/>
                  </a:lnTo>
                  <a:lnTo>
                    <a:pt x="258" y="383"/>
                  </a:lnTo>
                  <a:lnTo>
                    <a:pt x="264" y="377"/>
                  </a:lnTo>
                  <a:lnTo>
                    <a:pt x="266" y="366"/>
                  </a:lnTo>
                  <a:lnTo>
                    <a:pt x="266" y="321"/>
                  </a:lnTo>
                  <a:lnTo>
                    <a:pt x="437" y="321"/>
                  </a:lnTo>
                  <a:lnTo>
                    <a:pt x="437" y="815"/>
                  </a:lnTo>
                  <a:lnTo>
                    <a:pt x="307" y="815"/>
                  </a:lnTo>
                  <a:lnTo>
                    <a:pt x="296" y="817"/>
                  </a:lnTo>
                  <a:lnTo>
                    <a:pt x="290" y="821"/>
                  </a:lnTo>
                  <a:lnTo>
                    <a:pt x="284" y="828"/>
                  </a:lnTo>
                  <a:lnTo>
                    <a:pt x="281" y="836"/>
                  </a:lnTo>
                  <a:lnTo>
                    <a:pt x="281" y="981"/>
                  </a:lnTo>
                  <a:lnTo>
                    <a:pt x="284" y="990"/>
                  </a:lnTo>
                  <a:lnTo>
                    <a:pt x="290" y="996"/>
                  </a:lnTo>
                  <a:lnTo>
                    <a:pt x="296" y="1000"/>
                  </a:lnTo>
                  <a:lnTo>
                    <a:pt x="307" y="1002"/>
                  </a:lnTo>
                  <a:lnTo>
                    <a:pt x="686" y="1002"/>
                  </a:lnTo>
                  <a:lnTo>
                    <a:pt x="694" y="1000"/>
                  </a:lnTo>
                  <a:lnTo>
                    <a:pt x="703" y="996"/>
                  </a:lnTo>
                  <a:lnTo>
                    <a:pt x="709" y="990"/>
                  </a:lnTo>
                  <a:lnTo>
                    <a:pt x="712" y="981"/>
                  </a:lnTo>
                  <a:lnTo>
                    <a:pt x="712" y="836"/>
                  </a:lnTo>
                  <a:lnTo>
                    <a:pt x="709" y="828"/>
                  </a:lnTo>
                  <a:lnTo>
                    <a:pt x="703" y="821"/>
                  </a:lnTo>
                  <a:lnTo>
                    <a:pt x="694" y="817"/>
                  </a:lnTo>
                  <a:lnTo>
                    <a:pt x="686" y="815"/>
                  </a:lnTo>
                  <a:lnTo>
                    <a:pt x="577" y="815"/>
                  </a:lnTo>
                  <a:lnTo>
                    <a:pt x="577" y="321"/>
                  </a:lnTo>
                  <a:lnTo>
                    <a:pt x="882" y="321"/>
                  </a:lnTo>
                  <a:lnTo>
                    <a:pt x="882" y="453"/>
                  </a:lnTo>
                  <a:lnTo>
                    <a:pt x="829" y="453"/>
                  </a:lnTo>
                  <a:lnTo>
                    <a:pt x="820" y="453"/>
                  </a:lnTo>
                  <a:lnTo>
                    <a:pt x="812" y="460"/>
                  </a:lnTo>
                  <a:lnTo>
                    <a:pt x="805" y="468"/>
                  </a:lnTo>
                  <a:lnTo>
                    <a:pt x="805" y="477"/>
                  </a:lnTo>
                  <a:lnTo>
                    <a:pt x="805" y="568"/>
                  </a:lnTo>
                  <a:lnTo>
                    <a:pt x="805" y="579"/>
                  </a:lnTo>
                  <a:lnTo>
                    <a:pt x="812" y="585"/>
                  </a:lnTo>
                  <a:lnTo>
                    <a:pt x="820" y="592"/>
                  </a:lnTo>
                  <a:lnTo>
                    <a:pt x="829" y="594"/>
                  </a:lnTo>
                  <a:lnTo>
                    <a:pt x="986" y="594"/>
                  </a:lnTo>
                  <a:lnTo>
                    <a:pt x="995" y="592"/>
                  </a:lnTo>
                  <a:lnTo>
                    <a:pt x="1003" y="585"/>
                  </a:lnTo>
                  <a:lnTo>
                    <a:pt x="1008" y="579"/>
                  </a:lnTo>
                  <a:lnTo>
                    <a:pt x="1010" y="568"/>
                  </a:lnTo>
                  <a:lnTo>
                    <a:pt x="1010" y="477"/>
                  </a:lnTo>
                  <a:lnTo>
                    <a:pt x="1008" y="468"/>
                  </a:lnTo>
                  <a:lnTo>
                    <a:pt x="1003" y="460"/>
                  </a:lnTo>
                  <a:lnTo>
                    <a:pt x="995" y="453"/>
                  </a:lnTo>
                  <a:lnTo>
                    <a:pt x="986" y="453"/>
                  </a:lnTo>
                  <a:lnTo>
                    <a:pt x="931" y="453"/>
                  </a:lnTo>
                  <a:lnTo>
                    <a:pt x="931" y="321"/>
                  </a:lnTo>
                  <a:lnTo>
                    <a:pt x="1029" y="321"/>
                  </a:lnTo>
                  <a:lnTo>
                    <a:pt x="1037" y="319"/>
                  </a:lnTo>
                  <a:lnTo>
                    <a:pt x="1046" y="315"/>
                  </a:lnTo>
                  <a:lnTo>
                    <a:pt x="1050" y="306"/>
                  </a:lnTo>
                  <a:lnTo>
                    <a:pt x="1052" y="298"/>
                  </a:lnTo>
                  <a:lnTo>
                    <a:pt x="1052" y="213"/>
                  </a:lnTo>
                  <a:lnTo>
                    <a:pt x="1052" y="202"/>
                  </a:lnTo>
                  <a:lnTo>
                    <a:pt x="1048" y="196"/>
                  </a:lnTo>
                  <a:lnTo>
                    <a:pt x="1039" y="191"/>
                  </a:lnTo>
                  <a:lnTo>
                    <a:pt x="1033" y="187"/>
                  </a:lnTo>
                  <a:close/>
                  <a:moveTo>
                    <a:pt x="552" y="76"/>
                  </a:moveTo>
                  <a:lnTo>
                    <a:pt x="858" y="187"/>
                  </a:lnTo>
                  <a:lnTo>
                    <a:pt x="552" y="187"/>
                  </a:lnTo>
                  <a:lnTo>
                    <a:pt x="552" y="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1206515" y="752699"/>
              <a:ext cx="71529" cy="728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文字方塊 30">
            <a:extLst>
              <a:ext uri="{FF2B5EF4-FFF2-40B4-BE49-F238E27FC236}">
                <a16:creationId xmlns:a16="http://schemas.microsoft.com/office/drawing/2014/main" id="{46F96027-5FFE-4016-9553-9663B235E505}"/>
              </a:ext>
            </a:extLst>
          </p:cNvPr>
          <p:cNvSpPr txBox="1"/>
          <p:nvPr userDrawn="1"/>
        </p:nvSpPr>
        <p:spPr>
          <a:xfrm>
            <a:off x="9239251" y="1"/>
            <a:ext cx="30480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&lt;</a:t>
            </a:r>
            <a:r>
              <a:rPr lang="zh-TW" altLang="en-US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僅供內部教育訓練使用</a:t>
            </a:r>
            <a:r>
              <a:rPr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&gt;</a:t>
            </a:r>
            <a:endParaRPr lang="zh-TW" altLang="en-US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415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Administrator\桌面\未命名-7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10753" y="242891"/>
            <a:ext cx="603249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Documents and Settings\Administrator\桌面\未命名-5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581217" y="320678"/>
            <a:ext cx="658283" cy="11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9351" y="554956"/>
            <a:ext cx="11713301" cy="78581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2C988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9351" y="1484784"/>
            <a:ext cx="11713301" cy="5040560"/>
          </a:xfr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微軟正黑體" pitchFamily="34" charset="-120"/>
              <a:buChar char="•"/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chemeClr val="tx1">
                  <a:lumMod val="75000"/>
                  <a:lumOff val="25000"/>
                </a:schemeClr>
              </a:buCl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</p:txBody>
      </p:sp>
    </p:spTree>
    <p:extLst>
      <p:ext uri="{BB962C8B-B14F-4D97-AF65-F5344CB8AC3E}">
        <p14:creationId xmlns:p14="http://schemas.microsoft.com/office/powerpoint/2010/main" val="383499762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債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債市</a:t>
            </a:r>
          </a:p>
        </p:txBody>
      </p:sp>
      <p:grpSp>
        <p:nvGrpSpPr>
          <p:cNvPr id="40" name="组合 60"/>
          <p:cNvGrpSpPr>
            <a:grpSpLocks/>
          </p:cNvGrpSpPr>
          <p:nvPr userDrawn="1"/>
        </p:nvGrpSpPr>
        <p:grpSpPr bwMode="auto">
          <a:xfrm>
            <a:off x="890588" y="588963"/>
            <a:ext cx="431800" cy="328612"/>
            <a:chOff x="407988" y="4792663"/>
            <a:chExt cx="1727200" cy="1331912"/>
          </a:xfrm>
        </p:grpSpPr>
        <p:sp>
          <p:nvSpPr>
            <p:cNvPr id="41" name="Freeform 42"/>
            <p:cNvSpPr>
              <a:spLocks/>
            </p:cNvSpPr>
            <p:nvPr/>
          </p:nvSpPr>
          <p:spPr bwMode="auto">
            <a:xfrm>
              <a:off x="407988" y="6073100"/>
              <a:ext cx="1727200" cy="51475"/>
            </a:xfrm>
            <a:custGeom>
              <a:avLst/>
              <a:gdLst>
                <a:gd name="T0" fmla="*/ 2147483646 w 1088"/>
                <a:gd name="T1" fmla="*/ 2147483646 h 32"/>
                <a:gd name="T2" fmla="*/ 2147483646 w 1088"/>
                <a:gd name="T3" fmla="*/ 2147483646 h 32"/>
                <a:gd name="T4" fmla="*/ 2147483646 w 1088"/>
                <a:gd name="T5" fmla="*/ 2147483646 h 32"/>
                <a:gd name="T6" fmla="*/ 2147483646 w 1088"/>
                <a:gd name="T7" fmla="*/ 2147483646 h 32"/>
                <a:gd name="T8" fmla="*/ 0 w 1088"/>
                <a:gd name="T9" fmla="*/ 2147483646 h 32"/>
                <a:gd name="T10" fmla="*/ 0 w 1088"/>
                <a:gd name="T11" fmla="*/ 2147483646 h 32"/>
                <a:gd name="T12" fmla="*/ 0 w 1088"/>
                <a:gd name="T13" fmla="*/ 2147483646 h 32"/>
                <a:gd name="T14" fmla="*/ 0 w 1088"/>
                <a:gd name="T15" fmla="*/ 2147483646 h 32"/>
                <a:gd name="T16" fmla="*/ 2147483646 w 1088"/>
                <a:gd name="T17" fmla="*/ 2147483646 h 32"/>
                <a:gd name="T18" fmla="*/ 2147483646 w 1088"/>
                <a:gd name="T19" fmla="*/ 0 h 32"/>
                <a:gd name="T20" fmla="*/ 2147483646 w 1088"/>
                <a:gd name="T21" fmla="*/ 0 h 32"/>
                <a:gd name="T22" fmla="*/ 2147483646 w 1088"/>
                <a:gd name="T23" fmla="*/ 0 h 32"/>
                <a:gd name="T24" fmla="*/ 2147483646 w 1088"/>
                <a:gd name="T25" fmla="*/ 0 h 32"/>
                <a:gd name="T26" fmla="*/ 2147483646 w 1088"/>
                <a:gd name="T27" fmla="*/ 0 h 32"/>
                <a:gd name="T28" fmla="*/ 2147483646 w 1088"/>
                <a:gd name="T29" fmla="*/ 2147483646 h 32"/>
                <a:gd name="T30" fmla="*/ 2147483646 w 1088"/>
                <a:gd name="T31" fmla="*/ 2147483646 h 32"/>
                <a:gd name="T32" fmla="*/ 2147483646 w 1088"/>
                <a:gd name="T33" fmla="*/ 2147483646 h 32"/>
                <a:gd name="T34" fmla="*/ 2147483646 w 1088"/>
                <a:gd name="T35" fmla="*/ 2147483646 h 32"/>
                <a:gd name="T36" fmla="*/ 2147483646 w 1088"/>
                <a:gd name="T37" fmla="*/ 2147483646 h 32"/>
                <a:gd name="T38" fmla="*/ 2147483646 w 1088"/>
                <a:gd name="T39" fmla="*/ 2147483646 h 32"/>
                <a:gd name="T40" fmla="*/ 2147483646 w 1088"/>
                <a:gd name="T41" fmla="*/ 2147483646 h 32"/>
                <a:gd name="T42" fmla="*/ 2147483646 w 1088"/>
                <a:gd name="T43" fmla="*/ 2147483646 h 32"/>
                <a:gd name="T44" fmla="*/ 2147483646 w 1088"/>
                <a:gd name="T45" fmla="*/ 2147483646 h 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88" h="32">
                  <a:moveTo>
                    <a:pt x="15" y="32"/>
                  </a:moveTo>
                  <a:lnTo>
                    <a:pt x="15" y="32"/>
                  </a:lnTo>
                  <a:lnTo>
                    <a:pt x="9" y="32"/>
                  </a:lnTo>
                  <a:lnTo>
                    <a:pt x="5" y="28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0" y="9"/>
                  </a:lnTo>
                  <a:lnTo>
                    <a:pt x="5" y="4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071" y="0"/>
                  </a:lnTo>
                  <a:lnTo>
                    <a:pt x="1078" y="0"/>
                  </a:lnTo>
                  <a:lnTo>
                    <a:pt x="1084" y="4"/>
                  </a:lnTo>
                  <a:lnTo>
                    <a:pt x="1088" y="9"/>
                  </a:lnTo>
                  <a:lnTo>
                    <a:pt x="1088" y="15"/>
                  </a:lnTo>
                  <a:lnTo>
                    <a:pt x="1088" y="23"/>
                  </a:lnTo>
                  <a:lnTo>
                    <a:pt x="1084" y="28"/>
                  </a:lnTo>
                  <a:lnTo>
                    <a:pt x="1078" y="32"/>
                  </a:lnTo>
                  <a:lnTo>
                    <a:pt x="1071" y="32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623888" y="5101513"/>
              <a:ext cx="247648" cy="8364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998536" y="4792663"/>
              <a:ext cx="247652" cy="1145317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347788" y="5152988"/>
              <a:ext cx="254000" cy="784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722436" y="5416795"/>
              <a:ext cx="247652" cy="521186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43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Documents and Settings\Administrator\桌面\未命名-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752" y="242889"/>
            <a:ext cx="603249" cy="18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C:\Documents and Settings\Administrator\桌面\未命名-5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1217" y="320676"/>
            <a:ext cx="658283" cy="11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2C9889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1785926"/>
            <a:ext cx="10972800" cy="4429156"/>
          </a:xfrm>
        </p:spPr>
        <p:txBody>
          <a:bodyPr/>
          <a:lstStyle>
            <a:lvl1pPr>
              <a:buClr>
                <a:schemeClr val="tx1">
                  <a:lumMod val="75000"/>
                  <a:lumOff val="25000"/>
                </a:schemeClr>
              </a:buClr>
              <a:buFont typeface="微軟正黑體" pitchFamily="34" charset="-120"/>
              <a:buChar char="•"/>
              <a:defRPr sz="2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Char char="•"/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buClr>
                <a:schemeClr val="tx1">
                  <a:lumMod val="75000"/>
                  <a:lumOff val="25000"/>
                </a:schemeClr>
              </a:buCl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</p:txBody>
      </p:sp>
      <p:sp>
        <p:nvSpPr>
          <p:cNvPr id="6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477501" y="642938"/>
            <a:ext cx="1123951" cy="4572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934451" y="642938"/>
            <a:ext cx="1538816" cy="4572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8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C274B5C5-4C7E-4CFC-BFFE-3F3A44BC724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687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成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8" name="手繪多邊形 47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50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成熟</a:t>
            </a:r>
          </a:p>
        </p:txBody>
      </p: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0548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新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群組 49"/>
          <p:cNvGrpSpPr>
            <a:grpSpLocks/>
          </p:cNvGrpSpPr>
          <p:nvPr userDrawn="1"/>
        </p:nvGrpSpPr>
        <p:grpSpPr bwMode="auto">
          <a:xfrm>
            <a:off x="887413" y="525465"/>
            <a:ext cx="431800" cy="396875"/>
            <a:chOff x="9535154" y="4524995"/>
            <a:chExt cx="2043552" cy="1897063"/>
          </a:xfrm>
        </p:grpSpPr>
        <p:sp>
          <p:nvSpPr>
            <p:cNvPr id="40" name="手繪多邊形 39"/>
            <p:cNvSpPr/>
            <p:nvPr/>
          </p:nvSpPr>
          <p:spPr>
            <a:xfrm>
              <a:off x="10106146" y="4782996"/>
              <a:ext cx="1209600" cy="1259650"/>
            </a:xfrm>
            <a:custGeom>
              <a:avLst/>
              <a:gdLst>
                <a:gd name="connsiteX0" fmla="*/ 0 w 1597291"/>
                <a:gd name="connsiteY0" fmla="*/ 1080489 h 1080489"/>
                <a:gd name="connsiteX1" fmla="*/ 529389 w 1597291"/>
                <a:gd name="connsiteY1" fmla="*/ 470889 h 1080489"/>
                <a:gd name="connsiteX2" fmla="*/ 946484 w 1597291"/>
                <a:gd name="connsiteY2" fmla="*/ 1016320 h 1080489"/>
                <a:gd name="connsiteX3" fmla="*/ 1540042 w 1597291"/>
                <a:gd name="connsiteY3" fmla="*/ 85878 h 1080489"/>
                <a:gd name="connsiteX4" fmla="*/ 1572126 w 1597291"/>
                <a:gd name="connsiteY4" fmla="*/ 37752 h 1080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7291" h="1080489">
                  <a:moveTo>
                    <a:pt x="0" y="1080489"/>
                  </a:moveTo>
                  <a:cubicBezTo>
                    <a:pt x="185821" y="781036"/>
                    <a:pt x="371642" y="481584"/>
                    <a:pt x="529389" y="470889"/>
                  </a:cubicBezTo>
                  <a:cubicBezTo>
                    <a:pt x="687136" y="460194"/>
                    <a:pt x="778042" y="1080488"/>
                    <a:pt x="946484" y="1016320"/>
                  </a:cubicBezTo>
                  <a:cubicBezTo>
                    <a:pt x="1114926" y="952152"/>
                    <a:pt x="1435768" y="248973"/>
                    <a:pt x="1540042" y="85878"/>
                  </a:cubicBezTo>
                  <a:cubicBezTo>
                    <a:pt x="1644316" y="-77217"/>
                    <a:pt x="1574800" y="43099"/>
                    <a:pt x="1572126" y="37752"/>
                  </a:cubicBezTo>
                </a:path>
              </a:pathLst>
            </a:custGeom>
            <a:noFill/>
            <a:ln w="44450">
              <a:solidFill>
                <a:srgbClr val="5B8ABD"/>
              </a:solidFill>
              <a:headEnd type="none" w="med" len="sm"/>
              <a:tailEnd type="triangle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9535154" y="4524995"/>
              <a:ext cx="2043552" cy="1897063"/>
            </a:xfrm>
            <a:custGeom>
              <a:avLst/>
              <a:gdLst>
                <a:gd name="T0" fmla="*/ 2147483646 w 799"/>
                <a:gd name="T1" fmla="*/ 2147483646 h 800"/>
                <a:gd name="T2" fmla="*/ 2147483646 w 799"/>
                <a:gd name="T3" fmla="*/ 2147483646 h 800"/>
                <a:gd name="T4" fmla="*/ 2147483646 w 799"/>
                <a:gd name="T5" fmla="*/ 2147483646 h 800"/>
                <a:gd name="T6" fmla="*/ 2147483646 w 799"/>
                <a:gd name="T7" fmla="*/ 2147483646 h 800"/>
                <a:gd name="T8" fmla="*/ 2147483646 w 799"/>
                <a:gd name="T9" fmla="*/ 2147483646 h 800"/>
                <a:gd name="T10" fmla="*/ 2147483646 w 799"/>
                <a:gd name="T11" fmla="*/ 2147483646 h 800"/>
                <a:gd name="T12" fmla="*/ 2147483646 w 799"/>
                <a:gd name="T13" fmla="*/ 2147483646 h 800"/>
                <a:gd name="T14" fmla="*/ 2147483646 w 799"/>
                <a:gd name="T15" fmla="*/ 2147483646 h 800"/>
                <a:gd name="T16" fmla="*/ 2147483646 w 799"/>
                <a:gd name="T17" fmla="*/ 2147483646 h 800"/>
                <a:gd name="T18" fmla="*/ 2147483646 w 799"/>
                <a:gd name="T19" fmla="*/ 2147483646 h 800"/>
                <a:gd name="T20" fmla="*/ 2147483646 w 799"/>
                <a:gd name="T21" fmla="*/ 0 h 800"/>
                <a:gd name="T22" fmla="*/ 2147483646 w 799"/>
                <a:gd name="T23" fmla="*/ 2147483646 h 800"/>
                <a:gd name="T24" fmla="*/ 2147483646 w 799"/>
                <a:gd name="T25" fmla="*/ 2147483646 h 800"/>
                <a:gd name="T26" fmla="*/ 2147483646 w 799"/>
                <a:gd name="T27" fmla="*/ 2147483646 h 800"/>
                <a:gd name="T28" fmla="*/ 2147483646 w 799"/>
                <a:gd name="T29" fmla="*/ 2147483646 h 800"/>
                <a:gd name="T30" fmla="*/ 2147483646 w 799"/>
                <a:gd name="T31" fmla="*/ 2147483646 h 800"/>
                <a:gd name="T32" fmla="*/ 2147483646 w 799"/>
                <a:gd name="T33" fmla="*/ 2147483646 h 800"/>
                <a:gd name="T34" fmla="*/ 2147483646 w 799"/>
                <a:gd name="T35" fmla="*/ 2147483646 h 800"/>
                <a:gd name="T36" fmla="*/ 2147483646 w 799"/>
                <a:gd name="T37" fmla="*/ 2147483646 h 800"/>
                <a:gd name="T38" fmla="*/ 2147483646 w 799"/>
                <a:gd name="T39" fmla="*/ 2147483646 h 800"/>
                <a:gd name="T40" fmla="*/ 2147483646 w 799"/>
                <a:gd name="T41" fmla="*/ 2147483646 h 800"/>
                <a:gd name="T42" fmla="*/ 2147483646 w 799"/>
                <a:gd name="T43" fmla="*/ 2147483646 h 800"/>
                <a:gd name="T44" fmla="*/ 2147483646 w 799"/>
                <a:gd name="T45" fmla="*/ 2147483646 h 800"/>
                <a:gd name="T46" fmla="*/ 2147483646 w 799"/>
                <a:gd name="T47" fmla="*/ 2147483646 h 800"/>
                <a:gd name="T48" fmla="*/ 2147483646 w 799"/>
                <a:gd name="T49" fmla="*/ 2147483646 h 800"/>
                <a:gd name="T50" fmla="*/ 0 w 799"/>
                <a:gd name="T51" fmla="*/ 2147483646 h 800"/>
                <a:gd name="T52" fmla="*/ 2147483646 w 799"/>
                <a:gd name="T53" fmla="*/ 2147483646 h 800"/>
                <a:gd name="T54" fmla="*/ 2147483646 w 799"/>
                <a:gd name="T55" fmla="*/ 2147483646 h 800"/>
                <a:gd name="T56" fmla="*/ 2147483646 w 799"/>
                <a:gd name="T57" fmla="*/ 2147483646 h 800"/>
                <a:gd name="T58" fmla="*/ 2147483646 w 799"/>
                <a:gd name="T59" fmla="*/ 2147483646 h 800"/>
                <a:gd name="T60" fmla="*/ 2147483646 w 799"/>
                <a:gd name="T61" fmla="*/ 2147483646 h 800"/>
                <a:gd name="T62" fmla="*/ 2147483646 w 799"/>
                <a:gd name="T63" fmla="*/ 2147483646 h 800"/>
                <a:gd name="T64" fmla="*/ 2147483646 w 799"/>
                <a:gd name="T65" fmla="*/ 2147483646 h 800"/>
                <a:gd name="T66" fmla="*/ 2147483646 w 799"/>
                <a:gd name="T67" fmla="*/ 2147483646 h 800"/>
                <a:gd name="T68" fmla="*/ 2147483646 w 799"/>
                <a:gd name="T69" fmla="*/ 2147483646 h 800"/>
                <a:gd name="T70" fmla="*/ 2147483646 w 799"/>
                <a:gd name="T71" fmla="*/ 2147483646 h 800"/>
                <a:gd name="T72" fmla="*/ 2147483646 w 799"/>
                <a:gd name="T73" fmla="*/ 2147483646 h 800"/>
                <a:gd name="T74" fmla="*/ 2147483646 w 799"/>
                <a:gd name="T75" fmla="*/ 2147483646 h 800"/>
                <a:gd name="T76" fmla="*/ 2147483646 w 799"/>
                <a:gd name="T77" fmla="*/ 2147483646 h 800"/>
                <a:gd name="T78" fmla="*/ 2147483646 w 799"/>
                <a:gd name="T79" fmla="*/ 2147483646 h 800"/>
                <a:gd name="T80" fmla="*/ 2147483646 w 799"/>
                <a:gd name="T81" fmla="*/ 2147483646 h 800"/>
                <a:gd name="T82" fmla="*/ 2147483646 w 799"/>
                <a:gd name="T83" fmla="*/ 2147483646 h 800"/>
                <a:gd name="T84" fmla="*/ 2147483646 w 799"/>
                <a:gd name="T85" fmla="*/ 2147483646 h 800"/>
                <a:gd name="T86" fmla="*/ 2147483646 w 799"/>
                <a:gd name="T87" fmla="*/ 2147483646 h 800"/>
                <a:gd name="T88" fmla="*/ 2147483646 w 799"/>
                <a:gd name="T89" fmla="*/ 2147483646 h 800"/>
                <a:gd name="T90" fmla="*/ 2147483646 w 799"/>
                <a:gd name="T91" fmla="*/ 2147483646 h 800"/>
                <a:gd name="T92" fmla="*/ 2147483646 w 799"/>
                <a:gd name="T93" fmla="*/ 2147483646 h 800"/>
                <a:gd name="T94" fmla="*/ 2147483646 w 799"/>
                <a:gd name="T95" fmla="*/ 2147483646 h 800"/>
                <a:gd name="T96" fmla="*/ 2147483646 w 799"/>
                <a:gd name="T97" fmla="*/ 2147483646 h 800"/>
                <a:gd name="T98" fmla="*/ 2147483646 w 799"/>
                <a:gd name="T99" fmla="*/ 2147483646 h 800"/>
                <a:gd name="T100" fmla="*/ 2147483646 w 799"/>
                <a:gd name="T101" fmla="*/ 2147483646 h 800"/>
                <a:gd name="T102" fmla="*/ 2147483646 w 799"/>
                <a:gd name="T103" fmla="*/ 2147483646 h 800"/>
                <a:gd name="T104" fmla="*/ 2147483646 w 799"/>
                <a:gd name="T105" fmla="*/ 2147483646 h 800"/>
                <a:gd name="T106" fmla="*/ 2147483646 w 799"/>
                <a:gd name="T107" fmla="*/ 2147483646 h 800"/>
                <a:gd name="T108" fmla="*/ 2147483646 w 799"/>
                <a:gd name="T109" fmla="*/ 2147483646 h 800"/>
                <a:gd name="T110" fmla="*/ 2147483646 w 799"/>
                <a:gd name="T111" fmla="*/ 2147483646 h 800"/>
                <a:gd name="T112" fmla="*/ 2147483646 w 799"/>
                <a:gd name="T113" fmla="*/ 2147483646 h 800"/>
                <a:gd name="T114" fmla="*/ 2147483646 w 799"/>
                <a:gd name="T115" fmla="*/ 2147483646 h 800"/>
                <a:gd name="T116" fmla="*/ 2147483646 w 799"/>
                <a:gd name="T117" fmla="*/ 2147483646 h 800"/>
                <a:gd name="T118" fmla="*/ 2147483646 w 799"/>
                <a:gd name="T119" fmla="*/ 2147483646 h 800"/>
                <a:gd name="T120" fmla="*/ 2147483646 w 799"/>
                <a:gd name="T121" fmla="*/ 2147483646 h 800"/>
                <a:gd name="T122" fmla="*/ 2147483646 w 799"/>
                <a:gd name="T123" fmla="*/ 2147483646 h 8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799" h="800">
                  <a:moveTo>
                    <a:pt x="773" y="690"/>
                  </a:moveTo>
                  <a:lnTo>
                    <a:pt x="773" y="690"/>
                  </a:lnTo>
                  <a:lnTo>
                    <a:pt x="147" y="690"/>
                  </a:lnTo>
                  <a:lnTo>
                    <a:pt x="147" y="28"/>
                  </a:lnTo>
                  <a:lnTo>
                    <a:pt x="147" y="21"/>
                  </a:lnTo>
                  <a:lnTo>
                    <a:pt x="145" y="15"/>
                  </a:lnTo>
                  <a:lnTo>
                    <a:pt x="139" y="6"/>
                  </a:lnTo>
                  <a:lnTo>
                    <a:pt x="130" y="2"/>
                  </a:lnTo>
                  <a:lnTo>
                    <a:pt x="120" y="0"/>
                  </a:lnTo>
                  <a:lnTo>
                    <a:pt x="109" y="2"/>
                  </a:lnTo>
                  <a:lnTo>
                    <a:pt x="100" y="6"/>
                  </a:lnTo>
                  <a:lnTo>
                    <a:pt x="94" y="15"/>
                  </a:lnTo>
                  <a:lnTo>
                    <a:pt x="94" y="21"/>
                  </a:lnTo>
                  <a:lnTo>
                    <a:pt x="92" y="28"/>
                  </a:lnTo>
                  <a:lnTo>
                    <a:pt x="92" y="690"/>
                  </a:lnTo>
                  <a:lnTo>
                    <a:pt x="26" y="690"/>
                  </a:lnTo>
                  <a:lnTo>
                    <a:pt x="19" y="690"/>
                  </a:lnTo>
                  <a:lnTo>
                    <a:pt x="15" y="692"/>
                  </a:lnTo>
                  <a:lnTo>
                    <a:pt x="7" y="698"/>
                  </a:lnTo>
                  <a:lnTo>
                    <a:pt x="2" y="707"/>
                  </a:lnTo>
                  <a:lnTo>
                    <a:pt x="0" y="717"/>
                  </a:lnTo>
                  <a:lnTo>
                    <a:pt x="2" y="728"/>
                  </a:lnTo>
                  <a:lnTo>
                    <a:pt x="7" y="736"/>
                  </a:lnTo>
                  <a:lnTo>
                    <a:pt x="15" y="743"/>
                  </a:lnTo>
                  <a:lnTo>
                    <a:pt x="19" y="743"/>
                  </a:lnTo>
                  <a:lnTo>
                    <a:pt x="26" y="745"/>
                  </a:lnTo>
                  <a:lnTo>
                    <a:pt x="92" y="745"/>
                  </a:lnTo>
                  <a:lnTo>
                    <a:pt x="92" y="773"/>
                  </a:lnTo>
                  <a:lnTo>
                    <a:pt x="94" y="779"/>
                  </a:lnTo>
                  <a:lnTo>
                    <a:pt x="94" y="785"/>
                  </a:lnTo>
                  <a:lnTo>
                    <a:pt x="100" y="794"/>
                  </a:lnTo>
                  <a:lnTo>
                    <a:pt x="109" y="798"/>
                  </a:lnTo>
                  <a:lnTo>
                    <a:pt x="120" y="800"/>
                  </a:lnTo>
                  <a:lnTo>
                    <a:pt x="130" y="798"/>
                  </a:lnTo>
                  <a:lnTo>
                    <a:pt x="139" y="794"/>
                  </a:lnTo>
                  <a:lnTo>
                    <a:pt x="145" y="785"/>
                  </a:lnTo>
                  <a:lnTo>
                    <a:pt x="147" y="779"/>
                  </a:lnTo>
                  <a:lnTo>
                    <a:pt x="147" y="773"/>
                  </a:lnTo>
                  <a:lnTo>
                    <a:pt x="147" y="745"/>
                  </a:lnTo>
                  <a:lnTo>
                    <a:pt x="773" y="745"/>
                  </a:lnTo>
                  <a:lnTo>
                    <a:pt x="780" y="743"/>
                  </a:lnTo>
                  <a:lnTo>
                    <a:pt x="784" y="743"/>
                  </a:lnTo>
                  <a:lnTo>
                    <a:pt x="792" y="736"/>
                  </a:lnTo>
                  <a:lnTo>
                    <a:pt x="799" y="728"/>
                  </a:lnTo>
                  <a:lnTo>
                    <a:pt x="799" y="717"/>
                  </a:lnTo>
                  <a:lnTo>
                    <a:pt x="799" y="707"/>
                  </a:lnTo>
                  <a:lnTo>
                    <a:pt x="792" y="698"/>
                  </a:lnTo>
                  <a:lnTo>
                    <a:pt x="784" y="692"/>
                  </a:lnTo>
                  <a:lnTo>
                    <a:pt x="780" y="690"/>
                  </a:lnTo>
                  <a:lnTo>
                    <a:pt x="773" y="69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42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新興</a:t>
            </a:r>
          </a:p>
        </p:txBody>
      </p: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9921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產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5" y="733970"/>
            <a:ext cx="8296804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43" name="等腰三角形 42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44" name="直線接點 43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矩形 44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46" name="直線接點 45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產業</a:t>
            </a:r>
          </a:p>
        </p:txBody>
      </p:sp>
      <p:grpSp>
        <p:nvGrpSpPr>
          <p:cNvPr id="48" name="群組 35"/>
          <p:cNvGrpSpPr>
            <a:grpSpLocks/>
          </p:cNvGrpSpPr>
          <p:nvPr userDrawn="1"/>
        </p:nvGrpSpPr>
        <p:grpSpPr bwMode="auto">
          <a:xfrm>
            <a:off x="909637" y="579438"/>
            <a:ext cx="385763" cy="368300"/>
            <a:chOff x="909276" y="580141"/>
            <a:chExt cx="386252" cy="367281"/>
          </a:xfrm>
        </p:grpSpPr>
        <p:sp>
          <p:nvSpPr>
            <p:cNvPr id="49" name="Freeform 31"/>
            <p:cNvSpPr>
              <a:spLocks noEditPoints="1"/>
            </p:cNvSpPr>
            <p:nvPr/>
          </p:nvSpPr>
          <p:spPr bwMode="auto">
            <a:xfrm>
              <a:off x="909276" y="580141"/>
              <a:ext cx="386252" cy="367281"/>
            </a:xfrm>
            <a:custGeom>
              <a:avLst/>
              <a:gdLst>
                <a:gd name="T0" fmla="*/ 2147483646 w 1052"/>
                <a:gd name="T1" fmla="*/ 2147483646 h 1002"/>
                <a:gd name="T2" fmla="*/ 2147483646 w 1052"/>
                <a:gd name="T3" fmla="*/ 2147483646 h 1002"/>
                <a:gd name="T4" fmla="*/ 2147483646 w 1052"/>
                <a:gd name="T5" fmla="*/ 0 h 1002"/>
                <a:gd name="T6" fmla="*/ 2147483646 w 1052"/>
                <a:gd name="T7" fmla="*/ 0 h 1002"/>
                <a:gd name="T8" fmla="*/ 2147483646 w 1052"/>
                <a:gd name="T9" fmla="*/ 2147483646 h 1002"/>
                <a:gd name="T10" fmla="*/ 2147483646 w 1052"/>
                <a:gd name="T11" fmla="*/ 2147483646 h 1002"/>
                <a:gd name="T12" fmla="*/ 2147483646 w 1052"/>
                <a:gd name="T13" fmla="*/ 2147483646 h 1002"/>
                <a:gd name="T14" fmla="*/ 2147483646 w 1052"/>
                <a:gd name="T15" fmla="*/ 2147483646 h 1002"/>
                <a:gd name="T16" fmla="*/ 2147483646 w 1052"/>
                <a:gd name="T17" fmla="*/ 2147483646 h 1002"/>
                <a:gd name="T18" fmla="*/ 2147483646 w 1052"/>
                <a:gd name="T19" fmla="*/ 2147483646 h 1002"/>
                <a:gd name="T20" fmla="*/ 2147483646 w 1052"/>
                <a:gd name="T21" fmla="*/ 2147483646 h 1002"/>
                <a:gd name="T22" fmla="*/ 2147483646 w 1052"/>
                <a:gd name="T23" fmla="*/ 2147483646 h 1002"/>
                <a:gd name="T24" fmla="*/ 2147483646 w 1052"/>
                <a:gd name="T25" fmla="*/ 2147483646 h 1002"/>
                <a:gd name="T26" fmla="*/ 0 w 1052"/>
                <a:gd name="T27" fmla="*/ 2147483646 h 1002"/>
                <a:gd name="T28" fmla="*/ 2147483646 w 1052"/>
                <a:gd name="T29" fmla="*/ 2147483646 h 1002"/>
                <a:gd name="T30" fmla="*/ 2147483646 w 1052"/>
                <a:gd name="T31" fmla="*/ 2147483646 h 1002"/>
                <a:gd name="T32" fmla="*/ 2147483646 w 1052"/>
                <a:gd name="T33" fmla="*/ 2147483646 h 1002"/>
                <a:gd name="T34" fmla="*/ 2147483646 w 1052"/>
                <a:gd name="T35" fmla="*/ 2147483646 h 1002"/>
                <a:gd name="T36" fmla="*/ 2147483646 w 1052"/>
                <a:gd name="T37" fmla="*/ 2147483646 h 1002"/>
                <a:gd name="T38" fmla="*/ 2147483646 w 1052"/>
                <a:gd name="T39" fmla="*/ 2147483646 h 1002"/>
                <a:gd name="T40" fmla="*/ 2147483646 w 1052"/>
                <a:gd name="T41" fmla="*/ 2147483646 h 1002"/>
                <a:gd name="T42" fmla="*/ 2147483646 w 1052"/>
                <a:gd name="T43" fmla="*/ 2147483646 h 1002"/>
                <a:gd name="T44" fmla="*/ 2147483646 w 1052"/>
                <a:gd name="T45" fmla="*/ 2147483646 h 1002"/>
                <a:gd name="T46" fmla="*/ 2147483646 w 1052"/>
                <a:gd name="T47" fmla="*/ 2147483646 h 1002"/>
                <a:gd name="T48" fmla="*/ 2147483646 w 1052"/>
                <a:gd name="T49" fmla="*/ 2147483646 h 1002"/>
                <a:gd name="T50" fmla="*/ 2147483646 w 1052"/>
                <a:gd name="T51" fmla="*/ 2147483646 h 1002"/>
                <a:gd name="T52" fmla="*/ 2147483646 w 1052"/>
                <a:gd name="T53" fmla="*/ 2147483646 h 1002"/>
                <a:gd name="T54" fmla="*/ 2147483646 w 1052"/>
                <a:gd name="T55" fmla="*/ 2147483646 h 1002"/>
                <a:gd name="T56" fmla="*/ 2147483646 w 1052"/>
                <a:gd name="T57" fmla="*/ 2147483646 h 1002"/>
                <a:gd name="T58" fmla="*/ 2147483646 w 1052"/>
                <a:gd name="T59" fmla="*/ 2147483646 h 1002"/>
                <a:gd name="T60" fmla="*/ 2147483646 w 1052"/>
                <a:gd name="T61" fmla="*/ 2147483646 h 1002"/>
                <a:gd name="T62" fmla="*/ 2147483646 w 1052"/>
                <a:gd name="T63" fmla="*/ 2147483646 h 1002"/>
                <a:gd name="T64" fmla="*/ 2147483646 w 1052"/>
                <a:gd name="T65" fmla="*/ 2147483646 h 1002"/>
                <a:gd name="T66" fmla="*/ 2147483646 w 1052"/>
                <a:gd name="T67" fmla="*/ 2147483646 h 1002"/>
                <a:gd name="T68" fmla="*/ 2147483646 w 1052"/>
                <a:gd name="T69" fmla="*/ 2147483646 h 1002"/>
                <a:gd name="T70" fmla="*/ 2147483646 w 1052"/>
                <a:gd name="T71" fmla="*/ 2147483646 h 1002"/>
                <a:gd name="T72" fmla="*/ 2147483646 w 1052"/>
                <a:gd name="T73" fmla="*/ 2147483646 h 1002"/>
                <a:gd name="T74" fmla="*/ 2147483646 w 1052"/>
                <a:gd name="T75" fmla="*/ 2147483646 h 1002"/>
                <a:gd name="T76" fmla="*/ 2147483646 w 1052"/>
                <a:gd name="T77" fmla="*/ 2147483646 h 1002"/>
                <a:gd name="T78" fmla="*/ 2147483646 w 1052"/>
                <a:gd name="T79" fmla="*/ 2147483646 h 1002"/>
                <a:gd name="T80" fmla="*/ 2147483646 w 1052"/>
                <a:gd name="T81" fmla="*/ 2147483646 h 1002"/>
                <a:gd name="T82" fmla="*/ 2147483646 w 1052"/>
                <a:gd name="T83" fmla="*/ 2147483646 h 1002"/>
                <a:gd name="T84" fmla="*/ 2147483646 w 1052"/>
                <a:gd name="T85" fmla="*/ 2147483646 h 1002"/>
                <a:gd name="T86" fmla="*/ 2147483646 w 1052"/>
                <a:gd name="T87" fmla="*/ 2147483646 h 1002"/>
                <a:gd name="T88" fmla="*/ 2147483646 w 1052"/>
                <a:gd name="T89" fmla="*/ 2147483646 h 1002"/>
                <a:gd name="T90" fmla="*/ 2147483646 w 1052"/>
                <a:gd name="T91" fmla="*/ 2147483646 h 1002"/>
                <a:gd name="T92" fmla="*/ 2147483646 w 1052"/>
                <a:gd name="T93" fmla="*/ 2147483646 h 1002"/>
                <a:gd name="T94" fmla="*/ 2147483646 w 1052"/>
                <a:gd name="T95" fmla="*/ 2147483646 h 1002"/>
                <a:gd name="T96" fmla="*/ 2147483646 w 1052"/>
                <a:gd name="T97" fmla="*/ 2147483646 h 1002"/>
                <a:gd name="T98" fmla="*/ 2147483646 w 1052"/>
                <a:gd name="T99" fmla="*/ 2147483646 h 1002"/>
                <a:gd name="T100" fmla="*/ 2147483646 w 1052"/>
                <a:gd name="T101" fmla="*/ 2147483646 h 1002"/>
                <a:gd name="T102" fmla="*/ 2147483646 w 1052"/>
                <a:gd name="T103" fmla="*/ 2147483646 h 1002"/>
                <a:gd name="T104" fmla="*/ 2147483646 w 1052"/>
                <a:gd name="T105" fmla="*/ 2147483646 h 1002"/>
                <a:gd name="T106" fmla="*/ 2147483646 w 1052"/>
                <a:gd name="T107" fmla="*/ 2147483646 h 1002"/>
                <a:gd name="T108" fmla="*/ 2147483646 w 1052"/>
                <a:gd name="T109" fmla="*/ 2147483646 h 1002"/>
                <a:gd name="T110" fmla="*/ 2147483646 w 1052"/>
                <a:gd name="T111" fmla="*/ 2147483646 h 1002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0" t="0" r="r" b="b"/>
              <a:pathLst>
                <a:path w="1052" h="1002">
                  <a:moveTo>
                    <a:pt x="1033" y="187"/>
                  </a:moveTo>
                  <a:lnTo>
                    <a:pt x="548" y="12"/>
                  </a:lnTo>
                  <a:lnTo>
                    <a:pt x="545" y="8"/>
                  </a:lnTo>
                  <a:lnTo>
                    <a:pt x="539" y="4"/>
                  </a:lnTo>
                  <a:lnTo>
                    <a:pt x="535" y="0"/>
                  </a:lnTo>
                  <a:lnTo>
                    <a:pt x="526" y="0"/>
                  </a:lnTo>
                  <a:lnTo>
                    <a:pt x="490" y="0"/>
                  </a:lnTo>
                  <a:lnTo>
                    <a:pt x="482" y="2"/>
                  </a:lnTo>
                  <a:lnTo>
                    <a:pt x="473" y="6"/>
                  </a:lnTo>
                  <a:lnTo>
                    <a:pt x="469" y="15"/>
                  </a:lnTo>
                  <a:lnTo>
                    <a:pt x="467" y="23"/>
                  </a:lnTo>
                  <a:lnTo>
                    <a:pt x="467" y="187"/>
                  </a:lnTo>
                  <a:lnTo>
                    <a:pt x="266" y="187"/>
                  </a:lnTo>
                  <a:lnTo>
                    <a:pt x="266" y="119"/>
                  </a:lnTo>
                  <a:lnTo>
                    <a:pt x="264" y="108"/>
                  </a:lnTo>
                  <a:lnTo>
                    <a:pt x="258" y="100"/>
                  </a:lnTo>
                  <a:lnTo>
                    <a:pt x="252" y="95"/>
                  </a:lnTo>
                  <a:lnTo>
                    <a:pt x="241" y="93"/>
                  </a:lnTo>
                  <a:lnTo>
                    <a:pt x="26" y="93"/>
                  </a:lnTo>
                  <a:lnTo>
                    <a:pt x="15" y="95"/>
                  </a:lnTo>
                  <a:lnTo>
                    <a:pt x="9" y="100"/>
                  </a:lnTo>
                  <a:lnTo>
                    <a:pt x="2" y="108"/>
                  </a:lnTo>
                  <a:lnTo>
                    <a:pt x="0" y="119"/>
                  </a:lnTo>
                  <a:lnTo>
                    <a:pt x="0" y="366"/>
                  </a:lnTo>
                  <a:lnTo>
                    <a:pt x="2" y="377"/>
                  </a:lnTo>
                  <a:lnTo>
                    <a:pt x="9" y="383"/>
                  </a:lnTo>
                  <a:lnTo>
                    <a:pt x="15" y="389"/>
                  </a:lnTo>
                  <a:lnTo>
                    <a:pt x="26" y="391"/>
                  </a:lnTo>
                  <a:lnTo>
                    <a:pt x="241" y="391"/>
                  </a:lnTo>
                  <a:lnTo>
                    <a:pt x="252" y="389"/>
                  </a:lnTo>
                  <a:lnTo>
                    <a:pt x="258" y="383"/>
                  </a:lnTo>
                  <a:lnTo>
                    <a:pt x="264" y="377"/>
                  </a:lnTo>
                  <a:lnTo>
                    <a:pt x="266" y="366"/>
                  </a:lnTo>
                  <a:lnTo>
                    <a:pt x="266" y="321"/>
                  </a:lnTo>
                  <a:lnTo>
                    <a:pt x="437" y="321"/>
                  </a:lnTo>
                  <a:lnTo>
                    <a:pt x="437" y="815"/>
                  </a:lnTo>
                  <a:lnTo>
                    <a:pt x="307" y="815"/>
                  </a:lnTo>
                  <a:lnTo>
                    <a:pt x="296" y="817"/>
                  </a:lnTo>
                  <a:lnTo>
                    <a:pt x="290" y="821"/>
                  </a:lnTo>
                  <a:lnTo>
                    <a:pt x="284" y="828"/>
                  </a:lnTo>
                  <a:lnTo>
                    <a:pt x="281" y="836"/>
                  </a:lnTo>
                  <a:lnTo>
                    <a:pt x="281" y="981"/>
                  </a:lnTo>
                  <a:lnTo>
                    <a:pt x="284" y="990"/>
                  </a:lnTo>
                  <a:lnTo>
                    <a:pt x="290" y="996"/>
                  </a:lnTo>
                  <a:lnTo>
                    <a:pt x="296" y="1000"/>
                  </a:lnTo>
                  <a:lnTo>
                    <a:pt x="307" y="1002"/>
                  </a:lnTo>
                  <a:lnTo>
                    <a:pt x="686" y="1002"/>
                  </a:lnTo>
                  <a:lnTo>
                    <a:pt x="694" y="1000"/>
                  </a:lnTo>
                  <a:lnTo>
                    <a:pt x="703" y="996"/>
                  </a:lnTo>
                  <a:lnTo>
                    <a:pt x="709" y="990"/>
                  </a:lnTo>
                  <a:lnTo>
                    <a:pt x="712" y="981"/>
                  </a:lnTo>
                  <a:lnTo>
                    <a:pt x="712" y="836"/>
                  </a:lnTo>
                  <a:lnTo>
                    <a:pt x="709" y="828"/>
                  </a:lnTo>
                  <a:lnTo>
                    <a:pt x="703" y="821"/>
                  </a:lnTo>
                  <a:lnTo>
                    <a:pt x="694" y="817"/>
                  </a:lnTo>
                  <a:lnTo>
                    <a:pt x="686" y="815"/>
                  </a:lnTo>
                  <a:lnTo>
                    <a:pt x="577" y="815"/>
                  </a:lnTo>
                  <a:lnTo>
                    <a:pt x="577" y="321"/>
                  </a:lnTo>
                  <a:lnTo>
                    <a:pt x="882" y="321"/>
                  </a:lnTo>
                  <a:lnTo>
                    <a:pt x="882" y="453"/>
                  </a:lnTo>
                  <a:lnTo>
                    <a:pt x="829" y="453"/>
                  </a:lnTo>
                  <a:lnTo>
                    <a:pt x="820" y="453"/>
                  </a:lnTo>
                  <a:lnTo>
                    <a:pt x="812" y="460"/>
                  </a:lnTo>
                  <a:lnTo>
                    <a:pt x="805" y="468"/>
                  </a:lnTo>
                  <a:lnTo>
                    <a:pt x="805" y="477"/>
                  </a:lnTo>
                  <a:lnTo>
                    <a:pt x="805" y="568"/>
                  </a:lnTo>
                  <a:lnTo>
                    <a:pt x="805" y="579"/>
                  </a:lnTo>
                  <a:lnTo>
                    <a:pt x="812" y="585"/>
                  </a:lnTo>
                  <a:lnTo>
                    <a:pt x="820" y="592"/>
                  </a:lnTo>
                  <a:lnTo>
                    <a:pt x="829" y="594"/>
                  </a:lnTo>
                  <a:lnTo>
                    <a:pt x="986" y="594"/>
                  </a:lnTo>
                  <a:lnTo>
                    <a:pt x="995" y="592"/>
                  </a:lnTo>
                  <a:lnTo>
                    <a:pt x="1003" y="585"/>
                  </a:lnTo>
                  <a:lnTo>
                    <a:pt x="1008" y="579"/>
                  </a:lnTo>
                  <a:lnTo>
                    <a:pt x="1010" y="568"/>
                  </a:lnTo>
                  <a:lnTo>
                    <a:pt x="1010" y="477"/>
                  </a:lnTo>
                  <a:lnTo>
                    <a:pt x="1008" y="468"/>
                  </a:lnTo>
                  <a:lnTo>
                    <a:pt x="1003" y="460"/>
                  </a:lnTo>
                  <a:lnTo>
                    <a:pt x="995" y="453"/>
                  </a:lnTo>
                  <a:lnTo>
                    <a:pt x="986" y="453"/>
                  </a:lnTo>
                  <a:lnTo>
                    <a:pt x="931" y="453"/>
                  </a:lnTo>
                  <a:lnTo>
                    <a:pt x="931" y="321"/>
                  </a:lnTo>
                  <a:lnTo>
                    <a:pt x="1029" y="321"/>
                  </a:lnTo>
                  <a:lnTo>
                    <a:pt x="1037" y="319"/>
                  </a:lnTo>
                  <a:lnTo>
                    <a:pt x="1046" y="315"/>
                  </a:lnTo>
                  <a:lnTo>
                    <a:pt x="1050" y="306"/>
                  </a:lnTo>
                  <a:lnTo>
                    <a:pt x="1052" y="298"/>
                  </a:lnTo>
                  <a:lnTo>
                    <a:pt x="1052" y="213"/>
                  </a:lnTo>
                  <a:lnTo>
                    <a:pt x="1052" y="202"/>
                  </a:lnTo>
                  <a:lnTo>
                    <a:pt x="1048" y="196"/>
                  </a:lnTo>
                  <a:lnTo>
                    <a:pt x="1039" y="191"/>
                  </a:lnTo>
                  <a:lnTo>
                    <a:pt x="1033" y="187"/>
                  </a:lnTo>
                  <a:close/>
                  <a:moveTo>
                    <a:pt x="552" y="76"/>
                  </a:moveTo>
                  <a:lnTo>
                    <a:pt x="858" y="187"/>
                  </a:lnTo>
                  <a:lnTo>
                    <a:pt x="552" y="187"/>
                  </a:lnTo>
                  <a:lnTo>
                    <a:pt x="552" y="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矩形 49"/>
            <p:cNvSpPr/>
            <p:nvPr/>
          </p:nvSpPr>
          <p:spPr>
            <a:xfrm>
              <a:off x="1206515" y="752699"/>
              <a:ext cx="71529" cy="728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zh-TW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29" name="圖片 28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6446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債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接點 1"/>
          <p:cNvCxnSpPr/>
          <p:nvPr userDrawn="1"/>
        </p:nvCxnSpPr>
        <p:spPr>
          <a:xfrm>
            <a:off x="6575425" y="2011363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 userDrawn="1"/>
        </p:nvCxnSpPr>
        <p:spPr>
          <a:xfrm>
            <a:off x="4097339" y="3371850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 userDrawn="1"/>
        </p:nvCxnSpPr>
        <p:spPr>
          <a:xfrm>
            <a:off x="9248775" y="2008188"/>
            <a:ext cx="0" cy="119856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 userDrawn="1"/>
        </p:nvCxnSpPr>
        <p:spPr>
          <a:xfrm flipV="1">
            <a:off x="4116389" y="1844675"/>
            <a:ext cx="76327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>
            <a:cxnSpLocks/>
          </p:cNvCxnSpPr>
          <p:nvPr userDrawn="1"/>
        </p:nvCxnSpPr>
        <p:spPr>
          <a:xfrm>
            <a:off x="3643313" y="692697"/>
            <a:ext cx="0" cy="1189037"/>
          </a:xfrm>
          <a:prstGeom prst="line">
            <a:avLst/>
          </a:prstGeom>
          <a:ln w="38100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內容版面配置區 18"/>
          <p:cNvSpPr>
            <a:spLocks noGrp="1"/>
          </p:cNvSpPr>
          <p:nvPr>
            <p:ph sz="quarter" idx="10" hasCustomPrompt="1"/>
          </p:nvPr>
        </p:nvSpPr>
        <p:spPr>
          <a:xfrm>
            <a:off x="239350" y="1124745"/>
            <a:ext cx="3403964" cy="742157"/>
          </a:xfrm>
        </p:spPr>
        <p:txBody>
          <a:bodyPr anchor="ctr"/>
          <a:lstStyle>
            <a:lvl1pPr marL="82153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  <a:lvl2pPr marL="308372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2pPr>
            <a:lvl3pPr marL="527447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3pPr>
            <a:lvl4pPr marL="734616" indent="0">
              <a:buFontTx/>
              <a:buNone/>
              <a:defRPr kumimoji="1" lang="zh-TW" altLang="en-US" sz="54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4pPr>
            <a:lvl5pPr marL="0" indent="0" algn="ctr">
              <a:spcBef>
                <a:spcPts val="0"/>
              </a:spcBef>
              <a:buFontTx/>
              <a:buNone/>
              <a:defRPr kumimoji="1" lang="zh-TW" altLang="en-US" sz="4000" b="1" kern="1200" dirty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5pPr>
          </a:lstStyle>
          <a:p>
            <a:pPr lvl="4"/>
            <a:r>
              <a:rPr lang="zh-TW" altLang="en-US" dirty="0"/>
              <a:t>市場名稱</a:t>
            </a:r>
          </a:p>
        </p:txBody>
      </p:sp>
      <p:sp>
        <p:nvSpPr>
          <p:cNvPr id="22" name="內容版面配置區 21"/>
          <p:cNvSpPr>
            <a:spLocks noGrp="1"/>
          </p:cNvSpPr>
          <p:nvPr>
            <p:ph sz="quarter" idx="11"/>
          </p:nvPr>
        </p:nvSpPr>
        <p:spPr>
          <a:xfrm>
            <a:off x="239350" y="1870075"/>
            <a:ext cx="3403964" cy="4392612"/>
          </a:xfrm>
        </p:spPr>
        <p:txBody>
          <a:bodyPr/>
          <a:lstStyle>
            <a:lvl1pPr marL="271463" indent="-189310">
              <a:spcBef>
                <a:spcPts val="0"/>
              </a:spcBef>
              <a:buClr>
                <a:srgbClr val="298F80"/>
              </a:buClr>
              <a:buSzPct val="70000"/>
              <a:buFont typeface="Arial" panose="020B0604020202020204" pitchFamily="34" charset="0"/>
              <a:buChar char="►"/>
              <a:defRPr sz="1400" b="1"/>
            </a:lvl1pPr>
          </a:lstStyle>
          <a:p>
            <a:pPr lvl="0"/>
            <a:r>
              <a:rPr lang="zh-TW" altLang="en-US" dirty="0"/>
              <a:t>編輯母片文字樣式</a:t>
            </a:r>
            <a:endParaRPr lang="en-US" altLang="zh-TW" dirty="0"/>
          </a:p>
          <a:p>
            <a:pPr lvl="0"/>
            <a:endParaRPr lang="en-US" altLang="zh-TW" dirty="0"/>
          </a:p>
          <a:p>
            <a:pPr lvl="0"/>
            <a:endParaRPr lang="zh-TW" altLang="en-US" dirty="0"/>
          </a:p>
        </p:txBody>
      </p:sp>
      <p:sp>
        <p:nvSpPr>
          <p:cNvPr id="27" name="內容版面配置區 26"/>
          <p:cNvSpPr>
            <a:spLocks noGrp="1"/>
          </p:cNvSpPr>
          <p:nvPr>
            <p:ph sz="quarter" idx="12"/>
          </p:nvPr>
        </p:nvSpPr>
        <p:spPr>
          <a:xfrm>
            <a:off x="3895196" y="733970"/>
            <a:ext cx="8075083" cy="540000"/>
          </a:xfrm>
        </p:spPr>
        <p:txBody>
          <a:bodyPr anchor="ctr"/>
          <a:lstStyle>
            <a:lvl1pPr marL="82153" indent="0" algn="l">
              <a:buFontTx/>
              <a:buNone/>
              <a:defRPr kumimoji="1" lang="zh-TW" altLang="en-US" sz="3000" b="1" kern="1200" dirty="0" smtClean="0">
                <a:solidFill>
                  <a:srgbClr val="2C988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8" name="內容版面配置區 26"/>
          <p:cNvSpPr>
            <a:spLocks noGrp="1"/>
          </p:cNvSpPr>
          <p:nvPr>
            <p:ph sz="quarter" idx="13"/>
          </p:nvPr>
        </p:nvSpPr>
        <p:spPr>
          <a:xfrm>
            <a:off x="3895196" y="1292520"/>
            <a:ext cx="8075083" cy="360000"/>
          </a:xfrm>
        </p:spPr>
        <p:txBody>
          <a:bodyPr anchor="ctr"/>
          <a:lstStyle>
            <a:lvl1pPr marL="82153" indent="0" algn="l" rtl="0" fontAlgn="base"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1600" b="1" kern="1200" dirty="0">
                <a:solidFill>
                  <a:srgbClr val="7F7F7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0" name="內容版面配置區 29"/>
          <p:cNvSpPr>
            <a:spLocks noGrp="1"/>
          </p:cNvSpPr>
          <p:nvPr>
            <p:ph sz="quarter" idx="14"/>
          </p:nvPr>
        </p:nvSpPr>
        <p:spPr>
          <a:xfrm>
            <a:off x="4116918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4" name="內容版面配置區 29"/>
          <p:cNvSpPr>
            <a:spLocks noGrp="1"/>
          </p:cNvSpPr>
          <p:nvPr>
            <p:ph sz="quarter" idx="15"/>
          </p:nvPr>
        </p:nvSpPr>
        <p:spPr>
          <a:xfrm>
            <a:off x="3935781" y="2305222"/>
            <a:ext cx="263647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5" name="內容版面配置區 29"/>
          <p:cNvSpPr>
            <a:spLocks noGrp="1"/>
          </p:cNvSpPr>
          <p:nvPr>
            <p:ph sz="quarter" idx="16"/>
          </p:nvPr>
        </p:nvSpPr>
        <p:spPr>
          <a:xfrm>
            <a:off x="6754813" y="2012614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6" name="內容版面配置區 29"/>
          <p:cNvSpPr>
            <a:spLocks noGrp="1"/>
          </p:cNvSpPr>
          <p:nvPr>
            <p:ph sz="quarter" idx="17"/>
          </p:nvPr>
        </p:nvSpPr>
        <p:spPr>
          <a:xfrm>
            <a:off x="6576054" y="2299919"/>
            <a:ext cx="2649231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7" name="內容版面配置區 29"/>
          <p:cNvSpPr>
            <a:spLocks noGrp="1"/>
          </p:cNvSpPr>
          <p:nvPr>
            <p:ph sz="quarter" idx="18"/>
          </p:nvPr>
        </p:nvSpPr>
        <p:spPr>
          <a:xfrm>
            <a:off x="9459915" y="2008189"/>
            <a:ext cx="2266949" cy="268287"/>
          </a:xfrm>
        </p:spPr>
        <p:txBody>
          <a:bodyPr/>
          <a:lstStyle>
            <a:lvl1pPr marL="82153" indent="0" algn="ctr">
              <a:buFontTx/>
              <a:buNone/>
              <a:defRPr kumimoji="1" lang="zh-TW" altLang="en-US" sz="1400" b="1" kern="1200" dirty="0" smtClean="0">
                <a:solidFill>
                  <a:srgbClr val="2C9889"/>
                </a:solidFill>
                <a:latin typeface="Trebuchet MS" panose="020B0603020202020204" pitchFamily="34" charset="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38" name="內容版面配置區 29"/>
          <p:cNvSpPr>
            <a:spLocks noGrp="1"/>
          </p:cNvSpPr>
          <p:nvPr>
            <p:ph sz="quarter" idx="19"/>
          </p:nvPr>
        </p:nvSpPr>
        <p:spPr>
          <a:xfrm>
            <a:off x="9245597" y="2305222"/>
            <a:ext cx="2646000" cy="1076357"/>
          </a:xfrm>
        </p:spPr>
        <p:txBody>
          <a:bodyPr/>
          <a:lstStyle>
            <a:lvl1pPr marL="180000" indent="-180000" algn="l" rtl="0" fontAlgn="base">
              <a:spcBef>
                <a:spcPts val="50"/>
              </a:spcBef>
              <a:spcAft>
                <a:spcPct val="0"/>
              </a:spcAft>
              <a:buClr>
                <a:srgbClr val="404040"/>
              </a:buClr>
              <a:buSzPct val="90000"/>
              <a:buFont typeface="Georgia" panose="02040502050405020303" pitchFamily="18" charset="0"/>
              <a:buBlip>
                <a:blip r:embed="rId2"/>
              </a:buBlip>
              <a:defRPr kumimoji="1" lang="zh-TW" altLang="en-US" sz="1200" b="1" kern="1200" dirty="0">
                <a:solidFill>
                  <a:srgbClr val="595959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4" name="內容版面配置區 53"/>
          <p:cNvSpPr>
            <a:spLocks noGrp="1"/>
          </p:cNvSpPr>
          <p:nvPr>
            <p:ph sz="quarter" idx="20"/>
          </p:nvPr>
        </p:nvSpPr>
        <p:spPr>
          <a:xfrm>
            <a:off x="3984192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5" name="內容版面配置區 53"/>
          <p:cNvSpPr>
            <a:spLocks noGrp="1"/>
          </p:cNvSpPr>
          <p:nvPr>
            <p:ph sz="quarter" idx="20"/>
          </p:nvPr>
        </p:nvSpPr>
        <p:spPr>
          <a:xfrm>
            <a:off x="8099223" y="3431384"/>
            <a:ext cx="3840000" cy="288925"/>
          </a:xfrm>
          <a:solidFill>
            <a:srgbClr val="32AB99"/>
          </a:solidFill>
        </p:spPr>
        <p:txBody>
          <a:bodyPr anchor="ctr"/>
          <a:lstStyle>
            <a:lvl1pPr marL="82153" indent="0" algn="ctr">
              <a:buFontTx/>
              <a:buNone/>
              <a:defRPr sz="14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7" name="內容版面配置區 56"/>
          <p:cNvSpPr>
            <a:spLocks noGrp="1"/>
          </p:cNvSpPr>
          <p:nvPr>
            <p:ph sz="quarter" idx="21"/>
          </p:nvPr>
        </p:nvSpPr>
        <p:spPr>
          <a:xfrm>
            <a:off x="3791744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59" name="內容版面配置區 56"/>
          <p:cNvSpPr>
            <a:spLocks noGrp="1"/>
          </p:cNvSpPr>
          <p:nvPr>
            <p:ph sz="quarter" idx="22"/>
          </p:nvPr>
        </p:nvSpPr>
        <p:spPr>
          <a:xfrm>
            <a:off x="7920203" y="6273336"/>
            <a:ext cx="3816349" cy="180000"/>
          </a:xfrm>
        </p:spPr>
        <p:txBody>
          <a:bodyPr anchor="ctr"/>
          <a:lstStyle>
            <a:lvl1pPr marL="82153" indent="0" algn="l" rt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kumimoji="1" lang="zh-TW" altLang="en-US" sz="900" kern="1200" dirty="0" smtClean="0">
                <a:solidFill>
                  <a:srgbClr val="40404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  <p:sp>
        <p:nvSpPr>
          <p:cNvPr id="29" name="等腰三角形 28"/>
          <p:cNvSpPr/>
          <p:nvPr userDrawn="1"/>
        </p:nvSpPr>
        <p:spPr>
          <a:xfrm rot="10800000">
            <a:off x="-312737" y="434977"/>
            <a:ext cx="1439863" cy="631825"/>
          </a:xfrm>
          <a:prstGeom prst="triangle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>
              <a:solidFill>
                <a:prstClr val="white"/>
              </a:solidFill>
            </a:endParaRPr>
          </a:p>
        </p:txBody>
      </p:sp>
      <p:cxnSp>
        <p:nvCxnSpPr>
          <p:cNvPr id="31" name="直線接點 30"/>
          <p:cNvCxnSpPr>
            <a:cxnSpLocks/>
          </p:cNvCxnSpPr>
          <p:nvPr userDrawn="1"/>
        </p:nvCxnSpPr>
        <p:spPr>
          <a:xfrm flipH="1">
            <a:off x="-214314" y="388938"/>
            <a:ext cx="1368427" cy="12128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 userDrawn="1"/>
        </p:nvSpPr>
        <p:spPr>
          <a:xfrm rot="2815798">
            <a:off x="853282" y="524670"/>
            <a:ext cx="504825" cy="503239"/>
          </a:xfrm>
          <a:prstGeom prst="rect">
            <a:avLst/>
          </a:prstGeom>
          <a:solidFill>
            <a:srgbClr val="98D5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TW" altLang="en-US" dirty="0">
              <a:solidFill>
                <a:prstClr val="white"/>
              </a:solidFill>
            </a:endParaRPr>
          </a:p>
        </p:txBody>
      </p:sp>
      <p:cxnSp>
        <p:nvCxnSpPr>
          <p:cNvPr id="33" name="直線接點 32"/>
          <p:cNvCxnSpPr>
            <a:cxnSpLocks/>
          </p:cNvCxnSpPr>
          <p:nvPr userDrawn="1"/>
        </p:nvCxnSpPr>
        <p:spPr>
          <a:xfrm flipH="1">
            <a:off x="1098551" y="431800"/>
            <a:ext cx="728663" cy="679450"/>
          </a:xfrm>
          <a:prstGeom prst="line">
            <a:avLst/>
          </a:prstGeom>
          <a:ln>
            <a:solidFill>
              <a:srgbClr val="98D5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字方塊 10"/>
          <p:cNvSpPr txBox="1">
            <a:spLocks noChangeArrowheads="1"/>
          </p:cNvSpPr>
          <p:nvPr userDrawn="1"/>
        </p:nvSpPr>
        <p:spPr bwMode="auto">
          <a:xfrm>
            <a:off x="-130968" y="348458"/>
            <a:ext cx="80342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r>
              <a:rPr lang="zh-TW" altLang="en-US" sz="2400" b="1" dirty="0">
                <a:solidFill>
                  <a:srgbClr val="FFFFFF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債市</a:t>
            </a:r>
          </a:p>
        </p:txBody>
      </p:sp>
      <p:grpSp>
        <p:nvGrpSpPr>
          <p:cNvPr id="40" name="组合 60"/>
          <p:cNvGrpSpPr>
            <a:grpSpLocks/>
          </p:cNvGrpSpPr>
          <p:nvPr userDrawn="1"/>
        </p:nvGrpSpPr>
        <p:grpSpPr bwMode="auto">
          <a:xfrm>
            <a:off x="890588" y="588963"/>
            <a:ext cx="431800" cy="328612"/>
            <a:chOff x="407988" y="4792663"/>
            <a:chExt cx="1727200" cy="1331912"/>
          </a:xfrm>
        </p:grpSpPr>
        <p:sp>
          <p:nvSpPr>
            <p:cNvPr id="41" name="Freeform 42"/>
            <p:cNvSpPr>
              <a:spLocks/>
            </p:cNvSpPr>
            <p:nvPr/>
          </p:nvSpPr>
          <p:spPr bwMode="auto">
            <a:xfrm>
              <a:off x="407988" y="6073100"/>
              <a:ext cx="1727200" cy="51475"/>
            </a:xfrm>
            <a:custGeom>
              <a:avLst/>
              <a:gdLst>
                <a:gd name="T0" fmla="*/ 2147483646 w 1088"/>
                <a:gd name="T1" fmla="*/ 2147483646 h 32"/>
                <a:gd name="T2" fmla="*/ 2147483646 w 1088"/>
                <a:gd name="T3" fmla="*/ 2147483646 h 32"/>
                <a:gd name="T4" fmla="*/ 2147483646 w 1088"/>
                <a:gd name="T5" fmla="*/ 2147483646 h 32"/>
                <a:gd name="T6" fmla="*/ 2147483646 w 1088"/>
                <a:gd name="T7" fmla="*/ 2147483646 h 32"/>
                <a:gd name="T8" fmla="*/ 0 w 1088"/>
                <a:gd name="T9" fmla="*/ 2147483646 h 32"/>
                <a:gd name="T10" fmla="*/ 0 w 1088"/>
                <a:gd name="T11" fmla="*/ 2147483646 h 32"/>
                <a:gd name="T12" fmla="*/ 0 w 1088"/>
                <a:gd name="T13" fmla="*/ 2147483646 h 32"/>
                <a:gd name="T14" fmla="*/ 0 w 1088"/>
                <a:gd name="T15" fmla="*/ 2147483646 h 32"/>
                <a:gd name="T16" fmla="*/ 2147483646 w 1088"/>
                <a:gd name="T17" fmla="*/ 2147483646 h 32"/>
                <a:gd name="T18" fmla="*/ 2147483646 w 1088"/>
                <a:gd name="T19" fmla="*/ 0 h 32"/>
                <a:gd name="T20" fmla="*/ 2147483646 w 1088"/>
                <a:gd name="T21" fmla="*/ 0 h 32"/>
                <a:gd name="T22" fmla="*/ 2147483646 w 1088"/>
                <a:gd name="T23" fmla="*/ 0 h 32"/>
                <a:gd name="T24" fmla="*/ 2147483646 w 1088"/>
                <a:gd name="T25" fmla="*/ 0 h 32"/>
                <a:gd name="T26" fmla="*/ 2147483646 w 1088"/>
                <a:gd name="T27" fmla="*/ 0 h 32"/>
                <a:gd name="T28" fmla="*/ 2147483646 w 1088"/>
                <a:gd name="T29" fmla="*/ 2147483646 h 32"/>
                <a:gd name="T30" fmla="*/ 2147483646 w 1088"/>
                <a:gd name="T31" fmla="*/ 2147483646 h 32"/>
                <a:gd name="T32" fmla="*/ 2147483646 w 1088"/>
                <a:gd name="T33" fmla="*/ 2147483646 h 32"/>
                <a:gd name="T34" fmla="*/ 2147483646 w 1088"/>
                <a:gd name="T35" fmla="*/ 2147483646 h 32"/>
                <a:gd name="T36" fmla="*/ 2147483646 w 1088"/>
                <a:gd name="T37" fmla="*/ 2147483646 h 32"/>
                <a:gd name="T38" fmla="*/ 2147483646 w 1088"/>
                <a:gd name="T39" fmla="*/ 2147483646 h 32"/>
                <a:gd name="T40" fmla="*/ 2147483646 w 1088"/>
                <a:gd name="T41" fmla="*/ 2147483646 h 32"/>
                <a:gd name="T42" fmla="*/ 2147483646 w 1088"/>
                <a:gd name="T43" fmla="*/ 2147483646 h 32"/>
                <a:gd name="T44" fmla="*/ 2147483646 w 1088"/>
                <a:gd name="T45" fmla="*/ 2147483646 h 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088" h="32">
                  <a:moveTo>
                    <a:pt x="15" y="32"/>
                  </a:moveTo>
                  <a:lnTo>
                    <a:pt x="15" y="32"/>
                  </a:lnTo>
                  <a:lnTo>
                    <a:pt x="9" y="32"/>
                  </a:lnTo>
                  <a:lnTo>
                    <a:pt x="5" y="28"/>
                  </a:lnTo>
                  <a:lnTo>
                    <a:pt x="0" y="23"/>
                  </a:lnTo>
                  <a:lnTo>
                    <a:pt x="0" y="15"/>
                  </a:lnTo>
                  <a:lnTo>
                    <a:pt x="0" y="9"/>
                  </a:lnTo>
                  <a:lnTo>
                    <a:pt x="5" y="4"/>
                  </a:lnTo>
                  <a:lnTo>
                    <a:pt x="9" y="0"/>
                  </a:lnTo>
                  <a:lnTo>
                    <a:pt x="15" y="0"/>
                  </a:lnTo>
                  <a:lnTo>
                    <a:pt x="1071" y="0"/>
                  </a:lnTo>
                  <a:lnTo>
                    <a:pt x="1078" y="0"/>
                  </a:lnTo>
                  <a:lnTo>
                    <a:pt x="1084" y="4"/>
                  </a:lnTo>
                  <a:lnTo>
                    <a:pt x="1088" y="9"/>
                  </a:lnTo>
                  <a:lnTo>
                    <a:pt x="1088" y="15"/>
                  </a:lnTo>
                  <a:lnTo>
                    <a:pt x="1088" y="23"/>
                  </a:lnTo>
                  <a:lnTo>
                    <a:pt x="1084" y="28"/>
                  </a:lnTo>
                  <a:lnTo>
                    <a:pt x="1078" y="32"/>
                  </a:lnTo>
                  <a:lnTo>
                    <a:pt x="1071" y="32"/>
                  </a:lnTo>
                  <a:lnTo>
                    <a:pt x="15" y="32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TW" altLang="en-US">
                <a:solidFill>
                  <a:prstClr val="black"/>
                </a:solidFill>
              </a:endParaRPr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623888" y="5101513"/>
              <a:ext cx="247648" cy="8364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Rectangle 44"/>
            <p:cNvSpPr>
              <a:spLocks noChangeArrowheads="1"/>
            </p:cNvSpPr>
            <p:nvPr/>
          </p:nvSpPr>
          <p:spPr bwMode="auto">
            <a:xfrm>
              <a:off x="998536" y="4792663"/>
              <a:ext cx="247652" cy="1145317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347788" y="5152988"/>
              <a:ext cx="254000" cy="78499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Rectangle 46"/>
            <p:cNvSpPr>
              <a:spLocks noChangeArrowheads="1"/>
            </p:cNvSpPr>
            <p:nvPr/>
          </p:nvSpPr>
          <p:spPr bwMode="auto">
            <a:xfrm>
              <a:off x="1722436" y="5416795"/>
              <a:ext cx="247652" cy="521186"/>
            </a:xfrm>
            <a:prstGeom prst="rect">
              <a:avLst/>
            </a:prstGeom>
            <a:solidFill>
              <a:srgbClr val="FF7171"/>
            </a:solidFill>
            <a:ln>
              <a:noFill/>
            </a:ln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defRPr/>
              </a:pPr>
              <a:endParaRPr lang="zh-CN" altLang="en-US">
                <a:solidFill>
                  <a:prstClr val="black"/>
                </a:solidFill>
              </a:endParaRPr>
            </a:p>
          </p:txBody>
        </p:sp>
      </p:grpSp>
      <p:pic>
        <p:nvPicPr>
          <p:cNvPr id="43" name="圖片 42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4247" y="525463"/>
            <a:ext cx="98213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393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 dirty="0">
              <a:solidFill>
                <a:srgbClr val="51848E"/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>
              <a:solidFill>
                <a:srgbClr val="51848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0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20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22.xml"/><Relationship Id="rId4" Type="http://schemas.openxmlformats.org/officeDocument/2006/relationships/slideLayout" Target="../slideLayouts/slideLayout2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2.png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2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png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 bwMode="auto">
          <a:xfrm>
            <a:off x="0" y="366715"/>
            <a:ext cx="12192000" cy="84137"/>
          </a:xfrm>
          <a:prstGeom prst="rect">
            <a:avLst/>
          </a:prstGeom>
          <a:solidFill>
            <a:srgbClr val="32AB9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0" y="0"/>
            <a:ext cx="12192000" cy="311150"/>
          </a:xfrm>
          <a:prstGeom prst="rect">
            <a:avLst/>
          </a:prstGeom>
          <a:solidFill>
            <a:srgbClr val="32AB9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0" y="307977"/>
            <a:ext cx="12192000" cy="92075"/>
          </a:xfrm>
          <a:prstGeom prst="rect">
            <a:avLst/>
          </a:prstGeom>
          <a:solidFill>
            <a:srgbClr val="2C988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73" name="群組 12"/>
          <p:cNvGrpSpPr>
            <a:grpSpLocks/>
          </p:cNvGrpSpPr>
          <p:nvPr/>
        </p:nvGrpSpPr>
        <p:grpSpPr bwMode="auto">
          <a:xfrm>
            <a:off x="9525000" y="360363"/>
            <a:ext cx="2667000" cy="139700"/>
            <a:chOff x="5410200" y="360363"/>
            <a:chExt cx="3733800" cy="139700"/>
          </a:xfrm>
        </p:grpSpPr>
        <p:sp>
          <p:nvSpPr>
            <p:cNvPr id="31" name="矩形 30"/>
            <p:cNvSpPr/>
            <p:nvPr/>
          </p:nvSpPr>
          <p:spPr bwMode="auto">
            <a:xfrm flipV="1">
              <a:off x="5410200" y="360363"/>
              <a:ext cx="3733800" cy="90487"/>
            </a:xfrm>
            <a:prstGeom prst="rect">
              <a:avLst/>
            </a:prstGeom>
            <a:solidFill>
              <a:srgbClr val="2C9889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 flipV="1">
              <a:off x="5410200" y="439738"/>
              <a:ext cx="3733800" cy="60325"/>
            </a:xfrm>
            <a:prstGeom prst="rect">
              <a:avLst/>
            </a:prstGeom>
            <a:solidFill>
              <a:srgbClr val="32AB99">
                <a:alpha val="5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174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609600" y="928688"/>
            <a:ext cx="109728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按一下以母片標題樣式</a:t>
            </a:r>
            <a:endParaRPr lang="en-US" altLang="zh-TW" dirty="0"/>
          </a:p>
        </p:txBody>
      </p:sp>
      <p:sp>
        <p:nvSpPr>
          <p:cNvPr id="7175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609600" y="1785940"/>
            <a:ext cx="109728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grpSp>
        <p:nvGrpSpPr>
          <p:cNvPr id="7178" name="群組 12"/>
          <p:cNvGrpSpPr>
            <a:grpSpLocks/>
          </p:cNvGrpSpPr>
          <p:nvPr/>
        </p:nvGrpSpPr>
        <p:grpSpPr bwMode="auto">
          <a:xfrm>
            <a:off x="9810751" y="285752"/>
            <a:ext cx="1143000" cy="142875"/>
            <a:chOff x="7286625" y="214313"/>
            <a:chExt cx="1285875" cy="214312"/>
          </a:xfrm>
        </p:grpSpPr>
        <p:pic>
          <p:nvPicPr>
            <p:cNvPr id="7185" name="Picture 5" descr="C:\Documents and Settings\Administrator\桌面\未命名-7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6625" y="214313"/>
              <a:ext cx="52387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6" name="Picture 6" descr="C:\Documents and Settings\Administrator\桌面\未命名-5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563" y="285750"/>
              <a:ext cx="642937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67514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6" r:id="rId1"/>
    <p:sldLayoutId id="2147484657" r:id="rId2"/>
    <p:sldLayoutId id="2147484989" r:id="rId3"/>
    <p:sldLayoutId id="2147484990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lang="en-US" altLang="zh-TW" sz="3600" b="1" kern="1200" dirty="0" smtClean="0">
          <a:solidFill>
            <a:srgbClr val="2C9889"/>
          </a:solidFill>
          <a:latin typeface="Trebuchet MS" pitchFamily="34" charset="0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5pPr>
      <a:lvl6pPr marL="342884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6pPr>
      <a:lvl7pPr marL="685766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7pPr>
      <a:lvl8pPr marL="1028649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8pPr>
      <a:lvl9pPr marL="1371532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271463" indent="-189310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•"/>
        <a:defRPr kumimoji="1" sz="1800" kern="1200">
          <a:solidFill>
            <a:srgbClr val="595959"/>
          </a:solidFill>
          <a:latin typeface="+mj-ea"/>
          <a:ea typeface="+mj-ea"/>
          <a:cs typeface="微軟正黑體" charset="0"/>
        </a:defRPr>
      </a:lvl1pPr>
      <a:lvl2pPr marL="490538" indent="-182166" algn="l" rtl="0" eaLnBrk="0" fontAlgn="base" hangingPunct="0">
        <a:spcBef>
          <a:spcPts val="225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kumimoji="1" sz="1500" kern="1200">
          <a:solidFill>
            <a:srgbClr val="3D6F57"/>
          </a:solidFill>
          <a:latin typeface="+mj-ea"/>
          <a:ea typeface="+mj-ea"/>
          <a:cs typeface="微軟正黑體" charset="0"/>
        </a:defRPr>
      </a:lvl2pPr>
      <a:lvl3pPr marL="689372" indent="-161925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800" kern="1200">
          <a:solidFill>
            <a:schemeClr val="accent1"/>
          </a:solidFill>
          <a:latin typeface="+mj-ea"/>
          <a:ea typeface="+mj-ea"/>
          <a:cs typeface="微軟正黑體" charset="0"/>
        </a:defRPr>
      </a:lvl3pPr>
      <a:lvl4pPr marL="882254" indent="-147638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500" kern="1200">
          <a:solidFill>
            <a:schemeClr val="accent1"/>
          </a:solidFill>
          <a:latin typeface="+mj-ea"/>
          <a:ea typeface="+mj-ea"/>
          <a:cs typeface="微軟正黑體" charset="0"/>
        </a:defRPr>
      </a:lvl4pPr>
      <a:lvl5pPr marL="1039416" indent="-134541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▫"/>
        <a:defRPr kumimoji="1" sz="1500" kern="1200">
          <a:solidFill>
            <a:srgbClr val="7B9B57"/>
          </a:solidFill>
          <a:latin typeface="+mj-ea"/>
          <a:ea typeface="+mj-ea"/>
          <a:cs typeface="微軟正黑體" charset="0"/>
        </a:defRPr>
      </a:lvl5pPr>
      <a:lvl6pPr marL="1206948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35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371532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2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1522400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125" kern="1200">
          <a:solidFill>
            <a:schemeClr val="accent3"/>
          </a:solidFill>
          <a:latin typeface="+mn-lt"/>
          <a:ea typeface="+mn-ea"/>
          <a:cs typeface="+mn-cs"/>
        </a:defRPr>
      </a:lvl8pPr>
      <a:lvl9pPr marL="1680126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05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 bwMode="auto">
          <a:xfrm>
            <a:off x="0" y="366715"/>
            <a:ext cx="12192000" cy="84137"/>
          </a:xfrm>
          <a:prstGeom prst="rect">
            <a:avLst/>
          </a:prstGeom>
          <a:solidFill>
            <a:srgbClr val="32AB9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0" y="0"/>
            <a:ext cx="12192000" cy="311150"/>
          </a:xfrm>
          <a:prstGeom prst="rect">
            <a:avLst/>
          </a:prstGeom>
          <a:solidFill>
            <a:srgbClr val="32AB9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0" y="307977"/>
            <a:ext cx="12192000" cy="92075"/>
          </a:xfrm>
          <a:prstGeom prst="rect">
            <a:avLst/>
          </a:prstGeom>
          <a:solidFill>
            <a:srgbClr val="2C988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73" name="群組 12"/>
          <p:cNvGrpSpPr>
            <a:grpSpLocks/>
          </p:cNvGrpSpPr>
          <p:nvPr/>
        </p:nvGrpSpPr>
        <p:grpSpPr bwMode="auto">
          <a:xfrm>
            <a:off x="9525000" y="360363"/>
            <a:ext cx="2667000" cy="139700"/>
            <a:chOff x="5410200" y="360363"/>
            <a:chExt cx="3733800" cy="139700"/>
          </a:xfrm>
        </p:grpSpPr>
        <p:sp>
          <p:nvSpPr>
            <p:cNvPr id="31" name="矩形 30"/>
            <p:cNvSpPr/>
            <p:nvPr/>
          </p:nvSpPr>
          <p:spPr bwMode="auto">
            <a:xfrm flipV="1">
              <a:off x="5410200" y="360363"/>
              <a:ext cx="3733800" cy="90487"/>
            </a:xfrm>
            <a:prstGeom prst="rect">
              <a:avLst/>
            </a:prstGeom>
            <a:solidFill>
              <a:srgbClr val="2C9889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 flipV="1">
              <a:off x="5410200" y="439738"/>
              <a:ext cx="3733800" cy="60325"/>
            </a:xfrm>
            <a:prstGeom prst="rect">
              <a:avLst/>
            </a:prstGeom>
            <a:solidFill>
              <a:srgbClr val="32AB99">
                <a:alpha val="5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174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609600" y="928688"/>
            <a:ext cx="109728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按一下以母片標題樣式</a:t>
            </a:r>
            <a:endParaRPr lang="en-US" altLang="zh-TW" dirty="0"/>
          </a:p>
        </p:txBody>
      </p:sp>
      <p:sp>
        <p:nvSpPr>
          <p:cNvPr id="7175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609600" y="1785940"/>
            <a:ext cx="109728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altLang="zh-TW" dirty="0"/>
          </a:p>
        </p:txBody>
      </p:sp>
      <p:grpSp>
        <p:nvGrpSpPr>
          <p:cNvPr id="7178" name="群組 12"/>
          <p:cNvGrpSpPr>
            <a:grpSpLocks/>
          </p:cNvGrpSpPr>
          <p:nvPr/>
        </p:nvGrpSpPr>
        <p:grpSpPr bwMode="auto">
          <a:xfrm>
            <a:off x="9810751" y="285752"/>
            <a:ext cx="1143000" cy="142875"/>
            <a:chOff x="7286625" y="214313"/>
            <a:chExt cx="1285875" cy="214312"/>
          </a:xfrm>
        </p:grpSpPr>
        <p:pic>
          <p:nvPicPr>
            <p:cNvPr id="7185" name="Picture 5" descr="C:\Documents and Settings\Administrator\桌面\未命名-7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6625" y="214313"/>
              <a:ext cx="52387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6" name="Picture 6" descr="C:\Documents and Settings\Administrator\桌面\未命名-5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563" y="285750"/>
              <a:ext cx="642937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45010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2" r:id="rId1"/>
    <p:sldLayoutId id="2147484613" r:id="rId2"/>
    <p:sldLayoutId id="2147484609" r:id="rId3"/>
    <p:sldLayoutId id="2147484610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lang="en-US" altLang="zh-TW" sz="3600" b="1" kern="1200" dirty="0" smtClean="0">
          <a:solidFill>
            <a:srgbClr val="2C9889"/>
          </a:solidFill>
          <a:latin typeface="Trebuchet MS" pitchFamily="34" charset="0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5pPr>
      <a:lvl6pPr marL="342884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6pPr>
      <a:lvl7pPr marL="685766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7pPr>
      <a:lvl8pPr marL="1028649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8pPr>
      <a:lvl9pPr marL="1371532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271463" indent="-189310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•"/>
        <a:defRPr kumimoji="1" sz="1800" kern="1200">
          <a:solidFill>
            <a:srgbClr val="595959"/>
          </a:solidFill>
          <a:latin typeface="+mj-ea"/>
          <a:ea typeface="+mj-ea"/>
          <a:cs typeface="微軟正黑體" charset="0"/>
        </a:defRPr>
      </a:lvl1pPr>
      <a:lvl2pPr marL="490538" indent="-182166" algn="l" rtl="0" eaLnBrk="0" fontAlgn="base" hangingPunct="0">
        <a:spcBef>
          <a:spcPts val="225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kumimoji="1" sz="1500" kern="1200">
          <a:solidFill>
            <a:srgbClr val="3D6F57"/>
          </a:solidFill>
          <a:latin typeface="+mj-ea"/>
          <a:ea typeface="+mj-ea"/>
          <a:cs typeface="微軟正黑體" charset="0"/>
        </a:defRPr>
      </a:lvl2pPr>
      <a:lvl3pPr marL="689372" indent="-161925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800" kern="1200">
          <a:solidFill>
            <a:schemeClr val="accent1"/>
          </a:solidFill>
          <a:latin typeface="+mj-ea"/>
          <a:ea typeface="+mj-ea"/>
          <a:cs typeface="微軟正黑體" charset="0"/>
        </a:defRPr>
      </a:lvl3pPr>
      <a:lvl4pPr marL="882254" indent="-147638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500" kern="1200">
          <a:solidFill>
            <a:schemeClr val="accent1"/>
          </a:solidFill>
          <a:latin typeface="+mj-ea"/>
          <a:ea typeface="+mj-ea"/>
          <a:cs typeface="微軟正黑體" charset="0"/>
        </a:defRPr>
      </a:lvl4pPr>
      <a:lvl5pPr marL="1039416" indent="-134541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▫"/>
        <a:defRPr kumimoji="1" sz="1500" kern="1200">
          <a:solidFill>
            <a:srgbClr val="7B9B57"/>
          </a:solidFill>
          <a:latin typeface="+mj-ea"/>
          <a:ea typeface="+mj-ea"/>
          <a:cs typeface="微軟正黑體" charset="0"/>
        </a:defRPr>
      </a:lvl5pPr>
      <a:lvl6pPr marL="1206948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35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371532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2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1522400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125" kern="1200">
          <a:solidFill>
            <a:schemeClr val="accent3"/>
          </a:solidFill>
          <a:latin typeface="+mn-lt"/>
          <a:ea typeface="+mn-ea"/>
          <a:cs typeface="+mn-cs"/>
        </a:defRPr>
      </a:lvl8pPr>
      <a:lvl9pPr marL="1680126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05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 bwMode="auto">
          <a:xfrm>
            <a:off x="0" y="366715"/>
            <a:ext cx="12192000" cy="84137"/>
          </a:xfrm>
          <a:prstGeom prst="rect">
            <a:avLst/>
          </a:prstGeom>
          <a:solidFill>
            <a:srgbClr val="32AB9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0" y="0"/>
            <a:ext cx="12192000" cy="311150"/>
          </a:xfrm>
          <a:prstGeom prst="rect">
            <a:avLst/>
          </a:prstGeom>
          <a:solidFill>
            <a:srgbClr val="32AB9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0" y="307977"/>
            <a:ext cx="12192000" cy="92075"/>
          </a:xfrm>
          <a:prstGeom prst="rect">
            <a:avLst/>
          </a:prstGeom>
          <a:solidFill>
            <a:srgbClr val="2C988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73" name="群組 12"/>
          <p:cNvGrpSpPr>
            <a:grpSpLocks/>
          </p:cNvGrpSpPr>
          <p:nvPr/>
        </p:nvGrpSpPr>
        <p:grpSpPr bwMode="auto">
          <a:xfrm>
            <a:off x="9525000" y="360363"/>
            <a:ext cx="2667000" cy="139700"/>
            <a:chOff x="5410200" y="360363"/>
            <a:chExt cx="3733800" cy="139700"/>
          </a:xfrm>
        </p:grpSpPr>
        <p:sp>
          <p:nvSpPr>
            <p:cNvPr id="31" name="矩形 30"/>
            <p:cNvSpPr/>
            <p:nvPr/>
          </p:nvSpPr>
          <p:spPr bwMode="auto">
            <a:xfrm flipV="1">
              <a:off x="5410200" y="360363"/>
              <a:ext cx="3733800" cy="90487"/>
            </a:xfrm>
            <a:prstGeom prst="rect">
              <a:avLst/>
            </a:prstGeom>
            <a:solidFill>
              <a:srgbClr val="2C9889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 flipV="1">
              <a:off x="5410200" y="439738"/>
              <a:ext cx="3733800" cy="60325"/>
            </a:xfrm>
            <a:prstGeom prst="rect">
              <a:avLst/>
            </a:prstGeom>
            <a:solidFill>
              <a:srgbClr val="32AB99">
                <a:alpha val="5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174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609600" y="928688"/>
            <a:ext cx="109728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按一下以母片標題樣式</a:t>
            </a:r>
            <a:endParaRPr lang="en-US" altLang="zh-TW" dirty="0"/>
          </a:p>
        </p:txBody>
      </p:sp>
      <p:sp>
        <p:nvSpPr>
          <p:cNvPr id="7175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609600" y="1785940"/>
            <a:ext cx="109728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altLang="zh-TW" dirty="0"/>
          </a:p>
        </p:txBody>
      </p:sp>
      <p:grpSp>
        <p:nvGrpSpPr>
          <p:cNvPr id="7178" name="群組 12"/>
          <p:cNvGrpSpPr>
            <a:grpSpLocks/>
          </p:cNvGrpSpPr>
          <p:nvPr/>
        </p:nvGrpSpPr>
        <p:grpSpPr bwMode="auto">
          <a:xfrm>
            <a:off x="9810751" y="285752"/>
            <a:ext cx="1143000" cy="142875"/>
            <a:chOff x="7286625" y="214313"/>
            <a:chExt cx="1285875" cy="214312"/>
          </a:xfrm>
        </p:grpSpPr>
        <p:pic>
          <p:nvPicPr>
            <p:cNvPr id="7185" name="Picture 5" descr="C:\Documents and Settings\Administrator\桌面\未命名-7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6625" y="214313"/>
              <a:ext cx="52387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6" name="Picture 6" descr="C:\Documents and Settings\Administrator\桌面\未命名-5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563" y="285750"/>
              <a:ext cx="642937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文字方塊 16"/>
          <p:cNvSpPr txBox="1">
            <a:spLocks noChangeArrowheads="1"/>
          </p:cNvSpPr>
          <p:nvPr userDrawn="1"/>
        </p:nvSpPr>
        <p:spPr bwMode="auto">
          <a:xfrm>
            <a:off x="9239251" y="0"/>
            <a:ext cx="30480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buFont typeface="Arial" pitchFamily="34" charset="0"/>
              <a:buNone/>
              <a:defRPr/>
            </a:pPr>
            <a:r>
              <a:rPr kumimoji="0"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&lt;</a:t>
            </a:r>
            <a:r>
              <a:rPr kumimoji="0" lang="zh-TW" altLang="en-US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僅供內部教育訓練使用</a:t>
            </a:r>
            <a:r>
              <a:rPr kumimoji="0"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&gt;</a:t>
            </a:r>
            <a:endParaRPr kumimoji="0" lang="zh-TW" altLang="en-US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7" name="文字方塊 16"/>
          <p:cNvSpPr txBox="1"/>
          <p:nvPr userDrawn="1"/>
        </p:nvSpPr>
        <p:spPr>
          <a:xfrm>
            <a:off x="11232000" y="6561436"/>
            <a:ext cx="9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A4184DB-2A2D-43CA-9F7D-AA80E8D6DDD9}" type="slidenum">
              <a:rPr lang="zh-TW" altLang="en-US" sz="120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/>
              <a:t>‹#›</a:t>
            </a:fld>
            <a:r>
              <a:rPr lang="en-US" altLang="zh-TW" sz="1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/19</a:t>
            </a:r>
          </a:p>
        </p:txBody>
      </p:sp>
    </p:spTree>
    <p:extLst>
      <p:ext uri="{BB962C8B-B14F-4D97-AF65-F5344CB8AC3E}">
        <p14:creationId xmlns:p14="http://schemas.microsoft.com/office/powerpoint/2010/main" val="1482791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49" r:id="rId1"/>
    <p:sldLayoutId id="2147484950" r:id="rId2"/>
    <p:sldLayoutId id="2147484951" r:id="rId3"/>
    <p:sldLayoutId id="2147484952" r:id="rId4"/>
    <p:sldLayoutId id="2147484953" r:id="rId5"/>
    <p:sldLayoutId id="2147484954" r:id="rId6"/>
    <p:sldLayoutId id="2147484955" r:id="rId7"/>
    <p:sldLayoutId id="2147484956" r:id="rId8"/>
    <p:sldLayoutId id="2147484957" r:id="rId9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lang="en-US" altLang="zh-TW" sz="3600" b="1" kern="1200" dirty="0" smtClean="0">
          <a:solidFill>
            <a:srgbClr val="2C9889"/>
          </a:solidFill>
          <a:latin typeface="Trebuchet MS" pitchFamily="34" charset="0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5pPr>
      <a:lvl6pPr marL="342884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6pPr>
      <a:lvl7pPr marL="685766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7pPr>
      <a:lvl8pPr marL="1028649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8pPr>
      <a:lvl9pPr marL="1371532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271463" indent="-189310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•"/>
        <a:defRPr kumimoji="1" sz="1800" kern="1200">
          <a:solidFill>
            <a:srgbClr val="595959"/>
          </a:solidFill>
          <a:latin typeface="+mj-ea"/>
          <a:ea typeface="+mj-ea"/>
          <a:cs typeface="微軟正黑體" charset="0"/>
        </a:defRPr>
      </a:lvl1pPr>
      <a:lvl2pPr marL="490538" indent="-182166" algn="l" rtl="0" eaLnBrk="0" fontAlgn="base" hangingPunct="0">
        <a:spcBef>
          <a:spcPts val="225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kumimoji="1" sz="1500" kern="1200">
          <a:solidFill>
            <a:srgbClr val="3D6F57"/>
          </a:solidFill>
          <a:latin typeface="+mj-ea"/>
          <a:ea typeface="+mj-ea"/>
          <a:cs typeface="微軟正黑體" charset="0"/>
        </a:defRPr>
      </a:lvl2pPr>
      <a:lvl3pPr marL="689372" indent="-161925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800" kern="1200">
          <a:solidFill>
            <a:schemeClr val="accent1"/>
          </a:solidFill>
          <a:latin typeface="+mj-ea"/>
          <a:ea typeface="+mj-ea"/>
          <a:cs typeface="微軟正黑體" charset="0"/>
        </a:defRPr>
      </a:lvl3pPr>
      <a:lvl4pPr marL="882254" indent="-147638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500" kern="1200">
          <a:solidFill>
            <a:schemeClr val="accent1"/>
          </a:solidFill>
          <a:latin typeface="+mj-ea"/>
          <a:ea typeface="+mj-ea"/>
          <a:cs typeface="微軟正黑體" charset="0"/>
        </a:defRPr>
      </a:lvl4pPr>
      <a:lvl5pPr marL="1039416" indent="-134541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▫"/>
        <a:defRPr kumimoji="1" sz="1500" kern="1200">
          <a:solidFill>
            <a:srgbClr val="7B9B57"/>
          </a:solidFill>
          <a:latin typeface="+mj-ea"/>
          <a:ea typeface="+mj-ea"/>
          <a:cs typeface="微軟正黑體" charset="0"/>
        </a:defRPr>
      </a:lvl5pPr>
      <a:lvl6pPr marL="1206948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35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371532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2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1522400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125" kern="1200">
          <a:solidFill>
            <a:schemeClr val="accent3"/>
          </a:solidFill>
          <a:latin typeface="+mn-lt"/>
          <a:ea typeface="+mn-ea"/>
          <a:cs typeface="+mn-cs"/>
        </a:defRPr>
      </a:lvl8pPr>
      <a:lvl9pPr marL="1680126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05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 bwMode="auto">
          <a:xfrm>
            <a:off x="0" y="366715"/>
            <a:ext cx="12192000" cy="84137"/>
          </a:xfrm>
          <a:prstGeom prst="rect">
            <a:avLst/>
          </a:prstGeom>
          <a:solidFill>
            <a:srgbClr val="32AB9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0" y="0"/>
            <a:ext cx="12192000" cy="311150"/>
          </a:xfrm>
          <a:prstGeom prst="rect">
            <a:avLst/>
          </a:prstGeom>
          <a:solidFill>
            <a:srgbClr val="32AB9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0" y="307977"/>
            <a:ext cx="12192000" cy="92075"/>
          </a:xfrm>
          <a:prstGeom prst="rect">
            <a:avLst/>
          </a:prstGeom>
          <a:solidFill>
            <a:srgbClr val="2C988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7173" name="群組 12"/>
          <p:cNvGrpSpPr>
            <a:grpSpLocks/>
          </p:cNvGrpSpPr>
          <p:nvPr/>
        </p:nvGrpSpPr>
        <p:grpSpPr bwMode="auto">
          <a:xfrm>
            <a:off x="9525000" y="360363"/>
            <a:ext cx="2667000" cy="139700"/>
            <a:chOff x="5410200" y="360363"/>
            <a:chExt cx="3733800" cy="139700"/>
          </a:xfrm>
        </p:grpSpPr>
        <p:sp>
          <p:nvSpPr>
            <p:cNvPr id="31" name="矩形 30"/>
            <p:cNvSpPr/>
            <p:nvPr/>
          </p:nvSpPr>
          <p:spPr bwMode="auto">
            <a:xfrm flipV="1">
              <a:off x="5410200" y="360363"/>
              <a:ext cx="3733800" cy="90487"/>
            </a:xfrm>
            <a:prstGeom prst="rect">
              <a:avLst/>
            </a:prstGeom>
            <a:solidFill>
              <a:srgbClr val="2C9889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 flipV="1">
              <a:off x="5410200" y="439738"/>
              <a:ext cx="3733800" cy="60325"/>
            </a:xfrm>
            <a:prstGeom prst="rect">
              <a:avLst/>
            </a:prstGeom>
            <a:solidFill>
              <a:srgbClr val="32AB99">
                <a:alpha val="5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prstClr val="white"/>
                </a:solidFill>
              </a:endParaRPr>
            </a:p>
          </p:txBody>
        </p:sp>
      </p:grpSp>
      <p:sp>
        <p:nvSpPr>
          <p:cNvPr id="7174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609600" y="928688"/>
            <a:ext cx="109728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按一下以母片標題樣式</a:t>
            </a:r>
            <a:endParaRPr lang="en-US" altLang="zh-TW" dirty="0"/>
          </a:p>
        </p:txBody>
      </p:sp>
      <p:sp>
        <p:nvSpPr>
          <p:cNvPr id="7175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609600" y="1785940"/>
            <a:ext cx="109728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altLang="zh-TW" dirty="0"/>
          </a:p>
        </p:txBody>
      </p:sp>
      <p:grpSp>
        <p:nvGrpSpPr>
          <p:cNvPr id="7178" name="群組 12"/>
          <p:cNvGrpSpPr>
            <a:grpSpLocks/>
          </p:cNvGrpSpPr>
          <p:nvPr/>
        </p:nvGrpSpPr>
        <p:grpSpPr bwMode="auto">
          <a:xfrm>
            <a:off x="9810751" y="285752"/>
            <a:ext cx="1143000" cy="142875"/>
            <a:chOff x="7286625" y="214313"/>
            <a:chExt cx="1285875" cy="214312"/>
          </a:xfrm>
        </p:grpSpPr>
        <p:pic>
          <p:nvPicPr>
            <p:cNvPr id="7185" name="Picture 5" descr="C:\Documents and Settings\Administrator\桌面\未命名-7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6625" y="214313"/>
              <a:ext cx="52387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6" name="Picture 6" descr="C:\Documents and Settings\Administrator\桌面\未命名-5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563" y="285750"/>
              <a:ext cx="642937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文字方塊 16"/>
          <p:cNvSpPr txBox="1">
            <a:spLocks noChangeArrowheads="1"/>
          </p:cNvSpPr>
          <p:nvPr userDrawn="1"/>
        </p:nvSpPr>
        <p:spPr bwMode="auto">
          <a:xfrm>
            <a:off x="9239251" y="0"/>
            <a:ext cx="30480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buFont typeface="Arial" pitchFamily="34" charset="0"/>
              <a:buNone/>
              <a:defRPr/>
            </a:pPr>
            <a:r>
              <a:rPr kumimoji="0"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&lt;</a:t>
            </a:r>
            <a:r>
              <a:rPr kumimoji="0" lang="zh-TW" altLang="en-US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僅供內部教育訓練使用</a:t>
            </a:r>
            <a:r>
              <a:rPr kumimoji="0"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&gt;</a:t>
            </a:r>
            <a:endParaRPr kumimoji="0" lang="zh-TW" altLang="en-US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8" name="文字方塊 17"/>
          <p:cNvSpPr txBox="1"/>
          <p:nvPr userDrawn="1"/>
        </p:nvSpPr>
        <p:spPr>
          <a:xfrm>
            <a:off x="11232000" y="6561436"/>
            <a:ext cx="9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A4184DB-2A2D-43CA-9F7D-AA80E8D6DDD9}" type="slidenum">
              <a:rPr lang="zh-TW" altLang="en-US" sz="120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/>
              <a:t>‹#›</a:t>
            </a:fld>
            <a:r>
              <a:rPr lang="en-US" altLang="zh-TW" sz="1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/19</a:t>
            </a:r>
          </a:p>
        </p:txBody>
      </p:sp>
    </p:spTree>
    <p:extLst>
      <p:ext uri="{BB962C8B-B14F-4D97-AF65-F5344CB8AC3E}">
        <p14:creationId xmlns:p14="http://schemas.microsoft.com/office/powerpoint/2010/main" val="2656547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70" r:id="rId1"/>
    <p:sldLayoutId id="2147484971" r:id="rId2"/>
    <p:sldLayoutId id="2147484972" r:id="rId3"/>
    <p:sldLayoutId id="2147484973" r:id="rId4"/>
    <p:sldLayoutId id="2147484974" r:id="rId5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lang="en-US" altLang="zh-TW" sz="3600" b="1" kern="1200" dirty="0" smtClean="0">
          <a:solidFill>
            <a:srgbClr val="2C9889"/>
          </a:solidFill>
          <a:latin typeface="Trebuchet MS" pitchFamily="34" charset="0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5pPr>
      <a:lvl6pPr marL="342884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6pPr>
      <a:lvl7pPr marL="685766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7pPr>
      <a:lvl8pPr marL="1028649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8pPr>
      <a:lvl9pPr marL="1371532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271463" indent="-189310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•"/>
        <a:defRPr kumimoji="1" sz="1800" kern="1200">
          <a:solidFill>
            <a:srgbClr val="595959"/>
          </a:solidFill>
          <a:latin typeface="+mj-ea"/>
          <a:ea typeface="+mj-ea"/>
          <a:cs typeface="微軟正黑體" charset="0"/>
        </a:defRPr>
      </a:lvl1pPr>
      <a:lvl2pPr marL="490538" indent="-182166" algn="l" rtl="0" eaLnBrk="0" fontAlgn="base" hangingPunct="0">
        <a:spcBef>
          <a:spcPts val="225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kumimoji="1" sz="1500" kern="1200">
          <a:solidFill>
            <a:srgbClr val="3D6F57"/>
          </a:solidFill>
          <a:latin typeface="+mj-ea"/>
          <a:ea typeface="+mj-ea"/>
          <a:cs typeface="微軟正黑體" charset="0"/>
        </a:defRPr>
      </a:lvl2pPr>
      <a:lvl3pPr marL="689372" indent="-161925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800" kern="1200">
          <a:solidFill>
            <a:schemeClr val="accent1"/>
          </a:solidFill>
          <a:latin typeface="+mj-ea"/>
          <a:ea typeface="+mj-ea"/>
          <a:cs typeface="微軟正黑體" charset="0"/>
        </a:defRPr>
      </a:lvl3pPr>
      <a:lvl4pPr marL="882254" indent="-147638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500" kern="1200">
          <a:solidFill>
            <a:schemeClr val="accent1"/>
          </a:solidFill>
          <a:latin typeface="+mj-ea"/>
          <a:ea typeface="+mj-ea"/>
          <a:cs typeface="微軟正黑體" charset="0"/>
        </a:defRPr>
      </a:lvl4pPr>
      <a:lvl5pPr marL="1039416" indent="-134541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▫"/>
        <a:defRPr kumimoji="1" sz="1500" kern="1200">
          <a:solidFill>
            <a:srgbClr val="7B9B57"/>
          </a:solidFill>
          <a:latin typeface="+mj-ea"/>
          <a:ea typeface="+mj-ea"/>
          <a:cs typeface="微軟正黑體" charset="0"/>
        </a:defRPr>
      </a:lvl5pPr>
      <a:lvl6pPr marL="1206948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35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371532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2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1522400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125" kern="1200">
          <a:solidFill>
            <a:schemeClr val="accent3"/>
          </a:solidFill>
          <a:latin typeface="+mn-lt"/>
          <a:ea typeface="+mn-ea"/>
          <a:cs typeface="+mn-cs"/>
        </a:defRPr>
      </a:lvl8pPr>
      <a:lvl9pPr marL="1680126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05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 bwMode="auto">
          <a:xfrm>
            <a:off x="0" y="366715"/>
            <a:ext cx="12192000" cy="84137"/>
          </a:xfrm>
          <a:prstGeom prst="rect">
            <a:avLst/>
          </a:prstGeom>
          <a:solidFill>
            <a:srgbClr val="32AB9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0" y="0"/>
            <a:ext cx="12192000" cy="311150"/>
          </a:xfrm>
          <a:prstGeom prst="rect">
            <a:avLst/>
          </a:prstGeom>
          <a:solidFill>
            <a:srgbClr val="32AB9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0" y="307977"/>
            <a:ext cx="12192000" cy="92075"/>
          </a:xfrm>
          <a:prstGeom prst="rect">
            <a:avLst/>
          </a:prstGeom>
          <a:solidFill>
            <a:srgbClr val="2C988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73" name="群組 12"/>
          <p:cNvGrpSpPr>
            <a:grpSpLocks/>
          </p:cNvGrpSpPr>
          <p:nvPr/>
        </p:nvGrpSpPr>
        <p:grpSpPr bwMode="auto">
          <a:xfrm>
            <a:off x="9525000" y="360363"/>
            <a:ext cx="2667000" cy="139700"/>
            <a:chOff x="5410200" y="360363"/>
            <a:chExt cx="3733800" cy="139700"/>
          </a:xfrm>
        </p:grpSpPr>
        <p:sp>
          <p:nvSpPr>
            <p:cNvPr id="31" name="矩形 30"/>
            <p:cNvSpPr/>
            <p:nvPr/>
          </p:nvSpPr>
          <p:spPr bwMode="auto">
            <a:xfrm flipV="1">
              <a:off x="5410200" y="360363"/>
              <a:ext cx="3733800" cy="90487"/>
            </a:xfrm>
            <a:prstGeom prst="rect">
              <a:avLst/>
            </a:prstGeom>
            <a:solidFill>
              <a:srgbClr val="2C9889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 flipV="1">
              <a:off x="5410200" y="439738"/>
              <a:ext cx="3733800" cy="60325"/>
            </a:xfrm>
            <a:prstGeom prst="rect">
              <a:avLst/>
            </a:prstGeom>
            <a:solidFill>
              <a:srgbClr val="32AB99">
                <a:alpha val="5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174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609600" y="928688"/>
            <a:ext cx="109728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按一下以母片標題樣式</a:t>
            </a:r>
            <a:endParaRPr lang="en-US" altLang="zh-TW" dirty="0"/>
          </a:p>
        </p:txBody>
      </p:sp>
      <p:sp>
        <p:nvSpPr>
          <p:cNvPr id="7175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609600" y="1785940"/>
            <a:ext cx="109728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altLang="zh-TW" dirty="0"/>
          </a:p>
        </p:txBody>
      </p:sp>
      <p:grpSp>
        <p:nvGrpSpPr>
          <p:cNvPr id="7178" name="群組 12"/>
          <p:cNvGrpSpPr>
            <a:grpSpLocks/>
          </p:cNvGrpSpPr>
          <p:nvPr/>
        </p:nvGrpSpPr>
        <p:grpSpPr bwMode="auto">
          <a:xfrm>
            <a:off x="9810751" y="285752"/>
            <a:ext cx="1143000" cy="142875"/>
            <a:chOff x="7286625" y="214313"/>
            <a:chExt cx="1285875" cy="214312"/>
          </a:xfrm>
        </p:grpSpPr>
        <p:pic>
          <p:nvPicPr>
            <p:cNvPr id="7185" name="Picture 5" descr="C:\Documents and Settings\Administrator\桌面\未命名-7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6625" y="214313"/>
              <a:ext cx="52387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6" name="Picture 6" descr="C:\Documents and Settings\Administrator\桌面\未命名-5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563" y="285750"/>
              <a:ext cx="642937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文字方塊 16"/>
          <p:cNvSpPr txBox="1">
            <a:spLocks noChangeArrowheads="1"/>
          </p:cNvSpPr>
          <p:nvPr userDrawn="1"/>
        </p:nvSpPr>
        <p:spPr bwMode="auto">
          <a:xfrm>
            <a:off x="9239251" y="0"/>
            <a:ext cx="30480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新細明體" pitchFamily="18" charset="-120"/>
              </a:defRPr>
            </a:lvl9pPr>
          </a:lstStyle>
          <a:p>
            <a:pPr eaLnBrk="1" hangingPunct="1">
              <a:buFont typeface="Arial" pitchFamily="34" charset="0"/>
              <a:buNone/>
              <a:defRPr/>
            </a:pPr>
            <a:r>
              <a:rPr kumimoji="0"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&lt;</a:t>
            </a:r>
            <a:r>
              <a:rPr kumimoji="0" lang="zh-TW" altLang="en-US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僅供內部教育訓練使用</a:t>
            </a:r>
            <a:r>
              <a:rPr kumimoji="0" lang="en-US" altLang="zh-TW" sz="1400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&gt;</a:t>
            </a:r>
            <a:endParaRPr kumimoji="0" lang="zh-TW" altLang="en-US" sz="1400" b="1" dirty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7" name="文字方塊 16"/>
          <p:cNvSpPr txBox="1"/>
          <p:nvPr userDrawn="1"/>
        </p:nvSpPr>
        <p:spPr>
          <a:xfrm>
            <a:off x="11232000" y="6561436"/>
            <a:ext cx="9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A4184DB-2A2D-43CA-9F7D-AA80E8D6DDD9}" type="slidenum">
              <a:rPr lang="zh-TW" altLang="en-US" sz="120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/>
              <a:t>‹#›</a:t>
            </a:fld>
            <a:r>
              <a:rPr lang="en-US" altLang="zh-TW" sz="1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/19</a:t>
            </a:r>
          </a:p>
        </p:txBody>
      </p:sp>
    </p:spTree>
    <p:extLst>
      <p:ext uri="{BB962C8B-B14F-4D97-AF65-F5344CB8AC3E}">
        <p14:creationId xmlns:p14="http://schemas.microsoft.com/office/powerpoint/2010/main" val="358868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76" r:id="rId1"/>
    <p:sldLayoutId id="2147484977" r:id="rId2"/>
    <p:sldLayoutId id="2147484978" r:id="rId3"/>
    <p:sldLayoutId id="2147484979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lang="en-US" altLang="zh-TW" sz="3600" b="1" kern="1200" dirty="0" smtClean="0">
          <a:solidFill>
            <a:srgbClr val="2C9889"/>
          </a:solidFill>
          <a:latin typeface="Trebuchet MS" pitchFamily="34" charset="0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5pPr>
      <a:lvl6pPr marL="342884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6pPr>
      <a:lvl7pPr marL="685766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7pPr>
      <a:lvl8pPr marL="1028649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8pPr>
      <a:lvl9pPr marL="1371532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271463" indent="-189310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•"/>
        <a:defRPr kumimoji="1" sz="1800" kern="1200">
          <a:solidFill>
            <a:srgbClr val="595959"/>
          </a:solidFill>
          <a:latin typeface="+mj-ea"/>
          <a:ea typeface="+mj-ea"/>
          <a:cs typeface="微軟正黑體" charset="0"/>
        </a:defRPr>
      </a:lvl1pPr>
      <a:lvl2pPr marL="490538" indent="-182166" algn="l" rtl="0" eaLnBrk="0" fontAlgn="base" hangingPunct="0">
        <a:spcBef>
          <a:spcPts val="225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kumimoji="1" sz="1500" kern="1200">
          <a:solidFill>
            <a:srgbClr val="3D6F57"/>
          </a:solidFill>
          <a:latin typeface="+mj-ea"/>
          <a:ea typeface="+mj-ea"/>
          <a:cs typeface="微軟正黑體" charset="0"/>
        </a:defRPr>
      </a:lvl2pPr>
      <a:lvl3pPr marL="689372" indent="-161925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800" kern="1200">
          <a:solidFill>
            <a:schemeClr val="accent1"/>
          </a:solidFill>
          <a:latin typeface="+mj-ea"/>
          <a:ea typeface="+mj-ea"/>
          <a:cs typeface="微軟正黑體" charset="0"/>
        </a:defRPr>
      </a:lvl3pPr>
      <a:lvl4pPr marL="882254" indent="-147638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500" kern="1200">
          <a:solidFill>
            <a:schemeClr val="accent1"/>
          </a:solidFill>
          <a:latin typeface="+mj-ea"/>
          <a:ea typeface="+mj-ea"/>
          <a:cs typeface="微軟正黑體" charset="0"/>
        </a:defRPr>
      </a:lvl4pPr>
      <a:lvl5pPr marL="1039416" indent="-134541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▫"/>
        <a:defRPr kumimoji="1" sz="1500" kern="1200">
          <a:solidFill>
            <a:srgbClr val="7B9B57"/>
          </a:solidFill>
          <a:latin typeface="+mj-ea"/>
          <a:ea typeface="+mj-ea"/>
          <a:cs typeface="微軟正黑體" charset="0"/>
        </a:defRPr>
      </a:lvl5pPr>
      <a:lvl6pPr marL="1206948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35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371532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2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1522400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125" kern="1200">
          <a:solidFill>
            <a:schemeClr val="accent3"/>
          </a:solidFill>
          <a:latin typeface="+mn-lt"/>
          <a:ea typeface="+mn-ea"/>
          <a:cs typeface="+mn-cs"/>
        </a:defRPr>
      </a:lvl8pPr>
      <a:lvl9pPr marL="1680126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05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 bwMode="auto">
          <a:xfrm>
            <a:off x="0" y="366715"/>
            <a:ext cx="12192000" cy="84137"/>
          </a:xfrm>
          <a:prstGeom prst="rect">
            <a:avLst/>
          </a:prstGeom>
          <a:solidFill>
            <a:srgbClr val="32AB99">
              <a:alpha val="5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矩形 28"/>
          <p:cNvSpPr/>
          <p:nvPr/>
        </p:nvSpPr>
        <p:spPr bwMode="auto">
          <a:xfrm>
            <a:off x="0" y="0"/>
            <a:ext cx="12192000" cy="311150"/>
          </a:xfrm>
          <a:prstGeom prst="rect">
            <a:avLst/>
          </a:prstGeom>
          <a:solidFill>
            <a:srgbClr val="32AB9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0" name="矩形 29"/>
          <p:cNvSpPr/>
          <p:nvPr/>
        </p:nvSpPr>
        <p:spPr bwMode="auto">
          <a:xfrm>
            <a:off x="0" y="307977"/>
            <a:ext cx="12192000" cy="92075"/>
          </a:xfrm>
          <a:prstGeom prst="rect">
            <a:avLst/>
          </a:prstGeom>
          <a:solidFill>
            <a:srgbClr val="2C9889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173" name="群組 12"/>
          <p:cNvGrpSpPr>
            <a:grpSpLocks/>
          </p:cNvGrpSpPr>
          <p:nvPr/>
        </p:nvGrpSpPr>
        <p:grpSpPr bwMode="auto">
          <a:xfrm>
            <a:off x="9525000" y="360363"/>
            <a:ext cx="2667000" cy="139700"/>
            <a:chOff x="5410200" y="360363"/>
            <a:chExt cx="3733800" cy="139700"/>
          </a:xfrm>
        </p:grpSpPr>
        <p:sp>
          <p:nvSpPr>
            <p:cNvPr id="31" name="矩形 30"/>
            <p:cNvSpPr/>
            <p:nvPr/>
          </p:nvSpPr>
          <p:spPr bwMode="auto">
            <a:xfrm flipV="1">
              <a:off x="5410200" y="360363"/>
              <a:ext cx="3733800" cy="90487"/>
            </a:xfrm>
            <a:prstGeom prst="rect">
              <a:avLst/>
            </a:prstGeom>
            <a:solidFill>
              <a:srgbClr val="2C9889"/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2" name="矩形 31"/>
            <p:cNvSpPr/>
            <p:nvPr/>
          </p:nvSpPr>
          <p:spPr bwMode="auto">
            <a:xfrm flipV="1">
              <a:off x="5410200" y="439738"/>
              <a:ext cx="3733800" cy="60325"/>
            </a:xfrm>
            <a:prstGeom prst="rect">
              <a:avLst/>
            </a:prstGeom>
            <a:solidFill>
              <a:srgbClr val="32AB99">
                <a:alpha val="50000"/>
              </a:srgbClr>
            </a:solidFill>
            <a:ln w="50800" cap="rnd" cmpd="thickThin" algn="ctr">
              <a:noFill/>
              <a:prstDash val="solid"/>
            </a:ln>
            <a:effectLst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7174" name="標題版面配置區 21"/>
          <p:cNvSpPr>
            <a:spLocks noGrp="1"/>
          </p:cNvSpPr>
          <p:nvPr>
            <p:ph type="title"/>
          </p:nvPr>
        </p:nvSpPr>
        <p:spPr bwMode="auto">
          <a:xfrm>
            <a:off x="609600" y="928688"/>
            <a:ext cx="10972800" cy="785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按一下以母片標題樣式</a:t>
            </a:r>
            <a:endParaRPr lang="en-US" altLang="zh-TW" dirty="0"/>
          </a:p>
        </p:txBody>
      </p:sp>
      <p:sp>
        <p:nvSpPr>
          <p:cNvPr id="7175" name="文字版面配置區 12"/>
          <p:cNvSpPr>
            <a:spLocks noGrp="1"/>
          </p:cNvSpPr>
          <p:nvPr>
            <p:ph type="body" idx="1"/>
          </p:nvPr>
        </p:nvSpPr>
        <p:spPr bwMode="auto">
          <a:xfrm>
            <a:off x="609600" y="1785940"/>
            <a:ext cx="10972800" cy="464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  <a:endParaRPr lang="en-US" altLang="zh-TW" dirty="0"/>
          </a:p>
        </p:txBody>
      </p:sp>
      <p:grpSp>
        <p:nvGrpSpPr>
          <p:cNvPr id="7178" name="群組 12"/>
          <p:cNvGrpSpPr>
            <a:grpSpLocks/>
          </p:cNvGrpSpPr>
          <p:nvPr/>
        </p:nvGrpSpPr>
        <p:grpSpPr bwMode="auto">
          <a:xfrm>
            <a:off x="9810751" y="285752"/>
            <a:ext cx="1143000" cy="142875"/>
            <a:chOff x="7286625" y="214313"/>
            <a:chExt cx="1285875" cy="214312"/>
          </a:xfrm>
        </p:grpSpPr>
        <p:pic>
          <p:nvPicPr>
            <p:cNvPr id="7185" name="Picture 5" descr="C:\Documents and Settings\Administrator\桌面\未命名-7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86625" y="214313"/>
              <a:ext cx="523875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6" name="Picture 6" descr="C:\Documents and Settings\Administrator\桌面\未命名-5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29563" y="285750"/>
              <a:ext cx="642937" cy="142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文字方塊 12"/>
          <p:cNvSpPr txBox="1"/>
          <p:nvPr userDrawn="1"/>
        </p:nvSpPr>
        <p:spPr>
          <a:xfrm>
            <a:off x="11232000" y="6561436"/>
            <a:ext cx="9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7A4184DB-2A2D-43CA-9F7D-AA80E8D6DDD9}" type="slidenum">
              <a:rPr lang="zh-TW" altLang="en-US" sz="1200" smtClean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pPr algn="r"/>
              <a:t>‹#›</a:t>
            </a:fld>
            <a:r>
              <a:rPr lang="en-US" altLang="zh-TW" sz="1200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/19</a:t>
            </a:r>
          </a:p>
        </p:txBody>
      </p:sp>
    </p:spTree>
    <p:extLst>
      <p:ext uri="{BB962C8B-B14F-4D97-AF65-F5344CB8AC3E}">
        <p14:creationId xmlns:p14="http://schemas.microsoft.com/office/powerpoint/2010/main" val="106848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82" r:id="rId1"/>
    <p:sldLayoutId id="2147484983" r:id="rId2"/>
    <p:sldLayoutId id="2147484984" r:id="rId3"/>
    <p:sldLayoutId id="2147484985" r:id="rId4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lang="en-US" altLang="zh-TW" sz="3600" b="1" kern="1200" dirty="0" smtClean="0">
          <a:solidFill>
            <a:srgbClr val="2C9889"/>
          </a:solidFill>
          <a:latin typeface="Trebuchet MS" pitchFamily="34" charset="0"/>
          <a:ea typeface="微軟正黑體" pitchFamily="34" charset="-12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700">
          <a:solidFill>
            <a:srgbClr val="2C9889"/>
          </a:solidFill>
          <a:latin typeface="Trebuchet MS" pitchFamily="34" charset="0"/>
          <a:ea typeface="方正姚体" charset="0"/>
          <a:cs typeface="微軟正黑體" charset="0"/>
        </a:defRPr>
      </a:lvl5pPr>
      <a:lvl6pPr marL="342884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6pPr>
      <a:lvl7pPr marL="685766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7pPr>
      <a:lvl8pPr marL="1028649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8pPr>
      <a:lvl9pPr marL="1371532" algn="l" rtl="0" fontAlgn="base">
        <a:spcBef>
          <a:spcPct val="0"/>
        </a:spcBef>
        <a:spcAft>
          <a:spcPct val="0"/>
        </a:spcAft>
        <a:defRPr sz="3000">
          <a:solidFill>
            <a:srgbClr val="2C9889"/>
          </a:solidFill>
          <a:latin typeface="Trebuchet MS" pitchFamily="34" charset="0"/>
          <a:ea typeface="微軟正黑體" pitchFamily="34" charset="-120"/>
        </a:defRPr>
      </a:lvl9pPr>
    </p:titleStyle>
    <p:bodyStyle>
      <a:lvl1pPr marL="271463" indent="-189310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•"/>
        <a:defRPr kumimoji="1" sz="1800" kern="1200">
          <a:solidFill>
            <a:srgbClr val="595959"/>
          </a:solidFill>
          <a:latin typeface="+mj-ea"/>
          <a:ea typeface="+mj-ea"/>
          <a:cs typeface="微軟正黑體" charset="0"/>
        </a:defRPr>
      </a:lvl1pPr>
      <a:lvl2pPr marL="490538" indent="-182166" algn="l" rtl="0" eaLnBrk="0" fontAlgn="base" hangingPunct="0">
        <a:spcBef>
          <a:spcPts val="225"/>
        </a:spcBef>
        <a:spcAft>
          <a:spcPct val="0"/>
        </a:spcAft>
        <a:buClr>
          <a:schemeClr val="accent2"/>
        </a:buClr>
        <a:buFont typeface="Georgia" panose="02040502050405020303" pitchFamily="18" charset="0"/>
        <a:buChar char="▫"/>
        <a:defRPr kumimoji="1" sz="1500" kern="1200">
          <a:solidFill>
            <a:srgbClr val="3D6F57"/>
          </a:solidFill>
          <a:latin typeface="+mj-ea"/>
          <a:ea typeface="+mj-ea"/>
          <a:cs typeface="微軟正黑體" charset="0"/>
        </a:defRPr>
      </a:lvl2pPr>
      <a:lvl3pPr marL="689372" indent="-161925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800" kern="1200">
          <a:solidFill>
            <a:schemeClr val="accent1"/>
          </a:solidFill>
          <a:latin typeface="+mj-ea"/>
          <a:ea typeface="+mj-ea"/>
          <a:cs typeface="微軟正黑體" charset="0"/>
        </a:defRPr>
      </a:lvl3pPr>
      <a:lvl4pPr marL="882254" indent="-147638" algn="l" rtl="0" eaLnBrk="0" fontAlgn="base" hangingPunct="0">
        <a:spcBef>
          <a:spcPts val="225"/>
        </a:spcBef>
        <a:spcAft>
          <a:spcPct val="0"/>
        </a:spcAft>
        <a:buClr>
          <a:schemeClr val="accent1"/>
        </a:buClr>
        <a:buFont typeface="Wingdings 2" panose="05020102010507070707" pitchFamily="18" charset="2"/>
        <a:buChar char=""/>
        <a:defRPr kumimoji="1" sz="1500" kern="1200">
          <a:solidFill>
            <a:schemeClr val="accent1"/>
          </a:solidFill>
          <a:latin typeface="+mj-ea"/>
          <a:ea typeface="+mj-ea"/>
          <a:cs typeface="微軟正黑體" charset="0"/>
        </a:defRPr>
      </a:lvl4pPr>
      <a:lvl5pPr marL="1039416" indent="-134541" algn="l" rtl="0" eaLnBrk="0" fontAlgn="base" hangingPunct="0">
        <a:spcBef>
          <a:spcPts val="225"/>
        </a:spcBef>
        <a:spcAft>
          <a:spcPct val="0"/>
        </a:spcAft>
        <a:buClr>
          <a:srgbClr val="7B9B57"/>
        </a:buClr>
        <a:buFont typeface="Georgia" panose="02040502050405020303" pitchFamily="18" charset="0"/>
        <a:buChar char="▫"/>
        <a:defRPr kumimoji="1" sz="1500" kern="1200">
          <a:solidFill>
            <a:srgbClr val="7B9B57"/>
          </a:solidFill>
          <a:latin typeface="+mj-ea"/>
          <a:ea typeface="+mj-ea"/>
          <a:cs typeface="微軟正黑體" charset="0"/>
        </a:defRPr>
      </a:lvl5pPr>
      <a:lvl6pPr marL="1206948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35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371532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▫"/>
        <a:defRPr kumimoji="0" sz="12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1522400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125" kern="1200">
          <a:solidFill>
            <a:schemeClr val="accent3"/>
          </a:solidFill>
          <a:latin typeface="+mn-lt"/>
          <a:ea typeface="+mn-ea"/>
          <a:cs typeface="+mn-cs"/>
        </a:defRPr>
      </a:lvl8pPr>
      <a:lvl9pPr marL="1680126" indent="-137153" algn="l" rtl="0" eaLnBrk="1" latinLnBrk="0" hangingPunct="1">
        <a:spcBef>
          <a:spcPts val="225"/>
        </a:spcBef>
        <a:buClr>
          <a:schemeClr val="accent3"/>
        </a:buClr>
        <a:buFont typeface="Georgia"/>
        <a:buChar char="◦"/>
        <a:defRPr kumimoji="0" sz="105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標題 2"/>
          <p:cNvSpPr>
            <a:spLocks noGrp="1"/>
          </p:cNvSpPr>
          <p:nvPr>
            <p:ph type="ctrTitle"/>
          </p:nvPr>
        </p:nvSpPr>
        <p:spPr>
          <a:xfrm>
            <a:off x="618478" y="4711495"/>
            <a:ext cx="9870010" cy="646331"/>
          </a:xfrm>
        </p:spPr>
        <p:txBody>
          <a:bodyPr wrap="none">
            <a:spAutoFit/>
          </a:bodyPr>
          <a:lstStyle/>
          <a:p>
            <a:pPr lvl="1" algn="just"/>
            <a:r>
              <a:rPr lang="en-US" altLang="zh-TW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Caveats for Conventional Machine Learning</a:t>
            </a:r>
          </a:p>
        </p:txBody>
      </p:sp>
      <p:sp>
        <p:nvSpPr>
          <p:cNvPr id="14339" name="副標題 4"/>
          <p:cNvSpPr>
            <a:spLocks noGrp="1"/>
          </p:cNvSpPr>
          <p:nvPr>
            <p:ph type="subTitle" idx="1"/>
          </p:nvPr>
        </p:nvSpPr>
        <p:spPr>
          <a:xfrm>
            <a:off x="623392" y="5517232"/>
            <a:ext cx="6604000" cy="500066"/>
          </a:xfrm>
        </p:spPr>
        <p:txBody>
          <a:bodyPr wrap="none">
            <a:noAutofit/>
          </a:bodyPr>
          <a:lstStyle/>
          <a:p>
            <a:pPr marL="63500" eaLnBrk="1" hangingPunct="1"/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張智星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marL="63500" eaLnBrk="1" hangingPunct="1"/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玉山</a:t>
            </a:r>
            <a:r>
              <a:rPr lang="zh-TW" altLang="en-US" dirty="0">
                <a:solidFill>
                  <a:schemeClr val="tx1"/>
                </a:solidFill>
              </a:rPr>
              <a:t>金控</a:t>
            </a:r>
            <a:endParaRPr lang="zh-TW" altLang="en-US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0105666" y="6590997"/>
            <a:ext cx="562335" cy="2549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39DC2E-2313-4787-928B-DE4D3A09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Applications of Cross Validation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266D5E5-8D37-42F4-AC49-47E8ECF3BE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Input (feature) selection</a:t>
            </a:r>
          </a:p>
          <a:p>
            <a:r>
              <a:rPr lang="en-US" altLang="zh-TW" dirty="0"/>
              <a:t>Model complexity determination, for instance:</a:t>
            </a:r>
          </a:p>
          <a:p>
            <a:pPr lvl="1"/>
            <a:r>
              <a:rPr lang="en-US" altLang="zh-TW" dirty="0"/>
              <a:t>Polynomial order in polynomial fitting</a:t>
            </a:r>
          </a:p>
          <a:p>
            <a:pPr lvl="1"/>
            <a:r>
              <a:rPr lang="en-US" altLang="zh-TW" dirty="0"/>
              <a:t>Number of prototypes for VQ-based 1-NNC</a:t>
            </a:r>
          </a:p>
          <a:p>
            <a:r>
              <a:rPr lang="en-US" altLang="zh-TW" dirty="0"/>
              <a:t>Performance comparison among different models</a:t>
            </a:r>
          </a:p>
          <a:p>
            <a:pPr marL="82153" indent="0">
              <a:buNone/>
            </a:pPr>
            <a:endParaRPr lang="zh-TW" altLang="en-US" dirty="0"/>
          </a:p>
        </p:txBody>
      </p:sp>
      <p:pic>
        <p:nvPicPr>
          <p:cNvPr id="4" name="Picture 2" descr="http://localhost/jang/books/matlabProgramming4guru/image/polyFitOrderSelect03.png">
            <a:extLst>
              <a:ext uri="{FF2B5EF4-FFF2-40B4-BE49-F238E27FC236}">
                <a16:creationId xmlns:a16="http://schemas.microsoft.com/office/drawing/2014/main" id="{1308F4BE-8E27-40CC-850F-2AB5989AF5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3713" y="3933056"/>
            <a:ext cx="3140719" cy="235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localhost/jang/books/matlabProgramming4guru/example/10-%E6%9B%B2%E7%B7%9A%E6%93%AC%E5%90%88%E8%88%87%E8%BF%B4%E6%AD%B8%E5%88%86%E6%9E%90/output/censusPlot01.png">
            <a:extLst>
              <a:ext uri="{FF2B5EF4-FFF2-40B4-BE49-F238E27FC236}">
                <a16:creationId xmlns:a16="http://schemas.microsoft.com/office/drawing/2014/main" id="{8930A7F4-1512-4319-901B-FA1954BCC8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825" y="3933056"/>
            <a:ext cx="3141591" cy="235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圓角矩形圖說文字 31">
            <a:extLst>
              <a:ext uri="{FF2B5EF4-FFF2-40B4-BE49-F238E27FC236}">
                <a16:creationId xmlns:a16="http://schemas.microsoft.com/office/drawing/2014/main" id="{4AC4FF75-45F0-4DBF-AADD-78784D7F43EF}"/>
              </a:ext>
            </a:extLst>
          </p:cNvPr>
          <p:cNvSpPr/>
          <p:nvPr/>
        </p:nvSpPr>
        <p:spPr>
          <a:xfrm>
            <a:off x="8590528" y="3429000"/>
            <a:ext cx="3125659" cy="408623"/>
          </a:xfrm>
          <a:prstGeom prst="wedgeRoundRectCallout">
            <a:avLst>
              <a:gd name="adj1" fmla="val -38726"/>
              <a:gd name="adj2" fmla="val 119008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RMSE vs. polynomial orders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" name="圓角矩形圖說文字 31">
            <a:extLst>
              <a:ext uri="{FF2B5EF4-FFF2-40B4-BE49-F238E27FC236}">
                <a16:creationId xmlns:a16="http://schemas.microsoft.com/office/drawing/2014/main" id="{A51077DF-6D21-434B-AB9F-B86F1677FD09}"/>
              </a:ext>
            </a:extLst>
          </p:cNvPr>
          <p:cNvSpPr/>
          <p:nvPr/>
        </p:nvSpPr>
        <p:spPr>
          <a:xfrm>
            <a:off x="597422" y="4293096"/>
            <a:ext cx="2646581" cy="408623"/>
          </a:xfrm>
          <a:prstGeom prst="wedgeRoundRectCallout">
            <a:avLst>
              <a:gd name="adj1" fmla="val 48153"/>
              <a:gd name="adj2" fmla="val 21460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US population vs. years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509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CCBF26-3204-410A-A2E0-B38AEE37A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Heads-up for M-fold Cross Validation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F0B7AA1-0966-4245-9B1B-98F6F6128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evaluation becomes more reliable as M is getting larger</a:t>
            </a:r>
          </a:p>
          <a:p>
            <a:r>
              <a:rPr lang="en-US" altLang="zh-TW" dirty="0"/>
              <a:t>Stratified partitioning</a:t>
            </a:r>
          </a:p>
          <a:p>
            <a:pPr lvl="1"/>
            <a:r>
              <a:rPr lang="en-US" altLang="zh-TW" dirty="0"/>
              <a:t>Keep ratio of class sizes about the same for each fold (Not a concern for LOOCV)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marL="308372" lvl="1" indent="0">
              <a:buNone/>
            </a:pPr>
            <a:endParaRPr lang="en-US" altLang="zh-TW" dirty="0"/>
          </a:p>
          <a:p>
            <a:pPr lvl="1"/>
            <a:r>
              <a:rPr lang="en-US" altLang="zh-TW" dirty="0"/>
              <a:t>For imbalanced dataset, LOO on the smallest class </a:t>
            </a:r>
            <a:endParaRPr lang="zh-TW" altLang="en-US" dirty="0"/>
          </a:p>
        </p:txBody>
      </p:sp>
      <p:sp>
        <p:nvSpPr>
          <p:cNvPr id="45" name="橢圓 44">
            <a:extLst>
              <a:ext uri="{FF2B5EF4-FFF2-40B4-BE49-F238E27FC236}">
                <a16:creationId xmlns:a16="http://schemas.microsoft.com/office/drawing/2014/main" id="{A82DF178-E1B1-4DAD-8152-59D7BA5AF40D}"/>
              </a:ext>
            </a:extLst>
          </p:cNvPr>
          <p:cNvSpPr/>
          <p:nvPr/>
        </p:nvSpPr>
        <p:spPr>
          <a:xfrm>
            <a:off x="6816080" y="364502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橢圓 45">
            <a:extLst>
              <a:ext uri="{FF2B5EF4-FFF2-40B4-BE49-F238E27FC236}">
                <a16:creationId xmlns:a16="http://schemas.microsoft.com/office/drawing/2014/main" id="{93117C23-0500-44A7-8E96-5DEF799F79BA}"/>
              </a:ext>
            </a:extLst>
          </p:cNvPr>
          <p:cNvSpPr/>
          <p:nvPr/>
        </p:nvSpPr>
        <p:spPr>
          <a:xfrm>
            <a:off x="7104112" y="3645024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橢圓 46">
            <a:extLst>
              <a:ext uri="{FF2B5EF4-FFF2-40B4-BE49-F238E27FC236}">
                <a16:creationId xmlns:a16="http://schemas.microsoft.com/office/drawing/2014/main" id="{C6FB5180-1348-4A7F-807E-89D73674CB6A}"/>
              </a:ext>
            </a:extLst>
          </p:cNvPr>
          <p:cNvSpPr/>
          <p:nvPr/>
        </p:nvSpPr>
        <p:spPr>
          <a:xfrm>
            <a:off x="6816080" y="3212976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8" name="橢圓 47">
            <a:extLst>
              <a:ext uri="{FF2B5EF4-FFF2-40B4-BE49-F238E27FC236}">
                <a16:creationId xmlns:a16="http://schemas.microsoft.com/office/drawing/2014/main" id="{64E15861-1C81-4B5A-A6AE-E4A2DAF6C866}"/>
              </a:ext>
            </a:extLst>
          </p:cNvPr>
          <p:cNvSpPr/>
          <p:nvPr/>
        </p:nvSpPr>
        <p:spPr>
          <a:xfrm>
            <a:off x="6816080" y="4077072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9" name="橢圓 48">
            <a:extLst>
              <a:ext uri="{FF2B5EF4-FFF2-40B4-BE49-F238E27FC236}">
                <a16:creationId xmlns:a16="http://schemas.microsoft.com/office/drawing/2014/main" id="{757F5395-C2A7-4B52-97F9-CB988EC0FD08}"/>
              </a:ext>
            </a:extLst>
          </p:cNvPr>
          <p:cNvSpPr/>
          <p:nvPr/>
        </p:nvSpPr>
        <p:spPr>
          <a:xfrm>
            <a:off x="7104112" y="4077072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0" name="橢圓 49">
            <a:extLst>
              <a:ext uri="{FF2B5EF4-FFF2-40B4-BE49-F238E27FC236}">
                <a16:creationId xmlns:a16="http://schemas.microsoft.com/office/drawing/2014/main" id="{C7434C85-DDD0-4DEC-B8BD-C972B59AA1A0}"/>
              </a:ext>
            </a:extLst>
          </p:cNvPr>
          <p:cNvSpPr/>
          <p:nvPr/>
        </p:nvSpPr>
        <p:spPr>
          <a:xfrm>
            <a:off x="7104112" y="3212976"/>
            <a:ext cx="72008" cy="72008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1" name="橢圓 50">
            <a:extLst>
              <a:ext uri="{FF2B5EF4-FFF2-40B4-BE49-F238E27FC236}">
                <a16:creationId xmlns:a16="http://schemas.microsoft.com/office/drawing/2014/main" id="{71F7577B-9D9C-4F23-8420-937F95814081}"/>
              </a:ext>
            </a:extLst>
          </p:cNvPr>
          <p:cNvSpPr/>
          <p:nvPr/>
        </p:nvSpPr>
        <p:spPr>
          <a:xfrm>
            <a:off x="7968208" y="3212976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2" name="橢圓 51">
            <a:extLst>
              <a:ext uri="{FF2B5EF4-FFF2-40B4-BE49-F238E27FC236}">
                <a16:creationId xmlns:a16="http://schemas.microsoft.com/office/drawing/2014/main" id="{2DF3E5AD-F070-4564-AA47-C1C283531A32}"/>
              </a:ext>
            </a:extLst>
          </p:cNvPr>
          <p:cNvSpPr/>
          <p:nvPr/>
        </p:nvSpPr>
        <p:spPr>
          <a:xfrm>
            <a:off x="8256240" y="3212976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3" name="橢圓 52">
            <a:extLst>
              <a:ext uri="{FF2B5EF4-FFF2-40B4-BE49-F238E27FC236}">
                <a16:creationId xmlns:a16="http://schemas.microsoft.com/office/drawing/2014/main" id="{B170DAED-EEA1-4A09-91B8-EDA46B387E00}"/>
              </a:ext>
            </a:extLst>
          </p:cNvPr>
          <p:cNvSpPr/>
          <p:nvPr/>
        </p:nvSpPr>
        <p:spPr>
          <a:xfrm>
            <a:off x="7968208" y="4077072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4" name="橢圓 53">
            <a:extLst>
              <a:ext uri="{FF2B5EF4-FFF2-40B4-BE49-F238E27FC236}">
                <a16:creationId xmlns:a16="http://schemas.microsoft.com/office/drawing/2014/main" id="{7452B351-F369-4148-9D25-10026147647A}"/>
              </a:ext>
            </a:extLst>
          </p:cNvPr>
          <p:cNvSpPr/>
          <p:nvPr/>
        </p:nvSpPr>
        <p:spPr>
          <a:xfrm>
            <a:off x="8544272" y="4077072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5" name="橢圓 54">
            <a:extLst>
              <a:ext uri="{FF2B5EF4-FFF2-40B4-BE49-F238E27FC236}">
                <a16:creationId xmlns:a16="http://schemas.microsoft.com/office/drawing/2014/main" id="{F5ECEADA-3096-48CA-9317-DF428BE1D9CA}"/>
              </a:ext>
            </a:extLst>
          </p:cNvPr>
          <p:cNvSpPr/>
          <p:nvPr/>
        </p:nvSpPr>
        <p:spPr>
          <a:xfrm>
            <a:off x="8256240" y="3645024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橢圓 55">
            <a:extLst>
              <a:ext uri="{FF2B5EF4-FFF2-40B4-BE49-F238E27FC236}">
                <a16:creationId xmlns:a16="http://schemas.microsoft.com/office/drawing/2014/main" id="{2C0BAF30-378D-4B54-92B6-A35E9B0F9556}"/>
              </a:ext>
            </a:extLst>
          </p:cNvPr>
          <p:cNvSpPr/>
          <p:nvPr/>
        </p:nvSpPr>
        <p:spPr>
          <a:xfrm>
            <a:off x="7968208" y="3645024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7" name="橢圓 56">
            <a:extLst>
              <a:ext uri="{FF2B5EF4-FFF2-40B4-BE49-F238E27FC236}">
                <a16:creationId xmlns:a16="http://schemas.microsoft.com/office/drawing/2014/main" id="{8B9E2484-7827-4F72-8886-57EFC444A9C0}"/>
              </a:ext>
            </a:extLst>
          </p:cNvPr>
          <p:cNvSpPr/>
          <p:nvPr/>
        </p:nvSpPr>
        <p:spPr>
          <a:xfrm>
            <a:off x="8544272" y="3212976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8" name="橢圓 57">
            <a:extLst>
              <a:ext uri="{FF2B5EF4-FFF2-40B4-BE49-F238E27FC236}">
                <a16:creationId xmlns:a16="http://schemas.microsoft.com/office/drawing/2014/main" id="{1D6FD528-AD0F-4B21-8906-1ED28C8CD3DB}"/>
              </a:ext>
            </a:extLst>
          </p:cNvPr>
          <p:cNvSpPr/>
          <p:nvPr/>
        </p:nvSpPr>
        <p:spPr>
          <a:xfrm>
            <a:off x="8256240" y="4077072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9" name="橢圓 58">
            <a:extLst>
              <a:ext uri="{FF2B5EF4-FFF2-40B4-BE49-F238E27FC236}">
                <a16:creationId xmlns:a16="http://schemas.microsoft.com/office/drawing/2014/main" id="{37E245E6-BFFA-4FD1-AEA4-88C3ACBE9EC6}"/>
              </a:ext>
            </a:extLst>
          </p:cNvPr>
          <p:cNvSpPr/>
          <p:nvPr/>
        </p:nvSpPr>
        <p:spPr>
          <a:xfrm>
            <a:off x="8544272" y="3645024"/>
            <a:ext cx="72008" cy="7200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0" name="矩形: 圓角 59">
            <a:extLst>
              <a:ext uri="{FF2B5EF4-FFF2-40B4-BE49-F238E27FC236}">
                <a16:creationId xmlns:a16="http://schemas.microsoft.com/office/drawing/2014/main" id="{90C55935-2026-4622-AA5D-D710F6327A4C}"/>
              </a:ext>
            </a:extLst>
          </p:cNvPr>
          <p:cNvSpPr/>
          <p:nvPr/>
        </p:nvSpPr>
        <p:spPr>
          <a:xfrm>
            <a:off x="6744072" y="3078252"/>
            <a:ext cx="504056" cy="1224136"/>
          </a:xfrm>
          <a:prstGeom prst="roundRect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1" name="矩形: 圓角 60">
            <a:extLst>
              <a:ext uri="{FF2B5EF4-FFF2-40B4-BE49-F238E27FC236}">
                <a16:creationId xmlns:a16="http://schemas.microsoft.com/office/drawing/2014/main" id="{A7BA0695-D347-4BC8-B160-607B01C7BC45}"/>
              </a:ext>
            </a:extLst>
          </p:cNvPr>
          <p:cNvSpPr/>
          <p:nvPr/>
        </p:nvSpPr>
        <p:spPr>
          <a:xfrm>
            <a:off x="7896200" y="3068960"/>
            <a:ext cx="792088" cy="1224136"/>
          </a:xfrm>
          <a:prstGeom prst="roundRect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2" name="矩形: 圓角 61">
            <a:extLst>
              <a:ext uri="{FF2B5EF4-FFF2-40B4-BE49-F238E27FC236}">
                <a16:creationId xmlns:a16="http://schemas.microsoft.com/office/drawing/2014/main" id="{27B2CEBF-0484-4761-B719-E837438FFC87}"/>
              </a:ext>
            </a:extLst>
          </p:cNvPr>
          <p:cNvSpPr/>
          <p:nvPr/>
        </p:nvSpPr>
        <p:spPr>
          <a:xfrm>
            <a:off x="6672064" y="3140968"/>
            <a:ext cx="2088232" cy="216024"/>
          </a:xfrm>
          <a:prstGeom prst="roundRect">
            <a:avLst/>
          </a:prstGeom>
          <a:noFill/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3" name="矩形: 圓角 62">
            <a:extLst>
              <a:ext uri="{FF2B5EF4-FFF2-40B4-BE49-F238E27FC236}">
                <a16:creationId xmlns:a16="http://schemas.microsoft.com/office/drawing/2014/main" id="{B642F05A-8473-4CB8-8801-67477B866AC7}"/>
              </a:ext>
            </a:extLst>
          </p:cNvPr>
          <p:cNvSpPr/>
          <p:nvPr/>
        </p:nvSpPr>
        <p:spPr>
          <a:xfrm>
            <a:off x="6672064" y="3573016"/>
            <a:ext cx="2088232" cy="225316"/>
          </a:xfrm>
          <a:prstGeom prst="roundRect">
            <a:avLst/>
          </a:prstGeom>
          <a:noFill/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4" name="矩形: 圓角 63">
            <a:extLst>
              <a:ext uri="{FF2B5EF4-FFF2-40B4-BE49-F238E27FC236}">
                <a16:creationId xmlns:a16="http://schemas.microsoft.com/office/drawing/2014/main" id="{52CC9567-D756-47FA-BEFF-B377D2ED0075}"/>
              </a:ext>
            </a:extLst>
          </p:cNvPr>
          <p:cNvSpPr/>
          <p:nvPr/>
        </p:nvSpPr>
        <p:spPr>
          <a:xfrm>
            <a:off x="6672064" y="4005064"/>
            <a:ext cx="2088232" cy="216024"/>
          </a:xfrm>
          <a:prstGeom prst="roundRect">
            <a:avLst/>
          </a:prstGeom>
          <a:noFill/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86A9FF7A-B982-43C5-A576-CD47FD956D11}"/>
              </a:ext>
            </a:extLst>
          </p:cNvPr>
          <p:cNvSpPr txBox="1"/>
          <p:nvPr/>
        </p:nvSpPr>
        <p:spPr>
          <a:xfrm>
            <a:off x="6528048" y="270892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Class 1</a:t>
            </a:r>
            <a:endParaRPr lang="zh-TW" altLang="en-US" dirty="0"/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23BE6731-B490-45DE-BAA6-6855B8AE793C}"/>
              </a:ext>
            </a:extLst>
          </p:cNvPr>
          <p:cNvSpPr txBox="1"/>
          <p:nvPr/>
        </p:nvSpPr>
        <p:spPr>
          <a:xfrm>
            <a:off x="7806189" y="270892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Class 2</a:t>
            </a:r>
            <a:endParaRPr lang="zh-TW" altLang="en-US" dirty="0"/>
          </a:p>
        </p:txBody>
      </p:sp>
      <p:sp>
        <p:nvSpPr>
          <p:cNvPr id="67" name="圓角矩形圖說文字 31">
            <a:extLst>
              <a:ext uri="{FF2B5EF4-FFF2-40B4-BE49-F238E27FC236}">
                <a16:creationId xmlns:a16="http://schemas.microsoft.com/office/drawing/2014/main" id="{9D53A206-3DCC-4D32-831A-EB16E75AEAD7}"/>
              </a:ext>
            </a:extLst>
          </p:cNvPr>
          <p:cNvSpPr/>
          <p:nvPr/>
        </p:nvSpPr>
        <p:spPr>
          <a:xfrm>
            <a:off x="5347655" y="3085986"/>
            <a:ext cx="782890" cy="374571"/>
          </a:xfrm>
          <a:prstGeom prst="wedgeRoundRectCallout">
            <a:avLst>
              <a:gd name="adj1" fmla="val 97184"/>
              <a:gd name="adj2" fmla="val -2085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600" dirty="0">
                <a:solidFill>
                  <a:schemeClr val="tx1"/>
                </a:solidFill>
              </a:rPr>
              <a:t>Fold 1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68" name="圓角矩形圖說文字 31">
            <a:extLst>
              <a:ext uri="{FF2B5EF4-FFF2-40B4-BE49-F238E27FC236}">
                <a16:creationId xmlns:a16="http://schemas.microsoft.com/office/drawing/2014/main" id="{1132645D-C32D-41B7-84C9-1C4529332C78}"/>
              </a:ext>
            </a:extLst>
          </p:cNvPr>
          <p:cNvSpPr/>
          <p:nvPr/>
        </p:nvSpPr>
        <p:spPr>
          <a:xfrm>
            <a:off x="5375920" y="3558485"/>
            <a:ext cx="782890" cy="374571"/>
          </a:xfrm>
          <a:prstGeom prst="wedgeRoundRectCallout">
            <a:avLst>
              <a:gd name="adj1" fmla="val 97184"/>
              <a:gd name="adj2" fmla="val -2085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600" dirty="0">
                <a:solidFill>
                  <a:schemeClr val="tx1"/>
                </a:solidFill>
              </a:rPr>
              <a:t>Fold 2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  <p:sp>
        <p:nvSpPr>
          <p:cNvPr id="69" name="圓角矩形圖說文字 31">
            <a:extLst>
              <a:ext uri="{FF2B5EF4-FFF2-40B4-BE49-F238E27FC236}">
                <a16:creationId xmlns:a16="http://schemas.microsoft.com/office/drawing/2014/main" id="{24C385E7-2BEA-4A23-BD27-EAC22ABB55FD}"/>
              </a:ext>
            </a:extLst>
          </p:cNvPr>
          <p:cNvSpPr/>
          <p:nvPr/>
        </p:nvSpPr>
        <p:spPr>
          <a:xfrm>
            <a:off x="5375920" y="4005064"/>
            <a:ext cx="782890" cy="374571"/>
          </a:xfrm>
          <a:prstGeom prst="wedgeRoundRectCallout">
            <a:avLst>
              <a:gd name="adj1" fmla="val 97184"/>
              <a:gd name="adj2" fmla="val -2085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1600" dirty="0">
                <a:solidFill>
                  <a:schemeClr val="tx1"/>
                </a:solidFill>
              </a:rPr>
              <a:t>Fold 3</a:t>
            </a:r>
            <a:endParaRPr lang="zh-TW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87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8DA516-DB1E-4FD5-8573-E7D522F76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Feature Selection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9BC9217-1274-4DA1-B8D2-CA259C273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85926"/>
            <a:ext cx="10972800" cy="4429156"/>
          </a:xfrm>
        </p:spPr>
        <p:txBody>
          <a:bodyPr/>
          <a:lstStyle/>
          <a:p>
            <a:r>
              <a:rPr lang="en-US" altLang="zh-TW" dirty="0"/>
              <a:t>Common types of feature selection from d features</a:t>
            </a:r>
          </a:p>
          <a:p>
            <a:pPr lvl="1"/>
            <a:r>
              <a:rPr lang="en-US" altLang="zh-TW" dirty="0"/>
              <a:t>One-pass ranking (OPR)</a:t>
            </a:r>
          </a:p>
          <a:p>
            <a:pPr marL="527447" lvl="2" indent="0">
              <a:buNone/>
            </a:pPr>
            <a:r>
              <a:rPr lang="en-US" altLang="zh-TW" dirty="0">
                <a:sym typeface="Wingdings" panose="05000000000000000000" pitchFamily="2" charset="2"/>
              </a:rPr>
              <a:t> d CV</a:t>
            </a:r>
            <a:endParaRPr lang="en-US" altLang="zh-TW" dirty="0"/>
          </a:p>
          <a:p>
            <a:pPr lvl="1"/>
            <a:r>
              <a:rPr lang="en-US" altLang="zh-TW" dirty="0"/>
              <a:t>Sequential forward selection (SFS)</a:t>
            </a:r>
          </a:p>
          <a:p>
            <a:pPr marL="527447" lvl="2" indent="0">
              <a:buNone/>
            </a:pP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en-US" altLang="zh-TW" dirty="0"/>
              <a:t>d(d+1)/2 CV</a:t>
            </a:r>
          </a:p>
          <a:p>
            <a:pPr lvl="1"/>
            <a:r>
              <a:rPr lang="en-US" altLang="zh-TW" dirty="0"/>
              <a:t>Exhaustive selection</a:t>
            </a:r>
          </a:p>
          <a:p>
            <a:pPr marL="527447" lvl="2" indent="0">
              <a:buNone/>
            </a:pPr>
            <a:r>
              <a:rPr lang="en-US" altLang="zh-TW" dirty="0">
                <a:sym typeface="Wingdings" panose="05000000000000000000" pitchFamily="2" charset="2"/>
              </a:rPr>
              <a:t> 2</a:t>
            </a:r>
            <a:r>
              <a:rPr lang="en-US" altLang="zh-TW" baseline="30000" dirty="0">
                <a:sym typeface="Wingdings" panose="05000000000000000000" pitchFamily="2" charset="2"/>
              </a:rPr>
              <a:t>d</a:t>
            </a:r>
            <a:r>
              <a:rPr lang="en-US" altLang="zh-TW" dirty="0">
                <a:sym typeface="Wingdings" panose="05000000000000000000" pitchFamily="2" charset="2"/>
              </a:rPr>
              <a:t>-1 CV</a:t>
            </a:r>
            <a:r>
              <a:rPr lang="en-US" altLang="zh-TW" baseline="30000" dirty="0">
                <a:sym typeface="Wingdings" panose="05000000000000000000" pitchFamily="2" charset="2"/>
              </a:rPr>
              <a:t> </a:t>
            </a:r>
            <a:endParaRPr lang="zh-TW" altLang="en-US" dirty="0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FC681DE5-7E22-43C5-9BC6-05EAA9923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07784" y="2622082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A2698619-E4C7-4BFF-B7BC-1478814EA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93584" y="2622082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x3</a:t>
            </a:r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2EFD36EA-A14E-413F-9039-A2A94E4BC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9384" y="2622082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x4</a:t>
            </a:r>
          </a:p>
        </p:txBody>
      </p:sp>
      <p:sp>
        <p:nvSpPr>
          <p:cNvPr id="7" name="AutoShape 7">
            <a:extLst>
              <a:ext uri="{FF2B5EF4-FFF2-40B4-BE49-F238E27FC236}">
                <a16:creationId xmlns:a16="http://schemas.microsoft.com/office/drawing/2014/main" id="{34A845B4-46E3-4B12-91FB-6D771EA1FE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1984" y="2622082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x1</a:t>
            </a:r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527FDDF1-D8BB-47F6-8F51-57CA6E4F8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5184" y="2622082"/>
            <a:ext cx="5588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x5</a:t>
            </a:r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id="{103FD578-21BF-4CC0-90A6-C0D55A96E4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1984" y="3688882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x1</a:t>
            </a:r>
          </a:p>
        </p:txBody>
      </p:sp>
      <p:sp>
        <p:nvSpPr>
          <p:cNvPr id="10" name="AutoShape 10">
            <a:extLst>
              <a:ext uri="{FF2B5EF4-FFF2-40B4-BE49-F238E27FC236}">
                <a16:creationId xmlns:a16="http://schemas.microsoft.com/office/drawing/2014/main" id="{4EBC231F-E9CB-4789-B046-A87B16B80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6384" y="3688882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x3</a:t>
            </a: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00DFEE49-6C8C-427E-999E-5B31F20F6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50784" y="3688882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</a:t>
            </a:r>
          </a:p>
        </p:txBody>
      </p:sp>
      <p:sp>
        <p:nvSpPr>
          <p:cNvPr id="12" name="AutoShape 12">
            <a:extLst>
              <a:ext uri="{FF2B5EF4-FFF2-40B4-BE49-F238E27FC236}">
                <a16:creationId xmlns:a16="http://schemas.microsoft.com/office/drawing/2014/main" id="{D135A6BF-99B5-443C-ABAF-C2E392C81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65184" y="3688882"/>
            <a:ext cx="7874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x5</a:t>
            </a:r>
          </a:p>
        </p:txBody>
      </p:sp>
      <p:sp>
        <p:nvSpPr>
          <p:cNvPr id="13" name="AutoShape 13">
            <a:extLst>
              <a:ext uri="{FF2B5EF4-FFF2-40B4-BE49-F238E27FC236}">
                <a16:creationId xmlns:a16="http://schemas.microsoft.com/office/drawing/2014/main" id="{7047AC2E-6E99-4AB4-A020-6D7BA414A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1984" y="4755682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x1</a:t>
            </a:r>
          </a:p>
        </p:txBody>
      </p:sp>
      <p:sp>
        <p:nvSpPr>
          <p:cNvPr id="14" name="AutoShape 14">
            <a:extLst>
              <a:ext uri="{FF2B5EF4-FFF2-40B4-BE49-F238E27FC236}">
                <a16:creationId xmlns:a16="http://schemas.microsoft.com/office/drawing/2014/main" id="{D5F234B0-2243-46A4-BEC9-DC495978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1184" y="4755682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x3</a:t>
            </a:r>
          </a:p>
        </p:txBody>
      </p:sp>
      <p:sp>
        <p:nvSpPr>
          <p:cNvPr id="15" name="AutoShape 15">
            <a:extLst>
              <a:ext uri="{FF2B5EF4-FFF2-40B4-BE49-F238E27FC236}">
                <a16:creationId xmlns:a16="http://schemas.microsoft.com/office/drawing/2014/main" id="{106B72C1-CCD1-4F16-AA13-BE292AA8FD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0384" y="4755682"/>
            <a:ext cx="1092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x5</a:t>
            </a:r>
          </a:p>
        </p:txBody>
      </p:sp>
      <p:sp>
        <p:nvSpPr>
          <p:cNvPr id="16" name="AutoShape 16">
            <a:extLst>
              <a:ext uri="{FF2B5EF4-FFF2-40B4-BE49-F238E27FC236}">
                <a16:creationId xmlns:a16="http://schemas.microsoft.com/office/drawing/2014/main" id="{D1CF1229-191B-468B-9E37-B1BB88BED1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1984" y="5822482"/>
            <a:ext cx="1473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00B0F0"/>
            </a:solidFill>
            <a:round/>
            <a:headEnd/>
            <a:tailEnd/>
          </a:ln>
          <a:effectLst>
            <a:prstShdw prst="shdw17" dist="17961" dir="2700000">
              <a:srgbClr val="C1CEFF">
                <a:gamma/>
                <a:shade val="60000"/>
                <a:invGamma/>
              </a:srgb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x3, x1</a:t>
            </a:r>
          </a:p>
        </p:txBody>
      </p:sp>
      <p:sp>
        <p:nvSpPr>
          <p:cNvPr id="17" name="AutoShape 17">
            <a:extLst>
              <a:ext uri="{FF2B5EF4-FFF2-40B4-BE49-F238E27FC236}">
                <a16:creationId xmlns:a16="http://schemas.microsoft.com/office/drawing/2014/main" id="{2EA5AC8A-E758-4469-ADB1-C6B9923E8F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2184" y="5822482"/>
            <a:ext cx="1473200" cy="406400"/>
          </a:xfrm>
          <a:prstGeom prst="roundRect">
            <a:avLst>
              <a:gd name="adj" fmla="val 12486"/>
            </a:avLst>
          </a:prstGeom>
          <a:solidFill>
            <a:srgbClr val="92D050"/>
          </a:solidFill>
          <a:ln w="50800">
            <a:solidFill>
              <a:srgbClr val="FF0000"/>
            </a:solidFill>
            <a:round/>
            <a:headEnd/>
            <a:tailEnd/>
          </a:ln>
          <a:effectLst>
            <a:prstShdw prst="shdw17" dist="17961" dir="2700000">
              <a:schemeClr val="bg1">
                <a:gamma/>
                <a:shade val="60000"/>
                <a:invGamma/>
              </a:schemeClr>
            </a:prstShdw>
          </a:effectLst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sz="1800" b="1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x2, x4, x3, x5</a:t>
            </a:r>
          </a:p>
        </p:txBody>
      </p:sp>
      <p:sp>
        <p:nvSpPr>
          <p:cNvPr id="18" name="Line 18">
            <a:extLst>
              <a:ext uri="{FF2B5EF4-FFF2-40B4-BE49-F238E27FC236}">
                <a16:creationId xmlns:a16="http://schemas.microsoft.com/office/drawing/2014/main" id="{7573DF99-E1F7-47F3-B4B5-E76ADBA53FE7}"/>
              </a:ext>
            </a:extLst>
          </p:cNvPr>
          <p:cNvSpPr>
            <a:spLocks noChangeShapeType="1"/>
          </p:cNvSpPr>
          <p:nvPr/>
        </p:nvSpPr>
        <p:spPr bwMode="auto">
          <a:xfrm>
            <a:off x="8788772" y="3055470"/>
            <a:ext cx="3794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9" name="Line 19">
            <a:extLst>
              <a:ext uri="{FF2B5EF4-FFF2-40B4-BE49-F238E27FC236}">
                <a16:creationId xmlns:a16="http://schemas.microsoft.com/office/drawing/2014/main" id="{DB845AB0-FF89-4516-B175-F1C11CA29E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788772" y="3055470"/>
            <a:ext cx="21320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0" name="Line 20">
            <a:extLst>
              <a:ext uri="{FF2B5EF4-FFF2-40B4-BE49-F238E27FC236}">
                <a16:creationId xmlns:a16="http://schemas.microsoft.com/office/drawing/2014/main" id="{508B8113-6ED2-482B-8E30-2E9898D8A13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88772" y="3055470"/>
            <a:ext cx="12938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Line 21">
            <a:extLst>
              <a:ext uri="{FF2B5EF4-FFF2-40B4-BE49-F238E27FC236}">
                <a16:creationId xmlns:a16="http://schemas.microsoft.com/office/drawing/2014/main" id="{F2190664-38A4-423A-BDDC-0E97C82CC56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55372" y="3055470"/>
            <a:ext cx="5318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2" name="Line 22">
            <a:extLst>
              <a:ext uri="{FF2B5EF4-FFF2-40B4-BE49-F238E27FC236}">
                <a16:creationId xmlns:a16="http://schemas.microsoft.com/office/drawing/2014/main" id="{906A8F8E-2539-4538-B0A6-3581EC2665F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50772" y="4122270"/>
            <a:ext cx="5318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3" name="Line 23">
            <a:extLst>
              <a:ext uri="{FF2B5EF4-FFF2-40B4-BE49-F238E27FC236}">
                <a16:creationId xmlns:a16="http://schemas.microsoft.com/office/drawing/2014/main" id="{7A44C8AD-8FBE-4680-845F-BA9920E229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84172" y="4122270"/>
            <a:ext cx="6842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4" name="Line 24">
            <a:extLst>
              <a:ext uri="{FF2B5EF4-FFF2-40B4-BE49-F238E27FC236}">
                <a16:creationId xmlns:a16="http://schemas.microsoft.com/office/drawing/2014/main" id="{2F275BDF-1332-44D5-B347-187F667053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331572" y="4122270"/>
            <a:ext cx="17510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Line 25">
            <a:extLst>
              <a:ext uri="{FF2B5EF4-FFF2-40B4-BE49-F238E27FC236}">
                <a16:creationId xmlns:a16="http://schemas.microsoft.com/office/drawing/2014/main" id="{DC3C71EC-7007-49CE-9063-B2CC2B4849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36372" y="5189070"/>
            <a:ext cx="9890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Line 26">
            <a:extLst>
              <a:ext uri="{FF2B5EF4-FFF2-40B4-BE49-F238E27FC236}">
                <a16:creationId xmlns:a16="http://schemas.microsoft.com/office/drawing/2014/main" id="{9748A3AD-384C-4318-8D30-55CB4E498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9626972" y="5189070"/>
            <a:ext cx="455612" cy="608012"/>
          </a:xfrm>
          <a:prstGeom prst="line">
            <a:avLst/>
          </a:prstGeom>
          <a:noFill/>
          <a:ln w="50800">
            <a:solidFill>
              <a:srgbClr val="00B0F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Rectangle 27">
            <a:extLst>
              <a:ext uri="{FF2B5EF4-FFF2-40B4-BE49-F238E27FC236}">
                <a16:creationId xmlns:a16="http://schemas.microsoft.com/office/drawing/2014/main" id="{354D06F4-C1CB-4E56-AF36-9C68A2633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9800" y="2706220"/>
            <a:ext cx="1110881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1 input</a:t>
            </a:r>
          </a:p>
        </p:txBody>
      </p:sp>
      <p:sp>
        <p:nvSpPr>
          <p:cNvPr id="28" name="AutoShape 28">
            <a:extLst>
              <a:ext uri="{FF2B5EF4-FFF2-40B4-BE49-F238E27FC236}">
                <a16:creationId xmlns:a16="http://schemas.microsoft.com/office/drawing/2014/main" id="{67DB16B1-C36C-4211-92B0-DF05A8B3F1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6134" y="2679232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62135CDB-DA67-4E9A-A22D-B5242E9263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7787" y="3773020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2 inputs</a:t>
            </a:r>
          </a:p>
        </p:txBody>
      </p:sp>
      <p:sp>
        <p:nvSpPr>
          <p:cNvPr id="30" name="AutoShape 30">
            <a:extLst>
              <a:ext uri="{FF2B5EF4-FFF2-40B4-BE49-F238E27FC236}">
                <a16:creationId xmlns:a16="http://schemas.microsoft.com/office/drawing/2014/main" id="{440EB6FB-950E-499A-86BC-490FDA059B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6134" y="3746032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1" name="Rectangle 31">
            <a:extLst>
              <a:ext uri="{FF2B5EF4-FFF2-40B4-BE49-F238E27FC236}">
                <a16:creationId xmlns:a16="http://schemas.microsoft.com/office/drawing/2014/main" id="{8959697F-6471-423F-B751-9568C755C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7787" y="4839820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3 inputs</a:t>
            </a:r>
          </a:p>
        </p:txBody>
      </p:sp>
      <p:sp>
        <p:nvSpPr>
          <p:cNvPr id="32" name="AutoShape 32">
            <a:extLst>
              <a:ext uri="{FF2B5EF4-FFF2-40B4-BE49-F238E27FC236}">
                <a16:creationId xmlns:a16="http://schemas.microsoft.com/office/drawing/2014/main" id="{E7F35F65-F221-4E79-8305-2043FF445E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6134" y="4812832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3" name="Rectangle 33">
            <a:extLst>
              <a:ext uri="{FF2B5EF4-FFF2-40B4-BE49-F238E27FC236}">
                <a16:creationId xmlns:a16="http://schemas.microsoft.com/office/drawing/2014/main" id="{C1C64B06-5B4A-48D3-AA7C-08E2AD56E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7787" y="5906620"/>
            <a:ext cx="1264769" cy="343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400" b="0" dirty="0">
                <a:solidFill>
                  <a:schemeClr val="tx1"/>
                </a:solidFill>
              </a:rPr>
              <a:t>4 inputs</a:t>
            </a:r>
          </a:p>
        </p:txBody>
      </p:sp>
      <p:sp>
        <p:nvSpPr>
          <p:cNvPr id="34" name="AutoShape 34">
            <a:extLst>
              <a:ext uri="{FF2B5EF4-FFF2-40B4-BE49-F238E27FC236}">
                <a16:creationId xmlns:a16="http://schemas.microsoft.com/office/drawing/2014/main" id="{A66098F5-BA2A-42D7-91D1-81214C4241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6134" y="5879632"/>
            <a:ext cx="825500" cy="215900"/>
          </a:xfrm>
          <a:prstGeom prst="rightArrow">
            <a:avLst>
              <a:gd name="adj1" fmla="val 50000"/>
              <a:gd name="adj2" fmla="val 191230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endParaRPr lang="zh-TW" altLang="en-US">
              <a:latin typeface="Arial" charset="0"/>
              <a:ea typeface="新細明體" pitchFamily="2" charset="-120"/>
            </a:endParaRPr>
          </a:p>
        </p:txBody>
      </p:sp>
      <p:sp>
        <p:nvSpPr>
          <p:cNvPr id="35" name="Rectangle 31">
            <a:extLst>
              <a:ext uri="{FF2B5EF4-FFF2-40B4-BE49-F238E27FC236}">
                <a16:creationId xmlns:a16="http://schemas.microsoft.com/office/drawing/2014/main" id="{A3898ABE-9560-422B-B16B-108BC7EE267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857731" y="6321284"/>
            <a:ext cx="270908" cy="56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44" name="左大括弧 43">
            <a:extLst>
              <a:ext uri="{FF2B5EF4-FFF2-40B4-BE49-F238E27FC236}">
                <a16:creationId xmlns:a16="http://schemas.microsoft.com/office/drawing/2014/main" id="{208178BE-82B5-4839-9D46-6FBD7BEEBC4B}"/>
              </a:ext>
            </a:extLst>
          </p:cNvPr>
          <p:cNvSpPr/>
          <p:nvPr/>
        </p:nvSpPr>
        <p:spPr>
          <a:xfrm>
            <a:off x="4871865" y="2622082"/>
            <a:ext cx="370136" cy="36441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圓角矩形圖說文字 31">
            <a:extLst>
              <a:ext uri="{FF2B5EF4-FFF2-40B4-BE49-F238E27FC236}">
                <a16:creationId xmlns:a16="http://schemas.microsoft.com/office/drawing/2014/main" id="{214B7613-6183-47DF-91EE-BA2AE50DB6D4}"/>
              </a:ext>
            </a:extLst>
          </p:cNvPr>
          <p:cNvSpPr/>
          <p:nvPr/>
        </p:nvSpPr>
        <p:spPr>
          <a:xfrm>
            <a:off x="3841556" y="4437112"/>
            <a:ext cx="670268" cy="408623"/>
          </a:xfrm>
          <a:prstGeom prst="wedgeRoundRectCallout">
            <a:avLst>
              <a:gd name="adj1" fmla="val 85556"/>
              <a:gd name="adj2" fmla="val -48281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SFS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6" name="圓角矩形圖說文字 31">
            <a:extLst>
              <a:ext uri="{FF2B5EF4-FFF2-40B4-BE49-F238E27FC236}">
                <a16:creationId xmlns:a16="http://schemas.microsoft.com/office/drawing/2014/main" id="{B340F7B2-C9B9-490A-9DFC-8771C2E5F8BE}"/>
              </a:ext>
            </a:extLst>
          </p:cNvPr>
          <p:cNvSpPr/>
          <p:nvPr/>
        </p:nvSpPr>
        <p:spPr>
          <a:xfrm>
            <a:off x="11352584" y="2069232"/>
            <a:ext cx="717917" cy="408623"/>
          </a:xfrm>
          <a:prstGeom prst="wedgeRoundRectCallout">
            <a:avLst>
              <a:gd name="adj1" fmla="val -61469"/>
              <a:gd name="adj2" fmla="val 11466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OPR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231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8F621C-53A2-4A9B-A413-61C55D9E4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Proper Use of Feature Selection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3C9D673-8412-42AA-9842-363E999C9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Common use of feature selection</a:t>
            </a:r>
          </a:p>
          <a:p>
            <a:pPr lvl="1"/>
            <a:r>
              <a:rPr lang="en-US" altLang="zh-TW" dirty="0"/>
              <a:t>Increase model complexity sequentially by adding more features</a:t>
            </a:r>
          </a:p>
          <a:p>
            <a:pPr lvl="1"/>
            <a:r>
              <a:rPr lang="en-US" altLang="zh-TW" dirty="0"/>
              <a:t>Select the model that has the least validation error</a:t>
            </a:r>
          </a:p>
          <a:p>
            <a:r>
              <a:rPr lang="en-US" altLang="zh-TW" dirty="0"/>
              <a:t>Typical curve of error vs. model complexity</a:t>
            </a:r>
          </a:p>
          <a:p>
            <a:pPr lvl="1"/>
            <a:r>
              <a:rPr lang="en-US" altLang="zh-TW" dirty="0"/>
              <a:t>Determine the model structure with the least validation error </a:t>
            </a:r>
          </a:p>
          <a:p>
            <a:endParaRPr lang="zh-TW" altLang="en-US" dirty="0"/>
          </a:p>
        </p:txBody>
      </p:sp>
      <p:grpSp>
        <p:nvGrpSpPr>
          <p:cNvPr id="4" name="Group 4">
            <a:extLst>
              <a:ext uri="{FF2B5EF4-FFF2-40B4-BE49-F238E27FC236}">
                <a16:creationId xmlns:a16="http://schemas.microsoft.com/office/drawing/2014/main" id="{786A9C75-4626-4781-B024-4DCEB4E62897}"/>
              </a:ext>
            </a:extLst>
          </p:cNvPr>
          <p:cNvGrpSpPr>
            <a:grpSpLocks/>
          </p:cNvGrpSpPr>
          <p:nvPr/>
        </p:nvGrpSpPr>
        <p:grpSpPr bwMode="auto">
          <a:xfrm>
            <a:off x="2174875" y="4439990"/>
            <a:ext cx="66675" cy="66675"/>
            <a:chOff x="1302" y="3030"/>
            <a:chExt cx="42" cy="42"/>
          </a:xfrm>
        </p:grpSpPr>
        <p:sp>
          <p:nvSpPr>
            <p:cNvPr id="5" name="Line 5">
              <a:extLst>
                <a:ext uri="{FF2B5EF4-FFF2-40B4-BE49-F238E27FC236}">
                  <a16:creationId xmlns:a16="http://schemas.microsoft.com/office/drawing/2014/main" id="{45E90853-34C4-40B1-AE6A-5A90390BDA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02" y="303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" name="Line 6">
              <a:extLst>
                <a:ext uri="{FF2B5EF4-FFF2-40B4-BE49-F238E27FC236}">
                  <a16:creationId xmlns:a16="http://schemas.microsoft.com/office/drawing/2014/main" id="{5BE932B0-5CC0-41EC-ADE2-904835B592C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02" y="303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7" name="Group 7">
            <a:extLst>
              <a:ext uri="{FF2B5EF4-FFF2-40B4-BE49-F238E27FC236}">
                <a16:creationId xmlns:a16="http://schemas.microsoft.com/office/drawing/2014/main" id="{B2CE0755-CEFC-4615-B7AE-2B9F840674C9}"/>
              </a:ext>
            </a:extLst>
          </p:cNvPr>
          <p:cNvGrpSpPr>
            <a:grpSpLocks/>
          </p:cNvGrpSpPr>
          <p:nvPr/>
        </p:nvGrpSpPr>
        <p:grpSpPr bwMode="auto">
          <a:xfrm>
            <a:off x="5613400" y="5582990"/>
            <a:ext cx="66675" cy="66675"/>
            <a:chOff x="1494" y="2886"/>
            <a:chExt cx="42" cy="42"/>
          </a:xfrm>
        </p:grpSpPr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3B2FF306-870A-4501-BF72-68E7B754A2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4" y="288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9" name="Line 9">
              <a:extLst>
                <a:ext uri="{FF2B5EF4-FFF2-40B4-BE49-F238E27FC236}">
                  <a16:creationId xmlns:a16="http://schemas.microsoft.com/office/drawing/2014/main" id="{A66B51A6-50E7-4B61-93A1-D100438B31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4" y="288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" name="Group 10">
            <a:extLst>
              <a:ext uri="{FF2B5EF4-FFF2-40B4-BE49-F238E27FC236}">
                <a16:creationId xmlns:a16="http://schemas.microsoft.com/office/drawing/2014/main" id="{BB736EF2-8FC2-4E1A-AFE0-536C35394A61}"/>
              </a:ext>
            </a:extLst>
          </p:cNvPr>
          <p:cNvGrpSpPr>
            <a:grpSpLocks/>
          </p:cNvGrpSpPr>
          <p:nvPr/>
        </p:nvGrpSpPr>
        <p:grpSpPr bwMode="auto">
          <a:xfrm>
            <a:off x="4089400" y="5201990"/>
            <a:ext cx="66675" cy="66675"/>
            <a:chOff x="1686" y="3414"/>
            <a:chExt cx="42" cy="42"/>
          </a:xfrm>
        </p:grpSpPr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7D25563B-A040-451E-AD87-CF4426B032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6" y="341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" name="Line 12">
              <a:extLst>
                <a:ext uri="{FF2B5EF4-FFF2-40B4-BE49-F238E27FC236}">
                  <a16:creationId xmlns:a16="http://schemas.microsoft.com/office/drawing/2014/main" id="{70D94ED8-54BB-4E8D-ACBA-06ED19678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6" y="341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3" name="Group 13">
            <a:extLst>
              <a:ext uri="{FF2B5EF4-FFF2-40B4-BE49-F238E27FC236}">
                <a16:creationId xmlns:a16="http://schemas.microsoft.com/office/drawing/2014/main" id="{77151321-CE93-49F7-8D63-01E6177750B1}"/>
              </a:ext>
            </a:extLst>
          </p:cNvPr>
          <p:cNvGrpSpPr>
            <a:grpSpLocks/>
          </p:cNvGrpSpPr>
          <p:nvPr/>
        </p:nvGrpSpPr>
        <p:grpSpPr bwMode="auto">
          <a:xfrm>
            <a:off x="2565400" y="4719390"/>
            <a:ext cx="66675" cy="66675"/>
            <a:chOff x="1494" y="3558"/>
            <a:chExt cx="42" cy="42"/>
          </a:xfrm>
        </p:grpSpPr>
        <p:sp>
          <p:nvSpPr>
            <p:cNvPr id="14" name="Line 14">
              <a:extLst>
                <a:ext uri="{FF2B5EF4-FFF2-40B4-BE49-F238E27FC236}">
                  <a16:creationId xmlns:a16="http://schemas.microsoft.com/office/drawing/2014/main" id="{CCA00D98-F5AB-4A50-B426-AF0E8095CF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4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5" name="Line 15">
              <a:extLst>
                <a:ext uri="{FF2B5EF4-FFF2-40B4-BE49-F238E27FC236}">
                  <a16:creationId xmlns:a16="http://schemas.microsoft.com/office/drawing/2014/main" id="{990BFA57-7055-4C34-873F-0EA8C48CC2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94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16" name="Line 16">
            <a:extLst>
              <a:ext uri="{FF2B5EF4-FFF2-40B4-BE49-F238E27FC236}">
                <a16:creationId xmlns:a16="http://schemas.microsoft.com/office/drawing/2014/main" id="{29E5CE63-692E-417E-AC77-0E1121C4287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870075" y="3897065"/>
            <a:ext cx="0" cy="1981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" name="Rectangle 17">
            <a:extLst>
              <a:ext uri="{FF2B5EF4-FFF2-40B4-BE49-F238E27FC236}">
                <a16:creationId xmlns:a16="http://schemas.microsoft.com/office/drawing/2014/main" id="{946CC9BA-E140-41FB-A863-59B02F765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8013" y="5987802"/>
            <a:ext cx="5068887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Model complexity (# of selected inputs)</a:t>
            </a:r>
          </a:p>
        </p:txBody>
      </p:sp>
      <p:sp>
        <p:nvSpPr>
          <p:cNvPr id="18" name="Rectangle 18">
            <a:extLst>
              <a:ext uri="{FF2B5EF4-FFF2-40B4-BE49-F238E27FC236}">
                <a16:creationId xmlns:a16="http://schemas.microsoft.com/office/drawing/2014/main" id="{0FA59900-4FA3-44FC-B35A-144CDD0837E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953763" y="4780537"/>
            <a:ext cx="1380186" cy="322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65000"/>
              </a:lnSpc>
            </a:pPr>
            <a:r>
              <a:rPr lang="en-US" altLang="zh-TW" sz="2200" b="0" dirty="0">
                <a:solidFill>
                  <a:schemeClr val="tx1"/>
                </a:solidFill>
              </a:rPr>
              <a:t>Error rate</a:t>
            </a:r>
          </a:p>
        </p:txBody>
      </p:sp>
      <p:sp>
        <p:nvSpPr>
          <p:cNvPr id="19" name="Oval 19">
            <a:extLst>
              <a:ext uri="{FF2B5EF4-FFF2-40B4-BE49-F238E27FC236}">
                <a16:creationId xmlns:a16="http://schemas.microsoft.com/office/drawing/2014/main" id="{73EBFD24-E565-4BD3-B9E0-3EA1C2948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45320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0" name="Oval 20">
            <a:extLst>
              <a:ext uri="{FF2B5EF4-FFF2-40B4-BE49-F238E27FC236}">
                <a16:creationId xmlns:a16="http://schemas.microsoft.com/office/drawing/2014/main" id="{607E3066-3E8F-42DC-90A9-78056876E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75" y="48368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1" name="Oval 21">
            <a:extLst>
              <a:ext uri="{FF2B5EF4-FFF2-40B4-BE49-F238E27FC236}">
                <a16:creationId xmlns:a16="http://schemas.microsoft.com/office/drawing/2014/main" id="{07EAB53A-5802-4AF8-9D0A-A3DF5E2669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6875" y="46844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2" name="Oval 22">
            <a:extLst>
              <a:ext uri="{FF2B5EF4-FFF2-40B4-BE49-F238E27FC236}">
                <a16:creationId xmlns:a16="http://schemas.microsoft.com/office/drawing/2014/main" id="{48EA1032-A8B8-4CE2-8CB5-71009B9F8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98875" y="49130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3" name="Oval 23">
            <a:extLst>
              <a:ext uri="{FF2B5EF4-FFF2-40B4-BE49-F238E27FC236}">
                <a16:creationId xmlns:a16="http://schemas.microsoft.com/office/drawing/2014/main" id="{9177CF6D-39CC-42D1-87EE-1BD5D4CE73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9875" y="49892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4" name="Oval 24">
            <a:extLst>
              <a:ext uri="{FF2B5EF4-FFF2-40B4-BE49-F238E27FC236}">
                <a16:creationId xmlns:a16="http://schemas.microsoft.com/office/drawing/2014/main" id="{3C582A35-57F2-4115-BA58-B3D68E2BC2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5" y="42780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grpSp>
        <p:nvGrpSpPr>
          <p:cNvPr id="25" name="Group 25">
            <a:extLst>
              <a:ext uri="{FF2B5EF4-FFF2-40B4-BE49-F238E27FC236}">
                <a16:creationId xmlns:a16="http://schemas.microsoft.com/office/drawing/2014/main" id="{80CB3F5C-50FE-451B-8F5F-87BEE27D5217}"/>
              </a:ext>
            </a:extLst>
          </p:cNvPr>
          <p:cNvGrpSpPr>
            <a:grpSpLocks/>
          </p:cNvGrpSpPr>
          <p:nvPr/>
        </p:nvGrpSpPr>
        <p:grpSpPr bwMode="auto">
          <a:xfrm>
            <a:off x="5994400" y="5735390"/>
            <a:ext cx="66675" cy="66675"/>
            <a:chOff x="1398" y="2550"/>
            <a:chExt cx="42" cy="42"/>
          </a:xfrm>
        </p:grpSpPr>
        <p:sp>
          <p:nvSpPr>
            <p:cNvPr id="26" name="Line 26">
              <a:extLst>
                <a:ext uri="{FF2B5EF4-FFF2-40B4-BE49-F238E27FC236}">
                  <a16:creationId xmlns:a16="http://schemas.microsoft.com/office/drawing/2014/main" id="{2BA8E02B-8291-4C10-8905-37B7057751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8" y="255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7" name="Line 27">
              <a:extLst>
                <a:ext uri="{FF2B5EF4-FFF2-40B4-BE49-F238E27FC236}">
                  <a16:creationId xmlns:a16="http://schemas.microsoft.com/office/drawing/2014/main" id="{6D895A76-A709-4EA2-A487-B569088C3D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398" y="255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28" name="Group 28">
            <a:extLst>
              <a:ext uri="{FF2B5EF4-FFF2-40B4-BE49-F238E27FC236}">
                <a16:creationId xmlns:a16="http://schemas.microsoft.com/office/drawing/2014/main" id="{ADEC1F76-A843-41EE-BC85-19E436AFB54D}"/>
              </a:ext>
            </a:extLst>
          </p:cNvPr>
          <p:cNvGrpSpPr>
            <a:grpSpLocks/>
          </p:cNvGrpSpPr>
          <p:nvPr/>
        </p:nvGrpSpPr>
        <p:grpSpPr bwMode="auto">
          <a:xfrm>
            <a:off x="4470400" y="5278190"/>
            <a:ext cx="66675" cy="66675"/>
            <a:chOff x="1878" y="3558"/>
            <a:chExt cx="42" cy="42"/>
          </a:xfrm>
        </p:grpSpPr>
        <p:sp>
          <p:nvSpPr>
            <p:cNvPr id="29" name="Line 29">
              <a:extLst>
                <a:ext uri="{FF2B5EF4-FFF2-40B4-BE49-F238E27FC236}">
                  <a16:creationId xmlns:a16="http://schemas.microsoft.com/office/drawing/2014/main" id="{6A3CC63A-16CA-4A13-AF2A-CFBB359D44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8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" name="Line 30">
              <a:extLst>
                <a:ext uri="{FF2B5EF4-FFF2-40B4-BE49-F238E27FC236}">
                  <a16:creationId xmlns:a16="http://schemas.microsoft.com/office/drawing/2014/main" id="{F2BB9FD8-5958-49C8-BE6F-E2388FF7E6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8" y="355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31" name="Oval 31">
            <a:extLst>
              <a:ext uri="{FF2B5EF4-FFF2-40B4-BE49-F238E27FC236}">
                <a16:creationId xmlns:a16="http://schemas.microsoft.com/office/drawing/2014/main" id="{65CAFE79-BBD6-4382-8939-D1DBEBAFA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3575" y="50527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32" name="Oval 32">
            <a:extLst>
              <a:ext uri="{FF2B5EF4-FFF2-40B4-BE49-F238E27FC236}">
                <a16:creationId xmlns:a16="http://schemas.microsoft.com/office/drawing/2014/main" id="{CB6746BB-05A7-45E5-9EAB-AEA7356A84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4575" y="52178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33" name="Oval 33">
            <a:extLst>
              <a:ext uri="{FF2B5EF4-FFF2-40B4-BE49-F238E27FC236}">
                <a16:creationId xmlns:a16="http://schemas.microsoft.com/office/drawing/2014/main" id="{650F3BF8-33D3-4A0E-B0D8-6ED517362B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2875" y="52940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34" name="Oval 34">
            <a:extLst>
              <a:ext uri="{FF2B5EF4-FFF2-40B4-BE49-F238E27FC236}">
                <a16:creationId xmlns:a16="http://schemas.microsoft.com/office/drawing/2014/main" id="{C2AE7B4A-F229-4557-8D36-159C0A5E00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03875" y="52686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grpSp>
        <p:nvGrpSpPr>
          <p:cNvPr id="35" name="Group 35">
            <a:extLst>
              <a:ext uri="{FF2B5EF4-FFF2-40B4-BE49-F238E27FC236}">
                <a16:creationId xmlns:a16="http://schemas.microsoft.com/office/drawing/2014/main" id="{87152D49-A43E-4D33-AD03-1390068EBF3B}"/>
              </a:ext>
            </a:extLst>
          </p:cNvPr>
          <p:cNvGrpSpPr>
            <a:grpSpLocks/>
          </p:cNvGrpSpPr>
          <p:nvPr/>
        </p:nvGrpSpPr>
        <p:grpSpPr bwMode="auto">
          <a:xfrm>
            <a:off x="2946400" y="4811465"/>
            <a:ext cx="66675" cy="66675"/>
            <a:chOff x="1638" y="3078"/>
            <a:chExt cx="42" cy="42"/>
          </a:xfrm>
        </p:grpSpPr>
        <p:sp>
          <p:nvSpPr>
            <p:cNvPr id="36" name="Line 36">
              <a:extLst>
                <a:ext uri="{FF2B5EF4-FFF2-40B4-BE49-F238E27FC236}">
                  <a16:creationId xmlns:a16="http://schemas.microsoft.com/office/drawing/2014/main" id="{95B44047-4430-43B9-9B7F-D7A65730BD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8" y="307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7" name="Line 37">
              <a:extLst>
                <a:ext uri="{FF2B5EF4-FFF2-40B4-BE49-F238E27FC236}">
                  <a16:creationId xmlns:a16="http://schemas.microsoft.com/office/drawing/2014/main" id="{EB1BAF20-0226-4FDE-B2A1-944A21880F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38" y="3078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38" name="Group 38">
            <a:extLst>
              <a:ext uri="{FF2B5EF4-FFF2-40B4-BE49-F238E27FC236}">
                <a16:creationId xmlns:a16="http://schemas.microsoft.com/office/drawing/2014/main" id="{1C3F1A49-BF15-47A8-8276-81F2ACF284B3}"/>
              </a:ext>
            </a:extLst>
          </p:cNvPr>
          <p:cNvGrpSpPr>
            <a:grpSpLocks/>
          </p:cNvGrpSpPr>
          <p:nvPr/>
        </p:nvGrpSpPr>
        <p:grpSpPr bwMode="auto">
          <a:xfrm>
            <a:off x="3317875" y="4973390"/>
            <a:ext cx="66675" cy="66675"/>
            <a:chOff x="1878" y="2934"/>
            <a:chExt cx="42" cy="42"/>
          </a:xfrm>
        </p:grpSpPr>
        <p:sp>
          <p:nvSpPr>
            <p:cNvPr id="39" name="Line 39">
              <a:extLst>
                <a:ext uri="{FF2B5EF4-FFF2-40B4-BE49-F238E27FC236}">
                  <a16:creationId xmlns:a16="http://schemas.microsoft.com/office/drawing/2014/main" id="{DF21E939-C025-4C03-A455-DA0473B94E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8" y="293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0" name="Line 40">
              <a:extLst>
                <a:ext uri="{FF2B5EF4-FFF2-40B4-BE49-F238E27FC236}">
                  <a16:creationId xmlns:a16="http://schemas.microsoft.com/office/drawing/2014/main" id="{7AA60114-B308-4549-B2FD-5C0B35616F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8" y="293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1" name="Group 41">
            <a:extLst>
              <a:ext uri="{FF2B5EF4-FFF2-40B4-BE49-F238E27FC236}">
                <a16:creationId xmlns:a16="http://schemas.microsoft.com/office/drawing/2014/main" id="{B58F9E24-824C-4F07-92AC-9FD09C553185}"/>
              </a:ext>
            </a:extLst>
          </p:cNvPr>
          <p:cNvGrpSpPr>
            <a:grpSpLocks/>
          </p:cNvGrpSpPr>
          <p:nvPr/>
        </p:nvGrpSpPr>
        <p:grpSpPr bwMode="auto">
          <a:xfrm>
            <a:off x="3708400" y="5049590"/>
            <a:ext cx="66675" cy="66675"/>
            <a:chOff x="1782" y="3270"/>
            <a:chExt cx="42" cy="42"/>
          </a:xfrm>
        </p:grpSpPr>
        <p:sp>
          <p:nvSpPr>
            <p:cNvPr id="42" name="Line 42">
              <a:extLst>
                <a:ext uri="{FF2B5EF4-FFF2-40B4-BE49-F238E27FC236}">
                  <a16:creationId xmlns:a16="http://schemas.microsoft.com/office/drawing/2014/main" id="{E0474E54-950B-4EE9-8F76-2234572EF7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2" y="327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3" name="Line 43">
              <a:extLst>
                <a:ext uri="{FF2B5EF4-FFF2-40B4-BE49-F238E27FC236}">
                  <a16:creationId xmlns:a16="http://schemas.microsoft.com/office/drawing/2014/main" id="{3CB2FF48-6C58-4F80-AA68-F8073488E3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82" y="3270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4" name="Group 44">
            <a:extLst>
              <a:ext uri="{FF2B5EF4-FFF2-40B4-BE49-F238E27FC236}">
                <a16:creationId xmlns:a16="http://schemas.microsoft.com/office/drawing/2014/main" id="{BB169FF8-35C6-4823-A13E-120822128224}"/>
              </a:ext>
            </a:extLst>
          </p:cNvPr>
          <p:cNvGrpSpPr>
            <a:grpSpLocks/>
          </p:cNvGrpSpPr>
          <p:nvPr/>
        </p:nvGrpSpPr>
        <p:grpSpPr bwMode="auto">
          <a:xfrm>
            <a:off x="4851400" y="5430590"/>
            <a:ext cx="66675" cy="66675"/>
            <a:chOff x="2118" y="3654"/>
            <a:chExt cx="42" cy="42"/>
          </a:xfrm>
        </p:grpSpPr>
        <p:sp>
          <p:nvSpPr>
            <p:cNvPr id="45" name="Line 45">
              <a:extLst>
                <a:ext uri="{FF2B5EF4-FFF2-40B4-BE49-F238E27FC236}">
                  <a16:creationId xmlns:a16="http://schemas.microsoft.com/office/drawing/2014/main" id="{B129F704-772F-4006-A173-A09FDF2E89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8" y="365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6" name="Line 46">
              <a:extLst>
                <a:ext uri="{FF2B5EF4-FFF2-40B4-BE49-F238E27FC236}">
                  <a16:creationId xmlns:a16="http://schemas.microsoft.com/office/drawing/2014/main" id="{FF6BD08D-B971-40A8-84C2-4D9DC86AD6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18" y="3654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47" name="Line 48">
            <a:extLst>
              <a:ext uri="{FF2B5EF4-FFF2-40B4-BE49-F238E27FC236}">
                <a16:creationId xmlns:a16="http://schemas.microsoft.com/office/drawing/2014/main" id="{3EB004ED-CFDA-4B8C-87D4-E63DCB19F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1870075" y="5878265"/>
            <a:ext cx="5486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" name="Oval 49">
            <a:extLst>
              <a:ext uri="{FF2B5EF4-FFF2-40B4-BE49-F238E27FC236}">
                <a16:creationId xmlns:a16="http://schemas.microsoft.com/office/drawing/2014/main" id="{B3A8408E-335A-454B-A71C-EBD9412AFE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4875" y="5192465"/>
            <a:ext cx="50800" cy="50800"/>
          </a:xfrm>
          <a:prstGeom prst="ellipse">
            <a:avLst/>
          </a:prstGeom>
          <a:noFill/>
          <a:ln w="25400">
            <a:solidFill>
              <a:srgbClr val="E60BEB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grpSp>
        <p:nvGrpSpPr>
          <p:cNvPr id="49" name="Group 50">
            <a:extLst>
              <a:ext uri="{FF2B5EF4-FFF2-40B4-BE49-F238E27FC236}">
                <a16:creationId xmlns:a16="http://schemas.microsoft.com/office/drawing/2014/main" id="{C093EB4C-4527-41FA-B266-9D9D69623FD0}"/>
              </a:ext>
            </a:extLst>
          </p:cNvPr>
          <p:cNvGrpSpPr>
            <a:grpSpLocks/>
          </p:cNvGrpSpPr>
          <p:nvPr/>
        </p:nvGrpSpPr>
        <p:grpSpPr bwMode="auto">
          <a:xfrm>
            <a:off x="5222875" y="5506790"/>
            <a:ext cx="66675" cy="66675"/>
            <a:chOff x="3030" y="2646"/>
            <a:chExt cx="42" cy="42"/>
          </a:xfrm>
        </p:grpSpPr>
        <p:sp>
          <p:nvSpPr>
            <p:cNvPr id="50" name="Line 51">
              <a:extLst>
                <a:ext uri="{FF2B5EF4-FFF2-40B4-BE49-F238E27FC236}">
                  <a16:creationId xmlns:a16="http://schemas.microsoft.com/office/drawing/2014/main" id="{37DC94DF-342F-44EF-A0D9-5FA60E783C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30" y="264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1" name="Line 52">
              <a:extLst>
                <a:ext uri="{FF2B5EF4-FFF2-40B4-BE49-F238E27FC236}">
                  <a16:creationId xmlns:a16="http://schemas.microsoft.com/office/drawing/2014/main" id="{5299B2D0-5DB7-4A46-970F-8A085452A33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030" y="2646"/>
              <a:ext cx="42" cy="42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52" name="Arc 59">
            <a:extLst>
              <a:ext uri="{FF2B5EF4-FFF2-40B4-BE49-F238E27FC236}">
                <a16:creationId xmlns:a16="http://schemas.microsoft.com/office/drawing/2014/main" id="{6C7518DD-4988-41A8-98AF-FA6A612D6BFF}"/>
              </a:ext>
            </a:extLst>
          </p:cNvPr>
          <p:cNvSpPr>
            <a:spLocks/>
          </p:cNvSpPr>
          <p:nvPr/>
        </p:nvSpPr>
        <p:spPr bwMode="auto">
          <a:xfrm>
            <a:off x="2843808" y="3971528"/>
            <a:ext cx="304800" cy="6096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</a:path>
              <a:path w="21600" h="21600" stroke="0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  <a:lnTo>
                  <a:pt x="21600" y="21600"/>
                </a:lnTo>
                <a:lnTo>
                  <a:pt x="0" y="21544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Rectangle 60">
            <a:extLst>
              <a:ext uri="{FF2B5EF4-FFF2-40B4-BE49-F238E27FC236}">
                <a16:creationId xmlns:a16="http://schemas.microsoft.com/office/drawing/2014/main" id="{DF846970-F771-459C-A9DE-3E2C7C4BF9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3256" y="3789040"/>
            <a:ext cx="1878784" cy="28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  <a:defRPr/>
            </a:pPr>
            <a:r>
              <a:rPr lang="en-US" altLang="zh-TW" b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Validation</a:t>
            </a:r>
            <a:r>
              <a:rPr lang="en-US" altLang="zh-TW" sz="1800" b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 error</a:t>
            </a:r>
          </a:p>
        </p:txBody>
      </p:sp>
      <p:sp>
        <p:nvSpPr>
          <p:cNvPr id="54" name="Rectangle 61">
            <a:extLst>
              <a:ext uri="{FF2B5EF4-FFF2-40B4-BE49-F238E27FC236}">
                <a16:creationId xmlns:a16="http://schemas.microsoft.com/office/drawing/2014/main" id="{6FCAF711-5016-4CC2-ACA2-DEF7F2990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912" y="4221088"/>
            <a:ext cx="1685925" cy="28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  <a:defRPr/>
            </a:pPr>
            <a:r>
              <a:rPr lang="en-US" altLang="zh-TW" sz="1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Training error</a:t>
            </a:r>
          </a:p>
        </p:txBody>
      </p:sp>
      <p:sp>
        <p:nvSpPr>
          <p:cNvPr id="55" name="Arc 62">
            <a:extLst>
              <a:ext uri="{FF2B5EF4-FFF2-40B4-BE49-F238E27FC236}">
                <a16:creationId xmlns:a16="http://schemas.microsoft.com/office/drawing/2014/main" id="{B2C3D840-0F4D-45D2-9B3A-0E2EB6E4BDE3}"/>
              </a:ext>
            </a:extLst>
          </p:cNvPr>
          <p:cNvSpPr>
            <a:spLocks/>
          </p:cNvSpPr>
          <p:nvPr/>
        </p:nvSpPr>
        <p:spPr bwMode="auto">
          <a:xfrm>
            <a:off x="3563888" y="4403576"/>
            <a:ext cx="304800" cy="6096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</a:path>
              <a:path w="21600" h="21600" stroke="0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  <a:lnTo>
                  <a:pt x="21600" y="21600"/>
                </a:lnTo>
                <a:lnTo>
                  <a:pt x="0" y="21544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" name="Arc 63">
            <a:extLst>
              <a:ext uri="{FF2B5EF4-FFF2-40B4-BE49-F238E27FC236}">
                <a16:creationId xmlns:a16="http://schemas.microsoft.com/office/drawing/2014/main" id="{38E30FA5-577D-4FFD-B4C4-344AE9DBB3E6}"/>
              </a:ext>
            </a:extLst>
          </p:cNvPr>
          <p:cNvSpPr>
            <a:spLocks/>
          </p:cNvSpPr>
          <p:nvPr/>
        </p:nvSpPr>
        <p:spPr bwMode="auto">
          <a:xfrm>
            <a:off x="5220072" y="4581128"/>
            <a:ext cx="304800" cy="6096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0 h 21600"/>
              <a:gd name="T4" fmla="*/ 2147483646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</a:path>
              <a:path w="21600" h="21600" stroke="0" extrusionOk="0">
                <a:moveTo>
                  <a:pt x="0" y="21544"/>
                </a:moveTo>
                <a:cubicBezTo>
                  <a:pt x="30" y="9680"/>
                  <a:pt x="9624" y="61"/>
                  <a:pt x="21488" y="0"/>
                </a:cubicBezTo>
                <a:lnTo>
                  <a:pt x="21600" y="21600"/>
                </a:lnTo>
                <a:lnTo>
                  <a:pt x="0" y="21544"/>
                </a:lnTo>
                <a:close/>
              </a:path>
            </a:pathLst>
          </a:custGeom>
          <a:noFill/>
          <a:ln w="25400" cap="rnd">
            <a:solidFill>
              <a:srgbClr val="00B050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7" name="Rectangle 64">
            <a:extLst>
              <a:ext uri="{FF2B5EF4-FFF2-40B4-BE49-F238E27FC236}">
                <a16:creationId xmlns:a16="http://schemas.microsoft.com/office/drawing/2014/main" id="{583CC8C8-D6FD-464A-AE74-9E71E8F57C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101" y="4430465"/>
            <a:ext cx="3084179" cy="543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lnSpc>
                <a:spcPct val="65000"/>
              </a:lnSpc>
              <a:spcBef>
                <a:spcPct val="30000"/>
              </a:spcBef>
              <a:defRPr/>
            </a:pPr>
            <a:r>
              <a:rPr lang="en-US" altLang="zh-TW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Optimal model obtained at</a:t>
            </a:r>
          </a:p>
          <a:p>
            <a:pPr algn="ctr">
              <a:lnSpc>
                <a:spcPct val="65000"/>
              </a:lnSpc>
              <a:spcBef>
                <a:spcPct val="30000"/>
              </a:spcBef>
              <a:defRPr/>
            </a:pPr>
            <a:r>
              <a:rPr lang="en-US" altLang="zh-TW" sz="1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新細明體" pitchFamily="2" charset="-120"/>
              </a:rPr>
              <a:t>smallest validation error</a:t>
            </a:r>
          </a:p>
        </p:txBody>
      </p:sp>
      <p:sp>
        <p:nvSpPr>
          <p:cNvPr id="58" name="Line 65">
            <a:extLst>
              <a:ext uri="{FF2B5EF4-FFF2-40B4-BE49-F238E27FC236}">
                <a16:creationId xmlns:a16="http://schemas.microsoft.com/office/drawing/2014/main" id="{DFE0F8C7-D87B-44BB-A0A6-FBAE293BB23E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9325" y="4314577"/>
            <a:ext cx="331788" cy="233363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9" name="Line 66">
            <a:extLst>
              <a:ext uri="{FF2B5EF4-FFF2-40B4-BE49-F238E27FC236}">
                <a16:creationId xmlns:a16="http://schemas.microsoft.com/office/drawing/2014/main" id="{740DFD05-4AD3-433E-8019-DC910BCDBF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605088" y="4570165"/>
            <a:ext cx="334962" cy="138112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0" name="Line 67">
            <a:extLst>
              <a:ext uri="{FF2B5EF4-FFF2-40B4-BE49-F238E27FC236}">
                <a16:creationId xmlns:a16="http://schemas.microsoft.com/office/drawing/2014/main" id="{4250F9E5-2A57-4424-8383-407897D1762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9263" y="4725740"/>
            <a:ext cx="323850" cy="128587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1" name="Line 68">
            <a:extLst>
              <a:ext uri="{FF2B5EF4-FFF2-40B4-BE49-F238E27FC236}">
                <a16:creationId xmlns:a16="http://schemas.microsoft.com/office/drawing/2014/main" id="{C8121C3A-B632-4D25-9D40-8FDE296175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367088" y="4873377"/>
            <a:ext cx="315912" cy="603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2" name="Line 69">
            <a:extLst>
              <a:ext uri="{FF2B5EF4-FFF2-40B4-BE49-F238E27FC236}">
                <a16:creationId xmlns:a16="http://schemas.microsoft.com/office/drawing/2014/main" id="{5A9FB788-42F4-46F3-8A33-476EB067D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3752850" y="4946402"/>
            <a:ext cx="323850" cy="603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3" name="Line 70">
            <a:extLst>
              <a:ext uri="{FF2B5EF4-FFF2-40B4-BE49-F238E27FC236}">
                <a16:creationId xmlns:a16="http://schemas.microsoft.com/office/drawing/2014/main" id="{5069B222-49BC-41D2-9D70-81FD0BA170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30675" y="5014665"/>
            <a:ext cx="334963" cy="57150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4" name="Line 71">
            <a:extLst>
              <a:ext uri="{FF2B5EF4-FFF2-40B4-BE49-F238E27FC236}">
                <a16:creationId xmlns:a16="http://schemas.microsoft.com/office/drawing/2014/main" id="{AA09A597-8CE0-4FF0-96E8-D73832BCB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24375" y="5086102"/>
            <a:ext cx="331788" cy="141288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5" name="Line 72">
            <a:extLst>
              <a:ext uri="{FF2B5EF4-FFF2-40B4-BE49-F238E27FC236}">
                <a16:creationId xmlns:a16="http://schemas.microsoft.com/office/drawing/2014/main" id="{9C97CA31-DBE9-4BFA-A115-DB5F9E4C925A}"/>
              </a:ext>
            </a:extLst>
          </p:cNvPr>
          <p:cNvSpPr>
            <a:spLocks noChangeShapeType="1"/>
          </p:cNvSpPr>
          <p:nvPr/>
        </p:nvSpPr>
        <p:spPr bwMode="auto">
          <a:xfrm>
            <a:off x="4908550" y="5257552"/>
            <a:ext cx="315913" cy="603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6" name="Line 73">
            <a:extLst>
              <a:ext uri="{FF2B5EF4-FFF2-40B4-BE49-F238E27FC236}">
                <a16:creationId xmlns:a16="http://schemas.microsoft.com/office/drawing/2014/main" id="{CA8CCA35-87DC-4DC6-930E-C4223B91F74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83200" y="5303590"/>
            <a:ext cx="327025" cy="22225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7" name="Line 74">
            <a:extLst>
              <a:ext uri="{FF2B5EF4-FFF2-40B4-BE49-F238E27FC236}">
                <a16:creationId xmlns:a16="http://schemas.microsoft.com/office/drawing/2014/main" id="{10A49CE5-06AC-4BF0-9F08-7838CA57CBD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57850" y="5219452"/>
            <a:ext cx="323850" cy="71438"/>
          </a:xfrm>
          <a:prstGeom prst="line">
            <a:avLst/>
          </a:prstGeom>
          <a:noFill/>
          <a:ln w="9525">
            <a:solidFill>
              <a:srgbClr val="E60BEB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8" name="Line 75">
            <a:extLst>
              <a:ext uri="{FF2B5EF4-FFF2-40B4-BE49-F238E27FC236}">
                <a16:creationId xmlns:a16="http://schemas.microsoft.com/office/drawing/2014/main" id="{6E7B7F59-5517-4CA3-B6D4-02823D5F2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5038" y="4474915"/>
            <a:ext cx="392112" cy="277812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9" name="Line 76">
            <a:extLst>
              <a:ext uri="{FF2B5EF4-FFF2-40B4-BE49-F238E27FC236}">
                <a16:creationId xmlns:a16="http://schemas.microsoft.com/office/drawing/2014/main" id="{59FFA4FD-FD38-4A36-82FE-7CBFF717D62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8738" y="4749552"/>
            <a:ext cx="379412" cy="10160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0" name="Line 77">
            <a:extLst>
              <a:ext uri="{FF2B5EF4-FFF2-40B4-BE49-F238E27FC236}">
                <a16:creationId xmlns:a16="http://schemas.microsoft.com/office/drawing/2014/main" id="{B74524AD-8162-45BA-AA5B-806DFA64D3D8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4500" y="4849565"/>
            <a:ext cx="368300" cy="163512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1" name="Line 78">
            <a:extLst>
              <a:ext uri="{FF2B5EF4-FFF2-40B4-BE49-F238E27FC236}">
                <a16:creationId xmlns:a16="http://schemas.microsoft.com/office/drawing/2014/main" id="{072EA29E-779B-4B0C-A7FB-FD6C6A54B1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6450" y="5013077"/>
            <a:ext cx="401638" cy="80963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2" name="Line 79">
            <a:extLst>
              <a:ext uri="{FF2B5EF4-FFF2-40B4-BE49-F238E27FC236}">
                <a16:creationId xmlns:a16="http://schemas.microsoft.com/office/drawing/2014/main" id="{AA49AC56-2425-4DD2-8A56-22C7D40446C9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8563" y="5089277"/>
            <a:ext cx="374650" cy="14605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3" name="Line 80">
            <a:extLst>
              <a:ext uri="{FF2B5EF4-FFF2-40B4-BE49-F238E27FC236}">
                <a16:creationId xmlns:a16="http://schemas.microsoft.com/office/drawing/2014/main" id="{F2E51D52-4752-4114-AA77-7E3A4B5FE4AF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9563" y="5238502"/>
            <a:ext cx="381000" cy="77788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4" name="Line 81">
            <a:extLst>
              <a:ext uri="{FF2B5EF4-FFF2-40B4-BE49-F238E27FC236}">
                <a16:creationId xmlns:a16="http://schemas.microsoft.com/office/drawing/2014/main" id="{B0F0336A-8C42-4BD3-A8D1-E4A430E8359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5325" y="5314702"/>
            <a:ext cx="373063" cy="157163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5" name="Line 82">
            <a:extLst>
              <a:ext uri="{FF2B5EF4-FFF2-40B4-BE49-F238E27FC236}">
                <a16:creationId xmlns:a16="http://schemas.microsoft.com/office/drawing/2014/main" id="{8CB58909-CBD6-488F-8589-E5B4D162CC5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97438" y="5479802"/>
            <a:ext cx="369887" cy="6985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6" name="Line 83">
            <a:extLst>
              <a:ext uri="{FF2B5EF4-FFF2-40B4-BE49-F238E27FC236}">
                <a16:creationId xmlns:a16="http://schemas.microsoft.com/office/drawing/2014/main" id="{FBA59113-9FFA-4546-994B-7172454CDA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6213" y="5544890"/>
            <a:ext cx="369887" cy="6985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77" name="Line 84">
            <a:extLst>
              <a:ext uri="{FF2B5EF4-FFF2-40B4-BE49-F238E27FC236}">
                <a16:creationId xmlns:a16="http://schemas.microsoft.com/office/drawing/2014/main" id="{A8C22528-AE04-4FFB-A63E-902CD446A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1975" y="5624265"/>
            <a:ext cx="385763" cy="142875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7718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FC1ED8-0E9D-4AE5-9CA1-9D70E6194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Caveat: Feature Selection for a Random Dataset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8D9B69-6BD7-4405-8118-BB78248B1D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random dataset for feature selection</a:t>
            </a:r>
          </a:p>
          <a:p>
            <a:pPr lvl="1"/>
            <a:r>
              <a:rPr lang="en-US" altLang="zh-TW" dirty="0"/>
              <a:t>Feature dim = 100</a:t>
            </a:r>
          </a:p>
          <a:p>
            <a:pPr lvl="1"/>
            <a:r>
              <a:rPr lang="en-US" altLang="zh-TW" dirty="0"/>
              <a:t>Data count=50</a:t>
            </a:r>
          </a:p>
          <a:p>
            <a:pPr lvl="1"/>
            <a:r>
              <a:rPr lang="en-US" altLang="zh-TW" dirty="0"/>
              <a:t>Binary classification with class size ratio = 1:1</a:t>
            </a:r>
          </a:p>
          <a:p>
            <a:r>
              <a:rPr lang="en-US" altLang="zh-TW" dirty="0"/>
              <a:t>Caveat</a:t>
            </a:r>
          </a:p>
          <a:p>
            <a:pPr lvl="1"/>
            <a:r>
              <a:rPr lang="en-US" altLang="zh-TW" dirty="0"/>
              <a:t>It is a random dataset, so the accuracy should be around 50%.</a:t>
            </a:r>
          </a:p>
          <a:p>
            <a:pPr lvl="1"/>
            <a:r>
              <a:rPr lang="en-US" altLang="zh-TW" dirty="0"/>
              <a:t>In fact, this is the SFS using KNNC and LOOCV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3781752-D160-4EBF-8C8A-CE946944A1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93992"/>
            <a:ext cx="12192000" cy="228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636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FD193-73C9-44CC-99EC-963917D43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Caveat in Feature Extraction via PCA/LDA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44EA37-411B-4CE9-A340-D41977F781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Common practice</a:t>
            </a:r>
          </a:p>
          <a:p>
            <a:pPr lvl="1"/>
            <a:r>
              <a:rPr lang="en-US" altLang="zh-TW" dirty="0"/>
              <a:t>PCA to reduce dimensionality</a:t>
            </a:r>
          </a:p>
          <a:p>
            <a:pPr lvl="1"/>
            <a:r>
              <a:rPr lang="en-US" altLang="zh-TW" dirty="0"/>
              <a:t>LDA to extract features</a:t>
            </a:r>
          </a:p>
          <a:p>
            <a:r>
              <a:rPr lang="en-US" altLang="zh-TW" dirty="0"/>
              <a:t>Our implementation</a:t>
            </a:r>
          </a:p>
          <a:p>
            <a:pPr lvl="1"/>
            <a:r>
              <a:rPr lang="en-US" altLang="zh-TW" dirty="0"/>
              <a:t>PCA to reduce dimensionality to 33</a:t>
            </a:r>
          </a:p>
          <a:p>
            <a:pPr lvl="1"/>
            <a:r>
              <a:rPr lang="en-US" altLang="zh-TW" dirty="0"/>
              <a:t>LDA to project to 2D</a:t>
            </a: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E55D7A49-50AF-42F2-A237-ECCB60561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832" y="1896781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0233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938627-DAA2-44AB-9AE8-5A5FF0B03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Caveat in using PCA/LDA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E1899F-3513-4CE6-84FD-90F551141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Approximate way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PCA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LDA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LOOCV</a:t>
            </a:r>
          </a:p>
          <a:p>
            <a:r>
              <a:rPr lang="en-US" altLang="zh-TW" dirty="0"/>
              <a:t>Exact way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PCA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Hide one i/o pair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LDA on the rest data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Use the hidden pair for evaluation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Go back to step 2 till done</a:t>
            </a:r>
          </a:p>
          <a:p>
            <a:pPr marL="89297" indent="0">
              <a:buNone/>
            </a:pPr>
            <a:endParaRPr lang="zh-TW" altLang="en-US" dirty="0"/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D074A695-3577-4A5E-81F0-D763030745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6536" y="1444724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865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F68FF0E-0D98-453C-8430-10A6C72BE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Missing Value Handling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AB890D6-710D-4077-9771-32D283AD5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Common (and easy) ways of handling missing values</a:t>
            </a:r>
          </a:p>
          <a:p>
            <a:pPr lvl="1"/>
            <a:r>
              <a:rPr lang="en-US" altLang="zh-TW" dirty="0"/>
              <a:t>Categorical variable: Impute using mode of “similar” data</a:t>
            </a:r>
          </a:p>
          <a:p>
            <a:pPr lvl="1"/>
            <a:r>
              <a:rPr lang="en-US" altLang="zh-TW" dirty="0"/>
              <a:t>Numerical variable: Impute using mean of “similar” data</a:t>
            </a:r>
          </a:p>
          <a:p>
            <a:r>
              <a:rPr lang="en-US" altLang="zh-TW" dirty="0"/>
              <a:t>A more dedicated way of imputing missing values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Take an i/o pair as the test data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Use “mode” or “mean” to impute missing values in the rest data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Impute the test data</a:t>
            </a:r>
          </a:p>
          <a:p>
            <a:pPr marL="850106" lvl="2" indent="-342900"/>
            <a:r>
              <a:rPr lang="en-US" altLang="zh-TW" dirty="0"/>
              <a:t>Use a classifier to predict a categorical variable</a:t>
            </a:r>
          </a:p>
          <a:p>
            <a:pPr marL="850106" lvl="2" indent="-342900"/>
            <a:r>
              <a:rPr lang="en-US" altLang="zh-TW" dirty="0"/>
              <a:t>Use a regressor to predict a numerical variable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Go back to step 2 until all missing values reach stable values.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78750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943999-673C-4A66-AD17-D43F87A52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Caveat in Handling Missing Values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A46B3E-6454-4E08-887E-2E56FC935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Approximate way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Missing value imputation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LOOCV</a:t>
            </a:r>
          </a:p>
          <a:p>
            <a:r>
              <a:rPr lang="en-US" altLang="zh-TW" dirty="0"/>
              <a:t>Exact way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Hide one i/o pair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Imputation using the rest data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Use the hidden pair for evaluation</a:t>
            </a:r>
          </a:p>
          <a:p>
            <a:pPr marL="651272" lvl="1" indent="-342900">
              <a:buFont typeface="+mj-lt"/>
              <a:buAutoNum type="arabicPeriod"/>
            </a:pPr>
            <a:r>
              <a:rPr lang="en-US" altLang="zh-TW" dirty="0"/>
              <a:t>Go back to step 2 till done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037649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37B74F-F0B7-479C-9B73-C23498288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Imbalanced Dataset</a:t>
            </a:r>
            <a:endParaRPr lang="zh-TW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504C58A-5A7F-4B6D-8C19-8FC7ECF129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zh-TW" dirty="0"/>
                  <a:t>Earthquake example</a:t>
                </a:r>
              </a:p>
              <a:p>
                <a:pPr lvl="1"/>
                <a:r>
                  <a:rPr lang="en-US" altLang="zh-TW" dirty="0" err="1"/>
                  <a:t>normal:earthquake</a:t>
                </a:r>
                <a:r>
                  <a:rPr lang="en-US" altLang="zh-TW" dirty="0"/>
                  <a:t> = 362:3</a:t>
                </a:r>
              </a:p>
              <a:p>
                <a:pPr lvl="1"/>
                <a:r>
                  <a:rPr lang="en-US" altLang="zh-TW" dirty="0"/>
                  <a:t>Accuracy of a all-blessed classifier = 362/365 = 99.18%</a:t>
                </a:r>
              </a:p>
              <a:p>
                <a:r>
                  <a:rPr lang="en-US" altLang="zh-TW" dirty="0"/>
                  <a:t>Do we need to make it balanced? No!</a:t>
                </a:r>
              </a:p>
              <a:p>
                <a:pPr lvl="1"/>
                <a:r>
                  <a:rPr lang="en-US" altLang="zh-TW" dirty="0">
                    <a:sym typeface="Wingdings" panose="05000000000000000000" pitchFamily="2" charset="2"/>
                  </a:rPr>
                  <a:t>Down sampling for normal part  Information lost!</a:t>
                </a:r>
              </a:p>
              <a:p>
                <a:pPr lvl="1"/>
                <a:r>
                  <a:rPr lang="en-US" altLang="zh-TW" dirty="0">
                    <a:sym typeface="Wingdings" panose="05000000000000000000" pitchFamily="2" charset="2"/>
                  </a:rPr>
                  <a:t>Up sampling For earthquake part   New data legitimate?</a:t>
                </a:r>
              </a:p>
              <a:p>
                <a:r>
                  <a:rPr lang="en-US" altLang="zh-TW" dirty="0">
                    <a:sym typeface="Wingdings" panose="05000000000000000000" pitchFamily="2" charset="2"/>
                  </a:rPr>
                  <a:t>How to define the right performance index?</a:t>
                </a:r>
              </a:p>
              <a:p>
                <a:pPr lvl="1"/>
                <a:r>
                  <a:rPr lang="en-US" altLang="zh-TW" dirty="0">
                    <a:sym typeface="Wingdings" panose="05000000000000000000" pitchFamily="2" charset="2"/>
                  </a:rPr>
                  <a:t>AUC  OK but not complete</a:t>
                </a:r>
              </a:p>
              <a:p>
                <a:pPr lvl="1"/>
                <a:r>
                  <a:rPr lang="en-US" altLang="zh-TW" dirty="0">
                    <a:sym typeface="Wingdings" panose="05000000000000000000" pitchFamily="2" charset="2"/>
                  </a:rPr>
                  <a:t>Loss = (FNC+</a:t>
                </a:r>
                <a:r>
                  <a:rPr lang="en-US" altLang="zh-TW" dirty="0">
                    <a:latin typeface="Symbol" panose="05050102010706020507" pitchFamily="18" charset="2"/>
                    <a:sym typeface="Wingdings" panose="05000000000000000000" pitchFamily="2" charset="2"/>
                  </a:rPr>
                  <a:t> a</a:t>
                </a:r>
                <a:r>
                  <a:rPr lang="en-US" altLang="zh-TW" dirty="0">
                    <a:sym typeface="Wingdings" panose="05000000000000000000" pitchFamily="2" charset="2"/>
                  </a:rPr>
                  <a:t>*FPC)/n, with </a:t>
                </a:r>
                <a:r>
                  <a:rPr lang="en-US" altLang="zh-TW" dirty="0">
                    <a:latin typeface="Symbol" panose="05050102010706020507" pitchFamily="18" charset="2"/>
                    <a:sym typeface="Wingdings" panose="05000000000000000000" pitchFamily="2" charset="2"/>
                  </a:rPr>
                  <a:t>a 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Wingdings" panose="05000000000000000000" pitchFamily="2" charset="2"/>
                      </a:rPr>
                      <m:t>≫</m:t>
                    </m:r>
                  </m:oMath>
                </a14:m>
                <a:r>
                  <a:rPr lang="en-US" altLang="zh-TW" dirty="0">
                    <a:sym typeface="Wingdings" panose="05000000000000000000" pitchFamily="2" charset="2"/>
                  </a:rPr>
                  <a:t> 1</a:t>
                </a:r>
                <a:endParaRPr lang="zh-TW" altLang="en-US" dirty="0">
                  <a:latin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3" name="內容版面配置區 2">
                <a:extLst>
                  <a:ext uri="{FF2B5EF4-FFF2-40B4-BE49-F238E27FC236}">
                    <a16:creationId xmlns:a16="http://schemas.microsoft.com/office/drawing/2014/main" id="{2504C58A-5A7F-4B6D-8C19-8FC7ECF129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333" t="-206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左大括弧 5">
            <a:extLst>
              <a:ext uri="{FF2B5EF4-FFF2-40B4-BE49-F238E27FC236}">
                <a16:creationId xmlns:a16="http://schemas.microsoft.com/office/drawing/2014/main" id="{165E09B5-3304-4FF9-9374-CEBA6718A9DB}"/>
              </a:ext>
            </a:extLst>
          </p:cNvPr>
          <p:cNvSpPr/>
          <p:nvPr/>
        </p:nvSpPr>
        <p:spPr>
          <a:xfrm rot="10800000">
            <a:off x="6600056" y="3068960"/>
            <a:ext cx="370136" cy="57606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圓角矩形圖說文字 31">
            <a:extLst>
              <a:ext uri="{FF2B5EF4-FFF2-40B4-BE49-F238E27FC236}">
                <a16:creationId xmlns:a16="http://schemas.microsoft.com/office/drawing/2014/main" id="{6404CEE8-1B0E-4B1E-A6FD-60CFFCEF9B2B}"/>
              </a:ext>
            </a:extLst>
          </p:cNvPr>
          <p:cNvSpPr/>
          <p:nvPr/>
        </p:nvSpPr>
        <p:spPr>
          <a:xfrm>
            <a:off x="7096849" y="3164393"/>
            <a:ext cx="2167503" cy="408623"/>
          </a:xfrm>
          <a:prstGeom prst="wedgeRoundRectCallout">
            <a:avLst>
              <a:gd name="adj1" fmla="val 37635"/>
              <a:gd name="adj2" fmla="val 8206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Not recommended!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72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EBAF7D2-574E-446B-9CB9-153C08AE3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Outline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F8809A-6024-42CD-A36C-7E6194854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Introduction</a:t>
            </a:r>
          </a:p>
          <a:p>
            <a:r>
              <a:rPr lang="en-US" altLang="zh-TW" dirty="0"/>
              <a:t>Caveats of conventional machine learning</a:t>
            </a:r>
          </a:p>
          <a:p>
            <a:pPr lvl="1"/>
            <a:r>
              <a:rPr lang="en-US" altLang="zh-TW" dirty="0"/>
              <a:t>Dataset anomaly</a:t>
            </a:r>
          </a:p>
          <a:p>
            <a:pPr lvl="1"/>
            <a:r>
              <a:rPr lang="en-US" altLang="zh-TW" dirty="0"/>
              <a:t>Cross validation</a:t>
            </a:r>
          </a:p>
          <a:p>
            <a:pPr lvl="1"/>
            <a:r>
              <a:rPr lang="en-US" altLang="zh-TW" dirty="0"/>
              <a:t>Feature selection</a:t>
            </a:r>
          </a:p>
          <a:p>
            <a:pPr lvl="1"/>
            <a:r>
              <a:rPr lang="en-US" altLang="zh-TW" dirty="0"/>
              <a:t>Imbalanced dataset</a:t>
            </a:r>
          </a:p>
          <a:p>
            <a:pPr lvl="1"/>
            <a:r>
              <a:rPr lang="en-US" altLang="zh-TW" dirty="0"/>
              <a:t>Missing value handling</a:t>
            </a:r>
          </a:p>
          <a:p>
            <a:r>
              <a:rPr lang="en-US" altLang="zh-TW" dirty="0"/>
              <a:t>Conclusions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38808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F15EE6-A502-4F69-8979-329BA128A9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Conclusions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FA614D2-2D73-4469-9DE4-08068FDD9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Pay special attention to small-size or high-dimensional datasets</a:t>
            </a:r>
          </a:p>
          <a:p>
            <a:r>
              <a:rPr lang="en-US" altLang="zh-TW" dirty="0"/>
              <a:t>Follow the strict rule of cross validation for performance evaluation</a:t>
            </a:r>
          </a:p>
          <a:p>
            <a:pPr lvl="1"/>
            <a:r>
              <a:rPr lang="en-US" altLang="zh-TW" dirty="0"/>
              <a:t>Dimensionality reduction</a:t>
            </a:r>
          </a:p>
          <a:p>
            <a:pPr lvl="1"/>
            <a:r>
              <a:rPr lang="en-US" altLang="zh-TW" dirty="0"/>
              <a:t>Missing value imputation</a:t>
            </a:r>
          </a:p>
          <a:p>
            <a:r>
              <a:rPr lang="en-US" altLang="zh-TW" dirty="0"/>
              <a:t>Even following the strict rule could lead to overfitting!</a:t>
            </a:r>
          </a:p>
          <a:p>
            <a:pPr lvl="1"/>
            <a:r>
              <a:rPr lang="en-US" altLang="zh-TW" dirty="0"/>
              <a:t>Feature selection</a:t>
            </a:r>
          </a:p>
          <a:p>
            <a:r>
              <a:rPr lang="en-US" altLang="zh-TW" dirty="0"/>
              <a:t>Preprocessing to avoid overfitting</a:t>
            </a:r>
          </a:p>
          <a:p>
            <a:pPr lvl="1"/>
            <a:r>
              <a:rPr lang="en-US" altLang="zh-TW" dirty="0"/>
              <a:t>PCA (which does not require the class information)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11152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0E33740-BBFB-458C-8FA2-D254BF429F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Dataset Format for Classification</a:t>
            </a:r>
            <a:endParaRPr lang="zh-TW" altLang="en-US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DC0F8C1E-6A29-4617-AFB9-7D8F38A16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Conventional ML</a:t>
            </a:r>
          </a:p>
          <a:p>
            <a:pPr lvl="1"/>
            <a:r>
              <a:rPr lang="en-US" altLang="zh-TW" dirty="0"/>
              <a:t>Structure data in tabular format</a:t>
            </a:r>
          </a:p>
          <a:p>
            <a:r>
              <a:rPr lang="en-US" altLang="zh-TW" dirty="0"/>
              <a:t>Feature matrix: </a:t>
            </a:r>
            <a:r>
              <a:rPr lang="en-US" altLang="zh-TW" dirty="0" err="1"/>
              <a:t>dxn</a:t>
            </a:r>
            <a:endParaRPr lang="en-US" altLang="zh-TW" dirty="0"/>
          </a:p>
          <a:p>
            <a:pPr lvl="1"/>
            <a:r>
              <a:rPr lang="en-US" altLang="zh-TW" dirty="0"/>
              <a:t>n: data count</a:t>
            </a:r>
          </a:p>
          <a:p>
            <a:pPr lvl="1"/>
            <a:r>
              <a:rPr lang="en-US" altLang="zh-TW" dirty="0"/>
              <a:t>d: feature dimension</a:t>
            </a:r>
          </a:p>
          <a:p>
            <a:r>
              <a:rPr lang="en-US" altLang="zh-TW" dirty="0"/>
              <a:t>Class label: 1xn</a:t>
            </a:r>
          </a:p>
          <a:p>
            <a:pPr lvl="1"/>
            <a:r>
              <a:rPr lang="en-US" altLang="zh-TW" dirty="0"/>
              <a:t>c: no. of classes</a:t>
            </a: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87D21E1B-B3A0-4DB1-9466-76387E10D19E}"/>
              </a:ext>
            </a:extLst>
          </p:cNvPr>
          <p:cNvGrpSpPr/>
          <p:nvPr/>
        </p:nvGrpSpPr>
        <p:grpSpPr>
          <a:xfrm>
            <a:off x="6096000" y="2708920"/>
            <a:ext cx="144016" cy="1584176"/>
            <a:chOff x="4655840" y="2708920"/>
            <a:chExt cx="144016" cy="1584176"/>
          </a:xfrm>
        </p:grpSpPr>
        <p:sp>
          <p:nvSpPr>
            <p:cNvPr id="2" name="矩形: 圓角 1">
              <a:extLst>
                <a:ext uri="{FF2B5EF4-FFF2-40B4-BE49-F238E27FC236}">
                  <a16:creationId xmlns:a16="http://schemas.microsoft.com/office/drawing/2014/main" id="{8A569025-AAB9-4105-AE1A-BA3CF218A695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矩形: 圓角 5">
              <a:extLst>
                <a:ext uri="{FF2B5EF4-FFF2-40B4-BE49-F238E27FC236}">
                  <a16:creationId xmlns:a16="http://schemas.microsoft.com/office/drawing/2014/main" id="{00F81397-6E03-4CA0-97BA-B28D0E33DE14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矩形: 圓角 6">
              <a:extLst>
                <a:ext uri="{FF2B5EF4-FFF2-40B4-BE49-F238E27FC236}">
                  <a16:creationId xmlns:a16="http://schemas.microsoft.com/office/drawing/2014/main" id="{97E0DAAC-E10F-4CA7-B4C3-C9F228DC04CF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矩形: 圓角 7">
              <a:extLst>
                <a:ext uri="{FF2B5EF4-FFF2-40B4-BE49-F238E27FC236}">
                  <a16:creationId xmlns:a16="http://schemas.microsoft.com/office/drawing/2014/main" id="{512DA8E5-D578-451D-9CED-C81B238581B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836700CA-D1B1-43E0-9936-156E8D89CDF9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矩形: 圓角 9">
              <a:extLst>
                <a:ext uri="{FF2B5EF4-FFF2-40B4-BE49-F238E27FC236}">
                  <a16:creationId xmlns:a16="http://schemas.microsoft.com/office/drawing/2014/main" id="{E2954DA2-6E40-47B3-9982-43FB94E8F10D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2203F074-C4F8-4718-AF29-61BED26EB7CD}"/>
              </a:ext>
            </a:extLst>
          </p:cNvPr>
          <p:cNvGrpSpPr/>
          <p:nvPr/>
        </p:nvGrpSpPr>
        <p:grpSpPr>
          <a:xfrm>
            <a:off x="6384032" y="2708920"/>
            <a:ext cx="144016" cy="1584176"/>
            <a:chOff x="4655840" y="2708920"/>
            <a:chExt cx="144016" cy="1584176"/>
          </a:xfrm>
        </p:grpSpPr>
        <p:sp>
          <p:nvSpPr>
            <p:cNvPr id="12" name="矩形: 圓角 11">
              <a:extLst>
                <a:ext uri="{FF2B5EF4-FFF2-40B4-BE49-F238E27FC236}">
                  <a16:creationId xmlns:a16="http://schemas.microsoft.com/office/drawing/2014/main" id="{3315A1D6-A0A4-467B-B8A3-E60110667464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矩形: 圓角 12">
              <a:extLst>
                <a:ext uri="{FF2B5EF4-FFF2-40B4-BE49-F238E27FC236}">
                  <a16:creationId xmlns:a16="http://schemas.microsoft.com/office/drawing/2014/main" id="{889FDDBC-2EF3-467A-99A6-71F8C6955383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矩形: 圓角 13">
              <a:extLst>
                <a:ext uri="{FF2B5EF4-FFF2-40B4-BE49-F238E27FC236}">
                  <a16:creationId xmlns:a16="http://schemas.microsoft.com/office/drawing/2014/main" id="{C980317B-D57B-4E11-9D6C-0AD5D83E518D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矩形: 圓角 14">
              <a:extLst>
                <a:ext uri="{FF2B5EF4-FFF2-40B4-BE49-F238E27FC236}">
                  <a16:creationId xmlns:a16="http://schemas.microsoft.com/office/drawing/2014/main" id="{13947C7F-665C-4377-BD9C-33F98209C702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矩形: 圓角 15">
              <a:extLst>
                <a:ext uri="{FF2B5EF4-FFF2-40B4-BE49-F238E27FC236}">
                  <a16:creationId xmlns:a16="http://schemas.microsoft.com/office/drawing/2014/main" id="{20283F39-3185-43A0-8EBB-897E63C87421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矩形: 圓角 16">
              <a:extLst>
                <a:ext uri="{FF2B5EF4-FFF2-40B4-BE49-F238E27FC236}">
                  <a16:creationId xmlns:a16="http://schemas.microsoft.com/office/drawing/2014/main" id="{00041A23-8BD2-4262-8CDB-055720E1B8BB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8" name="群組 17">
            <a:extLst>
              <a:ext uri="{FF2B5EF4-FFF2-40B4-BE49-F238E27FC236}">
                <a16:creationId xmlns:a16="http://schemas.microsoft.com/office/drawing/2014/main" id="{4B26BC20-E74B-4362-9781-303E15BFD0FC}"/>
              </a:ext>
            </a:extLst>
          </p:cNvPr>
          <p:cNvGrpSpPr/>
          <p:nvPr/>
        </p:nvGrpSpPr>
        <p:grpSpPr>
          <a:xfrm>
            <a:off x="6672064" y="2708920"/>
            <a:ext cx="144016" cy="1584176"/>
            <a:chOff x="4655840" y="2708920"/>
            <a:chExt cx="144016" cy="1584176"/>
          </a:xfrm>
        </p:grpSpPr>
        <p:sp>
          <p:nvSpPr>
            <p:cNvPr id="19" name="矩形: 圓角 18">
              <a:extLst>
                <a:ext uri="{FF2B5EF4-FFF2-40B4-BE49-F238E27FC236}">
                  <a16:creationId xmlns:a16="http://schemas.microsoft.com/office/drawing/2014/main" id="{77DB9EFA-C893-48CC-82AE-888282ACB19C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矩形: 圓角 19">
              <a:extLst>
                <a:ext uri="{FF2B5EF4-FFF2-40B4-BE49-F238E27FC236}">
                  <a16:creationId xmlns:a16="http://schemas.microsoft.com/office/drawing/2014/main" id="{C628BEBF-CAB1-4B98-B495-18A1CBD05808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矩形: 圓角 20">
              <a:extLst>
                <a:ext uri="{FF2B5EF4-FFF2-40B4-BE49-F238E27FC236}">
                  <a16:creationId xmlns:a16="http://schemas.microsoft.com/office/drawing/2014/main" id="{52573B35-9043-4B93-A6FE-A95EF7656B09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矩形: 圓角 21">
              <a:extLst>
                <a:ext uri="{FF2B5EF4-FFF2-40B4-BE49-F238E27FC236}">
                  <a16:creationId xmlns:a16="http://schemas.microsoft.com/office/drawing/2014/main" id="{BD04755F-DA3A-426A-8B45-71B12247A59E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矩形: 圓角 22">
              <a:extLst>
                <a:ext uri="{FF2B5EF4-FFF2-40B4-BE49-F238E27FC236}">
                  <a16:creationId xmlns:a16="http://schemas.microsoft.com/office/drawing/2014/main" id="{D38E8F68-0B6C-487C-B024-3A7C1865500D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矩形: 圓角 23">
              <a:extLst>
                <a:ext uri="{FF2B5EF4-FFF2-40B4-BE49-F238E27FC236}">
                  <a16:creationId xmlns:a16="http://schemas.microsoft.com/office/drawing/2014/main" id="{C029050D-E42D-4D46-85D9-44D6939A6D9A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5" name="群組 24">
            <a:extLst>
              <a:ext uri="{FF2B5EF4-FFF2-40B4-BE49-F238E27FC236}">
                <a16:creationId xmlns:a16="http://schemas.microsoft.com/office/drawing/2014/main" id="{F9DCB999-546B-4F7B-81AD-7CB3D1AC5074}"/>
              </a:ext>
            </a:extLst>
          </p:cNvPr>
          <p:cNvGrpSpPr/>
          <p:nvPr/>
        </p:nvGrpSpPr>
        <p:grpSpPr>
          <a:xfrm>
            <a:off x="6960096" y="2708920"/>
            <a:ext cx="144016" cy="1584176"/>
            <a:chOff x="4655840" y="2708920"/>
            <a:chExt cx="144016" cy="1584176"/>
          </a:xfrm>
        </p:grpSpPr>
        <p:sp>
          <p:nvSpPr>
            <p:cNvPr id="26" name="矩形: 圓角 25">
              <a:extLst>
                <a:ext uri="{FF2B5EF4-FFF2-40B4-BE49-F238E27FC236}">
                  <a16:creationId xmlns:a16="http://schemas.microsoft.com/office/drawing/2014/main" id="{86AA2274-9627-4B88-A87F-799875F956C3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矩形: 圓角 26">
              <a:extLst>
                <a:ext uri="{FF2B5EF4-FFF2-40B4-BE49-F238E27FC236}">
                  <a16:creationId xmlns:a16="http://schemas.microsoft.com/office/drawing/2014/main" id="{11BDB074-D31A-4586-905D-FEC9373C0846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矩形: 圓角 27">
              <a:extLst>
                <a:ext uri="{FF2B5EF4-FFF2-40B4-BE49-F238E27FC236}">
                  <a16:creationId xmlns:a16="http://schemas.microsoft.com/office/drawing/2014/main" id="{2FB64074-1076-456D-AB6A-F27226F4B8B9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矩形: 圓角 28">
              <a:extLst>
                <a:ext uri="{FF2B5EF4-FFF2-40B4-BE49-F238E27FC236}">
                  <a16:creationId xmlns:a16="http://schemas.microsoft.com/office/drawing/2014/main" id="{38BC9F3D-3FF0-4424-A4B4-F91653639F3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矩形: 圓角 29">
              <a:extLst>
                <a:ext uri="{FF2B5EF4-FFF2-40B4-BE49-F238E27FC236}">
                  <a16:creationId xmlns:a16="http://schemas.microsoft.com/office/drawing/2014/main" id="{A577092F-F174-483E-97B3-222444EF9637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矩形: 圓角 30">
              <a:extLst>
                <a:ext uri="{FF2B5EF4-FFF2-40B4-BE49-F238E27FC236}">
                  <a16:creationId xmlns:a16="http://schemas.microsoft.com/office/drawing/2014/main" id="{2A2E6FE2-DAFF-4AC1-83E3-C8B318ED3024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035293B5-F672-4F63-8E48-A946849473F0}"/>
              </a:ext>
            </a:extLst>
          </p:cNvPr>
          <p:cNvGrpSpPr/>
          <p:nvPr/>
        </p:nvGrpSpPr>
        <p:grpSpPr>
          <a:xfrm>
            <a:off x="7248128" y="2708920"/>
            <a:ext cx="144016" cy="1584176"/>
            <a:chOff x="4655840" y="2708920"/>
            <a:chExt cx="144016" cy="1584176"/>
          </a:xfrm>
        </p:grpSpPr>
        <p:sp>
          <p:nvSpPr>
            <p:cNvPr id="33" name="矩形: 圓角 32">
              <a:extLst>
                <a:ext uri="{FF2B5EF4-FFF2-40B4-BE49-F238E27FC236}">
                  <a16:creationId xmlns:a16="http://schemas.microsoft.com/office/drawing/2014/main" id="{BA308529-DBD1-42E4-B24C-9346611ED158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矩形: 圓角 33">
              <a:extLst>
                <a:ext uri="{FF2B5EF4-FFF2-40B4-BE49-F238E27FC236}">
                  <a16:creationId xmlns:a16="http://schemas.microsoft.com/office/drawing/2014/main" id="{975F90A8-0ACF-47E1-9684-E7D9A8D5E9A7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矩形: 圓角 34">
              <a:extLst>
                <a:ext uri="{FF2B5EF4-FFF2-40B4-BE49-F238E27FC236}">
                  <a16:creationId xmlns:a16="http://schemas.microsoft.com/office/drawing/2014/main" id="{C8FF6502-1389-473D-958E-B06713084027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矩形: 圓角 35">
              <a:extLst>
                <a:ext uri="{FF2B5EF4-FFF2-40B4-BE49-F238E27FC236}">
                  <a16:creationId xmlns:a16="http://schemas.microsoft.com/office/drawing/2014/main" id="{E38931F0-4BD1-4F7B-8313-1D2C7232309F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矩形: 圓角 36">
              <a:extLst>
                <a:ext uri="{FF2B5EF4-FFF2-40B4-BE49-F238E27FC236}">
                  <a16:creationId xmlns:a16="http://schemas.microsoft.com/office/drawing/2014/main" id="{9A6983BD-0C67-46EF-A35B-81785E1D543C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矩形: 圓角 37">
              <a:extLst>
                <a:ext uri="{FF2B5EF4-FFF2-40B4-BE49-F238E27FC236}">
                  <a16:creationId xmlns:a16="http://schemas.microsoft.com/office/drawing/2014/main" id="{C3F0E4C5-EDD0-4E51-8ADC-62A11CAFD020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9" name="群組 38">
            <a:extLst>
              <a:ext uri="{FF2B5EF4-FFF2-40B4-BE49-F238E27FC236}">
                <a16:creationId xmlns:a16="http://schemas.microsoft.com/office/drawing/2014/main" id="{0A1BF381-FF98-42EF-A73B-0CD9F6FE39BF}"/>
              </a:ext>
            </a:extLst>
          </p:cNvPr>
          <p:cNvGrpSpPr/>
          <p:nvPr/>
        </p:nvGrpSpPr>
        <p:grpSpPr>
          <a:xfrm>
            <a:off x="7536160" y="2708920"/>
            <a:ext cx="144016" cy="1584176"/>
            <a:chOff x="4655840" y="2708920"/>
            <a:chExt cx="144016" cy="1584176"/>
          </a:xfrm>
        </p:grpSpPr>
        <p:sp>
          <p:nvSpPr>
            <p:cNvPr id="40" name="矩形: 圓角 39">
              <a:extLst>
                <a:ext uri="{FF2B5EF4-FFF2-40B4-BE49-F238E27FC236}">
                  <a16:creationId xmlns:a16="http://schemas.microsoft.com/office/drawing/2014/main" id="{B469B7F7-43AC-4FBB-9CD7-D2DF80D4A2C7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矩形: 圓角 40">
              <a:extLst>
                <a:ext uri="{FF2B5EF4-FFF2-40B4-BE49-F238E27FC236}">
                  <a16:creationId xmlns:a16="http://schemas.microsoft.com/office/drawing/2014/main" id="{953371AF-55E1-4E88-9EB6-4D6145DB6432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矩形: 圓角 41">
              <a:extLst>
                <a:ext uri="{FF2B5EF4-FFF2-40B4-BE49-F238E27FC236}">
                  <a16:creationId xmlns:a16="http://schemas.microsoft.com/office/drawing/2014/main" id="{AFEE0A2B-93F1-4455-97B6-1A1F2FE10775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矩形: 圓角 42">
              <a:extLst>
                <a:ext uri="{FF2B5EF4-FFF2-40B4-BE49-F238E27FC236}">
                  <a16:creationId xmlns:a16="http://schemas.microsoft.com/office/drawing/2014/main" id="{2D73A270-4628-46C8-BDC0-4AF3E4894B78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矩形: 圓角 43">
              <a:extLst>
                <a:ext uri="{FF2B5EF4-FFF2-40B4-BE49-F238E27FC236}">
                  <a16:creationId xmlns:a16="http://schemas.microsoft.com/office/drawing/2014/main" id="{64B25B58-0856-4B25-A941-084E9FDCC6A7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矩形: 圓角 44">
              <a:extLst>
                <a:ext uri="{FF2B5EF4-FFF2-40B4-BE49-F238E27FC236}">
                  <a16:creationId xmlns:a16="http://schemas.microsoft.com/office/drawing/2014/main" id="{788D2234-8C45-4CFA-A963-511DBE914D6A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6" name="群組 45">
            <a:extLst>
              <a:ext uri="{FF2B5EF4-FFF2-40B4-BE49-F238E27FC236}">
                <a16:creationId xmlns:a16="http://schemas.microsoft.com/office/drawing/2014/main" id="{593FDFC2-E12F-4D6A-9BAF-CED30BE387F2}"/>
              </a:ext>
            </a:extLst>
          </p:cNvPr>
          <p:cNvGrpSpPr/>
          <p:nvPr/>
        </p:nvGrpSpPr>
        <p:grpSpPr>
          <a:xfrm>
            <a:off x="7824192" y="2708920"/>
            <a:ext cx="144016" cy="1584176"/>
            <a:chOff x="4655840" y="2708920"/>
            <a:chExt cx="144016" cy="1584176"/>
          </a:xfrm>
        </p:grpSpPr>
        <p:sp>
          <p:nvSpPr>
            <p:cNvPr id="47" name="矩形: 圓角 46">
              <a:extLst>
                <a:ext uri="{FF2B5EF4-FFF2-40B4-BE49-F238E27FC236}">
                  <a16:creationId xmlns:a16="http://schemas.microsoft.com/office/drawing/2014/main" id="{6990C58F-2F0C-47C3-9BF8-9C27BD538FD5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8" name="矩形: 圓角 47">
              <a:extLst>
                <a:ext uri="{FF2B5EF4-FFF2-40B4-BE49-F238E27FC236}">
                  <a16:creationId xmlns:a16="http://schemas.microsoft.com/office/drawing/2014/main" id="{8C02BE4A-3A0E-47C0-8F8D-136B4BB4E849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9" name="矩形: 圓角 48">
              <a:extLst>
                <a:ext uri="{FF2B5EF4-FFF2-40B4-BE49-F238E27FC236}">
                  <a16:creationId xmlns:a16="http://schemas.microsoft.com/office/drawing/2014/main" id="{5AE8BF53-0D03-4354-A338-2DD625B79D73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0" name="矩形: 圓角 49">
              <a:extLst>
                <a:ext uri="{FF2B5EF4-FFF2-40B4-BE49-F238E27FC236}">
                  <a16:creationId xmlns:a16="http://schemas.microsoft.com/office/drawing/2014/main" id="{8B34EC49-D440-43C1-AA1A-C9D7A49989DB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1" name="矩形: 圓角 50">
              <a:extLst>
                <a:ext uri="{FF2B5EF4-FFF2-40B4-BE49-F238E27FC236}">
                  <a16:creationId xmlns:a16="http://schemas.microsoft.com/office/drawing/2014/main" id="{70C9F87F-E633-4C8A-B091-62842F6E6F5C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2" name="矩形: 圓角 51">
              <a:extLst>
                <a:ext uri="{FF2B5EF4-FFF2-40B4-BE49-F238E27FC236}">
                  <a16:creationId xmlns:a16="http://schemas.microsoft.com/office/drawing/2014/main" id="{9E108855-ED8B-4879-80AF-2B97442FB795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AA1D6A9F-E27B-418E-BCB7-5C63F1224F54}"/>
              </a:ext>
            </a:extLst>
          </p:cNvPr>
          <p:cNvGrpSpPr/>
          <p:nvPr/>
        </p:nvGrpSpPr>
        <p:grpSpPr>
          <a:xfrm>
            <a:off x="8112224" y="2708920"/>
            <a:ext cx="144016" cy="1584176"/>
            <a:chOff x="4655840" y="2708920"/>
            <a:chExt cx="144016" cy="1584176"/>
          </a:xfrm>
        </p:grpSpPr>
        <p:sp>
          <p:nvSpPr>
            <p:cNvPr id="54" name="矩形: 圓角 53">
              <a:extLst>
                <a:ext uri="{FF2B5EF4-FFF2-40B4-BE49-F238E27FC236}">
                  <a16:creationId xmlns:a16="http://schemas.microsoft.com/office/drawing/2014/main" id="{D942263B-C6E8-49A2-9336-176811336372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5" name="矩形: 圓角 54">
              <a:extLst>
                <a:ext uri="{FF2B5EF4-FFF2-40B4-BE49-F238E27FC236}">
                  <a16:creationId xmlns:a16="http://schemas.microsoft.com/office/drawing/2014/main" id="{2C7BA51D-E91E-4B0A-A3FC-BC2BA0388000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6" name="矩形: 圓角 55">
              <a:extLst>
                <a:ext uri="{FF2B5EF4-FFF2-40B4-BE49-F238E27FC236}">
                  <a16:creationId xmlns:a16="http://schemas.microsoft.com/office/drawing/2014/main" id="{90F0E735-7369-4058-93E6-ABEB32DF0FD8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7" name="矩形: 圓角 56">
              <a:extLst>
                <a:ext uri="{FF2B5EF4-FFF2-40B4-BE49-F238E27FC236}">
                  <a16:creationId xmlns:a16="http://schemas.microsoft.com/office/drawing/2014/main" id="{D71996D2-7531-49A1-9249-84D50DF2097D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8" name="矩形: 圓角 57">
              <a:extLst>
                <a:ext uri="{FF2B5EF4-FFF2-40B4-BE49-F238E27FC236}">
                  <a16:creationId xmlns:a16="http://schemas.microsoft.com/office/drawing/2014/main" id="{3A1FB258-FF65-44F1-B305-55198046B37D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9" name="矩形: 圓角 58">
              <a:extLst>
                <a:ext uri="{FF2B5EF4-FFF2-40B4-BE49-F238E27FC236}">
                  <a16:creationId xmlns:a16="http://schemas.microsoft.com/office/drawing/2014/main" id="{E921829A-BDBA-4D74-B6A2-B5EFC2C3F481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60" name="群組 59">
            <a:extLst>
              <a:ext uri="{FF2B5EF4-FFF2-40B4-BE49-F238E27FC236}">
                <a16:creationId xmlns:a16="http://schemas.microsoft.com/office/drawing/2014/main" id="{6BE23F0D-CEEB-4F2A-8714-F75625FCDB5C}"/>
              </a:ext>
            </a:extLst>
          </p:cNvPr>
          <p:cNvGrpSpPr/>
          <p:nvPr/>
        </p:nvGrpSpPr>
        <p:grpSpPr>
          <a:xfrm>
            <a:off x="8400256" y="2708920"/>
            <a:ext cx="144016" cy="1584176"/>
            <a:chOff x="4655840" y="2708920"/>
            <a:chExt cx="144016" cy="1584176"/>
          </a:xfrm>
        </p:grpSpPr>
        <p:sp>
          <p:nvSpPr>
            <p:cNvPr id="61" name="矩形: 圓角 60">
              <a:extLst>
                <a:ext uri="{FF2B5EF4-FFF2-40B4-BE49-F238E27FC236}">
                  <a16:creationId xmlns:a16="http://schemas.microsoft.com/office/drawing/2014/main" id="{11BE1ACE-F9E2-482F-BF27-1DF998014046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2" name="矩形: 圓角 61">
              <a:extLst>
                <a:ext uri="{FF2B5EF4-FFF2-40B4-BE49-F238E27FC236}">
                  <a16:creationId xmlns:a16="http://schemas.microsoft.com/office/drawing/2014/main" id="{0D0EF3AE-5093-4C1B-8E82-D2BE7E22C42B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3" name="矩形: 圓角 62">
              <a:extLst>
                <a:ext uri="{FF2B5EF4-FFF2-40B4-BE49-F238E27FC236}">
                  <a16:creationId xmlns:a16="http://schemas.microsoft.com/office/drawing/2014/main" id="{33B20934-963E-4492-A673-A8CB0D87F3E7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4" name="矩形: 圓角 63">
              <a:extLst>
                <a:ext uri="{FF2B5EF4-FFF2-40B4-BE49-F238E27FC236}">
                  <a16:creationId xmlns:a16="http://schemas.microsoft.com/office/drawing/2014/main" id="{B9F6FBB1-3871-488B-BDD4-2C85579EAEF0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5" name="矩形: 圓角 64">
              <a:extLst>
                <a:ext uri="{FF2B5EF4-FFF2-40B4-BE49-F238E27FC236}">
                  <a16:creationId xmlns:a16="http://schemas.microsoft.com/office/drawing/2014/main" id="{E31BC458-21BA-4572-9E7D-EDC8DAF60399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6" name="矩形: 圓角 65">
              <a:extLst>
                <a:ext uri="{FF2B5EF4-FFF2-40B4-BE49-F238E27FC236}">
                  <a16:creationId xmlns:a16="http://schemas.microsoft.com/office/drawing/2014/main" id="{93D4FFBE-1297-4A29-86A4-7F6641C3C5F3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67" name="群組 66">
            <a:extLst>
              <a:ext uri="{FF2B5EF4-FFF2-40B4-BE49-F238E27FC236}">
                <a16:creationId xmlns:a16="http://schemas.microsoft.com/office/drawing/2014/main" id="{4320C653-F37F-42EA-BDA7-9C65F31D4D00}"/>
              </a:ext>
            </a:extLst>
          </p:cNvPr>
          <p:cNvGrpSpPr/>
          <p:nvPr/>
        </p:nvGrpSpPr>
        <p:grpSpPr>
          <a:xfrm>
            <a:off x="8688288" y="2708920"/>
            <a:ext cx="144016" cy="1584176"/>
            <a:chOff x="4655840" y="2708920"/>
            <a:chExt cx="144016" cy="1584176"/>
          </a:xfrm>
        </p:grpSpPr>
        <p:sp>
          <p:nvSpPr>
            <p:cNvPr id="68" name="矩形: 圓角 67">
              <a:extLst>
                <a:ext uri="{FF2B5EF4-FFF2-40B4-BE49-F238E27FC236}">
                  <a16:creationId xmlns:a16="http://schemas.microsoft.com/office/drawing/2014/main" id="{0120A07C-ECA5-4678-98C2-E87907B24581}"/>
                </a:ext>
              </a:extLst>
            </p:cNvPr>
            <p:cNvSpPr/>
            <p:nvPr/>
          </p:nvSpPr>
          <p:spPr>
            <a:xfrm>
              <a:off x="4655840" y="270892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9" name="矩形: 圓角 68">
              <a:extLst>
                <a:ext uri="{FF2B5EF4-FFF2-40B4-BE49-F238E27FC236}">
                  <a16:creationId xmlns:a16="http://schemas.microsoft.com/office/drawing/2014/main" id="{82B95E3A-A0F1-438C-9C09-6062168A06B2}"/>
                </a:ext>
              </a:extLst>
            </p:cNvPr>
            <p:cNvSpPr/>
            <p:nvPr/>
          </p:nvSpPr>
          <p:spPr>
            <a:xfrm>
              <a:off x="4655840" y="2996952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0" name="矩形: 圓角 69">
              <a:extLst>
                <a:ext uri="{FF2B5EF4-FFF2-40B4-BE49-F238E27FC236}">
                  <a16:creationId xmlns:a16="http://schemas.microsoft.com/office/drawing/2014/main" id="{5B18DC62-58B9-4D0E-82F7-482B5B56AA87}"/>
                </a:ext>
              </a:extLst>
            </p:cNvPr>
            <p:cNvSpPr/>
            <p:nvPr/>
          </p:nvSpPr>
          <p:spPr>
            <a:xfrm>
              <a:off x="4655840" y="3284984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1" name="矩形: 圓角 70">
              <a:extLst>
                <a:ext uri="{FF2B5EF4-FFF2-40B4-BE49-F238E27FC236}">
                  <a16:creationId xmlns:a16="http://schemas.microsoft.com/office/drawing/2014/main" id="{4C96D417-532C-423F-893D-9E883BEFD7A4}"/>
                </a:ext>
              </a:extLst>
            </p:cNvPr>
            <p:cNvSpPr/>
            <p:nvPr/>
          </p:nvSpPr>
          <p:spPr>
            <a:xfrm>
              <a:off x="4655840" y="3573016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2" name="矩形: 圓角 71">
              <a:extLst>
                <a:ext uri="{FF2B5EF4-FFF2-40B4-BE49-F238E27FC236}">
                  <a16:creationId xmlns:a16="http://schemas.microsoft.com/office/drawing/2014/main" id="{5D438153-481F-4BD2-9DB0-C1F689B1FE39}"/>
                </a:ext>
              </a:extLst>
            </p:cNvPr>
            <p:cNvSpPr/>
            <p:nvPr/>
          </p:nvSpPr>
          <p:spPr>
            <a:xfrm>
              <a:off x="4655840" y="3861048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3" name="矩形: 圓角 72">
              <a:extLst>
                <a:ext uri="{FF2B5EF4-FFF2-40B4-BE49-F238E27FC236}">
                  <a16:creationId xmlns:a16="http://schemas.microsoft.com/office/drawing/2014/main" id="{881C3410-A0D6-4184-A971-EA69B4FDE901}"/>
                </a:ext>
              </a:extLst>
            </p:cNvPr>
            <p:cNvSpPr/>
            <p:nvPr/>
          </p:nvSpPr>
          <p:spPr>
            <a:xfrm>
              <a:off x="4655840" y="4149080"/>
              <a:ext cx="144016" cy="144016"/>
            </a:xfrm>
            <a:prstGeom prst="roundRect">
              <a:avLst/>
            </a:prstGeom>
            <a:solidFill>
              <a:srgbClr val="99CC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74" name="矩形: 圓角 73">
            <a:extLst>
              <a:ext uri="{FF2B5EF4-FFF2-40B4-BE49-F238E27FC236}">
                <a16:creationId xmlns:a16="http://schemas.microsoft.com/office/drawing/2014/main" id="{38BB0026-5A43-4B24-9CB7-A4E080930032}"/>
              </a:ext>
            </a:extLst>
          </p:cNvPr>
          <p:cNvSpPr/>
          <p:nvPr/>
        </p:nvSpPr>
        <p:spPr>
          <a:xfrm>
            <a:off x="6096000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5" name="矩形: 圓角 74">
            <a:extLst>
              <a:ext uri="{FF2B5EF4-FFF2-40B4-BE49-F238E27FC236}">
                <a16:creationId xmlns:a16="http://schemas.microsoft.com/office/drawing/2014/main" id="{AEE36380-F2C6-4DA2-9BFB-775F3C965CC2}"/>
              </a:ext>
            </a:extLst>
          </p:cNvPr>
          <p:cNvSpPr/>
          <p:nvPr/>
        </p:nvSpPr>
        <p:spPr>
          <a:xfrm>
            <a:off x="6384032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3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6" name="矩形: 圓角 75">
            <a:extLst>
              <a:ext uri="{FF2B5EF4-FFF2-40B4-BE49-F238E27FC236}">
                <a16:creationId xmlns:a16="http://schemas.microsoft.com/office/drawing/2014/main" id="{0F3141BD-D2B8-4075-AB90-8C29F0FBB55B}"/>
              </a:ext>
            </a:extLst>
          </p:cNvPr>
          <p:cNvSpPr/>
          <p:nvPr/>
        </p:nvSpPr>
        <p:spPr>
          <a:xfrm>
            <a:off x="6672064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7" name="矩形: 圓角 76">
            <a:extLst>
              <a:ext uri="{FF2B5EF4-FFF2-40B4-BE49-F238E27FC236}">
                <a16:creationId xmlns:a16="http://schemas.microsoft.com/office/drawing/2014/main" id="{0293B702-3ABA-4C94-8FDA-2CAD94DBA531}"/>
              </a:ext>
            </a:extLst>
          </p:cNvPr>
          <p:cNvSpPr/>
          <p:nvPr/>
        </p:nvSpPr>
        <p:spPr>
          <a:xfrm>
            <a:off x="6960096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8" name="矩形: 圓角 77">
            <a:extLst>
              <a:ext uri="{FF2B5EF4-FFF2-40B4-BE49-F238E27FC236}">
                <a16:creationId xmlns:a16="http://schemas.microsoft.com/office/drawing/2014/main" id="{BD8283E4-7648-4A78-8FC7-B68ADF542380}"/>
              </a:ext>
            </a:extLst>
          </p:cNvPr>
          <p:cNvSpPr/>
          <p:nvPr/>
        </p:nvSpPr>
        <p:spPr>
          <a:xfrm>
            <a:off x="7248128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9" name="矩形: 圓角 78">
            <a:extLst>
              <a:ext uri="{FF2B5EF4-FFF2-40B4-BE49-F238E27FC236}">
                <a16:creationId xmlns:a16="http://schemas.microsoft.com/office/drawing/2014/main" id="{80F8B5A6-EC21-4B79-B558-467ACE41696A}"/>
              </a:ext>
            </a:extLst>
          </p:cNvPr>
          <p:cNvSpPr/>
          <p:nvPr/>
        </p:nvSpPr>
        <p:spPr>
          <a:xfrm>
            <a:off x="7536160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0" name="矩形: 圓角 79">
            <a:extLst>
              <a:ext uri="{FF2B5EF4-FFF2-40B4-BE49-F238E27FC236}">
                <a16:creationId xmlns:a16="http://schemas.microsoft.com/office/drawing/2014/main" id="{017E656C-5FB4-49CA-8D3C-ADE32BD6908B}"/>
              </a:ext>
            </a:extLst>
          </p:cNvPr>
          <p:cNvSpPr/>
          <p:nvPr/>
        </p:nvSpPr>
        <p:spPr>
          <a:xfrm>
            <a:off x="7824192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1" name="矩形: 圓角 80">
            <a:extLst>
              <a:ext uri="{FF2B5EF4-FFF2-40B4-BE49-F238E27FC236}">
                <a16:creationId xmlns:a16="http://schemas.microsoft.com/office/drawing/2014/main" id="{D2409BF8-D705-432E-B445-40197932568E}"/>
              </a:ext>
            </a:extLst>
          </p:cNvPr>
          <p:cNvSpPr/>
          <p:nvPr/>
        </p:nvSpPr>
        <p:spPr>
          <a:xfrm>
            <a:off x="8112224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2" name="矩形: 圓角 81">
            <a:extLst>
              <a:ext uri="{FF2B5EF4-FFF2-40B4-BE49-F238E27FC236}">
                <a16:creationId xmlns:a16="http://schemas.microsoft.com/office/drawing/2014/main" id="{DF0F28CD-3A20-4876-816B-F39FB96C1776}"/>
              </a:ext>
            </a:extLst>
          </p:cNvPr>
          <p:cNvSpPr/>
          <p:nvPr/>
        </p:nvSpPr>
        <p:spPr>
          <a:xfrm>
            <a:off x="8400256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1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3" name="矩形: 圓角 82">
            <a:extLst>
              <a:ext uri="{FF2B5EF4-FFF2-40B4-BE49-F238E27FC236}">
                <a16:creationId xmlns:a16="http://schemas.microsoft.com/office/drawing/2014/main" id="{6269F8CB-77C0-4DB9-8F9B-19AF492E2A3A}"/>
              </a:ext>
            </a:extLst>
          </p:cNvPr>
          <p:cNvSpPr/>
          <p:nvPr/>
        </p:nvSpPr>
        <p:spPr>
          <a:xfrm>
            <a:off x="8688288" y="4437112"/>
            <a:ext cx="144016" cy="144016"/>
          </a:xfrm>
          <a:prstGeom prst="roundRect">
            <a:avLst/>
          </a:prstGeom>
          <a:solidFill>
            <a:srgbClr val="FF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>
                <a:solidFill>
                  <a:schemeClr val="tx1"/>
                </a:solidFill>
              </a:rPr>
              <a:t>2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84" name="左大括弧 83">
            <a:extLst>
              <a:ext uri="{FF2B5EF4-FFF2-40B4-BE49-F238E27FC236}">
                <a16:creationId xmlns:a16="http://schemas.microsoft.com/office/drawing/2014/main" id="{1BC26C22-8285-424F-8C25-20B05E101840}"/>
              </a:ext>
            </a:extLst>
          </p:cNvPr>
          <p:cNvSpPr/>
          <p:nvPr/>
        </p:nvSpPr>
        <p:spPr>
          <a:xfrm>
            <a:off x="5680988" y="2636912"/>
            <a:ext cx="274240" cy="1656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5" name="左大括弧 84">
            <a:extLst>
              <a:ext uri="{FF2B5EF4-FFF2-40B4-BE49-F238E27FC236}">
                <a16:creationId xmlns:a16="http://schemas.microsoft.com/office/drawing/2014/main" id="{5A5680B9-F546-480C-8B0D-C1433A92319F}"/>
              </a:ext>
            </a:extLst>
          </p:cNvPr>
          <p:cNvSpPr/>
          <p:nvPr/>
        </p:nvSpPr>
        <p:spPr>
          <a:xfrm>
            <a:off x="5680988" y="4365104"/>
            <a:ext cx="274240" cy="2880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6" name="文字方塊 85">
            <a:extLst>
              <a:ext uri="{FF2B5EF4-FFF2-40B4-BE49-F238E27FC236}">
                <a16:creationId xmlns:a16="http://schemas.microsoft.com/office/drawing/2014/main" id="{0B2BA1E2-F087-4A9D-80A3-8392C4CE3F47}"/>
              </a:ext>
            </a:extLst>
          </p:cNvPr>
          <p:cNvSpPr txBox="1"/>
          <p:nvPr/>
        </p:nvSpPr>
        <p:spPr>
          <a:xfrm>
            <a:off x="4456852" y="3275692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d features</a:t>
            </a:r>
            <a:endParaRPr lang="zh-TW" altLang="en-US" dirty="0"/>
          </a:p>
        </p:txBody>
      </p:sp>
      <p:sp>
        <p:nvSpPr>
          <p:cNvPr id="87" name="文字方塊 86">
            <a:extLst>
              <a:ext uri="{FF2B5EF4-FFF2-40B4-BE49-F238E27FC236}">
                <a16:creationId xmlns:a16="http://schemas.microsoft.com/office/drawing/2014/main" id="{BA428CC1-283E-417B-BC3E-BB040DD8CC08}"/>
              </a:ext>
            </a:extLst>
          </p:cNvPr>
          <p:cNvSpPr txBox="1"/>
          <p:nvPr/>
        </p:nvSpPr>
        <p:spPr>
          <a:xfrm>
            <a:off x="4439816" y="4149080"/>
            <a:ext cx="13131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Class label</a:t>
            </a:r>
          </a:p>
          <a:p>
            <a:pPr algn="ctr"/>
            <a:r>
              <a:rPr lang="en-US" altLang="zh-TW" dirty="0"/>
              <a:t>(1 to c)</a:t>
            </a:r>
            <a:endParaRPr lang="zh-TW" altLang="en-US" dirty="0"/>
          </a:p>
        </p:txBody>
      </p:sp>
      <p:sp>
        <p:nvSpPr>
          <p:cNvPr id="88" name="左大括弧 87">
            <a:extLst>
              <a:ext uri="{FF2B5EF4-FFF2-40B4-BE49-F238E27FC236}">
                <a16:creationId xmlns:a16="http://schemas.microsoft.com/office/drawing/2014/main" id="{FF6EECA6-56B9-4E6B-B552-1A57ED129600}"/>
              </a:ext>
            </a:extLst>
          </p:cNvPr>
          <p:cNvSpPr/>
          <p:nvPr/>
        </p:nvSpPr>
        <p:spPr>
          <a:xfrm rot="5400000">
            <a:off x="7363036" y="1095636"/>
            <a:ext cx="202232" cy="27363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9" name="文字方塊 88">
            <a:extLst>
              <a:ext uri="{FF2B5EF4-FFF2-40B4-BE49-F238E27FC236}">
                <a16:creationId xmlns:a16="http://schemas.microsoft.com/office/drawing/2014/main" id="{83162A76-64F0-42EC-AD9B-E34C6D321122}"/>
              </a:ext>
            </a:extLst>
          </p:cNvPr>
          <p:cNvSpPr txBox="1"/>
          <p:nvPr/>
        </p:nvSpPr>
        <p:spPr>
          <a:xfrm>
            <a:off x="6888088" y="2051556"/>
            <a:ext cx="128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n I/O pairs</a:t>
            </a:r>
            <a:endParaRPr lang="zh-TW" altLang="en-US" dirty="0"/>
          </a:p>
        </p:txBody>
      </p:sp>
      <p:sp>
        <p:nvSpPr>
          <p:cNvPr id="90" name="矩形: 圓角 89">
            <a:extLst>
              <a:ext uri="{FF2B5EF4-FFF2-40B4-BE49-F238E27FC236}">
                <a16:creationId xmlns:a16="http://schemas.microsoft.com/office/drawing/2014/main" id="{DB7855A7-4D8D-4774-8E17-8BE4CB81B5C8}"/>
              </a:ext>
            </a:extLst>
          </p:cNvPr>
          <p:cNvSpPr/>
          <p:nvPr/>
        </p:nvSpPr>
        <p:spPr>
          <a:xfrm>
            <a:off x="6035422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1" name="矩形: 圓角 90">
            <a:extLst>
              <a:ext uri="{FF2B5EF4-FFF2-40B4-BE49-F238E27FC236}">
                <a16:creationId xmlns:a16="http://schemas.microsoft.com/office/drawing/2014/main" id="{1A539E2D-6A0A-4B97-AE5E-3832A28E6750}"/>
              </a:ext>
            </a:extLst>
          </p:cNvPr>
          <p:cNvSpPr/>
          <p:nvPr/>
        </p:nvSpPr>
        <p:spPr>
          <a:xfrm>
            <a:off x="6330692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2" name="矩形: 圓角 91">
            <a:extLst>
              <a:ext uri="{FF2B5EF4-FFF2-40B4-BE49-F238E27FC236}">
                <a16:creationId xmlns:a16="http://schemas.microsoft.com/office/drawing/2014/main" id="{B6179C60-29BF-4EEC-89F6-C669DF0F127C}"/>
              </a:ext>
            </a:extLst>
          </p:cNvPr>
          <p:cNvSpPr/>
          <p:nvPr/>
        </p:nvSpPr>
        <p:spPr>
          <a:xfrm>
            <a:off x="6616958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3" name="矩形: 圓角 92">
            <a:extLst>
              <a:ext uri="{FF2B5EF4-FFF2-40B4-BE49-F238E27FC236}">
                <a16:creationId xmlns:a16="http://schemas.microsoft.com/office/drawing/2014/main" id="{96A3A7A2-6E03-4B68-8A89-537055D77721}"/>
              </a:ext>
            </a:extLst>
          </p:cNvPr>
          <p:cNvSpPr/>
          <p:nvPr/>
        </p:nvSpPr>
        <p:spPr>
          <a:xfrm>
            <a:off x="6910948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4" name="矩形: 圓角 93">
            <a:extLst>
              <a:ext uri="{FF2B5EF4-FFF2-40B4-BE49-F238E27FC236}">
                <a16:creationId xmlns:a16="http://schemas.microsoft.com/office/drawing/2014/main" id="{15F07DE8-6E84-40CD-BDE6-F9DAB810FAF0}"/>
              </a:ext>
            </a:extLst>
          </p:cNvPr>
          <p:cNvSpPr/>
          <p:nvPr/>
        </p:nvSpPr>
        <p:spPr>
          <a:xfrm>
            <a:off x="7193022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5" name="矩形: 圓角 94">
            <a:extLst>
              <a:ext uri="{FF2B5EF4-FFF2-40B4-BE49-F238E27FC236}">
                <a16:creationId xmlns:a16="http://schemas.microsoft.com/office/drawing/2014/main" id="{8B0E1146-3A3C-475E-9FC0-F5566C77278A}"/>
              </a:ext>
            </a:extLst>
          </p:cNvPr>
          <p:cNvSpPr/>
          <p:nvPr/>
        </p:nvSpPr>
        <p:spPr>
          <a:xfrm>
            <a:off x="7481054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6" name="矩形: 圓角 95">
            <a:extLst>
              <a:ext uri="{FF2B5EF4-FFF2-40B4-BE49-F238E27FC236}">
                <a16:creationId xmlns:a16="http://schemas.microsoft.com/office/drawing/2014/main" id="{00F22E80-FB19-413E-B23D-F94F1A77F9CF}"/>
              </a:ext>
            </a:extLst>
          </p:cNvPr>
          <p:cNvSpPr/>
          <p:nvPr/>
        </p:nvSpPr>
        <p:spPr>
          <a:xfrm>
            <a:off x="7772896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7" name="矩形: 圓角 96">
            <a:extLst>
              <a:ext uri="{FF2B5EF4-FFF2-40B4-BE49-F238E27FC236}">
                <a16:creationId xmlns:a16="http://schemas.microsoft.com/office/drawing/2014/main" id="{4F621D90-9537-454E-9C9F-B07E85E768C4}"/>
              </a:ext>
            </a:extLst>
          </p:cNvPr>
          <p:cNvSpPr/>
          <p:nvPr/>
        </p:nvSpPr>
        <p:spPr>
          <a:xfrm>
            <a:off x="8058646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8" name="矩形: 圓角 97">
            <a:extLst>
              <a:ext uri="{FF2B5EF4-FFF2-40B4-BE49-F238E27FC236}">
                <a16:creationId xmlns:a16="http://schemas.microsoft.com/office/drawing/2014/main" id="{863CC48D-5786-4190-9112-B92812ACEA98}"/>
              </a:ext>
            </a:extLst>
          </p:cNvPr>
          <p:cNvSpPr/>
          <p:nvPr/>
        </p:nvSpPr>
        <p:spPr>
          <a:xfrm>
            <a:off x="8348206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9" name="矩形: 圓角 98">
            <a:extLst>
              <a:ext uri="{FF2B5EF4-FFF2-40B4-BE49-F238E27FC236}">
                <a16:creationId xmlns:a16="http://schemas.microsoft.com/office/drawing/2014/main" id="{A0C89C8F-1E84-4F32-BC8B-C501E08AAEC0}"/>
              </a:ext>
            </a:extLst>
          </p:cNvPr>
          <p:cNvSpPr/>
          <p:nvPr/>
        </p:nvSpPr>
        <p:spPr>
          <a:xfrm>
            <a:off x="8630146" y="2636912"/>
            <a:ext cx="252080" cy="2016224"/>
          </a:xfrm>
          <a:prstGeom prst="roundRect">
            <a:avLst/>
          </a:prstGeom>
          <a:noFill/>
          <a:ln w="127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0" name="文字方塊 99">
            <a:extLst>
              <a:ext uri="{FF2B5EF4-FFF2-40B4-BE49-F238E27FC236}">
                <a16:creationId xmlns:a16="http://schemas.microsoft.com/office/drawing/2014/main" id="{99794287-3277-481D-A9D4-391A1BFBD19C}"/>
              </a:ext>
            </a:extLst>
          </p:cNvPr>
          <p:cNvSpPr txBox="1"/>
          <p:nvPr/>
        </p:nvSpPr>
        <p:spPr>
          <a:xfrm>
            <a:off x="6049594" y="4869160"/>
            <a:ext cx="2525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d = 6, n = 10</a:t>
            </a:r>
          </a:p>
          <a:p>
            <a:pPr algn="ctr"/>
            <a:r>
              <a:rPr lang="en-US" altLang="zh-TW" dirty="0"/>
              <a:t>Class size ratio = 3:5:2</a:t>
            </a:r>
            <a:endParaRPr lang="zh-TW" altLang="en-US" dirty="0"/>
          </a:p>
        </p:txBody>
      </p:sp>
      <p:sp>
        <p:nvSpPr>
          <p:cNvPr id="101" name="圓角矩形圖說文字 31">
            <a:extLst>
              <a:ext uri="{FF2B5EF4-FFF2-40B4-BE49-F238E27FC236}">
                <a16:creationId xmlns:a16="http://schemas.microsoft.com/office/drawing/2014/main" id="{D4AEF720-7C05-46F4-A2EC-223C6A0E155F}"/>
              </a:ext>
            </a:extLst>
          </p:cNvPr>
          <p:cNvSpPr/>
          <p:nvPr/>
        </p:nvSpPr>
        <p:spPr>
          <a:xfrm>
            <a:off x="9405818" y="2132856"/>
            <a:ext cx="1730742" cy="408623"/>
          </a:xfrm>
          <a:prstGeom prst="wedgeRoundRectCallout">
            <a:avLst>
              <a:gd name="adj1" fmla="val -69497"/>
              <a:gd name="adj2" fmla="val 6852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Column-major!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543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A4DDC4F-FB80-4DDD-B204-884517F3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Dataset Anomaly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5DD1FA2-0887-4FFC-B67D-EBAD963CF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Outlier check via domain knowhow </a:t>
            </a: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en-US" altLang="zh-TW" dirty="0"/>
              <a:t>Remove or modify it</a:t>
            </a:r>
          </a:p>
          <a:p>
            <a:pPr lvl="1"/>
            <a:r>
              <a:rPr lang="en-US" altLang="zh-TW" dirty="0"/>
              <a:t>Detection by box plot</a:t>
            </a:r>
          </a:p>
          <a:p>
            <a:pPr lvl="1"/>
            <a:r>
              <a:rPr lang="en-US" altLang="zh-TW" dirty="0"/>
              <a:t>Example: body temperature 363 degrees</a:t>
            </a:r>
          </a:p>
          <a:p>
            <a:r>
              <a:rPr lang="en-US" altLang="zh-TW" dirty="0"/>
              <a:t>Two i/o pairs with the same feature vectors </a:t>
            </a: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en-US" altLang="zh-TW" dirty="0"/>
              <a:t>Check data</a:t>
            </a:r>
          </a:p>
          <a:p>
            <a:r>
              <a:rPr lang="en-US" altLang="zh-TW" dirty="0"/>
              <a:t>A same-value feature within the dataset </a:t>
            </a:r>
            <a:r>
              <a:rPr lang="en-US" altLang="zh-TW" dirty="0">
                <a:sym typeface="Wingdings" panose="05000000000000000000" pitchFamily="2" charset="2"/>
              </a:rPr>
              <a:t> </a:t>
            </a:r>
            <a:r>
              <a:rPr lang="en-US" altLang="zh-TW" dirty="0"/>
              <a:t>Remove it</a:t>
            </a:r>
          </a:p>
          <a:p>
            <a:r>
              <a:rPr lang="en-US" altLang="zh-TW" dirty="0"/>
              <a:t>A same-value feature within a class</a:t>
            </a:r>
          </a:p>
          <a:p>
            <a:pPr lvl="1"/>
            <a:r>
              <a:rPr lang="en-US" altLang="zh-TW" dirty="0"/>
              <a:t>Cause error in naïve Bayes classifiers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2307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58CC25-0814-496A-8E8C-7112462DC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Performance Evaluation: Underfitting and Overfitting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0A14ECE-108A-4D98-BB5D-288950792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 regression:</a:t>
            </a:r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  <a:p>
            <a:r>
              <a:rPr lang="en-US" altLang="zh-TW" dirty="0"/>
              <a:t>For classification</a:t>
            </a:r>
            <a:endParaRPr lang="zh-TW" altLang="en-US" dirty="0"/>
          </a:p>
        </p:txBody>
      </p:sp>
      <p:pic>
        <p:nvPicPr>
          <p:cNvPr id="4" name="Picture 2" descr="overfit and underfit">
            <a:extLst>
              <a:ext uri="{FF2B5EF4-FFF2-40B4-BE49-F238E27FC236}">
                <a16:creationId xmlns:a16="http://schemas.microsoft.com/office/drawing/2014/main" id="{D8DDB744-B097-4EDF-9D41-8D16FE90C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937" y="2348880"/>
            <a:ext cx="5286375" cy="133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群組 4">
            <a:extLst>
              <a:ext uri="{FF2B5EF4-FFF2-40B4-BE49-F238E27FC236}">
                <a16:creationId xmlns:a16="http://schemas.microsoft.com/office/drawing/2014/main" id="{22F496BF-6AD8-4929-BC62-6C1B5C63F049}"/>
              </a:ext>
            </a:extLst>
          </p:cNvPr>
          <p:cNvGrpSpPr/>
          <p:nvPr/>
        </p:nvGrpSpPr>
        <p:grpSpPr>
          <a:xfrm>
            <a:off x="2093937" y="4509120"/>
            <a:ext cx="5286375" cy="1333501"/>
            <a:chOff x="2093937" y="4653136"/>
            <a:chExt cx="5286375" cy="1333501"/>
          </a:xfrm>
        </p:grpSpPr>
        <p:pic>
          <p:nvPicPr>
            <p:cNvPr id="6" name="Picture 2" descr="overfit and underfit">
              <a:extLst>
                <a:ext uri="{FF2B5EF4-FFF2-40B4-BE49-F238E27FC236}">
                  <a16:creationId xmlns:a16="http://schemas.microsoft.com/office/drawing/2014/main" id="{75C09BAC-1CAF-4DCA-B7F4-0FA019F30B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3937" y="4653136"/>
              <a:ext cx="5286375" cy="13335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橢圓 6">
              <a:extLst>
                <a:ext uri="{FF2B5EF4-FFF2-40B4-BE49-F238E27FC236}">
                  <a16:creationId xmlns:a16="http://schemas.microsoft.com/office/drawing/2014/main" id="{D6F6ECD4-6A1C-427B-BC4D-1378BB4CDE7C}"/>
                </a:ext>
              </a:extLst>
            </p:cNvPr>
            <p:cNvSpPr/>
            <p:nvPr/>
          </p:nvSpPr>
          <p:spPr>
            <a:xfrm>
              <a:off x="4100484" y="509176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橢圓 7">
              <a:extLst>
                <a:ext uri="{FF2B5EF4-FFF2-40B4-BE49-F238E27FC236}">
                  <a16:creationId xmlns:a16="http://schemas.microsoft.com/office/drawing/2014/main" id="{A0AFF151-0FD9-4BBF-A05E-723F13FE92E0}"/>
                </a:ext>
              </a:extLst>
            </p:cNvPr>
            <p:cNvSpPr/>
            <p:nvPr/>
          </p:nvSpPr>
          <p:spPr>
            <a:xfrm>
              <a:off x="4133374" y="522262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橢圓 8">
              <a:extLst>
                <a:ext uri="{FF2B5EF4-FFF2-40B4-BE49-F238E27FC236}">
                  <a16:creationId xmlns:a16="http://schemas.microsoft.com/office/drawing/2014/main" id="{4CA3C073-5B33-4812-A85A-AE7B70B9E34B}"/>
                </a:ext>
              </a:extLst>
            </p:cNvPr>
            <p:cNvSpPr/>
            <p:nvPr/>
          </p:nvSpPr>
          <p:spPr>
            <a:xfrm>
              <a:off x="4283968" y="522920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>
              <a:extLst>
                <a:ext uri="{FF2B5EF4-FFF2-40B4-BE49-F238E27FC236}">
                  <a16:creationId xmlns:a16="http://schemas.microsoft.com/office/drawing/2014/main" id="{DAA36448-8B75-44D8-A31E-43181619262B}"/>
                </a:ext>
              </a:extLst>
            </p:cNvPr>
            <p:cNvSpPr/>
            <p:nvPr/>
          </p:nvSpPr>
          <p:spPr>
            <a:xfrm>
              <a:off x="427739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>
              <a:extLst>
                <a:ext uri="{FF2B5EF4-FFF2-40B4-BE49-F238E27FC236}">
                  <a16:creationId xmlns:a16="http://schemas.microsoft.com/office/drawing/2014/main" id="{F3B3E9D3-9528-4D69-9E39-CC382A70BEC9}"/>
                </a:ext>
              </a:extLst>
            </p:cNvPr>
            <p:cNvSpPr/>
            <p:nvPr/>
          </p:nvSpPr>
          <p:spPr>
            <a:xfrm>
              <a:off x="440825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>
              <a:extLst>
                <a:ext uri="{FF2B5EF4-FFF2-40B4-BE49-F238E27FC236}">
                  <a16:creationId xmlns:a16="http://schemas.microsoft.com/office/drawing/2014/main" id="{2F01F43C-567A-4A17-B7C8-8A32F61C8D45}"/>
                </a:ext>
              </a:extLst>
            </p:cNvPr>
            <p:cNvSpPr/>
            <p:nvPr/>
          </p:nvSpPr>
          <p:spPr>
            <a:xfrm>
              <a:off x="4539460" y="530120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橢圓 12">
              <a:extLst>
                <a:ext uri="{FF2B5EF4-FFF2-40B4-BE49-F238E27FC236}">
                  <a16:creationId xmlns:a16="http://schemas.microsoft.com/office/drawing/2014/main" id="{AAC9EC02-E2E6-4C7D-86BE-0F64A32C01EE}"/>
                </a:ext>
              </a:extLst>
            </p:cNvPr>
            <p:cNvSpPr/>
            <p:nvPr/>
          </p:nvSpPr>
          <p:spPr>
            <a:xfrm>
              <a:off x="4683476" y="530778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" name="橢圓 13">
              <a:extLst>
                <a:ext uri="{FF2B5EF4-FFF2-40B4-BE49-F238E27FC236}">
                  <a16:creationId xmlns:a16="http://schemas.microsoft.com/office/drawing/2014/main" id="{629D7F60-233D-4EC8-AAED-2943417D22CC}"/>
                </a:ext>
              </a:extLst>
            </p:cNvPr>
            <p:cNvSpPr/>
            <p:nvPr/>
          </p:nvSpPr>
          <p:spPr>
            <a:xfrm>
              <a:off x="4801180" y="523577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5" name="橢圓 14">
              <a:extLst>
                <a:ext uri="{FF2B5EF4-FFF2-40B4-BE49-F238E27FC236}">
                  <a16:creationId xmlns:a16="http://schemas.microsoft.com/office/drawing/2014/main" id="{E38CC1D7-C0EA-4AC2-BE48-63D2ADB1B18B}"/>
                </a:ext>
              </a:extLst>
            </p:cNvPr>
            <p:cNvSpPr/>
            <p:nvPr/>
          </p:nvSpPr>
          <p:spPr>
            <a:xfrm>
              <a:off x="5278924" y="501975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" name="橢圓 15">
              <a:extLst>
                <a:ext uri="{FF2B5EF4-FFF2-40B4-BE49-F238E27FC236}">
                  <a16:creationId xmlns:a16="http://schemas.microsoft.com/office/drawing/2014/main" id="{DB9A7C9B-881B-433B-BC36-1B89E8F6818C}"/>
                </a:ext>
              </a:extLst>
            </p:cNvPr>
            <p:cNvSpPr/>
            <p:nvPr/>
          </p:nvSpPr>
          <p:spPr>
            <a:xfrm>
              <a:off x="5174376" y="494116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橢圓 16">
              <a:extLst>
                <a:ext uri="{FF2B5EF4-FFF2-40B4-BE49-F238E27FC236}">
                  <a16:creationId xmlns:a16="http://schemas.microsoft.com/office/drawing/2014/main" id="{EF5A48B6-9ADE-4C9D-8D66-254E076A37D0}"/>
                </a:ext>
              </a:extLst>
            </p:cNvPr>
            <p:cNvSpPr/>
            <p:nvPr/>
          </p:nvSpPr>
          <p:spPr>
            <a:xfrm>
              <a:off x="5161220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8" name="橢圓 17">
              <a:extLst>
                <a:ext uri="{FF2B5EF4-FFF2-40B4-BE49-F238E27FC236}">
                  <a16:creationId xmlns:a16="http://schemas.microsoft.com/office/drawing/2014/main" id="{435D8CFE-146E-42D8-954D-87B0A88B001B}"/>
                </a:ext>
              </a:extLst>
            </p:cNvPr>
            <p:cNvSpPr/>
            <p:nvPr/>
          </p:nvSpPr>
          <p:spPr>
            <a:xfrm>
              <a:off x="5050094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9" name="橢圓 18">
              <a:extLst>
                <a:ext uri="{FF2B5EF4-FFF2-40B4-BE49-F238E27FC236}">
                  <a16:creationId xmlns:a16="http://schemas.microsoft.com/office/drawing/2014/main" id="{E2242104-CCB5-45F8-8F35-74BAAFFE8B64}"/>
                </a:ext>
              </a:extLst>
            </p:cNvPr>
            <p:cNvSpPr/>
            <p:nvPr/>
          </p:nvSpPr>
          <p:spPr>
            <a:xfrm>
              <a:off x="4912306" y="521604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0" name="橢圓 19">
              <a:extLst>
                <a:ext uri="{FF2B5EF4-FFF2-40B4-BE49-F238E27FC236}">
                  <a16:creationId xmlns:a16="http://schemas.microsoft.com/office/drawing/2014/main" id="{0D26FA8A-BFEA-499B-BD8E-2920BB6B7050}"/>
                </a:ext>
              </a:extLst>
            </p:cNvPr>
            <p:cNvSpPr/>
            <p:nvPr/>
          </p:nvSpPr>
          <p:spPr>
            <a:xfrm>
              <a:off x="2352908" y="508518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1" name="橢圓 20">
              <a:extLst>
                <a:ext uri="{FF2B5EF4-FFF2-40B4-BE49-F238E27FC236}">
                  <a16:creationId xmlns:a16="http://schemas.microsoft.com/office/drawing/2014/main" id="{9C0F9740-A5DF-4769-9D29-08A5C2A34D7E}"/>
                </a:ext>
              </a:extLst>
            </p:cNvPr>
            <p:cNvSpPr/>
            <p:nvPr/>
          </p:nvSpPr>
          <p:spPr>
            <a:xfrm>
              <a:off x="2385798" y="521604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橢圓 21">
              <a:extLst>
                <a:ext uri="{FF2B5EF4-FFF2-40B4-BE49-F238E27FC236}">
                  <a16:creationId xmlns:a16="http://schemas.microsoft.com/office/drawing/2014/main" id="{84268ABA-0CFC-44C8-9F9F-B21BD60349F8}"/>
                </a:ext>
              </a:extLst>
            </p:cNvPr>
            <p:cNvSpPr/>
            <p:nvPr/>
          </p:nvSpPr>
          <p:spPr>
            <a:xfrm>
              <a:off x="2536392" y="522262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" name="橢圓 22">
              <a:extLst>
                <a:ext uri="{FF2B5EF4-FFF2-40B4-BE49-F238E27FC236}">
                  <a16:creationId xmlns:a16="http://schemas.microsoft.com/office/drawing/2014/main" id="{DEAF5899-28FE-476F-9B0B-D0F1B3CA40A0}"/>
                </a:ext>
              </a:extLst>
            </p:cNvPr>
            <p:cNvSpPr/>
            <p:nvPr/>
          </p:nvSpPr>
          <p:spPr>
            <a:xfrm>
              <a:off x="2529814" y="535348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" name="橢圓 23">
              <a:extLst>
                <a:ext uri="{FF2B5EF4-FFF2-40B4-BE49-F238E27FC236}">
                  <a16:creationId xmlns:a16="http://schemas.microsoft.com/office/drawing/2014/main" id="{2F077225-0276-4C0E-A169-7E534362E8BA}"/>
                </a:ext>
              </a:extLst>
            </p:cNvPr>
            <p:cNvSpPr/>
            <p:nvPr/>
          </p:nvSpPr>
          <p:spPr>
            <a:xfrm>
              <a:off x="2660674" y="535348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5" name="橢圓 24">
              <a:extLst>
                <a:ext uri="{FF2B5EF4-FFF2-40B4-BE49-F238E27FC236}">
                  <a16:creationId xmlns:a16="http://schemas.microsoft.com/office/drawing/2014/main" id="{0EC6EEFB-6B53-464A-8CF9-3575B5A8D4F0}"/>
                </a:ext>
              </a:extLst>
            </p:cNvPr>
            <p:cNvSpPr/>
            <p:nvPr/>
          </p:nvSpPr>
          <p:spPr>
            <a:xfrm>
              <a:off x="2791884" y="529463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橢圓 25">
              <a:extLst>
                <a:ext uri="{FF2B5EF4-FFF2-40B4-BE49-F238E27FC236}">
                  <a16:creationId xmlns:a16="http://schemas.microsoft.com/office/drawing/2014/main" id="{C981DA80-837B-493B-A965-79D4ABF365F3}"/>
                </a:ext>
              </a:extLst>
            </p:cNvPr>
            <p:cNvSpPr/>
            <p:nvPr/>
          </p:nvSpPr>
          <p:spPr>
            <a:xfrm>
              <a:off x="2935900" y="530120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橢圓 26">
              <a:extLst>
                <a:ext uri="{FF2B5EF4-FFF2-40B4-BE49-F238E27FC236}">
                  <a16:creationId xmlns:a16="http://schemas.microsoft.com/office/drawing/2014/main" id="{FEF42393-0CA6-403A-B210-B686741F689D}"/>
                </a:ext>
              </a:extLst>
            </p:cNvPr>
            <p:cNvSpPr/>
            <p:nvPr/>
          </p:nvSpPr>
          <p:spPr>
            <a:xfrm>
              <a:off x="3053604" y="522920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橢圓 27">
              <a:extLst>
                <a:ext uri="{FF2B5EF4-FFF2-40B4-BE49-F238E27FC236}">
                  <a16:creationId xmlns:a16="http://schemas.microsoft.com/office/drawing/2014/main" id="{75D5A30B-3BE0-4B74-B88A-B17A2AB15D5A}"/>
                </a:ext>
              </a:extLst>
            </p:cNvPr>
            <p:cNvSpPr/>
            <p:nvPr/>
          </p:nvSpPr>
          <p:spPr>
            <a:xfrm>
              <a:off x="3531348" y="501317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9" name="橢圓 28">
              <a:extLst>
                <a:ext uri="{FF2B5EF4-FFF2-40B4-BE49-F238E27FC236}">
                  <a16:creationId xmlns:a16="http://schemas.microsoft.com/office/drawing/2014/main" id="{0529A4BD-82AF-44A9-83DD-95985D9D78CC}"/>
                </a:ext>
              </a:extLst>
            </p:cNvPr>
            <p:cNvSpPr/>
            <p:nvPr/>
          </p:nvSpPr>
          <p:spPr>
            <a:xfrm>
              <a:off x="3426800" y="493459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0" name="橢圓 29">
              <a:extLst>
                <a:ext uri="{FF2B5EF4-FFF2-40B4-BE49-F238E27FC236}">
                  <a16:creationId xmlns:a16="http://schemas.microsoft.com/office/drawing/2014/main" id="{D0F302B1-9990-4B25-90E8-AA5E232EF146}"/>
                </a:ext>
              </a:extLst>
            </p:cNvPr>
            <p:cNvSpPr/>
            <p:nvPr/>
          </p:nvSpPr>
          <p:spPr>
            <a:xfrm>
              <a:off x="3413644" y="513745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1" name="橢圓 30">
              <a:extLst>
                <a:ext uri="{FF2B5EF4-FFF2-40B4-BE49-F238E27FC236}">
                  <a16:creationId xmlns:a16="http://schemas.microsoft.com/office/drawing/2014/main" id="{625FD911-0AB6-4182-B5E3-CD52D3D58C54}"/>
                </a:ext>
              </a:extLst>
            </p:cNvPr>
            <p:cNvSpPr/>
            <p:nvPr/>
          </p:nvSpPr>
          <p:spPr>
            <a:xfrm>
              <a:off x="3302518" y="513745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2" name="橢圓 31">
              <a:extLst>
                <a:ext uri="{FF2B5EF4-FFF2-40B4-BE49-F238E27FC236}">
                  <a16:creationId xmlns:a16="http://schemas.microsoft.com/office/drawing/2014/main" id="{69DDD96C-6A1B-46E7-ADD1-ECFE662BBAE2}"/>
                </a:ext>
              </a:extLst>
            </p:cNvPr>
            <p:cNvSpPr/>
            <p:nvPr/>
          </p:nvSpPr>
          <p:spPr>
            <a:xfrm>
              <a:off x="3164730" y="520946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3" name="橢圓 32">
              <a:extLst>
                <a:ext uri="{FF2B5EF4-FFF2-40B4-BE49-F238E27FC236}">
                  <a16:creationId xmlns:a16="http://schemas.microsoft.com/office/drawing/2014/main" id="{2AC7FB2D-25A6-45F8-ADAD-5BD698E478D1}"/>
                </a:ext>
              </a:extLst>
            </p:cNvPr>
            <p:cNvSpPr/>
            <p:nvPr/>
          </p:nvSpPr>
          <p:spPr>
            <a:xfrm>
              <a:off x="5933574" y="509176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4" name="橢圓 33">
              <a:extLst>
                <a:ext uri="{FF2B5EF4-FFF2-40B4-BE49-F238E27FC236}">
                  <a16:creationId xmlns:a16="http://schemas.microsoft.com/office/drawing/2014/main" id="{91DF046E-6D49-4C12-8F6B-A252F2744319}"/>
                </a:ext>
              </a:extLst>
            </p:cNvPr>
            <p:cNvSpPr/>
            <p:nvPr/>
          </p:nvSpPr>
          <p:spPr>
            <a:xfrm>
              <a:off x="5966464" y="5222622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5" name="橢圓 34">
              <a:extLst>
                <a:ext uri="{FF2B5EF4-FFF2-40B4-BE49-F238E27FC236}">
                  <a16:creationId xmlns:a16="http://schemas.microsoft.com/office/drawing/2014/main" id="{BA34869E-F81F-4760-8186-EE48BCB8954C}"/>
                </a:ext>
              </a:extLst>
            </p:cNvPr>
            <p:cNvSpPr/>
            <p:nvPr/>
          </p:nvSpPr>
          <p:spPr>
            <a:xfrm>
              <a:off x="6117058" y="522920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6" name="橢圓 35">
              <a:extLst>
                <a:ext uri="{FF2B5EF4-FFF2-40B4-BE49-F238E27FC236}">
                  <a16:creationId xmlns:a16="http://schemas.microsoft.com/office/drawing/2014/main" id="{6FA9B456-F455-493B-BEDC-BDBCD3B34544}"/>
                </a:ext>
              </a:extLst>
            </p:cNvPr>
            <p:cNvSpPr/>
            <p:nvPr/>
          </p:nvSpPr>
          <p:spPr>
            <a:xfrm>
              <a:off x="611048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7" name="橢圓 36">
              <a:extLst>
                <a:ext uri="{FF2B5EF4-FFF2-40B4-BE49-F238E27FC236}">
                  <a16:creationId xmlns:a16="http://schemas.microsoft.com/office/drawing/2014/main" id="{BAB68304-4A91-491D-BBA8-AB987CF2E5C4}"/>
                </a:ext>
              </a:extLst>
            </p:cNvPr>
            <p:cNvSpPr/>
            <p:nvPr/>
          </p:nvSpPr>
          <p:spPr>
            <a:xfrm>
              <a:off x="6241340" y="5360060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8" name="橢圓 37">
              <a:extLst>
                <a:ext uri="{FF2B5EF4-FFF2-40B4-BE49-F238E27FC236}">
                  <a16:creationId xmlns:a16="http://schemas.microsoft.com/office/drawing/2014/main" id="{0AA8521B-E082-4378-8D32-31A1F9F8685C}"/>
                </a:ext>
              </a:extLst>
            </p:cNvPr>
            <p:cNvSpPr/>
            <p:nvPr/>
          </p:nvSpPr>
          <p:spPr>
            <a:xfrm>
              <a:off x="6372550" y="530120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39" name="橢圓 38">
              <a:extLst>
                <a:ext uri="{FF2B5EF4-FFF2-40B4-BE49-F238E27FC236}">
                  <a16:creationId xmlns:a16="http://schemas.microsoft.com/office/drawing/2014/main" id="{9750FAD8-5D70-495F-A0FB-29C31D9DE685}"/>
                </a:ext>
              </a:extLst>
            </p:cNvPr>
            <p:cNvSpPr/>
            <p:nvPr/>
          </p:nvSpPr>
          <p:spPr>
            <a:xfrm>
              <a:off x="6516566" y="530778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0" name="橢圓 39">
              <a:extLst>
                <a:ext uri="{FF2B5EF4-FFF2-40B4-BE49-F238E27FC236}">
                  <a16:creationId xmlns:a16="http://schemas.microsoft.com/office/drawing/2014/main" id="{572F9C59-43C8-41A7-860D-73DF3641CDD1}"/>
                </a:ext>
              </a:extLst>
            </p:cNvPr>
            <p:cNvSpPr/>
            <p:nvPr/>
          </p:nvSpPr>
          <p:spPr>
            <a:xfrm>
              <a:off x="6634270" y="523577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1" name="橢圓 40">
              <a:extLst>
                <a:ext uri="{FF2B5EF4-FFF2-40B4-BE49-F238E27FC236}">
                  <a16:creationId xmlns:a16="http://schemas.microsoft.com/office/drawing/2014/main" id="{DD639571-07E8-4193-8287-338900E54BF1}"/>
                </a:ext>
              </a:extLst>
            </p:cNvPr>
            <p:cNvSpPr/>
            <p:nvPr/>
          </p:nvSpPr>
          <p:spPr>
            <a:xfrm>
              <a:off x="7112014" y="501975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2" name="橢圓 41">
              <a:extLst>
                <a:ext uri="{FF2B5EF4-FFF2-40B4-BE49-F238E27FC236}">
                  <a16:creationId xmlns:a16="http://schemas.microsoft.com/office/drawing/2014/main" id="{6286179C-57DA-4EBB-9C9C-D3E92B5DF09F}"/>
                </a:ext>
              </a:extLst>
            </p:cNvPr>
            <p:cNvSpPr/>
            <p:nvPr/>
          </p:nvSpPr>
          <p:spPr>
            <a:xfrm>
              <a:off x="7007466" y="4941168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3" name="橢圓 42">
              <a:extLst>
                <a:ext uri="{FF2B5EF4-FFF2-40B4-BE49-F238E27FC236}">
                  <a16:creationId xmlns:a16="http://schemas.microsoft.com/office/drawing/2014/main" id="{4B379547-1147-4D3F-BF70-21A090D4CE30}"/>
                </a:ext>
              </a:extLst>
            </p:cNvPr>
            <p:cNvSpPr/>
            <p:nvPr/>
          </p:nvSpPr>
          <p:spPr>
            <a:xfrm>
              <a:off x="6994310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4" name="橢圓 43">
              <a:extLst>
                <a:ext uri="{FF2B5EF4-FFF2-40B4-BE49-F238E27FC236}">
                  <a16:creationId xmlns:a16="http://schemas.microsoft.com/office/drawing/2014/main" id="{89A073DA-E4E6-43B3-B8AC-650C4CA79264}"/>
                </a:ext>
              </a:extLst>
            </p:cNvPr>
            <p:cNvSpPr/>
            <p:nvPr/>
          </p:nvSpPr>
          <p:spPr>
            <a:xfrm>
              <a:off x="6883184" y="5144036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5" name="橢圓 44">
              <a:extLst>
                <a:ext uri="{FF2B5EF4-FFF2-40B4-BE49-F238E27FC236}">
                  <a16:creationId xmlns:a16="http://schemas.microsoft.com/office/drawing/2014/main" id="{1F85EDBC-C748-43DD-A470-7FE57E1C20A7}"/>
                </a:ext>
              </a:extLst>
            </p:cNvPr>
            <p:cNvSpPr/>
            <p:nvPr/>
          </p:nvSpPr>
          <p:spPr>
            <a:xfrm>
              <a:off x="6745396" y="5216044"/>
              <a:ext cx="72008" cy="72008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46" name="圓角矩形圖說文字 34">
            <a:extLst>
              <a:ext uri="{FF2B5EF4-FFF2-40B4-BE49-F238E27FC236}">
                <a16:creationId xmlns:a16="http://schemas.microsoft.com/office/drawing/2014/main" id="{4A511FF1-E05B-4828-A881-7D3C1C5E017B}"/>
              </a:ext>
            </a:extLst>
          </p:cNvPr>
          <p:cNvSpPr/>
          <p:nvPr/>
        </p:nvSpPr>
        <p:spPr>
          <a:xfrm>
            <a:off x="8242627" y="2636912"/>
            <a:ext cx="3037949" cy="715089"/>
          </a:xfrm>
          <a:prstGeom prst="wedgeRoundRectCallout">
            <a:avLst>
              <a:gd name="adj1" fmla="val -69339"/>
              <a:gd name="adj2" fmla="val -1022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How to determine the order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of the fitting polynomial?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47" name="圓角矩形圖說文字 34">
            <a:extLst>
              <a:ext uri="{FF2B5EF4-FFF2-40B4-BE49-F238E27FC236}">
                <a16:creationId xmlns:a16="http://schemas.microsoft.com/office/drawing/2014/main" id="{19686EF8-9874-425E-B315-FFFFBCA30C8C}"/>
              </a:ext>
            </a:extLst>
          </p:cNvPr>
          <p:cNvSpPr/>
          <p:nvPr/>
        </p:nvSpPr>
        <p:spPr>
          <a:xfrm>
            <a:off x="8112575" y="4797152"/>
            <a:ext cx="3600049" cy="715089"/>
          </a:xfrm>
          <a:prstGeom prst="wedgeRoundRectCallout">
            <a:avLst>
              <a:gd name="adj1" fmla="val -69339"/>
              <a:gd name="adj2" fmla="val -10222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How to determine the complexity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of the classifier?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326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79EC6EA-CFA3-4BD6-947E-641EA1D34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Dataset Partitioning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96AACE4-1A76-44F5-B486-655FCCFECD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To make the best use of the dataset for model construction &amp; evaluation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Training set</a:t>
            </a:r>
            <a:r>
              <a:rPr lang="en-US" altLang="zh-TW" dirty="0"/>
              <a:t>: For model construction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Validation set</a:t>
            </a:r>
            <a:r>
              <a:rPr lang="en-US" altLang="zh-TW" dirty="0"/>
              <a:t>: For model evaluation &amp; selection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Test set</a:t>
            </a:r>
            <a:r>
              <a:rPr lang="en-US" altLang="zh-TW" dirty="0"/>
              <a:t>: For final model evaluation</a:t>
            </a:r>
          </a:p>
          <a:p>
            <a:endParaRPr lang="zh-TW" altLang="en-US" dirty="0"/>
          </a:p>
        </p:txBody>
      </p:sp>
      <p:sp>
        <p:nvSpPr>
          <p:cNvPr id="4" name="圓角矩形 4">
            <a:extLst>
              <a:ext uri="{FF2B5EF4-FFF2-40B4-BE49-F238E27FC236}">
                <a16:creationId xmlns:a16="http://schemas.microsoft.com/office/drawing/2014/main" id="{D240C6CD-FA5A-439A-99EC-DAFD66D9E141}"/>
              </a:ext>
            </a:extLst>
          </p:cNvPr>
          <p:cNvSpPr/>
          <p:nvPr/>
        </p:nvSpPr>
        <p:spPr>
          <a:xfrm>
            <a:off x="5576995" y="3645024"/>
            <a:ext cx="1736820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Whole dataset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5" name="圓角矩形 6">
            <a:extLst>
              <a:ext uri="{FF2B5EF4-FFF2-40B4-BE49-F238E27FC236}">
                <a16:creationId xmlns:a16="http://schemas.microsoft.com/office/drawing/2014/main" id="{C9172176-37CE-49ED-986B-95FD2A3CC7D7}"/>
              </a:ext>
            </a:extLst>
          </p:cNvPr>
          <p:cNvSpPr/>
          <p:nvPr/>
        </p:nvSpPr>
        <p:spPr>
          <a:xfrm>
            <a:off x="6528048" y="4437112"/>
            <a:ext cx="1009599" cy="44267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Test set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6" name="直線單箭頭接點 5">
            <a:extLst>
              <a:ext uri="{FF2B5EF4-FFF2-40B4-BE49-F238E27FC236}">
                <a16:creationId xmlns:a16="http://schemas.microsoft.com/office/drawing/2014/main" id="{7F5382C3-6123-4DC0-BB3B-A46874BF67DF}"/>
              </a:ext>
            </a:extLst>
          </p:cNvPr>
          <p:cNvCxnSpPr>
            <a:stCxn id="4" idx="2"/>
            <a:endCxn id="5" idx="0"/>
          </p:cNvCxnSpPr>
          <p:nvPr/>
        </p:nvCxnSpPr>
        <p:spPr>
          <a:xfrm>
            <a:off x="6445405" y="4087698"/>
            <a:ext cx="587443" cy="349414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圓角矩形 14">
            <a:extLst>
              <a:ext uri="{FF2B5EF4-FFF2-40B4-BE49-F238E27FC236}">
                <a16:creationId xmlns:a16="http://schemas.microsoft.com/office/drawing/2014/main" id="{A62174AA-11E7-49B4-B899-6B7B899FC378}"/>
              </a:ext>
            </a:extLst>
          </p:cNvPr>
          <p:cNvSpPr/>
          <p:nvPr/>
        </p:nvSpPr>
        <p:spPr>
          <a:xfrm>
            <a:off x="2927648" y="4373999"/>
            <a:ext cx="1588561" cy="7831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Training set</a:t>
            </a:r>
          </a:p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90%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sp>
        <p:nvSpPr>
          <p:cNvPr id="8" name="圓角矩形 15">
            <a:extLst>
              <a:ext uri="{FF2B5EF4-FFF2-40B4-BE49-F238E27FC236}">
                <a16:creationId xmlns:a16="http://schemas.microsoft.com/office/drawing/2014/main" id="{CE2FACD9-377F-420F-9EA2-C35A2C722AA1}"/>
              </a:ext>
            </a:extLst>
          </p:cNvPr>
          <p:cNvSpPr/>
          <p:nvPr/>
        </p:nvSpPr>
        <p:spPr>
          <a:xfrm>
            <a:off x="4583832" y="4373999"/>
            <a:ext cx="1772109" cy="78319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Validation set</a:t>
            </a:r>
          </a:p>
          <a:p>
            <a:pPr algn="ctr"/>
            <a:r>
              <a:rPr lang="en-US" altLang="zh-TW" sz="2000" dirty="0">
                <a:solidFill>
                  <a:schemeClr val="tx1"/>
                </a:solidFill>
              </a:rPr>
              <a:t>10%</a:t>
            </a:r>
            <a:endParaRPr lang="zh-TW" altLang="en-US" sz="2000" dirty="0">
              <a:solidFill>
                <a:schemeClr val="tx1"/>
              </a:solidFill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666A4AD6-876E-4BA2-899B-24006F38D797}"/>
              </a:ext>
            </a:extLst>
          </p:cNvPr>
          <p:cNvCxnSpPr>
            <a:stCxn id="4" idx="2"/>
            <a:endCxn id="7" idx="0"/>
          </p:cNvCxnSpPr>
          <p:nvPr/>
        </p:nvCxnSpPr>
        <p:spPr>
          <a:xfrm flipH="1">
            <a:off x="3721929" y="4087698"/>
            <a:ext cx="2723476" cy="286301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單箭頭接點 9">
            <a:extLst>
              <a:ext uri="{FF2B5EF4-FFF2-40B4-BE49-F238E27FC236}">
                <a16:creationId xmlns:a16="http://schemas.microsoft.com/office/drawing/2014/main" id="{DB0CBFD3-1DCC-464A-B199-E54DC686CE79}"/>
              </a:ext>
            </a:extLst>
          </p:cNvPr>
          <p:cNvCxnSpPr>
            <a:stCxn id="4" idx="2"/>
            <a:endCxn id="8" idx="0"/>
          </p:cNvCxnSpPr>
          <p:nvPr/>
        </p:nvCxnSpPr>
        <p:spPr>
          <a:xfrm flipH="1">
            <a:off x="5469887" y="4087698"/>
            <a:ext cx="975518" cy="286301"/>
          </a:xfrm>
          <a:prstGeom prst="straightConnector1">
            <a:avLst/>
          </a:prstGeom>
          <a:ln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>
            <a:extLst>
              <a:ext uri="{FF2B5EF4-FFF2-40B4-BE49-F238E27FC236}">
                <a16:creationId xmlns:a16="http://schemas.microsoft.com/office/drawing/2014/main" id="{66950E99-9571-4F24-81B3-BAE3179B26C2}"/>
              </a:ext>
            </a:extLst>
          </p:cNvPr>
          <p:cNvCxnSpPr/>
          <p:nvPr/>
        </p:nvCxnSpPr>
        <p:spPr>
          <a:xfrm>
            <a:off x="6445405" y="4118389"/>
            <a:ext cx="0" cy="150717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727B5456-BC55-4A82-B3C1-AD89323728E4}"/>
              </a:ext>
            </a:extLst>
          </p:cNvPr>
          <p:cNvSpPr txBox="1"/>
          <p:nvPr/>
        </p:nvSpPr>
        <p:spPr>
          <a:xfrm>
            <a:off x="5988868" y="5662989"/>
            <a:ext cx="1005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>
                <a:solidFill>
                  <a:srgbClr val="FF0000"/>
                </a:solidFill>
              </a:rPr>
              <a:t>Strictly</a:t>
            </a:r>
          </a:p>
          <a:p>
            <a:pPr algn="ctr"/>
            <a:r>
              <a:rPr lang="en-US" altLang="zh-TW" dirty="0">
                <a:solidFill>
                  <a:srgbClr val="FF0000"/>
                </a:solidFill>
              </a:rPr>
              <a:t>disjoint!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19" name="左大括弧 18">
            <a:extLst>
              <a:ext uri="{FF2B5EF4-FFF2-40B4-BE49-F238E27FC236}">
                <a16:creationId xmlns:a16="http://schemas.microsoft.com/office/drawing/2014/main" id="{6C0A0E45-CA2F-4F3D-A853-6CD49BD252A3}"/>
              </a:ext>
            </a:extLst>
          </p:cNvPr>
          <p:cNvSpPr/>
          <p:nvPr/>
        </p:nvSpPr>
        <p:spPr>
          <a:xfrm rot="16200000">
            <a:off x="4533778" y="3695078"/>
            <a:ext cx="216023" cy="34282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FF884604-A5D6-4691-9AED-1C9911F51DDF}"/>
              </a:ext>
            </a:extLst>
          </p:cNvPr>
          <p:cNvSpPr txBox="1"/>
          <p:nvPr/>
        </p:nvSpPr>
        <p:spPr>
          <a:xfrm>
            <a:off x="3379395" y="5507940"/>
            <a:ext cx="25442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dirty="0"/>
              <a:t>Rotate to have</a:t>
            </a:r>
          </a:p>
          <a:p>
            <a:pPr algn="ctr"/>
            <a:r>
              <a:rPr lang="en-US" altLang="zh-TW" dirty="0"/>
              <a:t>10-fold cross validation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2115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EDBB-B755-40B6-9ED5-1B9C7A894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M-fold Cross Validation with M=2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6EEABC-6705-411B-B6F4-A9190032F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153" indent="0">
              <a:buNone/>
            </a:pPr>
            <a:endParaRPr lang="en-US" altLang="zh-TW" dirty="0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73FCDC35-A839-44A5-BAA8-6F0B1D369B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800" y="2463800"/>
            <a:ext cx="1701800" cy="558800"/>
          </a:xfrm>
          <a:prstGeom prst="roundRect">
            <a:avLst>
              <a:gd name="adj" fmla="val 12486"/>
            </a:avLst>
          </a:prstGeom>
          <a:noFill/>
          <a:ln w="508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Dataset A</a:t>
            </a:r>
          </a:p>
        </p:txBody>
      </p:sp>
      <p:sp>
        <p:nvSpPr>
          <p:cNvPr id="5" name="AutoShape 5">
            <a:extLst>
              <a:ext uri="{FF2B5EF4-FFF2-40B4-BE49-F238E27FC236}">
                <a16:creationId xmlns:a16="http://schemas.microsoft.com/office/drawing/2014/main" id="{43DBF3F7-A01D-4733-89AB-E141D38499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1800" y="4826000"/>
            <a:ext cx="1701800" cy="558800"/>
          </a:xfrm>
          <a:prstGeom prst="roundRect">
            <a:avLst>
              <a:gd name="adj" fmla="val 12486"/>
            </a:avLst>
          </a:prstGeom>
          <a:noFill/>
          <a:ln w="50800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2075" tIns="46038" rIns="92075" bIns="46038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Dataset B</a:t>
            </a:r>
          </a:p>
        </p:txBody>
      </p:sp>
      <p:sp>
        <p:nvSpPr>
          <p:cNvPr id="6" name="Freeform 7">
            <a:extLst>
              <a:ext uri="{FF2B5EF4-FFF2-40B4-BE49-F238E27FC236}">
                <a16:creationId xmlns:a16="http://schemas.microsoft.com/office/drawing/2014/main" id="{91F3C3B9-82DB-4F29-891A-7C944F565CF7}"/>
              </a:ext>
            </a:extLst>
          </p:cNvPr>
          <p:cNvSpPr>
            <a:spLocks/>
          </p:cNvSpPr>
          <p:nvPr/>
        </p:nvSpPr>
        <p:spPr bwMode="auto">
          <a:xfrm>
            <a:off x="3429000" y="2514600"/>
            <a:ext cx="1982788" cy="682625"/>
          </a:xfrm>
          <a:custGeom>
            <a:avLst/>
            <a:gdLst>
              <a:gd name="T0" fmla="*/ 0 w 1249"/>
              <a:gd name="T1" fmla="*/ 0 h 430"/>
              <a:gd name="T2" fmla="*/ 1021 w 1249"/>
              <a:gd name="T3" fmla="*/ 0 h 430"/>
              <a:gd name="T4" fmla="*/ 1021 w 1249"/>
              <a:gd name="T5" fmla="*/ 298 h 430"/>
              <a:gd name="T6" fmla="*/ 1248 w 1249"/>
              <a:gd name="T7" fmla="*/ 298 h 430"/>
              <a:gd name="T8" fmla="*/ 865 w 1249"/>
              <a:gd name="T9" fmla="*/ 429 h 430"/>
              <a:gd name="T10" fmla="*/ 453 w 1249"/>
              <a:gd name="T11" fmla="*/ 298 h 430"/>
              <a:gd name="T12" fmla="*/ 680 w 1249"/>
              <a:gd name="T13" fmla="*/ 298 h 430"/>
              <a:gd name="T14" fmla="*/ 680 w 1249"/>
              <a:gd name="T15" fmla="*/ 99 h 430"/>
              <a:gd name="T16" fmla="*/ 0 w 1249"/>
              <a:gd name="T17" fmla="*/ 99 h 430"/>
              <a:gd name="T18" fmla="*/ 0 w 1249"/>
              <a:gd name="T19" fmla="*/ 0 h 4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430"/>
              <a:gd name="T32" fmla="*/ 1249 w 1249"/>
              <a:gd name="T33" fmla="*/ 430 h 4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430">
                <a:moveTo>
                  <a:pt x="0" y="0"/>
                </a:moveTo>
                <a:lnTo>
                  <a:pt x="1021" y="0"/>
                </a:lnTo>
                <a:lnTo>
                  <a:pt x="1021" y="298"/>
                </a:lnTo>
                <a:lnTo>
                  <a:pt x="1248" y="298"/>
                </a:lnTo>
                <a:lnTo>
                  <a:pt x="865" y="429"/>
                </a:lnTo>
                <a:lnTo>
                  <a:pt x="453" y="298"/>
                </a:lnTo>
                <a:lnTo>
                  <a:pt x="680" y="298"/>
                </a:lnTo>
                <a:lnTo>
                  <a:pt x="680" y="99"/>
                </a:lnTo>
                <a:lnTo>
                  <a:pt x="0" y="99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7" name="AutoShape 8">
            <a:extLst>
              <a:ext uri="{FF2B5EF4-FFF2-40B4-BE49-F238E27FC236}">
                <a16:creationId xmlns:a16="http://schemas.microsoft.com/office/drawing/2014/main" id="{0203E9A3-D5E0-48B0-928C-D08E8EF38A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0" y="3225800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A</a:t>
            </a: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54C368C6-A4A2-461A-B0B0-CFC079371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0" y="2392363"/>
            <a:ext cx="156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9" name="AutoShape 11">
            <a:extLst>
              <a:ext uri="{FF2B5EF4-FFF2-40B4-BE49-F238E27FC236}">
                <a16:creationId xmlns:a16="http://schemas.microsoft.com/office/drawing/2014/main" id="{0C1DC958-4C4F-45DB-8D85-A5DFBCC27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950" y="3284538"/>
            <a:ext cx="1587500" cy="444500"/>
          </a:xfrm>
          <a:prstGeom prst="rightArrow">
            <a:avLst>
              <a:gd name="adj1" fmla="val 50000"/>
              <a:gd name="adj2" fmla="val 178621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CFE34089-6093-40F7-A8BD-96B672B63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562" y="3355975"/>
            <a:ext cx="108363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RR</a:t>
            </a:r>
            <a:r>
              <a:rPr lang="en-US" altLang="zh-TW" sz="1400" dirty="0">
                <a:solidFill>
                  <a:schemeClr val="tx1"/>
                </a:solidFill>
              </a:rPr>
              <a:t>B</a:t>
            </a:r>
            <a:r>
              <a:rPr lang="en-US" altLang="zh-TW" sz="1400" dirty="0">
                <a:solidFill>
                  <a:schemeClr val="tx1"/>
                </a:solidFill>
                <a:sym typeface="Wingdings" panose="05000000000000000000" pitchFamily="2" charset="2"/>
              </a:rPr>
              <a:t>A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AFFE0DB8-C1B2-4CE5-B1C7-32056A133DC7}"/>
              </a:ext>
            </a:extLst>
          </p:cNvPr>
          <p:cNvSpPr>
            <a:spLocks/>
          </p:cNvSpPr>
          <p:nvPr/>
        </p:nvSpPr>
        <p:spPr bwMode="auto">
          <a:xfrm>
            <a:off x="2286000" y="3352800"/>
            <a:ext cx="1754188" cy="1449388"/>
          </a:xfrm>
          <a:custGeom>
            <a:avLst/>
            <a:gdLst>
              <a:gd name="T0" fmla="*/ 0 w 1105"/>
              <a:gd name="T1" fmla="*/ 912 h 913"/>
              <a:gd name="T2" fmla="*/ 576 w 1105"/>
              <a:gd name="T3" fmla="*/ 48 h 913"/>
              <a:gd name="T4" fmla="*/ 864 w 1105"/>
              <a:gd name="T5" fmla="*/ 48 h 913"/>
              <a:gd name="T6" fmla="*/ 864 w 1105"/>
              <a:gd name="T7" fmla="*/ 0 h 913"/>
              <a:gd name="T8" fmla="*/ 1104 w 1105"/>
              <a:gd name="T9" fmla="*/ 96 h 913"/>
              <a:gd name="T10" fmla="*/ 864 w 1105"/>
              <a:gd name="T11" fmla="*/ 192 h 913"/>
              <a:gd name="T12" fmla="*/ 864 w 1105"/>
              <a:gd name="T13" fmla="*/ 144 h 913"/>
              <a:gd name="T14" fmla="*/ 624 w 1105"/>
              <a:gd name="T15" fmla="*/ 144 h 913"/>
              <a:gd name="T16" fmla="*/ 96 w 1105"/>
              <a:gd name="T17" fmla="*/ 912 h 9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05"/>
              <a:gd name="T28" fmla="*/ 0 h 913"/>
              <a:gd name="T29" fmla="*/ 1105 w 1105"/>
              <a:gd name="T30" fmla="*/ 913 h 91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05" h="913">
                <a:moveTo>
                  <a:pt x="0" y="912"/>
                </a:moveTo>
                <a:lnTo>
                  <a:pt x="576" y="48"/>
                </a:lnTo>
                <a:lnTo>
                  <a:pt x="864" y="48"/>
                </a:lnTo>
                <a:lnTo>
                  <a:pt x="864" y="0"/>
                </a:lnTo>
                <a:lnTo>
                  <a:pt x="1104" y="96"/>
                </a:lnTo>
                <a:lnTo>
                  <a:pt x="864" y="192"/>
                </a:lnTo>
                <a:lnTo>
                  <a:pt x="864" y="144"/>
                </a:lnTo>
                <a:lnTo>
                  <a:pt x="624" y="144"/>
                </a:lnTo>
                <a:lnTo>
                  <a:pt x="96" y="912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982AA3CF-7506-4E7D-9F9D-EB9670645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3362325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sp>
        <p:nvSpPr>
          <p:cNvPr id="13" name="Freeform 16">
            <a:extLst>
              <a:ext uri="{FF2B5EF4-FFF2-40B4-BE49-F238E27FC236}">
                <a16:creationId xmlns:a16="http://schemas.microsoft.com/office/drawing/2014/main" id="{39358371-E06A-40FD-87A7-09847B9A8C35}"/>
              </a:ext>
            </a:extLst>
          </p:cNvPr>
          <p:cNvSpPr>
            <a:spLocks/>
          </p:cNvSpPr>
          <p:nvPr/>
        </p:nvSpPr>
        <p:spPr bwMode="auto">
          <a:xfrm>
            <a:off x="3429000" y="4645025"/>
            <a:ext cx="1982788" cy="682625"/>
          </a:xfrm>
          <a:custGeom>
            <a:avLst/>
            <a:gdLst>
              <a:gd name="T0" fmla="*/ 0 w 1249"/>
              <a:gd name="T1" fmla="*/ 429 h 430"/>
              <a:gd name="T2" fmla="*/ 1021 w 1249"/>
              <a:gd name="T3" fmla="*/ 429 h 430"/>
              <a:gd name="T4" fmla="*/ 1021 w 1249"/>
              <a:gd name="T5" fmla="*/ 131 h 430"/>
              <a:gd name="T6" fmla="*/ 1248 w 1249"/>
              <a:gd name="T7" fmla="*/ 131 h 430"/>
              <a:gd name="T8" fmla="*/ 865 w 1249"/>
              <a:gd name="T9" fmla="*/ 0 h 430"/>
              <a:gd name="T10" fmla="*/ 454 w 1249"/>
              <a:gd name="T11" fmla="*/ 131 h 430"/>
              <a:gd name="T12" fmla="*/ 681 w 1249"/>
              <a:gd name="T13" fmla="*/ 131 h 430"/>
              <a:gd name="T14" fmla="*/ 681 w 1249"/>
              <a:gd name="T15" fmla="*/ 330 h 430"/>
              <a:gd name="T16" fmla="*/ 0 w 1249"/>
              <a:gd name="T17" fmla="*/ 330 h 430"/>
              <a:gd name="T18" fmla="*/ 0 w 1249"/>
              <a:gd name="T19" fmla="*/ 429 h 43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430"/>
              <a:gd name="T32" fmla="*/ 1249 w 1249"/>
              <a:gd name="T33" fmla="*/ 430 h 43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430">
                <a:moveTo>
                  <a:pt x="0" y="429"/>
                </a:moveTo>
                <a:lnTo>
                  <a:pt x="1021" y="429"/>
                </a:lnTo>
                <a:lnTo>
                  <a:pt x="1021" y="131"/>
                </a:lnTo>
                <a:lnTo>
                  <a:pt x="1248" y="131"/>
                </a:lnTo>
                <a:lnTo>
                  <a:pt x="865" y="0"/>
                </a:lnTo>
                <a:lnTo>
                  <a:pt x="454" y="131"/>
                </a:lnTo>
                <a:lnTo>
                  <a:pt x="681" y="131"/>
                </a:lnTo>
                <a:lnTo>
                  <a:pt x="681" y="330"/>
                </a:lnTo>
                <a:lnTo>
                  <a:pt x="0" y="330"/>
                </a:lnTo>
                <a:lnTo>
                  <a:pt x="0" y="429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4" name="AutoShape 17">
            <a:extLst>
              <a:ext uri="{FF2B5EF4-FFF2-40B4-BE49-F238E27FC236}">
                <a16:creationId xmlns:a16="http://schemas.microsoft.com/office/drawing/2014/main" id="{12217429-8C0F-4D55-8D30-7887C3AB46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000" y="4064000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B</a:t>
            </a:r>
          </a:p>
        </p:txBody>
      </p:sp>
      <p:sp>
        <p:nvSpPr>
          <p:cNvPr id="15" name="AutoShape 18">
            <a:extLst>
              <a:ext uri="{FF2B5EF4-FFF2-40B4-BE49-F238E27FC236}">
                <a16:creationId xmlns:a16="http://schemas.microsoft.com/office/drawing/2014/main" id="{92B06AE0-82A8-4E06-B8C2-C91B6BFAB4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8950" y="4121150"/>
            <a:ext cx="1587500" cy="444500"/>
          </a:xfrm>
          <a:prstGeom prst="rightArrow">
            <a:avLst>
              <a:gd name="adj1" fmla="val 50000"/>
              <a:gd name="adj2" fmla="val 178621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16" name="Freeform 19">
            <a:extLst>
              <a:ext uri="{FF2B5EF4-FFF2-40B4-BE49-F238E27FC236}">
                <a16:creationId xmlns:a16="http://schemas.microsoft.com/office/drawing/2014/main" id="{F6C6FB59-5B17-4F96-B74C-794B1E0202CB}"/>
              </a:ext>
            </a:extLst>
          </p:cNvPr>
          <p:cNvSpPr>
            <a:spLocks/>
          </p:cNvSpPr>
          <p:nvPr/>
        </p:nvSpPr>
        <p:spPr bwMode="auto">
          <a:xfrm>
            <a:off x="2286000" y="3048000"/>
            <a:ext cx="1754188" cy="1449388"/>
          </a:xfrm>
          <a:custGeom>
            <a:avLst/>
            <a:gdLst>
              <a:gd name="T0" fmla="*/ 0 w 1105"/>
              <a:gd name="T1" fmla="*/ 0 h 913"/>
              <a:gd name="T2" fmla="*/ 576 w 1105"/>
              <a:gd name="T3" fmla="*/ 864 h 913"/>
              <a:gd name="T4" fmla="*/ 864 w 1105"/>
              <a:gd name="T5" fmla="*/ 864 h 913"/>
              <a:gd name="T6" fmla="*/ 864 w 1105"/>
              <a:gd name="T7" fmla="*/ 912 h 913"/>
              <a:gd name="T8" fmla="*/ 1104 w 1105"/>
              <a:gd name="T9" fmla="*/ 816 h 913"/>
              <a:gd name="T10" fmla="*/ 864 w 1105"/>
              <a:gd name="T11" fmla="*/ 720 h 913"/>
              <a:gd name="T12" fmla="*/ 864 w 1105"/>
              <a:gd name="T13" fmla="*/ 768 h 913"/>
              <a:gd name="T14" fmla="*/ 624 w 1105"/>
              <a:gd name="T15" fmla="*/ 768 h 913"/>
              <a:gd name="T16" fmla="*/ 96 w 1105"/>
              <a:gd name="T17" fmla="*/ 0 h 913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05"/>
              <a:gd name="T28" fmla="*/ 0 h 913"/>
              <a:gd name="T29" fmla="*/ 1105 w 1105"/>
              <a:gd name="T30" fmla="*/ 913 h 913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05" h="913">
                <a:moveTo>
                  <a:pt x="0" y="0"/>
                </a:moveTo>
                <a:lnTo>
                  <a:pt x="576" y="864"/>
                </a:lnTo>
                <a:lnTo>
                  <a:pt x="864" y="864"/>
                </a:lnTo>
                <a:lnTo>
                  <a:pt x="864" y="912"/>
                </a:lnTo>
                <a:lnTo>
                  <a:pt x="1104" y="816"/>
                </a:lnTo>
                <a:lnTo>
                  <a:pt x="864" y="720"/>
                </a:lnTo>
                <a:lnTo>
                  <a:pt x="864" y="768"/>
                </a:lnTo>
                <a:lnTo>
                  <a:pt x="624" y="768"/>
                </a:lnTo>
                <a:lnTo>
                  <a:pt x="96" y="0"/>
                </a:lnTo>
              </a:path>
            </a:pathLst>
          </a:custGeom>
          <a:solidFill>
            <a:srgbClr val="FFC00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17" name="Rectangle 20">
            <a:extLst>
              <a:ext uri="{FF2B5EF4-FFF2-40B4-BE49-F238E27FC236}">
                <a16:creationId xmlns:a16="http://schemas.microsoft.com/office/drawing/2014/main" id="{2C93886D-2AD0-48D0-A227-6AA13BA6F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57562" y="4194175"/>
            <a:ext cx="1083630" cy="46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RR</a:t>
            </a:r>
            <a:r>
              <a:rPr lang="en-US" altLang="zh-TW" sz="1400" dirty="0">
                <a:solidFill>
                  <a:schemeClr val="tx1"/>
                </a:solidFill>
              </a:rPr>
              <a:t>A</a:t>
            </a:r>
            <a:r>
              <a:rPr lang="en-US" altLang="zh-TW" sz="1400" dirty="0">
                <a:solidFill>
                  <a:schemeClr val="tx1"/>
                </a:solidFill>
                <a:sym typeface="Wingdings" panose="05000000000000000000" pitchFamily="2" charset="2"/>
              </a:rPr>
              <a:t>B</a:t>
            </a:r>
            <a:endParaRPr lang="en-US" altLang="zh-TW" sz="1400" dirty="0">
              <a:solidFill>
                <a:schemeClr val="tx1"/>
              </a:solidFill>
            </a:endParaRPr>
          </a:p>
        </p:txBody>
      </p:sp>
      <p:sp>
        <p:nvSpPr>
          <p:cNvPr id="18" name="Rectangle 21">
            <a:extLst>
              <a:ext uri="{FF2B5EF4-FFF2-40B4-BE49-F238E27FC236}">
                <a16:creationId xmlns:a16="http://schemas.microsoft.com/office/drawing/2014/main" id="{94A62EC0-2D33-4AA4-B55F-B5F59868EA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250" y="5059363"/>
            <a:ext cx="156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19" name="Rectangle 22">
            <a:extLst>
              <a:ext uri="{FF2B5EF4-FFF2-40B4-BE49-F238E27FC236}">
                <a16:creationId xmlns:a16="http://schemas.microsoft.com/office/drawing/2014/main" id="{C49E1D39-D236-4375-83C8-A25AD26B7F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6250" y="4200525"/>
            <a:ext cx="1314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graphicFrame>
        <p:nvGraphicFramePr>
          <p:cNvPr id="20" name="物件 1">
            <a:extLst>
              <a:ext uri="{FF2B5EF4-FFF2-40B4-BE49-F238E27FC236}">
                <a16:creationId xmlns:a16="http://schemas.microsoft.com/office/drawing/2014/main" id="{DE4AD992-D292-4BD0-9E37-8B1565B3EB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4000832"/>
              </p:ext>
            </p:extLst>
          </p:nvPr>
        </p:nvGraphicFramePr>
        <p:xfrm>
          <a:off x="6351016" y="5301208"/>
          <a:ext cx="4281488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" name="方程式" r:id="rId3" imgW="2031840" imgH="469800" progId="Equation.3">
                  <p:embed/>
                </p:oleObj>
              </mc:Choice>
              <mc:Fallback>
                <p:oleObj name="方程式" r:id="rId3" imgW="2031840" imgH="469800" progId="Equation.3">
                  <p:embed/>
                  <p:pic>
                    <p:nvPicPr>
                      <p:cNvPr id="34" name="物件 1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1016" y="5301208"/>
                        <a:ext cx="4281488" cy="9334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圓角矩形圖說文字 34">
            <a:extLst>
              <a:ext uri="{FF2B5EF4-FFF2-40B4-BE49-F238E27FC236}">
                <a16:creationId xmlns:a16="http://schemas.microsoft.com/office/drawing/2014/main" id="{D1930752-63CC-4AA5-B759-A8DCA492E8B9}"/>
              </a:ext>
            </a:extLst>
          </p:cNvPr>
          <p:cNvSpPr/>
          <p:nvPr/>
        </p:nvSpPr>
        <p:spPr>
          <a:xfrm>
            <a:off x="4583832" y="6093296"/>
            <a:ext cx="1424922" cy="408623"/>
          </a:xfrm>
          <a:prstGeom prst="wedgeRoundRectCallout">
            <a:avLst>
              <a:gd name="adj1" fmla="val 66402"/>
              <a:gd name="adj2" fmla="val -5479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Outside test!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06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EDBB-B755-40B6-9ED5-1B9C7A894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M-fold Cross Validation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6EEABC-6705-411B-B6F4-A9190032F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153" indent="0">
              <a:buNone/>
            </a:pPr>
            <a:endParaRPr lang="en-US" altLang="zh-TW" dirty="0"/>
          </a:p>
        </p:txBody>
      </p:sp>
      <p:sp>
        <p:nvSpPr>
          <p:cNvPr id="21" name="Freeform 5">
            <a:extLst>
              <a:ext uri="{FF2B5EF4-FFF2-40B4-BE49-F238E27FC236}">
                <a16:creationId xmlns:a16="http://schemas.microsoft.com/office/drawing/2014/main" id="{BE337D5F-5431-4785-BA97-DCBF3039824C}"/>
              </a:ext>
            </a:extLst>
          </p:cNvPr>
          <p:cNvSpPr>
            <a:spLocks/>
          </p:cNvSpPr>
          <p:nvPr/>
        </p:nvSpPr>
        <p:spPr bwMode="auto">
          <a:xfrm>
            <a:off x="5414913" y="2392635"/>
            <a:ext cx="1982788" cy="1525588"/>
          </a:xfrm>
          <a:custGeom>
            <a:avLst/>
            <a:gdLst>
              <a:gd name="T0" fmla="*/ 0 w 1249"/>
              <a:gd name="T1" fmla="*/ 0 h 961"/>
              <a:gd name="T2" fmla="*/ 2147483646 w 1249"/>
              <a:gd name="T3" fmla="*/ 0 h 961"/>
              <a:gd name="T4" fmla="*/ 2147483646 w 1249"/>
              <a:gd name="T5" fmla="*/ 2147483646 h 961"/>
              <a:gd name="T6" fmla="*/ 2147483646 w 1249"/>
              <a:gd name="T7" fmla="*/ 2147483646 h 961"/>
              <a:gd name="T8" fmla="*/ 2147483646 w 1249"/>
              <a:gd name="T9" fmla="*/ 2147483646 h 961"/>
              <a:gd name="T10" fmla="*/ 2147483646 w 1249"/>
              <a:gd name="T11" fmla="*/ 2147483646 h 961"/>
              <a:gd name="T12" fmla="*/ 2147483646 w 1249"/>
              <a:gd name="T13" fmla="*/ 2147483646 h 961"/>
              <a:gd name="T14" fmla="*/ 2147483646 w 1249"/>
              <a:gd name="T15" fmla="*/ 2147483646 h 961"/>
              <a:gd name="T16" fmla="*/ 0 w 1249"/>
              <a:gd name="T17" fmla="*/ 2147483646 h 961"/>
              <a:gd name="T18" fmla="*/ 0 w 1249"/>
              <a:gd name="T19" fmla="*/ 0 h 96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961"/>
              <a:gd name="T32" fmla="*/ 1249 w 1249"/>
              <a:gd name="T33" fmla="*/ 961 h 96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961">
                <a:moveTo>
                  <a:pt x="0" y="0"/>
                </a:moveTo>
                <a:lnTo>
                  <a:pt x="1021" y="0"/>
                </a:lnTo>
                <a:lnTo>
                  <a:pt x="1021" y="667"/>
                </a:lnTo>
                <a:lnTo>
                  <a:pt x="1248" y="667"/>
                </a:lnTo>
                <a:lnTo>
                  <a:pt x="865" y="960"/>
                </a:lnTo>
                <a:lnTo>
                  <a:pt x="453" y="667"/>
                </a:lnTo>
                <a:lnTo>
                  <a:pt x="680" y="667"/>
                </a:lnTo>
                <a:lnTo>
                  <a:pt x="680" y="222"/>
                </a:lnTo>
                <a:lnTo>
                  <a:pt x="0" y="222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2" name="AutoShape 6">
            <a:extLst>
              <a:ext uri="{FF2B5EF4-FFF2-40B4-BE49-F238E27FC236}">
                <a16:creationId xmlns:a16="http://schemas.microsoft.com/office/drawing/2014/main" id="{3CEDF787-1B54-4035-A02E-F417CF114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9913" y="3942035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6600C0DC-5077-4464-8D0D-3E5FF4C2F7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4851" y="4029348"/>
            <a:ext cx="12033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</a:t>
            </a:r>
            <a:r>
              <a:rPr lang="en-US" altLang="zh-TW" b="1" i="1" u="sng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</a:t>
            </a:r>
            <a:endParaRPr lang="en-US" altLang="zh-TW" b="1" i="1" dirty="0">
              <a:solidFill>
                <a:srgbClr val="E60BEB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24" name="Line 8">
            <a:extLst>
              <a:ext uri="{FF2B5EF4-FFF2-40B4-BE49-F238E27FC236}">
                <a16:creationId xmlns:a16="http://schemas.microsoft.com/office/drawing/2014/main" id="{80ACDEB8-4207-4634-B1B8-F5AE0C9B39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2501" y="2394223"/>
            <a:ext cx="1522412" cy="746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5" name="Line 9">
            <a:extLst>
              <a:ext uri="{FF2B5EF4-FFF2-40B4-BE49-F238E27FC236}">
                <a16:creationId xmlns:a16="http://schemas.microsoft.com/office/drawing/2014/main" id="{06BDF617-66F3-4A5A-9AB5-C3D90088AF3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2501" y="2546623"/>
            <a:ext cx="1522412" cy="6080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6" name="Line 10">
            <a:extLst>
              <a:ext uri="{FF2B5EF4-FFF2-40B4-BE49-F238E27FC236}">
                <a16:creationId xmlns:a16="http://schemas.microsoft.com/office/drawing/2014/main" id="{F2927C30-5EB9-41A4-B705-1F1254F0B5F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92501" y="2699023"/>
            <a:ext cx="1522412" cy="25892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7" name="Rectangle 14">
            <a:extLst>
              <a:ext uri="{FF2B5EF4-FFF2-40B4-BE49-F238E27FC236}">
                <a16:creationId xmlns:a16="http://schemas.microsoft.com/office/drawing/2014/main" id="{6845C595-6767-4568-A0A2-F5B4946F1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641" y="4450035"/>
            <a:ext cx="270908" cy="536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8" name="Rectangle 15">
            <a:extLst>
              <a:ext uri="{FF2B5EF4-FFF2-40B4-BE49-F238E27FC236}">
                <a16:creationId xmlns:a16="http://schemas.microsoft.com/office/drawing/2014/main" id="{57E03BCC-C6EB-4551-87B3-2645BC1963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00641" y="3383235"/>
            <a:ext cx="270908" cy="536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9" name="Rectangle 16">
            <a:extLst>
              <a:ext uri="{FF2B5EF4-FFF2-40B4-BE49-F238E27FC236}">
                <a16:creationId xmlns:a16="http://schemas.microsoft.com/office/drawing/2014/main" id="{DA0E2775-7A8B-4E65-B98F-43A60E573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7441" y="3159398"/>
            <a:ext cx="270908" cy="536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7" name="Rectangle 24">
            <a:extLst>
              <a:ext uri="{FF2B5EF4-FFF2-40B4-BE49-F238E27FC236}">
                <a16:creationId xmlns:a16="http://schemas.microsoft.com/office/drawing/2014/main" id="{6267F1AD-ED47-422B-8FEE-1EBAB14AD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9431" y="3413398"/>
            <a:ext cx="968214" cy="923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b="0" dirty="0">
                <a:solidFill>
                  <a:schemeClr val="tx1"/>
                </a:solidFill>
              </a:rPr>
              <a:t>m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b="0" dirty="0">
                <a:solidFill>
                  <a:schemeClr val="tx1"/>
                </a:solidFill>
              </a:rPr>
              <a:t>disjoint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b="0" dirty="0">
                <a:solidFill>
                  <a:schemeClr val="tx1"/>
                </a:solidFill>
              </a:rPr>
              <a:t>sets</a:t>
            </a:r>
          </a:p>
        </p:txBody>
      </p:sp>
      <p:sp>
        <p:nvSpPr>
          <p:cNvPr id="38" name="Rectangle 25">
            <a:extLst>
              <a:ext uri="{FF2B5EF4-FFF2-40B4-BE49-F238E27FC236}">
                <a16:creationId xmlns:a16="http://schemas.microsoft.com/office/drawing/2014/main" id="{3DE52E98-21EE-4E18-88B9-2567BC2D1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43488" y="2422798"/>
            <a:ext cx="156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39" name="Line 28">
            <a:extLst>
              <a:ext uri="{FF2B5EF4-FFF2-40B4-BE49-F238E27FC236}">
                <a16:creationId xmlns:a16="http://schemas.microsoft.com/office/drawing/2014/main" id="{7EC9F6E6-D75A-436B-B193-37F0ED896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92501" y="4221435"/>
            <a:ext cx="2132012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0" name="AutoShape 30">
            <a:extLst>
              <a:ext uri="{FF2B5EF4-FFF2-40B4-BE49-F238E27FC236}">
                <a16:creationId xmlns:a16="http://schemas.microsoft.com/office/drawing/2014/main" id="{931B0857-5F9C-4F8E-AD1B-F019654A56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4388" y="3922985"/>
            <a:ext cx="1358900" cy="596900"/>
          </a:xfrm>
          <a:prstGeom prst="rightArrow">
            <a:avLst>
              <a:gd name="adj1" fmla="val 50000"/>
              <a:gd name="adj2" fmla="val 113861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41" name="Rectangle 31">
            <a:extLst>
              <a:ext uri="{FF2B5EF4-FFF2-40B4-BE49-F238E27FC236}">
                <a16:creationId xmlns:a16="http://schemas.microsoft.com/office/drawing/2014/main" id="{39D9AB60-7EB8-4781-B3C3-4613C7A01B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9463" y="4067448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graphicFrame>
        <p:nvGraphicFramePr>
          <p:cNvPr id="42" name="物件 2">
            <a:extLst>
              <a:ext uri="{FF2B5EF4-FFF2-40B4-BE49-F238E27FC236}">
                <a16:creationId xmlns:a16="http://schemas.microsoft.com/office/drawing/2014/main" id="{BF9D61A4-DFB3-4082-83D1-15F5FD2F38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1546648"/>
              </p:ext>
            </p:extLst>
          </p:nvPr>
        </p:nvGraphicFramePr>
        <p:xfrm>
          <a:off x="9105850" y="3959498"/>
          <a:ext cx="590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0" name="方程式" r:id="rId3" imgW="279360" imgH="228600" progId="Equation.3">
                  <p:embed/>
                </p:oleObj>
              </mc:Choice>
              <mc:Fallback>
                <p:oleObj name="方程式" r:id="rId3" imgW="279360" imgH="228600" progId="Equation.3">
                  <p:embed/>
                  <p:pic>
                    <p:nvPicPr>
                      <p:cNvPr id="29" name="物件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05850" y="3959498"/>
                        <a:ext cx="590550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物件 1">
            <a:extLst>
              <a:ext uri="{FF2B5EF4-FFF2-40B4-BE49-F238E27FC236}">
                <a16:creationId xmlns:a16="http://schemas.microsoft.com/office/drawing/2014/main" id="{9CC8C2EA-F11F-405C-9DA3-70FD62A8D2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5639965"/>
              </p:ext>
            </p:extLst>
          </p:nvPr>
        </p:nvGraphicFramePr>
        <p:xfrm>
          <a:off x="5935613" y="4815160"/>
          <a:ext cx="2417763" cy="1281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1" name="方程式" r:id="rId5" imgW="1320480" imgH="838080" progId="Equation.3">
                  <p:embed/>
                </p:oleObj>
              </mc:Choice>
              <mc:Fallback>
                <p:oleObj name="方程式" r:id="rId5" imgW="1320480" imgH="838080" progId="Equation.3">
                  <p:embed/>
                  <p:pic>
                    <p:nvPicPr>
                      <p:cNvPr id="30" name="物件 1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613" y="4815160"/>
                        <a:ext cx="2417763" cy="128111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" name="圓角矩形圖說文字 31">
            <a:extLst>
              <a:ext uri="{FF2B5EF4-FFF2-40B4-BE49-F238E27FC236}">
                <a16:creationId xmlns:a16="http://schemas.microsoft.com/office/drawing/2014/main" id="{28A69FE5-CC4A-476E-B441-E1E6251CF066}"/>
              </a:ext>
            </a:extLst>
          </p:cNvPr>
          <p:cNvSpPr/>
          <p:nvPr/>
        </p:nvSpPr>
        <p:spPr>
          <a:xfrm>
            <a:off x="4153446" y="5918556"/>
            <a:ext cx="1424922" cy="408623"/>
          </a:xfrm>
          <a:prstGeom prst="wedgeRoundRectCallout">
            <a:avLst>
              <a:gd name="adj1" fmla="val 66402"/>
              <a:gd name="adj2" fmla="val -5479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Outside test!</a:t>
            </a:r>
            <a:endParaRPr lang="zh-TW" altLang="en-US" dirty="0">
              <a:solidFill>
                <a:schemeClr val="tx1"/>
              </a:solidFill>
            </a:endParaRPr>
          </a:p>
        </p:txBody>
      </p:sp>
      <p:graphicFrame>
        <p:nvGraphicFramePr>
          <p:cNvPr id="45" name="物件 2">
            <a:extLst>
              <a:ext uri="{FF2B5EF4-FFF2-40B4-BE49-F238E27FC236}">
                <a16:creationId xmlns:a16="http://schemas.microsoft.com/office/drawing/2014/main" id="{391884BC-924B-45C8-83B5-9CE764A7C9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9641535"/>
              </p:ext>
            </p:extLst>
          </p:nvPr>
        </p:nvGraphicFramePr>
        <p:xfrm>
          <a:off x="3217342" y="2226146"/>
          <a:ext cx="40322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2" name="方程式" r:id="rId7" imgW="190440" imgH="215640" progId="Equation.3">
                  <p:embed/>
                </p:oleObj>
              </mc:Choice>
              <mc:Fallback>
                <p:oleObj name="方程式" r:id="rId7" imgW="190440" imgH="215640" progId="Equation.3">
                  <p:embed/>
                  <p:pic>
                    <p:nvPicPr>
                      <p:cNvPr id="33" name="物件 2"/>
                      <p:cNvPicPr>
                        <a:picLocks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342" y="2226146"/>
                        <a:ext cx="403225" cy="4286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物件 2">
            <a:extLst>
              <a:ext uri="{FF2B5EF4-FFF2-40B4-BE49-F238E27FC236}">
                <a16:creationId xmlns:a16="http://schemas.microsoft.com/office/drawing/2014/main" id="{A2A8FD8B-C285-446E-8B84-1648C6CB57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3375535"/>
              </p:ext>
            </p:extLst>
          </p:nvPr>
        </p:nvGraphicFramePr>
        <p:xfrm>
          <a:off x="3217342" y="2946226"/>
          <a:ext cx="430212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3" name="方程式" r:id="rId9" imgW="203040" imgH="215640" progId="Equation.3">
                  <p:embed/>
                </p:oleObj>
              </mc:Choice>
              <mc:Fallback>
                <p:oleObj name="方程式" r:id="rId9" imgW="203040" imgH="215640" progId="Equation.3">
                  <p:embed/>
                  <p:pic>
                    <p:nvPicPr>
                      <p:cNvPr id="34" name="物件 2"/>
                      <p:cNvPicPr>
                        <a:picLocks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342" y="2946226"/>
                        <a:ext cx="430212" cy="4286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物件 2">
            <a:extLst>
              <a:ext uri="{FF2B5EF4-FFF2-40B4-BE49-F238E27FC236}">
                <a16:creationId xmlns:a16="http://schemas.microsoft.com/office/drawing/2014/main" id="{19AB3EAB-0ACC-46B2-8B9E-32A1965A06C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0834427"/>
              </p:ext>
            </p:extLst>
          </p:nvPr>
        </p:nvGraphicFramePr>
        <p:xfrm>
          <a:off x="3217342" y="4000946"/>
          <a:ext cx="430212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4" name="方程式" r:id="rId11" imgW="203040" imgH="228600" progId="Equation.3">
                  <p:embed/>
                </p:oleObj>
              </mc:Choice>
              <mc:Fallback>
                <p:oleObj name="方程式" r:id="rId11" imgW="203040" imgH="228600" progId="Equation.3">
                  <p:embed/>
                  <p:pic>
                    <p:nvPicPr>
                      <p:cNvPr id="35" name="物件 2"/>
                      <p:cNvPicPr>
                        <a:picLocks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342" y="4000946"/>
                        <a:ext cx="430212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物件 2">
            <a:extLst>
              <a:ext uri="{FF2B5EF4-FFF2-40B4-BE49-F238E27FC236}">
                <a16:creationId xmlns:a16="http://schemas.microsoft.com/office/drawing/2014/main" id="{365FC45D-F1C3-4955-A4F8-592A0C1129D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0858966"/>
              </p:ext>
            </p:extLst>
          </p:nvPr>
        </p:nvGraphicFramePr>
        <p:xfrm>
          <a:off x="3217342" y="5153074"/>
          <a:ext cx="48418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5" name="方程式" r:id="rId13" imgW="228600" imgH="228600" progId="Equation.3">
                  <p:embed/>
                </p:oleObj>
              </mc:Choice>
              <mc:Fallback>
                <p:oleObj name="方程式" r:id="rId13" imgW="228600" imgH="228600" progId="Equation.3">
                  <p:embed/>
                  <p:pic>
                    <p:nvPicPr>
                      <p:cNvPr id="36" name="物件 2"/>
                      <p:cNvPicPr>
                        <a:picLocks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342" y="5153074"/>
                        <a:ext cx="484188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solidFill>
                          <a:srgbClr val="00B05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左大括弧 48">
            <a:extLst>
              <a:ext uri="{FF2B5EF4-FFF2-40B4-BE49-F238E27FC236}">
                <a16:creationId xmlns:a16="http://schemas.microsoft.com/office/drawing/2014/main" id="{1C0FDED7-B7BA-4639-BD3D-C51BBC7CAD36}"/>
              </a:ext>
            </a:extLst>
          </p:cNvPr>
          <p:cNvSpPr/>
          <p:nvPr/>
        </p:nvSpPr>
        <p:spPr>
          <a:xfrm>
            <a:off x="2629520" y="2089150"/>
            <a:ext cx="370136" cy="36441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4018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0EEDBB-B755-40B6-9ED5-1B9C7A894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Leave-one-out Cross Validation (LOOCV, with m=n)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26EEABC-6705-411B-B6F4-A9190032F0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153" indent="0">
              <a:buNone/>
            </a:pPr>
            <a:endParaRPr lang="en-US" altLang="zh-TW" dirty="0"/>
          </a:p>
        </p:txBody>
      </p:sp>
      <p:sp>
        <p:nvSpPr>
          <p:cNvPr id="49" name="Freeform 5">
            <a:extLst>
              <a:ext uri="{FF2B5EF4-FFF2-40B4-BE49-F238E27FC236}">
                <a16:creationId xmlns:a16="http://schemas.microsoft.com/office/drawing/2014/main" id="{1A69F799-E401-44B5-8697-FD460B471625}"/>
              </a:ext>
            </a:extLst>
          </p:cNvPr>
          <p:cNvSpPr>
            <a:spLocks/>
          </p:cNvSpPr>
          <p:nvPr/>
        </p:nvSpPr>
        <p:spPr bwMode="auto">
          <a:xfrm>
            <a:off x="5111005" y="2176611"/>
            <a:ext cx="1982788" cy="1525588"/>
          </a:xfrm>
          <a:custGeom>
            <a:avLst/>
            <a:gdLst>
              <a:gd name="T0" fmla="*/ 0 w 1249"/>
              <a:gd name="T1" fmla="*/ 0 h 961"/>
              <a:gd name="T2" fmla="*/ 2147483646 w 1249"/>
              <a:gd name="T3" fmla="*/ 0 h 961"/>
              <a:gd name="T4" fmla="*/ 2147483646 w 1249"/>
              <a:gd name="T5" fmla="*/ 2147483646 h 961"/>
              <a:gd name="T6" fmla="*/ 2147483646 w 1249"/>
              <a:gd name="T7" fmla="*/ 2147483646 h 961"/>
              <a:gd name="T8" fmla="*/ 2147483646 w 1249"/>
              <a:gd name="T9" fmla="*/ 2147483646 h 961"/>
              <a:gd name="T10" fmla="*/ 2147483646 w 1249"/>
              <a:gd name="T11" fmla="*/ 2147483646 h 961"/>
              <a:gd name="T12" fmla="*/ 2147483646 w 1249"/>
              <a:gd name="T13" fmla="*/ 2147483646 h 961"/>
              <a:gd name="T14" fmla="*/ 2147483646 w 1249"/>
              <a:gd name="T15" fmla="*/ 2147483646 h 961"/>
              <a:gd name="T16" fmla="*/ 0 w 1249"/>
              <a:gd name="T17" fmla="*/ 2147483646 h 961"/>
              <a:gd name="T18" fmla="*/ 0 w 1249"/>
              <a:gd name="T19" fmla="*/ 0 h 96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49"/>
              <a:gd name="T31" fmla="*/ 0 h 961"/>
              <a:gd name="T32" fmla="*/ 1249 w 1249"/>
              <a:gd name="T33" fmla="*/ 961 h 961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49" h="961">
                <a:moveTo>
                  <a:pt x="0" y="0"/>
                </a:moveTo>
                <a:lnTo>
                  <a:pt x="1021" y="0"/>
                </a:lnTo>
                <a:lnTo>
                  <a:pt x="1021" y="667"/>
                </a:lnTo>
                <a:lnTo>
                  <a:pt x="1248" y="667"/>
                </a:lnTo>
                <a:lnTo>
                  <a:pt x="865" y="960"/>
                </a:lnTo>
                <a:lnTo>
                  <a:pt x="453" y="667"/>
                </a:lnTo>
                <a:lnTo>
                  <a:pt x="680" y="667"/>
                </a:lnTo>
                <a:lnTo>
                  <a:pt x="680" y="222"/>
                </a:lnTo>
                <a:lnTo>
                  <a:pt x="0" y="222"/>
                </a:lnTo>
                <a:lnTo>
                  <a:pt x="0" y="0"/>
                </a:lnTo>
              </a:path>
            </a:pathLst>
          </a:custGeom>
          <a:solidFill>
            <a:srgbClr val="00B0F0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0" name="AutoShape 6">
            <a:extLst>
              <a:ext uri="{FF2B5EF4-FFF2-40B4-BE49-F238E27FC236}">
                <a16:creationId xmlns:a16="http://schemas.microsoft.com/office/drawing/2014/main" id="{CC9C2298-1236-421F-A89D-2E0C0698C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6005" y="3726011"/>
            <a:ext cx="1473200" cy="558800"/>
          </a:xfrm>
          <a:prstGeom prst="roundRect">
            <a:avLst>
              <a:gd name="adj" fmla="val 12486"/>
            </a:avLst>
          </a:prstGeom>
          <a:gradFill rotWithShape="0">
            <a:gsLst>
              <a:gs pos="0">
                <a:srgbClr val="FFEBFA"/>
              </a:gs>
              <a:gs pos="30000">
                <a:srgbClr val="C4D6EB"/>
              </a:gs>
              <a:gs pos="60001">
                <a:srgbClr val="85C2FF"/>
              </a:gs>
              <a:gs pos="100000">
                <a:srgbClr val="5E9EFF"/>
              </a:gs>
            </a:gsLst>
            <a:path path="shape">
              <a:fillToRect l="50000" t="50000" r="50000" b="50000"/>
            </a:path>
          </a:gradFill>
          <a:ln w="508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51" name="Rectangle 7">
            <a:extLst>
              <a:ext uri="{FF2B5EF4-FFF2-40B4-BE49-F238E27FC236}">
                <a16:creationId xmlns:a16="http://schemas.microsoft.com/office/drawing/2014/main" id="{FF958CF7-A311-41D2-8234-40C7E9F57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0943" y="3813324"/>
            <a:ext cx="120332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>
              <a:defRPr/>
            </a:pPr>
            <a:r>
              <a:rPr lang="en-US" altLang="zh-TW" b="1" i="1" dirty="0">
                <a:solidFill>
                  <a:srgbClr val="E60BEB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Model k</a:t>
            </a:r>
          </a:p>
        </p:txBody>
      </p:sp>
      <p:sp>
        <p:nvSpPr>
          <p:cNvPr id="52" name="Line 8">
            <a:extLst>
              <a:ext uri="{FF2B5EF4-FFF2-40B4-BE49-F238E27FC236}">
                <a16:creationId xmlns:a16="http://schemas.microsoft.com/office/drawing/2014/main" id="{E98B4F32-A486-4BBD-9155-7454FE741AA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8593" y="2178199"/>
            <a:ext cx="1522412" cy="746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Line 9">
            <a:extLst>
              <a:ext uri="{FF2B5EF4-FFF2-40B4-BE49-F238E27FC236}">
                <a16:creationId xmlns:a16="http://schemas.microsoft.com/office/drawing/2014/main" id="{B638EBFC-E850-41F0-8C4C-F0E223AF8DB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8593" y="2330599"/>
            <a:ext cx="1522412" cy="6080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" name="Line 10">
            <a:extLst>
              <a:ext uri="{FF2B5EF4-FFF2-40B4-BE49-F238E27FC236}">
                <a16:creationId xmlns:a16="http://schemas.microsoft.com/office/drawing/2014/main" id="{921CE94F-A447-4AF6-9CF5-9453D608996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588593" y="2482999"/>
            <a:ext cx="1522412" cy="2589212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55" name="Object 11">
            <a:extLst>
              <a:ext uri="{FF2B5EF4-FFF2-40B4-BE49-F238E27FC236}">
                <a16:creationId xmlns:a16="http://schemas.microsoft.com/office/drawing/2014/main" id="{1C620F68-C0C5-4E03-8614-252B3FE07B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636561"/>
              </p:ext>
            </p:extLst>
          </p:nvPr>
        </p:nvGraphicFramePr>
        <p:xfrm>
          <a:off x="2605930" y="2024211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4" name="方程式" r:id="rId3" imgW="469900" imgH="228600" progId="Equation.3">
                  <p:embed/>
                </p:oleObj>
              </mc:Choice>
              <mc:Fallback>
                <p:oleObj name="方程式" r:id="rId3" imgW="469900" imgH="228600" progId="Equation.3">
                  <p:embed/>
                  <p:pic>
                    <p:nvPicPr>
                      <p:cNvPr id="10" name="Object 11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930" y="2024211"/>
                        <a:ext cx="990600" cy="4572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14">
            <a:extLst>
              <a:ext uri="{FF2B5EF4-FFF2-40B4-BE49-F238E27FC236}">
                <a16:creationId xmlns:a16="http://schemas.microsoft.com/office/drawing/2014/main" id="{B8E93414-41F1-4D2E-9C07-04A2F6B25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8043" y="4234011"/>
            <a:ext cx="268287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</p:txBody>
      </p:sp>
      <p:sp>
        <p:nvSpPr>
          <p:cNvPr id="57" name="Rectangle 15">
            <a:extLst>
              <a:ext uri="{FF2B5EF4-FFF2-40B4-BE49-F238E27FC236}">
                <a16:creationId xmlns:a16="http://schemas.microsoft.com/office/drawing/2014/main" id="{C0709A98-1CF5-4713-9C2F-F163F37DD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98043" y="3167211"/>
            <a:ext cx="268287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</p:txBody>
      </p:sp>
      <p:sp>
        <p:nvSpPr>
          <p:cNvPr id="58" name="Rectangle 16">
            <a:extLst>
              <a:ext uri="{FF2B5EF4-FFF2-40B4-BE49-F238E27FC236}">
                <a16:creationId xmlns:a16="http://schemas.microsoft.com/office/drawing/2014/main" id="{073ED478-674D-4A97-9E22-4D62F1E19E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4843" y="2943374"/>
            <a:ext cx="268287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  <a:p>
            <a:pPr algn="ctr">
              <a:lnSpc>
                <a:spcPct val="40000"/>
              </a:lnSpc>
              <a:spcBef>
                <a:spcPct val="0"/>
              </a:spcBef>
            </a:pPr>
            <a:r>
              <a:rPr lang="en-US" altLang="zh-TW" sz="2400">
                <a:solidFill>
                  <a:srgbClr val="FAFD00"/>
                </a:solidFill>
              </a:rPr>
              <a:t>.</a:t>
            </a:r>
          </a:p>
        </p:txBody>
      </p:sp>
      <p:grpSp>
        <p:nvGrpSpPr>
          <p:cNvPr id="59" name="Group 23">
            <a:extLst>
              <a:ext uri="{FF2B5EF4-FFF2-40B4-BE49-F238E27FC236}">
                <a16:creationId xmlns:a16="http://schemas.microsoft.com/office/drawing/2014/main" id="{46A8AC8F-360A-4A92-897A-9794BA3DD9C8}"/>
              </a:ext>
            </a:extLst>
          </p:cNvPr>
          <p:cNvGrpSpPr>
            <a:grpSpLocks/>
          </p:cNvGrpSpPr>
          <p:nvPr/>
        </p:nvGrpSpPr>
        <p:grpSpPr bwMode="auto">
          <a:xfrm>
            <a:off x="1973189" y="1916832"/>
            <a:ext cx="306387" cy="3627437"/>
            <a:chOff x="719" y="1423"/>
            <a:chExt cx="193" cy="2285"/>
          </a:xfrm>
        </p:grpSpPr>
        <p:sp>
          <p:nvSpPr>
            <p:cNvPr id="60" name="Arc 17">
              <a:extLst>
                <a:ext uri="{FF2B5EF4-FFF2-40B4-BE49-F238E27FC236}">
                  <a16:creationId xmlns:a16="http://schemas.microsoft.com/office/drawing/2014/main" id="{8CEE9F63-02F7-4A8D-A3D6-8A52FD5CEE7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" y="2312"/>
              <a:ext cx="102" cy="266"/>
            </a:xfrm>
            <a:custGeom>
              <a:avLst/>
              <a:gdLst>
                <a:gd name="T0" fmla="*/ 0 w 21600"/>
                <a:gd name="T1" fmla="*/ 0 h 21682"/>
                <a:gd name="T2" fmla="*/ 0 w 21600"/>
                <a:gd name="T3" fmla="*/ 0 h 21682"/>
                <a:gd name="T4" fmla="*/ 0 w 21600"/>
                <a:gd name="T5" fmla="*/ 0 h 2168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82"/>
                <a:gd name="T11" fmla="*/ 21600 w 21600"/>
                <a:gd name="T12" fmla="*/ 21682 h 216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82" fill="none" extrusionOk="0">
                  <a:moveTo>
                    <a:pt x="21599" y="0"/>
                  </a:moveTo>
                  <a:cubicBezTo>
                    <a:pt x="21599" y="27"/>
                    <a:pt x="21600" y="54"/>
                    <a:pt x="21600" y="82"/>
                  </a:cubicBezTo>
                  <a:cubicBezTo>
                    <a:pt x="21600" y="12011"/>
                    <a:pt x="11929" y="21681"/>
                    <a:pt x="0" y="21682"/>
                  </a:cubicBezTo>
                </a:path>
                <a:path w="21600" h="21682" stroke="0" extrusionOk="0">
                  <a:moveTo>
                    <a:pt x="21599" y="0"/>
                  </a:moveTo>
                  <a:cubicBezTo>
                    <a:pt x="21599" y="27"/>
                    <a:pt x="21600" y="54"/>
                    <a:pt x="21600" y="82"/>
                  </a:cubicBezTo>
                  <a:cubicBezTo>
                    <a:pt x="21600" y="12011"/>
                    <a:pt x="11929" y="21681"/>
                    <a:pt x="0" y="21682"/>
                  </a:cubicBezTo>
                  <a:lnTo>
                    <a:pt x="0" y="82"/>
                  </a:lnTo>
                  <a:lnTo>
                    <a:pt x="21599" y="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1" name="Arc 18">
              <a:extLst>
                <a:ext uri="{FF2B5EF4-FFF2-40B4-BE49-F238E27FC236}">
                  <a16:creationId xmlns:a16="http://schemas.microsoft.com/office/drawing/2014/main" id="{85C7E65A-82C8-4EE7-87AC-51E20B3858EF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806" y="1423"/>
              <a:ext cx="102" cy="25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lnTo>
                    <a:pt x="21600" y="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2" name="Line 19">
              <a:extLst>
                <a:ext uri="{FF2B5EF4-FFF2-40B4-BE49-F238E27FC236}">
                  <a16:creationId xmlns:a16="http://schemas.microsoft.com/office/drawing/2014/main" id="{C6C2814F-BD21-4B15-84AD-7B0CAF884D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" y="1684"/>
              <a:ext cx="0" cy="626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3" name="Arc 20">
              <a:extLst>
                <a:ext uri="{FF2B5EF4-FFF2-40B4-BE49-F238E27FC236}">
                  <a16:creationId xmlns:a16="http://schemas.microsoft.com/office/drawing/2014/main" id="{BE4FB49D-8A96-4D09-AA6B-DEFA04F11D05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19" y="2555"/>
              <a:ext cx="102" cy="252"/>
            </a:xfrm>
            <a:custGeom>
              <a:avLst/>
              <a:gdLst>
                <a:gd name="T0" fmla="*/ 0 w 21600"/>
                <a:gd name="T1" fmla="*/ 0 h 21772"/>
                <a:gd name="T2" fmla="*/ 0 w 21600"/>
                <a:gd name="T3" fmla="*/ 0 h 21772"/>
                <a:gd name="T4" fmla="*/ 0 w 21600"/>
                <a:gd name="T5" fmla="*/ 0 h 21772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772"/>
                <a:gd name="T11" fmla="*/ 21600 w 21600"/>
                <a:gd name="T12" fmla="*/ 21772 h 217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772" fill="none" extrusionOk="0">
                  <a:moveTo>
                    <a:pt x="21387" y="21771"/>
                  </a:moveTo>
                  <a:cubicBezTo>
                    <a:pt x="9541" y="21655"/>
                    <a:pt x="0" y="12019"/>
                    <a:pt x="0" y="173"/>
                  </a:cubicBezTo>
                  <a:cubicBezTo>
                    <a:pt x="-1" y="115"/>
                    <a:pt x="0" y="57"/>
                    <a:pt x="0" y="-1"/>
                  </a:cubicBezTo>
                </a:path>
                <a:path w="21600" h="21772" stroke="0" extrusionOk="0">
                  <a:moveTo>
                    <a:pt x="21387" y="21771"/>
                  </a:moveTo>
                  <a:cubicBezTo>
                    <a:pt x="9541" y="21655"/>
                    <a:pt x="0" y="12019"/>
                    <a:pt x="0" y="173"/>
                  </a:cubicBezTo>
                  <a:cubicBezTo>
                    <a:pt x="-1" y="115"/>
                    <a:pt x="0" y="57"/>
                    <a:pt x="0" y="-1"/>
                  </a:cubicBezTo>
                  <a:lnTo>
                    <a:pt x="21600" y="173"/>
                  </a:lnTo>
                  <a:lnTo>
                    <a:pt x="21387" y="21771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4" name="Line 21">
              <a:extLst>
                <a:ext uri="{FF2B5EF4-FFF2-40B4-BE49-F238E27FC236}">
                  <a16:creationId xmlns:a16="http://schemas.microsoft.com/office/drawing/2014/main" id="{737501DE-7142-4113-95DE-46C8ED854B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12" y="2815"/>
              <a:ext cx="0" cy="626"/>
            </a:xfrm>
            <a:prstGeom prst="line">
              <a:avLst/>
            </a:prstGeom>
            <a:noFill/>
            <a:ln w="25400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5" name="Arc 22">
              <a:extLst>
                <a:ext uri="{FF2B5EF4-FFF2-40B4-BE49-F238E27FC236}">
                  <a16:creationId xmlns:a16="http://schemas.microsoft.com/office/drawing/2014/main" id="{60FCF1CF-FC9E-4EE2-82E1-CEE6200A34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" y="3445"/>
              <a:ext cx="102" cy="2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rgbClr val="FFFFFF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67" name="Rectangle 25">
            <a:extLst>
              <a:ext uri="{FF2B5EF4-FFF2-40B4-BE49-F238E27FC236}">
                <a16:creationId xmlns:a16="http://schemas.microsoft.com/office/drawing/2014/main" id="{8B5445B6-DDD8-4409-BA20-8E0CED6F4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39580" y="2206774"/>
            <a:ext cx="1568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construction</a:t>
            </a:r>
          </a:p>
        </p:txBody>
      </p:sp>
      <p:sp>
        <p:nvSpPr>
          <p:cNvPr id="68" name="Line 28">
            <a:extLst>
              <a:ext uri="{FF2B5EF4-FFF2-40B4-BE49-F238E27FC236}">
                <a16:creationId xmlns:a16="http://schemas.microsoft.com/office/drawing/2014/main" id="{7C82A4EB-271C-4841-9329-A5A7740AA77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8593" y="4005411"/>
            <a:ext cx="2132012" cy="0"/>
          </a:xfrm>
          <a:prstGeom prst="line">
            <a:avLst/>
          </a:prstGeom>
          <a:noFill/>
          <a:ln w="76200">
            <a:solidFill>
              <a:schemeClr val="accent4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69" name="AutoShape 30">
            <a:extLst>
              <a:ext uri="{FF2B5EF4-FFF2-40B4-BE49-F238E27FC236}">
                <a16:creationId xmlns:a16="http://schemas.microsoft.com/office/drawing/2014/main" id="{A890A41C-AE69-4E12-81FF-2C7BF1617F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0480" y="3706961"/>
            <a:ext cx="1358900" cy="596900"/>
          </a:xfrm>
          <a:prstGeom prst="rightArrow">
            <a:avLst>
              <a:gd name="adj1" fmla="val 50000"/>
              <a:gd name="adj2" fmla="val 113861"/>
            </a:avLst>
          </a:prstGeom>
          <a:solidFill>
            <a:schemeClr val="accent4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</a:pPr>
            <a:endParaRPr lang="zh-TW" altLang="en-US" sz="2400" b="0">
              <a:solidFill>
                <a:srgbClr val="FF92FB"/>
              </a:solidFill>
            </a:endParaRPr>
          </a:p>
        </p:txBody>
      </p:sp>
      <p:sp>
        <p:nvSpPr>
          <p:cNvPr id="70" name="Rectangle 31">
            <a:extLst>
              <a:ext uri="{FF2B5EF4-FFF2-40B4-BE49-F238E27FC236}">
                <a16:creationId xmlns:a16="http://schemas.microsoft.com/office/drawing/2014/main" id="{7BD2EE7E-FE49-4AB0-AA64-0614071305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5555" y="3851424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>
              <a:defRPr/>
            </a:pPr>
            <a:r>
              <a:rPr lang="en-US" altLang="zh-TW" sz="1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evaluation</a:t>
            </a:r>
          </a:p>
        </p:txBody>
      </p:sp>
      <p:graphicFrame>
        <p:nvGraphicFramePr>
          <p:cNvPr id="71" name="Object 34">
            <a:extLst>
              <a:ext uri="{FF2B5EF4-FFF2-40B4-BE49-F238E27FC236}">
                <a16:creationId xmlns:a16="http://schemas.microsoft.com/office/drawing/2014/main" id="{B613A5A4-8407-4AAC-A46F-D6FB9E1BA3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5436067"/>
              </p:ext>
            </p:extLst>
          </p:nvPr>
        </p:nvGraphicFramePr>
        <p:xfrm>
          <a:off x="2605930" y="2710011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5" name="方程式" r:id="rId5" imgW="469900" imgH="228600" progId="Equation.3">
                  <p:embed/>
                </p:oleObj>
              </mc:Choice>
              <mc:Fallback>
                <p:oleObj name="方程式" r:id="rId5" imgW="469900" imgH="228600" progId="Equation.3">
                  <p:embed/>
                  <p:pic>
                    <p:nvPicPr>
                      <p:cNvPr id="26" name="Object 3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930" y="2710011"/>
                        <a:ext cx="990600" cy="4572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" name="Object 35">
            <a:extLst>
              <a:ext uri="{FF2B5EF4-FFF2-40B4-BE49-F238E27FC236}">
                <a16:creationId xmlns:a16="http://schemas.microsoft.com/office/drawing/2014/main" id="{88E619CF-6C49-49C3-A9BB-FAEB6FEE08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9712340"/>
              </p:ext>
            </p:extLst>
          </p:nvPr>
        </p:nvGraphicFramePr>
        <p:xfrm>
          <a:off x="2605930" y="4821386"/>
          <a:ext cx="992188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6" name="方程式" r:id="rId7" imgW="469696" imgH="241195" progId="Equation.3">
                  <p:embed/>
                </p:oleObj>
              </mc:Choice>
              <mc:Fallback>
                <p:oleObj name="方程式" r:id="rId7" imgW="469696" imgH="241195" progId="Equation.3">
                  <p:embed/>
                  <p:pic>
                    <p:nvPicPr>
                      <p:cNvPr id="27" name="Object 35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930" y="4821386"/>
                        <a:ext cx="992188" cy="4794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00FF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36">
            <a:extLst>
              <a:ext uri="{FF2B5EF4-FFF2-40B4-BE49-F238E27FC236}">
                <a16:creationId xmlns:a16="http://schemas.microsoft.com/office/drawing/2014/main" id="{DFC174C2-5B79-4ED0-B0F9-6AAE1A7029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2794200"/>
              </p:ext>
            </p:extLst>
          </p:nvPr>
        </p:nvGraphicFramePr>
        <p:xfrm>
          <a:off x="2605930" y="3765699"/>
          <a:ext cx="9906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7" name="方程式" r:id="rId9" imgW="469696" imgH="241195" progId="Equation.3">
                  <p:embed/>
                </p:oleObj>
              </mc:Choice>
              <mc:Fallback>
                <p:oleObj name="方程式" r:id="rId9" imgW="469696" imgH="241195" progId="Equation.3">
                  <p:embed/>
                  <p:pic>
                    <p:nvPicPr>
                      <p:cNvPr id="28" name="Object 36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5930" y="3765699"/>
                        <a:ext cx="990600" cy="4794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50800">
                        <a:solidFill>
                          <a:srgbClr val="C1CE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物件 1">
            <a:extLst>
              <a:ext uri="{FF2B5EF4-FFF2-40B4-BE49-F238E27FC236}">
                <a16:creationId xmlns:a16="http://schemas.microsoft.com/office/drawing/2014/main" id="{6FB6B16A-024E-408E-AC14-5AC83E3F28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8264469"/>
              </p:ext>
            </p:extLst>
          </p:nvPr>
        </p:nvGraphicFramePr>
        <p:xfrm>
          <a:off x="5777755" y="4815036"/>
          <a:ext cx="2463800" cy="1211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8" name="方程式" r:id="rId11" imgW="1168400" imgH="609600" progId="Equation.3">
                  <p:embed/>
                </p:oleObj>
              </mc:Choice>
              <mc:Fallback>
                <p:oleObj name="方程式" r:id="rId11" imgW="1168400" imgH="609600" progId="Equation.3">
                  <p:embed/>
                  <p:pic>
                    <p:nvPicPr>
                      <p:cNvPr id="29" name="物件 1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7755" y="4815036"/>
                        <a:ext cx="2463800" cy="121126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物件 2">
            <a:extLst>
              <a:ext uri="{FF2B5EF4-FFF2-40B4-BE49-F238E27FC236}">
                <a16:creationId xmlns:a16="http://schemas.microsoft.com/office/drawing/2014/main" id="{71D76312-21AA-4CFB-B7CA-7F349C9F65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9233736"/>
              </p:ext>
            </p:extLst>
          </p:nvPr>
        </p:nvGraphicFramePr>
        <p:xfrm>
          <a:off x="8817818" y="3784749"/>
          <a:ext cx="5905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9" name="方程式" r:id="rId13" imgW="279400" imgH="228600" progId="Equation.3">
                  <p:embed/>
                </p:oleObj>
              </mc:Choice>
              <mc:Fallback>
                <p:oleObj name="方程式" r:id="rId13" imgW="279400" imgH="228600" progId="Equation.3">
                  <p:embed/>
                  <p:pic>
                    <p:nvPicPr>
                      <p:cNvPr id="30" name="物件 2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17818" y="3784749"/>
                        <a:ext cx="590550" cy="45402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25400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6" name="圓角矩形圖說文字 6">
            <a:extLst>
              <a:ext uri="{FF2B5EF4-FFF2-40B4-BE49-F238E27FC236}">
                <a16:creationId xmlns:a16="http://schemas.microsoft.com/office/drawing/2014/main" id="{30314462-F840-4BA0-8A39-3067188E8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5962" y="3159274"/>
            <a:ext cx="1536296" cy="306467"/>
          </a:xfrm>
          <a:prstGeom prst="wedgeRoundRectCallout">
            <a:avLst>
              <a:gd name="adj1" fmla="val 38707"/>
              <a:gd name="adj2" fmla="val 125651"/>
              <a:gd name="adj3" fmla="val 16667"/>
            </a:avLst>
          </a:prstGeom>
          <a:solidFill>
            <a:srgbClr val="C8FEC8"/>
          </a:solidFill>
          <a:ln w="9525" algn="ctr">
            <a:solidFill>
              <a:srgbClr val="92D050"/>
            </a:solidFill>
            <a:round/>
            <a:headEnd type="none" w="sm" len="sm"/>
            <a:tailEnd type="none" w="sm" len="sm"/>
          </a:ln>
        </p:spPr>
        <p:txBody>
          <a:bodyPr wrap="none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200" b="0" dirty="0">
                <a:solidFill>
                  <a:schemeClr val="tx1"/>
                </a:solidFill>
              </a:rPr>
              <a:t>Either 0% or 100%!</a:t>
            </a:r>
            <a:endParaRPr lang="zh-TW" altLang="en-US" sz="1200" b="0" dirty="0">
              <a:solidFill>
                <a:schemeClr val="tx1"/>
              </a:solidFill>
            </a:endParaRPr>
          </a:p>
        </p:txBody>
      </p:sp>
      <p:sp>
        <p:nvSpPr>
          <p:cNvPr id="77" name="圓角矩形圖說文字 32">
            <a:extLst>
              <a:ext uri="{FF2B5EF4-FFF2-40B4-BE49-F238E27FC236}">
                <a16:creationId xmlns:a16="http://schemas.microsoft.com/office/drawing/2014/main" id="{68E29A68-8598-4934-B4DA-02201E05A5E5}"/>
              </a:ext>
            </a:extLst>
          </p:cNvPr>
          <p:cNvSpPr/>
          <p:nvPr/>
        </p:nvSpPr>
        <p:spPr>
          <a:xfrm>
            <a:off x="4008792" y="5702532"/>
            <a:ext cx="1424922" cy="408623"/>
          </a:xfrm>
          <a:prstGeom prst="wedgeRoundRectCallout">
            <a:avLst>
              <a:gd name="adj1" fmla="val 66402"/>
              <a:gd name="adj2" fmla="val -54799"/>
              <a:gd name="adj3" fmla="val 16667"/>
            </a:avLst>
          </a:prstGeom>
          <a:solidFill>
            <a:srgbClr val="FFFFCC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>
                <a:solidFill>
                  <a:schemeClr val="tx1"/>
                </a:solidFill>
              </a:rPr>
              <a:t>Outside test!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78" name="Rectangle 24">
            <a:extLst>
              <a:ext uri="{FF2B5EF4-FFF2-40B4-BE49-F238E27FC236}">
                <a16:creationId xmlns:a16="http://schemas.microsoft.com/office/drawing/2014/main" id="{6AB28370-2345-41A6-B2C9-26A7B1AD6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368" y="3557414"/>
            <a:ext cx="1391407" cy="9239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lnSpc>
                <a:spcPct val="94000"/>
              </a:lnSpc>
              <a:spcBef>
                <a:spcPct val="30000"/>
              </a:spcBef>
              <a:defRPr kumimoji="1" sz="26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lnSpc>
                <a:spcPct val="89000"/>
              </a:lnSpc>
              <a:spcBef>
                <a:spcPct val="30000"/>
              </a:spcBef>
              <a:buChar char="•"/>
              <a:defRPr kumimoji="1" sz="2200" b="1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lnSpc>
                <a:spcPct val="89000"/>
              </a:lnSpc>
              <a:spcBef>
                <a:spcPct val="30000"/>
              </a:spcBef>
              <a:buChar char="-"/>
              <a:defRPr kumimoji="1" sz="2200">
                <a:solidFill>
                  <a:srgbClr val="FDFF3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b="0" dirty="0">
                <a:solidFill>
                  <a:schemeClr val="tx1"/>
                </a:solidFill>
              </a:rPr>
              <a:t>n </a:t>
            </a:r>
            <a:br>
              <a:rPr lang="en-US" altLang="zh-TW" sz="1800" b="0" dirty="0">
                <a:solidFill>
                  <a:schemeClr val="tx1"/>
                </a:solidFill>
              </a:rPr>
            </a:br>
            <a:r>
              <a:rPr lang="en-US" altLang="zh-TW" sz="1800" b="0" dirty="0">
                <a:solidFill>
                  <a:schemeClr val="tx1"/>
                </a:solidFill>
              </a:rPr>
              <a:t>input/output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</a:pPr>
            <a:r>
              <a:rPr lang="en-US" altLang="zh-TW" sz="1800" b="0" dirty="0">
                <a:solidFill>
                  <a:schemeClr val="tx1"/>
                </a:solidFill>
              </a:rPr>
              <a:t>pairs</a:t>
            </a:r>
          </a:p>
        </p:txBody>
      </p:sp>
      <p:sp>
        <p:nvSpPr>
          <p:cNvPr id="79" name="左大括弧 78">
            <a:extLst>
              <a:ext uri="{FF2B5EF4-FFF2-40B4-BE49-F238E27FC236}">
                <a16:creationId xmlns:a16="http://schemas.microsoft.com/office/drawing/2014/main" id="{D8A49236-A8A7-471A-9A4A-D3999CB9D93A}"/>
              </a:ext>
            </a:extLst>
          </p:cNvPr>
          <p:cNvSpPr/>
          <p:nvPr/>
        </p:nvSpPr>
        <p:spPr>
          <a:xfrm>
            <a:off x="1743169" y="2233166"/>
            <a:ext cx="370136" cy="36441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4250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主要無頁碼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市場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市場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3_都會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4_市場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5_市場">
  <a:themeElements>
    <a:clrScheme name="龍騰四海">
      <a:dk1>
        <a:sysClr val="windowText" lastClr="000000"/>
      </a:dk1>
      <a:lt1>
        <a:sysClr val="window" lastClr="FFFFFF"/>
      </a:lt1>
      <a:dk2>
        <a:srgbClr val="001B36"/>
      </a:dk2>
      <a:lt2>
        <a:srgbClr val="EDF8FE"/>
      </a:lt2>
      <a:accent1>
        <a:srgbClr val="477AB1"/>
      </a:accent1>
      <a:accent2>
        <a:srgbClr val="51848E"/>
      </a:accent2>
      <a:accent3>
        <a:srgbClr val="7B9B57"/>
      </a:accent3>
      <a:accent4>
        <a:srgbClr val="8B8D8C"/>
      </a:accent4>
      <a:accent5>
        <a:srgbClr val="8B7396"/>
      </a:accent5>
      <a:accent6>
        <a:srgbClr val="E89A53"/>
      </a:accent6>
      <a:hlink>
        <a:srgbClr val="0080FF"/>
      </a:hlink>
      <a:folHlink>
        <a:srgbClr val="FF00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35635</TotalTime>
  <Words>983</Words>
  <Application>Microsoft Office PowerPoint</Application>
  <PresentationFormat>寬螢幕</PresentationFormat>
  <Paragraphs>254</Paragraphs>
  <Slides>20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6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20</vt:i4>
      </vt:variant>
    </vt:vector>
  </HeadingPairs>
  <TitlesOfParts>
    <vt:vector size="41" baseType="lpstr">
      <vt:lpstr>方正姚体</vt:lpstr>
      <vt:lpstr>SimHei</vt:lpstr>
      <vt:lpstr>宋体</vt:lpstr>
      <vt:lpstr>微軟正黑體</vt:lpstr>
      <vt:lpstr>微軟正黑體</vt:lpstr>
      <vt:lpstr>新細明體</vt:lpstr>
      <vt:lpstr>Arial</vt:lpstr>
      <vt:lpstr>Calibri</vt:lpstr>
      <vt:lpstr>Cambria Math</vt:lpstr>
      <vt:lpstr>Georgia</vt:lpstr>
      <vt:lpstr>Symbol</vt:lpstr>
      <vt:lpstr>Trebuchet MS</vt:lpstr>
      <vt:lpstr>Wingdings</vt:lpstr>
      <vt:lpstr>Wingdings 2</vt:lpstr>
      <vt:lpstr>主要無頁碼</vt:lpstr>
      <vt:lpstr>市場</vt:lpstr>
      <vt:lpstr>2_市場</vt:lpstr>
      <vt:lpstr>13_都會</vt:lpstr>
      <vt:lpstr>4_市場</vt:lpstr>
      <vt:lpstr>5_市場</vt:lpstr>
      <vt:lpstr>方程式</vt:lpstr>
      <vt:lpstr>Caveats for Conventional Machine Learning</vt:lpstr>
      <vt:lpstr>Outline</vt:lpstr>
      <vt:lpstr>Dataset Format for Classification</vt:lpstr>
      <vt:lpstr>Dataset Anomaly</vt:lpstr>
      <vt:lpstr>Performance Evaluation: Underfitting and Overfitting</vt:lpstr>
      <vt:lpstr>Dataset Partitioning</vt:lpstr>
      <vt:lpstr>M-fold Cross Validation with M=2</vt:lpstr>
      <vt:lpstr>M-fold Cross Validation</vt:lpstr>
      <vt:lpstr>Leave-one-out Cross Validation (LOOCV, with m=n)</vt:lpstr>
      <vt:lpstr>Applications of Cross Validation</vt:lpstr>
      <vt:lpstr>Heads-up for M-fold Cross Validation</vt:lpstr>
      <vt:lpstr>Feature Selection</vt:lpstr>
      <vt:lpstr>Proper Use of Feature Selection</vt:lpstr>
      <vt:lpstr>Caveat: Feature Selection for a Random Dataset</vt:lpstr>
      <vt:lpstr>Caveat in Feature Extraction via PCA/LDA</vt:lpstr>
      <vt:lpstr>Caveat in using PCA/LDA</vt:lpstr>
      <vt:lpstr>Missing Value Handling</vt:lpstr>
      <vt:lpstr>Caveat in Handling Missing Values</vt:lpstr>
      <vt:lpstr>Imbalanced Dataset</vt:lpstr>
      <vt:lpstr>Conclusions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pc</dc:creator>
  <cp:lastModifiedBy>user</cp:lastModifiedBy>
  <cp:revision>2436</cp:revision>
  <cp:lastPrinted>2020-05-08T10:35:10Z</cp:lastPrinted>
  <dcterms:created xsi:type="dcterms:W3CDTF">2014-03-03T05:10:44Z</dcterms:created>
  <dcterms:modified xsi:type="dcterms:W3CDTF">2020-09-09T14:55:55Z</dcterms:modified>
</cp:coreProperties>
</file>