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47" r:id="rId2"/>
    <p:sldId id="349" r:id="rId3"/>
    <p:sldId id="350" r:id="rId4"/>
    <p:sldId id="351" r:id="rId5"/>
    <p:sldId id="352" r:id="rId6"/>
    <p:sldId id="353" r:id="rId7"/>
    <p:sldId id="356" r:id="rId8"/>
    <p:sldId id="357" r:id="rId9"/>
    <p:sldId id="358" r:id="rId10"/>
    <p:sldId id="359" r:id="rId11"/>
    <p:sldId id="360" r:id="rId12"/>
    <p:sldId id="363" r:id="rId13"/>
    <p:sldId id="361" r:id="rId14"/>
    <p:sldId id="374" r:id="rId15"/>
    <p:sldId id="362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125" autoAdjust="0"/>
  </p:normalViewPr>
  <p:slideViewPr>
    <p:cSldViewPr>
      <p:cViewPr varScale="1">
        <p:scale>
          <a:sx n="114" d="100"/>
          <a:sy n="114" d="100"/>
        </p:scale>
        <p:origin x="9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46"/>
    </p:cViewPr>
  </p:sorterViewPr>
  <p:notesViewPr>
    <p:cSldViewPr>
      <p:cViewPr varScale="1">
        <p:scale>
          <a:sx n="66" d="100"/>
          <a:sy n="66" d="100"/>
        </p:scale>
        <p:origin x="3134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F13AC-F7EB-4777-9E49-581A4904525B}" type="datetimeFigureOut">
              <a:rPr lang="zh-TW" altLang="en-US" smtClean="0"/>
              <a:pPr/>
              <a:t>2019/12/20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6C95-0D41-448E-A332-327BB5F29A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0984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7637-36C6-481B-974F-5F218DAE9B6A}" type="datetimeFigureOut">
              <a:rPr lang="zh-TW" altLang="en-US" smtClean="0"/>
              <a:pPr/>
              <a:t>2019/12/20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2C572-1BA5-477C-B07B-B3E31F0FDA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2910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1340768"/>
            <a:ext cx="6172200" cy="1894362"/>
          </a:xfrm>
        </p:spPr>
        <p:txBody>
          <a:bodyPr>
            <a:normAutofit/>
          </a:bodyPr>
          <a:lstStyle>
            <a:lvl1pPr algn="ctr">
              <a:defRPr sz="3500" b="0" i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1371600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/>
              <a:t>按一下以編輯母片副標題樣式</a:t>
            </a:r>
            <a:endParaRPr kumimoji="0" 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0" name="圖片 29" descr="mir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1442" y="278112"/>
            <a:ext cx="1295400" cy="5791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D7DB5B5E-FF57-4331-BF13-D94DFA61630B}" type="datetime1">
              <a:rPr lang="zh-TW" altLang="en-US" smtClean="0"/>
              <a:t>2019/12/20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4F57289B-949A-43FD-AF7D-692786BD340A}" type="datetime1">
              <a:rPr lang="zh-TW" altLang="en-US" smtClean="0"/>
              <a:t>2019/12/20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/>
          <a:lstStyle>
            <a:lvl1pPr>
              <a:defRPr baseline="0">
                <a:latin typeface="+mj-lt"/>
                <a:ea typeface="標楷體" pitchFamily="65" charset="-120"/>
              </a:defRPr>
            </a:lvl1pPr>
            <a:lvl2pPr>
              <a:defRPr baseline="0">
                <a:latin typeface="+mj-lt"/>
                <a:ea typeface="標楷體" pitchFamily="65" charset="-120"/>
              </a:defRPr>
            </a:lvl2pPr>
            <a:lvl3pPr>
              <a:defRPr sz="1900" baseline="0">
                <a:latin typeface="+mj-lt"/>
                <a:ea typeface="標楷體" pitchFamily="65" charset="-120"/>
              </a:defRPr>
            </a:lvl3pPr>
            <a:lvl4pPr>
              <a:defRPr baseline="0">
                <a:latin typeface="+mj-lt"/>
                <a:ea typeface="標楷體" pitchFamily="65" charset="-120"/>
              </a:defRPr>
            </a:lvl4pPr>
            <a:lvl5pPr>
              <a:defRPr baseline="0">
                <a:latin typeface="+mj-lt"/>
                <a:ea typeface="標楷體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 dirty="0"/>
          </a:p>
        </p:txBody>
      </p:sp>
      <p:pic>
        <p:nvPicPr>
          <p:cNvPr id="6" name="圖片 5" descr="mir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6644" y="135236"/>
            <a:ext cx="1295400" cy="57912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8616078C-AD99-4571-B0DA-C628EF72A2E7}" type="datetime1">
              <a:rPr lang="zh-TW" altLang="en-US" smtClean="0"/>
              <a:t>2019/12/20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baseline="0">
                <a:latin typeface="+mj-lt"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 b="0" cap="none" baseline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2DAB0838-BF4F-407C-A6A6-1B3CDC37E013}" type="datetime1">
              <a:rPr lang="zh-TW" altLang="en-US" smtClean="0"/>
              <a:t>2019/12/20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B0D89BC2-FD14-44D8-A12F-F0ED792A0BC1}" type="datetime1">
              <a:rPr lang="zh-TW" altLang="en-US" smtClean="0"/>
              <a:t>2019/12/20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214282" y="1500174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 userDrawn="1"/>
        </p:nvCxnSpPr>
        <p:spPr>
          <a:xfrm>
            <a:off x="214282" y="1571612"/>
            <a:ext cx="8429684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 userDrawn="1"/>
        </p:nvSpPr>
        <p:spPr>
          <a:xfrm>
            <a:off x="8635396" y="628652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8394774" y="6290270"/>
            <a:ext cx="827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93BD6009-2A66-4F07-812F-9E9F9B397B69}" type="slidenum">
              <a:rPr lang="zh-TW" altLang="en-US" smtClean="0">
                <a:solidFill>
                  <a:schemeClr val="accent3">
                    <a:lumMod val="75000"/>
                  </a:schemeClr>
                </a:solidFill>
              </a:rPr>
              <a:pPr algn="ctr"/>
              <a:t>‹#›</a:t>
            </a:fld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/25</a:t>
            </a:r>
            <a:endParaRPr lang="zh-TW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100" b="0" kern="1200" cap="none" baseline="0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nthu.edu.tw/~jang" TargetMode="External"/><Relationship Id="rId2" Type="http://schemas.openxmlformats.org/officeDocument/2006/relationships/hyperlink" Target="mailto:jang@mirlab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g"/><Relationship Id="rId18" Type="http://schemas.openxmlformats.org/officeDocument/2006/relationships/image" Target="../media/image31.jpg"/><Relationship Id="rId26" Type="http://schemas.openxmlformats.org/officeDocument/2006/relationships/image" Target="../media/image39.jpg"/><Relationship Id="rId3" Type="http://schemas.openxmlformats.org/officeDocument/2006/relationships/image" Target="../media/image16.jpg"/><Relationship Id="rId21" Type="http://schemas.openxmlformats.org/officeDocument/2006/relationships/image" Target="../media/image34.jp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17" Type="http://schemas.openxmlformats.org/officeDocument/2006/relationships/image" Target="../media/image30.jpg"/><Relationship Id="rId25" Type="http://schemas.openxmlformats.org/officeDocument/2006/relationships/image" Target="../media/image38.jpg"/><Relationship Id="rId33" Type="http://schemas.openxmlformats.org/officeDocument/2006/relationships/image" Target="../media/image46.jpg"/><Relationship Id="rId2" Type="http://schemas.openxmlformats.org/officeDocument/2006/relationships/image" Target="../media/image15.jpeg"/><Relationship Id="rId16" Type="http://schemas.openxmlformats.org/officeDocument/2006/relationships/image" Target="../media/image29.jpg"/><Relationship Id="rId20" Type="http://schemas.openxmlformats.org/officeDocument/2006/relationships/image" Target="../media/image33.jpg"/><Relationship Id="rId29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24" Type="http://schemas.openxmlformats.org/officeDocument/2006/relationships/image" Target="../media/image37.jpg"/><Relationship Id="rId32" Type="http://schemas.openxmlformats.org/officeDocument/2006/relationships/image" Target="../media/image45.jpg"/><Relationship Id="rId5" Type="http://schemas.openxmlformats.org/officeDocument/2006/relationships/image" Target="../media/image18.jpg"/><Relationship Id="rId15" Type="http://schemas.openxmlformats.org/officeDocument/2006/relationships/image" Target="../media/image28.jpg"/><Relationship Id="rId23" Type="http://schemas.openxmlformats.org/officeDocument/2006/relationships/image" Target="../media/image36.jpg"/><Relationship Id="rId28" Type="http://schemas.openxmlformats.org/officeDocument/2006/relationships/image" Target="../media/image41.jpg"/><Relationship Id="rId10" Type="http://schemas.openxmlformats.org/officeDocument/2006/relationships/image" Target="../media/image23.jpg"/><Relationship Id="rId19" Type="http://schemas.openxmlformats.org/officeDocument/2006/relationships/image" Target="../media/image32.jpg"/><Relationship Id="rId31" Type="http://schemas.openxmlformats.org/officeDocument/2006/relationships/image" Target="../media/image44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Relationship Id="rId14" Type="http://schemas.openxmlformats.org/officeDocument/2006/relationships/image" Target="../media/image27.jpg"/><Relationship Id="rId22" Type="http://schemas.openxmlformats.org/officeDocument/2006/relationships/image" Target="../media/image35.jpg"/><Relationship Id="rId27" Type="http://schemas.openxmlformats.org/officeDocument/2006/relationships/image" Target="../media/image40.jpg"/><Relationship Id="rId30" Type="http://schemas.openxmlformats.org/officeDocument/2006/relationships/image" Target="../media/image43.jpg"/><Relationship Id="rId8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4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nthu.edu.tw/~jang" TargetMode="External"/><Relationship Id="rId2" Type="http://schemas.openxmlformats.org/officeDocument/2006/relationships/hyperlink" Target="mailto:jang@mirlab.org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600" b="1" cap="none" dirty="0">
                <a:latin typeface="+mj-ea"/>
              </a:rPr>
              <a:t>麵包影像辨識</a:t>
            </a:r>
            <a:br>
              <a:rPr lang="en-US" altLang="zh-TW" sz="3600" b="1" cap="none" dirty="0">
                <a:latin typeface="+mj-ea"/>
              </a:rPr>
            </a:br>
            <a:r>
              <a:rPr lang="en-US" altLang="zh-TW" sz="3600" b="1" dirty="0">
                <a:latin typeface="+mj-ea"/>
              </a:rPr>
              <a:t>Bread Image Recognition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1944216"/>
          </a:xfrm>
        </p:spPr>
        <p:txBody>
          <a:bodyPr>
            <a:normAutofit/>
          </a:bodyPr>
          <a:lstStyle/>
          <a:p>
            <a:r>
              <a:rPr lang="en-US" altLang="zh-TW" dirty="0" err="1">
                <a:latin typeface="Arial" panose="020B0604020202020204" pitchFamily="34" charset="0"/>
              </a:rPr>
              <a:t>Nealson</a:t>
            </a:r>
            <a:r>
              <a:rPr lang="en-US" altLang="zh-TW" dirty="0">
                <a:latin typeface="Arial" panose="020B0604020202020204" pitchFamily="34" charset="0"/>
              </a:rPr>
              <a:t> Liu (</a:t>
            </a:r>
            <a:r>
              <a:rPr lang="zh-TW" altLang="en-US" dirty="0">
                <a:latin typeface="Arial" panose="020B0604020202020204" pitchFamily="34" charset="0"/>
              </a:rPr>
              <a:t>劉濬慶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MIR Lab, CSIE Dept.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National Taiwan University</a:t>
            </a:r>
          </a:p>
          <a:p>
            <a:r>
              <a:rPr lang="en-US" altLang="zh-TW" i="1" dirty="0">
                <a:latin typeface="Arial" panose="020B0604020202020204" pitchFamily="34" charset="0"/>
                <a:hlinkClick r:id="rId2"/>
              </a:rPr>
              <a:t>jang@mirlab.org</a:t>
            </a:r>
            <a:r>
              <a:rPr lang="en-US" altLang="zh-TW" i="1" dirty="0">
                <a:latin typeface="Arial" panose="020B0604020202020204" pitchFamily="34" charset="0"/>
              </a:rPr>
              <a:t>, </a:t>
            </a:r>
            <a:r>
              <a:rPr lang="en-US" altLang="zh-TW" i="1" dirty="0">
                <a:latin typeface="Arial" panose="020B0604020202020204" pitchFamily="34" charset="0"/>
                <a:hlinkClick r:id="rId3"/>
              </a:rPr>
              <a:t>http://mirlab.org/jang</a:t>
            </a:r>
            <a:endParaRPr lang="zh-TW" altLang="en-US" dirty="0"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4711804" y="579597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B5DD0A4-5EC4-420C-89F5-FF49BBA59529}" type="datetime1">
              <a:rPr lang="zh-TW" altLang="en-US" smtClean="0"/>
              <a:pPr algn="ctr"/>
              <a:t>2019/12/20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14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pPr lvl="0"/>
            <a:r>
              <a:rPr lang="zh-TW" altLang="en-US" dirty="0"/>
              <a:t>麵包</a:t>
            </a:r>
            <a:r>
              <a:rPr lang="zh-TW" altLang="zh-TW" dirty="0"/>
              <a:t>種類分類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363272" cy="4234792"/>
          </a:xfrm>
        </p:spPr>
        <p:txBody>
          <a:bodyPr/>
          <a:lstStyle/>
          <a:p>
            <a:r>
              <a:rPr lang="en-US" altLang="zh-TW" dirty="0"/>
              <a:t>Data</a:t>
            </a:r>
          </a:p>
          <a:p>
            <a:pPr lvl="1"/>
            <a:r>
              <a:rPr lang="zh-TW" altLang="zh-TW" dirty="0"/>
              <a:t>有</a:t>
            </a:r>
            <a:r>
              <a:rPr lang="en-US" altLang="zh-TW" dirty="0"/>
              <a:t>3</a:t>
            </a:r>
            <a:r>
              <a:rPr lang="zh-TW" altLang="zh-TW" dirty="0"/>
              <a:t>種</a:t>
            </a:r>
            <a:r>
              <a:rPr lang="en-US" altLang="zh-TW" dirty="0"/>
              <a:t>data</a:t>
            </a:r>
            <a:r>
              <a:rPr lang="zh-TW" altLang="zh-TW" dirty="0"/>
              <a:t>型態分別為</a:t>
            </a:r>
            <a:r>
              <a:rPr lang="en-US" altLang="zh-TW" dirty="0"/>
              <a:t>case1</a:t>
            </a:r>
            <a:r>
              <a:rPr lang="zh-TW" altLang="zh-TW" dirty="0"/>
              <a:t>，</a:t>
            </a:r>
            <a:r>
              <a:rPr lang="en-US" altLang="zh-TW" dirty="0"/>
              <a:t>case2</a:t>
            </a:r>
            <a:r>
              <a:rPr lang="zh-TW" altLang="zh-TW" dirty="0"/>
              <a:t>，</a:t>
            </a:r>
            <a:r>
              <a:rPr lang="en-US" altLang="zh-TW" dirty="0"/>
              <a:t>case3</a:t>
            </a:r>
            <a:endParaRPr lang="zh-TW" altLang="zh-TW" dirty="0"/>
          </a:p>
          <a:p>
            <a:pPr lvl="1"/>
            <a:r>
              <a:rPr lang="en-US" altLang="zh-TW" dirty="0"/>
              <a:t>case1 </a:t>
            </a:r>
          </a:p>
          <a:p>
            <a:pPr lvl="2"/>
            <a:r>
              <a:rPr lang="zh-TW" altLang="zh-TW" dirty="0"/>
              <a:t>店</a:t>
            </a:r>
            <a:r>
              <a:rPr lang="en-US" altLang="zh-TW" dirty="0"/>
              <a:t>A</a:t>
            </a:r>
            <a:r>
              <a:rPr lang="zh-TW" altLang="zh-TW" dirty="0"/>
              <a:t>的</a:t>
            </a:r>
            <a:r>
              <a:rPr lang="en-US" altLang="zh-TW" dirty="0"/>
              <a:t>17</a:t>
            </a:r>
            <a:r>
              <a:rPr lang="zh-TW" altLang="zh-TW" dirty="0"/>
              <a:t>類麵包</a:t>
            </a:r>
            <a:r>
              <a:rPr lang="en-US" altLang="zh-TW" dirty="0"/>
              <a:t>, training: validation: test =  6:2:2</a:t>
            </a:r>
            <a:endParaRPr lang="zh-TW" altLang="zh-TW" sz="2300" dirty="0"/>
          </a:p>
          <a:p>
            <a:pPr lvl="1"/>
            <a:r>
              <a:rPr lang="en-US" altLang="zh-TW" dirty="0"/>
              <a:t>case2 </a:t>
            </a:r>
          </a:p>
          <a:p>
            <a:pPr lvl="2"/>
            <a:r>
              <a:rPr lang="zh-TW" altLang="zh-TW" dirty="0"/>
              <a:t>店</a:t>
            </a:r>
            <a:r>
              <a:rPr lang="en-US" altLang="zh-TW" dirty="0"/>
              <a:t>A</a:t>
            </a:r>
            <a:r>
              <a:rPr lang="zh-TW" altLang="zh-TW" dirty="0"/>
              <a:t>的</a:t>
            </a:r>
            <a:r>
              <a:rPr lang="en-US" altLang="zh-TW" dirty="0"/>
              <a:t>10</a:t>
            </a:r>
            <a:r>
              <a:rPr lang="zh-TW" altLang="zh-TW" dirty="0"/>
              <a:t>類麵包</a:t>
            </a:r>
            <a:r>
              <a:rPr lang="en-US" altLang="zh-TW" dirty="0"/>
              <a:t>, Day1 Day2</a:t>
            </a:r>
            <a:r>
              <a:rPr lang="zh-TW" altLang="zh-TW" dirty="0"/>
              <a:t>拍攝的當</a:t>
            </a:r>
            <a:r>
              <a:rPr lang="zh-TW" altLang="en-US" dirty="0"/>
              <a:t>訓練資料，</a:t>
            </a:r>
            <a:r>
              <a:rPr lang="en-US" altLang="zh-TW" dirty="0"/>
              <a:t>Day3</a:t>
            </a:r>
            <a:r>
              <a:rPr lang="zh-TW" altLang="zh-TW" dirty="0"/>
              <a:t>當</a:t>
            </a:r>
            <a:r>
              <a:rPr lang="zh-TW" altLang="en-US" dirty="0"/>
              <a:t>測試資料</a:t>
            </a:r>
            <a:endParaRPr lang="zh-TW" altLang="zh-TW" sz="2300" dirty="0"/>
          </a:p>
          <a:p>
            <a:pPr lvl="1"/>
            <a:r>
              <a:rPr lang="en-US" altLang="zh-TW" dirty="0"/>
              <a:t>case3 </a:t>
            </a:r>
          </a:p>
          <a:p>
            <a:pPr lvl="2"/>
            <a:r>
              <a:rPr lang="en-US" altLang="zh-TW" dirty="0"/>
              <a:t>case2</a:t>
            </a:r>
            <a:r>
              <a:rPr lang="zh-TW" altLang="zh-TW" dirty="0"/>
              <a:t>中出現的</a:t>
            </a:r>
            <a:r>
              <a:rPr lang="en-US" altLang="zh-TW" dirty="0"/>
              <a:t>10</a:t>
            </a:r>
            <a:r>
              <a:rPr lang="zh-TW" altLang="zh-TW" dirty="0"/>
              <a:t>類麵包</a:t>
            </a:r>
            <a:r>
              <a:rPr lang="en-US" altLang="zh-TW" dirty="0"/>
              <a:t>,</a:t>
            </a:r>
            <a:r>
              <a:rPr lang="zh-TW" altLang="zh-TW" dirty="0"/>
              <a:t>店</a:t>
            </a:r>
            <a:r>
              <a:rPr lang="en-US" altLang="zh-TW" dirty="0"/>
              <a:t>A</a:t>
            </a:r>
            <a:r>
              <a:rPr lang="zh-TW" altLang="zh-TW" dirty="0"/>
              <a:t>拍攝的當</a:t>
            </a:r>
            <a:r>
              <a:rPr lang="zh-TW" altLang="en-US" dirty="0"/>
              <a:t>訓練資料</a:t>
            </a:r>
            <a:r>
              <a:rPr lang="en-US" altLang="zh-TW" dirty="0"/>
              <a:t>, </a:t>
            </a:r>
            <a:r>
              <a:rPr lang="zh-TW" altLang="zh-TW" dirty="0"/>
              <a:t>店</a:t>
            </a:r>
            <a:r>
              <a:rPr lang="en-US" altLang="zh-TW" dirty="0"/>
              <a:t>B</a:t>
            </a:r>
            <a:r>
              <a:rPr lang="zh-TW" altLang="zh-TW" dirty="0"/>
              <a:t>當</a:t>
            </a:r>
            <a:r>
              <a:rPr lang="zh-TW" altLang="en-US" dirty="0"/>
              <a:t>測試資料</a:t>
            </a:r>
            <a:endParaRPr lang="en-US" altLang="zh-TW" dirty="0"/>
          </a:p>
          <a:p>
            <a:pPr lvl="1"/>
            <a:r>
              <a:rPr lang="en-US" altLang="zh-TW" dirty="0"/>
              <a:t>A,B</a:t>
            </a:r>
            <a:r>
              <a:rPr lang="zh-TW" altLang="zh-TW" dirty="0"/>
              <a:t>店最大差異</a:t>
            </a:r>
            <a:endParaRPr lang="en-US" altLang="zh-TW" dirty="0"/>
          </a:p>
          <a:p>
            <a:pPr lvl="2"/>
            <a:r>
              <a:rPr lang="zh-TW" altLang="en-US" dirty="0"/>
              <a:t>蘋果</a:t>
            </a:r>
            <a:r>
              <a:rPr lang="zh-TW" altLang="zh-TW" dirty="0"/>
              <a:t>號麵包的標籤有無</a:t>
            </a:r>
            <a:r>
              <a:rPr lang="zh-TW" altLang="en-US" dirty="0"/>
              <a:t>                        </a:t>
            </a:r>
            <a:r>
              <a:rPr lang="en-US" altLang="zh-TW" dirty="0"/>
              <a:t>(A)</a:t>
            </a:r>
            <a:r>
              <a:rPr lang="zh-TW" altLang="en-US" dirty="0"/>
              <a:t>                           </a:t>
            </a:r>
            <a:r>
              <a:rPr lang="en-US" altLang="zh-TW" dirty="0"/>
              <a:t>(B)</a:t>
            </a:r>
            <a:r>
              <a:rPr lang="zh-TW" altLang="en-US" dirty="0"/>
              <a:t> </a:t>
            </a:r>
            <a:endParaRPr lang="zh-TW" altLang="zh-TW" sz="2300" dirty="0"/>
          </a:p>
          <a:p>
            <a:pPr lvl="1"/>
            <a:endParaRPr lang="zh-TW" altLang="zh-TW" dirty="0"/>
          </a:p>
          <a:p>
            <a:endParaRPr lang="en-US" altLang="zh-TW" dirty="0"/>
          </a:p>
          <a:p>
            <a:pPr marL="365760" lvl="1" indent="0">
              <a:buNone/>
            </a:pPr>
            <a:endParaRPr lang="en-US" altLang="zh-TW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1" y="2708919"/>
            <a:ext cx="116082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4788024" y="5440021"/>
            <a:ext cx="1045210" cy="1260475"/>
            <a:chOff x="0" y="0"/>
            <a:chExt cx="1045210" cy="126047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84" t="18182" r="22727" b="18164"/>
            <a:stretch/>
          </p:blipFill>
          <p:spPr bwMode="auto">
            <a:xfrm>
              <a:off x="0" y="0"/>
              <a:ext cx="1045210" cy="12604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橢圓 7"/>
            <p:cNvSpPr/>
            <p:nvPr/>
          </p:nvSpPr>
          <p:spPr>
            <a:xfrm>
              <a:off x="443346" y="55418"/>
              <a:ext cx="297873" cy="332510"/>
            </a:xfrm>
            <a:prstGeom prst="ellips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pic>
        <p:nvPicPr>
          <p:cNvPr id="9" name="圖片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20766" r="19870" b="18228"/>
          <a:stretch/>
        </p:blipFill>
        <p:spPr bwMode="auto">
          <a:xfrm>
            <a:off x="6444208" y="5445701"/>
            <a:ext cx="1274445" cy="1274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30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pPr lvl="0"/>
            <a:r>
              <a:rPr lang="zh-TW" altLang="en-US" dirty="0"/>
              <a:t>麵包</a:t>
            </a:r>
            <a:r>
              <a:rPr lang="zh-TW" altLang="zh-TW" dirty="0"/>
              <a:t>種類分類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Model </a:t>
            </a:r>
          </a:p>
          <a:p>
            <a:pPr lvl="1"/>
            <a:r>
              <a:rPr lang="en-US" altLang="zh-TW" dirty="0"/>
              <a:t>Inception </a:t>
            </a:r>
            <a:r>
              <a:rPr lang="en-US" altLang="zh-TW" dirty="0" err="1"/>
              <a:t>ResNet</a:t>
            </a:r>
            <a:r>
              <a:rPr lang="en-US" altLang="zh-TW" dirty="0"/>
              <a:t> V2</a:t>
            </a:r>
          </a:p>
          <a:p>
            <a:r>
              <a:rPr lang="en-US" altLang="zh-TW" dirty="0"/>
              <a:t>Input image size 299x299</a:t>
            </a:r>
            <a:r>
              <a:rPr lang="zh-TW" altLang="en-US" dirty="0"/>
              <a:t> </a:t>
            </a:r>
            <a:r>
              <a:rPr lang="en-US" altLang="zh-TW" dirty="0"/>
              <a:t>for Inception </a:t>
            </a:r>
            <a:r>
              <a:rPr lang="en-US" altLang="zh-TW" dirty="0" err="1"/>
              <a:t>ResNet</a:t>
            </a:r>
            <a:endParaRPr lang="zh-TW" altLang="zh-TW" dirty="0"/>
          </a:p>
          <a:p>
            <a:r>
              <a:rPr lang="en-US" altLang="zh-TW" dirty="0"/>
              <a:t>Preprocessing</a:t>
            </a:r>
          </a:p>
          <a:p>
            <a:pPr lvl="1"/>
            <a:r>
              <a:rPr lang="zh-TW" altLang="zh-TW" dirty="0"/>
              <a:t>將麵包對應的</a:t>
            </a:r>
            <a:r>
              <a:rPr lang="en-US" altLang="zh-TW" dirty="0"/>
              <a:t>xml</a:t>
            </a:r>
            <a:r>
              <a:rPr lang="zh-TW" altLang="zh-TW" dirty="0"/>
              <a:t>檔中的</a:t>
            </a:r>
            <a:r>
              <a:rPr lang="en-US" altLang="zh-TW" dirty="0"/>
              <a:t>bounding box crop</a:t>
            </a:r>
            <a:r>
              <a:rPr lang="zh-TW" altLang="zh-TW" dirty="0"/>
              <a:t>，記錄所有麵包中最大的長與寬</a:t>
            </a:r>
            <a:r>
              <a:rPr lang="en-US" altLang="zh-TW" dirty="0"/>
              <a:t>(330)</a:t>
            </a:r>
            <a:r>
              <a:rPr lang="zh-TW" altLang="zh-TW" dirty="0"/>
              <a:t>，利用</a:t>
            </a:r>
            <a:r>
              <a:rPr lang="en-US" altLang="zh-TW" dirty="0"/>
              <a:t>White padding</a:t>
            </a:r>
            <a:r>
              <a:rPr lang="zh-TW" altLang="zh-TW" dirty="0"/>
              <a:t>的方式去將每張圖片增加至</a:t>
            </a:r>
            <a:r>
              <a:rPr lang="en-US" altLang="zh-TW" dirty="0"/>
              <a:t>330x330</a:t>
            </a:r>
            <a:r>
              <a:rPr lang="zh-TW" altLang="zh-TW" dirty="0"/>
              <a:t>，</a:t>
            </a:r>
            <a:r>
              <a:rPr lang="en-US" altLang="zh-TW" dirty="0"/>
              <a:t>resize</a:t>
            </a:r>
            <a:r>
              <a:rPr lang="zh-TW" altLang="zh-TW" dirty="0"/>
              <a:t>成</a:t>
            </a:r>
            <a:r>
              <a:rPr lang="en-US" altLang="zh-TW" dirty="0"/>
              <a:t>299x299</a:t>
            </a:r>
          </a:p>
          <a:p>
            <a:r>
              <a:rPr lang="en-US" altLang="zh-TW" dirty="0"/>
              <a:t>Data augmentation</a:t>
            </a:r>
          </a:p>
          <a:p>
            <a:pPr lvl="1"/>
            <a:r>
              <a:rPr lang="en-US" altLang="zh-TW" dirty="0"/>
              <a:t>Rotation, width shift, height shift, shear, zoom up</a:t>
            </a:r>
            <a:r>
              <a:rPr lang="zh-TW" altLang="en-US" dirty="0"/>
              <a:t> </a:t>
            </a:r>
            <a:r>
              <a:rPr lang="en-US" altLang="zh-TW" dirty="0"/>
              <a:t>&amp;</a:t>
            </a:r>
            <a:r>
              <a:rPr lang="zh-TW" altLang="en-US" dirty="0"/>
              <a:t> </a:t>
            </a:r>
            <a:r>
              <a:rPr lang="en-US" altLang="zh-TW" dirty="0"/>
              <a:t>down, horizontal flip</a:t>
            </a:r>
          </a:p>
          <a:p>
            <a:endParaRPr lang="zh-TW" altLang="zh-TW" dirty="0"/>
          </a:p>
          <a:p>
            <a:endParaRPr lang="en-US" altLang="zh-TW" dirty="0"/>
          </a:p>
          <a:p>
            <a:pPr marL="365760" lvl="1" indent="0">
              <a:buNone/>
            </a:pPr>
            <a:endParaRPr lang="en-US" altLang="zh-TW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1" y="2708919"/>
            <a:ext cx="116082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282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StyleGAN</a:t>
            </a:r>
            <a:r>
              <a:rPr lang="en-US" altLang="zh-TW" dirty="0"/>
              <a:t> generate bread 256x256</a:t>
            </a:r>
            <a:endParaRPr lang="zh-TW" altLang="en-US" dirty="0"/>
          </a:p>
        </p:txBody>
      </p:sp>
      <p:grpSp>
        <p:nvGrpSpPr>
          <p:cNvPr id="54" name="群組 53"/>
          <p:cNvGrpSpPr/>
          <p:nvPr/>
        </p:nvGrpSpPr>
        <p:grpSpPr>
          <a:xfrm>
            <a:off x="251520" y="2348880"/>
            <a:ext cx="8280920" cy="4218905"/>
            <a:chOff x="217629" y="1772816"/>
            <a:chExt cx="8369742" cy="4290913"/>
          </a:xfrm>
        </p:grpSpPr>
        <p:grpSp>
          <p:nvGrpSpPr>
            <p:cNvPr id="13" name="群組 12"/>
            <p:cNvGrpSpPr/>
            <p:nvPr/>
          </p:nvGrpSpPr>
          <p:grpSpPr>
            <a:xfrm>
              <a:off x="217629" y="1772816"/>
              <a:ext cx="4176464" cy="4290913"/>
              <a:chOff x="0" y="0"/>
              <a:chExt cx="5132936" cy="5160645"/>
            </a:xfrm>
          </p:grpSpPr>
          <p:grpSp>
            <p:nvGrpSpPr>
              <p:cNvPr id="19" name="群組 18"/>
              <p:cNvGrpSpPr/>
              <p:nvPr/>
            </p:nvGrpSpPr>
            <p:grpSpPr>
              <a:xfrm>
                <a:off x="0" y="0"/>
                <a:ext cx="5132936" cy="3865245"/>
                <a:chOff x="0" y="0"/>
                <a:chExt cx="5132936" cy="3865245"/>
              </a:xfrm>
            </p:grpSpPr>
            <p:grpSp>
              <p:nvGrpSpPr>
                <p:cNvPr id="25" name="群組 24"/>
                <p:cNvGrpSpPr/>
                <p:nvPr/>
              </p:nvGrpSpPr>
              <p:grpSpPr>
                <a:xfrm>
                  <a:off x="0" y="0"/>
                  <a:ext cx="5132761" cy="2569845"/>
                  <a:chOff x="-28" y="0"/>
                  <a:chExt cx="5132992" cy="2569845"/>
                </a:xfrm>
              </p:grpSpPr>
              <p:grpSp>
                <p:nvGrpSpPr>
                  <p:cNvPr id="31" name="群組 30"/>
                  <p:cNvGrpSpPr/>
                  <p:nvPr/>
                </p:nvGrpSpPr>
                <p:grpSpPr>
                  <a:xfrm>
                    <a:off x="0" y="0"/>
                    <a:ext cx="5132964" cy="1274445"/>
                    <a:chOff x="0" y="0"/>
                    <a:chExt cx="5132964" cy="1274445"/>
                  </a:xfrm>
                </p:grpSpPr>
                <p:pic>
                  <p:nvPicPr>
                    <p:cNvPr id="37" name="圖片 36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1274445" cy="1274445"/>
                    </a:xfrm>
                    <a:prstGeom prst="rect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38" name="圖片 37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281545" y="0"/>
                      <a:ext cx="1274445" cy="1274445"/>
                    </a:xfrm>
                    <a:prstGeom prst="rect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39" name="圖片 3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2570018" y="0"/>
                      <a:ext cx="1274445" cy="1274445"/>
                    </a:xfrm>
                    <a:prstGeom prst="rect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40" name="圖片 39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 rot="16200000">
                      <a:off x="3858519" y="-29"/>
                      <a:ext cx="1274388" cy="1274502"/>
                    </a:xfrm>
                    <a:prstGeom prst="rect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</p:grpSp>
              <p:grpSp>
                <p:nvGrpSpPr>
                  <p:cNvPr id="32" name="群組 31"/>
                  <p:cNvGrpSpPr/>
                  <p:nvPr/>
                </p:nvGrpSpPr>
                <p:grpSpPr>
                  <a:xfrm>
                    <a:off x="-28" y="1295400"/>
                    <a:ext cx="5132964" cy="1274445"/>
                    <a:chOff x="-28" y="0"/>
                    <a:chExt cx="5132964" cy="1274445"/>
                  </a:xfrm>
                </p:grpSpPr>
                <p:pic>
                  <p:nvPicPr>
                    <p:cNvPr id="33" name="圖片 32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 rot="16200000">
                      <a:off x="29" y="-29"/>
                      <a:ext cx="1274388" cy="1274502"/>
                    </a:xfrm>
                    <a:prstGeom prst="rect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34" name="圖片 33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 rot="16200000">
                      <a:off x="1281573" y="-29"/>
                      <a:ext cx="1274388" cy="1274502"/>
                    </a:xfrm>
                    <a:prstGeom prst="rect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35" name="圖片 34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 rot="5400000">
                      <a:off x="2570046" y="-29"/>
                      <a:ext cx="1274388" cy="1274502"/>
                    </a:xfrm>
                    <a:prstGeom prst="rect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36" name="圖片 35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 rot="5400000">
                      <a:off x="3858491" y="0"/>
                      <a:ext cx="1274445" cy="1274445"/>
                    </a:xfrm>
                    <a:prstGeom prst="rect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</p:grpSp>
            </p:grpSp>
            <p:grpSp>
              <p:nvGrpSpPr>
                <p:cNvPr id="26" name="群組 25"/>
                <p:cNvGrpSpPr/>
                <p:nvPr/>
              </p:nvGrpSpPr>
              <p:grpSpPr>
                <a:xfrm>
                  <a:off x="0" y="2590800"/>
                  <a:ext cx="5132936" cy="1274445"/>
                  <a:chOff x="0" y="0"/>
                  <a:chExt cx="5132936" cy="1274445"/>
                </a:xfrm>
              </p:grpSpPr>
              <p:pic>
                <p:nvPicPr>
                  <p:cNvPr id="27" name="圖片 26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 rot="16200000">
                    <a:off x="0" y="0"/>
                    <a:ext cx="1274445" cy="1274445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28" name="圖片 27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 rot="5400000">
                    <a:off x="1281545" y="0"/>
                    <a:ext cx="1274445" cy="1274445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29" name="圖片 28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2570018" y="0"/>
                    <a:ext cx="1274445" cy="1274445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30" name="圖片 29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 rot="16200000">
                    <a:off x="3858491" y="0"/>
                    <a:ext cx="1274445" cy="1274445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  <p:grpSp>
            <p:nvGrpSpPr>
              <p:cNvPr id="20" name="群組 19"/>
              <p:cNvGrpSpPr/>
              <p:nvPr/>
            </p:nvGrpSpPr>
            <p:grpSpPr>
              <a:xfrm>
                <a:off x="0" y="3886200"/>
                <a:ext cx="5132708" cy="1274445"/>
                <a:chOff x="0" y="0"/>
                <a:chExt cx="5132936" cy="1274445"/>
              </a:xfrm>
            </p:grpSpPr>
            <p:pic>
              <p:nvPicPr>
                <p:cNvPr id="21" name="圖片 20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0800000">
                  <a:off x="0" y="0"/>
                  <a:ext cx="1274445" cy="1274445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2" name="圖片 21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281545" y="29"/>
                  <a:ext cx="1274445" cy="12743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3" name="圖片 22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570018" y="28"/>
                  <a:ext cx="1274445" cy="12743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4" name="圖片 23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0800000">
                  <a:off x="3858491" y="29"/>
                  <a:ext cx="1274445" cy="127438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  <p:grpSp>
          <p:nvGrpSpPr>
            <p:cNvPr id="53" name="群組 52"/>
            <p:cNvGrpSpPr/>
            <p:nvPr/>
          </p:nvGrpSpPr>
          <p:grpSpPr>
            <a:xfrm>
              <a:off x="4406752" y="1772816"/>
              <a:ext cx="4180619" cy="4281342"/>
              <a:chOff x="4406752" y="1772816"/>
              <a:chExt cx="4180619" cy="4281342"/>
            </a:xfrm>
          </p:grpSpPr>
          <p:grpSp>
            <p:nvGrpSpPr>
              <p:cNvPr id="52" name="群組 51"/>
              <p:cNvGrpSpPr/>
              <p:nvPr/>
            </p:nvGrpSpPr>
            <p:grpSpPr>
              <a:xfrm>
                <a:off x="4406752" y="1772816"/>
                <a:ext cx="4180619" cy="3213829"/>
                <a:chOff x="4406752" y="1772816"/>
                <a:chExt cx="4180619" cy="3213829"/>
              </a:xfrm>
            </p:grpSpPr>
            <p:grpSp>
              <p:nvGrpSpPr>
                <p:cNvPr id="41" name="群組 40"/>
                <p:cNvGrpSpPr/>
                <p:nvPr/>
              </p:nvGrpSpPr>
              <p:grpSpPr>
                <a:xfrm>
                  <a:off x="4408205" y="1772816"/>
                  <a:ext cx="4179166" cy="2136721"/>
                  <a:chOff x="4408205" y="1772816"/>
                  <a:chExt cx="4179166" cy="2136721"/>
                </a:xfrm>
              </p:grpSpPr>
              <p:grpSp>
                <p:nvGrpSpPr>
                  <p:cNvPr id="14" name="群組 13"/>
                  <p:cNvGrpSpPr/>
                  <p:nvPr/>
                </p:nvGrpSpPr>
                <p:grpSpPr>
                  <a:xfrm>
                    <a:off x="4408205" y="2849923"/>
                    <a:ext cx="4176278" cy="1059614"/>
                    <a:chOff x="0" y="28"/>
                    <a:chExt cx="5132936" cy="1274389"/>
                  </a:xfrm>
                </p:grpSpPr>
                <p:pic>
                  <p:nvPicPr>
                    <p:cNvPr id="15" name="圖片 14"/>
                    <p:cNvPicPr>
                      <a:picLocks noChangeAspect="1"/>
                    </p:cNvPicPr>
                    <p:nvPr/>
                  </p:nvPicPr>
                  <p:blipFill>
                    <a:blip r:embed="rId1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 rot="10800000">
                      <a:off x="0" y="28"/>
                      <a:ext cx="1274445" cy="1274388"/>
                    </a:xfrm>
                    <a:prstGeom prst="rect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16" name="圖片 15"/>
                    <p:cNvPicPr>
                      <a:picLocks noChangeAspect="1"/>
                    </p:cNvPicPr>
                    <p:nvPr/>
                  </p:nvPicPr>
                  <p:blipFill>
                    <a:blip r:embed="rId1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281545" y="29"/>
                      <a:ext cx="1274445" cy="1274388"/>
                    </a:xfrm>
                    <a:prstGeom prst="rect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17" name="圖片 16"/>
                    <p:cNvPicPr>
                      <a:picLocks noChangeAspect="1"/>
                    </p:cNvPicPr>
                    <p:nvPr/>
                  </p:nvPicPr>
                  <p:blipFill>
                    <a:blip r:embed="rId2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2570018" y="28"/>
                      <a:ext cx="1274445" cy="1274388"/>
                    </a:xfrm>
                    <a:prstGeom prst="rect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18" name="圖片 17"/>
                    <p:cNvPicPr>
                      <a:picLocks noChangeAspect="1"/>
                    </p:cNvPicPr>
                    <p:nvPr/>
                  </p:nvPicPr>
                  <p:blipFill>
                    <a:blip r:embed="rId2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 rot="10800000">
                      <a:off x="3858491" y="29"/>
                      <a:ext cx="1274445" cy="1274388"/>
                    </a:xfrm>
                    <a:prstGeom prst="rect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</p:grpSp>
              <p:grpSp>
                <p:nvGrpSpPr>
                  <p:cNvPr id="8" name="群組 7"/>
                  <p:cNvGrpSpPr/>
                  <p:nvPr/>
                </p:nvGrpSpPr>
                <p:grpSpPr>
                  <a:xfrm>
                    <a:off x="4411093" y="1772816"/>
                    <a:ext cx="4176278" cy="1059614"/>
                    <a:chOff x="0" y="56"/>
                    <a:chExt cx="5132935" cy="1274333"/>
                  </a:xfrm>
                </p:grpSpPr>
                <p:pic>
                  <p:nvPicPr>
                    <p:cNvPr id="9" name="圖片 8"/>
                    <p:cNvPicPr>
                      <a:picLocks noChangeAspect="1"/>
                    </p:cNvPicPr>
                    <p:nvPr/>
                  </p:nvPicPr>
                  <p:blipFill>
                    <a:blip r:embed="rId2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0" y="56"/>
                      <a:ext cx="1274445" cy="1274332"/>
                    </a:xfrm>
                    <a:prstGeom prst="rect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10" name="圖片 9"/>
                    <p:cNvPicPr>
                      <a:picLocks noChangeAspect="1"/>
                    </p:cNvPicPr>
                    <p:nvPr/>
                  </p:nvPicPr>
                  <p:blipFill>
                    <a:blip r:embed="rId2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281545" y="57"/>
                      <a:ext cx="1274445" cy="1274332"/>
                    </a:xfrm>
                    <a:prstGeom prst="rect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11" name="圖片 10"/>
                    <p:cNvPicPr>
                      <a:picLocks noChangeAspect="1"/>
                    </p:cNvPicPr>
                    <p:nvPr/>
                  </p:nvPicPr>
                  <p:blipFill>
                    <a:blip r:embed="rId2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 rot="16200000">
                      <a:off x="2570074" y="-1"/>
                      <a:ext cx="1274332" cy="1274445"/>
                    </a:xfrm>
                    <a:prstGeom prst="rect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12" name="圖片 11"/>
                    <p:cNvPicPr>
                      <a:picLocks noChangeAspect="1"/>
                    </p:cNvPicPr>
                    <p:nvPr/>
                  </p:nvPicPr>
                  <p:blipFill>
                    <a:blip r:embed="rId2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 rot="16200000">
                      <a:off x="3858547" y="0"/>
                      <a:ext cx="1274332" cy="1274445"/>
                    </a:xfrm>
                    <a:prstGeom prst="rect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</p:grpSp>
            </p:grpSp>
            <p:grpSp>
              <p:nvGrpSpPr>
                <p:cNvPr id="46" name="群組 45"/>
                <p:cNvGrpSpPr/>
                <p:nvPr/>
              </p:nvGrpSpPr>
              <p:grpSpPr>
                <a:xfrm>
                  <a:off x="4406752" y="3930267"/>
                  <a:ext cx="4177731" cy="1056378"/>
                  <a:chOff x="4416730" y="3920882"/>
                  <a:chExt cx="4176278" cy="1036920"/>
                </a:xfrm>
              </p:grpSpPr>
              <p:pic>
                <p:nvPicPr>
                  <p:cNvPr id="42" name="圖片 41"/>
                  <p:cNvPicPr>
                    <a:picLocks noChangeAspect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 rot="5400000">
                    <a:off x="4416730" y="3920882"/>
                    <a:ext cx="1036919" cy="1036919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3" name="圖片 42"/>
                  <p:cNvPicPr>
                    <a:picLocks noChangeAspect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 rot="5400000">
                    <a:off x="5459425" y="3920883"/>
                    <a:ext cx="1036919" cy="1036919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4" name="圖片 43"/>
                  <p:cNvPicPr>
                    <a:picLocks noChangeAspect="1"/>
                  </p:cNvPicPr>
                  <p:nvPr/>
                </p:nvPicPr>
                <p:blipFill>
                  <a:blip r:embed="rId2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 rot="5400000">
                    <a:off x="6507757" y="3920882"/>
                    <a:ext cx="1036919" cy="1036919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5" name="圖片 44"/>
                  <p:cNvPicPr>
                    <a:picLocks noChangeAspect="1"/>
                  </p:cNvPicPr>
                  <p:nvPr/>
                </p:nvPicPr>
                <p:blipFill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 rot="5400000">
                    <a:off x="7556089" y="3920883"/>
                    <a:ext cx="1036919" cy="1036919"/>
                  </a:xfrm>
                  <a:prstGeom prst="rect">
                    <a:avLst/>
                  </a:prstGeom>
                  <a:ln w="12700">
                    <a:solidFill>
                      <a:schemeClr val="tx1"/>
                    </a:solidFill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  <p:grpSp>
            <p:nvGrpSpPr>
              <p:cNvPr id="47" name="群組 46"/>
              <p:cNvGrpSpPr/>
              <p:nvPr/>
            </p:nvGrpSpPr>
            <p:grpSpPr>
              <a:xfrm>
                <a:off x="4407479" y="5016875"/>
                <a:ext cx="4177733" cy="1037283"/>
                <a:chOff x="4416729" y="3930255"/>
                <a:chExt cx="4176280" cy="1018177"/>
              </a:xfrm>
            </p:grpSpPr>
            <p:pic>
              <p:nvPicPr>
                <p:cNvPr id="48" name="圖片 47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5400000">
                  <a:off x="4426102" y="3920882"/>
                  <a:ext cx="1018174" cy="1036919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49" name="圖片 48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459424" y="3930258"/>
                  <a:ext cx="1036919" cy="1018174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50" name="圖片 49"/>
                <p:cNvPicPr>
                  <a:picLocks noChangeAspect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507756" y="3930255"/>
                  <a:ext cx="1036919" cy="1018174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51" name="圖片 50"/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7556090" y="3930256"/>
                  <a:ext cx="1036919" cy="1018174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</p:grpSp>
      <p:sp>
        <p:nvSpPr>
          <p:cNvPr id="55" name="內容版面配置區 4"/>
          <p:cNvSpPr>
            <a:spLocks noGrp="1"/>
          </p:cNvSpPr>
          <p:nvPr>
            <p:ph sz="quarter" idx="1"/>
          </p:nvPr>
        </p:nvSpPr>
        <p:spPr>
          <a:xfrm>
            <a:off x="42110" y="1916832"/>
            <a:ext cx="9642457" cy="4759464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zh-TW" altLang="en-US" dirty="0"/>
              <a:t>原圖          </a:t>
            </a:r>
            <a:r>
              <a:rPr lang="en-US" altLang="zh-TW" dirty="0" err="1"/>
              <a:t>StyleGAN</a:t>
            </a:r>
            <a:r>
              <a:rPr lang="en-US" altLang="zh-TW" dirty="0"/>
              <a:t> generated                </a:t>
            </a:r>
            <a:r>
              <a:rPr lang="zh-TW" altLang="en-US" dirty="0"/>
              <a:t>原圖          </a:t>
            </a:r>
            <a:r>
              <a:rPr lang="en-US" altLang="zh-TW" dirty="0" err="1"/>
              <a:t>StyleGAN</a:t>
            </a:r>
            <a:r>
              <a:rPr lang="en-US" altLang="zh-TW" dirty="0"/>
              <a:t> generated  </a:t>
            </a:r>
          </a:p>
        </p:txBody>
      </p:sp>
    </p:spTree>
    <p:extLst>
      <p:ext uri="{BB962C8B-B14F-4D97-AF65-F5344CB8AC3E}">
        <p14:creationId xmlns:p14="http://schemas.microsoft.com/office/powerpoint/2010/main" val="195260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pPr lvl="0"/>
            <a:r>
              <a:rPr lang="zh-TW" altLang="en-US" dirty="0"/>
              <a:t>麵包</a:t>
            </a:r>
            <a:r>
              <a:rPr lang="zh-TW" altLang="zh-TW" dirty="0"/>
              <a:t>種類分類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Performance</a:t>
            </a:r>
          </a:p>
          <a:p>
            <a:pPr marL="365760" lvl="1" indent="0">
              <a:buNone/>
            </a:pPr>
            <a:endParaRPr lang="en-US" altLang="zh-TW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1" y="2708919"/>
            <a:ext cx="116082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028916"/>
              </p:ext>
            </p:extLst>
          </p:nvPr>
        </p:nvGraphicFramePr>
        <p:xfrm>
          <a:off x="323528" y="2204864"/>
          <a:ext cx="8208911" cy="4269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0324">
                  <a:extLst>
                    <a:ext uri="{9D8B030D-6E8A-4147-A177-3AD203B41FA5}">
                      <a16:colId xmlns:a16="http://schemas.microsoft.com/office/drawing/2014/main" val="1836960320"/>
                    </a:ext>
                  </a:extLst>
                </a:gridCol>
                <a:gridCol w="846030">
                  <a:extLst>
                    <a:ext uri="{9D8B030D-6E8A-4147-A177-3AD203B41FA5}">
                      <a16:colId xmlns:a16="http://schemas.microsoft.com/office/drawing/2014/main" val="1275551993"/>
                    </a:ext>
                  </a:extLst>
                </a:gridCol>
                <a:gridCol w="830161">
                  <a:extLst>
                    <a:ext uri="{9D8B030D-6E8A-4147-A177-3AD203B41FA5}">
                      <a16:colId xmlns:a16="http://schemas.microsoft.com/office/drawing/2014/main" val="417170689"/>
                    </a:ext>
                  </a:extLst>
                </a:gridCol>
                <a:gridCol w="1147526">
                  <a:extLst>
                    <a:ext uri="{9D8B030D-6E8A-4147-A177-3AD203B41FA5}">
                      <a16:colId xmlns:a16="http://schemas.microsoft.com/office/drawing/2014/main" val="2588209020"/>
                    </a:ext>
                  </a:extLst>
                </a:gridCol>
                <a:gridCol w="932887">
                  <a:extLst>
                    <a:ext uri="{9D8B030D-6E8A-4147-A177-3AD203B41FA5}">
                      <a16:colId xmlns:a16="http://schemas.microsoft.com/office/drawing/2014/main" val="2014695499"/>
                    </a:ext>
                  </a:extLst>
                </a:gridCol>
                <a:gridCol w="932887">
                  <a:extLst>
                    <a:ext uri="{9D8B030D-6E8A-4147-A177-3AD203B41FA5}">
                      <a16:colId xmlns:a16="http://schemas.microsoft.com/office/drawing/2014/main" val="444785213"/>
                    </a:ext>
                  </a:extLst>
                </a:gridCol>
                <a:gridCol w="929548">
                  <a:extLst>
                    <a:ext uri="{9D8B030D-6E8A-4147-A177-3AD203B41FA5}">
                      <a16:colId xmlns:a16="http://schemas.microsoft.com/office/drawing/2014/main" val="3990789162"/>
                    </a:ext>
                  </a:extLst>
                </a:gridCol>
                <a:gridCol w="929548">
                  <a:extLst>
                    <a:ext uri="{9D8B030D-6E8A-4147-A177-3AD203B41FA5}">
                      <a16:colId xmlns:a16="http://schemas.microsoft.com/office/drawing/2014/main" val="3231128194"/>
                    </a:ext>
                  </a:extLst>
                </a:gridCol>
              </a:tblGrid>
              <a:tr h="1792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Case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788722"/>
                  </a:ext>
                </a:extLst>
              </a:tr>
              <a:tr h="3529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Testing data</a:t>
                      </a:r>
                      <a:r>
                        <a:rPr lang="en-US" sz="1100" kern="100" baseline="0" dirty="0">
                          <a:effectLst/>
                        </a:rPr>
                        <a:t> class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17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113512"/>
                  </a:ext>
                </a:extLst>
              </a:tr>
              <a:tr h="3529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Training data</a:t>
                      </a:r>
                      <a:r>
                        <a:rPr lang="zh-TW" altLang="en-US" sz="1100" kern="100" dirty="0">
                          <a:effectLst/>
                        </a:rPr>
                        <a:t> </a:t>
                      </a:r>
                      <a:r>
                        <a:rPr lang="en-US" altLang="zh-TW" sz="1100" kern="100" dirty="0">
                          <a:effectLst/>
                        </a:rPr>
                        <a:t>class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17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17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18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9648336"/>
                  </a:ext>
                </a:extLst>
              </a:tr>
              <a:tr h="391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Black padding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8863956"/>
                  </a:ext>
                </a:extLst>
              </a:tr>
              <a:tr h="391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White padding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744019"/>
                  </a:ext>
                </a:extLst>
              </a:tr>
              <a:tr h="391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使用</a:t>
                      </a:r>
                      <a:r>
                        <a:rPr lang="en-US" sz="1100" kern="100" dirty="0" err="1">
                          <a:effectLst/>
                        </a:rPr>
                        <a:t>StyleGAN</a:t>
                      </a:r>
                      <a:r>
                        <a:rPr lang="zh-TW" altLang="en-US" sz="1100" kern="100" dirty="0">
                          <a:effectLst/>
                        </a:rPr>
                        <a:t>生成的蘋果麵包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8430690"/>
                  </a:ext>
                </a:extLst>
              </a:tr>
              <a:tr h="391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使用有標籤的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effectLst/>
                        </a:rPr>
                        <a:t>蘋果</a:t>
                      </a:r>
                      <a:r>
                        <a:rPr lang="zh-TW" sz="1100" kern="100" dirty="0">
                          <a:effectLst/>
                        </a:rPr>
                        <a:t>麵包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3515028"/>
                  </a:ext>
                </a:extLst>
              </a:tr>
              <a:tr h="391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photoshop</a:t>
                      </a:r>
                      <a:r>
                        <a:rPr lang="zh-TW" sz="1100" kern="100" dirty="0">
                          <a:effectLst/>
                        </a:rPr>
                        <a:t>去除</a:t>
                      </a:r>
                      <a:r>
                        <a:rPr lang="zh-TW" altLang="en-US" sz="1100" kern="100" dirty="0">
                          <a:effectLst/>
                        </a:rPr>
                        <a:t>蘋果麵包</a:t>
                      </a:r>
                      <a:r>
                        <a:rPr lang="zh-TW" sz="1100" kern="100" dirty="0">
                          <a:effectLst/>
                        </a:rPr>
                        <a:t>標籤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3862337"/>
                  </a:ext>
                </a:extLst>
              </a:tr>
              <a:tr h="3529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Epoch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500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500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500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2811360"/>
                  </a:ext>
                </a:extLst>
              </a:tr>
              <a:tr h="3585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Training 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accuracy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1022779"/>
                  </a:ext>
                </a:extLst>
              </a:tr>
              <a:tr h="3585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Validation accuracy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82.5%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100%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97.5%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92.3%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97.9%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93.8%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9150319"/>
                  </a:ext>
                </a:extLst>
              </a:tr>
              <a:tr h="3585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Testing 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accuracy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9</a:t>
                      </a:r>
                      <a:r>
                        <a:rPr lang="en-US" altLang="zh-TW" sz="1100" kern="100" dirty="0">
                          <a:effectLst/>
                        </a:rPr>
                        <a:t>8</a:t>
                      </a:r>
                      <a:r>
                        <a:rPr lang="en-US" sz="1100" kern="100" dirty="0">
                          <a:effectLst/>
                        </a:rPr>
                        <a:t>.23%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85.9%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99.31%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95%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87.65%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99.3%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97.3%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3131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19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37EF0D2-63D5-4292-9C67-C3C20D36D66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Plot confusion matrix</a:t>
            </a:r>
          </a:p>
          <a:p>
            <a:r>
              <a:rPr lang="en-US" altLang="zh-TW" dirty="0"/>
              <a:t>List some error cases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EEC5F0B-689F-478C-A46E-2E229F46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538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>
            <a:normAutofit/>
          </a:bodyPr>
          <a:lstStyle/>
          <a:p>
            <a:r>
              <a:rPr lang="zh-TW" altLang="zh-TW" dirty="0"/>
              <a:t>使用</a:t>
            </a:r>
            <a:r>
              <a:rPr lang="en-US" altLang="zh-TW" dirty="0"/>
              <a:t>Generative Adversarial Network</a:t>
            </a:r>
            <a:r>
              <a:rPr lang="zh-TW" altLang="zh-TW" dirty="0"/>
              <a:t>增加</a:t>
            </a:r>
            <a:r>
              <a:rPr lang="en-US" altLang="zh-TW" dirty="0"/>
              <a:t>Training</a:t>
            </a:r>
            <a:r>
              <a:rPr lang="zh-TW" altLang="zh-TW" dirty="0"/>
              <a:t>的圖像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Model</a:t>
            </a:r>
          </a:p>
          <a:p>
            <a:pPr lvl="1"/>
            <a:r>
              <a:rPr lang="en-US" altLang="zh-TW" dirty="0" err="1"/>
              <a:t>StyleGAN</a:t>
            </a:r>
            <a:endParaRPr lang="en-US" altLang="zh-TW" dirty="0"/>
          </a:p>
          <a:p>
            <a:r>
              <a:rPr lang="en-US" altLang="zh-TW" dirty="0"/>
              <a:t>Training Time</a:t>
            </a:r>
          </a:p>
          <a:p>
            <a:pPr lvl="1"/>
            <a:r>
              <a:rPr lang="en-US" altLang="zh-TW" dirty="0"/>
              <a:t>Typically, 3 days for each class</a:t>
            </a:r>
            <a:endParaRPr lang="zh-TW" altLang="zh-TW" dirty="0"/>
          </a:p>
          <a:p>
            <a:r>
              <a:rPr lang="en-US" altLang="zh-TW" dirty="0"/>
              <a:t>GPU</a:t>
            </a:r>
          </a:p>
          <a:p>
            <a:pPr lvl="1"/>
            <a:r>
              <a:rPr lang="en-US" altLang="zh-TW" dirty="0"/>
              <a:t>1080ti 2</a:t>
            </a:r>
            <a:r>
              <a:rPr lang="zh-TW" altLang="en-US" dirty="0"/>
              <a:t>張</a:t>
            </a:r>
            <a:endParaRPr lang="zh-TW" altLang="zh-TW" dirty="0"/>
          </a:p>
          <a:p>
            <a:endParaRPr lang="en-US" altLang="zh-TW" dirty="0"/>
          </a:p>
          <a:p>
            <a:pPr marL="365760" lvl="1" indent="0">
              <a:buNone/>
            </a:pPr>
            <a:endParaRPr lang="en-US" altLang="zh-TW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1" y="2708919"/>
            <a:ext cx="116082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Model Inception-ResNet-v2</a:t>
            </a:r>
          </a:p>
          <a:p>
            <a:r>
              <a:rPr lang="en-US" altLang="zh-TW" dirty="0"/>
              <a:t>Data</a:t>
            </a:r>
          </a:p>
          <a:p>
            <a:pPr lvl="1"/>
            <a:r>
              <a:rPr lang="en-US" altLang="zh-TW" dirty="0"/>
              <a:t>10 classes</a:t>
            </a:r>
          </a:p>
          <a:p>
            <a:pPr lvl="1"/>
            <a:r>
              <a:rPr lang="en-US" altLang="zh-TW" dirty="0"/>
              <a:t>Each class has 6500 images</a:t>
            </a:r>
          </a:p>
          <a:p>
            <a:r>
              <a:rPr lang="en-US" altLang="zh-TW" dirty="0"/>
              <a:t>Curve</a:t>
            </a:r>
          </a:p>
          <a:p>
            <a:pPr lvl="1"/>
            <a:r>
              <a:rPr lang="en-US" altLang="zh-TW" dirty="0"/>
              <a:t>Max validation accuracy 64%</a:t>
            </a:r>
          </a:p>
          <a:p>
            <a:pPr lvl="1"/>
            <a:r>
              <a:rPr lang="en-US" altLang="zh-TW" dirty="0"/>
              <a:t>Training accuracy 100%</a:t>
            </a:r>
          </a:p>
          <a:p>
            <a:pPr lvl="1"/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Classification model with </a:t>
            </a:r>
            <a:r>
              <a:rPr lang="en-US" altLang="zh-TW" dirty="0" err="1"/>
              <a:t>StyleGAN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2" r="8127"/>
          <a:stretch/>
        </p:blipFill>
        <p:spPr>
          <a:xfrm>
            <a:off x="4694250" y="4744558"/>
            <a:ext cx="3230550" cy="211344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 r="8127"/>
          <a:stretch/>
        </p:blipFill>
        <p:spPr>
          <a:xfrm>
            <a:off x="827584" y="4731076"/>
            <a:ext cx="3168352" cy="20727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12" y="4503867"/>
            <a:ext cx="3499284" cy="23328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8" r="6424"/>
          <a:stretch/>
        </p:blipFill>
        <p:spPr>
          <a:xfrm>
            <a:off x="848996" y="4725143"/>
            <a:ext cx="3146940" cy="20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Testing Accuracy 84.03%</a:t>
            </a:r>
          </a:p>
          <a:p>
            <a:r>
              <a:rPr lang="en-US" altLang="zh-TW" dirty="0"/>
              <a:t>10</a:t>
            </a:r>
            <a:r>
              <a:rPr lang="zh-TW" altLang="en-US" dirty="0"/>
              <a:t>號麵包效果只有</a:t>
            </a:r>
            <a:r>
              <a:rPr lang="en-US" altLang="zh-TW" dirty="0"/>
              <a:t>14%</a:t>
            </a:r>
          </a:p>
          <a:p>
            <a:pPr lvl="1"/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Classification model with </a:t>
            </a:r>
            <a:r>
              <a:rPr lang="en-US" altLang="zh-TW" dirty="0" err="1"/>
              <a:t>StyleGAN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750" r="6688"/>
          <a:stretch/>
        </p:blipFill>
        <p:spPr>
          <a:xfrm>
            <a:off x="4586463" y="3606317"/>
            <a:ext cx="3844447" cy="321872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r="6814"/>
          <a:stretch/>
        </p:blipFill>
        <p:spPr>
          <a:xfrm>
            <a:off x="252472" y="4005064"/>
            <a:ext cx="4129263" cy="272149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23243" y="2705625"/>
            <a:ext cx="1056377" cy="103728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466301" y="2705626"/>
            <a:ext cx="1056377" cy="103728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514998" y="2705625"/>
            <a:ext cx="1056377" cy="103728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563695" y="2705626"/>
            <a:ext cx="1056377" cy="103728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574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600" b="1" dirty="0">
                <a:latin typeface="+mj-ea"/>
              </a:rPr>
              <a:t>候鳥影像偵測</a:t>
            </a:r>
            <a:br>
              <a:rPr lang="zh-TW" altLang="en-US" sz="3600" b="1" dirty="0">
                <a:latin typeface="+mj-ea"/>
              </a:rPr>
            </a:br>
            <a:r>
              <a:rPr lang="en-US" altLang="zh-TW" sz="3600" b="1" dirty="0">
                <a:latin typeface="+mj-ea"/>
              </a:rPr>
              <a:t>Bird Image Detection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1944216"/>
          </a:xfrm>
        </p:spPr>
        <p:txBody>
          <a:bodyPr>
            <a:normAutofit/>
          </a:bodyPr>
          <a:lstStyle/>
          <a:p>
            <a:r>
              <a:rPr lang="en-US" altLang="zh-TW" dirty="0" err="1">
                <a:latin typeface="Arial" panose="020B0604020202020204" pitchFamily="34" charset="0"/>
              </a:rPr>
              <a:t>Nealson</a:t>
            </a:r>
            <a:r>
              <a:rPr lang="en-US" altLang="zh-TW" dirty="0">
                <a:latin typeface="Arial" panose="020B0604020202020204" pitchFamily="34" charset="0"/>
              </a:rPr>
              <a:t> Liu (</a:t>
            </a:r>
            <a:r>
              <a:rPr lang="zh-TW" altLang="en-US" dirty="0">
                <a:latin typeface="Arial" panose="020B0604020202020204" pitchFamily="34" charset="0"/>
              </a:rPr>
              <a:t>劉濬慶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MIR Lab, CSIE Dept.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National Taiwan University</a:t>
            </a:r>
          </a:p>
          <a:p>
            <a:r>
              <a:rPr lang="en-US" altLang="zh-TW" i="1" dirty="0">
                <a:latin typeface="Arial" panose="020B0604020202020204" pitchFamily="34" charset="0"/>
                <a:hlinkClick r:id="rId2"/>
              </a:rPr>
              <a:t>jang@mirlab.org</a:t>
            </a:r>
            <a:r>
              <a:rPr lang="en-US" altLang="zh-TW" i="1" dirty="0">
                <a:latin typeface="Arial" panose="020B0604020202020204" pitchFamily="34" charset="0"/>
              </a:rPr>
              <a:t>, </a:t>
            </a:r>
            <a:r>
              <a:rPr lang="en-US" altLang="zh-TW" i="1" dirty="0">
                <a:latin typeface="Arial" panose="020B0604020202020204" pitchFamily="34" charset="0"/>
                <a:hlinkClick r:id="rId3"/>
              </a:rPr>
              <a:t>http://mirlab.org/jang</a:t>
            </a:r>
            <a:endParaRPr lang="zh-TW" altLang="en-US" dirty="0"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4711804" y="579597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B5DD0A4-5EC4-420C-89F5-FF49BBA59529}" type="datetime1">
              <a:rPr lang="zh-TW" altLang="en-US" smtClean="0"/>
              <a:pPr algn="ctr"/>
              <a:t>2019/12/20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87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Intro to image dataset</a:t>
            </a:r>
            <a:endParaRPr lang="en-US" altLang="zh-TW" dirty="0">
              <a:latin typeface="+mn-lt"/>
            </a:endParaRPr>
          </a:p>
          <a:p>
            <a:r>
              <a:rPr lang="en-US" altLang="zh-TW" dirty="0">
                <a:latin typeface="+mn-lt"/>
              </a:rPr>
              <a:t>Image pre-processing</a:t>
            </a:r>
          </a:p>
          <a:p>
            <a:pPr lvl="1"/>
            <a:r>
              <a:rPr lang="en-US" altLang="zh-TW" dirty="0">
                <a:latin typeface="+mn-lt"/>
              </a:rPr>
              <a:t>Split to 1000x1000 </a:t>
            </a:r>
          </a:p>
          <a:p>
            <a:r>
              <a:rPr lang="en-US" altLang="zh-TW" dirty="0">
                <a:latin typeface="+mn-lt"/>
              </a:rPr>
              <a:t>Yolo v3 detection</a:t>
            </a:r>
          </a:p>
        </p:txBody>
      </p:sp>
    </p:spTree>
    <p:extLst>
      <p:ext uri="{BB962C8B-B14F-4D97-AF65-F5344CB8AC3E}">
        <p14:creationId xmlns:p14="http://schemas.microsoft.com/office/powerpoint/2010/main" val="31355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>
            <a:normAutofit/>
          </a:bodyPr>
          <a:lstStyle/>
          <a:p>
            <a:r>
              <a:rPr lang="en-US" altLang="zh-TW" dirty="0"/>
              <a:t>Intro to bread image dataset</a:t>
            </a:r>
            <a:endParaRPr lang="en-US" altLang="zh-TW" dirty="0">
              <a:latin typeface="+mn-lt"/>
            </a:endParaRPr>
          </a:p>
          <a:p>
            <a:r>
              <a:rPr lang="en-US" altLang="zh-TW" dirty="0"/>
              <a:t>Three tasks</a:t>
            </a:r>
          </a:p>
          <a:p>
            <a:pPr lvl="1"/>
            <a:r>
              <a:rPr lang="zh-TW" altLang="zh-TW" dirty="0"/>
              <a:t>麵包位置偵測</a:t>
            </a:r>
          </a:p>
          <a:p>
            <a:pPr lvl="1"/>
            <a:r>
              <a:rPr lang="zh-TW" altLang="zh-TW" dirty="0"/>
              <a:t>麵包種類分類</a:t>
            </a:r>
          </a:p>
          <a:p>
            <a:pPr lvl="1"/>
            <a:r>
              <a:rPr lang="zh-TW" altLang="zh-TW" dirty="0"/>
              <a:t>使用</a:t>
            </a:r>
            <a:r>
              <a:rPr lang="en-US" altLang="zh-TW" dirty="0"/>
              <a:t>Generative Adversarial Network</a:t>
            </a:r>
            <a:r>
              <a:rPr lang="zh-TW" altLang="zh-TW" dirty="0"/>
              <a:t>增加</a:t>
            </a:r>
            <a:r>
              <a:rPr lang="zh-TW" altLang="en-US" dirty="0"/>
              <a:t>訓練用的</a:t>
            </a:r>
            <a:r>
              <a:rPr lang="zh-TW" altLang="zh-TW" dirty="0"/>
              <a:t>的圖像</a:t>
            </a:r>
            <a:r>
              <a:rPr lang="zh-TW" altLang="en-US" dirty="0"/>
              <a:t>，以提高辨識率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024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Original image size 4000x3000</a:t>
            </a:r>
          </a:p>
          <a:p>
            <a:r>
              <a:rPr lang="en-US" altLang="zh-TW" dirty="0"/>
              <a:t>Total 80</a:t>
            </a:r>
            <a:r>
              <a:rPr lang="zh-TW" altLang="en-US" dirty="0"/>
              <a:t> 張</a:t>
            </a:r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Image Dataset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20888"/>
            <a:ext cx="5536521" cy="41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4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251520" y="1714488"/>
            <a:ext cx="3754760" cy="706400"/>
          </a:xfrm>
        </p:spPr>
        <p:txBody>
          <a:bodyPr>
            <a:normAutofit/>
          </a:bodyPr>
          <a:lstStyle/>
          <a:p>
            <a:r>
              <a:rPr lang="en-US" altLang="zh-TW" dirty="0"/>
              <a:t>Image size 4000x3000 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Image Preprocessing</a:t>
            </a:r>
            <a:endParaRPr lang="zh-TW" altLang="en-US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8" y="2212288"/>
            <a:ext cx="3260883" cy="2445662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987934" cy="987934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484" y="2204864"/>
            <a:ext cx="987934" cy="987934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968" y="2199609"/>
            <a:ext cx="993189" cy="993189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31" y="2184686"/>
            <a:ext cx="1008112" cy="1008112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61" y="3242256"/>
            <a:ext cx="1001382" cy="1001382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35513"/>
            <a:ext cx="985575" cy="985575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30" y="3244274"/>
            <a:ext cx="980728" cy="980728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95" y="3234333"/>
            <a:ext cx="987934" cy="98793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72564"/>
            <a:ext cx="985575" cy="985575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30" y="4272564"/>
            <a:ext cx="985575" cy="985575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60" y="4276121"/>
            <a:ext cx="982018" cy="982018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3" y="4272564"/>
            <a:ext cx="991610" cy="991610"/>
          </a:xfrm>
          <a:prstGeom prst="rect">
            <a:avLst/>
          </a:prstGeom>
        </p:spPr>
      </p:pic>
      <p:sp>
        <p:nvSpPr>
          <p:cNvPr id="33" name="內容版面配置區 4"/>
          <p:cNvSpPr txBox="1">
            <a:spLocks/>
          </p:cNvSpPr>
          <p:nvPr/>
        </p:nvSpPr>
        <p:spPr>
          <a:xfrm>
            <a:off x="4417640" y="1700808"/>
            <a:ext cx="3754760" cy="7064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9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Image size 1000x1000 12</a:t>
            </a:r>
            <a:r>
              <a:rPr lang="zh-TW" altLang="en-US" dirty="0"/>
              <a:t>張</a:t>
            </a:r>
            <a:r>
              <a:rPr lang="en-US" altLang="zh-TW" dirty="0"/>
              <a:t> </a:t>
            </a:r>
          </a:p>
        </p:txBody>
      </p:sp>
      <p:sp>
        <p:nvSpPr>
          <p:cNvPr id="34" name="向右箭號 33"/>
          <p:cNvSpPr/>
          <p:nvPr/>
        </p:nvSpPr>
        <p:spPr>
          <a:xfrm>
            <a:off x="3646032" y="3234333"/>
            <a:ext cx="824140" cy="452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08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Yolo v3 detection</a:t>
            </a:r>
            <a:endParaRPr lang="zh-TW" altLang="en-US" dirty="0"/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457200" y="1714488"/>
            <a:ext cx="8085584" cy="48108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9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Data</a:t>
            </a:r>
          </a:p>
          <a:p>
            <a:pPr lvl="1"/>
            <a:r>
              <a:rPr lang="en-US" altLang="zh-TW" dirty="0"/>
              <a:t>training : validation 7:3</a:t>
            </a:r>
          </a:p>
          <a:p>
            <a:pPr lvl="1"/>
            <a:r>
              <a:rPr lang="en-US" altLang="zh-TW" dirty="0"/>
              <a:t>detecting image size 992x992</a:t>
            </a:r>
          </a:p>
          <a:p>
            <a:r>
              <a:rPr lang="en-US" altLang="zh-TW" dirty="0"/>
              <a:t>Training</a:t>
            </a:r>
          </a:p>
          <a:p>
            <a:pPr lvl="1"/>
            <a:r>
              <a:rPr lang="en-US" altLang="zh-TW" dirty="0"/>
              <a:t>Epoch</a:t>
            </a:r>
            <a:r>
              <a:rPr lang="zh-TW" altLang="en-US" dirty="0"/>
              <a:t> </a:t>
            </a:r>
            <a:r>
              <a:rPr lang="en-US" altLang="zh-TW" dirty="0"/>
              <a:t>110</a:t>
            </a:r>
          </a:p>
          <a:p>
            <a:pPr lvl="1"/>
            <a:r>
              <a:rPr lang="en-US" altLang="zh-TW" dirty="0"/>
              <a:t>Training minimum loss 84.964 </a:t>
            </a:r>
          </a:p>
          <a:p>
            <a:pPr lvl="1"/>
            <a:r>
              <a:rPr lang="en-US" altLang="zh-TW" dirty="0"/>
              <a:t>Validation minimum loss 88.072</a:t>
            </a:r>
          </a:p>
          <a:p>
            <a:pPr lvl="1"/>
            <a:endParaRPr lang="en-US" altLang="zh-TW" dirty="0"/>
          </a:p>
          <a:p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r="7744"/>
          <a:stretch/>
        </p:blipFill>
        <p:spPr>
          <a:xfrm>
            <a:off x="4897036" y="3212976"/>
            <a:ext cx="3655372" cy="243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6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Yolo v3 detection</a:t>
            </a:r>
            <a:endParaRPr lang="zh-TW" altLang="en-US" dirty="0"/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457200" y="1714488"/>
            <a:ext cx="8085584" cy="48108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9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Testing results</a:t>
            </a:r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4032448" cy="40324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80" y="2204864"/>
            <a:ext cx="40324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6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Yolo v3 detection</a:t>
            </a:r>
            <a:endParaRPr lang="zh-TW" altLang="en-US" dirty="0"/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457200" y="1714488"/>
            <a:ext cx="8085584" cy="48108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9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Testing results</a:t>
            </a:r>
          </a:p>
          <a:p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" y="2420888"/>
            <a:ext cx="3888432" cy="388843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04533"/>
            <a:ext cx="38884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Yolo v3 detection</a:t>
            </a:r>
            <a:endParaRPr lang="zh-TW" altLang="en-US" dirty="0"/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457200" y="1714488"/>
            <a:ext cx="8085584" cy="48108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9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j-lt"/>
                <a:ea typeface="標楷體" pitchFamily="65" charset="-12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Testing results</a:t>
            </a:r>
          </a:p>
          <a:p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2" y="2420888"/>
            <a:ext cx="3888432" cy="388843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04533"/>
            <a:ext cx="3888432" cy="388843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4533"/>
            <a:ext cx="3888432" cy="38884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14246"/>
            <a:ext cx="3895074" cy="38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麵包</a:t>
            </a:r>
            <a:endParaRPr lang="en-US" altLang="zh-TW" dirty="0"/>
          </a:p>
          <a:p>
            <a:pPr lvl="1"/>
            <a:r>
              <a:rPr lang="zh-TW" altLang="zh-TW" dirty="0"/>
              <a:t>共</a:t>
            </a:r>
            <a:r>
              <a:rPr lang="en-US" altLang="zh-TW" dirty="0"/>
              <a:t>17</a:t>
            </a:r>
            <a:r>
              <a:rPr lang="zh-TW" altLang="zh-TW" dirty="0"/>
              <a:t>類，分別</a:t>
            </a:r>
            <a:r>
              <a:rPr lang="en-US" altLang="zh-TW" dirty="0"/>
              <a:t>A</a:t>
            </a:r>
            <a:r>
              <a:rPr lang="zh-TW" altLang="zh-TW" dirty="0"/>
              <a:t>店拍攝以及</a:t>
            </a:r>
            <a:r>
              <a:rPr lang="en-US" altLang="zh-TW" dirty="0"/>
              <a:t>B</a:t>
            </a:r>
            <a:r>
              <a:rPr lang="zh-TW" altLang="zh-TW" dirty="0"/>
              <a:t>店拍攝</a:t>
            </a:r>
            <a:endParaRPr lang="en-US" altLang="zh-TW" dirty="0"/>
          </a:p>
          <a:p>
            <a:pPr lvl="1"/>
            <a:r>
              <a:rPr lang="zh-TW" altLang="en-US" dirty="0"/>
              <a:t>解析度</a:t>
            </a:r>
            <a:r>
              <a:rPr lang="en-US" altLang="zh-TW" dirty="0"/>
              <a:t>1280x720</a:t>
            </a:r>
          </a:p>
          <a:p>
            <a:r>
              <a:rPr lang="zh-TW" altLang="en-US" dirty="0"/>
              <a:t>單一麵包圖片：</a:t>
            </a:r>
            <a:r>
              <a:rPr lang="en-US" altLang="zh-TW" dirty="0"/>
              <a:t>7408</a:t>
            </a:r>
            <a:r>
              <a:rPr lang="zh-TW" altLang="en-US" dirty="0"/>
              <a:t>張</a:t>
            </a:r>
            <a:endParaRPr lang="en-US" altLang="zh-TW" dirty="0"/>
          </a:p>
          <a:p>
            <a:pPr lvl="1"/>
            <a:r>
              <a:rPr lang="en-US" altLang="zh-TW" dirty="0"/>
              <a:t>A</a:t>
            </a:r>
            <a:r>
              <a:rPr lang="zh-TW" altLang="en-US" dirty="0"/>
              <a:t>店：</a:t>
            </a:r>
            <a:r>
              <a:rPr lang="en-US" altLang="zh-TW" dirty="0"/>
              <a:t>5850</a:t>
            </a:r>
            <a:r>
              <a:rPr lang="zh-TW" altLang="en-US" dirty="0"/>
              <a:t>張（長條圖）</a:t>
            </a:r>
            <a:endParaRPr lang="en-US" altLang="zh-TW" dirty="0"/>
          </a:p>
          <a:p>
            <a:pPr lvl="1"/>
            <a:r>
              <a:rPr lang="en-US" altLang="zh-TW" dirty="0"/>
              <a:t>B</a:t>
            </a:r>
            <a:r>
              <a:rPr lang="zh-TW" altLang="en-US" dirty="0"/>
              <a:t>店：</a:t>
            </a:r>
            <a:r>
              <a:rPr lang="en-US" altLang="zh-TW" dirty="0"/>
              <a:t>1558</a:t>
            </a:r>
            <a:r>
              <a:rPr lang="zh-TW" altLang="en-US" dirty="0"/>
              <a:t>張</a:t>
            </a:r>
            <a:endParaRPr lang="en-US" altLang="zh-TW" dirty="0"/>
          </a:p>
          <a:p>
            <a:r>
              <a:rPr lang="zh-TW" altLang="en-US" dirty="0"/>
              <a:t>多個麵包圖片</a:t>
            </a:r>
            <a:r>
              <a:rPr lang="en-US" altLang="zh-TW" dirty="0"/>
              <a:t>: 230</a:t>
            </a:r>
            <a:r>
              <a:rPr lang="zh-TW" altLang="en-US" dirty="0"/>
              <a:t>張</a:t>
            </a:r>
            <a:endParaRPr lang="en-US" altLang="zh-TW" dirty="0"/>
          </a:p>
          <a:p>
            <a:pPr lvl="1"/>
            <a:r>
              <a:rPr lang="en-US" altLang="zh-TW" dirty="0"/>
              <a:t>210</a:t>
            </a:r>
            <a:r>
              <a:rPr lang="zh-TW" altLang="en-US" dirty="0"/>
              <a:t>張麵包不相黏，</a:t>
            </a:r>
            <a:r>
              <a:rPr lang="en-US" altLang="zh-TW" dirty="0"/>
              <a:t>20</a:t>
            </a:r>
            <a:r>
              <a:rPr lang="zh-TW" altLang="en-US" dirty="0"/>
              <a:t>張麵包相黏</a:t>
            </a:r>
            <a:endParaRPr lang="en-US" altLang="zh-TW" dirty="0"/>
          </a:p>
          <a:p>
            <a:pPr lvl="1"/>
            <a:r>
              <a:rPr lang="zh-TW" altLang="en-US" dirty="0"/>
              <a:t>有兩至四種麵包組合</a:t>
            </a:r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Image Dataset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04864"/>
            <a:ext cx="3072342" cy="1728192"/>
          </a:xfrm>
          <a:prstGeom prst="rect">
            <a:avLst/>
          </a:prstGeom>
        </p:spPr>
      </p:pic>
      <p:pic>
        <p:nvPicPr>
          <p:cNvPr id="1026" name="Picture 2" descr="cam0_0_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199" y="4229906"/>
            <a:ext cx="3084239" cy="174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8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Hardware Specs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Hardware specs for our training machine</a:t>
            </a:r>
          </a:p>
          <a:p>
            <a:pPr lvl="1"/>
            <a:r>
              <a:rPr lang="en-US" altLang="zh-TW" dirty="0"/>
              <a:t>OS: Ubuntu</a:t>
            </a:r>
          </a:p>
          <a:p>
            <a:pPr lvl="1"/>
            <a:r>
              <a:rPr lang="en-US" altLang="zh-TW" dirty="0"/>
              <a:t>CPU: </a:t>
            </a:r>
            <a:r>
              <a:rPr lang="pt-BR" altLang="zh-TW" dirty="0"/>
              <a:t>Intel(R) Core(TM) i9-7900X CPU @ 3.30GHz</a:t>
            </a:r>
          </a:p>
          <a:p>
            <a:pPr lvl="1"/>
            <a:r>
              <a:rPr lang="en-US" altLang="zh-TW" dirty="0"/>
              <a:t>GPU: 1080Ti 2</a:t>
            </a:r>
            <a:r>
              <a:rPr lang="zh-TW" altLang="en-US" dirty="0"/>
              <a:t>張</a:t>
            </a:r>
            <a:endParaRPr lang="en-US" altLang="zh-TW" dirty="0"/>
          </a:p>
          <a:p>
            <a:pPr lvl="1"/>
            <a:r>
              <a:rPr lang="en-US" altLang="zh-TW" dirty="0"/>
              <a:t>RAM: 11GB </a:t>
            </a:r>
          </a:p>
          <a:p>
            <a:pPr lvl="1"/>
            <a:r>
              <a:rPr lang="en-US" altLang="zh-TW" dirty="0"/>
              <a:t>HD: 3.6TB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767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zh-TW" altLang="en-US" dirty="0"/>
              <a:t>麵包位置偵測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Model</a:t>
            </a:r>
          </a:p>
          <a:p>
            <a:pPr lvl="1"/>
            <a:r>
              <a:rPr lang="en-US" altLang="zh-TW" dirty="0"/>
              <a:t> YOLO V3</a:t>
            </a:r>
            <a:endParaRPr lang="zh-TW" altLang="zh-TW" dirty="0"/>
          </a:p>
          <a:p>
            <a:r>
              <a:rPr lang="en-US" altLang="zh-TW" dirty="0"/>
              <a:t>Input image size</a:t>
            </a:r>
            <a:r>
              <a:rPr lang="zh-TW" altLang="en-US" dirty="0"/>
              <a:t> （範例圖）</a:t>
            </a:r>
            <a:endParaRPr lang="en-US" altLang="zh-TW" dirty="0"/>
          </a:p>
          <a:p>
            <a:pPr lvl="1"/>
            <a:r>
              <a:rPr lang="en-US" altLang="zh-TW" dirty="0"/>
              <a:t> 704x704</a:t>
            </a:r>
            <a:endParaRPr lang="zh-TW" altLang="zh-TW" dirty="0"/>
          </a:p>
          <a:p>
            <a:r>
              <a:rPr lang="en-US" altLang="zh-TW" dirty="0"/>
              <a:t>Image preprocessing</a:t>
            </a:r>
          </a:p>
          <a:p>
            <a:pPr lvl="1"/>
            <a:r>
              <a:rPr lang="zh-TW" altLang="zh-TW" dirty="0"/>
              <a:t>將單張的圖片</a:t>
            </a:r>
            <a:r>
              <a:rPr lang="zh-TW" altLang="en-US" dirty="0"/>
              <a:t>從中心點</a:t>
            </a:r>
            <a:r>
              <a:rPr lang="en-US" altLang="zh-TW" dirty="0"/>
              <a:t>crop</a:t>
            </a:r>
            <a:r>
              <a:rPr lang="zh-TW" altLang="zh-TW" dirty="0"/>
              <a:t>成</a:t>
            </a:r>
            <a:r>
              <a:rPr lang="en-US" altLang="zh-TW" dirty="0"/>
              <a:t>704x704</a:t>
            </a:r>
            <a:endParaRPr lang="zh-TW" altLang="zh-TW" dirty="0"/>
          </a:p>
          <a:p>
            <a:r>
              <a:rPr lang="en-US" altLang="zh-TW" dirty="0"/>
              <a:t>Training &amp; validation data</a:t>
            </a:r>
          </a:p>
          <a:p>
            <a:pPr lvl="1"/>
            <a:r>
              <a:rPr lang="zh-TW" altLang="zh-TW" dirty="0"/>
              <a:t>隨機合成麵包</a:t>
            </a:r>
            <a:r>
              <a:rPr lang="en-US" altLang="zh-TW" dirty="0"/>
              <a:t>4000</a:t>
            </a:r>
            <a:r>
              <a:rPr lang="zh-TW" altLang="zh-TW" dirty="0"/>
              <a:t>張</a:t>
            </a:r>
            <a:r>
              <a:rPr lang="en-US" altLang="zh-TW" dirty="0"/>
              <a:t>,</a:t>
            </a:r>
            <a:r>
              <a:rPr lang="zh-TW" altLang="zh-TW" dirty="0"/>
              <a:t>單張麵包圖片</a:t>
            </a:r>
            <a:r>
              <a:rPr lang="en-US" altLang="zh-TW" dirty="0"/>
              <a:t>7408</a:t>
            </a:r>
            <a:r>
              <a:rPr lang="zh-TW" altLang="zh-TW" dirty="0"/>
              <a:t>張</a:t>
            </a:r>
            <a:endParaRPr lang="en-US" altLang="zh-TW" dirty="0"/>
          </a:p>
          <a:p>
            <a:pPr lvl="1"/>
            <a:r>
              <a:rPr lang="en-US" altLang="zh-TW" dirty="0"/>
              <a:t>training : validation = 7:3</a:t>
            </a:r>
          </a:p>
          <a:p>
            <a:r>
              <a:rPr lang="en-US" altLang="zh-TW" dirty="0"/>
              <a:t>Training</a:t>
            </a:r>
          </a:p>
          <a:p>
            <a:pPr lvl="1"/>
            <a:r>
              <a:rPr lang="en-US" altLang="zh-TW" dirty="0"/>
              <a:t>118 epochs</a:t>
            </a:r>
          </a:p>
          <a:p>
            <a:pPr lvl="1"/>
            <a:r>
              <a:rPr lang="en-US" altLang="zh-TW" dirty="0"/>
              <a:t>Training/validation loss = 7.266/ 6.816</a:t>
            </a:r>
            <a:endParaRPr lang="zh-TW" altLang="zh-TW" dirty="0"/>
          </a:p>
          <a:p>
            <a:endParaRPr lang="zh-TW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DBADA6E-7DB3-4E5C-9EF4-3E080623630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1" r="9438" b="-406"/>
          <a:stretch/>
        </p:blipFill>
        <p:spPr>
          <a:xfrm>
            <a:off x="5580112" y="4767718"/>
            <a:ext cx="2952328" cy="226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zh-TW" altLang="zh-TW" dirty="0"/>
              <a:t>隨機合成麵</a:t>
            </a:r>
            <a:r>
              <a:rPr lang="zh-TW" altLang="en-US" dirty="0"/>
              <a:t>包的範例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Most important step</a:t>
            </a:r>
          </a:p>
          <a:p>
            <a:pPr lvl="1"/>
            <a:r>
              <a:rPr lang="en-US" altLang="zh-TW" dirty="0"/>
              <a:t>Create fake multiple bread image to boost the recall rate from 95.00% to 100%.</a:t>
            </a:r>
          </a:p>
          <a:p>
            <a:endParaRPr lang="zh-TW" altLang="en-US" dirty="0"/>
          </a:p>
        </p:txBody>
      </p:sp>
      <p:pic>
        <p:nvPicPr>
          <p:cNvPr id="2049" name="Picture 1" descr="combination_4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3125" r="6867"/>
          <a:stretch/>
        </p:blipFill>
        <p:spPr bwMode="auto">
          <a:xfrm>
            <a:off x="437457" y="2996952"/>
            <a:ext cx="371654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-400" r="11413"/>
          <a:stretch/>
        </p:blipFill>
        <p:spPr>
          <a:xfrm>
            <a:off x="4541913" y="2998166"/>
            <a:ext cx="3630487" cy="287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5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zh-TW" altLang="en-US" dirty="0"/>
              <a:t>麵位置偵測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Criteria for bread detection</a:t>
            </a:r>
          </a:p>
          <a:p>
            <a:pPr lvl="1"/>
            <a:r>
              <a:rPr lang="en-US" altLang="zh-TW" dirty="0" err="1"/>
              <a:t>IoU</a:t>
            </a:r>
            <a:r>
              <a:rPr lang="en-US" altLang="zh-TW" dirty="0"/>
              <a:t>(Intersection over Union)</a:t>
            </a:r>
            <a:r>
              <a:rPr lang="zh-TW" altLang="en-US" dirty="0"/>
              <a:t> 超過</a:t>
            </a:r>
            <a:r>
              <a:rPr lang="en-US" altLang="zh-TW" dirty="0"/>
              <a:t> 40%</a:t>
            </a:r>
            <a:r>
              <a:rPr lang="zh-TW" altLang="en-US" dirty="0"/>
              <a:t>當作</a:t>
            </a:r>
            <a:r>
              <a:rPr lang="en-US" altLang="zh-TW" dirty="0"/>
              <a:t>true positive</a:t>
            </a:r>
          </a:p>
          <a:p>
            <a:pPr lvl="1"/>
            <a:r>
              <a:rPr lang="en-US" altLang="zh-TW" dirty="0"/>
              <a:t>Confidence threshold 70%</a:t>
            </a:r>
            <a:r>
              <a:rPr lang="zh-TW" altLang="en-US" dirty="0"/>
              <a:t>以上採信</a:t>
            </a:r>
            <a:endParaRPr lang="en-US" altLang="zh-TW" dirty="0"/>
          </a:p>
          <a:p>
            <a:pPr lvl="1"/>
            <a:r>
              <a:rPr lang="en-US" altLang="zh-TW" dirty="0"/>
              <a:t>Bounding box area 12800</a:t>
            </a:r>
            <a:r>
              <a:rPr lang="zh-TW" altLang="en-US" dirty="0"/>
              <a:t>以下移除</a:t>
            </a:r>
            <a:endParaRPr lang="en-US" altLang="zh-TW" dirty="0"/>
          </a:p>
          <a:p>
            <a:r>
              <a:rPr lang="en-US" altLang="zh-TW" dirty="0"/>
              <a:t>Performance:</a:t>
            </a:r>
            <a:r>
              <a:rPr lang="zh-TW" altLang="en-US" dirty="0"/>
              <a:t> </a:t>
            </a:r>
            <a:r>
              <a:rPr lang="en-US" altLang="zh-TW" dirty="0"/>
              <a:t>100% of MAP (Mean Average Precision) curve</a:t>
            </a:r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1" y="2708919"/>
            <a:ext cx="116082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" name="圖片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" r="7645" b="751"/>
          <a:stretch/>
        </p:blipFill>
        <p:spPr bwMode="auto">
          <a:xfrm>
            <a:off x="1907704" y="3871778"/>
            <a:ext cx="3528392" cy="3021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04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zh-TW" altLang="en-US" dirty="0"/>
              <a:t>麵包位置偵測：輸出範例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1" y="2708919"/>
            <a:ext cx="116082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r="8002" b="24800"/>
          <a:stretch/>
        </p:blipFill>
        <p:spPr>
          <a:xfrm>
            <a:off x="392927" y="2276872"/>
            <a:ext cx="3711364" cy="28803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17451" b="27950"/>
          <a:stretch/>
        </p:blipFill>
        <p:spPr>
          <a:xfrm>
            <a:off x="4595642" y="2276872"/>
            <a:ext cx="371229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2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zh-TW" altLang="en-US" dirty="0"/>
              <a:t>麵包位置偵測：分析比較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/>
              <a:t>分析比較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相黏</a:t>
            </a:r>
            <a:r>
              <a:rPr lang="zh-TW" altLang="en-US" dirty="0"/>
              <a:t>麵包偵測結果</a:t>
            </a:r>
            <a:r>
              <a:rPr lang="zh-TW" altLang="zh-TW" dirty="0"/>
              <a:t>比較</a:t>
            </a:r>
            <a:endParaRPr lang="en-US" altLang="zh-TW" dirty="0"/>
          </a:p>
          <a:p>
            <a:pPr marL="365760" lvl="1" indent="0">
              <a:buNone/>
            </a:pPr>
            <a:r>
              <a:rPr lang="en-US" altLang="zh-TW" dirty="0"/>
              <a:t>(a)</a:t>
            </a:r>
            <a:r>
              <a:rPr lang="zh-TW" altLang="zh-TW" dirty="0"/>
              <a:t>有</a:t>
            </a:r>
            <a:r>
              <a:rPr lang="en-US" altLang="zh-TW" dirty="0"/>
              <a:t>random merge data              (b)</a:t>
            </a:r>
            <a:r>
              <a:rPr lang="zh-TW" altLang="zh-TW" dirty="0"/>
              <a:t>無</a:t>
            </a:r>
            <a:r>
              <a:rPr lang="en-US" altLang="zh-TW" dirty="0"/>
              <a:t>random merge data</a:t>
            </a:r>
          </a:p>
          <a:p>
            <a:endParaRPr lang="en-US" altLang="zh-TW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1" y="2708919"/>
            <a:ext cx="116082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49785"/>
              </p:ext>
            </p:extLst>
          </p:nvPr>
        </p:nvGraphicFramePr>
        <p:xfrm>
          <a:off x="807085" y="2348880"/>
          <a:ext cx="6767829" cy="586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5707">
                  <a:extLst>
                    <a:ext uri="{9D8B030D-6E8A-4147-A177-3AD203B41FA5}">
                      <a16:colId xmlns:a16="http://schemas.microsoft.com/office/drawing/2014/main" val="1554373890"/>
                    </a:ext>
                  </a:extLst>
                </a:gridCol>
                <a:gridCol w="2255707">
                  <a:extLst>
                    <a:ext uri="{9D8B030D-6E8A-4147-A177-3AD203B41FA5}">
                      <a16:colId xmlns:a16="http://schemas.microsoft.com/office/drawing/2014/main" val="1195834109"/>
                    </a:ext>
                  </a:extLst>
                </a:gridCol>
                <a:gridCol w="2256415">
                  <a:extLst>
                    <a:ext uri="{9D8B030D-6E8A-4147-A177-3AD203B41FA5}">
                      <a16:colId xmlns:a16="http://schemas.microsoft.com/office/drawing/2014/main" val="1534441407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Training data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有加入合成麵包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只用單張麵包圖片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5068784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Detection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zh-TW" sz="1200" kern="100" dirty="0">
                          <a:effectLst/>
                        </a:rPr>
                        <a:t>被偵測框出來的麵包</a:t>
                      </a:r>
                      <a:r>
                        <a:rPr lang="en-US" sz="1200" kern="100" dirty="0">
                          <a:effectLst/>
                        </a:rPr>
                        <a:t>%</a:t>
                      </a:r>
                      <a:r>
                        <a:rPr lang="zh-TW" sz="1200" kern="100" dirty="0">
                          <a:effectLst/>
                        </a:rPr>
                        <a:t>數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100%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95%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7225588"/>
                  </a:ext>
                </a:extLst>
              </a:tr>
            </a:tbl>
          </a:graphicData>
        </a:graphic>
      </p:graphicFrame>
      <p:pic>
        <p:nvPicPr>
          <p:cNvPr id="11" name="圖片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4" t="1349" r="1455" b="18625"/>
          <a:stretch/>
        </p:blipFill>
        <p:spPr bwMode="auto">
          <a:xfrm>
            <a:off x="1043608" y="3930051"/>
            <a:ext cx="2520280" cy="2439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圖片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3930781"/>
            <a:ext cx="2736304" cy="2439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50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18519</TotalTime>
  <Words>815</Words>
  <Application>Microsoft Office PowerPoint</Application>
  <PresentationFormat>如螢幕大小 (4:3)</PresentationFormat>
  <Paragraphs>232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新細明體</vt:lpstr>
      <vt:lpstr>標楷體</vt:lpstr>
      <vt:lpstr>Arial</vt:lpstr>
      <vt:lpstr>Calibri</vt:lpstr>
      <vt:lpstr>Times New Roman</vt:lpstr>
      <vt:lpstr>Wingdings</vt:lpstr>
      <vt:lpstr>Wingdings 2</vt:lpstr>
      <vt:lpstr>壁窗</vt:lpstr>
      <vt:lpstr>麵包影像辨識 Bread Image Recognition</vt:lpstr>
      <vt:lpstr>Outline</vt:lpstr>
      <vt:lpstr>Image Dataset</vt:lpstr>
      <vt:lpstr>Hardware Specs</vt:lpstr>
      <vt:lpstr>麵包位置偵測</vt:lpstr>
      <vt:lpstr>隨機合成麵包的範例</vt:lpstr>
      <vt:lpstr>麵位置偵測</vt:lpstr>
      <vt:lpstr>麵包位置偵測：輸出範例</vt:lpstr>
      <vt:lpstr>麵包位置偵測：分析比較</vt:lpstr>
      <vt:lpstr>麵包種類分類</vt:lpstr>
      <vt:lpstr>麵包種類分類</vt:lpstr>
      <vt:lpstr>StyleGAN generate bread 256x256</vt:lpstr>
      <vt:lpstr>麵包種類分類</vt:lpstr>
      <vt:lpstr>PowerPoint 簡報</vt:lpstr>
      <vt:lpstr>使用Generative Adversarial Network增加Training的圖像</vt:lpstr>
      <vt:lpstr>Classification model with StyleGAN</vt:lpstr>
      <vt:lpstr>Classification model with StyleGAN</vt:lpstr>
      <vt:lpstr>候鳥影像偵測 Bird Image Detection</vt:lpstr>
      <vt:lpstr>Outline</vt:lpstr>
      <vt:lpstr>Image Dataset</vt:lpstr>
      <vt:lpstr>Image Preprocessing</vt:lpstr>
      <vt:lpstr>Yolo v3 detection</vt:lpstr>
      <vt:lpstr>Yolo v3 detection</vt:lpstr>
      <vt:lpstr>Yolo v3 detection</vt:lpstr>
      <vt:lpstr>Yolo v3 detection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 HTS 進行中文語音合成之研究</dc:title>
  <dc:creator>heycat</dc:creator>
  <cp:lastModifiedBy> </cp:lastModifiedBy>
  <cp:revision>960</cp:revision>
  <dcterms:created xsi:type="dcterms:W3CDTF">2008-11-09T17:03:56Z</dcterms:created>
  <dcterms:modified xsi:type="dcterms:W3CDTF">2019-12-20T15:22:58Z</dcterms:modified>
</cp:coreProperties>
</file>