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66" r:id="rId2"/>
    <p:sldId id="367" r:id="rId3"/>
    <p:sldId id="368" r:id="rId4"/>
    <p:sldId id="369" r:id="rId5"/>
    <p:sldId id="386" r:id="rId6"/>
    <p:sldId id="370" r:id="rId7"/>
    <p:sldId id="378" r:id="rId8"/>
    <p:sldId id="383" r:id="rId9"/>
    <p:sldId id="387" r:id="rId10"/>
    <p:sldId id="388" r:id="rId11"/>
    <p:sldId id="389" r:id="rId12"/>
    <p:sldId id="391" r:id="rId13"/>
    <p:sldId id="390" r:id="rId14"/>
    <p:sldId id="278" r:id="rId15"/>
    <p:sldId id="279" r:id="rId16"/>
    <p:sldId id="394" r:id="rId17"/>
    <p:sldId id="392" r:id="rId18"/>
    <p:sldId id="396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70" autoAdjust="0"/>
    <p:restoredTop sz="94125" autoAdjust="0"/>
  </p:normalViewPr>
  <p:slideViewPr>
    <p:cSldViewPr>
      <p:cViewPr varScale="1">
        <p:scale>
          <a:sx n="115" d="100"/>
          <a:sy n="115" d="100"/>
        </p:scale>
        <p:origin x="86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46"/>
    </p:cViewPr>
  </p:sorterViewPr>
  <p:notesViewPr>
    <p:cSldViewPr>
      <p:cViewPr varScale="1">
        <p:scale>
          <a:sx n="66" d="100"/>
          <a:sy n="66" d="100"/>
        </p:scale>
        <p:origin x="3134" y="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F13AC-F7EB-4777-9E49-581A4904525B}" type="datetimeFigureOut">
              <a:rPr lang="zh-TW" altLang="en-US" smtClean="0"/>
              <a:pPr/>
              <a:t>2021/1/5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66C95-0D41-448E-A332-327BB5F29A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10984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D7637-36C6-481B-974F-5F218DAE9B6A}" type="datetimeFigureOut">
              <a:rPr lang="zh-TW" altLang="en-US" smtClean="0"/>
              <a:pPr/>
              <a:t>2021/1/5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2C572-1BA5-477C-B07B-B3E31F0FDA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92910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1340768"/>
            <a:ext cx="6172200" cy="1894362"/>
          </a:xfrm>
        </p:spPr>
        <p:txBody>
          <a:bodyPr>
            <a:normAutofit/>
          </a:bodyPr>
          <a:lstStyle>
            <a:lvl1pPr algn="ctr">
              <a:defRPr sz="3500" b="0" i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3933056"/>
            <a:ext cx="6172200" cy="1371600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/>
              <a:t>按一下以編輯母片副標題樣式</a:t>
            </a:r>
            <a:endParaRPr kumimoji="0" 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30" name="圖片 29" descr="mir_logo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91442" y="278112"/>
            <a:ext cx="1295400" cy="5791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D7DB5B5E-FF57-4331-BF13-D94DFA61630B}" type="datetime1">
              <a:rPr lang="zh-TW" altLang="en-US" smtClean="0"/>
              <a:t>2021/1/5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4F57289B-949A-43FD-AF7D-692786BD340A}" type="datetime1">
              <a:rPr lang="zh-TW" altLang="en-US" smtClean="0"/>
              <a:t>2021/1/5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467600" cy="4759464"/>
          </a:xfrm>
        </p:spPr>
        <p:txBody>
          <a:bodyPr/>
          <a:lstStyle>
            <a:lvl1pPr>
              <a:defRPr baseline="0">
                <a:latin typeface="+mj-lt"/>
                <a:ea typeface="標楷體" pitchFamily="65" charset="-120"/>
              </a:defRPr>
            </a:lvl1pPr>
            <a:lvl2pPr>
              <a:defRPr baseline="0">
                <a:latin typeface="+mj-lt"/>
                <a:ea typeface="標楷體" pitchFamily="65" charset="-120"/>
              </a:defRPr>
            </a:lvl2pPr>
            <a:lvl3pPr>
              <a:defRPr sz="1900" baseline="0">
                <a:latin typeface="+mj-lt"/>
                <a:ea typeface="標楷體" pitchFamily="65" charset="-120"/>
              </a:defRPr>
            </a:lvl3pPr>
            <a:lvl4pPr>
              <a:defRPr baseline="0">
                <a:latin typeface="+mj-lt"/>
                <a:ea typeface="標楷體" pitchFamily="65" charset="-120"/>
              </a:defRPr>
            </a:lvl4pPr>
            <a:lvl5pPr>
              <a:defRPr baseline="0">
                <a:latin typeface="+mj-lt"/>
                <a:ea typeface="標楷體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 dirty="0"/>
          </a:p>
        </p:txBody>
      </p:sp>
      <p:pic>
        <p:nvPicPr>
          <p:cNvPr id="6" name="圖片 5" descr="mir_logo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6644" y="135236"/>
            <a:ext cx="1295400" cy="57912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8616078C-AD99-4571-B0DA-C628EF72A2E7}" type="datetime1">
              <a:rPr lang="zh-TW" altLang="en-US" smtClean="0"/>
              <a:t>2021/1/5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baseline="0">
                <a:latin typeface="+mj-lt"/>
              </a:defRPr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 b="0" cap="none" baseline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2DAB0838-BF4F-407C-A6A6-1B3CDC37E013}" type="datetime1">
              <a:rPr lang="zh-TW" altLang="en-US" smtClean="0"/>
              <a:t>2021/1/5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B0D89BC2-FD14-44D8-A12F-F0ED792A0BC1}" type="datetime1">
              <a:rPr lang="zh-TW" altLang="en-US" smtClean="0"/>
              <a:t>2021/1/5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214282" y="1500174"/>
            <a:ext cx="84296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 userDrawn="1"/>
        </p:nvCxnSpPr>
        <p:spPr>
          <a:xfrm>
            <a:off x="214282" y="1571612"/>
            <a:ext cx="8429684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/>
          <p:cNvSpPr/>
          <p:nvPr userDrawn="1"/>
        </p:nvSpPr>
        <p:spPr>
          <a:xfrm>
            <a:off x="8635396" y="628652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矩形 13"/>
          <p:cNvSpPr/>
          <p:nvPr userDrawn="1"/>
        </p:nvSpPr>
        <p:spPr>
          <a:xfrm>
            <a:off x="8394774" y="6290270"/>
            <a:ext cx="827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93BD6009-2A66-4F07-812F-9E9F9B397B69}" type="slidenum">
              <a:rPr lang="zh-TW" altLang="en-US" smtClean="0">
                <a:solidFill>
                  <a:schemeClr val="accent3">
                    <a:lumMod val="75000"/>
                  </a:schemeClr>
                </a:solidFill>
              </a:rPr>
              <a:pPr algn="ctr"/>
              <a:t>‹#›</a:t>
            </a:fld>
            <a:r>
              <a:rPr lang="en-US" altLang="zh-TW" dirty="0">
                <a:solidFill>
                  <a:schemeClr val="accent3">
                    <a:lumMod val="75000"/>
                  </a:schemeClr>
                </a:solidFill>
              </a:rPr>
              <a:t>/22</a:t>
            </a:r>
            <a:endParaRPr lang="zh-TW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100" b="0" kern="1200" cap="none" baseline="0">
          <a:solidFill>
            <a:schemeClr val="tx2"/>
          </a:solidFill>
          <a:latin typeface="Calibri" panose="020F0502020204030204" pitchFamily="34" charset="0"/>
          <a:ea typeface="標楷體" pitchFamily="65" charset="-120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L6nAa1OJiS_xOGZUk8g9m2ujD3_meSU4?usp=shari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3600" b="1" dirty="0">
                <a:latin typeface="+mj-ea"/>
              </a:rPr>
              <a:t>候鳥影像偵測</a:t>
            </a:r>
            <a:br>
              <a:rPr lang="zh-TW" altLang="en-US" sz="3600" b="1" dirty="0">
                <a:latin typeface="+mj-ea"/>
              </a:rPr>
            </a:br>
            <a:r>
              <a:rPr lang="en-US" altLang="zh-TW" sz="3600" b="1" dirty="0">
                <a:latin typeface="+mj-ea"/>
              </a:rPr>
              <a:t>Bird Image Detection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6000" y="3933056"/>
            <a:ext cx="6172200" cy="194421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Arial" panose="020B0604020202020204" pitchFamily="34" charset="0"/>
              </a:rPr>
              <a:t>David Lou(</a:t>
            </a:r>
            <a:r>
              <a:rPr lang="zh-TW" altLang="en-US" dirty="0">
                <a:latin typeface="Arial" panose="020B0604020202020204" pitchFamily="34" charset="0"/>
              </a:rPr>
              <a:t>婁敦傑</a:t>
            </a:r>
            <a:r>
              <a:rPr lang="en-US" altLang="zh-TW" dirty="0">
                <a:latin typeface="Arial" panose="020B0604020202020204" pitchFamily="34" charset="0"/>
              </a:rPr>
              <a:t>)</a:t>
            </a:r>
          </a:p>
          <a:p>
            <a:r>
              <a:rPr lang="en-US" altLang="zh-TW" dirty="0">
                <a:latin typeface="Arial" panose="020B0604020202020204" pitchFamily="34" charset="0"/>
              </a:rPr>
              <a:t>MIR Lab, CSIE Dept.</a:t>
            </a:r>
          </a:p>
          <a:p>
            <a:r>
              <a:rPr lang="en-US" altLang="zh-TW" dirty="0">
                <a:latin typeface="Arial" panose="020B0604020202020204" pitchFamily="34" charset="0"/>
              </a:rPr>
              <a:t>National Taiwan University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4711804" y="5795972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B5DD0A4-5EC4-420C-89F5-FF49BBA59529}" type="datetime1">
              <a:rPr lang="zh-TW" altLang="en-US" smtClean="0"/>
              <a:pPr algn="ctr"/>
              <a:t>2021/1/5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872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效能測試數據集</a:t>
            </a:r>
          </a:p>
        </p:txBody>
      </p:sp>
      <p:sp>
        <p:nvSpPr>
          <p:cNvPr id="6" name="內容版面配置區 4"/>
          <p:cNvSpPr txBox="1">
            <a:spLocks/>
          </p:cNvSpPr>
          <p:nvPr/>
        </p:nvSpPr>
        <p:spPr>
          <a:xfrm>
            <a:off x="457200" y="1714488"/>
            <a:ext cx="8085584" cy="48108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9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第一組</a:t>
            </a:r>
            <a:endParaRPr lang="en-US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1872208" cy="187220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35" y="2204864"/>
            <a:ext cx="1872208" cy="18722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43" y="2204864"/>
            <a:ext cx="1872208" cy="187220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51" y="2204864"/>
            <a:ext cx="1872208" cy="187220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77072"/>
            <a:ext cx="1872208" cy="187220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77072"/>
            <a:ext cx="1872208" cy="187220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508" y="4077072"/>
            <a:ext cx="1872208" cy="187220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398" y="4084367"/>
            <a:ext cx="1864913" cy="186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0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效能測試數據集</a:t>
            </a:r>
          </a:p>
        </p:txBody>
      </p:sp>
      <p:sp>
        <p:nvSpPr>
          <p:cNvPr id="6" name="內容版面配置區 4"/>
          <p:cNvSpPr txBox="1">
            <a:spLocks/>
          </p:cNvSpPr>
          <p:nvPr/>
        </p:nvSpPr>
        <p:spPr>
          <a:xfrm>
            <a:off x="457200" y="1714488"/>
            <a:ext cx="8085584" cy="48108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9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第一組效能</a:t>
            </a:r>
            <a:endParaRPr lang="en-US" altLang="zh-TW" dirty="0"/>
          </a:p>
          <a:p>
            <a:pPr lvl="1"/>
            <a:r>
              <a:rPr lang="zh-TW" altLang="en-US" dirty="0"/>
              <a:t>總共預測出</a:t>
            </a:r>
            <a:r>
              <a:rPr lang="en-US" altLang="zh-TW" dirty="0"/>
              <a:t>1621</a:t>
            </a:r>
            <a:r>
              <a:rPr lang="zh-TW" altLang="en-US" dirty="0"/>
              <a:t>筆資料</a:t>
            </a:r>
            <a:endParaRPr lang="en-US" altLang="zh-TW" dirty="0"/>
          </a:p>
          <a:p>
            <a:pPr lvl="1"/>
            <a:r>
              <a:rPr lang="zh-TW" altLang="en-US" dirty="0"/>
              <a:t>人工標記鳥共</a:t>
            </a:r>
            <a:r>
              <a:rPr lang="en-US" altLang="zh-TW" dirty="0"/>
              <a:t>1386</a:t>
            </a:r>
            <a:r>
              <a:rPr lang="zh-TW" altLang="en-US" dirty="0"/>
              <a:t>筆</a:t>
            </a:r>
            <a:endParaRPr lang="en-US" altLang="zh-TW" dirty="0"/>
          </a:p>
          <a:p>
            <a:pPr lvl="1"/>
            <a:r>
              <a:rPr lang="en-US" altLang="zh-TW" dirty="0"/>
              <a:t>detection rate</a:t>
            </a:r>
            <a:r>
              <a:rPr lang="zh-TW" altLang="en-US" dirty="0"/>
              <a:t> </a:t>
            </a:r>
            <a:r>
              <a:rPr lang="en-US" altLang="zh-TW" dirty="0"/>
              <a:t>90.33%</a:t>
            </a:r>
          </a:p>
          <a:p>
            <a:pPr lvl="1"/>
            <a:r>
              <a:rPr lang="en-US" altLang="zh-TW" dirty="0"/>
              <a:t>TP 1252</a:t>
            </a:r>
          </a:p>
          <a:p>
            <a:pPr lvl="1"/>
            <a:r>
              <a:rPr lang="en-US" altLang="zh-TW" dirty="0"/>
              <a:t>FP 369</a:t>
            </a:r>
            <a:endParaRPr lang="zh-TW" altLang="en-US" dirty="0"/>
          </a:p>
          <a:p>
            <a:pPr lvl="1"/>
            <a:endParaRPr lang="en-US" altLang="zh-TW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 t="6072" r="8127"/>
          <a:stretch/>
        </p:blipFill>
        <p:spPr>
          <a:xfrm>
            <a:off x="3491880" y="3284984"/>
            <a:ext cx="4824536" cy="339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8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效能測試數據集</a:t>
            </a:r>
          </a:p>
        </p:txBody>
      </p:sp>
      <p:sp>
        <p:nvSpPr>
          <p:cNvPr id="6" name="內容版面配置區 4"/>
          <p:cNvSpPr txBox="1">
            <a:spLocks/>
          </p:cNvSpPr>
          <p:nvPr/>
        </p:nvSpPr>
        <p:spPr>
          <a:xfrm>
            <a:off x="457200" y="1714488"/>
            <a:ext cx="8085584" cy="48108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9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第二組</a:t>
            </a:r>
            <a:endParaRPr lang="en-US" altLang="zh-TW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1944216" cy="194421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76872"/>
            <a:ext cx="1944216" cy="194421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6872"/>
            <a:ext cx="1944216" cy="194421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76872"/>
            <a:ext cx="1944216" cy="194421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21088"/>
            <a:ext cx="1944216" cy="1944216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21088"/>
            <a:ext cx="1944216" cy="1944216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21088"/>
            <a:ext cx="1944216" cy="1944216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21088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0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效能測試數據集</a:t>
            </a:r>
          </a:p>
        </p:txBody>
      </p:sp>
      <p:sp>
        <p:nvSpPr>
          <p:cNvPr id="6" name="內容版面配置區 4"/>
          <p:cNvSpPr txBox="1">
            <a:spLocks/>
          </p:cNvSpPr>
          <p:nvPr/>
        </p:nvSpPr>
        <p:spPr>
          <a:xfrm>
            <a:off x="457200" y="1714488"/>
            <a:ext cx="8085584" cy="48108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9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第二組效能</a:t>
            </a:r>
            <a:endParaRPr lang="en-US" altLang="zh-TW" dirty="0"/>
          </a:p>
          <a:p>
            <a:pPr lvl="1"/>
            <a:r>
              <a:rPr lang="zh-TW" altLang="en-US" dirty="0"/>
              <a:t>總共預測出</a:t>
            </a:r>
            <a:r>
              <a:rPr lang="en-US" altLang="zh-TW" dirty="0"/>
              <a:t>4393</a:t>
            </a:r>
            <a:r>
              <a:rPr lang="zh-TW" altLang="en-US" dirty="0"/>
              <a:t>筆資料</a:t>
            </a:r>
          </a:p>
          <a:p>
            <a:pPr lvl="1"/>
            <a:r>
              <a:rPr lang="zh-TW" altLang="en-US" dirty="0"/>
              <a:t>人工標記鳥共</a:t>
            </a:r>
            <a:r>
              <a:rPr lang="en-US" altLang="zh-TW" dirty="0"/>
              <a:t>4203</a:t>
            </a:r>
            <a:r>
              <a:rPr lang="zh-TW" altLang="en-US" dirty="0"/>
              <a:t>筆</a:t>
            </a:r>
          </a:p>
          <a:p>
            <a:pPr lvl="1"/>
            <a:r>
              <a:rPr lang="en-US" altLang="zh-TW" dirty="0"/>
              <a:t>detection rate 81.73%</a:t>
            </a:r>
          </a:p>
          <a:p>
            <a:pPr lvl="1"/>
            <a:r>
              <a:rPr lang="en-US" altLang="zh-TW" dirty="0"/>
              <a:t>TP:3435</a:t>
            </a:r>
          </a:p>
          <a:p>
            <a:pPr lvl="1"/>
            <a:r>
              <a:rPr lang="en-US" altLang="zh-TW" dirty="0"/>
              <a:t>FP:958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" t="5260" r="8127"/>
          <a:stretch/>
        </p:blipFill>
        <p:spPr>
          <a:xfrm>
            <a:off x="3707904" y="3314894"/>
            <a:ext cx="4752528" cy="336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2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457200" y="274680"/>
            <a:ext cx="746640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3100" b="0" strike="noStrike" spc="-1" dirty="0">
                <a:solidFill>
                  <a:srgbClr val="575F6D"/>
                </a:solidFill>
                <a:latin typeface="Calibri"/>
                <a:ea typeface="標楷體"/>
              </a:rPr>
              <a:t>YOLOV4 </a:t>
            </a:r>
            <a:r>
              <a:rPr lang="en-US" sz="3100" b="0" strike="noStrike" spc="-1" dirty="0" err="1">
                <a:solidFill>
                  <a:srgbClr val="575F6D"/>
                </a:solidFill>
                <a:latin typeface="Calibri"/>
                <a:ea typeface="標楷體"/>
              </a:rPr>
              <a:t>測試數據集</a:t>
            </a:r>
            <a:endParaRPr lang="en-US" sz="3100" b="0" strike="noStrike" spc="-1" dirty="0"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457200" y="1714320"/>
            <a:ext cx="8084520" cy="48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274320" indent="-273240">
              <a:lnSpc>
                <a:spcPct val="15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標楷體"/>
              </a:rPr>
              <a:t>第一組效能</a:t>
            </a:r>
            <a:endParaRPr lang="en-US" sz="2400" b="0" strike="noStrike" spc="-1" dirty="0">
              <a:latin typeface="Arial"/>
            </a:endParaRPr>
          </a:p>
          <a:p>
            <a:pPr marL="640080" lvl="1" indent="-273240">
              <a:lnSpc>
                <a:spcPct val="15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總共預測出1702筆資料</a:t>
            </a:r>
            <a:endParaRPr lang="en-US" sz="2100" b="0" strike="noStrike" spc="-1" dirty="0">
              <a:latin typeface="Arial"/>
            </a:endParaRPr>
          </a:p>
          <a:p>
            <a:pPr marL="640080" lvl="1" indent="-273240">
              <a:lnSpc>
                <a:spcPct val="15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人工標記鳥共1386筆</a:t>
            </a:r>
            <a:endParaRPr lang="en-US" sz="2100" b="0" strike="noStrike" spc="-1" dirty="0">
              <a:latin typeface="Arial"/>
            </a:endParaRPr>
          </a:p>
          <a:p>
            <a:pPr marL="640080" lvl="1" indent="-273240">
              <a:lnSpc>
                <a:spcPct val="15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detection rate 95.3 %</a:t>
            </a:r>
            <a:endParaRPr lang="en-US" sz="2100" b="0" strike="noStrike" spc="-1" dirty="0">
              <a:latin typeface="Arial"/>
            </a:endParaRPr>
          </a:p>
          <a:p>
            <a:pPr marL="864000" lvl="3" indent="-215640">
              <a:lnSpc>
                <a:spcPct val="150000"/>
              </a:lnSpc>
              <a:spcBef>
                <a:spcPts val="4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Yolov3:  90.33 % </a:t>
            </a:r>
            <a:endParaRPr lang="en-US" sz="2100" b="0" strike="noStrike" spc="-1" dirty="0">
              <a:latin typeface="Arial"/>
            </a:endParaRPr>
          </a:p>
          <a:p>
            <a:pPr marL="640080" lvl="1" indent="-273240">
              <a:lnSpc>
                <a:spcPct val="15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lang="en-US" sz="2100" b="0" strike="noStrike" spc="-1" dirty="0" err="1">
                <a:solidFill>
                  <a:srgbClr val="000000"/>
                </a:solidFill>
                <a:latin typeface="Calibri"/>
                <a:ea typeface="標楷體"/>
              </a:rPr>
              <a:t>mAP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: 94.06%</a:t>
            </a:r>
            <a:endParaRPr lang="en-US" sz="2100" b="0" strike="noStrike" spc="-1" dirty="0">
              <a:latin typeface="Arial"/>
            </a:endParaRPr>
          </a:p>
          <a:p>
            <a:pPr marL="640080" lvl="1" indent="-273240">
              <a:lnSpc>
                <a:spcPct val="15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TP</a:t>
            </a:r>
            <a:r>
              <a:rPr lang="en-US" altLang="zh-TW" sz="2100" spc="-1" dirty="0">
                <a:solidFill>
                  <a:srgbClr val="000000"/>
                </a:solidFill>
                <a:ea typeface="標楷體"/>
              </a:rPr>
              <a:t>(</a:t>
            </a:r>
            <a:r>
              <a:rPr lang="zh-TW" altLang="en-US" sz="2100" spc="-1" dirty="0">
                <a:solidFill>
                  <a:srgbClr val="000000"/>
                </a:solidFill>
                <a:ea typeface="標楷體"/>
              </a:rPr>
              <a:t>預測為陽性，預測正確</a:t>
            </a:r>
            <a:r>
              <a:rPr lang="en-US" altLang="zh-TW" sz="2100" spc="-1" dirty="0">
                <a:solidFill>
                  <a:srgbClr val="000000"/>
                </a:solidFill>
                <a:ea typeface="標楷體"/>
              </a:rPr>
              <a:t>)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: 1321</a:t>
            </a:r>
            <a:endParaRPr lang="en-US" sz="2100" b="0" strike="noStrike" spc="-1" dirty="0">
              <a:latin typeface="Arial"/>
            </a:endParaRPr>
          </a:p>
          <a:p>
            <a:pPr marL="640080" lvl="1" indent="-273240">
              <a:lnSpc>
                <a:spcPct val="15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FP</a:t>
            </a:r>
            <a:r>
              <a:rPr lang="en-US" altLang="zh-TW" sz="2100" spc="-1" dirty="0">
                <a:solidFill>
                  <a:srgbClr val="000000"/>
                </a:solidFill>
                <a:ea typeface="標楷體"/>
              </a:rPr>
              <a:t>(</a:t>
            </a:r>
            <a:r>
              <a:rPr lang="zh-TW" altLang="en-US" sz="2100" spc="-1" dirty="0">
                <a:solidFill>
                  <a:srgbClr val="000000"/>
                </a:solidFill>
                <a:ea typeface="標楷體"/>
              </a:rPr>
              <a:t>預測為陽性，預測錯誤</a:t>
            </a:r>
            <a:r>
              <a:rPr lang="en-US" altLang="zh-TW" sz="2100" spc="-1" dirty="0">
                <a:solidFill>
                  <a:srgbClr val="000000"/>
                </a:solidFill>
                <a:ea typeface="標楷體"/>
              </a:rPr>
              <a:t>)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: 381</a:t>
            </a:r>
          </a:p>
          <a:p>
            <a:pPr marL="640080" lvl="1" indent="-273240">
              <a:lnSpc>
                <a:spcPct val="15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lang="en-US" sz="2100" spc="-1" dirty="0">
                <a:solidFill>
                  <a:srgbClr val="000000"/>
                </a:solidFill>
                <a:latin typeface="Calibri"/>
                <a:ea typeface="標楷體"/>
              </a:rPr>
              <a:t>FN</a:t>
            </a:r>
            <a:r>
              <a:rPr lang="en-US" altLang="zh-TW" sz="2100" spc="-1" dirty="0">
                <a:solidFill>
                  <a:srgbClr val="000000"/>
                </a:solidFill>
                <a:ea typeface="標楷體"/>
              </a:rPr>
              <a:t>(</a:t>
            </a:r>
            <a:r>
              <a:rPr lang="zh-TW" altLang="en-US" sz="2100" spc="-1" dirty="0">
                <a:solidFill>
                  <a:srgbClr val="000000"/>
                </a:solidFill>
                <a:ea typeface="標楷體"/>
              </a:rPr>
              <a:t>預測為陰性，預測錯誤</a:t>
            </a:r>
            <a:r>
              <a:rPr lang="en-US" altLang="zh-TW" sz="2100" spc="-1" dirty="0">
                <a:solidFill>
                  <a:srgbClr val="000000"/>
                </a:solidFill>
                <a:ea typeface="標楷體"/>
              </a:rPr>
              <a:t>)</a:t>
            </a:r>
            <a:r>
              <a:rPr lang="en-US" sz="2100" spc="-1" dirty="0">
                <a:solidFill>
                  <a:srgbClr val="000000"/>
                </a:solidFill>
                <a:latin typeface="Calibri"/>
                <a:ea typeface="標楷體"/>
              </a:rPr>
              <a:t>: 65</a:t>
            </a:r>
            <a:endParaRPr lang="en-US" sz="21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lang="en-US" sz="2100" b="0" strike="noStrike" spc="-1" dirty="0">
              <a:latin typeface="Arial"/>
            </a:endParaRPr>
          </a:p>
        </p:txBody>
      </p:sp>
      <p:pic>
        <p:nvPicPr>
          <p:cNvPr id="222" name="圖片 221"/>
          <p:cNvPicPr/>
          <p:nvPr/>
        </p:nvPicPr>
        <p:blipFill>
          <a:blip r:embed="rId2"/>
          <a:stretch/>
        </p:blipFill>
        <p:spPr>
          <a:xfrm>
            <a:off x="5652120" y="4207680"/>
            <a:ext cx="2520280" cy="2525400"/>
          </a:xfrm>
          <a:prstGeom prst="rect">
            <a:avLst/>
          </a:prstGeom>
          <a:ln>
            <a:noFill/>
          </a:ln>
        </p:spPr>
      </p:pic>
      <p:pic>
        <p:nvPicPr>
          <p:cNvPr id="223" name="圖片 222"/>
          <p:cNvPicPr/>
          <p:nvPr/>
        </p:nvPicPr>
        <p:blipFill>
          <a:blip r:embed="rId3"/>
          <a:stretch/>
        </p:blipFill>
        <p:spPr>
          <a:xfrm>
            <a:off x="5652120" y="1802880"/>
            <a:ext cx="2520280" cy="2195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88510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457200" y="274680"/>
            <a:ext cx="746640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altLang="zh-TW" sz="3100" spc="-1" dirty="0">
                <a:solidFill>
                  <a:srgbClr val="575F6D"/>
                </a:solidFill>
                <a:ea typeface="標楷體"/>
              </a:rPr>
              <a:t>YOLOV4 </a:t>
            </a:r>
            <a:r>
              <a:rPr lang="en-US" altLang="zh-TW" sz="3100" spc="-1" dirty="0" err="1">
                <a:solidFill>
                  <a:srgbClr val="575F6D"/>
                </a:solidFill>
                <a:ea typeface="標楷體"/>
              </a:rPr>
              <a:t>測試數據集</a:t>
            </a:r>
            <a:endParaRPr lang="en-US" altLang="zh-TW" sz="3100" spc="-1" dirty="0"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457200" y="1714320"/>
            <a:ext cx="8084520" cy="48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274320" indent="-273240">
              <a:lnSpc>
                <a:spcPct val="15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標楷體"/>
              </a:rPr>
              <a:t>第二組效能</a:t>
            </a:r>
            <a:endParaRPr lang="en-US" sz="2400" b="0" strike="noStrike" spc="-1" dirty="0">
              <a:latin typeface="Arial"/>
            </a:endParaRPr>
          </a:p>
          <a:p>
            <a:pPr marL="640080" lvl="1" indent="-273240">
              <a:lnSpc>
                <a:spcPct val="15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總共預測出4984筆資料</a:t>
            </a:r>
            <a:endParaRPr lang="en-US" sz="2100" b="0" strike="noStrike" spc="-1" dirty="0">
              <a:latin typeface="Arial"/>
            </a:endParaRPr>
          </a:p>
          <a:p>
            <a:pPr marL="640080" lvl="1" indent="-273240">
              <a:lnSpc>
                <a:spcPct val="15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人工標記鳥共4203筆</a:t>
            </a:r>
            <a:endParaRPr lang="en-US" sz="2100" b="0" strike="noStrike" spc="-1" dirty="0">
              <a:latin typeface="Arial"/>
            </a:endParaRPr>
          </a:p>
          <a:p>
            <a:pPr marL="640080" lvl="1" indent="-273240">
              <a:lnSpc>
                <a:spcPct val="15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detection rate 92.14%</a:t>
            </a:r>
            <a:endParaRPr lang="en-US" sz="2100" b="0" strike="noStrike" spc="-1" dirty="0">
              <a:latin typeface="Arial"/>
            </a:endParaRPr>
          </a:p>
          <a:p>
            <a:pPr marL="864000" lvl="3" indent="-215640">
              <a:lnSpc>
                <a:spcPct val="150000"/>
              </a:lnSpc>
              <a:spcBef>
                <a:spcPts val="4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Yolov3: 81.73%</a:t>
            </a:r>
            <a:endParaRPr lang="en-US" sz="2100" b="0" strike="noStrike" spc="-1" dirty="0">
              <a:latin typeface="Arial"/>
            </a:endParaRPr>
          </a:p>
          <a:p>
            <a:pPr marL="640080" lvl="1" indent="-273240">
              <a:lnSpc>
                <a:spcPct val="15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lang="en-US" sz="2100" b="0" strike="noStrike" spc="-1" dirty="0" err="1">
                <a:solidFill>
                  <a:srgbClr val="000000"/>
                </a:solidFill>
                <a:latin typeface="Calibri"/>
                <a:ea typeface="標楷體"/>
              </a:rPr>
              <a:t>mAP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: 87.85%</a:t>
            </a:r>
            <a:endParaRPr lang="en-US" sz="2100" b="0" strike="noStrike" spc="-1" dirty="0">
              <a:latin typeface="Arial"/>
            </a:endParaRPr>
          </a:p>
          <a:p>
            <a:pPr marL="640080" lvl="1" indent="-273240">
              <a:lnSpc>
                <a:spcPct val="15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TP(</a:t>
            </a:r>
            <a:r>
              <a:rPr lang="zh-TW" altLang="en-US" sz="2100" spc="-1" dirty="0">
                <a:solidFill>
                  <a:srgbClr val="000000"/>
                </a:solidFill>
                <a:ea typeface="標楷體"/>
              </a:rPr>
              <a:t>預測為陽性，預測正確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): 3873 </a:t>
            </a:r>
            <a:endParaRPr lang="en-US" sz="2100" b="0" strike="noStrike" spc="-1" dirty="0">
              <a:latin typeface="Arial"/>
            </a:endParaRPr>
          </a:p>
          <a:p>
            <a:pPr marL="640080" lvl="1" indent="-273240">
              <a:lnSpc>
                <a:spcPct val="15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FP(</a:t>
            </a:r>
            <a:r>
              <a:rPr lang="zh-TW" altLang="en-US" sz="2100" spc="-1" dirty="0">
                <a:solidFill>
                  <a:srgbClr val="000000"/>
                </a:solidFill>
                <a:ea typeface="標楷體"/>
              </a:rPr>
              <a:t>預測為陽性，預測錯誤</a:t>
            </a:r>
            <a:r>
              <a:rPr lang="en-US" altLang="zh-TW" sz="2100" spc="-1" dirty="0">
                <a:solidFill>
                  <a:srgbClr val="000000"/>
                </a:solidFill>
                <a:ea typeface="標楷體"/>
              </a:rPr>
              <a:t>)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: 1021</a:t>
            </a:r>
          </a:p>
          <a:p>
            <a:pPr marL="640080" lvl="1" indent="-273240">
              <a:lnSpc>
                <a:spcPct val="15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lang="en-US" sz="2100" spc="-1" dirty="0">
                <a:solidFill>
                  <a:srgbClr val="000000"/>
                </a:solidFill>
                <a:latin typeface="Calibri"/>
                <a:ea typeface="標楷體"/>
              </a:rPr>
              <a:t>FN(</a:t>
            </a:r>
            <a:r>
              <a:rPr lang="zh-TW" altLang="en-US" sz="2100" spc="-1" dirty="0">
                <a:solidFill>
                  <a:srgbClr val="000000"/>
                </a:solidFill>
                <a:ea typeface="標楷體"/>
              </a:rPr>
              <a:t>預測為陰性，預測錯誤</a:t>
            </a:r>
            <a:r>
              <a:rPr lang="en-US" altLang="zh-TW" sz="2100" spc="-1" dirty="0">
                <a:solidFill>
                  <a:srgbClr val="000000"/>
                </a:solidFill>
                <a:ea typeface="標楷體"/>
              </a:rPr>
              <a:t>)</a:t>
            </a:r>
            <a:r>
              <a:rPr lang="en-US" sz="2100" spc="-1" dirty="0">
                <a:solidFill>
                  <a:srgbClr val="000000"/>
                </a:solidFill>
                <a:latin typeface="Calibri"/>
                <a:ea typeface="標楷體"/>
              </a:rPr>
              <a:t>: 330</a:t>
            </a:r>
            <a:endParaRPr lang="en-US" sz="2100" b="0" strike="noStrike" spc="-1" dirty="0">
              <a:latin typeface="Arial"/>
            </a:endParaRPr>
          </a:p>
        </p:txBody>
      </p:sp>
      <p:pic>
        <p:nvPicPr>
          <p:cNvPr id="226" name="圖片 225"/>
          <p:cNvPicPr/>
          <p:nvPr/>
        </p:nvPicPr>
        <p:blipFill>
          <a:blip r:embed="rId2"/>
          <a:stretch/>
        </p:blipFill>
        <p:spPr>
          <a:xfrm>
            <a:off x="5508104" y="1711800"/>
            <a:ext cx="2530336" cy="2365272"/>
          </a:xfrm>
          <a:prstGeom prst="rect">
            <a:avLst/>
          </a:prstGeom>
          <a:ln>
            <a:noFill/>
          </a:ln>
        </p:spPr>
      </p:pic>
      <p:pic>
        <p:nvPicPr>
          <p:cNvPr id="227" name="圖片 226"/>
          <p:cNvPicPr/>
          <p:nvPr/>
        </p:nvPicPr>
        <p:blipFill>
          <a:blip r:embed="rId3"/>
          <a:stretch/>
        </p:blipFill>
        <p:spPr>
          <a:xfrm>
            <a:off x="5508104" y="4248000"/>
            <a:ext cx="2530336" cy="236527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8857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D2F857FE-BF62-0E46-B11A-7DF0EDEF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其他鳥類影片</a:t>
            </a:r>
            <a:r>
              <a:rPr kumimoji="1" lang="zh-TW" altLang="en-US" dirty="0"/>
              <a:t> </a:t>
            </a:r>
            <a:r>
              <a:rPr kumimoji="1" lang="en-US" altLang="zh-TW" dirty="0"/>
              <a:t>&amp; FPS </a:t>
            </a:r>
            <a:r>
              <a:rPr kumimoji="1" lang="zh-CN" altLang="en-US" dirty="0"/>
              <a:t>和</a:t>
            </a:r>
            <a:r>
              <a:rPr kumimoji="1" lang="zh-TW" altLang="en-US" dirty="0"/>
              <a:t> </a:t>
            </a:r>
            <a:r>
              <a:rPr kumimoji="1" lang="en-US" altLang="zh-TW" dirty="0"/>
              <a:t>Resolution</a:t>
            </a:r>
            <a:endParaRPr kumimoji="1" lang="zh-TW" altLang="en-US" dirty="0"/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633BD3D5-867E-BB4D-A919-BD99AF944D9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8003232" cy="475946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影片連結：</a:t>
            </a:r>
            <a:r>
              <a:rPr lang="en" altLang="zh-CN" dirty="0">
                <a:hlinkClick r:id="rId2"/>
              </a:rPr>
              <a:t>https://drive.google.com/drive/folders/1L6nAa1OJiS_xOGZUk8g9m2ujD3_meSU4?usp=sharing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Other image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有非鳥類的物件被偵測錯誤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能抓出其餘鳥類，但信心分數較低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應用於其他鳥類影片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能抓出其餘鳥類，但信心分數較低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zh-TW" altLang="en-US" dirty="0"/>
              <a:t>物體比較近的效果比較好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zh-TW" altLang="en-US" dirty="0"/>
              <a:t>還是有誇張的錯誤</a:t>
            </a:r>
            <a:r>
              <a:rPr lang="zh-CN" altLang="en-US" dirty="0"/>
              <a:t>需要改進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TW" dirty="0"/>
              <a:t>FPS &amp; Resolution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差異性不大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72175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754A49E-BFA8-1A40-99EF-BD5F5CC06A1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3" y="2060848"/>
            <a:ext cx="3703417" cy="2083172"/>
          </a:xfr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D2F857FE-BF62-0E46-B11A-7DF0EDEF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Other image</a:t>
            </a:r>
            <a:endParaRPr kumimoji="1"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3501B52-436A-BF4F-B1D5-062536967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08" y="2708920"/>
            <a:ext cx="3195884" cy="378904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4B23BF3-BE23-3D4E-BCD8-F464D31EA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7" y="4365104"/>
            <a:ext cx="3436888" cy="228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35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D2F857FE-BF62-0E46-B11A-7DF0EDEF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Next</a:t>
            </a:r>
            <a:endParaRPr kumimoji="1" lang="zh-TW" altLang="en-US" dirty="0"/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633BD3D5-867E-BB4D-A919-BD99AF944D9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量化檢測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zh-CN" altLang="en-US" dirty="0"/>
              <a:t>檢測不同</a:t>
            </a:r>
            <a:r>
              <a:rPr lang="en-US" altLang="zh-CN" dirty="0"/>
              <a:t>FPS</a:t>
            </a:r>
            <a:r>
              <a:rPr lang="zh-CN" altLang="en-US" dirty="0"/>
              <a:t>和</a:t>
            </a:r>
            <a:r>
              <a:rPr lang="en-US" altLang="zh-CN" dirty="0"/>
              <a:t>Resolution</a:t>
            </a:r>
            <a:r>
              <a:rPr lang="zh-CN" altLang="en-US" dirty="0"/>
              <a:t>物件偵測的數量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en-US" altLang="zh-TW" dirty="0"/>
              <a:t>Mask</a:t>
            </a:r>
            <a:r>
              <a:rPr lang="zh-TW" altLang="en-US" dirty="0"/>
              <a:t> </a:t>
            </a:r>
            <a:r>
              <a:rPr lang="en-US" altLang="zh-TW" dirty="0"/>
              <a:t>RCNN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Object detection </a:t>
            </a:r>
            <a:r>
              <a:rPr lang="zh-CN" altLang="en-US" dirty="0"/>
              <a:t>其他模型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Object detection </a:t>
            </a:r>
            <a:r>
              <a:rPr lang="zh-CN" altLang="en-US" dirty="0"/>
              <a:t>花費時間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改變</a:t>
            </a:r>
            <a:r>
              <a:rPr lang="en-US" altLang="zh-CN" dirty="0"/>
              <a:t> training dataset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目標：</a:t>
            </a:r>
            <a:r>
              <a:rPr lang="en-US" altLang="zh-TW" dirty="0"/>
              <a:t>High resolution and high accuracy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0396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Intro to image dataset</a:t>
            </a:r>
            <a:endParaRPr lang="en-US" altLang="zh-TW" dirty="0">
              <a:latin typeface="+mn-lt"/>
            </a:endParaRPr>
          </a:p>
          <a:p>
            <a:r>
              <a:rPr lang="en-US" altLang="zh-TW" dirty="0">
                <a:latin typeface="+mn-lt"/>
              </a:rPr>
              <a:t>Image pre-processing</a:t>
            </a:r>
          </a:p>
          <a:p>
            <a:pPr lvl="1"/>
            <a:r>
              <a:rPr lang="en-US" altLang="zh-TW" dirty="0">
                <a:latin typeface="+mn-lt"/>
              </a:rPr>
              <a:t>Split to 1000x1000 </a:t>
            </a:r>
          </a:p>
          <a:p>
            <a:r>
              <a:rPr lang="en-US" altLang="zh-TW" dirty="0">
                <a:latin typeface="+mn-lt"/>
              </a:rPr>
              <a:t>Yolo v3 detection</a:t>
            </a:r>
          </a:p>
          <a:p>
            <a:r>
              <a:rPr lang="en-US" altLang="zh-TW" dirty="0"/>
              <a:t>Yolo v4 detection</a:t>
            </a:r>
            <a:endParaRPr lang="en-US" altLang="zh-TW" dirty="0">
              <a:latin typeface="+mn-lt"/>
            </a:endParaRPr>
          </a:p>
          <a:p>
            <a:r>
              <a:rPr lang="en-US" altLang="zh-TW" dirty="0">
                <a:latin typeface="+mn-lt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313553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Original image size 4000x3000</a:t>
            </a:r>
          </a:p>
          <a:p>
            <a:r>
              <a:rPr lang="en-US" altLang="zh-TW" dirty="0"/>
              <a:t>Total 80</a:t>
            </a:r>
            <a:r>
              <a:rPr lang="zh-TW" altLang="en-US" dirty="0"/>
              <a:t> 張</a:t>
            </a:r>
            <a:endParaRPr lang="en-US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Image Dataset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20888"/>
            <a:ext cx="5536521" cy="415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4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251520" y="1714488"/>
            <a:ext cx="3754760" cy="706400"/>
          </a:xfrm>
        </p:spPr>
        <p:txBody>
          <a:bodyPr>
            <a:normAutofit/>
          </a:bodyPr>
          <a:lstStyle/>
          <a:p>
            <a:r>
              <a:rPr lang="en-US" altLang="zh-TW" dirty="0"/>
              <a:t>Image size 4000x3000 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Image Preprocessing</a:t>
            </a:r>
            <a:endParaRPr lang="zh-TW" altLang="en-US" dirty="0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18" y="2212288"/>
            <a:ext cx="3260883" cy="2445662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4864"/>
            <a:ext cx="987934" cy="987934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484" y="2204864"/>
            <a:ext cx="987934" cy="987934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968" y="2199609"/>
            <a:ext cx="993189" cy="993189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31" y="2184686"/>
            <a:ext cx="1008112" cy="1008112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61" y="3242256"/>
            <a:ext cx="1001382" cy="1001382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35513"/>
            <a:ext cx="985575" cy="985575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730" y="3244274"/>
            <a:ext cx="980728" cy="980728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95" y="3234333"/>
            <a:ext cx="987934" cy="987934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72564"/>
            <a:ext cx="985575" cy="985575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730" y="4272564"/>
            <a:ext cx="985575" cy="985575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60" y="4276121"/>
            <a:ext cx="982018" cy="982018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3" y="4272564"/>
            <a:ext cx="991610" cy="991610"/>
          </a:xfrm>
          <a:prstGeom prst="rect">
            <a:avLst/>
          </a:prstGeom>
        </p:spPr>
      </p:pic>
      <p:sp>
        <p:nvSpPr>
          <p:cNvPr id="33" name="內容版面配置區 4"/>
          <p:cNvSpPr txBox="1">
            <a:spLocks/>
          </p:cNvSpPr>
          <p:nvPr/>
        </p:nvSpPr>
        <p:spPr>
          <a:xfrm>
            <a:off x="4417640" y="1700808"/>
            <a:ext cx="3754760" cy="7064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9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Image size 1000x1000 12</a:t>
            </a:r>
            <a:r>
              <a:rPr lang="zh-TW" altLang="en-US" dirty="0"/>
              <a:t>張</a:t>
            </a:r>
            <a:r>
              <a:rPr lang="en-US" altLang="zh-TW" dirty="0"/>
              <a:t> </a:t>
            </a:r>
          </a:p>
        </p:txBody>
      </p:sp>
      <p:sp>
        <p:nvSpPr>
          <p:cNvPr id="34" name="向右箭號 33"/>
          <p:cNvSpPr/>
          <p:nvPr/>
        </p:nvSpPr>
        <p:spPr>
          <a:xfrm>
            <a:off x="3646032" y="3234333"/>
            <a:ext cx="824140" cy="452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908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有兩種鳥類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76872"/>
            <a:ext cx="5256584" cy="4239180"/>
          </a:xfrm>
        </p:spPr>
      </p:pic>
      <p:sp>
        <p:nvSpPr>
          <p:cNvPr id="6" name="文字方塊 5"/>
          <p:cNvSpPr txBox="1"/>
          <p:nvPr/>
        </p:nvSpPr>
        <p:spPr>
          <a:xfrm>
            <a:off x="3635897" y="4581127"/>
            <a:ext cx="88216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2</a:t>
            </a:r>
            <a:r>
              <a:rPr lang="zh-TW" altLang="en-US" sz="2000" b="1" dirty="0"/>
              <a:t>號鳥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5434809" y="2420887"/>
            <a:ext cx="88216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1</a:t>
            </a:r>
            <a:r>
              <a:rPr lang="zh-TW" altLang="en-US" sz="2000" b="1" dirty="0"/>
              <a:t>號鳥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732241" y="3789039"/>
            <a:ext cx="88216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1</a:t>
            </a:r>
            <a:r>
              <a:rPr lang="zh-TW" altLang="en-US" sz="2000" b="1" dirty="0"/>
              <a:t>號鳥</a:t>
            </a:r>
          </a:p>
        </p:txBody>
      </p:sp>
      <p:sp>
        <p:nvSpPr>
          <p:cNvPr id="38" name="內容版面配置區 4"/>
          <p:cNvSpPr txBox="1">
            <a:spLocks/>
          </p:cNvSpPr>
          <p:nvPr/>
        </p:nvSpPr>
        <p:spPr>
          <a:xfrm>
            <a:off x="457200" y="1714488"/>
            <a:ext cx="7467600" cy="47594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9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差別</a:t>
            </a:r>
            <a:endParaRPr lang="en-US" altLang="zh-TW" dirty="0"/>
          </a:p>
          <a:p>
            <a:pPr lvl="1"/>
            <a:r>
              <a:rPr lang="zh-TW" altLang="en-US" dirty="0"/>
              <a:t>身體顏色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7669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Yolo v3 detection</a:t>
            </a:r>
            <a:endParaRPr lang="zh-TW" altLang="en-US" dirty="0"/>
          </a:p>
        </p:txBody>
      </p:sp>
      <p:sp>
        <p:nvSpPr>
          <p:cNvPr id="6" name="內容版面配置區 4"/>
          <p:cNvSpPr txBox="1">
            <a:spLocks/>
          </p:cNvSpPr>
          <p:nvPr/>
        </p:nvSpPr>
        <p:spPr>
          <a:xfrm>
            <a:off x="457200" y="1714488"/>
            <a:ext cx="8085584" cy="48108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9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Data</a:t>
            </a:r>
          </a:p>
          <a:p>
            <a:pPr lvl="1"/>
            <a:r>
              <a:rPr lang="en-US" altLang="zh-TW" dirty="0"/>
              <a:t>training : validation 7:3</a:t>
            </a:r>
          </a:p>
          <a:p>
            <a:pPr lvl="1"/>
            <a:r>
              <a:rPr lang="en-US" altLang="zh-TW" dirty="0"/>
              <a:t>detecting image size 992x992</a:t>
            </a:r>
          </a:p>
          <a:p>
            <a:r>
              <a:rPr lang="en-US" altLang="zh-TW" dirty="0"/>
              <a:t>Training</a:t>
            </a:r>
          </a:p>
          <a:p>
            <a:pPr lvl="1"/>
            <a:r>
              <a:rPr lang="en-US" altLang="zh-TW" dirty="0"/>
              <a:t>Epoch</a:t>
            </a:r>
            <a:r>
              <a:rPr lang="zh-TW" altLang="en-US" dirty="0"/>
              <a:t> </a:t>
            </a:r>
            <a:r>
              <a:rPr lang="en-US" altLang="zh-TW" dirty="0"/>
              <a:t>110</a:t>
            </a:r>
          </a:p>
          <a:p>
            <a:pPr lvl="1"/>
            <a:r>
              <a:rPr lang="en-US" altLang="zh-TW" dirty="0"/>
              <a:t>Training minimum loss 84.964 </a:t>
            </a:r>
          </a:p>
          <a:p>
            <a:pPr lvl="1"/>
            <a:r>
              <a:rPr lang="en-US" altLang="zh-TW" dirty="0"/>
              <a:t>Validation minimum loss 88.072</a:t>
            </a:r>
          </a:p>
          <a:p>
            <a:pPr lvl="1"/>
            <a:endParaRPr lang="en-US" altLang="zh-TW" dirty="0"/>
          </a:p>
          <a:p>
            <a:endParaRPr lang="en-US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5" r="7744"/>
          <a:stretch/>
        </p:blipFill>
        <p:spPr>
          <a:xfrm>
            <a:off x="4897036" y="3212976"/>
            <a:ext cx="3655372" cy="243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6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-313" r="5686" b="313"/>
          <a:stretch/>
        </p:blipFill>
        <p:spPr>
          <a:xfrm>
            <a:off x="4942384" y="2780928"/>
            <a:ext cx="3728463" cy="302433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Yolo v3 detection</a:t>
            </a:r>
            <a:endParaRPr lang="zh-TW" altLang="en-US" dirty="0"/>
          </a:p>
        </p:txBody>
      </p:sp>
      <p:sp>
        <p:nvSpPr>
          <p:cNvPr id="6" name="內容版面配置區 4"/>
          <p:cNvSpPr txBox="1">
            <a:spLocks/>
          </p:cNvSpPr>
          <p:nvPr/>
        </p:nvSpPr>
        <p:spPr>
          <a:xfrm>
            <a:off x="457200" y="1714488"/>
            <a:ext cx="8085584" cy="48108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9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Testing results </a:t>
            </a:r>
          </a:p>
          <a:p>
            <a:pPr lvl="1"/>
            <a:r>
              <a:rPr lang="en-US" altLang="zh-TW" dirty="0" err="1"/>
              <a:t>IoU</a:t>
            </a:r>
            <a:r>
              <a:rPr lang="en-US" altLang="zh-TW" dirty="0"/>
              <a:t>(Intersection over Union)</a:t>
            </a:r>
            <a:r>
              <a:rPr lang="zh-TW" altLang="en-US" dirty="0"/>
              <a:t> 超過</a:t>
            </a:r>
            <a:r>
              <a:rPr lang="en-US" altLang="zh-TW" dirty="0"/>
              <a:t> 40%</a:t>
            </a:r>
            <a:r>
              <a:rPr lang="zh-TW" altLang="en-US" dirty="0"/>
              <a:t>當作</a:t>
            </a:r>
            <a:r>
              <a:rPr lang="en-US" altLang="zh-TW" dirty="0"/>
              <a:t>true positive</a:t>
            </a:r>
          </a:p>
          <a:p>
            <a:pPr lvl="1"/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381642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0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Yolo v3 detection</a:t>
            </a:r>
            <a:endParaRPr lang="zh-TW" altLang="en-US" dirty="0"/>
          </a:p>
        </p:txBody>
      </p:sp>
      <p:sp>
        <p:nvSpPr>
          <p:cNvPr id="6" name="內容版面配置區 4"/>
          <p:cNvSpPr txBox="1">
            <a:spLocks/>
          </p:cNvSpPr>
          <p:nvPr/>
        </p:nvSpPr>
        <p:spPr>
          <a:xfrm>
            <a:off x="457200" y="1714488"/>
            <a:ext cx="8085584" cy="48108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9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Testing results </a:t>
            </a:r>
          </a:p>
          <a:p>
            <a:pPr marL="365760" lvl="1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04" y="2348880"/>
            <a:ext cx="4077072" cy="407707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394" y="2541280"/>
            <a:ext cx="3884672" cy="38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8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效能測試數據集</a:t>
            </a:r>
          </a:p>
        </p:txBody>
      </p:sp>
      <p:sp>
        <p:nvSpPr>
          <p:cNvPr id="6" name="內容版面配置區 4"/>
          <p:cNvSpPr txBox="1">
            <a:spLocks/>
          </p:cNvSpPr>
          <p:nvPr/>
        </p:nvSpPr>
        <p:spPr>
          <a:xfrm>
            <a:off x="457200" y="1714488"/>
            <a:ext cx="8085584" cy="48108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9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總共有兩組</a:t>
            </a:r>
            <a:endParaRPr lang="en-US" altLang="zh-TW" dirty="0"/>
          </a:p>
          <a:p>
            <a:pPr lvl="1"/>
            <a:r>
              <a:rPr lang="en-US" altLang="zh-TW" dirty="0"/>
              <a:t>Image size 1000x1000</a:t>
            </a:r>
          </a:p>
          <a:p>
            <a:pPr lvl="1"/>
            <a:r>
              <a:rPr lang="en-US" altLang="zh-TW" dirty="0"/>
              <a:t>1</a:t>
            </a:r>
            <a:r>
              <a:rPr lang="zh-TW" altLang="en-US" dirty="0"/>
              <a:t>組解析度較高，</a:t>
            </a:r>
            <a:r>
              <a:rPr lang="en-US" altLang="zh-TW" dirty="0"/>
              <a:t>57</a:t>
            </a:r>
            <a:r>
              <a:rPr lang="zh-TW" altLang="en-US" dirty="0"/>
              <a:t>張</a:t>
            </a:r>
            <a:endParaRPr lang="en-US" altLang="zh-TW" dirty="0"/>
          </a:p>
          <a:p>
            <a:pPr lvl="1"/>
            <a:r>
              <a:rPr lang="en-US" altLang="zh-TW" dirty="0"/>
              <a:t>1</a:t>
            </a:r>
            <a:r>
              <a:rPr lang="zh-TW" altLang="en-US" dirty="0"/>
              <a:t>組解析度較低，</a:t>
            </a:r>
            <a:r>
              <a:rPr lang="en-US" altLang="zh-TW" dirty="0"/>
              <a:t>68</a:t>
            </a:r>
            <a:r>
              <a:rPr lang="zh-TW" altLang="en-US" dirty="0"/>
              <a:t>張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6635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17472</TotalTime>
  <Words>434</Words>
  <Application>Microsoft Macintosh PowerPoint</Application>
  <PresentationFormat>如螢幕大小 (4:3)</PresentationFormat>
  <Paragraphs>99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新細明體</vt:lpstr>
      <vt:lpstr>標楷體</vt:lpstr>
      <vt:lpstr>Arial</vt:lpstr>
      <vt:lpstr>Calibri</vt:lpstr>
      <vt:lpstr>Wingdings</vt:lpstr>
      <vt:lpstr>Wingdings 2</vt:lpstr>
      <vt:lpstr>壁窗</vt:lpstr>
      <vt:lpstr>候鳥影像偵測 Bird Image Detection</vt:lpstr>
      <vt:lpstr>Outline</vt:lpstr>
      <vt:lpstr>Image Dataset</vt:lpstr>
      <vt:lpstr>Image Preprocessing</vt:lpstr>
      <vt:lpstr>有兩種鳥類</vt:lpstr>
      <vt:lpstr>Yolo v3 detection</vt:lpstr>
      <vt:lpstr>Yolo v3 detection</vt:lpstr>
      <vt:lpstr>Yolo v3 detection</vt:lpstr>
      <vt:lpstr>效能測試數據集</vt:lpstr>
      <vt:lpstr>效能測試數據集</vt:lpstr>
      <vt:lpstr>效能測試數據集</vt:lpstr>
      <vt:lpstr>效能測試數據集</vt:lpstr>
      <vt:lpstr>效能測試數據集</vt:lpstr>
      <vt:lpstr>PowerPoint 簡報</vt:lpstr>
      <vt:lpstr>PowerPoint 簡報</vt:lpstr>
      <vt:lpstr>其他鳥類影片 &amp; FPS 和 Resolution</vt:lpstr>
      <vt:lpstr>Other image</vt:lpstr>
      <vt:lpstr>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使用 HTS 進行中文語音合成之研究</dc:title>
  <dc:creator>heycat</dc:creator>
  <cp:lastModifiedBy>Microsoft Office User</cp:lastModifiedBy>
  <cp:revision>996</cp:revision>
  <dcterms:created xsi:type="dcterms:W3CDTF">2008-11-09T17:03:56Z</dcterms:created>
  <dcterms:modified xsi:type="dcterms:W3CDTF">2021-01-05T10:36:28Z</dcterms:modified>
</cp:coreProperties>
</file>