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47" r:id="rId2"/>
    <p:sldId id="275" r:id="rId3"/>
    <p:sldId id="387" r:id="rId4"/>
    <p:sldId id="399" r:id="rId5"/>
    <p:sldId id="400" r:id="rId6"/>
    <p:sldId id="401" r:id="rId7"/>
    <p:sldId id="679" r:id="rId8"/>
    <p:sldId id="680" r:id="rId9"/>
    <p:sldId id="388" r:id="rId10"/>
    <p:sldId id="391" r:id="rId11"/>
    <p:sldId id="392" r:id="rId12"/>
    <p:sldId id="389" r:id="rId13"/>
    <p:sldId id="390" r:id="rId14"/>
    <p:sldId id="393" r:id="rId15"/>
    <p:sldId id="673" r:id="rId16"/>
    <p:sldId id="697" r:id="rId17"/>
    <p:sldId id="353" r:id="rId18"/>
    <p:sldId id="354" r:id="rId19"/>
    <p:sldId id="355" r:id="rId20"/>
    <p:sldId id="356" r:id="rId21"/>
    <p:sldId id="374" r:id="rId22"/>
    <p:sldId id="402" r:id="rId23"/>
    <p:sldId id="357" r:id="rId24"/>
    <p:sldId id="360" r:id="rId25"/>
    <p:sldId id="361" r:id="rId26"/>
    <p:sldId id="403" r:id="rId27"/>
    <p:sldId id="350" r:id="rId28"/>
    <p:sldId id="675" r:id="rId29"/>
    <p:sldId id="351" r:id="rId30"/>
    <p:sldId id="395" r:id="rId31"/>
    <p:sldId id="670" r:id="rId32"/>
    <p:sldId id="397" r:id="rId33"/>
    <p:sldId id="694" r:id="rId34"/>
    <p:sldId id="695" r:id="rId35"/>
    <p:sldId id="398" r:id="rId36"/>
    <p:sldId id="672" r:id="rId37"/>
    <p:sldId id="681" r:id="rId38"/>
    <p:sldId id="369" r:id="rId39"/>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081" autoAdjust="0"/>
  </p:normalViewPr>
  <p:slideViewPr>
    <p:cSldViewPr>
      <p:cViewPr varScale="1">
        <p:scale>
          <a:sx n="55" d="100"/>
          <a:sy n="55" d="100"/>
        </p:scale>
        <p:origin x="14" y="656"/>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2" d="100"/>
          <a:sy n="62" d="100"/>
        </p:scale>
        <p:origin x="2299"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SVM</c:v>
                </c:pt>
              </c:strCache>
            </c:strRef>
          </c:tx>
          <c:spPr>
            <a:solidFill>
              <a:schemeClr val="accent1"/>
            </a:solidFill>
            <a:ln>
              <a:solidFill>
                <a:schemeClr val="accent6">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工作表1!$A$2:$A$7</c:f>
            </c:multiLvlStrRef>
          </c:cat>
          <c:val>
            <c:numRef>
              <c:f>工作表1!$B$2:$B$7</c:f>
            </c:numRef>
          </c:val>
          <c:extLst>
            <c:ext xmlns:c16="http://schemas.microsoft.com/office/drawing/2014/chart" uri="{C3380CC4-5D6E-409C-BE32-E72D297353CC}">
              <c16:uniqueId val="{00000000-0157-2D43-AC9D-E7BB70C0ECF4}"/>
            </c:ext>
          </c:extLst>
        </c:ser>
        <c:ser>
          <c:idx val="1"/>
          <c:order val="1"/>
          <c:tx>
            <c:strRef>
              <c:f>工作表1!$C$1</c:f>
              <c:strCache>
                <c:ptCount val="1"/>
                <c:pt idx="0">
                  <c:v>KNN</c:v>
                </c:pt>
              </c:strCache>
            </c:strRef>
          </c:tx>
          <c:spPr>
            <a:solidFill>
              <a:schemeClr val="accent2"/>
            </a:solidFill>
            <a:ln>
              <a:solidFill>
                <a:schemeClr val="accent3">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工作表1!$A$2:$A$7</c:f>
            </c:multiLvlStrRef>
          </c:cat>
          <c:val>
            <c:numRef>
              <c:f>工作表1!$C$2:$C$7</c:f>
            </c:numRef>
          </c:val>
          <c:extLst>
            <c:ext xmlns:c16="http://schemas.microsoft.com/office/drawing/2014/chart" uri="{C3380CC4-5D6E-409C-BE32-E72D297353CC}">
              <c16:uniqueId val="{00000001-0157-2D43-AC9D-E7BB70C0ECF4}"/>
            </c:ext>
          </c:extLst>
        </c:ser>
        <c:ser>
          <c:idx val="2"/>
          <c:order val="2"/>
          <c:tx>
            <c:strRef>
              <c:f>工作表1!$D$1</c:f>
              <c:strCache>
                <c:ptCount val="1"/>
                <c:pt idx="0">
                  <c:v>RF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工作表1!$A$2:$A$7</c:f>
            </c:multiLvlStrRef>
          </c:cat>
          <c:val>
            <c:numRef>
              <c:f>工作表1!$D$2:$D$7</c:f>
            </c:numRef>
          </c:val>
          <c:extLst>
            <c:ext xmlns:c16="http://schemas.microsoft.com/office/drawing/2014/chart" uri="{C3380CC4-5D6E-409C-BE32-E72D297353CC}">
              <c16:uniqueId val="{00000002-0157-2D43-AC9D-E7BB70C0ECF4}"/>
            </c:ext>
          </c:extLst>
        </c:ser>
        <c:dLbls>
          <c:showLegendKey val="0"/>
          <c:showVal val="0"/>
          <c:showCatName val="0"/>
          <c:showSerName val="0"/>
          <c:showPercent val="0"/>
          <c:showBubbleSize val="0"/>
        </c:dLbls>
        <c:gapWidth val="150"/>
        <c:axId val="230735232"/>
        <c:axId val="230745216"/>
      </c:barChart>
      <c:catAx>
        <c:axId val="23073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ingFang TC" charset="-120"/>
                <a:ea typeface="PingFang TC" charset="-120"/>
                <a:cs typeface="PingFang TC" charset="-120"/>
              </a:defRPr>
            </a:pPr>
            <a:endParaRPr lang="zh-TW"/>
          </a:p>
        </c:txPr>
        <c:crossAx val="230745216"/>
        <c:crosses val="autoZero"/>
        <c:auto val="1"/>
        <c:lblAlgn val="ctr"/>
        <c:lblOffset val="100"/>
        <c:noMultiLvlLbl val="0"/>
      </c:catAx>
      <c:valAx>
        <c:axId val="230745216"/>
        <c:scaling>
          <c:orientation val="minMax"/>
          <c:max val="0.77"/>
          <c:min val="0.55000000000000004"/>
        </c:scaling>
        <c:delete val="0"/>
        <c:axPos val="l"/>
        <c:majorGridlines>
          <c:spPr>
            <a:ln w="12700" cap="flat" cmpd="sng" algn="ctr">
              <a:solidFill>
                <a:schemeClr val="bg1">
                  <a:lumMod val="6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ingFang TC" charset="-120"/>
                <a:ea typeface="PingFang TC" charset="-120"/>
                <a:cs typeface="PingFang TC" charset="-120"/>
              </a:defRPr>
            </a:pPr>
            <a:endParaRPr lang="zh-TW"/>
          </a:p>
        </c:txPr>
        <c:crossAx val="23073523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SVM</c:v>
                </c:pt>
              </c:strCache>
            </c:strRef>
          </c:tx>
          <c:spPr>
            <a:solidFill>
              <a:schemeClr val="accent1"/>
            </a:solidFill>
            <a:ln>
              <a:noFill/>
            </a:ln>
            <a:effectLst/>
          </c:spPr>
          <c:invertIfNegative val="0"/>
          <c:dLbls>
            <c:dLbl>
              <c:idx val="1"/>
              <c:layout>
                <c:manualLayout>
                  <c:x val="-7.4872416223661703E-3"/>
                  <c:y val="7.4238080550070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B3-8C44-B67E-AA3AA2E139F3}"/>
                </c:ext>
              </c:extLst>
            </c:dLbl>
            <c:dLbl>
              <c:idx val="4"/>
              <c:layout>
                <c:manualLayout>
                  <c:x val="-1.04821382713125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B3-8C44-B67E-AA3AA2E139F3}"/>
                </c:ext>
              </c:extLst>
            </c:dLbl>
            <c:dLbl>
              <c:idx val="5"/>
              <c:layout>
                <c:manualLayout>
                  <c:x val="-1.34770349202591E-2"/>
                  <c:y val="2.4746026850024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B3-8C44-B67E-AA3AA2E139F3}"/>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工作表1!$A$2:$A$7</c:f>
              <c:strCache>
                <c:ptCount val="6"/>
                <c:pt idx="0">
                  <c:v>CC_SPEND</c:v>
                </c:pt>
                <c:pt idx="1">
                  <c:v>CC_APPLY</c:v>
                </c:pt>
                <c:pt idx="2">
                  <c:v>FX_BuyFX</c:v>
                </c:pt>
                <c:pt idx="3">
                  <c:v>IS_Purchase</c:v>
                </c:pt>
                <c:pt idx="4">
                  <c:v>LN_loanApply</c:v>
                </c:pt>
                <c:pt idx="5">
                  <c:v>WM_Purchase</c:v>
                </c:pt>
              </c:strCache>
            </c:strRef>
          </c:cat>
          <c:val>
            <c:numRef>
              <c:f>工作表1!$B$2:$B$7</c:f>
              <c:numCache>
                <c:formatCode>General</c:formatCode>
                <c:ptCount val="6"/>
                <c:pt idx="0">
                  <c:v>0.626</c:v>
                </c:pt>
                <c:pt idx="1">
                  <c:v>0.58399999999999996</c:v>
                </c:pt>
                <c:pt idx="2">
                  <c:v>0.70699999999999996</c:v>
                </c:pt>
                <c:pt idx="3">
                  <c:v>0.60299999999999998</c:v>
                </c:pt>
                <c:pt idx="4">
                  <c:v>0.53500000000000003</c:v>
                </c:pt>
                <c:pt idx="5">
                  <c:v>0.66800000000000004</c:v>
                </c:pt>
              </c:numCache>
            </c:numRef>
          </c:val>
          <c:extLst>
            <c:ext xmlns:c16="http://schemas.microsoft.com/office/drawing/2014/chart" uri="{C3380CC4-5D6E-409C-BE32-E72D297353CC}">
              <c16:uniqueId val="{00000003-48B3-8C44-B67E-AA3AA2E139F3}"/>
            </c:ext>
          </c:extLst>
        </c:ser>
        <c:ser>
          <c:idx val="1"/>
          <c:order val="1"/>
          <c:tx>
            <c:strRef>
              <c:f>工作表1!$C$1</c:f>
              <c:strCache>
                <c:ptCount val="1"/>
                <c:pt idx="0">
                  <c:v>RF</c:v>
                </c:pt>
              </c:strCache>
            </c:strRef>
          </c:tx>
          <c:spPr>
            <a:solidFill>
              <a:schemeClr val="accent2"/>
            </a:solidFill>
            <a:ln>
              <a:noFill/>
            </a:ln>
            <a:effectLst/>
          </c:spPr>
          <c:invertIfNegative val="0"/>
          <c:dLbls>
            <c:dLbl>
              <c:idx val="1"/>
              <c:layout>
                <c:manualLayout>
                  <c:x val="-2.9948966489465301E-3"/>
                  <c:y val="-9.0734383612080006E-1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1590049585584103E-2"/>
                      <c:h val="5.7175792462282299E-2"/>
                    </c:manualLayout>
                  </c15:layout>
                </c:ext>
                <c:ext xmlns:c16="http://schemas.microsoft.com/office/drawing/2014/chart" uri="{C3380CC4-5D6E-409C-BE32-E72D297353CC}">
                  <c16:uniqueId val="{00000004-48B3-8C44-B67E-AA3AA2E139F3}"/>
                </c:ext>
              </c:extLst>
            </c:dLbl>
            <c:dLbl>
              <c:idx val="2"/>
              <c:layout>
                <c:manualLayout>
                  <c:x val="2.5456621516045001E-2"/>
                  <c:y val="2.4746026850023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B3-8C44-B67E-AA3AA2E139F3}"/>
                </c:ext>
              </c:extLst>
            </c:dLbl>
            <c:dLbl>
              <c:idx val="5"/>
              <c:layout>
                <c:manualLayout>
                  <c:x val="5.9897932978928304E-3"/>
                  <c:y val="-4.53671918060394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B3-8C44-B67E-AA3AA2E139F3}"/>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工作表1!$A$2:$A$7</c:f>
              <c:strCache>
                <c:ptCount val="6"/>
                <c:pt idx="0">
                  <c:v>CC_SPEND</c:v>
                </c:pt>
                <c:pt idx="1">
                  <c:v>CC_APPLY</c:v>
                </c:pt>
                <c:pt idx="2">
                  <c:v>FX_BuyFX</c:v>
                </c:pt>
                <c:pt idx="3">
                  <c:v>IS_Purchase</c:v>
                </c:pt>
                <c:pt idx="4">
                  <c:v>LN_loanApply</c:v>
                </c:pt>
                <c:pt idx="5">
                  <c:v>WM_Purchase</c:v>
                </c:pt>
              </c:strCache>
            </c:strRef>
          </c:cat>
          <c:val>
            <c:numRef>
              <c:f>工作表1!$C$2:$C$7</c:f>
              <c:numCache>
                <c:formatCode>General</c:formatCode>
                <c:ptCount val="6"/>
                <c:pt idx="0">
                  <c:v>0.6351</c:v>
                </c:pt>
                <c:pt idx="1">
                  <c:v>0.59219999999999995</c:v>
                </c:pt>
                <c:pt idx="2">
                  <c:v>0.70199999999999996</c:v>
                </c:pt>
                <c:pt idx="3">
                  <c:v>0.59409999999999996</c:v>
                </c:pt>
                <c:pt idx="4">
                  <c:v>0.61980000000000002</c:v>
                </c:pt>
                <c:pt idx="5">
                  <c:v>0.65539999999999998</c:v>
                </c:pt>
              </c:numCache>
            </c:numRef>
          </c:val>
          <c:extLst>
            <c:ext xmlns:c16="http://schemas.microsoft.com/office/drawing/2014/chart" uri="{C3380CC4-5D6E-409C-BE32-E72D297353CC}">
              <c16:uniqueId val="{00000007-48B3-8C44-B67E-AA3AA2E139F3}"/>
            </c:ext>
          </c:extLst>
        </c:ser>
        <c:ser>
          <c:idx val="2"/>
          <c:order val="2"/>
          <c:tx>
            <c:strRef>
              <c:f>工作表1!$D$1</c:f>
              <c:strCache>
                <c:ptCount val="1"/>
                <c:pt idx="0">
                  <c:v>KNN</c:v>
                </c:pt>
              </c:strCache>
            </c:strRef>
          </c:tx>
          <c:spPr>
            <a:solidFill>
              <a:schemeClr val="accent3"/>
            </a:solidFill>
            <a:ln>
              <a:noFill/>
            </a:ln>
            <a:effectLst/>
          </c:spPr>
          <c:invertIfNegative val="0"/>
          <c:dLbls>
            <c:dLbl>
              <c:idx val="0"/>
              <c:layout>
                <c:manualLayout>
                  <c:x val="2.24617248670985E-2"/>
                  <c:y val="1.237301342501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B3-8C44-B67E-AA3AA2E139F3}"/>
                </c:ext>
              </c:extLst>
            </c:dLbl>
            <c:dLbl>
              <c:idx val="1"/>
              <c:layout>
                <c:manualLayout>
                  <c:x val="1.19795865957859E-2"/>
                  <c:y val="1.48476161100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B3-8C44-B67E-AA3AA2E139F3}"/>
                </c:ext>
              </c:extLst>
            </c:dLbl>
            <c:dLbl>
              <c:idx val="2"/>
              <c:layout>
                <c:manualLayout>
                  <c:x val="2.2461724867098399E-2"/>
                  <c:y val="1.97968214800188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B3-8C44-B67E-AA3AA2E139F3}"/>
                </c:ext>
              </c:extLst>
            </c:dLbl>
            <c:dLbl>
              <c:idx val="3"/>
              <c:layout>
                <c:manualLayout>
                  <c:x val="1.6471931569205501E-2"/>
                  <c:y val="1.48476161100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B3-8C44-B67E-AA3AA2E139F3}"/>
                </c:ext>
              </c:extLst>
            </c:dLbl>
            <c:dLbl>
              <c:idx val="4"/>
              <c:layout>
                <c:manualLayout>
                  <c:x val="1.7969379893678899E-2"/>
                  <c:y val="9.8984107400094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B3-8C44-B67E-AA3AA2E139F3}"/>
                </c:ext>
              </c:extLst>
            </c:dLbl>
            <c:dLbl>
              <c:idx val="5"/>
              <c:layout>
                <c:manualLayout>
                  <c:x val="2.0964276542625199E-2"/>
                  <c:y val="7.4238080550070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8B3-8C44-B67E-AA3AA2E139F3}"/>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工作表1!$A$2:$A$7</c:f>
              <c:strCache>
                <c:ptCount val="6"/>
                <c:pt idx="0">
                  <c:v>CC_SPEND</c:v>
                </c:pt>
                <c:pt idx="1">
                  <c:v>CC_APPLY</c:v>
                </c:pt>
                <c:pt idx="2">
                  <c:v>FX_BuyFX</c:v>
                </c:pt>
                <c:pt idx="3">
                  <c:v>IS_Purchase</c:v>
                </c:pt>
                <c:pt idx="4">
                  <c:v>LN_loanApply</c:v>
                </c:pt>
                <c:pt idx="5">
                  <c:v>WM_Purchase</c:v>
                </c:pt>
              </c:strCache>
            </c:strRef>
          </c:cat>
          <c:val>
            <c:numRef>
              <c:f>工作表1!$D$2:$D$7</c:f>
              <c:numCache>
                <c:formatCode>General</c:formatCode>
                <c:ptCount val="6"/>
                <c:pt idx="0">
                  <c:v>0.65400000000000003</c:v>
                </c:pt>
                <c:pt idx="1">
                  <c:v>0.60650000000000004</c:v>
                </c:pt>
                <c:pt idx="2">
                  <c:v>0.66159999999999997</c:v>
                </c:pt>
                <c:pt idx="3">
                  <c:v>0.62380000000000002</c:v>
                </c:pt>
                <c:pt idx="4">
                  <c:v>0.62150000000000005</c:v>
                </c:pt>
                <c:pt idx="5">
                  <c:v>0.65539999999999998</c:v>
                </c:pt>
              </c:numCache>
            </c:numRef>
          </c:val>
          <c:extLst>
            <c:ext xmlns:c16="http://schemas.microsoft.com/office/drawing/2014/chart" uri="{C3380CC4-5D6E-409C-BE32-E72D297353CC}">
              <c16:uniqueId val="{0000000E-48B3-8C44-B67E-AA3AA2E139F3}"/>
            </c:ext>
          </c:extLst>
        </c:ser>
        <c:dLbls>
          <c:showLegendKey val="0"/>
          <c:showVal val="0"/>
          <c:showCatName val="0"/>
          <c:showSerName val="0"/>
          <c:showPercent val="0"/>
          <c:showBubbleSize val="0"/>
        </c:dLbls>
        <c:gapWidth val="219"/>
        <c:overlap val="-27"/>
        <c:axId val="230643200"/>
        <c:axId val="230644736"/>
      </c:barChart>
      <c:catAx>
        <c:axId val="23064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icrosoft JhengHei" panose="020B0604030504040204" pitchFamily="34" charset="-120"/>
                <a:ea typeface="Microsoft JhengHei" panose="020B0604030504040204" pitchFamily="34" charset="-120"/>
                <a:cs typeface="+mn-cs"/>
              </a:defRPr>
            </a:pPr>
            <a:endParaRPr lang="zh-TW"/>
          </a:p>
        </c:txPr>
        <c:crossAx val="230644736"/>
        <c:crosses val="autoZero"/>
        <c:auto val="1"/>
        <c:lblAlgn val="ctr"/>
        <c:lblOffset val="100"/>
        <c:noMultiLvlLbl val="0"/>
      </c:catAx>
      <c:valAx>
        <c:axId val="230644736"/>
        <c:scaling>
          <c:orientation val="minMax"/>
          <c:max val="0.75000000000000011"/>
          <c:min val="0.5"/>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icrosoft JhengHei" panose="020B0604030504040204" pitchFamily="34" charset="-120"/>
                <a:ea typeface="Microsoft JhengHei" panose="020B0604030504040204" pitchFamily="34" charset="-120"/>
                <a:cs typeface="+mn-cs"/>
              </a:defRPr>
            </a:pPr>
            <a:endParaRPr lang="zh-TW"/>
          </a:p>
        </c:txPr>
        <c:crossAx val="230643200"/>
        <c:crosses val="autoZero"/>
        <c:crossBetween val="between"/>
        <c:majorUnit val="0.03"/>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icrosoft JhengHei" panose="020B0604030504040204" pitchFamily="34" charset="-120"/>
              <a:ea typeface="Microsoft JhengHei" panose="020B0604030504040204" pitchFamily="34" charset="-120"/>
              <a:cs typeface="+mn-cs"/>
            </a:defRPr>
          </a:pPr>
          <a:endParaRPr lang="zh-TW"/>
        </a:p>
      </c:txPr>
    </c:legend>
    <c:plotVisOnly val="1"/>
    <c:dispBlanksAs val="gap"/>
    <c:showDLblsOverMax val="0"/>
  </c:chart>
  <c:spPr>
    <a:noFill/>
    <a:ln>
      <a:noFill/>
    </a:ln>
    <a:effectLst/>
  </c:spPr>
  <c:txPr>
    <a:bodyPr/>
    <a:lstStyle/>
    <a:p>
      <a:pPr>
        <a:defRPr>
          <a:latin typeface="Microsoft JhengHei" panose="020B0604030504040204" pitchFamily="34" charset="-120"/>
          <a:ea typeface="Microsoft JhengHei" panose="020B0604030504040204" pitchFamily="34" charset="-120"/>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31862087684861E-2"/>
          <c:y val="3.2070850797630696E-2"/>
          <c:w val="0.81069703125617787"/>
          <c:h val="0.82251116834955884"/>
        </c:manualLayout>
      </c:layout>
      <c:barChart>
        <c:barDir val="col"/>
        <c:grouping val="clustered"/>
        <c:varyColors val="0"/>
        <c:ser>
          <c:idx val="0"/>
          <c:order val="0"/>
          <c:tx>
            <c:strRef>
              <c:f>工作表1!$B$1</c:f>
              <c:strCache>
                <c:ptCount val="1"/>
                <c:pt idx="0">
                  <c:v>SVM</c:v>
                </c:pt>
              </c:strCache>
            </c:strRef>
          </c:tx>
          <c:spPr>
            <a:solidFill>
              <a:schemeClr val="accent1"/>
            </a:solidFill>
            <a:ln>
              <a:noFill/>
            </a:ln>
            <a:effectLst/>
          </c:spPr>
          <c:invertIfNegative val="0"/>
          <c:dLbls>
            <c:dLbl>
              <c:idx val="1"/>
              <c:layout>
                <c:manualLayout>
                  <c:x val="-7.4872416223661703E-3"/>
                  <c:y val="7.4238080550070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0-0444-8059-292CF12B528E}"/>
                </c:ext>
              </c:extLst>
            </c:dLbl>
            <c:dLbl>
              <c:idx val="4"/>
              <c:layout>
                <c:manualLayout>
                  <c:x val="-1.04821382713125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50-0444-8059-292CF12B528E}"/>
                </c:ext>
              </c:extLst>
            </c:dLbl>
            <c:dLbl>
              <c:idx val="5"/>
              <c:layout>
                <c:manualLayout>
                  <c:x val="-1.34770349202591E-2"/>
                  <c:y val="2.4746026850024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50-0444-8059-292CF12B528E}"/>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工作表1!$A$2:$A$7</c:f>
              <c:strCache>
                <c:ptCount val="6"/>
                <c:pt idx="0">
                  <c:v>CC_SPEND</c:v>
                </c:pt>
                <c:pt idx="1">
                  <c:v>CC_APPLY</c:v>
                </c:pt>
                <c:pt idx="2">
                  <c:v>FX_BuyFX</c:v>
                </c:pt>
                <c:pt idx="3">
                  <c:v>IS_Purchase</c:v>
                </c:pt>
                <c:pt idx="4">
                  <c:v>LN_loanApply</c:v>
                </c:pt>
                <c:pt idx="5">
                  <c:v>WM_Purchase</c:v>
                </c:pt>
              </c:strCache>
            </c:strRef>
          </c:cat>
          <c:val>
            <c:numRef>
              <c:f>工作表1!$B$2:$B$7</c:f>
              <c:numCache>
                <c:formatCode>General</c:formatCode>
                <c:ptCount val="6"/>
                <c:pt idx="0">
                  <c:v>0.49299999999999999</c:v>
                </c:pt>
                <c:pt idx="1">
                  <c:v>3.2000000000000001E-2</c:v>
                </c:pt>
                <c:pt idx="2">
                  <c:v>8.5999999999999993E-2</c:v>
                </c:pt>
                <c:pt idx="3">
                  <c:v>3.0000000000000001E-3</c:v>
                </c:pt>
                <c:pt idx="4">
                  <c:v>8.0000000000000002E-3</c:v>
                </c:pt>
                <c:pt idx="5">
                  <c:v>9.5000000000000001E-2</c:v>
                </c:pt>
              </c:numCache>
            </c:numRef>
          </c:val>
          <c:extLst>
            <c:ext xmlns:c16="http://schemas.microsoft.com/office/drawing/2014/chart" uri="{C3380CC4-5D6E-409C-BE32-E72D297353CC}">
              <c16:uniqueId val="{00000003-E250-0444-8059-292CF12B528E}"/>
            </c:ext>
          </c:extLst>
        </c:ser>
        <c:ser>
          <c:idx val="1"/>
          <c:order val="1"/>
          <c:tx>
            <c:strRef>
              <c:f>工作表1!$C$1</c:f>
              <c:strCache>
                <c:ptCount val="1"/>
                <c:pt idx="0">
                  <c:v>RF</c:v>
                </c:pt>
              </c:strCache>
            </c:strRef>
          </c:tx>
          <c:spPr>
            <a:solidFill>
              <a:schemeClr val="accent2"/>
            </a:solidFill>
            <a:ln>
              <a:noFill/>
            </a:ln>
            <a:effectLst/>
          </c:spPr>
          <c:invertIfNegative val="0"/>
          <c:dLbls>
            <c:dLbl>
              <c:idx val="1"/>
              <c:layout>
                <c:manualLayout>
                  <c:x val="-2.9948966489465301E-3"/>
                  <c:y val="-9.073438361208049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50-0444-8059-292CF12B528E}"/>
                </c:ext>
              </c:extLst>
            </c:dLbl>
            <c:dLbl>
              <c:idx val="2"/>
              <c:layout>
                <c:manualLayout>
                  <c:x val="2.5456621516045001E-2"/>
                  <c:y val="2.4746026850023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50-0444-8059-292CF12B528E}"/>
                </c:ext>
              </c:extLst>
            </c:dLbl>
            <c:dLbl>
              <c:idx val="5"/>
              <c:layout>
                <c:manualLayout>
                  <c:x val="5.9897932978928304E-3"/>
                  <c:y val="-4.53671918060394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50-0444-8059-292CF12B528E}"/>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工作表1!$A$2:$A$7</c:f>
              <c:strCache>
                <c:ptCount val="6"/>
                <c:pt idx="0">
                  <c:v>CC_SPEND</c:v>
                </c:pt>
                <c:pt idx="1">
                  <c:v>CC_APPLY</c:v>
                </c:pt>
                <c:pt idx="2">
                  <c:v>FX_BuyFX</c:v>
                </c:pt>
                <c:pt idx="3">
                  <c:v>IS_Purchase</c:v>
                </c:pt>
                <c:pt idx="4">
                  <c:v>LN_loanApply</c:v>
                </c:pt>
                <c:pt idx="5">
                  <c:v>WM_Purchase</c:v>
                </c:pt>
              </c:strCache>
            </c:strRef>
          </c:cat>
          <c:val>
            <c:numRef>
              <c:f>工作表1!$C$2:$C$7</c:f>
              <c:numCache>
                <c:formatCode>General</c:formatCode>
                <c:ptCount val="6"/>
                <c:pt idx="0">
                  <c:v>0.52200000000000002</c:v>
                </c:pt>
                <c:pt idx="1">
                  <c:v>1.0999999999999999E-2</c:v>
                </c:pt>
                <c:pt idx="2">
                  <c:v>2.5999999999999999E-2</c:v>
                </c:pt>
                <c:pt idx="3">
                  <c:v>1E-3</c:v>
                </c:pt>
                <c:pt idx="4">
                  <c:v>3.0000000000000001E-3</c:v>
                </c:pt>
                <c:pt idx="5">
                  <c:v>7.0000000000000007E-2</c:v>
                </c:pt>
              </c:numCache>
            </c:numRef>
          </c:val>
          <c:extLst>
            <c:ext xmlns:c16="http://schemas.microsoft.com/office/drawing/2014/chart" uri="{C3380CC4-5D6E-409C-BE32-E72D297353CC}">
              <c16:uniqueId val="{00000007-E250-0444-8059-292CF12B528E}"/>
            </c:ext>
          </c:extLst>
        </c:ser>
        <c:ser>
          <c:idx val="2"/>
          <c:order val="2"/>
          <c:tx>
            <c:strRef>
              <c:f>工作表1!$D$1</c:f>
              <c:strCache>
                <c:ptCount val="1"/>
                <c:pt idx="0">
                  <c:v>KNN</c:v>
                </c:pt>
              </c:strCache>
            </c:strRef>
          </c:tx>
          <c:spPr>
            <a:solidFill>
              <a:schemeClr val="accent3"/>
            </a:solidFill>
            <a:ln>
              <a:noFill/>
            </a:ln>
            <a:effectLst/>
          </c:spPr>
          <c:invertIfNegative val="0"/>
          <c:dLbls>
            <c:dLbl>
              <c:idx val="0"/>
              <c:layout>
                <c:manualLayout>
                  <c:x val="2.24617248670985E-2"/>
                  <c:y val="1.237301342501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50-0444-8059-292CF12B528E}"/>
                </c:ext>
              </c:extLst>
            </c:dLbl>
            <c:dLbl>
              <c:idx val="1"/>
              <c:layout>
                <c:manualLayout>
                  <c:x val="1.19795865957859E-2"/>
                  <c:y val="1.48476161100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50-0444-8059-292CF12B528E}"/>
                </c:ext>
              </c:extLst>
            </c:dLbl>
            <c:dLbl>
              <c:idx val="2"/>
              <c:layout>
                <c:manualLayout>
                  <c:x val="2.2461724867098399E-2"/>
                  <c:y val="1.97968214800188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50-0444-8059-292CF12B528E}"/>
                </c:ext>
              </c:extLst>
            </c:dLbl>
            <c:dLbl>
              <c:idx val="3"/>
              <c:layout>
                <c:manualLayout>
                  <c:x val="1.6471931569205501E-2"/>
                  <c:y val="1.48476161100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50-0444-8059-292CF12B528E}"/>
                </c:ext>
              </c:extLst>
            </c:dLbl>
            <c:dLbl>
              <c:idx val="4"/>
              <c:layout>
                <c:manualLayout>
                  <c:x val="1.7969379893678899E-2"/>
                  <c:y val="9.8984107400094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50-0444-8059-292CF12B528E}"/>
                </c:ext>
              </c:extLst>
            </c:dLbl>
            <c:dLbl>
              <c:idx val="5"/>
              <c:layout>
                <c:manualLayout>
                  <c:x val="2.0964276542625199E-2"/>
                  <c:y val="7.4238080550070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50-0444-8059-292CF12B528E}"/>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工作表1!$A$2:$A$7</c:f>
              <c:strCache>
                <c:ptCount val="6"/>
                <c:pt idx="0">
                  <c:v>CC_SPEND</c:v>
                </c:pt>
                <c:pt idx="1">
                  <c:v>CC_APPLY</c:v>
                </c:pt>
                <c:pt idx="2">
                  <c:v>FX_BuyFX</c:v>
                </c:pt>
                <c:pt idx="3">
                  <c:v>IS_Purchase</c:v>
                </c:pt>
                <c:pt idx="4">
                  <c:v>LN_loanApply</c:v>
                </c:pt>
                <c:pt idx="5">
                  <c:v>WM_Purchase</c:v>
                </c:pt>
              </c:strCache>
            </c:strRef>
          </c:cat>
          <c:val>
            <c:numRef>
              <c:f>工作表1!$D$2:$D$7</c:f>
              <c:numCache>
                <c:formatCode>General</c:formatCode>
                <c:ptCount val="6"/>
                <c:pt idx="0">
                  <c:v>0.59299999999999997</c:v>
                </c:pt>
                <c:pt idx="1">
                  <c:v>3.1E-2</c:v>
                </c:pt>
                <c:pt idx="2">
                  <c:v>0.106</c:v>
                </c:pt>
                <c:pt idx="3">
                  <c:v>3.0000000000000001E-3</c:v>
                </c:pt>
                <c:pt idx="4">
                  <c:v>7.0000000000000001E-3</c:v>
                </c:pt>
                <c:pt idx="5">
                  <c:v>8.6999999999999994E-2</c:v>
                </c:pt>
              </c:numCache>
            </c:numRef>
          </c:val>
          <c:extLst>
            <c:ext xmlns:c16="http://schemas.microsoft.com/office/drawing/2014/chart" uri="{C3380CC4-5D6E-409C-BE32-E72D297353CC}">
              <c16:uniqueId val="{0000000E-E250-0444-8059-292CF12B528E}"/>
            </c:ext>
          </c:extLst>
        </c:ser>
        <c:ser>
          <c:idx val="3"/>
          <c:order val="3"/>
          <c:tx>
            <c:strRef>
              <c:f>工作表1!$E$1</c:f>
              <c:strCache>
                <c:ptCount val="1"/>
                <c:pt idx="0">
                  <c:v>Rule-based</c:v>
                </c:pt>
              </c:strCache>
            </c:strRef>
          </c:tx>
          <c:spPr>
            <a:solidFill>
              <a:schemeClr val="accent4"/>
            </a:solidFill>
            <a:ln>
              <a:noFill/>
            </a:ln>
            <a:effectLst/>
          </c:spPr>
          <c:invertIfNegative val="0"/>
          <c:dLbls>
            <c:dLbl>
              <c:idx val="1"/>
              <c:layout>
                <c:manualLayout>
                  <c:x val="8.1429134745982304E-3"/>
                  <c:y val="1.23730134250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50-0444-8059-292CF12B528E}"/>
                </c:ext>
              </c:extLst>
            </c:dLbl>
            <c:dLbl>
              <c:idx val="2"/>
              <c:layout>
                <c:manualLayout>
                  <c:x val="1.4928674703430201E-2"/>
                  <c:y val="2.47460268500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50-0444-8059-292CF12B528E}"/>
                </c:ext>
              </c:extLst>
            </c:dLbl>
            <c:dLbl>
              <c:idx val="3"/>
              <c:layout>
                <c:manualLayout>
                  <c:x val="1.7642979194962799E-2"/>
                  <c:y val="2.7220629535025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50-0444-8059-292CF12B528E}"/>
                </c:ext>
              </c:extLst>
            </c:dLbl>
            <c:dLbl>
              <c:idx val="4"/>
              <c:layout>
                <c:manualLayout>
                  <c:x val="6.7857612288319E-3"/>
                  <c:y val="3.2169834905030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50-0444-8059-292CF12B528E}"/>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工作表1!$A$2:$A$7</c:f>
              <c:strCache>
                <c:ptCount val="6"/>
                <c:pt idx="0">
                  <c:v>CC_SPEND</c:v>
                </c:pt>
                <c:pt idx="1">
                  <c:v>CC_APPLY</c:v>
                </c:pt>
                <c:pt idx="2">
                  <c:v>FX_BuyFX</c:v>
                </c:pt>
                <c:pt idx="3">
                  <c:v>IS_Purchase</c:v>
                </c:pt>
                <c:pt idx="4">
                  <c:v>LN_loanApply</c:v>
                </c:pt>
                <c:pt idx="5">
                  <c:v>WM_Purchase</c:v>
                </c:pt>
              </c:strCache>
            </c:strRef>
          </c:cat>
          <c:val>
            <c:numRef>
              <c:f>工作表1!$E$2:$E$7</c:f>
              <c:numCache>
                <c:formatCode>General</c:formatCode>
                <c:ptCount val="6"/>
                <c:pt idx="0">
                  <c:v>0.25</c:v>
                </c:pt>
                <c:pt idx="1">
                  <c:v>1.0999999999999999E-2</c:v>
                </c:pt>
                <c:pt idx="2">
                  <c:v>5.0000000000000001E-4</c:v>
                </c:pt>
                <c:pt idx="3">
                  <c:v>1E-3</c:v>
                </c:pt>
                <c:pt idx="4">
                  <c:v>3.0000000000000001E-3</c:v>
                </c:pt>
                <c:pt idx="5">
                  <c:v>2.9000000000000001E-2</c:v>
                </c:pt>
              </c:numCache>
            </c:numRef>
          </c:val>
          <c:extLst>
            <c:ext xmlns:c16="http://schemas.microsoft.com/office/drawing/2014/chart" uri="{C3380CC4-5D6E-409C-BE32-E72D297353CC}">
              <c16:uniqueId val="{00000013-E250-0444-8059-292CF12B528E}"/>
            </c:ext>
          </c:extLst>
        </c:ser>
        <c:dLbls>
          <c:showLegendKey val="0"/>
          <c:showVal val="0"/>
          <c:showCatName val="0"/>
          <c:showSerName val="0"/>
          <c:showPercent val="0"/>
          <c:showBubbleSize val="0"/>
        </c:dLbls>
        <c:gapWidth val="219"/>
        <c:overlap val="-27"/>
        <c:axId val="230773888"/>
        <c:axId val="230775424"/>
      </c:barChart>
      <c:lineChart>
        <c:grouping val="standard"/>
        <c:varyColors val="0"/>
        <c:ser>
          <c:idx val="4"/>
          <c:order val="4"/>
          <c:tx>
            <c:strRef>
              <c:f>工作表1!$F$1</c:f>
              <c:strCache>
                <c:ptCount val="1"/>
                <c:pt idx="0">
                  <c:v>訓練資料量</c:v>
                </c:pt>
              </c:strCache>
            </c:strRef>
          </c:tx>
          <c:spPr>
            <a:ln w="28575" cap="rnd">
              <a:solidFill>
                <a:schemeClr val="accent5"/>
              </a:solidFill>
              <a:prstDash val="sysDash"/>
              <a:round/>
            </a:ln>
            <a:effectLst/>
          </c:spPr>
          <c:marker>
            <c:symbol val="circle"/>
            <c:size val="5"/>
            <c:spPr>
              <a:solidFill>
                <a:schemeClr val="accent5"/>
              </a:solidFill>
              <a:ln w="9525">
                <a:solidFill>
                  <a:schemeClr val="accent5"/>
                </a:solidFill>
              </a:ln>
              <a:effectLst/>
            </c:spPr>
          </c:marker>
          <c:dLbls>
            <c:numFmt formatCode="#,##0_);[Red]\(#,##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icrosoft JhengHei" panose="020B0604030504040204" pitchFamily="34" charset="-120"/>
                    <a:ea typeface="Microsoft JhengHei"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工作表1!$A$2:$A$7</c:f>
              <c:strCache>
                <c:ptCount val="6"/>
                <c:pt idx="0">
                  <c:v>CC_SPEND</c:v>
                </c:pt>
                <c:pt idx="1">
                  <c:v>CC_APPLY</c:v>
                </c:pt>
                <c:pt idx="2">
                  <c:v>FX_BuyFX</c:v>
                </c:pt>
                <c:pt idx="3">
                  <c:v>IS_Purchase</c:v>
                </c:pt>
                <c:pt idx="4">
                  <c:v>LN_loanApply</c:v>
                </c:pt>
                <c:pt idx="5">
                  <c:v>WM_Purchase</c:v>
                </c:pt>
              </c:strCache>
            </c:strRef>
          </c:cat>
          <c:val>
            <c:numRef>
              <c:f>工作表1!$F$2:$F$7</c:f>
              <c:numCache>
                <c:formatCode>General</c:formatCode>
                <c:ptCount val="6"/>
                <c:pt idx="0">
                  <c:v>413066</c:v>
                </c:pt>
                <c:pt idx="1">
                  <c:v>9326</c:v>
                </c:pt>
                <c:pt idx="2">
                  <c:v>27386</c:v>
                </c:pt>
                <c:pt idx="3">
                  <c:v>2248</c:v>
                </c:pt>
                <c:pt idx="4">
                  <c:v>1164</c:v>
                </c:pt>
                <c:pt idx="5">
                  <c:v>21266</c:v>
                </c:pt>
              </c:numCache>
            </c:numRef>
          </c:val>
          <c:smooth val="0"/>
          <c:extLst>
            <c:ext xmlns:c16="http://schemas.microsoft.com/office/drawing/2014/chart" uri="{C3380CC4-5D6E-409C-BE32-E72D297353CC}">
              <c16:uniqueId val="{00000000-B015-B14D-8062-54E3193D026E}"/>
            </c:ext>
          </c:extLst>
        </c:ser>
        <c:dLbls>
          <c:showLegendKey val="0"/>
          <c:showVal val="0"/>
          <c:showCatName val="0"/>
          <c:showSerName val="0"/>
          <c:showPercent val="0"/>
          <c:showBubbleSize val="0"/>
        </c:dLbls>
        <c:marker val="1"/>
        <c:smooth val="0"/>
        <c:axId val="230799232"/>
        <c:axId val="230797696"/>
      </c:lineChart>
      <c:catAx>
        <c:axId val="23077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icrosoft JhengHei" panose="020B0604030504040204" pitchFamily="34" charset="-120"/>
                <a:ea typeface="Microsoft JhengHei" panose="020B0604030504040204" pitchFamily="34" charset="-120"/>
                <a:cs typeface="+mn-cs"/>
              </a:defRPr>
            </a:pPr>
            <a:endParaRPr lang="zh-TW"/>
          </a:p>
        </c:txPr>
        <c:crossAx val="230775424"/>
        <c:crosses val="autoZero"/>
        <c:auto val="1"/>
        <c:lblAlgn val="ctr"/>
        <c:lblOffset val="100"/>
        <c:noMultiLvlLbl val="0"/>
      </c:catAx>
      <c:valAx>
        <c:axId val="230775424"/>
        <c:scaling>
          <c:orientation val="minMax"/>
          <c:max val="0.6"/>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icrosoft JhengHei" panose="020B0604030504040204" pitchFamily="34" charset="-120"/>
                <a:ea typeface="Microsoft JhengHei" panose="020B0604030504040204" pitchFamily="34" charset="-120"/>
                <a:cs typeface="+mn-cs"/>
              </a:defRPr>
            </a:pPr>
            <a:endParaRPr lang="zh-TW"/>
          </a:p>
        </c:txPr>
        <c:crossAx val="230773888"/>
        <c:crosses val="autoZero"/>
        <c:crossBetween val="between"/>
        <c:majorUnit val="0.1"/>
      </c:valAx>
      <c:valAx>
        <c:axId val="230797696"/>
        <c:scaling>
          <c:logBase val="10"/>
          <c:orientation val="minMax"/>
          <c:max val="10000000"/>
        </c:scaling>
        <c:delete val="0"/>
        <c:axPos val="r"/>
        <c:numFmt formatCode="_(*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icrosoft JhengHei" panose="020B0604030504040204" pitchFamily="34" charset="-120"/>
                <a:ea typeface="Microsoft JhengHei" panose="020B0604030504040204" pitchFamily="34" charset="-120"/>
                <a:cs typeface="+mn-cs"/>
              </a:defRPr>
            </a:pPr>
            <a:endParaRPr lang="zh-TW"/>
          </a:p>
        </c:txPr>
        <c:crossAx val="230799232"/>
        <c:crosses val="max"/>
        <c:crossBetween val="between"/>
        <c:majorUnit val="10"/>
      </c:valAx>
      <c:catAx>
        <c:axId val="230799232"/>
        <c:scaling>
          <c:orientation val="minMax"/>
        </c:scaling>
        <c:delete val="1"/>
        <c:axPos val="b"/>
        <c:numFmt formatCode="General" sourceLinked="1"/>
        <c:majorTickMark val="out"/>
        <c:minorTickMark val="none"/>
        <c:tickLblPos val="nextTo"/>
        <c:crossAx val="230797696"/>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icrosoft JhengHei" panose="020B0604030504040204" pitchFamily="34" charset="-120"/>
              <a:ea typeface="Microsoft JhengHei" panose="020B0604030504040204" pitchFamily="34" charset="-120"/>
              <a:cs typeface="+mn-cs"/>
            </a:defRPr>
          </a:pPr>
          <a:endParaRPr lang="zh-TW"/>
        </a:p>
      </c:txPr>
    </c:legend>
    <c:plotVisOnly val="1"/>
    <c:dispBlanksAs val="gap"/>
    <c:showDLblsOverMax val="0"/>
  </c:chart>
  <c:spPr>
    <a:noFill/>
    <a:ln>
      <a:noFill/>
    </a:ln>
    <a:effectLst/>
  </c:spPr>
  <c:txPr>
    <a:bodyPr/>
    <a:lstStyle/>
    <a:p>
      <a:pPr>
        <a:defRPr>
          <a:latin typeface="Microsoft JhengHei" panose="020B0604030504040204" pitchFamily="34" charset="-120"/>
          <a:ea typeface="Microsoft JhengHei" panose="020B0604030504040204" pitchFamily="34" charset="-12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F13AC-F7EB-4777-9E49-581A4904525B}" type="datetimeFigureOut">
              <a:rPr lang="zh-TW" altLang="en-US" smtClean="0"/>
              <a:pPr/>
              <a:t>2020/7/27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A66C95-0D41-448E-A332-327BB5F29A4B}" type="slidenum">
              <a:rPr lang="zh-TW" altLang="en-US" smtClean="0"/>
              <a:pPr/>
              <a:t>‹#›</a:t>
            </a:fld>
            <a:endParaRPr lang="zh-TW" altLang="en-US"/>
          </a:p>
        </p:txBody>
      </p:sp>
    </p:spTree>
    <p:extLst>
      <p:ext uri="{BB962C8B-B14F-4D97-AF65-F5344CB8AC3E}">
        <p14:creationId xmlns:p14="http://schemas.microsoft.com/office/powerpoint/2010/main" val="12810984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D7637-36C6-481B-974F-5F218DAE9B6A}" type="datetimeFigureOut">
              <a:rPr lang="zh-TW" altLang="en-US" smtClean="0"/>
              <a:pPr/>
              <a:t>2020/7/27</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2C572-1BA5-477C-B07B-B3E31F0FDA36}" type="slidenum">
              <a:rPr lang="zh-TW" altLang="en-US" smtClean="0"/>
              <a:pPr/>
              <a:t>‹#›</a:t>
            </a:fld>
            <a:endParaRPr lang="zh-TW" altLang="en-US"/>
          </a:p>
        </p:txBody>
      </p:sp>
    </p:spTree>
    <p:extLst>
      <p:ext uri="{BB962C8B-B14F-4D97-AF65-F5344CB8AC3E}">
        <p14:creationId xmlns:p14="http://schemas.microsoft.com/office/powerpoint/2010/main" val="41992910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0621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30012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kumimoji="1" lang="en-US" altLang="zh-TW" dirty="0" err="1"/>
              <a:t>Pr</a:t>
            </a:r>
            <a:r>
              <a:rPr kumimoji="1" lang="zh-TW" altLang="en-US" dirty="0"/>
              <a:t> </a:t>
            </a:r>
            <a:r>
              <a:rPr kumimoji="1" lang="en-US" altLang="zh-TW" dirty="0"/>
              <a:t>curve</a:t>
            </a:r>
            <a:br>
              <a:rPr kumimoji="1" lang="en-US" altLang="zh-TW" dirty="0"/>
            </a:br>
            <a:r>
              <a:rPr kumimoji="1" lang="zh-TW" altLang="en-US" dirty="0"/>
              <a:t>改座標軸要寫 長條圖</a:t>
            </a:r>
            <a:endParaRPr kumimoji="1" lang="en-US" altLang="zh-TW" dirty="0"/>
          </a:p>
          <a:p>
            <a:r>
              <a:rPr kumimoji="1" lang="en-US" altLang="zh-TW" dirty="0" err="1"/>
              <a:t>Scikit</a:t>
            </a:r>
            <a:r>
              <a:rPr kumimoji="1" lang="zh-TW" altLang="en-US" baseline="0" dirty="0"/>
              <a:t> </a:t>
            </a:r>
            <a:r>
              <a:rPr kumimoji="1" lang="en-US" altLang="zh-TW" baseline="0" dirty="0"/>
              <a:t>learn</a:t>
            </a:r>
            <a:r>
              <a:rPr kumimoji="1" lang="zh-TW" altLang="en-US" baseline="0" dirty="0"/>
              <a:t> </a:t>
            </a:r>
            <a:r>
              <a:rPr kumimoji="1" lang="en-US" altLang="zh-TW" baseline="0" dirty="0"/>
              <a:t>feature</a:t>
            </a:r>
            <a:r>
              <a:rPr kumimoji="1" lang="zh-TW" altLang="en-US" baseline="0" dirty="0"/>
              <a:t> </a:t>
            </a:r>
            <a:r>
              <a:rPr kumimoji="1" lang="en-US" altLang="zh-TW" baseline="0" dirty="0"/>
              <a:t>selection</a:t>
            </a:r>
            <a:br>
              <a:rPr kumimoji="1" lang="en-US" altLang="zh-TW" dirty="0"/>
            </a:br>
            <a:r>
              <a:rPr kumimoji="1" lang="zh-TW" altLang="en-US" dirty="0"/>
              <a:t>加行為成</a:t>
            </a:r>
            <a:r>
              <a:rPr kumimoji="1" lang="en-US" altLang="zh-TW" dirty="0"/>
              <a:t>feature</a:t>
            </a:r>
            <a:br>
              <a:rPr kumimoji="1" lang="en-US" altLang="zh-TW" dirty="0"/>
            </a:br>
            <a:r>
              <a:rPr kumimoji="1" lang="zh-TW" altLang="en-US" dirty="0"/>
              <a:t>條閥值</a:t>
            </a:r>
            <a:endParaRPr kumimoji="1" lang="en-US" altLang="zh-TW" dirty="0"/>
          </a:p>
          <a:p>
            <a:r>
              <a:rPr kumimoji="1" lang="zh-TW" altLang="en-US" dirty="0"/>
              <a:t>測</a:t>
            </a:r>
            <a:r>
              <a:rPr kumimoji="1" lang="en-US" altLang="zh-TW" dirty="0" err="1"/>
              <a:t>testset</a:t>
            </a:r>
            <a:endParaRPr kumimoji="1" lang="zh-TW" altLang="en-US" dirty="0"/>
          </a:p>
        </p:txBody>
      </p:sp>
      <p:sp>
        <p:nvSpPr>
          <p:cNvPr id="4" name="投影片編號版面配置區 3"/>
          <p:cNvSpPr>
            <a:spLocks noGrp="1"/>
          </p:cNvSpPr>
          <p:nvPr>
            <p:ph type="sldNum" sz="quarter" idx="10"/>
          </p:nvPr>
        </p:nvSpPr>
        <p:spPr/>
        <p:txBody>
          <a:bodyPr/>
          <a:lstStyle/>
          <a:p>
            <a:fld id="{DFEFA2DB-90E8-451D-A5FF-93D313EB829C}" type="slidenum">
              <a:rPr lang="zh-TW" altLang="en-US" smtClean="0"/>
              <a:t>24</a:t>
            </a:fld>
            <a:endParaRPr lang="zh-TW" altLang="en-US"/>
          </a:p>
        </p:txBody>
      </p:sp>
    </p:spTree>
    <p:extLst>
      <p:ext uri="{BB962C8B-B14F-4D97-AF65-F5344CB8AC3E}">
        <p14:creationId xmlns:p14="http://schemas.microsoft.com/office/powerpoint/2010/main" val="198834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kumimoji="1" lang="en-US" altLang="zh-TW" dirty="0"/>
              <a:t>r</a:t>
            </a:r>
            <a:r>
              <a:rPr kumimoji="1" lang="en-US" altLang="zh-Hant" dirty="0"/>
              <a:t>ule-based</a:t>
            </a:r>
            <a:endParaRPr kumimoji="1" lang="zh-TW" altLang="en-US" dirty="0"/>
          </a:p>
        </p:txBody>
      </p:sp>
      <p:sp>
        <p:nvSpPr>
          <p:cNvPr id="4" name="投影片編號版面配置區 3"/>
          <p:cNvSpPr>
            <a:spLocks noGrp="1"/>
          </p:cNvSpPr>
          <p:nvPr>
            <p:ph type="sldNum" sz="quarter" idx="10"/>
          </p:nvPr>
        </p:nvSpPr>
        <p:spPr/>
        <p:txBody>
          <a:bodyPr/>
          <a:lstStyle/>
          <a:p>
            <a:fld id="{DFEFA2DB-90E8-451D-A5FF-93D313EB829C}" type="slidenum">
              <a:rPr lang="zh-TW" altLang="en-US" smtClean="0"/>
              <a:t>25</a:t>
            </a:fld>
            <a:endParaRPr lang="zh-TW" altLang="en-US"/>
          </a:p>
        </p:txBody>
      </p:sp>
    </p:spTree>
    <p:extLst>
      <p:ext uri="{BB962C8B-B14F-4D97-AF65-F5344CB8AC3E}">
        <p14:creationId xmlns:p14="http://schemas.microsoft.com/office/powerpoint/2010/main" val="243560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376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8030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3901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93010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1005576"/>
            <a:ext cx="6172200" cy="1420772"/>
          </a:xfrm>
        </p:spPr>
        <p:txBody>
          <a:bodyPr>
            <a:normAutofit/>
          </a:bodyPr>
          <a:lstStyle>
            <a:lvl1pPr algn="ctr">
              <a:defRPr sz="3500" b="0" i="0"/>
            </a:lvl1pPr>
          </a:lstStyle>
          <a:p>
            <a:r>
              <a:rPr kumimoji="0" lang="zh-TW" altLang="en-US" dirty="0"/>
              <a:t>按一下以編輯母片標題樣式</a:t>
            </a:r>
            <a:endParaRPr kumimoji="0" lang="en-US" dirty="0"/>
          </a:p>
        </p:txBody>
      </p:sp>
      <p:sp>
        <p:nvSpPr>
          <p:cNvPr id="9" name="副標題 8"/>
          <p:cNvSpPr>
            <a:spLocks noGrp="1"/>
          </p:cNvSpPr>
          <p:nvPr>
            <p:ph type="subTitle" idx="1"/>
          </p:nvPr>
        </p:nvSpPr>
        <p:spPr>
          <a:xfrm>
            <a:off x="2286000" y="2949792"/>
            <a:ext cx="6172200" cy="1028700"/>
          </a:xfrm>
        </p:spPr>
        <p:txBody>
          <a:bodyPr/>
          <a:lstStyle>
            <a:lvl1pPr marL="0" indent="0" algn="ctr">
              <a:buNone/>
              <a:defRPr sz="1800" b="0">
                <a:solidFill>
                  <a:schemeClr val="tx2"/>
                </a:solidFill>
                <a:latin typeface="標楷體" panose="03000509000000000000" pitchFamily="65" charset="-120"/>
                <a:ea typeface="標楷體" panose="03000509000000000000" pitchFamily="65" charset="-12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17" name="頁尾版面配置區 16"/>
          <p:cNvSpPr>
            <a:spLocks noGrp="1"/>
          </p:cNvSpPr>
          <p:nvPr>
            <p:ph type="ftr" sz="quarter" idx="11"/>
          </p:nvPr>
        </p:nvSpPr>
        <p:spPr bwMode="auto">
          <a:xfrm rot="5400000">
            <a:off x="7534469" y="3088246"/>
            <a:ext cx="2743200" cy="384048"/>
          </a:xfrm>
          <a:prstGeom prst="rect">
            <a:avLst/>
          </a:prstGeom>
        </p:spPr>
        <p:txBody>
          <a:bodyPr/>
          <a:lstStyle/>
          <a:p>
            <a:endParaRPr lang="zh-TW" altLang="en-US"/>
          </a:p>
        </p:txBody>
      </p:sp>
      <p:sp>
        <p:nvSpPr>
          <p:cNvPr id="10" name="矩形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矩形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矩形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矩形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直線接點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直線接點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直線接點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直線接點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直線接點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直線接點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矩形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橢圓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橢圓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橢圓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橢圓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橢圓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投影片編號版面配置區 28"/>
          <p:cNvSpPr>
            <a:spLocks noGrp="1"/>
          </p:cNvSpPr>
          <p:nvPr>
            <p:ph type="sldNum" sz="quarter" idx="12"/>
          </p:nvPr>
        </p:nvSpPr>
        <p:spPr bwMode="auto">
          <a:xfrm>
            <a:off x="1325544" y="3696527"/>
            <a:ext cx="609600" cy="388143"/>
          </a:xfrm>
          <a:prstGeom prst="rect">
            <a:avLst/>
          </a:prstGeom>
        </p:spPr>
        <p:txBody>
          <a:bodyPr/>
          <a:lstStyle/>
          <a:p>
            <a:fld id="{93BD6009-2A66-4F07-812F-9E9F9B397B69}" type="slidenum">
              <a:rPr lang="zh-TW" altLang="en-US" smtClean="0"/>
              <a:pPr/>
              <a:t>‹#›</a:t>
            </a:fld>
            <a:endParaRPr lang="zh-TW" altLang="en-US" dirty="0"/>
          </a:p>
        </p:txBody>
      </p:sp>
      <p:pic>
        <p:nvPicPr>
          <p:cNvPr id="30" name="圖片 29" descr="mir_logo.gif"/>
          <p:cNvPicPr>
            <a:picLocks noChangeAspect="1"/>
          </p:cNvPicPr>
          <p:nvPr userDrawn="1"/>
        </p:nvPicPr>
        <p:blipFill>
          <a:blip r:embed="rId2"/>
          <a:stretch>
            <a:fillRect/>
          </a:stretch>
        </p:blipFill>
        <p:spPr>
          <a:xfrm>
            <a:off x="7491442" y="208584"/>
            <a:ext cx="1295400" cy="43434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7840980" y="763382"/>
            <a:ext cx="1508760" cy="384048"/>
          </a:xfrm>
          <a:prstGeom prst="rect">
            <a:avLst/>
          </a:prstGeom>
        </p:spPr>
        <p:txBody>
          <a:bodyPr/>
          <a:lstStyle/>
          <a:p>
            <a:fld id="{D7DB5B5E-FF57-4331-BF13-D94DFA61630B}" type="datetime1">
              <a:rPr lang="zh-TW" altLang="en-US" smtClean="0"/>
              <a:t>2020/7/27</a:t>
            </a:fld>
            <a:endParaRPr lang="zh-TW" altLang="en-US"/>
          </a:p>
        </p:txBody>
      </p:sp>
      <p:sp>
        <p:nvSpPr>
          <p:cNvPr id="5" name="頁尾版面配置區 4"/>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1"/>
            <a:ext cx="1676400" cy="4388644"/>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05980"/>
            <a:ext cx="6019800" cy="4388644"/>
          </a:xfrm>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7840980" y="763382"/>
            <a:ext cx="1508760" cy="384048"/>
          </a:xfrm>
          <a:prstGeom prst="rect">
            <a:avLst/>
          </a:prstGeom>
        </p:spPr>
        <p:txBody>
          <a:bodyPr/>
          <a:lstStyle/>
          <a:p>
            <a:fld id="{4F57289B-949A-43FD-AF7D-692786BD340A}" type="datetime1">
              <a:rPr lang="zh-TW" altLang="en-US" smtClean="0"/>
              <a:t>2020/7/27</a:t>
            </a:fld>
            <a:endParaRPr lang="zh-TW" altLang="en-US"/>
          </a:p>
        </p:txBody>
      </p:sp>
      <p:sp>
        <p:nvSpPr>
          <p:cNvPr id="5" name="頁尾版面配置區 4"/>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8" name="內容版面配置區 7"/>
          <p:cNvSpPr>
            <a:spLocks noGrp="1"/>
          </p:cNvSpPr>
          <p:nvPr>
            <p:ph sz="quarter" idx="1"/>
          </p:nvPr>
        </p:nvSpPr>
        <p:spPr>
          <a:xfrm>
            <a:off x="457200" y="1285866"/>
            <a:ext cx="7467600" cy="3569598"/>
          </a:xfrm>
        </p:spPr>
        <p:txBody>
          <a:bodyPr/>
          <a:lstStyle>
            <a:lvl1pPr>
              <a:defRPr baseline="0">
                <a:latin typeface="+mj-lt"/>
                <a:ea typeface="標楷體" pitchFamily="65" charset="-120"/>
              </a:defRPr>
            </a:lvl1pPr>
            <a:lvl2pPr>
              <a:defRPr baseline="0">
                <a:latin typeface="+mj-lt"/>
                <a:ea typeface="標楷體" pitchFamily="65" charset="-120"/>
              </a:defRPr>
            </a:lvl2pPr>
            <a:lvl3pPr>
              <a:defRPr sz="1900" baseline="0">
                <a:latin typeface="+mj-lt"/>
                <a:ea typeface="標楷體" pitchFamily="65" charset="-120"/>
              </a:defRPr>
            </a:lvl3pPr>
            <a:lvl4pPr>
              <a:defRPr baseline="0">
                <a:latin typeface="+mj-lt"/>
                <a:ea typeface="標楷體" pitchFamily="65" charset="-120"/>
              </a:defRPr>
            </a:lvl4pPr>
            <a:lvl5pPr>
              <a:defRPr baseline="0">
                <a:latin typeface="+mj-lt"/>
                <a:ea typeface="標楷體"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0" name="頁尾版面配置區 9"/>
          <p:cNvSpPr>
            <a:spLocks noGrp="1"/>
          </p:cNvSpPr>
          <p:nvPr>
            <p:ph type="ftr" sz="quarter" idx="16"/>
          </p:nvPr>
        </p:nvSpPr>
        <p:spPr>
          <a:xfrm rot="5400000">
            <a:off x="7390236" y="2757210"/>
            <a:ext cx="2400300" cy="365760"/>
          </a:xfrm>
          <a:prstGeom prst="rect">
            <a:avLst/>
          </a:prstGeom>
        </p:spPr>
        <p:txBody>
          <a:bodyPr rtlCol="0"/>
          <a:lstStyle/>
          <a:p>
            <a:endParaRPr lang="zh-TW" altLang="en-US" dirty="0"/>
          </a:p>
        </p:txBody>
      </p:sp>
      <p:pic>
        <p:nvPicPr>
          <p:cNvPr id="6" name="圖片 5" descr="mir_logo.gif"/>
          <p:cNvPicPr>
            <a:picLocks noChangeAspect="1"/>
          </p:cNvPicPr>
          <p:nvPr userDrawn="1"/>
        </p:nvPicPr>
        <p:blipFill>
          <a:blip r:embed="rId2"/>
          <a:stretch>
            <a:fillRect/>
          </a:stretch>
        </p:blipFill>
        <p:spPr>
          <a:xfrm>
            <a:off x="7286644" y="101427"/>
            <a:ext cx="1295400" cy="434340"/>
          </a:xfrm>
          <a:prstGeom prst="rect">
            <a:avLst/>
          </a:prstGeom>
        </p:spPr>
      </p:pic>
      <p:sp>
        <p:nvSpPr>
          <p:cNvPr id="4" name="標題 3"/>
          <p:cNvSpPr>
            <a:spLocks noGrp="1"/>
          </p:cNvSpPr>
          <p:nvPr>
            <p:ph type="title"/>
          </p:nvPr>
        </p:nvSpPr>
        <p:spPr/>
        <p:txBody>
          <a:bodyPr/>
          <a:lstStyle/>
          <a:p>
            <a:r>
              <a:rPr lang="zh-TW" altLang="en-US" dirty="0"/>
              <a:t>按一下以編輯母片標題樣式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171700"/>
            <a:ext cx="6172200" cy="1540193"/>
          </a:xfrm>
        </p:spPr>
        <p:txBody>
          <a:bodyPr/>
          <a:lstStyle>
            <a:lvl1pPr algn="l">
              <a:buNone/>
              <a:defRPr sz="3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bwMode="auto">
          <a:xfrm rot="5400000">
            <a:off x="8049006" y="830199"/>
            <a:ext cx="1714500" cy="381000"/>
          </a:xfrm>
          <a:prstGeom prst="rect">
            <a:avLst/>
          </a:prstGeom>
        </p:spPr>
        <p:txBody>
          <a:bodyPr/>
          <a:lstStyle/>
          <a:p>
            <a:fld id="{8616078C-AD99-4571-B0DA-C628EF72A2E7}" type="datetime1">
              <a:rPr lang="zh-TW" altLang="en-US" smtClean="0"/>
              <a:t>2020/7/27</a:t>
            </a:fld>
            <a:endParaRPr lang="zh-TW" altLang="en-US"/>
          </a:p>
        </p:txBody>
      </p:sp>
      <p:sp>
        <p:nvSpPr>
          <p:cNvPr id="5" name="頁尾版面配置區 4"/>
          <p:cNvSpPr>
            <a:spLocks noGrp="1"/>
          </p:cNvSpPr>
          <p:nvPr>
            <p:ph type="ftr" sz="quarter" idx="11"/>
          </p:nvPr>
        </p:nvSpPr>
        <p:spPr bwMode="auto">
          <a:xfrm rot="5400000">
            <a:off x="7534656" y="3086100"/>
            <a:ext cx="2743200" cy="384048"/>
          </a:xfrm>
          <a:prstGeom prst="rect">
            <a:avLst/>
          </a:prstGeom>
        </p:spPr>
        <p:txBody>
          <a:bodyPr/>
          <a:lstStyle/>
          <a:p>
            <a:endParaRPr lang="zh-TW" altLang="en-US"/>
          </a:p>
        </p:txBody>
      </p:sp>
      <p:sp>
        <p:nvSpPr>
          <p:cNvPr id="9" name="矩形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矩形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矩形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矩形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直線接點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直線接點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直線接點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直線接點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直線接點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矩形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橢圓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橢圓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橢圓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橢圓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橢圓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直線接點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投影片編號版面配置區 5"/>
          <p:cNvSpPr>
            <a:spLocks noGrp="1"/>
          </p:cNvSpPr>
          <p:nvPr>
            <p:ph type="sldNum" sz="quarter" idx="12"/>
          </p:nvPr>
        </p:nvSpPr>
        <p:spPr bwMode="auto">
          <a:xfrm>
            <a:off x="1340616" y="3696527"/>
            <a:ext cx="609600" cy="388143"/>
          </a:xfrm>
          <a:prstGeom prst="rect">
            <a:avLst/>
          </a:prstGeom>
        </p:spPr>
        <p:txBody>
          <a:bodyPr/>
          <a:lstStyle/>
          <a:p>
            <a:fld id="{93BD6009-2A66-4F07-812F-9E9F9B397B69}"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cap="none" baseline="0">
                <a:latin typeface="+mj-lt"/>
              </a:defRPr>
            </a:lvl1pPr>
          </a:lstStyle>
          <a:p>
            <a:r>
              <a:rPr kumimoji="0" lang="zh-TW" altLang="en-US" dirty="0"/>
              <a:t>按一下以編輯母片標題樣式</a:t>
            </a:r>
            <a:endParaRPr kumimoji="0" lang="en-US" dirty="0"/>
          </a:p>
        </p:txBody>
      </p:sp>
      <p:sp>
        <p:nvSpPr>
          <p:cNvPr id="5" name="日期版面配置區 4"/>
          <p:cNvSpPr>
            <a:spLocks noGrp="1"/>
          </p:cNvSpPr>
          <p:nvPr>
            <p:ph type="dt" sz="half" idx="10"/>
          </p:nvPr>
        </p:nvSpPr>
        <p:spPr>
          <a:xfrm rot="5400000">
            <a:off x="7840980" y="763382"/>
            <a:ext cx="1508760" cy="384048"/>
          </a:xfrm>
          <a:prstGeom prst="rect">
            <a:avLst/>
          </a:prstGeom>
        </p:spPr>
        <p:txBody>
          <a:bodyPr/>
          <a:lstStyle/>
          <a:p>
            <a:fld id="{AD79DC08-DC78-4909-AB0C-6338BE709B4C}" type="datetime1">
              <a:rPr lang="zh-TW" altLang="en-US" smtClean="0"/>
              <a:t>2020/7/27</a:t>
            </a:fld>
            <a:endParaRPr lang="zh-TW" altLang="en-US"/>
          </a:p>
        </p:txBody>
      </p:sp>
      <p:sp>
        <p:nvSpPr>
          <p:cNvPr id="6" name="頁尾版面配置區 5"/>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
        <p:nvSpPr>
          <p:cNvPr id="9" name="內容版面配置區 8"/>
          <p:cNvSpPr>
            <a:spLocks noGrp="1"/>
          </p:cNvSpPr>
          <p:nvPr>
            <p:ph sz="quarter" idx="1"/>
          </p:nvPr>
        </p:nvSpPr>
        <p:spPr>
          <a:xfrm>
            <a:off x="457200" y="1200150"/>
            <a:ext cx="3657600" cy="34290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1" name="內容版面配置區 10"/>
          <p:cNvSpPr>
            <a:spLocks noGrp="1"/>
          </p:cNvSpPr>
          <p:nvPr>
            <p:ph sz="quarter" idx="2"/>
          </p:nvPr>
        </p:nvSpPr>
        <p:spPr>
          <a:xfrm>
            <a:off x="4270248" y="1200150"/>
            <a:ext cx="3657600" cy="34290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4788"/>
            <a:ext cx="7543800" cy="857250"/>
          </a:xfrm>
        </p:spPr>
        <p:txBody>
          <a:bodyPr anchor="b"/>
          <a:lstStyle>
            <a:lvl1pPr>
              <a:defRPr b="0" cap="none" baseline="0"/>
            </a:lvl1pPr>
          </a:lstStyle>
          <a:p>
            <a:r>
              <a:rPr kumimoji="0" lang="zh-TW" altLang="en-US" dirty="0"/>
              <a:t>按一下以編輯母片標題樣式</a:t>
            </a:r>
            <a:endParaRPr kumimoji="0" lang="en-US" dirty="0"/>
          </a:p>
        </p:txBody>
      </p:sp>
      <p:sp>
        <p:nvSpPr>
          <p:cNvPr id="7" name="日期版面配置區 6"/>
          <p:cNvSpPr>
            <a:spLocks noGrp="1"/>
          </p:cNvSpPr>
          <p:nvPr>
            <p:ph type="dt" sz="half" idx="10"/>
          </p:nvPr>
        </p:nvSpPr>
        <p:spPr>
          <a:xfrm rot="5400000">
            <a:off x="7840980" y="763382"/>
            <a:ext cx="1508760" cy="384048"/>
          </a:xfrm>
          <a:prstGeom prst="rect">
            <a:avLst/>
          </a:prstGeom>
        </p:spPr>
        <p:txBody>
          <a:bodyPr/>
          <a:lstStyle/>
          <a:p>
            <a:fld id="{43D2B92F-197F-43D9-8B18-B487590C335E}" type="datetime1">
              <a:rPr lang="zh-TW" altLang="en-US" smtClean="0"/>
              <a:t>2020/7/27</a:t>
            </a:fld>
            <a:endParaRPr lang="zh-TW" altLang="en-US"/>
          </a:p>
        </p:txBody>
      </p:sp>
      <p:sp>
        <p:nvSpPr>
          <p:cNvPr id="8" name="頁尾版面配置區 7"/>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
        <p:nvSpPr>
          <p:cNvPr id="11" name="內容版面配置區 10"/>
          <p:cNvSpPr>
            <a:spLocks noGrp="1"/>
          </p:cNvSpPr>
          <p:nvPr>
            <p:ph sz="quarter" idx="2"/>
          </p:nvPr>
        </p:nvSpPr>
        <p:spPr>
          <a:xfrm>
            <a:off x="457200" y="1771650"/>
            <a:ext cx="3657600" cy="291465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3" name="內容版面配置區 12"/>
          <p:cNvSpPr>
            <a:spLocks noGrp="1"/>
          </p:cNvSpPr>
          <p:nvPr>
            <p:ph sz="quarter" idx="4"/>
          </p:nvPr>
        </p:nvSpPr>
        <p:spPr>
          <a:xfrm>
            <a:off x="4371975" y="1771650"/>
            <a:ext cx="3657600" cy="291465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2" name="文字版面配置區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
        <p:nvSpPr>
          <p:cNvPr id="14" name="文字版面配置區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kumimoji="0" lang="zh-TW" altLang="en-US" dirty="0"/>
              <a:t>按一下以編輯母片標題樣式</a:t>
            </a:r>
            <a:endParaRPr kumimoji="0" lang="en-US" dirty="0"/>
          </a:p>
        </p:txBody>
      </p:sp>
      <p:sp>
        <p:nvSpPr>
          <p:cNvPr id="6" name="日期版面配置區 5"/>
          <p:cNvSpPr>
            <a:spLocks noGrp="1"/>
          </p:cNvSpPr>
          <p:nvPr>
            <p:ph type="dt" sz="half" idx="10"/>
          </p:nvPr>
        </p:nvSpPr>
        <p:spPr>
          <a:xfrm rot="5400000">
            <a:off x="7840980" y="763382"/>
            <a:ext cx="1508760" cy="384048"/>
          </a:xfrm>
          <a:prstGeom prst="rect">
            <a:avLst/>
          </a:prstGeom>
        </p:spPr>
        <p:txBody>
          <a:bodyPr rtlCol="0"/>
          <a:lstStyle/>
          <a:p>
            <a:fld id="{73F85D07-20CA-4AD0-ADE5-679EF5E6A94D}" type="datetime1">
              <a:rPr lang="zh-TW" altLang="en-US" smtClean="0"/>
              <a:t>2020/7/27</a:t>
            </a:fld>
            <a:endParaRPr lang="zh-TW" altLang="en-US"/>
          </a:p>
        </p:txBody>
      </p:sp>
      <p:sp>
        <p:nvSpPr>
          <p:cNvPr id="7" name="投影片編號版面配置區 6"/>
          <p:cNvSpPr>
            <a:spLocks noGrp="1"/>
          </p:cNvSpPr>
          <p:nvPr>
            <p:ph type="sldNum" sz="quarter" idx="11"/>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8" name="頁尾版面配置區 7"/>
          <p:cNvSpPr>
            <a:spLocks noGrp="1"/>
          </p:cNvSpPr>
          <p:nvPr>
            <p:ph type="ftr" sz="quarter" idx="12"/>
          </p:nvPr>
        </p:nvSpPr>
        <p:spPr>
          <a:xfrm rot="5400000">
            <a:off x="7390236" y="2757210"/>
            <a:ext cx="2400300" cy="365760"/>
          </a:xfrm>
          <a:prstGeom prst="rect">
            <a:avLst/>
          </a:prstGeom>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7840980" y="763382"/>
            <a:ext cx="1508760" cy="384048"/>
          </a:xfrm>
          <a:prstGeom prst="rect">
            <a:avLst/>
          </a:prstGeom>
        </p:spPr>
        <p:txBody>
          <a:bodyPr/>
          <a:lstStyle/>
          <a:p>
            <a:fld id="{71A98DFA-9699-40A8-8E0D-4825FCD6BDDE}" type="datetime1">
              <a:rPr lang="zh-TW" altLang="en-US" smtClean="0"/>
              <a:t>2020/7/27</a:t>
            </a:fld>
            <a:endParaRPr lang="zh-TW" altLang="en-US"/>
          </a:p>
        </p:txBody>
      </p:sp>
      <p:sp>
        <p:nvSpPr>
          <p:cNvPr id="3" name="頁尾版面配置區 2"/>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標題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8" name="直線接點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直線接點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直線接點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矩形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直線接點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橢圓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內容版面配置區 17"/>
          <p:cNvSpPr>
            <a:spLocks noGrp="1"/>
          </p:cNvSpPr>
          <p:nvPr>
            <p:ph sz="quarter" idx="1"/>
          </p:nvPr>
        </p:nvSpPr>
        <p:spPr>
          <a:xfrm>
            <a:off x="304800" y="205740"/>
            <a:ext cx="5638800" cy="4745736"/>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21" name="日期版面配置區 20"/>
          <p:cNvSpPr>
            <a:spLocks noGrp="1"/>
          </p:cNvSpPr>
          <p:nvPr>
            <p:ph type="dt" sz="half" idx="14"/>
          </p:nvPr>
        </p:nvSpPr>
        <p:spPr>
          <a:xfrm rot="5400000">
            <a:off x="7840980" y="763382"/>
            <a:ext cx="1508760" cy="384048"/>
          </a:xfrm>
          <a:prstGeom prst="rect">
            <a:avLst/>
          </a:prstGeom>
        </p:spPr>
        <p:txBody>
          <a:bodyPr rtlCol="0"/>
          <a:lstStyle/>
          <a:p>
            <a:fld id="{2DAB0838-BF4F-407C-A6A6-1B3CDC37E013}" type="datetime1">
              <a:rPr lang="zh-TW" altLang="en-US" smtClean="0"/>
              <a:t>2020/7/27</a:t>
            </a:fld>
            <a:endParaRPr lang="zh-TW" altLang="en-US"/>
          </a:p>
        </p:txBody>
      </p:sp>
      <p:sp>
        <p:nvSpPr>
          <p:cNvPr id="22" name="投影片編號版面配置區 21"/>
          <p:cNvSpPr>
            <a:spLocks noGrp="1"/>
          </p:cNvSpPr>
          <p:nvPr>
            <p:ph type="sldNum" sz="quarter" idx="15"/>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23" name="頁尾版面配置區 22"/>
          <p:cNvSpPr>
            <a:spLocks noGrp="1"/>
          </p:cNvSpPr>
          <p:nvPr>
            <p:ph type="ftr" sz="quarter" idx="16"/>
          </p:nvPr>
        </p:nvSpPr>
        <p:spPr>
          <a:xfrm rot="5400000">
            <a:off x="7390236" y="2757210"/>
            <a:ext cx="2400300" cy="365760"/>
          </a:xfrm>
          <a:prstGeom prst="rect">
            <a:avLst/>
          </a:prstGeom>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橢圓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標題 1"/>
          <p:cNvSpPr>
            <a:spLocks noGrp="1"/>
          </p:cNvSpPr>
          <p:nvPr>
            <p:ph type="title"/>
          </p:nvPr>
        </p:nvSpPr>
        <p:spPr>
          <a:xfrm rot="5400000">
            <a:off x="4138803" y="2343150"/>
            <a:ext cx="4732020" cy="457200"/>
          </a:xfrm>
        </p:spPr>
        <p:txBody>
          <a:bodyPr anchor="b"/>
          <a:lstStyle>
            <a:lvl1pPr algn="l">
              <a:buNone/>
              <a:defRPr sz="2000" b="1"/>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a:t>按一下圖示以新增圖片</a:t>
            </a:r>
            <a:endParaRPr kumimoji="0" lang="en-US" dirty="0"/>
          </a:p>
        </p:txBody>
      </p:sp>
      <p:sp>
        <p:nvSpPr>
          <p:cNvPr id="4" name="文字版面配置區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10" name="直線接點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矩形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直線接點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直線接點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直線接點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日期版面配置區 16"/>
          <p:cNvSpPr>
            <a:spLocks noGrp="1"/>
          </p:cNvSpPr>
          <p:nvPr>
            <p:ph type="dt" sz="half" idx="10"/>
          </p:nvPr>
        </p:nvSpPr>
        <p:spPr>
          <a:xfrm rot="5400000">
            <a:off x="7840980" y="763382"/>
            <a:ext cx="1508760" cy="384048"/>
          </a:xfrm>
          <a:prstGeom prst="rect">
            <a:avLst/>
          </a:prstGeom>
        </p:spPr>
        <p:txBody>
          <a:bodyPr rtlCol="0"/>
          <a:lstStyle/>
          <a:p>
            <a:fld id="{B0D89BC2-FD14-44D8-A12F-F0ED792A0BC1}" type="datetime1">
              <a:rPr lang="zh-TW" altLang="en-US" smtClean="0"/>
              <a:t>2020/7/27</a:t>
            </a:fld>
            <a:endParaRPr lang="zh-TW" altLang="en-US"/>
          </a:p>
        </p:txBody>
      </p:sp>
      <p:sp>
        <p:nvSpPr>
          <p:cNvPr id="18" name="投影片編號版面配置區 17"/>
          <p:cNvSpPr>
            <a:spLocks noGrp="1"/>
          </p:cNvSpPr>
          <p:nvPr>
            <p:ph type="sldNum" sz="quarter" idx="11"/>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21" name="頁尾版面配置區 20"/>
          <p:cNvSpPr>
            <a:spLocks noGrp="1"/>
          </p:cNvSpPr>
          <p:nvPr>
            <p:ph type="ftr" sz="quarter" idx="12"/>
          </p:nvPr>
        </p:nvSpPr>
        <p:spPr>
          <a:xfrm rot="5400000">
            <a:off x="7390236" y="2757210"/>
            <a:ext cx="2400300" cy="365760"/>
          </a:xfrm>
          <a:prstGeom prst="rect">
            <a:avLst/>
          </a:prstGeom>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標題版面配置區 21"/>
          <p:cNvSpPr>
            <a:spLocks noGrp="1"/>
          </p:cNvSpPr>
          <p:nvPr>
            <p:ph type="title"/>
          </p:nvPr>
        </p:nvSpPr>
        <p:spPr>
          <a:xfrm>
            <a:off x="457200" y="205978"/>
            <a:ext cx="7467600" cy="857250"/>
          </a:xfrm>
          <a:prstGeom prst="rect">
            <a:avLst/>
          </a:prstGeom>
        </p:spPr>
        <p:txBody>
          <a:bodyPr vert="horz" anchor="b">
            <a:normAutofit/>
          </a:bodyPr>
          <a:lstStyle/>
          <a:p>
            <a:r>
              <a:rPr kumimoji="0" lang="zh-TW" altLang="en-US" dirty="0"/>
              <a:t>按一下以編輯母片標題樣式</a:t>
            </a:r>
            <a:endParaRPr kumimoji="0" lang="en-US" dirty="0"/>
          </a:p>
        </p:txBody>
      </p:sp>
      <p:sp>
        <p:nvSpPr>
          <p:cNvPr id="13" name="文字版面配置區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7" name="直線接點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直線接點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矩形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直線接點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cxnSp>
        <p:nvCxnSpPr>
          <p:cNvPr id="15" name="直線接點 14"/>
          <p:cNvCxnSpPr/>
          <p:nvPr userDrawn="1"/>
        </p:nvCxnSpPr>
        <p:spPr>
          <a:xfrm>
            <a:off x="214282" y="1125131"/>
            <a:ext cx="8429684"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userDrawn="1"/>
        </p:nvCxnSpPr>
        <p:spPr>
          <a:xfrm>
            <a:off x="214282" y="1178709"/>
            <a:ext cx="8429684" cy="1191"/>
          </a:xfrm>
          <a:prstGeom prst="line">
            <a:avLst/>
          </a:prstGeom>
          <a:ln>
            <a:solidFill>
              <a:schemeClr val="accent1">
                <a:lumMod val="60000"/>
                <a:lumOff val="40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橢圓 11"/>
          <p:cNvSpPr/>
          <p:nvPr userDrawn="1"/>
        </p:nvSpPr>
        <p:spPr>
          <a:xfrm>
            <a:off x="8635396" y="471489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矩形 13"/>
          <p:cNvSpPr/>
          <p:nvPr userDrawn="1"/>
        </p:nvSpPr>
        <p:spPr>
          <a:xfrm>
            <a:off x="8394774" y="4717703"/>
            <a:ext cx="827584" cy="369332"/>
          </a:xfrm>
          <a:prstGeom prst="rect">
            <a:avLst/>
          </a:prstGeom>
        </p:spPr>
        <p:txBody>
          <a:bodyPr wrap="square">
            <a:spAutoFit/>
          </a:bodyPr>
          <a:lstStyle/>
          <a:p>
            <a:pPr algn="ctr"/>
            <a:fld id="{93BD6009-2A66-4F07-812F-9E9F9B397B69}" type="slidenum">
              <a:rPr lang="zh-TW" altLang="en-US" sz="1800" smtClean="0">
                <a:solidFill>
                  <a:schemeClr val="accent3">
                    <a:lumMod val="75000"/>
                  </a:schemeClr>
                </a:solidFill>
              </a:rPr>
              <a:pPr algn="ctr"/>
              <a:t>‹#›</a:t>
            </a:fld>
            <a:r>
              <a:rPr lang="en-US" altLang="zh-TW" sz="1800" dirty="0">
                <a:solidFill>
                  <a:schemeClr val="accent3">
                    <a:lumMod val="75000"/>
                  </a:schemeClr>
                </a:solidFill>
              </a:rPr>
              <a:t>/38</a:t>
            </a:r>
            <a:endParaRPr lang="zh-TW" altLang="en-US" sz="1800" dirty="0">
              <a:solidFill>
                <a:schemeClr val="accent3">
                  <a:lumMod val="7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3100" b="0" kern="1200" cap="none" baseline="0">
          <a:solidFill>
            <a:schemeClr val="tx2"/>
          </a:solidFill>
          <a:latin typeface="Calibri" panose="020F0502020204030204" pitchFamily="34" charset="0"/>
          <a:ea typeface="標楷體" pitchFamily="65" charset="-120"/>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9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nthu.edu.tw/~jang" TargetMode="External"/><Relationship Id="rId2" Type="http://schemas.openxmlformats.org/officeDocument/2006/relationships/hyperlink" Target="mailto:jang@mirlab.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tw/598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de.tw/5986"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vm.com.tw/article.html?id=2260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thome.com.tw/news/132024"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zh.wikipedia.org/wiki/%E9%87%91%E8%9E%8D%E7%A7%91%E6%8A%8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3" Type="http://schemas.openxmlformats.org/officeDocument/2006/relationships/image" Target="../media/image28.jpg"/><Relationship Id="rId7" Type="http://schemas.openxmlformats.org/officeDocument/2006/relationships/image" Target="../media/image32.jpg"/><Relationship Id="rId12" Type="http://schemas.openxmlformats.org/officeDocument/2006/relationships/image" Target="../media/image37.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jpg"/><Relationship Id="rId3" Type="http://schemas.openxmlformats.org/officeDocument/2006/relationships/image" Target="../media/image41.jpg"/><Relationship Id="rId7" Type="http://schemas.openxmlformats.org/officeDocument/2006/relationships/image" Target="../media/image45.jpg"/><Relationship Id="rId12" Type="http://schemas.openxmlformats.org/officeDocument/2006/relationships/image" Target="../media/image5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jpg"/><Relationship Id="rId11" Type="http://schemas.openxmlformats.org/officeDocument/2006/relationships/image" Target="../media/image49.jpg"/><Relationship Id="rId5" Type="http://schemas.openxmlformats.org/officeDocument/2006/relationships/image" Target="../media/image43.jpg"/><Relationship Id="rId10" Type="http://schemas.openxmlformats.org/officeDocument/2006/relationships/image" Target="../media/image48.jpg"/><Relationship Id="rId4" Type="http://schemas.openxmlformats.org/officeDocument/2006/relationships/image" Target="../media/image42.jpg"/><Relationship Id="rId9" Type="http://schemas.openxmlformats.org/officeDocument/2006/relationships/image" Target="../media/image47.jpg"/></Relationships>
</file>

<file path=ppt/slides/_rels/slide34.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12" Type="http://schemas.openxmlformats.org/officeDocument/2006/relationships/image" Target="../media/image6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jpg"/><Relationship Id="rId11" Type="http://schemas.openxmlformats.org/officeDocument/2006/relationships/image" Target="../media/image60.jpg"/><Relationship Id="rId5" Type="http://schemas.openxmlformats.org/officeDocument/2006/relationships/image" Target="../media/image54.jpg"/><Relationship Id="rId10" Type="http://schemas.openxmlformats.org/officeDocument/2006/relationships/image" Target="../media/image59.jpg"/><Relationship Id="rId4" Type="http://schemas.openxmlformats.org/officeDocument/2006/relationships/image" Target="../media/image53.jpg"/><Relationship Id="rId9" Type="http://schemas.openxmlformats.org/officeDocument/2006/relationships/image" Target="../media/image58.jpg"/></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w.com.tw/article/article.action?id=50933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jangostars.com/blog/6-examples-ai-financial-servic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zh.wikipedia.org/wiki/%E9%87%91%E8%9E%8D%E7%A7%91%E6%8A%8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intech.global/2018-is-already-a-record-year-for-global-fintech-investment/"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zestfinance.com/hubfs/Underwriting/Auto-Machine-Learning.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jangostars.com/blog/6-examples-ai-financial-servi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vm.com.tw/article.html?id=2260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005576"/>
            <a:ext cx="6172200" cy="1494166"/>
          </a:xfrm>
        </p:spPr>
        <p:txBody>
          <a:bodyPr/>
          <a:lstStyle/>
          <a:p>
            <a:r>
              <a:rPr lang="en-US" altLang="zh-TW" sz="3600" b="1" dirty="0">
                <a:latin typeface="+mj-ea"/>
              </a:rPr>
              <a:t>AI</a:t>
            </a:r>
            <a:r>
              <a:rPr lang="zh-TW" altLang="en-US" sz="3600" b="1" dirty="0">
                <a:latin typeface="+mj-ea"/>
              </a:rPr>
              <a:t> </a:t>
            </a:r>
            <a:r>
              <a:rPr lang="en-US" altLang="zh-TW" sz="3600" b="1" dirty="0">
                <a:latin typeface="+mj-ea"/>
              </a:rPr>
              <a:t>for FinTech</a:t>
            </a:r>
            <a:br>
              <a:rPr lang="en-US" altLang="zh-TW" sz="3600" b="1" dirty="0">
                <a:latin typeface="+mj-ea"/>
              </a:rPr>
            </a:br>
            <a:r>
              <a:rPr lang="zh-TW" altLang="en-US" dirty="0"/>
              <a:t>人工智慧於金融科技之應用</a:t>
            </a:r>
          </a:p>
        </p:txBody>
      </p:sp>
      <p:sp>
        <p:nvSpPr>
          <p:cNvPr id="3" name="副標題 2"/>
          <p:cNvSpPr>
            <a:spLocks noGrp="1"/>
          </p:cNvSpPr>
          <p:nvPr>
            <p:ph type="subTitle" idx="1"/>
          </p:nvPr>
        </p:nvSpPr>
        <p:spPr>
          <a:xfrm>
            <a:off x="2286000" y="2949792"/>
            <a:ext cx="6172200" cy="1458162"/>
          </a:xfrm>
        </p:spPr>
        <p:txBody>
          <a:bodyPr>
            <a:normAutofit/>
          </a:bodyPr>
          <a:lstStyle/>
          <a:p>
            <a:r>
              <a:rPr lang="en-US" altLang="zh-TW" dirty="0">
                <a:latin typeface="Arial" panose="020B0604020202020204" pitchFamily="34" charset="0"/>
              </a:rPr>
              <a:t>J.-S. Roger Jang (</a:t>
            </a:r>
            <a:r>
              <a:rPr lang="zh-TW" altLang="en-US" dirty="0"/>
              <a:t>張智星</a:t>
            </a:r>
            <a:r>
              <a:rPr lang="en-US" altLang="zh-TW" dirty="0">
                <a:latin typeface="Arial" panose="020B0604020202020204" pitchFamily="34" charset="0"/>
              </a:rPr>
              <a:t>)</a:t>
            </a:r>
          </a:p>
          <a:p>
            <a:r>
              <a:rPr lang="en-US" altLang="zh-TW" dirty="0">
                <a:latin typeface="Arial" panose="020B0604020202020204" pitchFamily="34" charset="0"/>
              </a:rPr>
              <a:t>MIR Lab, CSIE Dept.</a:t>
            </a:r>
          </a:p>
          <a:p>
            <a:r>
              <a:rPr lang="en-US" altLang="zh-TW" dirty="0">
                <a:latin typeface="Arial" panose="020B0604020202020204" pitchFamily="34" charset="0"/>
              </a:rPr>
              <a:t>National Taiwan University</a:t>
            </a:r>
          </a:p>
          <a:p>
            <a:r>
              <a:rPr lang="en-US" altLang="zh-TW" i="1" dirty="0">
                <a:latin typeface="Arial" panose="020B0604020202020204" pitchFamily="34" charset="0"/>
                <a:hlinkClick r:id="rId2"/>
              </a:rPr>
              <a:t>jang@mirlab.org</a:t>
            </a:r>
            <a:r>
              <a:rPr lang="en-US" altLang="zh-TW" i="1" dirty="0">
                <a:latin typeface="Arial" panose="020B0604020202020204" pitchFamily="34" charset="0"/>
              </a:rPr>
              <a:t>, </a:t>
            </a:r>
            <a:r>
              <a:rPr lang="en-US" altLang="zh-TW" i="1" dirty="0">
                <a:latin typeface="Arial" panose="020B0604020202020204" pitchFamily="34" charset="0"/>
                <a:hlinkClick r:id="rId3"/>
              </a:rPr>
              <a:t>http://mirlab.org/jang</a:t>
            </a:r>
            <a:endParaRPr lang="zh-TW" altLang="en-US" dirty="0">
              <a:latin typeface="Arial" panose="020B0604020202020204" pitchFamily="34" charset="0"/>
            </a:endParaRPr>
          </a:p>
          <a:p>
            <a:endParaRPr lang="zh-TW" altLang="en-US" dirty="0"/>
          </a:p>
        </p:txBody>
      </p:sp>
      <p:sp>
        <p:nvSpPr>
          <p:cNvPr id="4" name="日期版面配置區 3"/>
          <p:cNvSpPr>
            <a:spLocks noGrp="1"/>
          </p:cNvSpPr>
          <p:nvPr>
            <p:ph type="dt" sz="half" idx="4294967295"/>
          </p:nvPr>
        </p:nvSpPr>
        <p:spPr>
          <a:xfrm>
            <a:off x="4770315" y="4346979"/>
            <a:ext cx="1183336" cy="369332"/>
          </a:xfrm>
          <a:prstGeom prst="rect">
            <a:avLst/>
          </a:prstGeom>
        </p:spPr>
        <p:txBody>
          <a:bodyPr wrap="none">
            <a:spAutoFit/>
          </a:bodyPr>
          <a:lstStyle/>
          <a:p>
            <a:pPr algn="ctr"/>
            <a:fld id="{1B5DD0A4-5EC4-420C-89F5-FF49BBA59529}" type="datetime1">
              <a:rPr lang="zh-TW" altLang="en-US" smtClean="0"/>
              <a:pPr algn="ctr"/>
              <a:t>2020/7/27</a:t>
            </a:fld>
            <a:endParaRPr lang="zh-TW" altLang="en-US" dirty="0"/>
          </a:p>
        </p:txBody>
      </p:sp>
    </p:spTree>
    <p:extLst>
      <p:ext uri="{BB962C8B-B14F-4D97-AF65-F5344CB8AC3E}">
        <p14:creationId xmlns:p14="http://schemas.microsoft.com/office/powerpoint/2010/main" val="8614799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E05F296-0D47-4B26-A671-587B906792E4}"/>
              </a:ext>
            </a:extLst>
          </p:cNvPr>
          <p:cNvSpPr>
            <a:spLocks noGrp="1"/>
          </p:cNvSpPr>
          <p:nvPr>
            <p:ph sz="quarter" idx="1"/>
          </p:nvPr>
        </p:nvSpPr>
        <p:spPr/>
        <p:txBody>
          <a:bodyPr>
            <a:normAutofit fontScale="92500" lnSpcReduction="20000"/>
          </a:bodyPr>
          <a:lstStyle/>
          <a:p>
            <a:r>
              <a:rPr lang="zh-TW" altLang="en-US" dirty="0"/>
              <a:t>小額產物險：手機、相機、單車等</a:t>
            </a:r>
            <a:endParaRPr lang="en-US" altLang="zh-TW" dirty="0"/>
          </a:p>
          <a:p>
            <a:r>
              <a:rPr lang="zh-TW" altLang="en-US" dirty="0"/>
              <a:t>流程：所有的投保都是經由手機完成</a:t>
            </a:r>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zh-TW" altLang="en-US" dirty="0"/>
              <a:t>相關科技：商品辨識、商品價格搜尋、保費評估等</a:t>
            </a:r>
          </a:p>
        </p:txBody>
      </p:sp>
      <p:sp>
        <p:nvSpPr>
          <p:cNvPr id="3" name="標題 2">
            <a:extLst>
              <a:ext uri="{FF2B5EF4-FFF2-40B4-BE49-F238E27FC236}">
                <a16:creationId xmlns:a16="http://schemas.microsoft.com/office/drawing/2014/main" id="{EFF46C50-F7FB-4A03-8032-A0225E380F0C}"/>
              </a:ext>
            </a:extLst>
          </p:cNvPr>
          <p:cNvSpPr>
            <a:spLocks noGrp="1"/>
          </p:cNvSpPr>
          <p:nvPr>
            <p:ph type="title"/>
          </p:nvPr>
        </p:nvSpPr>
        <p:spPr/>
        <p:txBody>
          <a:bodyPr/>
          <a:lstStyle/>
          <a:p>
            <a:r>
              <a:rPr lang="en-US" altLang="zh-TW" dirty="0"/>
              <a:t>Example: </a:t>
            </a:r>
            <a:r>
              <a:rPr lang="en-US" altLang="zh-TW" dirty="0" err="1"/>
              <a:t>Trov</a:t>
            </a:r>
            <a:r>
              <a:rPr lang="en-US" altLang="zh-TW" dirty="0"/>
              <a:t> </a:t>
            </a:r>
            <a:r>
              <a:rPr lang="zh-TW" altLang="en-US" dirty="0"/>
              <a:t>提供的產物險</a:t>
            </a:r>
          </a:p>
        </p:txBody>
      </p:sp>
      <p:pic>
        <p:nvPicPr>
          <p:cNvPr id="4" name="圖片 3">
            <a:extLst>
              <a:ext uri="{FF2B5EF4-FFF2-40B4-BE49-F238E27FC236}">
                <a16:creationId xmlns:a16="http://schemas.microsoft.com/office/drawing/2014/main" id="{230A19E7-6638-45C3-89FE-8F413A71DB3B}"/>
              </a:ext>
            </a:extLst>
          </p:cNvPr>
          <p:cNvPicPr>
            <a:picLocks noChangeAspect="1"/>
          </p:cNvPicPr>
          <p:nvPr/>
        </p:nvPicPr>
        <p:blipFill>
          <a:blip r:embed="rId2"/>
          <a:stretch>
            <a:fillRect/>
          </a:stretch>
        </p:blipFill>
        <p:spPr>
          <a:xfrm>
            <a:off x="2123728" y="2105101"/>
            <a:ext cx="4381500" cy="1978819"/>
          </a:xfrm>
          <a:prstGeom prst="rect">
            <a:avLst/>
          </a:prstGeom>
        </p:spPr>
      </p:pic>
      <p:sp>
        <p:nvSpPr>
          <p:cNvPr id="6" name="圓角矩形圖說文字 5">
            <a:extLst>
              <a:ext uri="{FF2B5EF4-FFF2-40B4-BE49-F238E27FC236}">
                <a16:creationId xmlns:a16="http://schemas.microsoft.com/office/drawing/2014/main" id="{F0AD91E6-425E-4976-978A-CDCE7F29615F}"/>
              </a:ext>
            </a:extLst>
          </p:cNvPr>
          <p:cNvSpPr/>
          <p:nvPr/>
        </p:nvSpPr>
        <p:spPr>
          <a:xfrm>
            <a:off x="5897942" y="1278536"/>
            <a:ext cx="1482373" cy="408623"/>
          </a:xfrm>
          <a:prstGeom prst="wedgeRoundRectCallout">
            <a:avLst>
              <a:gd name="adj1" fmla="val -75907"/>
              <a:gd name="adj2" fmla="val -7454"/>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zh-TW" altLang="en-US" dirty="0">
                <a:solidFill>
                  <a:schemeClr val="tx1"/>
                </a:solidFill>
                <a:latin typeface="標楷體" panose="03000509000000000000" pitchFamily="65" charset="-120"/>
                <a:ea typeface="標楷體" panose="03000509000000000000" pitchFamily="65" charset="-120"/>
              </a:rPr>
              <a:t>針對年輕人</a:t>
            </a:r>
            <a:r>
              <a:rPr lang="en-US" altLang="zh-TW" dirty="0">
                <a:solidFill>
                  <a:schemeClr val="tx1"/>
                </a:solidFill>
                <a:latin typeface="標楷體" panose="03000509000000000000" pitchFamily="65" charset="-120"/>
                <a:ea typeface="標楷體" panose="03000509000000000000" pitchFamily="65" charset="-120"/>
              </a:rPr>
              <a:t>!</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7" name="圓角矩形圖說文字 5">
            <a:extLst>
              <a:ext uri="{FF2B5EF4-FFF2-40B4-BE49-F238E27FC236}">
                <a16:creationId xmlns:a16="http://schemas.microsoft.com/office/drawing/2014/main" id="{82C93179-44AF-4B2E-B6D4-3B4C50A97AD3}"/>
              </a:ext>
            </a:extLst>
          </p:cNvPr>
          <p:cNvSpPr/>
          <p:nvPr/>
        </p:nvSpPr>
        <p:spPr>
          <a:xfrm>
            <a:off x="3313719" y="4668181"/>
            <a:ext cx="1949976" cy="374571"/>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hlinkClick r:id="rId3"/>
              </a:rPr>
              <a:t>https://vide.tw/5986</a:t>
            </a:r>
            <a:endParaRPr lang="en-US" altLang="zh-TW" sz="1600" dirty="0">
              <a:solidFill>
                <a:schemeClr val="tx1"/>
              </a:solidFill>
            </a:endParaRPr>
          </a:p>
        </p:txBody>
      </p:sp>
    </p:spTree>
    <p:extLst>
      <p:ext uri="{BB962C8B-B14F-4D97-AF65-F5344CB8AC3E}">
        <p14:creationId xmlns:p14="http://schemas.microsoft.com/office/powerpoint/2010/main" val="31895573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372A777-DEE9-45E7-A6C0-E5C819A9C154}"/>
              </a:ext>
            </a:extLst>
          </p:cNvPr>
          <p:cNvSpPr>
            <a:spLocks noGrp="1"/>
          </p:cNvSpPr>
          <p:nvPr>
            <p:ph sz="quarter" idx="1"/>
          </p:nvPr>
        </p:nvSpPr>
        <p:spPr/>
        <p:txBody>
          <a:bodyPr>
            <a:normAutofit fontScale="92500" lnSpcReduction="20000"/>
          </a:bodyPr>
          <a:lstStyle/>
          <a:p>
            <a:r>
              <a:rPr lang="zh-TW" altLang="en-US" dirty="0"/>
              <a:t>流程</a:t>
            </a:r>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zh-TW" altLang="en-US" dirty="0"/>
              <a:t>相關科技：社交網路探勘、自然語言處理等</a:t>
            </a:r>
          </a:p>
        </p:txBody>
      </p:sp>
      <p:sp>
        <p:nvSpPr>
          <p:cNvPr id="3" name="標題 2">
            <a:extLst>
              <a:ext uri="{FF2B5EF4-FFF2-40B4-BE49-F238E27FC236}">
                <a16:creationId xmlns:a16="http://schemas.microsoft.com/office/drawing/2014/main" id="{616CBA23-3B5F-4048-AECB-5CBA4493FD95}"/>
              </a:ext>
            </a:extLst>
          </p:cNvPr>
          <p:cNvSpPr>
            <a:spLocks noGrp="1"/>
          </p:cNvSpPr>
          <p:nvPr>
            <p:ph type="title"/>
          </p:nvPr>
        </p:nvSpPr>
        <p:spPr/>
        <p:txBody>
          <a:bodyPr/>
          <a:lstStyle/>
          <a:p>
            <a:r>
              <a:rPr lang="en-US" altLang="zh-TW" dirty="0"/>
              <a:t>Example: Lemonade</a:t>
            </a:r>
            <a:r>
              <a:rPr lang="zh-TW" altLang="en-US" dirty="0"/>
              <a:t>的</a:t>
            </a:r>
            <a:r>
              <a:rPr lang="en-US" altLang="zh-TW" dirty="0"/>
              <a:t>P2P</a:t>
            </a:r>
            <a:r>
              <a:rPr lang="zh-TW" altLang="en-US" dirty="0"/>
              <a:t>團體險</a:t>
            </a:r>
          </a:p>
        </p:txBody>
      </p:sp>
      <p:pic>
        <p:nvPicPr>
          <p:cNvPr id="4" name="圖片 3">
            <a:extLst>
              <a:ext uri="{FF2B5EF4-FFF2-40B4-BE49-F238E27FC236}">
                <a16:creationId xmlns:a16="http://schemas.microsoft.com/office/drawing/2014/main" id="{BBFE78BB-44E4-49F1-AC67-EE14A9E640EC}"/>
              </a:ext>
            </a:extLst>
          </p:cNvPr>
          <p:cNvPicPr>
            <a:picLocks noChangeAspect="1"/>
          </p:cNvPicPr>
          <p:nvPr/>
        </p:nvPicPr>
        <p:blipFill>
          <a:blip r:embed="rId2"/>
          <a:stretch>
            <a:fillRect/>
          </a:stretch>
        </p:blipFill>
        <p:spPr>
          <a:xfrm>
            <a:off x="1835698" y="1655901"/>
            <a:ext cx="5381625" cy="2536031"/>
          </a:xfrm>
          <a:prstGeom prst="rect">
            <a:avLst/>
          </a:prstGeom>
        </p:spPr>
      </p:pic>
      <p:sp>
        <p:nvSpPr>
          <p:cNvPr id="5" name="圓角矩形圖說文字 5">
            <a:extLst>
              <a:ext uri="{FF2B5EF4-FFF2-40B4-BE49-F238E27FC236}">
                <a16:creationId xmlns:a16="http://schemas.microsoft.com/office/drawing/2014/main" id="{C4AC6A98-706F-443A-AD45-E3E4D93EB0AA}"/>
              </a:ext>
            </a:extLst>
          </p:cNvPr>
          <p:cNvSpPr/>
          <p:nvPr/>
        </p:nvSpPr>
        <p:spPr>
          <a:xfrm>
            <a:off x="3313719" y="4668181"/>
            <a:ext cx="1949976" cy="374571"/>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hlinkClick r:id="rId3"/>
              </a:rPr>
              <a:t>https://vide.tw/5986</a:t>
            </a:r>
            <a:endParaRPr lang="en-US" altLang="zh-TW" sz="1600" dirty="0">
              <a:solidFill>
                <a:schemeClr val="tx1"/>
              </a:solidFill>
            </a:endParaRPr>
          </a:p>
        </p:txBody>
      </p:sp>
    </p:spTree>
    <p:extLst>
      <p:ext uri="{BB962C8B-B14F-4D97-AF65-F5344CB8AC3E}">
        <p14:creationId xmlns:p14="http://schemas.microsoft.com/office/powerpoint/2010/main" val="29792355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00CFED5-F734-4286-AF03-726F4863ADD9}"/>
              </a:ext>
            </a:extLst>
          </p:cNvPr>
          <p:cNvSpPr>
            <a:spLocks noGrp="1"/>
          </p:cNvSpPr>
          <p:nvPr>
            <p:ph sz="quarter" idx="1"/>
          </p:nvPr>
        </p:nvSpPr>
        <p:spPr/>
        <p:txBody>
          <a:bodyPr/>
          <a:lstStyle/>
          <a:p>
            <a:r>
              <a:rPr lang="zh-TW" altLang="en-US" dirty="0"/>
              <a:t>從簡單易懂的保險商品起步：</a:t>
            </a:r>
            <a:endParaRPr lang="en-US" altLang="zh-TW" dirty="0"/>
          </a:p>
          <a:p>
            <a:pPr lvl="1"/>
            <a:r>
              <a:rPr lang="zh-TW" altLang="en-US" dirty="0"/>
              <a:t>車險、旅平險、意外險等</a:t>
            </a:r>
            <a:endParaRPr lang="en-US" altLang="zh-TW" dirty="0"/>
          </a:p>
          <a:p>
            <a:r>
              <a:rPr lang="zh-TW" altLang="en-US" dirty="0"/>
              <a:t>牽涉到高度監理或需要專業知識的產品，則還是依賴專人服務：</a:t>
            </a:r>
            <a:endParaRPr lang="en-US" altLang="zh-TW" dirty="0"/>
          </a:p>
          <a:p>
            <a:pPr lvl="1"/>
            <a:r>
              <a:rPr lang="zh-TW" altLang="en-US" dirty="0"/>
              <a:t>醫療險、分紅險、年金險等</a:t>
            </a:r>
            <a:endParaRPr lang="en-US" altLang="zh-TW" dirty="0"/>
          </a:p>
          <a:p>
            <a:pPr lvl="1"/>
            <a:endParaRPr lang="zh-TW" altLang="en-US" dirty="0"/>
          </a:p>
        </p:txBody>
      </p:sp>
      <p:sp>
        <p:nvSpPr>
          <p:cNvPr id="3" name="標題 2">
            <a:extLst>
              <a:ext uri="{FF2B5EF4-FFF2-40B4-BE49-F238E27FC236}">
                <a16:creationId xmlns:a16="http://schemas.microsoft.com/office/drawing/2014/main" id="{FC9DA171-CF28-4C44-87AC-1B76E85B864A}"/>
              </a:ext>
            </a:extLst>
          </p:cNvPr>
          <p:cNvSpPr>
            <a:spLocks noGrp="1"/>
          </p:cNvSpPr>
          <p:nvPr>
            <p:ph type="title"/>
          </p:nvPr>
        </p:nvSpPr>
        <p:spPr/>
        <p:txBody>
          <a:bodyPr/>
          <a:lstStyle/>
          <a:p>
            <a:r>
              <a:rPr lang="en-US" altLang="zh-TW" dirty="0" err="1"/>
              <a:t>InsurTech</a:t>
            </a:r>
            <a:r>
              <a:rPr lang="zh-TW" altLang="en-US" dirty="0"/>
              <a:t>目前發展方向</a:t>
            </a:r>
          </a:p>
        </p:txBody>
      </p:sp>
      <p:sp>
        <p:nvSpPr>
          <p:cNvPr id="4" name="圓角矩形圖說文字 5">
            <a:extLst>
              <a:ext uri="{FF2B5EF4-FFF2-40B4-BE49-F238E27FC236}">
                <a16:creationId xmlns:a16="http://schemas.microsoft.com/office/drawing/2014/main" id="{A01122B8-393D-4EAC-ADCE-17BEE3123EB9}"/>
              </a:ext>
            </a:extLst>
          </p:cNvPr>
          <p:cNvSpPr/>
          <p:nvPr/>
        </p:nvSpPr>
        <p:spPr>
          <a:xfrm>
            <a:off x="2089335" y="4199117"/>
            <a:ext cx="4235775" cy="374571"/>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hlinkClick r:id="rId2"/>
              </a:rPr>
              <a:t>https://www.gvm.com.tw/article.html?id=22609</a:t>
            </a:r>
            <a:endParaRPr lang="en-US" altLang="zh-TW" sz="1600" dirty="0">
              <a:solidFill>
                <a:schemeClr val="tx1"/>
              </a:solidFill>
            </a:endParaRPr>
          </a:p>
        </p:txBody>
      </p:sp>
    </p:spTree>
    <p:extLst>
      <p:ext uri="{BB962C8B-B14F-4D97-AF65-F5344CB8AC3E}">
        <p14:creationId xmlns:p14="http://schemas.microsoft.com/office/powerpoint/2010/main" val="2379155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00CFED5-F734-4286-AF03-726F4863ADD9}"/>
              </a:ext>
            </a:extLst>
          </p:cNvPr>
          <p:cNvSpPr>
            <a:spLocks noGrp="1"/>
          </p:cNvSpPr>
          <p:nvPr>
            <p:ph sz="quarter" idx="1"/>
          </p:nvPr>
        </p:nvSpPr>
        <p:spPr/>
        <p:txBody>
          <a:bodyPr>
            <a:normAutofit fontScale="92500" lnSpcReduction="10000"/>
          </a:bodyPr>
          <a:lstStyle/>
          <a:p>
            <a:r>
              <a:rPr lang="zh-TW" altLang="en-US" dirty="0"/>
              <a:t>預期目標</a:t>
            </a:r>
            <a:endParaRPr lang="en-US" altLang="zh-TW" dirty="0"/>
          </a:p>
          <a:p>
            <a:pPr lvl="1"/>
            <a:r>
              <a:rPr lang="zh-TW" altLang="en-US" dirty="0"/>
              <a:t>將保險為「事後補償」的觀念，變成「事前預防」</a:t>
            </a:r>
            <a:endParaRPr lang="en-US" altLang="zh-TW" dirty="0"/>
          </a:p>
          <a:p>
            <a:pPr lvl="1"/>
            <a:r>
              <a:rPr lang="zh-TW" altLang="en-US" dirty="0"/>
              <a:t>開創三贏：保戶養成良好健康習慣、保險公司降低理賠機率、國家減少醫療成本</a:t>
            </a:r>
            <a:endParaRPr lang="en-US" altLang="zh-TW" dirty="0"/>
          </a:p>
          <a:p>
            <a:r>
              <a:rPr lang="zh-TW" altLang="en-US" dirty="0"/>
              <a:t>實現方式</a:t>
            </a:r>
            <a:endParaRPr lang="en-US" altLang="zh-TW" dirty="0"/>
          </a:p>
          <a:p>
            <a:pPr lvl="1"/>
            <a:r>
              <a:rPr lang="zh-TW" altLang="en-US" dirty="0"/>
              <a:t>定期健康檢查</a:t>
            </a:r>
            <a:endParaRPr lang="en-US" altLang="zh-TW" dirty="0"/>
          </a:p>
          <a:p>
            <a:pPr lvl="1"/>
            <a:r>
              <a:rPr lang="zh-TW" altLang="en-US" dirty="0"/>
              <a:t>以</a:t>
            </a:r>
            <a:r>
              <a:rPr lang="en-US" altLang="zh-TW" dirty="0"/>
              <a:t>App</a:t>
            </a:r>
            <a:r>
              <a:rPr lang="zh-TW" altLang="en-US" dirty="0"/>
              <a:t>進行個人生活型態的回報</a:t>
            </a:r>
            <a:endParaRPr lang="en-US" altLang="zh-TW" dirty="0"/>
          </a:p>
          <a:p>
            <a:pPr lvl="1"/>
            <a:r>
              <a:rPr lang="zh-TW" altLang="en-US" dirty="0"/>
              <a:t>穿戴式裝置產生的大數據分析</a:t>
            </a:r>
            <a:endParaRPr lang="en-US" altLang="zh-TW" dirty="0"/>
          </a:p>
          <a:p>
            <a:r>
              <a:rPr lang="zh-TW" altLang="en-US" dirty="0"/>
              <a:t>相關科技</a:t>
            </a:r>
            <a:endParaRPr lang="en-US" altLang="zh-TW" dirty="0"/>
          </a:p>
          <a:p>
            <a:pPr lvl="1"/>
            <a:r>
              <a:rPr lang="zh-TW" altLang="en-US" dirty="0"/>
              <a:t>影像辨識、大數據分析、空氣品質監控</a:t>
            </a:r>
            <a:r>
              <a:rPr lang="en-US" altLang="zh-TW" dirty="0"/>
              <a:t>…</a:t>
            </a:r>
          </a:p>
        </p:txBody>
      </p:sp>
      <p:sp>
        <p:nvSpPr>
          <p:cNvPr id="3" name="標題 2">
            <a:extLst>
              <a:ext uri="{FF2B5EF4-FFF2-40B4-BE49-F238E27FC236}">
                <a16:creationId xmlns:a16="http://schemas.microsoft.com/office/drawing/2014/main" id="{FC9DA171-CF28-4C44-87AC-1B76E85B864A}"/>
              </a:ext>
            </a:extLst>
          </p:cNvPr>
          <p:cNvSpPr>
            <a:spLocks noGrp="1"/>
          </p:cNvSpPr>
          <p:nvPr>
            <p:ph type="title"/>
          </p:nvPr>
        </p:nvSpPr>
        <p:spPr/>
        <p:txBody>
          <a:bodyPr/>
          <a:lstStyle/>
          <a:p>
            <a:r>
              <a:rPr lang="zh-TW" altLang="en-US" dirty="0"/>
              <a:t>外溢保單</a:t>
            </a:r>
          </a:p>
        </p:txBody>
      </p:sp>
    </p:spTree>
    <p:extLst>
      <p:ext uri="{BB962C8B-B14F-4D97-AF65-F5344CB8AC3E}">
        <p14:creationId xmlns:p14="http://schemas.microsoft.com/office/powerpoint/2010/main" val="20928452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00CFED5-F734-4286-AF03-726F4863ADD9}"/>
              </a:ext>
            </a:extLst>
          </p:cNvPr>
          <p:cNvSpPr>
            <a:spLocks noGrp="1"/>
          </p:cNvSpPr>
          <p:nvPr>
            <p:ph sz="quarter" idx="1"/>
          </p:nvPr>
        </p:nvSpPr>
        <p:spPr/>
        <p:txBody>
          <a:bodyPr>
            <a:normAutofit fontScale="92500" lnSpcReduction="10000"/>
          </a:bodyPr>
          <a:lstStyle/>
          <a:p>
            <a:r>
              <a:rPr lang="zh-TW" altLang="en-US" dirty="0"/>
              <a:t>預期目標</a:t>
            </a:r>
            <a:endParaRPr lang="en-US" altLang="zh-TW" dirty="0"/>
          </a:p>
          <a:p>
            <a:pPr lvl="1"/>
            <a:r>
              <a:rPr lang="zh-TW" altLang="en-US" dirty="0"/>
              <a:t>透過車輛訊息、駕駛習慣、保險經驗來為保單進行定價（ 目前情況：</a:t>
            </a:r>
            <a:r>
              <a:rPr lang="en-US" altLang="zh-TW" dirty="0"/>
              <a:t>65</a:t>
            </a:r>
            <a:r>
              <a:rPr lang="zh-TW" altLang="en-US" dirty="0"/>
              <a:t>％的車主支付了過高的保費來補貼少數常出狀況的人）</a:t>
            </a:r>
            <a:endParaRPr lang="en-US" altLang="zh-TW" dirty="0"/>
          </a:p>
          <a:p>
            <a:r>
              <a:rPr lang="zh-TW" altLang="en-US" dirty="0"/>
              <a:t>類別</a:t>
            </a:r>
            <a:endParaRPr lang="en-US" altLang="zh-TW" dirty="0"/>
          </a:p>
          <a:p>
            <a:pPr lvl="1"/>
            <a:r>
              <a:rPr lang="en-US" altLang="zh-TW" dirty="0"/>
              <a:t>PAYD (pay as you drive) &amp; PHYD (pay how you drive)</a:t>
            </a:r>
          </a:p>
          <a:p>
            <a:r>
              <a:rPr lang="zh-TW" altLang="en-US" dirty="0"/>
              <a:t>實現方式</a:t>
            </a:r>
            <a:endParaRPr lang="en-US" altLang="zh-TW" dirty="0"/>
          </a:p>
          <a:p>
            <a:pPr lvl="1"/>
            <a:r>
              <a:rPr lang="zh-TW" altLang="en-US" dirty="0"/>
              <a:t>以車用感測器及車聯網來計算里程、預測開車習慣</a:t>
            </a:r>
            <a:endParaRPr lang="en-US" altLang="zh-TW" dirty="0"/>
          </a:p>
          <a:p>
            <a:r>
              <a:rPr lang="zh-TW" altLang="en-US" dirty="0"/>
              <a:t>相關科技</a:t>
            </a:r>
            <a:endParaRPr lang="en-US" altLang="zh-TW" dirty="0"/>
          </a:p>
          <a:p>
            <a:pPr lvl="1"/>
            <a:r>
              <a:rPr lang="zh-TW" altLang="en-US" dirty="0"/>
              <a:t>時間序列分類、</a:t>
            </a:r>
            <a:r>
              <a:rPr lang="en-US" altLang="zh-TW" dirty="0"/>
              <a:t>GPS</a:t>
            </a:r>
            <a:r>
              <a:rPr lang="zh-TW" altLang="en-US" dirty="0"/>
              <a:t>及道路狀況</a:t>
            </a:r>
            <a:endParaRPr lang="en-US" altLang="zh-TW" dirty="0"/>
          </a:p>
          <a:p>
            <a:pPr lvl="1"/>
            <a:r>
              <a:rPr lang="zh-TW" altLang="en-US" dirty="0"/>
              <a:t>打瞌睡偵測（影像、心跳、呼吸等）</a:t>
            </a:r>
            <a:endParaRPr lang="en-US" altLang="zh-TW" dirty="0"/>
          </a:p>
          <a:p>
            <a:pPr lvl="1"/>
            <a:endParaRPr lang="zh-TW" altLang="en-US" dirty="0"/>
          </a:p>
        </p:txBody>
      </p:sp>
      <p:sp>
        <p:nvSpPr>
          <p:cNvPr id="3" name="標題 2">
            <a:extLst>
              <a:ext uri="{FF2B5EF4-FFF2-40B4-BE49-F238E27FC236}">
                <a16:creationId xmlns:a16="http://schemas.microsoft.com/office/drawing/2014/main" id="{FC9DA171-CF28-4C44-87AC-1B76E85B864A}"/>
              </a:ext>
            </a:extLst>
          </p:cNvPr>
          <p:cNvSpPr>
            <a:spLocks noGrp="1"/>
          </p:cNvSpPr>
          <p:nvPr>
            <p:ph type="title"/>
          </p:nvPr>
        </p:nvSpPr>
        <p:spPr/>
        <p:txBody>
          <a:bodyPr/>
          <a:lstStyle/>
          <a:p>
            <a:r>
              <a:rPr lang="en-US" altLang="zh-TW" dirty="0"/>
              <a:t>UBI</a:t>
            </a:r>
            <a:r>
              <a:rPr lang="zh-TW" altLang="en-US" dirty="0"/>
              <a:t>車險：簡介</a:t>
            </a:r>
          </a:p>
        </p:txBody>
      </p:sp>
    </p:spTree>
    <p:extLst>
      <p:ext uri="{BB962C8B-B14F-4D97-AF65-F5344CB8AC3E}">
        <p14:creationId xmlns:p14="http://schemas.microsoft.com/office/powerpoint/2010/main" val="35140355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EEE7C99-7F96-4763-A912-A553091F3B6A}"/>
              </a:ext>
            </a:extLst>
          </p:cNvPr>
          <p:cNvSpPr>
            <a:spLocks noGrp="1"/>
          </p:cNvSpPr>
          <p:nvPr>
            <p:ph sz="quarter" idx="1"/>
          </p:nvPr>
        </p:nvSpPr>
        <p:spPr>
          <a:xfrm>
            <a:off x="457200" y="1285866"/>
            <a:ext cx="8075240" cy="3569598"/>
          </a:xfrm>
        </p:spPr>
        <p:txBody>
          <a:bodyPr/>
          <a:lstStyle/>
          <a:p>
            <a:r>
              <a:rPr lang="en-US" altLang="zh-TW" dirty="0"/>
              <a:t> VARIANT Market Research </a:t>
            </a:r>
            <a:r>
              <a:rPr lang="zh-TW" altLang="en-US" dirty="0"/>
              <a:t>市場調查公司 </a:t>
            </a:r>
            <a:r>
              <a:rPr lang="en-US" altLang="zh-TW" dirty="0"/>
              <a:t>2016 </a:t>
            </a:r>
            <a:r>
              <a:rPr lang="zh-TW" altLang="en-US" dirty="0"/>
              <a:t>年統計結果</a:t>
            </a:r>
            <a:endParaRPr lang="en-US" altLang="zh-TW" dirty="0"/>
          </a:p>
          <a:p>
            <a:pPr lvl="1"/>
            <a:r>
              <a:rPr lang="zh-TW" altLang="en-US" dirty="0"/>
              <a:t>主要原因是使用 </a:t>
            </a:r>
            <a:r>
              <a:rPr lang="en-US" altLang="zh-TW" dirty="0"/>
              <a:t>UBI </a:t>
            </a:r>
            <a:r>
              <a:rPr lang="zh-TW" altLang="en-US" dirty="0"/>
              <a:t>的客車或商用車</a:t>
            </a:r>
            <a:r>
              <a:rPr lang="en-US" altLang="zh-TW" dirty="0"/>
              <a:t>(</a:t>
            </a:r>
            <a:r>
              <a:rPr lang="zh-TW" altLang="en-US" dirty="0"/>
              <a:t>特別是車隊</a:t>
            </a:r>
            <a:r>
              <a:rPr lang="en-US" altLang="zh-TW" dirty="0"/>
              <a:t>)</a:t>
            </a:r>
            <a:r>
              <a:rPr lang="zh-TW" altLang="en-US" dirty="0"/>
              <a:t>增加</a:t>
            </a:r>
          </a:p>
        </p:txBody>
      </p:sp>
      <p:sp>
        <p:nvSpPr>
          <p:cNvPr id="3" name="標題 2">
            <a:extLst>
              <a:ext uri="{FF2B5EF4-FFF2-40B4-BE49-F238E27FC236}">
                <a16:creationId xmlns:a16="http://schemas.microsoft.com/office/drawing/2014/main" id="{FC9DA171-CF28-4C44-87AC-1B76E85B864A}"/>
              </a:ext>
            </a:extLst>
          </p:cNvPr>
          <p:cNvSpPr>
            <a:spLocks noGrp="1"/>
          </p:cNvSpPr>
          <p:nvPr>
            <p:ph type="title"/>
          </p:nvPr>
        </p:nvSpPr>
        <p:spPr/>
        <p:txBody>
          <a:bodyPr/>
          <a:lstStyle/>
          <a:p>
            <a:r>
              <a:rPr lang="en-US" altLang="zh-TW" dirty="0"/>
              <a:t>UBI</a:t>
            </a:r>
            <a:r>
              <a:rPr lang="zh-TW" altLang="en-US" dirty="0"/>
              <a:t>車險：市場規模與成長預測</a:t>
            </a:r>
          </a:p>
        </p:txBody>
      </p:sp>
      <p:pic>
        <p:nvPicPr>
          <p:cNvPr id="6" name="圖片 5">
            <a:extLst>
              <a:ext uri="{FF2B5EF4-FFF2-40B4-BE49-F238E27FC236}">
                <a16:creationId xmlns:a16="http://schemas.microsoft.com/office/drawing/2014/main" id="{92A62912-8582-4921-AFFE-D58C9F6C2E70}"/>
              </a:ext>
            </a:extLst>
          </p:cNvPr>
          <p:cNvPicPr>
            <a:picLocks noChangeAspect="1"/>
          </p:cNvPicPr>
          <p:nvPr/>
        </p:nvPicPr>
        <p:blipFill>
          <a:blip r:embed="rId3"/>
          <a:stretch>
            <a:fillRect/>
          </a:stretch>
        </p:blipFill>
        <p:spPr>
          <a:xfrm>
            <a:off x="1350590" y="2120310"/>
            <a:ext cx="6101730" cy="2773698"/>
          </a:xfrm>
          <a:prstGeom prst="rect">
            <a:avLst/>
          </a:prstGeom>
        </p:spPr>
      </p:pic>
    </p:spTree>
    <p:extLst>
      <p:ext uri="{BB962C8B-B14F-4D97-AF65-F5344CB8AC3E}">
        <p14:creationId xmlns:p14="http://schemas.microsoft.com/office/powerpoint/2010/main" val="21464408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71877D02-08F3-4FBE-B840-C77225C47CB0}"/>
              </a:ext>
            </a:extLst>
          </p:cNvPr>
          <p:cNvSpPr>
            <a:spLocks noGrp="1"/>
          </p:cNvSpPr>
          <p:nvPr>
            <p:ph sz="quarter" idx="1"/>
          </p:nvPr>
        </p:nvSpPr>
        <p:spPr/>
        <p:txBody>
          <a:bodyPr/>
          <a:lstStyle/>
          <a:p>
            <a:r>
              <a:rPr lang="en-US" altLang="zh-TW" dirty="0"/>
              <a:t>SAS</a:t>
            </a:r>
            <a:r>
              <a:rPr lang="zh-TW" altLang="en-US" dirty="0"/>
              <a:t>與天下雜誌合辦臺灣企業</a:t>
            </a:r>
            <a:r>
              <a:rPr lang="en-US" altLang="zh-TW" dirty="0"/>
              <a:t>AI</a:t>
            </a:r>
            <a:r>
              <a:rPr lang="zh-TW" altLang="en-US" dirty="0"/>
              <a:t>大調查，顯示金融業為全臺運用</a:t>
            </a:r>
            <a:r>
              <a:rPr lang="en-US" altLang="zh-TW" dirty="0"/>
              <a:t>AI</a:t>
            </a:r>
            <a:r>
              <a:rPr lang="zh-TW" altLang="en-US" dirty="0"/>
              <a:t>領先度最高的產業</a:t>
            </a:r>
          </a:p>
        </p:txBody>
      </p:sp>
      <p:sp>
        <p:nvSpPr>
          <p:cNvPr id="2" name="標題 1">
            <a:extLst>
              <a:ext uri="{FF2B5EF4-FFF2-40B4-BE49-F238E27FC236}">
                <a16:creationId xmlns:a16="http://schemas.microsoft.com/office/drawing/2014/main" id="{8588350F-8337-4358-986A-26AAB2B18368}"/>
              </a:ext>
            </a:extLst>
          </p:cNvPr>
          <p:cNvSpPr>
            <a:spLocks noGrp="1"/>
          </p:cNvSpPr>
          <p:nvPr>
            <p:ph type="title"/>
          </p:nvPr>
        </p:nvSpPr>
        <p:spPr/>
        <p:txBody>
          <a:bodyPr/>
          <a:lstStyle/>
          <a:p>
            <a:r>
              <a:rPr lang="en-US" altLang="zh-TW" dirty="0"/>
              <a:t>1200</a:t>
            </a:r>
            <a:r>
              <a:rPr lang="zh-TW" altLang="en-US" dirty="0"/>
              <a:t>家企業</a:t>
            </a:r>
            <a:r>
              <a:rPr lang="en-US" altLang="zh-TW" dirty="0"/>
              <a:t>AI</a:t>
            </a:r>
            <a:r>
              <a:rPr lang="zh-TW" altLang="en-US" dirty="0"/>
              <a:t>領先度大調查</a:t>
            </a:r>
          </a:p>
        </p:txBody>
      </p:sp>
      <p:pic>
        <p:nvPicPr>
          <p:cNvPr id="1026" name="Picture 2" descr="https://s4.itho.me/sites/default/files/styles/picture_size_large/public/field/image/img_0378.jpg?itok=5S1xSF31">
            <a:extLst>
              <a:ext uri="{FF2B5EF4-FFF2-40B4-BE49-F238E27FC236}">
                <a16:creationId xmlns:a16="http://schemas.microsoft.com/office/drawing/2014/main" id="{91006B5D-DCC2-4A56-A216-0EDB824F6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7668"/>
            <a:ext cx="7467600" cy="2450306"/>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A7A1999E-F2FE-4A2E-9EED-E16EDD42D201}"/>
              </a:ext>
            </a:extLst>
          </p:cNvPr>
          <p:cNvSpPr/>
          <p:nvPr/>
        </p:nvSpPr>
        <p:spPr>
          <a:xfrm>
            <a:off x="2871754" y="4713555"/>
            <a:ext cx="2924382"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https://www.ithome.com.tw/news/132024</a:t>
            </a:r>
            <a:endParaRPr lang="en-US" altLang="zh-TW" sz="1200" dirty="0">
              <a:solidFill>
                <a:schemeClr val="tx1"/>
              </a:solidFill>
            </a:endParaRPr>
          </a:p>
        </p:txBody>
      </p:sp>
    </p:spTree>
    <p:extLst>
      <p:ext uri="{BB962C8B-B14F-4D97-AF65-F5344CB8AC3E}">
        <p14:creationId xmlns:p14="http://schemas.microsoft.com/office/powerpoint/2010/main" val="24708838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lstStyle/>
          <a:p>
            <a:r>
              <a:rPr lang="zh-TW" altLang="en-US" dirty="0"/>
              <a:t>使用機器學習（</a:t>
            </a:r>
            <a:r>
              <a:rPr lang="en-US" altLang="zh-TW" dirty="0"/>
              <a:t>ML, Machine Learning</a:t>
            </a:r>
            <a:r>
              <a:rPr lang="zh-TW" altLang="en-US" dirty="0"/>
              <a:t>），自動產生個人及個人行為相關物件（網頁、交易特店、</a:t>
            </a:r>
            <a:r>
              <a:rPr lang="en-US" altLang="zh-TW" dirty="0"/>
              <a:t>PPT</a:t>
            </a:r>
            <a:r>
              <a:rPr lang="zh-TW" altLang="en-US" dirty="0"/>
              <a:t>板等）的主題標籤。</a:t>
            </a:r>
            <a:endParaRPr lang="en-US" altLang="zh-TW" dirty="0"/>
          </a:p>
          <a:p>
            <a:r>
              <a:rPr lang="zh-TW" altLang="en-US" dirty="0"/>
              <a:t>根據所產生的主題標籤，對顧客行為進行預測，以便進行精準行銷。</a:t>
            </a:r>
          </a:p>
        </p:txBody>
      </p:sp>
      <p:sp>
        <p:nvSpPr>
          <p:cNvPr id="3" name="標題 2"/>
          <p:cNvSpPr>
            <a:spLocks noGrp="1"/>
          </p:cNvSpPr>
          <p:nvPr>
            <p:ph type="title"/>
          </p:nvPr>
        </p:nvSpPr>
        <p:spPr/>
        <p:txBody>
          <a:bodyPr/>
          <a:lstStyle/>
          <a:p>
            <a:r>
              <a:rPr lang="zh-TW" altLang="en-US" dirty="0"/>
              <a:t>技術案例：精準行銷</a:t>
            </a:r>
          </a:p>
        </p:txBody>
      </p:sp>
      <p:pic>
        <p:nvPicPr>
          <p:cNvPr id="1028" name="Picture 4" descr="「people cartoon」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909" y="3435848"/>
            <a:ext cx="1184886" cy="665641"/>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p:cNvSpPr/>
          <p:nvPr/>
        </p:nvSpPr>
        <p:spPr>
          <a:xfrm>
            <a:off x="2119155" y="3168746"/>
            <a:ext cx="1367775" cy="408623"/>
          </a:xfrm>
          <a:prstGeom prst="wedgeRoundRectCallout">
            <a:avLst>
              <a:gd name="adj1" fmla="val -69261"/>
              <a:gd name="adj2" fmla="val 538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60% </a:t>
            </a:r>
            <a:r>
              <a:rPr lang="zh-TW" altLang="en-US" dirty="0">
                <a:solidFill>
                  <a:schemeClr val="tx1"/>
                </a:solidFill>
              </a:rPr>
              <a:t>動漫迷</a:t>
            </a:r>
            <a:endParaRPr lang="en-US" altLang="zh-TW" dirty="0">
              <a:solidFill>
                <a:schemeClr val="tx1"/>
              </a:solidFill>
            </a:endParaRPr>
          </a:p>
        </p:txBody>
      </p:sp>
      <p:sp>
        <p:nvSpPr>
          <p:cNvPr id="7" name="圓角矩形圖說文字 6"/>
          <p:cNvSpPr/>
          <p:nvPr/>
        </p:nvSpPr>
        <p:spPr>
          <a:xfrm>
            <a:off x="2114210" y="3618363"/>
            <a:ext cx="1377672" cy="408623"/>
          </a:xfrm>
          <a:prstGeom prst="wedgeRoundRectCallout">
            <a:avLst>
              <a:gd name="adj1" fmla="val -70206"/>
              <a:gd name="adj2" fmla="val 2743"/>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30% 3C</a:t>
            </a:r>
            <a:r>
              <a:rPr lang="zh-TW" altLang="en-US" dirty="0">
                <a:solidFill>
                  <a:schemeClr val="tx1"/>
                </a:solidFill>
              </a:rPr>
              <a:t>達人</a:t>
            </a:r>
            <a:endParaRPr lang="en-US" altLang="zh-TW" dirty="0">
              <a:solidFill>
                <a:schemeClr val="tx1"/>
              </a:solidFill>
            </a:endParaRPr>
          </a:p>
        </p:txBody>
      </p:sp>
      <p:sp>
        <p:nvSpPr>
          <p:cNvPr id="8" name="圓角矩形圖說文字 7"/>
          <p:cNvSpPr/>
          <p:nvPr/>
        </p:nvSpPr>
        <p:spPr>
          <a:xfrm>
            <a:off x="2104137" y="4050411"/>
            <a:ext cx="1367775" cy="408623"/>
          </a:xfrm>
          <a:prstGeom prst="wedgeRoundRectCallout">
            <a:avLst>
              <a:gd name="adj1" fmla="val -69531"/>
              <a:gd name="adj2" fmla="val -65455"/>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10% </a:t>
            </a:r>
            <a:r>
              <a:rPr lang="zh-TW" altLang="en-US" dirty="0">
                <a:solidFill>
                  <a:schemeClr val="tx1"/>
                </a:solidFill>
              </a:rPr>
              <a:t>棒球迷</a:t>
            </a:r>
            <a:endParaRPr lang="en-US" altLang="zh-TW" dirty="0">
              <a:solidFill>
                <a:schemeClr val="tx1"/>
              </a:solidFill>
            </a:endParaRPr>
          </a:p>
        </p:txBody>
      </p:sp>
      <p:pic>
        <p:nvPicPr>
          <p:cNvPr id="1038" name="Picture 14" descr="「webpage finance cartoon」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165816"/>
            <a:ext cx="1584176" cy="1464579"/>
          </a:xfrm>
          <a:prstGeom prst="rect">
            <a:avLst/>
          </a:prstGeom>
          <a:noFill/>
          <a:extLst>
            <a:ext uri="{909E8E84-426E-40DD-AFC4-6F175D3DCCD1}">
              <a14:hiddenFill xmlns:a14="http://schemas.microsoft.com/office/drawing/2010/main">
                <a:solidFill>
                  <a:srgbClr val="FFFFFF"/>
                </a:solidFill>
              </a14:hiddenFill>
            </a:ext>
          </a:extLst>
        </p:spPr>
      </p:pic>
      <p:sp>
        <p:nvSpPr>
          <p:cNvPr id="14" name="圓角矩形圖說文字 13"/>
          <p:cNvSpPr/>
          <p:nvPr/>
        </p:nvSpPr>
        <p:spPr>
          <a:xfrm>
            <a:off x="6772132" y="3006728"/>
            <a:ext cx="1130245" cy="408623"/>
          </a:xfrm>
          <a:prstGeom prst="wedgeRoundRectCallout">
            <a:avLst>
              <a:gd name="adj1" fmla="val -69261"/>
              <a:gd name="adj2" fmla="val 538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50% </a:t>
            </a:r>
            <a:r>
              <a:rPr lang="zh-TW" altLang="en-US" dirty="0">
                <a:solidFill>
                  <a:schemeClr val="tx1"/>
                </a:solidFill>
              </a:rPr>
              <a:t>旅遊</a:t>
            </a:r>
            <a:endParaRPr lang="en-US" altLang="zh-TW" dirty="0">
              <a:solidFill>
                <a:schemeClr val="tx1"/>
              </a:solidFill>
            </a:endParaRPr>
          </a:p>
        </p:txBody>
      </p:sp>
      <p:sp>
        <p:nvSpPr>
          <p:cNvPr id="15" name="圓角矩形圖說文字 14"/>
          <p:cNvSpPr/>
          <p:nvPr/>
        </p:nvSpPr>
        <p:spPr>
          <a:xfrm>
            <a:off x="6772132" y="3456345"/>
            <a:ext cx="1130245" cy="408623"/>
          </a:xfrm>
          <a:prstGeom prst="wedgeRoundRectCallout">
            <a:avLst>
              <a:gd name="adj1" fmla="val -70206"/>
              <a:gd name="adj2" fmla="val 2743"/>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25% </a:t>
            </a:r>
            <a:r>
              <a:rPr lang="zh-TW" altLang="en-US" dirty="0">
                <a:solidFill>
                  <a:schemeClr val="tx1"/>
                </a:solidFill>
              </a:rPr>
              <a:t>投資</a:t>
            </a:r>
            <a:endParaRPr lang="en-US" altLang="zh-TW" dirty="0">
              <a:solidFill>
                <a:schemeClr val="tx1"/>
              </a:solidFill>
            </a:endParaRPr>
          </a:p>
        </p:txBody>
      </p:sp>
      <p:sp>
        <p:nvSpPr>
          <p:cNvPr id="16" name="圓角矩形圖說文字 15"/>
          <p:cNvSpPr/>
          <p:nvPr/>
        </p:nvSpPr>
        <p:spPr>
          <a:xfrm>
            <a:off x="6757117" y="3888393"/>
            <a:ext cx="1130245" cy="408623"/>
          </a:xfrm>
          <a:prstGeom prst="wedgeRoundRectCallout">
            <a:avLst>
              <a:gd name="adj1" fmla="val -69531"/>
              <a:gd name="adj2" fmla="val -65455"/>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15% </a:t>
            </a:r>
            <a:r>
              <a:rPr lang="zh-TW" altLang="en-US" dirty="0">
                <a:solidFill>
                  <a:schemeClr val="tx1"/>
                </a:solidFill>
              </a:rPr>
              <a:t>精品</a:t>
            </a:r>
            <a:endParaRPr lang="en-US" altLang="zh-TW" dirty="0">
              <a:solidFill>
                <a:schemeClr val="tx1"/>
              </a:solidFill>
            </a:endParaRPr>
          </a:p>
        </p:txBody>
      </p:sp>
      <p:sp>
        <p:nvSpPr>
          <p:cNvPr id="17" name="圓角矩形圖說文字 16"/>
          <p:cNvSpPr/>
          <p:nvPr/>
        </p:nvSpPr>
        <p:spPr>
          <a:xfrm>
            <a:off x="6732240" y="4302872"/>
            <a:ext cx="1130245" cy="408623"/>
          </a:xfrm>
          <a:prstGeom prst="wedgeRoundRectCallout">
            <a:avLst>
              <a:gd name="adj1" fmla="val -69531"/>
              <a:gd name="adj2" fmla="val -65455"/>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10% </a:t>
            </a:r>
            <a:r>
              <a:rPr lang="zh-TW" altLang="en-US" dirty="0">
                <a:solidFill>
                  <a:schemeClr val="tx1"/>
                </a:solidFill>
              </a:rPr>
              <a:t>美食</a:t>
            </a:r>
            <a:endParaRPr lang="en-US" altLang="zh-TW" dirty="0">
              <a:solidFill>
                <a:schemeClr val="tx1"/>
              </a:solidFill>
            </a:endParaRPr>
          </a:p>
        </p:txBody>
      </p:sp>
    </p:spTree>
    <p:extLst>
      <p:ext uri="{BB962C8B-B14F-4D97-AF65-F5344CB8AC3E}">
        <p14:creationId xmlns:p14="http://schemas.microsoft.com/office/powerpoint/2010/main" val="18750164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精準行銷：目標</a:t>
            </a:r>
          </a:p>
        </p:txBody>
      </p:sp>
      <p:sp>
        <p:nvSpPr>
          <p:cNvPr id="6" name="內容版面配置區 5"/>
          <p:cNvSpPr>
            <a:spLocks noGrp="1"/>
          </p:cNvSpPr>
          <p:nvPr>
            <p:ph sz="quarter" idx="2"/>
          </p:nvPr>
        </p:nvSpPr>
        <p:spPr>
          <a:xfrm>
            <a:off x="4932040" y="3165816"/>
            <a:ext cx="3657600" cy="1080120"/>
          </a:xfrm>
          <a:ln>
            <a:solidFill>
              <a:schemeClr val="tx1"/>
            </a:solidFill>
          </a:ln>
        </p:spPr>
        <p:txBody>
          <a:bodyPr>
            <a:normAutofit fontScale="92500" lnSpcReduction="20000"/>
          </a:bodyPr>
          <a:lstStyle/>
          <a:p>
            <a:r>
              <a:rPr lang="zh-TW" altLang="en-US" dirty="0"/>
              <a:t>以顧客為中心的資料庫</a:t>
            </a:r>
            <a:endParaRPr lang="en-US" altLang="zh-TW" dirty="0"/>
          </a:p>
          <a:p>
            <a:r>
              <a:rPr lang="zh-TW" altLang="en-US" dirty="0"/>
              <a:t>掌握顧客潛在金融需求</a:t>
            </a:r>
            <a:endParaRPr lang="en-US" altLang="zh-TW" dirty="0"/>
          </a:p>
          <a:p>
            <a:r>
              <a:rPr lang="en-US" altLang="zh-TW" dirty="0"/>
              <a:t>1-1</a:t>
            </a:r>
            <a:r>
              <a:rPr lang="zh-TW" altLang="en-US" dirty="0"/>
              <a:t>客製化精準行銷</a:t>
            </a:r>
            <a:endParaRPr lang="en-US" altLang="zh-TW" dirty="0"/>
          </a:p>
          <a:p>
            <a:endParaRPr lang="zh-TW" altLang="en-US" dirty="0"/>
          </a:p>
        </p:txBody>
      </p:sp>
      <p:pic>
        <p:nvPicPr>
          <p:cNvPr id="4" name="圖片 3"/>
          <p:cNvPicPr>
            <a:picLocks noChangeAspect="1"/>
          </p:cNvPicPr>
          <p:nvPr/>
        </p:nvPicPr>
        <p:blipFill>
          <a:blip r:embed="rId2"/>
          <a:stretch>
            <a:fillRect/>
          </a:stretch>
        </p:blipFill>
        <p:spPr>
          <a:xfrm>
            <a:off x="323531" y="1545636"/>
            <a:ext cx="4486153" cy="3284822"/>
          </a:xfrm>
          <a:prstGeom prst="rect">
            <a:avLst/>
          </a:prstGeom>
        </p:spPr>
      </p:pic>
      <p:sp>
        <p:nvSpPr>
          <p:cNvPr id="7" name="矩形 6"/>
          <p:cNvSpPr/>
          <p:nvPr/>
        </p:nvSpPr>
        <p:spPr>
          <a:xfrm>
            <a:off x="4283971" y="3813888"/>
            <a:ext cx="52571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下箭號 8"/>
          <p:cNvSpPr/>
          <p:nvPr/>
        </p:nvSpPr>
        <p:spPr>
          <a:xfrm>
            <a:off x="6516216" y="2571750"/>
            <a:ext cx="576064" cy="43204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5076056" y="1518826"/>
            <a:ext cx="3513584" cy="9175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rPr>
              <a:t>Know your customers!</a:t>
            </a:r>
          </a:p>
          <a:p>
            <a:pPr algn="ctr"/>
            <a:r>
              <a:rPr lang="zh-TW" altLang="en-US" sz="2800" dirty="0">
                <a:solidFill>
                  <a:schemeClr val="tx1"/>
                </a:solidFill>
                <a:latin typeface="標楷體" panose="03000509000000000000" pitchFamily="65" charset="-120"/>
                <a:ea typeface="標楷體" panose="03000509000000000000" pitchFamily="65" charset="-120"/>
              </a:rPr>
              <a:t>大數據、細貼標</a:t>
            </a:r>
          </a:p>
        </p:txBody>
      </p:sp>
    </p:spTree>
    <p:extLst>
      <p:ext uri="{BB962C8B-B14F-4D97-AF65-F5344CB8AC3E}">
        <p14:creationId xmlns:p14="http://schemas.microsoft.com/office/powerpoint/2010/main" val="4549816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normAutofit fontScale="92500" lnSpcReduction="20000"/>
          </a:bodyPr>
          <a:lstStyle/>
          <a:p>
            <a:r>
              <a:rPr lang="zh-TW" altLang="en-US" dirty="0"/>
              <a:t>輸入資料（共</a:t>
            </a:r>
            <a:r>
              <a:rPr lang="en-US" altLang="zh-TW" dirty="0"/>
              <a:t>122</a:t>
            </a:r>
            <a:r>
              <a:rPr lang="zh-TW" altLang="en-US" dirty="0"/>
              <a:t>標籤）</a:t>
            </a:r>
            <a:endParaRPr lang="en-US" altLang="zh-TW" dirty="0"/>
          </a:p>
          <a:p>
            <a:pPr lvl="1"/>
            <a:r>
              <a:rPr lang="zh-TW" altLang="en-US" dirty="0"/>
              <a:t>官網標籤（</a:t>
            </a:r>
            <a:r>
              <a:rPr lang="en-US" altLang="zh-TW" dirty="0"/>
              <a:t>28</a:t>
            </a:r>
            <a:r>
              <a:rPr lang="zh-TW" altLang="en-US" dirty="0"/>
              <a:t>標籤）</a:t>
            </a:r>
            <a:endParaRPr lang="en-US" altLang="zh-TW" dirty="0"/>
          </a:p>
          <a:p>
            <a:pPr lvl="1"/>
            <a:r>
              <a:rPr lang="zh-TW" altLang="en-US" dirty="0"/>
              <a:t>淘寶標籤（</a:t>
            </a:r>
            <a:r>
              <a:rPr lang="en-US" altLang="zh-TW" dirty="0"/>
              <a:t>61</a:t>
            </a:r>
            <a:r>
              <a:rPr lang="zh-TW" altLang="en-US" dirty="0"/>
              <a:t>標籤）</a:t>
            </a:r>
            <a:endParaRPr lang="en-US" altLang="zh-TW" dirty="0"/>
          </a:p>
          <a:p>
            <a:pPr lvl="1"/>
            <a:r>
              <a:rPr lang="en-US" altLang="zh-TW" dirty="0"/>
              <a:t>PTT</a:t>
            </a:r>
            <a:r>
              <a:rPr lang="zh-TW" altLang="en-US" dirty="0"/>
              <a:t> 標籤（</a:t>
            </a:r>
            <a:r>
              <a:rPr lang="en-US" altLang="zh-TW" dirty="0"/>
              <a:t>33</a:t>
            </a:r>
            <a:r>
              <a:rPr lang="zh-TW" altLang="en-US" dirty="0"/>
              <a:t>標籤）</a:t>
            </a:r>
            <a:endParaRPr lang="en-US" altLang="zh-TW" dirty="0"/>
          </a:p>
          <a:p>
            <a:r>
              <a:rPr lang="zh-TW" altLang="en-US" dirty="0"/>
              <a:t>輸出資料</a:t>
            </a:r>
            <a:endParaRPr lang="en-US" altLang="zh-TW" dirty="0"/>
          </a:p>
          <a:p>
            <a:pPr lvl="1"/>
            <a:r>
              <a:rPr lang="zh-TW" altLang="en-US" dirty="0"/>
              <a:t>信用卡消費</a:t>
            </a:r>
            <a:endParaRPr lang="en-US" altLang="zh-TW" dirty="0"/>
          </a:p>
          <a:p>
            <a:pPr lvl="1"/>
            <a:r>
              <a:rPr lang="zh-TW" altLang="en-US" dirty="0"/>
              <a:t>信用卡申請</a:t>
            </a:r>
            <a:endParaRPr lang="en-US" altLang="zh-TW" dirty="0"/>
          </a:p>
          <a:p>
            <a:pPr lvl="1"/>
            <a:r>
              <a:rPr lang="zh-TW" altLang="en-US" dirty="0"/>
              <a:t>外匯購買</a:t>
            </a:r>
            <a:endParaRPr lang="en-US" altLang="zh-TW" dirty="0"/>
          </a:p>
          <a:p>
            <a:pPr lvl="1"/>
            <a:r>
              <a:rPr lang="zh-TW" altLang="en-US" dirty="0"/>
              <a:t>信貸申請</a:t>
            </a:r>
            <a:endParaRPr lang="en-US" altLang="zh-TW" dirty="0"/>
          </a:p>
          <a:p>
            <a:pPr lvl="1"/>
            <a:r>
              <a:rPr lang="zh-TW" altLang="en-US" dirty="0"/>
              <a:t>保險購買</a:t>
            </a:r>
            <a:endParaRPr lang="en-US" altLang="zh-TW" dirty="0"/>
          </a:p>
          <a:p>
            <a:pPr lvl="1"/>
            <a:r>
              <a:rPr lang="zh-TW" altLang="en-US" dirty="0"/>
              <a:t>基金購買</a:t>
            </a:r>
          </a:p>
        </p:txBody>
      </p:sp>
      <p:sp>
        <p:nvSpPr>
          <p:cNvPr id="3" name="標題 2"/>
          <p:cNvSpPr>
            <a:spLocks noGrp="1"/>
          </p:cNvSpPr>
          <p:nvPr>
            <p:ph type="title"/>
          </p:nvPr>
        </p:nvSpPr>
        <p:spPr/>
        <p:txBody>
          <a:bodyPr/>
          <a:lstStyle/>
          <a:p>
            <a:r>
              <a:rPr lang="zh-TW" altLang="en-US" dirty="0"/>
              <a:t>精準行銷：輸入與輸出資料</a:t>
            </a:r>
          </a:p>
        </p:txBody>
      </p:sp>
      <p:pic>
        <p:nvPicPr>
          <p:cNvPr id="5" name="圖片 4"/>
          <p:cNvPicPr>
            <a:picLocks noChangeAspect="1"/>
          </p:cNvPicPr>
          <p:nvPr/>
        </p:nvPicPr>
        <p:blipFill>
          <a:blip r:embed="rId2"/>
          <a:stretch>
            <a:fillRect/>
          </a:stretch>
        </p:blipFill>
        <p:spPr>
          <a:xfrm>
            <a:off x="4932043" y="1323969"/>
            <a:ext cx="2028379" cy="3511013"/>
          </a:xfrm>
          <a:prstGeom prst="rect">
            <a:avLst/>
          </a:prstGeom>
        </p:spPr>
      </p:pic>
    </p:spTree>
    <p:extLst>
      <p:ext uri="{BB962C8B-B14F-4D97-AF65-F5344CB8AC3E}">
        <p14:creationId xmlns:p14="http://schemas.microsoft.com/office/powerpoint/2010/main" val="30267848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251520" y="1347614"/>
            <a:ext cx="8280920" cy="3240360"/>
          </a:xfrm>
        </p:spPr>
        <p:txBody>
          <a:bodyPr/>
          <a:lstStyle/>
          <a:p>
            <a:r>
              <a:rPr lang="zh-TW" altLang="en-US" dirty="0"/>
              <a:t>人工智慧在金融科技與保險科技應用</a:t>
            </a:r>
            <a:endParaRPr lang="en-US" altLang="zh-TW" dirty="0"/>
          </a:p>
          <a:p>
            <a:pPr marL="0" indent="0">
              <a:buNone/>
            </a:pPr>
            <a:r>
              <a:rPr lang="en-US" altLang="zh-TW" dirty="0"/>
              <a:t>   </a:t>
            </a:r>
            <a:r>
              <a:rPr lang="zh-TW" altLang="en-US" dirty="0"/>
              <a:t>  </a:t>
            </a:r>
            <a:r>
              <a:rPr lang="en-US" altLang="zh-TW" dirty="0"/>
              <a:t>AI for FinTech &amp; </a:t>
            </a:r>
            <a:r>
              <a:rPr lang="en-US" altLang="zh-TW" dirty="0" err="1"/>
              <a:t>InsurTech</a:t>
            </a:r>
            <a:endParaRPr lang="en-US" altLang="zh-TW" dirty="0"/>
          </a:p>
          <a:p>
            <a:r>
              <a:rPr lang="zh-TW" altLang="en-US" dirty="0"/>
              <a:t>聚焦相關案例</a:t>
            </a:r>
            <a:endParaRPr lang="en-US" altLang="zh-TW" dirty="0"/>
          </a:p>
          <a:p>
            <a:pPr marL="0" indent="0">
              <a:buNone/>
            </a:pPr>
            <a:r>
              <a:rPr lang="en-US" altLang="zh-TW" dirty="0"/>
              <a:t>    Highlights of related projects</a:t>
            </a:r>
          </a:p>
          <a:p>
            <a:r>
              <a:rPr lang="zh-TW" altLang="en-US" dirty="0"/>
              <a:t>結論</a:t>
            </a:r>
            <a:endParaRPr lang="en-US" altLang="zh-TW" dirty="0"/>
          </a:p>
          <a:p>
            <a:pPr marL="0" indent="0">
              <a:buNone/>
            </a:pPr>
            <a:r>
              <a:rPr lang="en-US" altLang="zh-TW" dirty="0"/>
              <a:t>    Conclusions</a:t>
            </a:r>
          </a:p>
        </p:txBody>
      </p:sp>
      <p:sp>
        <p:nvSpPr>
          <p:cNvPr id="2" name="標題 1"/>
          <p:cNvSpPr>
            <a:spLocks noGrp="1"/>
          </p:cNvSpPr>
          <p:nvPr>
            <p:ph type="title"/>
          </p:nvPr>
        </p:nvSpPr>
        <p:spPr/>
        <p:txBody>
          <a:bodyPr/>
          <a:lstStyle/>
          <a:p>
            <a:r>
              <a:rPr lang="zh-TW" altLang="en-US" dirty="0"/>
              <a:t>大綱  </a:t>
            </a:r>
            <a:r>
              <a:rPr lang="en-US" altLang="zh-TW" dirty="0"/>
              <a:t>Outline</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精準行銷：標籤範例</a:t>
            </a:r>
          </a:p>
        </p:txBody>
      </p:sp>
      <p:sp>
        <p:nvSpPr>
          <p:cNvPr id="2" name="內容版面配置區 1"/>
          <p:cNvSpPr>
            <a:spLocks noGrp="1"/>
          </p:cNvSpPr>
          <p:nvPr>
            <p:ph sz="quarter" idx="1"/>
          </p:nvPr>
        </p:nvSpPr>
        <p:spPr/>
        <p:txBody>
          <a:bodyPr>
            <a:normAutofit fontScale="77500" lnSpcReduction="20000"/>
          </a:bodyPr>
          <a:lstStyle/>
          <a:p>
            <a:r>
              <a:rPr lang="zh-TW" altLang="en-US" dirty="0"/>
              <a:t>官網：</a:t>
            </a:r>
            <a:r>
              <a:rPr lang="en-US" altLang="zh-TW" dirty="0"/>
              <a:t>28</a:t>
            </a:r>
            <a:r>
              <a:rPr lang="zh-TW" altLang="en-US" dirty="0"/>
              <a:t>個標籤</a:t>
            </a:r>
          </a:p>
          <a:p>
            <a:pPr lvl="1"/>
            <a:r>
              <a:rPr lang="zh-TW" altLang="en-US" dirty="0"/>
              <a:t>保險理財</a:t>
            </a:r>
          </a:p>
          <a:p>
            <a:pPr lvl="1"/>
            <a:r>
              <a:rPr lang="zh-TW" altLang="en-US" dirty="0"/>
              <a:t>儲蓄</a:t>
            </a:r>
          </a:p>
          <a:p>
            <a:pPr lvl="1"/>
            <a:r>
              <a:rPr lang="zh-TW" altLang="en-US" dirty="0"/>
              <a:t>國內旅遊</a:t>
            </a:r>
          </a:p>
          <a:p>
            <a:pPr lvl="1"/>
            <a:r>
              <a:rPr lang="zh-TW" altLang="en-US" dirty="0"/>
              <a:t>國外旅遊</a:t>
            </a:r>
          </a:p>
          <a:p>
            <a:pPr lvl="1"/>
            <a:r>
              <a:rPr lang="zh-TW" altLang="en-US" dirty="0"/>
              <a:t>金融服務公告</a:t>
            </a:r>
          </a:p>
          <a:p>
            <a:pPr lvl="1"/>
            <a:r>
              <a:rPr lang="en-US" altLang="zh-TW" dirty="0"/>
              <a:t>……</a:t>
            </a:r>
          </a:p>
          <a:p>
            <a:r>
              <a:rPr lang="zh-TW" altLang="en-US" dirty="0"/>
              <a:t>批踢踢：</a:t>
            </a:r>
            <a:r>
              <a:rPr lang="en-US" altLang="zh-TW" dirty="0"/>
              <a:t>33</a:t>
            </a:r>
            <a:r>
              <a:rPr lang="zh-TW" altLang="en-US" dirty="0"/>
              <a:t>個標籤</a:t>
            </a:r>
          </a:p>
          <a:p>
            <a:pPr lvl="1"/>
            <a:r>
              <a:rPr lang="zh-TW" altLang="en-US" dirty="0"/>
              <a:t>金融為主</a:t>
            </a:r>
          </a:p>
          <a:p>
            <a:pPr lvl="1"/>
            <a:r>
              <a:rPr lang="zh-TW" altLang="en-US" dirty="0"/>
              <a:t>購物為主</a:t>
            </a:r>
          </a:p>
          <a:p>
            <a:pPr lvl="1"/>
            <a:r>
              <a:rPr lang="zh-TW" altLang="en-US" dirty="0"/>
              <a:t>旅遊為主</a:t>
            </a:r>
          </a:p>
          <a:p>
            <a:pPr lvl="1"/>
            <a:r>
              <a:rPr lang="zh-TW" altLang="en-US" dirty="0"/>
              <a:t>銀行為主</a:t>
            </a:r>
          </a:p>
          <a:p>
            <a:pPr lvl="1"/>
            <a:r>
              <a:rPr lang="en-US" altLang="zh-TW" dirty="0"/>
              <a:t>……</a:t>
            </a:r>
          </a:p>
        </p:txBody>
      </p:sp>
      <p:sp>
        <p:nvSpPr>
          <p:cNvPr id="4" name="內容版面配置區 3"/>
          <p:cNvSpPr>
            <a:spLocks noGrp="1"/>
          </p:cNvSpPr>
          <p:nvPr>
            <p:ph sz="quarter" idx="2"/>
          </p:nvPr>
        </p:nvSpPr>
        <p:spPr/>
        <p:txBody>
          <a:bodyPr>
            <a:normAutofit fontScale="77500" lnSpcReduction="20000"/>
          </a:bodyPr>
          <a:lstStyle/>
          <a:p>
            <a:r>
              <a:rPr lang="zh-TW" altLang="en-US" dirty="0"/>
              <a:t>淘寶：</a:t>
            </a:r>
            <a:r>
              <a:rPr lang="en-US" altLang="zh-TW" dirty="0"/>
              <a:t>61</a:t>
            </a:r>
            <a:r>
              <a:rPr lang="zh-TW" altLang="en-US" dirty="0"/>
              <a:t>個標籤</a:t>
            </a:r>
          </a:p>
          <a:p>
            <a:pPr lvl="1"/>
            <a:r>
              <a:rPr lang="zh-TW" altLang="en-US" dirty="0"/>
              <a:t>戶外用服飾配件</a:t>
            </a:r>
          </a:p>
          <a:p>
            <a:pPr lvl="1"/>
            <a:r>
              <a:rPr lang="zh-TW" altLang="en-US" dirty="0"/>
              <a:t>行動裝置週邊</a:t>
            </a:r>
          </a:p>
          <a:p>
            <a:pPr lvl="1"/>
            <a:r>
              <a:rPr lang="zh-TW" altLang="en-US" dirty="0"/>
              <a:t>服飾配件</a:t>
            </a:r>
          </a:p>
          <a:p>
            <a:pPr lvl="1"/>
            <a:r>
              <a:rPr lang="zh-TW" altLang="en-US" dirty="0"/>
              <a:t>流行飾品</a:t>
            </a:r>
          </a:p>
          <a:p>
            <a:pPr lvl="1"/>
            <a:r>
              <a:rPr lang="en-US" altLang="zh-TW" dirty="0"/>
              <a:t>……</a:t>
            </a:r>
          </a:p>
          <a:p>
            <a:endParaRPr lang="zh-TW" altLang="en-US" dirty="0"/>
          </a:p>
        </p:txBody>
      </p:sp>
    </p:spTree>
    <p:extLst>
      <p:ext uri="{BB962C8B-B14F-4D97-AF65-F5344CB8AC3E}">
        <p14:creationId xmlns:p14="http://schemas.microsoft.com/office/powerpoint/2010/main" val="14476825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a:xfrm>
            <a:off x="251520" y="1324410"/>
            <a:ext cx="8363272" cy="3569598"/>
          </a:xfrm>
        </p:spPr>
        <p:txBody>
          <a:bodyPr>
            <a:normAutofit fontScale="92500" lnSpcReduction="10000"/>
          </a:bodyPr>
          <a:lstStyle/>
          <a:p>
            <a:r>
              <a:rPr lang="zh-TW" altLang="en-US" dirty="0"/>
              <a:t>以淘寶網頁內建的商品類別為標籤，例如：</a:t>
            </a:r>
            <a:endParaRPr lang="en-US" altLang="zh-TW" dirty="0"/>
          </a:p>
          <a:p>
            <a:pPr lvl="1"/>
            <a:r>
              <a:rPr lang="zh-TW" altLang="en-US" dirty="0">
                <a:solidFill>
                  <a:srgbClr val="FF0000"/>
                </a:solidFill>
              </a:rPr>
              <a:t>流行女裝</a:t>
            </a:r>
            <a:endParaRPr lang="en-US" altLang="zh-TW" dirty="0">
              <a:solidFill>
                <a:srgbClr val="FF0000"/>
              </a:solidFill>
            </a:endParaRPr>
          </a:p>
          <a:p>
            <a:pPr lvl="2"/>
            <a:r>
              <a:rPr lang="zh-TW" altLang="en-US" dirty="0"/>
              <a:t>吊帶背心女春夏百搭莫代爾韓版修身黑色外穿緊身上衣打底小吊帶衫</a:t>
            </a:r>
          </a:p>
          <a:p>
            <a:pPr lvl="1"/>
            <a:r>
              <a:rPr lang="zh-TW" altLang="en-US" dirty="0">
                <a:solidFill>
                  <a:srgbClr val="FF0000"/>
                </a:solidFill>
              </a:rPr>
              <a:t>鞋包配飾</a:t>
            </a:r>
            <a:endParaRPr lang="en-US" altLang="zh-TW" dirty="0">
              <a:solidFill>
                <a:srgbClr val="FF0000"/>
              </a:solidFill>
            </a:endParaRPr>
          </a:p>
          <a:p>
            <a:pPr lvl="2"/>
            <a:r>
              <a:rPr lang="zh-TW" altLang="en-US" dirty="0"/>
              <a:t>男女士通用帆布腰帶休閒商務 牛仔褲針扣皮帶 戶外青少年學生韓版</a:t>
            </a:r>
          </a:p>
          <a:p>
            <a:pPr lvl="1"/>
            <a:r>
              <a:rPr lang="zh-TW" altLang="en-US" dirty="0">
                <a:solidFill>
                  <a:srgbClr val="FF0000"/>
                </a:solidFill>
              </a:rPr>
              <a:t>流行數碼</a:t>
            </a:r>
            <a:endParaRPr lang="en-US" altLang="zh-TW" dirty="0">
              <a:solidFill>
                <a:srgbClr val="FF0000"/>
              </a:solidFill>
            </a:endParaRPr>
          </a:p>
          <a:p>
            <a:pPr lvl="2"/>
            <a:r>
              <a:rPr lang="en-US" altLang="zh-TW" dirty="0"/>
              <a:t>OPPO R9S plus</a:t>
            </a:r>
            <a:r>
              <a:rPr lang="zh-TW" altLang="en-US" dirty="0"/>
              <a:t>全網通指紋識別</a:t>
            </a:r>
            <a:r>
              <a:rPr lang="en-US" altLang="zh-TW" dirty="0"/>
              <a:t>6G</a:t>
            </a:r>
            <a:r>
              <a:rPr lang="zh-TW" altLang="en-US" dirty="0"/>
              <a:t>大運存旗艦拍照</a:t>
            </a:r>
            <a:r>
              <a:rPr lang="en-US" altLang="zh-TW" dirty="0"/>
              <a:t>4G</a:t>
            </a:r>
            <a:r>
              <a:rPr lang="zh-TW" altLang="en-US" dirty="0"/>
              <a:t>手機</a:t>
            </a:r>
            <a:r>
              <a:rPr lang="en-US" altLang="zh-TW" dirty="0"/>
              <a:t>r9splus</a:t>
            </a:r>
            <a:r>
              <a:rPr lang="zh-TW" altLang="en-US" dirty="0"/>
              <a:t>正品 </a:t>
            </a:r>
          </a:p>
          <a:p>
            <a:pPr lvl="1"/>
            <a:r>
              <a:rPr lang="zh-TW" altLang="en-US" dirty="0">
                <a:solidFill>
                  <a:srgbClr val="FF0000"/>
                </a:solidFill>
              </a:rPr>
              <a:t>家電家裝</a:t>
            </a:r>
            <a:endParaRPr lang="en-US" altLang="zh-TW" dirty="0">
              <a:solidFill>
                <a:srgbClr val="FF0000"/>
              </a:solidFill>
            </a:endParaRPr>
          </a:p>
          <a:p>
            <a:pPr lvl="2"/>
            <a:r>
              <a:rPr lang="zh-TW" altLang="en-US" dirty="0"/>
              <a:t>奧林格 </a:t>
            </a:r>
            <a:r>
              <a:rPr lang="en-US" altLang="zh-TW" dirty="0"/>
              <a:t>ZX-200B6</a:t>
            </a:r>
            <a:r>
              <a:rPr lang="zh-TW" altLang="en-US" dirty="0"/>
              <a:t>電熱水壺</a:t>
            </a:r>
            <a:r>
              <a:rPr lang="en-US" altLang="zh-TW" dirty="0"/>
              <a:t>304</a:t>
            </a:r>
            <a:r>
              <a:rPr lang="zh-TW" altLang="en-US" dirty="0"/>
              <a:t>食品級不鏽鋼家用燒水壺自動斷電煮茶 </a:t>
            </a:r>
          </a:p>
          <a:p>
            <a:pPr lvl="1"/>
            <a:r>
              <a:rPr lang="zh-TW" altLang="en-US" dirty="0">
                <a:solidFill>
                  <a:srgbClr val="FF0000"/>
                </a:solidFill>
              </a:rPr>
              <a:t>美妝保健</a:t>
            </a:r>
            <a:endParaRPr lang="en-US" altLang="zh-TW" dirty="0">
              <a:solidFill>
                <a:srgbClr val="FF0000"/>
              </a:solidFill>
            </a:endParaRPr>
          </a:p>
          <a:p>
            <a:pPr lvl="2"/>
            <a:r>
              <a:rPr lang="zh-TW" altLang="en-US" dirty="0"/>
              <a:t>吹風機家用大功率吹風機負離子髮廊理髮店宿舍冷熱風吹風機靜音</a:t>
            </a:r>
          </a:p>
        </p:txBody>
      </p:sp>
      <p:sp>
        <p:nvSpPr>
          <p:cNvPr id="3" name="標題 2"/>
          <p:cNvSpPr>
            <a:spLocks noGrp="1"/>
          </p:cNvSpPr>
          <p:nvPr>
            <p:ph type="title"/>
          </p:nvPr>
        </p:nvSpPr>
        <p:spPr/>
        <p:txBody>
          <a:bodyPr/>
          <a:lstStyle/>
          <a:p>
            <a:r>
              <a:rPr lang="zh-TW" altLang="en-US" dirty="0"/>
              <a:t>精準行銷：淘寶資料範例</a:t>
            </a:r>
          </a:p>
        </p:txBody>
      </p:sp>
    </p:spTree>
    <p:extLst>
      <p:ext uri="{BB962C8B-B14F-4D97-AF65-F5344CB8AC3E}">
        <p14:creationId xmlns:p14="http://schemas.microsoft.com/office/powerpoint/2010/main" val="31527747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normAutofit fontScale="92500" lnSpcReduction="10000"/>
          </a:bodyPr>
          <a:lstStyle/>
          <a:p>
            <a:r>
              <a:rPr lang="zh-TW" altLang="en-US" dirty="0"/>
              <a:t>目標</a:t>
            </a:r>
            <a:endParaRPr lang="en-US" altLang="zh-TW" dirty="0"/>
          </a:p>
          <a:p>
            <a:pPr lvl="1"/>
            <a:r>
              <a:rPr lang="zh-TW" altLang="en-US" dirty="0"/>
              <a:t>輸入：商品描述</a:t>
            </a:r>
            <a:endParaRPr lang="en-US" altLang="zh-TW" dirty="0"/>
          </a:p>
          <a:p>
            <a:pPr lvl="1"/>
            <a:r>
              <a:rPr lang="zh-TW" altLang="en-US" dirty="0"/>
              <a:t>輸出：標籤（商品類別）</a:t>
            </a:r>
          </a:p>
          <a:p>
            <a:r>
              <a:rPr lang="zh-TW" altLang="en-US" dirty="0"/>
              <a:t>流程</a:t>
            </a:r>
            <a:endParaRPr lang="en-US" altLang="zh-TW" dirty="0"/>
          </a:p>
          <a:p>
            <a:pPr lvl="1"/>
            <a:r>
              <a:rPr lang="zh-TW" altLang="en-US" dirty="0"/>
              <a:t>資料處理（文字轉成結構化資料）</a:t>
            </a:r>
            <a:endParaRPr lang="en-US" altLang="zh-TW" dirty="0"/>
          </a:p>
          <a:p>
            <a:pPr lvl="2"/>
            <a:r>
              <a:rPr lang="zh-TW" altLang="en-US" dirty="0"/>
              <a:t>中文斷詞</a:t>
            </a:r>
            <a:endParaRPr lang="en-US" altLang="zh-TW" dirty="0"/>
          </a:p>
          <a:p>
            <a:pPr lvl="2"/>
            <a:r>
              <a:rPr lang="zh-TW" altLang="en-US" dirty="0"/>
              <a:t>計算 </a:t>
            </a:r>
            <a:r>
              <a:rPr lang="en-US" altLang="zh-TW" dirty="0"/>
              <a:t>TF-IDF </a:t>
            </a:r>
            <a:r>
              <a:rPr lang="zh-TW" altLang="en-US" dirty="0"/>
              <a:t>矩陣</a:t>
            </a:r>
            <a:endParaRPr lang="en-US" altLang="zh-TW" dirty="0"/>
          </a:p>
          <a:p>
            <a:pPr lvl="2"/>
            <a:r>
              <a:rPr lang="zh-TW" altLang="en-US" dirty="0"/>
              <a:t>經由 </a:t>
            </a:r>
            <a:r>
              <a:rPr lang="en-US" altLang="zh-TW" dirty="0"/>
              <a:t>SVD </a:t>
            </a:r>
            <a:r>
              <a:rPr lang="zh-TW" altLang="en-US" dirty="0"/>
              <a:t>轉成特徵向量 </a:t>
            </a:r>
            <a:r>
              <a:rPr lang="en-US" altLang="zh-TW" dirty="0">
                <a:sym typeface="Wingdings" panose="05000000000000000000" pitchFamily="2" charset="2"/>
              </a:rPr>
              <a:t> Topic model</a:t>
            </a:r>
            <a:endParaRPr lang="en-US" altLang="zh-TW" dirty="0"/>
          </a:p>
          <a:p>
            <a:pPr lvl="1"/>
            <a:r>
              <a:rPr lang="zh-TW" altLang="en-US" dirty="0"/>
              <a:t>分類、優化及效能評估</a:t>
            </a:r>
            <a:endParaRPr lang="en-US" altLang="zh-TW" dirty="0"/>
          </a:p>
          <a:p>
            <a:pPr lvl="2"/>
            <a:r>
              <a:rPr lang="en-US" altLang="zh-TW" dirty="0"/>
              <a:t>Decision trees, DNN, SVM, etc.</a:t>
            </a:r>
          </a:p>
          <a:p>
            <a:pPr lvl="2"/>
            <a:r>
              <a:rPr lang="en-US" altLang="zh-TW" dirty="0"/>
              <a:t>K-fold cross validation</a:t>
            </a:r>
          </a:p>
          <a:p>
            <a:pPr lvl="2"/>
            <a:endParaRPr lang="en-US" altLang="zh-TW" dirty="0"/>
          </a:p>
        </p:txBody>
      </p:sp>
      <p:sp>
        <p:nvSpPr>
          <p:cNvPr id="3" name="標題 2"/>
          <p:cNvSpPr>
            <a:spLocks noGrp="1"/>
          </p:cNvSpPr>
          <p:nvPr>
            <p:ph type="title"/>
          </p:nvPr>
        </p:nvSpPr>
        <p:spPr/>
        <p:txBody>
          <a:bodyPr/>
          <a:lstStyle/>
          <a:p>
            <a:r>
              <a:rPr lang="zh-TW" altLang="en-US" dirty="0"/>
              <a:t>精準行銷：淘寶自動貼標方法</a:t>
            </a:r>
          </a:p>
        </p:txBody>
      </p:sp>
      <p:sp>
        <p:nvSpPr>
          <p:cNvPr id="5" name="圓角矩形圖說文字 4"/>
          <p:cNvSpPr/>
          <p:nvPr/>
        </p:nvSpPr>
        <p:spPr>
          <a:xfrm>
            <a:off x="5410148" y="2702133"/>
            <a:ext cx="3214096" cy="715089"/>
          </a:xfrm>
          <a:prstGeom prst="wedgeRoundRectCallout">
            <a:avLst>
              <a:gd name="adj1" fmla="val -45969"/>
              <a:gd name="adj2" fmla="val 7425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Many other methods exist,</a:t>
            </a:r>
          </a:p>
          <a:p>
            <a:pPr algn="ctr">
              <a:defRPr/>
            </a:pPr>
            <a:r>
              <a:rPr lang="en-US" altLang="zh-TW" dirty="0">
                <a:solidFill>
                  <a:schemeClr val="tx1"/>
                </a:solidFill>
              </a:rPr>
              <a:t>Including word embedding, etc.</a:t>
            </a:r>
          </a:p>
        </p:txBody>
      </p:sp>
    </p:spTree>
    <p:extLst>
      <p:ext uri="{BB962C8B-B14F-4D97-AF65-F5344CB8AC3E}">
        <p14:creationId xmlns:p14="http://schemas.microsoft.com/office/powerpoint/2010/main" val="29021794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normAutofit fontScale="70000" lnSpcReduction="20000"/>
          </a:bodyPr>
          <a:lstStyle/>
          <a:p>
            <a:r>
              <a:rPr lang="zh-TW" altLang="en-US" dirty="0"/>
              <a:t>資料說明</a:t>
            </a:r>
            <a:endParaRPr lang="en-US" altLang="zh-TW" dirty="0"/>
          </a:p>
          <a:p>
            <a:pPr lvl="1"/>
            <a:r>
              <a:rPr lang="zh-TW" altLang="en-US" dirty="0"/>
              <a:t>資料量：共 </a:t>
            </a:r>
            <a:r>
              <a:rPr lang="en-US" altLang="zh-TW" dirty="0"/>
              <a:t>473,554 </a:t>
            </a:r>
            <a:r>
              <a:rPr lang="zh-TW" altLang="en-US" dirty="0"/>
              <a:t>筆</a:t>
            </a:r>
            <a:endParaRPr lang="en-US" altLang="zh-TW" dirty="0"/>
          </a:p>
          <a:p>
            <a:pPr lvl="1"/>
            <a:r>
              <a:rPr lang="zh-TW" altLang="en-US" dirty="0"/>
              <a:t>輸入資料：上半月的標籤（</a:t>
            </a:r>
            <a:r>
              <a:rPr lang="en-US" altLang="zh-TW" dirty="0"/>
              <a:t>dim=122</a:t>
            </a:r>
            <a:r>
              <a:rPr lang="zh-TW" altLang="en-US" dirty="0"/>
              <a:t>）</a:t>
            </a:r>
            <a:endParaRPr lang="en-US" altLang="zh-TW" dirty="0"/>
          </a:p>
          <a:p>
            <a:pPr lvl="1"/>
            <a:r>
              <a:rPr lang="zh-TW" altLang="en-US" dirty="0"/>
              <a:t>輸出資料：下半月的行為（</a:t>
            </a:r>
            <a:r>
              <a:rPr lang="en-US" altLang="zh-TW" dirty="0"/>
              <a:t>dim=6</a:t>
            </a:r>
            <a:r>
              <a:rPr lang="zh-TW" altLang="en-US" dirty="0"/>
              <a:t>）</a:t>
            </a:r>
            <a:endParaRPr lang="en-US" altLang="zh-TW" dirty="0"/>
          </a:p>
          <a:p>
            <a:r>
              <a:rPr lang="en-US" altLang="zh-TW" dirty="0"/>
              <a:t>Data under-sampling to reduce data imbalance</a:t>
            </a:r>
          </a:p>
          <a:p>
            <a:r>
              <a:rPr lang="zh-TW" altLang="en-US" dirty="0"/>
              <a:t>分類器</a:t>
            </a:r>
            <a:endParaRPr lang="en-US" altLang="zh-TW" dirty="0"/>
          </a:p>
          <a:p>
            <a:pPr lvl="1"/>
            <a:r>
              <a:rPr lang="en-US" altLang="zh-TW" dirty="0"/>
              <a:t>SVM (support vector machine)</a:t>
            </a:r>
          </a:p>
          <a:p>
            <a:pPr lvl="1"/>
            <a:r>
              <a:rPr lang="en-US" altLang="zh-TW" dirty="0"/>
              <a:t>RF (random forest)</a:t>
            </a:r>
          </a:p>
          <a:p>
            <a:pPr lvl="1"/>
            <a:r>
              <a:rPr lang="en-US" altLang="zh-TW" dirty="0"/>
              <a:t>KNN (k nearest neighbors)</a:t>
            </a:r>
          </a:p>
          <a:p>
            <a:r>
              <a:rPr lang="en-US" altLang="zh-TW" dirty="0"/>
              <a:t>Performance evaluation</a:t>
            </a:r>
          </a:p>
          <a:p>
            <a:pPr lvl="1"/>
            <a:r>
              <a:rPr lang="en-US" altLang="zh-TW" dirty="0"/>
              <a:t>5-fold cross-validation</a:t>
            </a:r>
          </a:p>
          <a:p>
            <a:pPr lvl="1"/>
            <a:r>
              <a:rPr lang="en-US" altLang="zh-TW" dirty="0"/>
              <a:t>Compare with rule-based method</a:t>
            </a:r>
          </a:p>
          <a:p>
            <a:r>
              <a:rPr lang="en-US" altLang="zh-TW" dirty="0"/>
              <a:t>Performance index</a:t>
            </a:r>
          </a:p>
          <a:p>
            <a:pPr lvl="1"/>
            <a:r>
              <a:rPr lang="en-US" altLang="zh-TW"/>
              <a:t>f-measure = harmonic </a:t>
            </a:r>
            <a:r>
              <a:rPr lang="en-US" altLang="zh-TW" dirty="0"/>
              <a:t>mean of precision </a:t>
            </a:r>
            <a:r>
              <a:rPr lang="en-US" altLang="zh-TW"/>
              <a:t>and recall</a:t>
            </a:r>
            <a:endParaRPr lang="zh-TW" altLang="en-US" dirty="0"/>
          </a:p>
        </p:txBody>
      </p:sp>
      <p:sp>
        <p:nvSpPr>
          <p:cNvPr id="3" name="標題 2"/>
          <p:cNvSpPr>
            <a:spLocks noGrp="1"/>
          </p:cNvSpPr>
          <p:nvPr>
            <p:ph type="title"/>
          </p:nvPr>
        </p:nvSpPr>
        <p:spPr/>
        <p:txBody>
          <a:bodyPr/>
          <a:lstStyle/>
          <a:p>
            <a:r>
              <a:rPr lang="zh-TW" altLang="en-US" dirty="0"/>
              <a:t>精準行銷：資料及分類器</a:t>
            </a:r>
          </a:p>
        </p:txBody>
      </p:sp>
    </p:spTree>
    <p:extLst>
      <p:ext uri="{BB962C8B-B14F-4D97-AF65-F5344CB8AC3E}">
        <p14:creationId xmlns:p14="http://schemas.microsoft.com/office/powerpoint/2010/main" val="14639381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sz="quarter" idx="1"/>
          </p:nvPr>
        </p:nvSpPr>
        <p:spPr/>
        <p:txBody>
          <a:bodyPr/>
          <a:lstStyle/>
          <a:p>
            <a:endParaRPr lang="zh-TW" altLang="en-US"/>
          </a:p>
        </p:txBody>
      </p:sp>
      <p:sp>
        <p:nvSpPr>
          <p:cNvPr id="9" name="標題 8"/>
          <p:cNvSpPr>
            <a:spLocks noGrp="1"/>
          </p:cNvSpPr>
          <p:nvPr>
            <p:ph type="title"/>
          </p:nvPr>
        </p:nvSpPr>
        <p:spPr/>
        <p:txBody>
          <a:bodyPr/>
          <a:lstStyle/>
          <a:p>
            <a:r>
              <a:rPr lang="zh-TW" altLang="en-US" dirty="0"/>
              <a:t>精準行銷：</a:t>
            </a:r>
            <a:r>
              <a:rPr lang="en-US" altLang="zh-TW" dirty="0"/>
              <a:t>Training Data Performance</a:t>
            </a:r>
            <a:endParaRPr lang="zh-TW" altLang="en-US" dirty="0"/>
          </a:p>
        </p:txBody>
      </p:sp>
      <p:sp>
        <p:nvSpPr>
          <p:cNvPr id="3" name="投影片編號版面配置區 2"/>
          <p:cNvSpPr>
            <a:spLocks noGrp="1"/>
          </p:cNvSpPr>
          <p:nvPr>
            <p:ph type="sldNum" sz="quarter" idx="4294967295"/>
          </p:nvPr>
        </p:nvSpPr>
        <p:spPr>
          <a:xfrm>
            <a:off x="5943600" y="2802733"/>
            <a:ext cx="3200400" cy="275035"/>
          </a:xfrm>
          <a:prstGeom prst="rect">
            <a:avLst/>
          </a:prstGeom>
        </p:spPr>
        <p:txBody>
          <a:bodyPr/>
          <a:lstStyle/>
          <a:p>
            <a:pPr fontAlgn="base">
              <a:spcBef>
                <a:spcPct val="0"/>
              </a:spcBef>
              <a:spcAft>
                <a:spcPct val="0"/>
              </a:spcAft>
              <a:defRPr/>
            </a:pPr>
            <a:fld id="{E2140FD0-464E-4792-AC27-1A612CD05599}" type="slidenum">
              <a:rPr lang="zh-TW" altLang="en-US" smtClean="0">
                <a:solidFill>
                  <a:prstClr val="white">
                    <a:lumMod val="50000"/>
                  </a:prstClr>
                </a:solidFill>
                <a:latin typeface="Arial" pitchFamily="34" charset="0"/>
              </a:rPr>
              <a:pPr fontAlgn="base">
                <a:spcBef>
                  <a:spcPct val="0"/>
                </a:spcBef>
                <a:spcAft>
                  <a:spcPct val="0"/>
                </a:spcAft>
                <a:defRPr/>
              </a:pPr>
              <a:t>24</a:t>
            </a:fld>
            <a:endParaRPr lang="zh-TW" altLang="en-US">
              <a:solidFill>
                <a:prstClr val="white">
                  <a:lumMod val="50000"/>
                </a:prstClr>
              </a:solidFill>
              <a:latin typeface="Arial" pitchFamily="34" charset="0"/>
            </a:endParaRPr>
          </a:p>
        </p:txBody>
      </p:sp>
      <p:graphicFrame>
        <p:nvGraphicFramePr>
          <p:cNvPr id="4" name="圖表 3"/>
          <p:cNvGraphicFramePr/>
          <p:nvPr/>
        </p:nvGraphicFramePr>
        <p:xfrm>
          <a:off x="457200" y="1257300"/>
          <a:ext cx="7913078" cy="3037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圖表 4"/>
          <p:cNvGraphicFramePr/>
          <p:nvPr/>
        </p:nvGraphicFramePr>
        <p:xfrm>
          <a:off x="107504" y="1136952"/>
          <a:ext cx="8903368" cy="3849103"/>
        </p:xfrm>
        <a:graphic>
          <a:graphicData uri="http://schemas.openxmlformats.org/drawingml/2006/chart">
            <c:chart xmlns:c="http://schemas.openxmlformats.org/drawingml/2006/chart" xmlns:r="http://schemas.openxmlformats.org/officeDocument/2006/relationships" r:id="rId4"/>
          </a:graphicData>
        </a:graphic>
      </p:graphicFrame>
      <p:sp>
        <p:nvSpPr>
          <p:cNvPr id="7" name="文字方塊 6"/>
          <p:cNvSpPr txBox="1"/>
          <p:nvPr/>
        </p:nvSpPr>
        <p:spPr>
          <a:xfrm>
            <a:off x="32085" y="882083"/>
            <a:ext cx="914400" cy="307777"/>
          </a:xfrm>
          <a:prstGeom prst="rect">
            <a:avLst/>
          </a:prstGeom>
          <a:noFill/>
        </p:spPr>
        <p:txBody>
          <a:bodyPr wrap="square" rtlCol="0">
            <a:spAutoFit/>
          </a:bodyPr>
          <a:lstStyle/>
          <a:p>
            <a:r>
              <a:rPr kumimoji="1" lang="en-US" altLang="zh-TW" sz="1400" dirty="0">
                <a:latin typeface="Microsoft JhengHei" panose="020B0604030504040204" pitchFamily="34" charset="-120"/>
                <a:ea typeface="Microsoft JhengHei" panose="020B0604030504040204" pitchFamily="34" charset="-120"/>
              </a:rPr>
              <a:t>F1</a:t>
            </a:r>
            <a:r>
              <a:rPr kumimoji="1" lang="zh-TW" altLang="en-US" sz="1400" dirty="0">
                <a:latin typeface="Microsoft JhengHei" panose="020B0604030504040204" pitchFamily="34" charset="-120"/>
                <a:ea typeface="Microsoft JhengHei" panose="020B0604030504040204" pitchFamily="34" charset="-120"/>
              </a:rPr>
              <a:t> </a:t>
            </a:r>
            <a:r>
              <a:rPr kumimoji="1" lang="en-US" altLang="zh-TW" sz="1400" dirty="0">
                <a:latin typeface="Microsoft JhengHei" panose="020B0604030504040204" pitchFamily="34" charset="-120"/>
                <a:ea typeface="Microsoft JhengHei" panose="020B0604030504040204" pitchFamily="34" charset="-120"/>
              </a:rPr>
              <a:t>score</a:t>
            </a:r>
            <a:endParaRPr kumimoji="1" lang="zh-TW" altLang="en-US" sz="1400" dirty="0">
              <a:latin typeface="Microsoft JhengHei" panose="020B0604030504040204" pitchFamily="34" charset="-120"/>
              <a:ea typeface="Microsoft JhengHei" panose="020B0604030504040204" pitchFamily="34" charset="-120"/>
            </a:endParaRPr>
          </a:p>
        </p:txBody>
      </p:sp>
      <p:sp>
        <p:nvSpPr>
          <p:cNvPr id="6" name="文字方塊 5"/>
          <p:cNvSpPr txBox="1"/>
          <p:nvPr/>
        </p:nvSpPr>
        <p:spPr>
          <a:xfrm>
            <a:off x="5645930" y="4935575"/>
            <a:ext cx="3443571" cy="261610"/>
          </a:xfrm>
          <a:prstGeom prst="rect">
            <a:avLst/>
          </a:prstGeom>
          <a:noFill/>
        </p:spPr>
        <p:txBody>
          <a:bodyPr wrap="none" rtlCol="0">
            <a:spAutoFit/>
          </a:bodyPr>
          <a:lstStyle/>
          <a:p>
            <a:r>
              <a:rPr kumimoji="1" lang="zh-TW" altLang="en-US" sz="1100" dirty="0">
                <a:latin typeface="Microsoft JhengHei" panose="020B0604030504040204" pitchFamily="34" charset="-120"/>
                <a:ea typeface="Microsoft JhengHei" panose="020B0604030504040204" pitchFamily="34" charset="-120"/>
                <a:cs typeface="PingFang TC" charset="-120"/>
              </a:rPr>
              <a:t>詳細</a:t>
            </a:r>
            <a:r>
              <a:rPr kumimoji="1" lang="en-US" altLang="zh-TW" sz="1100" dirty="0">
                <a:latin typeface="Microsoft JhengHei" panose="020B0604030504040204" pitchFamily="34" charset="-120"/>
                <a:ea typeface="Microsoft JhengHei" panose="020B0604030504040204" pitchFamily="34" charset="-120"/>
                <a:cs typeface="PingFang TC" charset="-120"/>
              </a:rPr>
              <a:t>roc-curve, </a:t>
            </a:r>
            <a:r>
              <a:rPr kumimoji="1" lang="en-US" altLang="zh-TW" sz="1100" dirty="0" err="1">
                <a:latin typeface="Microsoft JhengHei" panose="020B0604030504040204" pitchFamily="34" charset="-120"/>
                <a:ea typeface="Microsoft JhengHei" panose="020B0604030504040204" pitchFamily="34" charset="-120"/>
                <a:cs typeface="PingFang TC" charset="-120"/>
              </a:rPr>
              <a:t>pr</a:t>
            </a:r>
            <a:r>
              <a:rPr kumimoji="1" lang="en-US" altLang="zh-TW" sz="1100" dirty="0">
                <a:latin typeface="Microsoft JhengHei" panose="020B0604030504040204" pitchFamily="34" charset="-120"/>
                <a:ea typeface="Microsoft JhengHei" panose="020B0604030504040204" pitchFamily="34" charset="-120"/>
                <a:cs typeface="PingFang TC" charset="-120"/>
              </a:rPr>
              <a:t>-curve, confusion matrix </a:t>
            </a:r>
            <a:r>
              <a:rPr kumimoji="1" lang="zh-TW" altLang="en-US" sz="1100" dirty="0">
                <a:latin typeface="Microsoft JhengHei" panose="020B0604030504040204" pitchFamily="34" charset="-120"/>
                <a:ea typeface="Microsoft JhengHei" panose="020B0604030504040204" pitchFamily="34" charset="-120"/>
                <a:cs typeface="PingFang TC" charset="-120"/>
              </a:rPr>
              <a:t>附在</a:t>
            </a:r>
            <a:r>
              <a:rPr kumimoji="1" lang="en-US" altLang="zh-TW" sz="1100" dirty="0">
                <a:latin typeface="Microsoft JhengHei" panose="020B0604030504040204" pitchFamily="34" charset="-120"/>
                <a:ea typeface="Microsoft JhengHei" panose="020B0604030504040204" pitchFamily="34" charset="-120"/>
                <a:cs typeface="PingFang TC" charset="-120"/>
              </a:rPr>
              <a:t>ref.</a:t>
            </a:r>
            <a:endParaRPr kumimoji="1" lang="zh-TW" altLang="en-US" sz="1100" dirty="0">
              <a:latin typeface="Microsoft JhengHei" panose="020B0604030504040204" pitchFamily="34" charset="-120"/>
              <a:ea typeface="Microsoft JhengHei" panose="020B0604030504040204" pitchFamily="34" charset="-120"/>
              <a:cs typeface="PingFang TC" charset="-120"/>
            </a:endParaRPr>
          </a:p>
        </p:txBody>
      </p:sp>
    </p:spTree>
    <p:extLst>
      <p:ext uri="{BB962C8B-B14F-4D97-AF65-F5344CB8AC3E}">
        <p14:creationId xmlns:p14="http://schemas.microsoft.com/office/powerpoint/2010/main" val="16481110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sz="quarter" idx="1"/>
          </p:nvPr>
        </p:nvSpPr>
        <p:spPr/>
        <p:txBody>
          <a:bodyPr/>
          <a:lstStyle/>
          <a:p>
            <a:endParaRPr lang="zh-TW" altLang="en-US"/>
          </a:p>
        </p:txBody>
      </p:sp>
      <p:sp>
        <p:nvSpPr>
          <p:cNvPr id="2" name="標題 1"/>
          <p:cNvSpPr>
            <a:spLocks noGrp="1"/>
          </p:cNvSpPr>
          <p:nvPr>
            <p:ph type="title"/>
          </p:nvPr>
        </p:nvSpPr>
        <p:spPr/>
        <p:txBody>
          <a:bodyPr/>
          <a:lstStyle/>
          <a:p>
            <a:r>
              <a:rPr lang="zh-TW" altLang="en-US" dirty="0"/>
              <a:t>精準行銷：</a:t>
            </a:r>
            <a:r>
              <a:rPr lang="en-US" altLang="zh-TW" dirty="0"/>
              <a:t>Test Data Performance</a:t>
            </a:r>
            <a:endParaRPr lang="zh-TW" altLang="en-US" dirty="0"/>
          </a:p>
        </p:txBody>
      </p:sp>
      <p:sp>
        <p:nvSpPr>
          <p:cNvPr id="3" name="投影片編號版面配置區 2"/>
          <p:cNvSpPr>
            <a:spLocks noGrp="1"/>
          </p:cNvSpPr>
          <p:nvPr>
            <p:ph type="sldNum" sz="quarter" idx="4294967295"/>
          </p:nvPr>
        </p:nvSpPr>
        <p:spPr>
          <a:xfrm>
            <a:off x="5943600" y="2802733"/>
            <a:ext cx="3200400" cy="275035"/>
          </a:xfrm>
          <a:prstGeom prst="rect">
            <a:avLst/>
          </a:prstGeom>
        </p:spPr>
        <p:txBody>
          <a:bodyPr/>
          <a:lstStyle/>
          <a:p>
            <a:pPr fontAlgn="base">
              <a:spcBef>
                <a:spcPct val="0"/>
              </a:spcBef>
              <a:spcAft>
                <a:spcPct val="0"/>
              </a:spcAft>
              <a:defRPr/>
            </a:pPr>
            <a:fld id="{E2140FD0-464E-4792-AC27-1A612CD05599}" type="slidenum">
              <a:rPr lang="zh-TW" altLang="en-US" smtClean="0">
                <a:solidFill>
                  <a:prstClr val="white">
                    <a:lumMod val="50000"/>
                  </a:prstClr>
                </a:solidFill>
                <a:latin typeface="Arial" pitchFamily="34" charset="0"/>
              </a:rPr>
              <a:pPr fontAlgn="base">
                <a:spcBef>
                  <a:spcPct val="0"/>
                </a:spcBef>
                <a:spcAft>
                  <a:spcPct val="0"/>
                </a:spcAft>
                <a:defRPr/>
              </a:pPr>
              <a:t>25</a:t>
            </a:fld>
            <a:endParaRPr lang="zh-TW" altLang="en-US">
              <a:solidFill>
                <a:prstClr val="white">
                  <a:lumMod val="50000"/>
                </a:prstClr>
              </a:solidFill>
              <a:latin typeface="Arial" pitchFamily="34" charset="0"/>
            </a:endParaRPr>
          </a:p>
        </p:txBody>
      </p:sp>
      <p:graphicFrame>
        <p:nvGraphicFramePr>
          <p:cNvPr id="4" name="圖表 3"/>
          <p:cNvGraphicFramePr/>
          <p:nvPr/>
        </p:nvGraphicFramePr>
        <p:xfrm>
          <a:off x="-35703" y="1221602"/>
          <a:ext cx="9668713" cy="3849103"/>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4"/>
          <p:cNvSpPr txBox="1"/>
          <p:nvPr/>
        </p:nvSpPr>
        <p:spPr>
          <a:xfrm>
            <a:off x="-15048" y="901116"/>
            <a:ext cx="1086678" cy="307777"/>
          </a:xfrm>
          <a:prstGeom prst="rect">
            <a:avLst/>
          </a:prstGeom>
          <a:noFill/>
        </p:spPr>
        <p:txBody>
          <a:bodyPr wrap="square" rtlCol="0">
            <a:spAutoFit/>
          </a:bodyPr>
          <a:lstStyle/>
          <a:p>
            <a:r>
              <a:rPr kumimoji="1" lang="en-US" altLang="zh-TW" sz="1400" i="1" dirty="0">
                <a:solidFill>
                  <a:srgbClr val="5A5A5A"/>
                </a:solidFill>
                <a:latin typeface="Microsoft JhengHei" panose="020B0604030504040204" pitchFamily="34" charset="-120"/>
                <a:ea typeface="Microsoft JhengHei" panose="020B0604030504040204" pitchFamily="34" charset="-120"/>
              </a:rPr>
              <a:t>F1</a:t>
            </a:r>
            <a:r>
              <a:rPr kumimoji="1" lang="zh-TW" altLang="en-US" sz="1400" i="1" dirty="0">
                <a:solidFill>
                  <a:srgbClr val="5A5A5A"/>
                </a:solidFill>
                <a:latin typeface="Microsoft JhengHei" panose="020B0604030504040204" pitchFamily="34" charset="-120"/>
                <a:ea typeface="Microsoft JhengHei" panose="020B0604030504040204" pitchFamily="34" charset="-120"/>
              </a:rPr>
              <a:t> </a:t>
            </a:r>
            <a:r>
              <a:rPr kumimoji="1" lang="en-US" altLang="zh-TW" sz="1400" i="1" dirty="0">
                <a:solidFill>
                  <a:srgbClr val="5A5A5A"/>
                </a:solidFill>
                <a:latin typeface="Microsoft JhengHei" panose="020B0604030504040204" pitchFamily="34" charset="-120"/>
                <a:ea typeface="Microsoft JhengHei" panose="020B0604030504040204" pitchFamily="34" charset="-120"/>
              </a:rPr>
              <a:t>score</a:t>
            </a:r>
            <a:endParaRPr kumimoji="1" lang="zh-TW" altLang="en-US" sz="1400" i="1" dirty="0">
              <a:solidFill>
                <a:srgbClr val="5A5A5A"/>
              </a:solidFill>
              <a:latin typeface="Microsoft JhengHei" panose="020B0604030504040204" pitchFamily="34" charset="-120"/>
              <a:ea typeface="Microsoft JhengHei" panose="020B0604030504040204" pitchFamily="34" charset="-120"/>
            </a:endParaRPr>
          </a:p>
        </p:txBody>
      </p:sp>
      <p:sp>
        <p:nvSpPr>
          <p:cNvPr id="6" name="文字方塊 5"/>
          <p:cNvSpPr txBox="1"/>
          <p:nvPr/>
        </p:nvSpPr>
        <p:spPr>
          <a:xfrm>
            <a:off x="-1761893" y="2475571"/>
            <a:ext cx="184731" cy="369332"/>
          </a:xfrm>
          <a:prstGeom prst="rect">
            <a:avLst/>
          </a:prstGeom>
          <a:noFill/>
        </p:spPr>
        <p:txBody>
          <a:bodyPr wrap="none" rtlCol="0">
            <a:spAutoFit/>
          </a:bodyPr>
          <a:lstStyle/>
          <a:p>
            <a:endParaRPr kumimoji="1" lang="zh-TW" altLang="en-US"/>
          </a:p>
        </p:txBody>
      </p:sp>
      <p:sp>
        <p:nvSpPr>
          <p:cNvPr id="7" name="文字方塊 6">
            <a:extLst>
              <a:ext uri="{FF2B5EF4-FFF2-40B4-BE49-F238E27FC236}">
                <a16:creationId xmlns:a16="http://schemas.microsoft.com/office/drawing/2014/main" id="{4DFA3C98-854D-C543-833D-BE13EB5908DE}"/>
              </a:ext>
            </a:extLst>
          </p:cNvPr>
          <p:cNvSpPr txBox="1"/>
          <p:nvPr/>
        </p:nvSpPr>
        <p:spPr>
          <a:xfrm>
            <a:off x="7612988" y="880815"/>
            <a:ext cx="1639631" cy="307777"/>
          </a:xfrm>
          <a:prstGeom prst="rect">
            <a:avLst/>
          </a:prstGeom>
          <a:noFill/>
        </p:spPr>
        <p:txBody>
          <a:bodyPr wrap="square" rtlCol="0">
            <a:spAutoFit/>
          </a:bodyPr>
          <a:lstStyle/>
          <a:p>
            <a:r>
              <a:rPr kumimoji="1" lang="zh-Hant" altLang="en-US" sz="1400" i="1" dirty="0">
                <a:solidFill>
                  <a:srgbClr val="5A5A5A"/>
                </a:solidFill>
                <a:latin typeface="Microsoft JhengHei" panose="020B0604030504040204" pitchFamily="34" charset="-120"/>
                <a:ea typeface="Microsoft JhengHei" panose="020B0604030504040204" pitchFamily="34" charset="-120"/>
              </a:rPr>
              <a:t>訓練資料量（筆）</a:t>
            </a:r>
            <a:endParaRPr kumimoji="1" lang="zh-TW" altLang="en-US" sz="1400" i="1" dirty="0">
              <a:solidFill>
                <a:srgbClr val="5A5A5A"/>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6533990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82562CB-5A88-5C41-A7DF-49F139B65697}"/>
              </a:ext>
            </a:extLst>
          </p:cNvPr>
          <p:cNvSpPr>
            <a:spLocks noGrp="1"/>
          </p:cNvSpPr>
          <p:nvPr>
            <p:ph type="title"/>
          </p:nvPr>
        </p:nvSpPr>
        <p:spPr/>
        <p:txBody>
          <a:bodyPr/>
          <a:lstStyle/>
          <a:p>
            <a:r>
              <a:rPr lang="zh-TW" altLang="en-US" sz="2800" dirty="0"/>
              <a:t>精準行銷：</a:t>
            </a:r>
            <a:r>
              <a:rPr lang="en-US" altLang="zh-TW" sz="2800" dirty="0"/>
              <a:t>Typical Lift Chart for Each Behavior</a:t>
            </a:r>
            <a:endParaRPr kumimoji="1" lang="zh-TW" altLang="en-US" sz="2800" dirty="0">
              <a:latin typeface="Microsoft JhengHei" panose="020B0604030504040204" pitchFamily="34" charset="-120"/>
              <a:ea typeface="Microsoft JhengHei" panose="020B0604030504040204" pitchFamily="34" charset="-120"/>
            </a:endParaRPr>
          </a:p>
        </p:txBody>
      </p:sp>
      <p:sp>
        <p:nvSpPr>
          <p:cNvPr id="3" name="投影片編號版面配置區 2">
            <a:extLst>
              <a:ext uri="{FF2B5EF4-FFF2-40B4-BE49-F238E27FC236}">
                <a16:creationId xmlns:a16="http://schemas.microsoft.com/office/drawing/2014/main" id="{CD73785B-EE1B-2342-9B33-154734E04156}"/>
              </a:ext>
            </a:extLst>
          </p:cNvPr>
          <p:cNvSpPr>
            <a:spLocks noGrp="1"/>
          </p:cNvSpPr>
          <p:nvPr>
            <p:ph type="sldNum" sz="quarter" idx="4294967295"/>
          </p:nvPr>
        </p:nvSpPr>
        <p:spPr>
          <a:xfrm>
            <a:off x="5943600" y="2802733"/>
            <a:ext cx="3200400" cy="275035"/>
          </a:xfrm>
          <a:prstGeom prst="rect">
            <a:avLst/>
          </a:prstGeom>
        </p:spPr>
        <p:txBody>
          <a:bodyPr/>
          <a:lstStyle/>
          <a:p>
            <a:pPr fontAlgn="base">
              <a:spcBef>
                <a:spcPct val="0"/>
              </a:spcBef>
              <a:spcAft>
                <a:spcPct val="0"/>
              </a:spcAft>
              <a:defRPr/>
            </a:pPr>
            <a:fld id="{E2140FD0-464E-4792-AC27-1A612CD05599}" type="slidenum">
              <a:rPr lang="zh-TW" altLang="en-US" smtClean="0">
                <a:solidFill>
                  <a:prstClr val="white">
                    <a:lumMod val="50000"/>
                  </a:prstClr>
                </a:solidFill>
                <a:latin typeface="Arial" pitchFamily="34" charset="0"/>
              </a:rPr>
              <a:pPr fontAlgn="base">
                <a:spcBef>
                  <a:spcPct val="0"/>
                </a:spcBef>
                <a:spcAft>
                  <a:spcPct val="0"/>
                </a:spcAft>
                <a:defRPr/>
              </a:pPr>
              <a:t>26</a:t>
            </a:fld>
            <a:endParaRPr lang="zh-TW" altLang="en-US">
              <a:solidFill>
                <a:prstClr val="white">
                  <a:lumMod val="50000"/>
                </a:prstClr>
              </a:solidFill>
              <a:latin typeface="Arial" pitchFamily="34" charset="0"/>
            </a:endParaRPr>
          </a:p>
        </p:txBody>
      </p:sp>
      <p:pic>
        <p:nvPicPr>
          <p:cNvPr id="5" name="圖片 4">
            <a:extLst>
              <a:ext uri="{FF2B5EF4-FFF2-40B4-BE49-F238E27FC236}">
                <a16:creationId xmlns:a16="http://schemas.microsoft.com/office/drawing/2014/main" id="{082AEB88-DC08-184B-8434-3151D8D057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5910"/>
            <a:ext cx="4437088" cy="2264053"/>
          </a:xfrm>
          <a:prstGeom prst="rect">
            <a:avLst/>
          </a:prstGeom>
        </p:spPr>
      </p:pic>
      <p:pic>
        <p:nvPicPr>
          <p:cNvPr id="7" name="圖片 6">
            <a:extLst>
              <a:ext uri="{FF2B5EF4-FFF2-40B4-BE49-F238E27FC236}">
                <a16:creationId xmlns:a16="http://schemas.microsoft.com/office/drawing/2014/main" id="{62137E08-1D9B-734E-B0D9-950C72415F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250" y="1663285"/>
            <a:ext cx="4335923" cy="2266678"/>
          </a:xfrm>
          <a:prstGeom prst="rect">
            <a:avLst/>
          </a:prstGeom>
        </p:spPr>
      </p:pic>
    </p:spTree>
    <p:extLst>
      <p:ext uri="{BB962C8B-B14F-4D97-AF65-F5344CB8AC3E}">
        <p14:creationId xmlns:p14="http://schemas.microsoft.com/office/powerpoint/2010/main" val="26138938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ABD0843-311B-4D02-B1C1-737A86AE1EB9}"/>
              </a:ext>
            </a:extLst>
          </p:cNvPr>
          <p:cNvSpPr>
            <a:spLocks noGrp="1"/>
          </p:cNvSpPr>
          <p:nvPr>
            <p:ph sz="quarter" idx="1"/>
          </p:nvPr>
        </p:nvSpPr>
        <p:spPr/>
        <p:txBody>
          <a:bodyPr/>
          <a:lstStyle/>
          <a:p>
            <a:r>
              <a:rPr lang="zh-TW" altLang="en-US" dirty="0"/>
              <a:t>目標：以特定線圖型態來預測走勢</a:t>
            </a:r>
            <a:endParaRPr lang="en-US" altLang="zh-TW" dirty="0"/>
          </a:p>
          <a:p>
            <a:r>
              <a:rPr lang="zh-TW" altLang="en-US" dirty="0"/>
              <a:t>六種特定線圖型態</a:t>
            </a:r>
          </a:p>
        </p:txBody>
      </p:sp>
      <p:sp>
        <p:nvSpPr>
          <p:cNvPr id="3" name="標題 2"/>
          <p:cNvSpPr>
            <a:spLocks noGrp="1"/>
          </p:cNvSpPr>
          <p:nvPr>
            <p:ph type="title"/>
          </p:nvPr>
        </p:nvSpPr>
        <p:spPr/>
        <p:txBody>
          <a:bodyPr/>
          <a:lstStyle/>
          <a:p>
            <a:r>
              <a:rPr lang="zh-TW" altLang="en-US" dirty="0"/>
              <a:t>技術案例：線圖型態分析</a:t>
            </a:r>
          </a:p>
        </p:txBody>
      </p:sp>
      <p:pic>
        <p:nvPicPr>
          <p:cNvPr id="6" name="圖片 5" descr="C:\Users\user\Documents\MATLAB\image_identify\1128_genius\example_plot\example_bull_flag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7" y="2211710"/>
            <a:ext cx="1770095" cy="864095"/>
          </a:xfrm>
          <a:prstGeom prst="rect">
            <a:avLst/>
          </a:prstGeom>
          <a:noFill/>
          <a:ln>
            <a:noFill/>
          </a:ln>
        </p:spPr>
      </p:pic>
      <p:pic>
        <p:nvPicPr>
          <p:cNvPr id="9" name="圖片 8" descr="C:\Users\user\Documents\MATLAB\image_identify\1128_genius\example_plot\example_cup_with_handle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8" y="3590979"/>
            <a:ext cx="1776919" cy="1046286"/>
          </a:xfrm>
          <a:prstGeom prst="rect">
            <a:avLst/>
          </a:prstGeom>
          <a:noFill/>
          <a:ln>
            <a:noFill/>
          </a:ln>
        </p:spPr>
      </p:pic>
      <p:pic>
        <p:nvPicPr>
          <p:cNvPr id="10" name="圖片 9" descr="C:\Users\user\Documents\MATLAB\image_identify\1128_genius\example_plot\example_head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2223" y="2211710"/>
            <a:ext cx="1779489" cy="743080"/>
          </a:xfrm>
          <a:prstGeom prst="rect">
            <a:avLst/>
          </a:prstGeom>
          <a:noFill/>
          <a:ln>
            <a:noFill/>
          </a:ln>
        </p:spPr>
      </p:pic>
      <p:pic>
        <p:nvPicPr>
          <p:cNvPr id="11" name="圖片 10" descr="C:\Users\user\Documents\MATLAB\image_identify\1128_genius\example_plot\example_inverse_head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4118" y="3586834"/>
            <a:ext cx="1887971" cy="1064006"/>
          </a:xfrm>
          <a:prstGeom prst="rect">
            <a:avLst/>
          </a:prstGeom>
          <a:noFill/>
          <a:ln>
            <a:noFill/>
          </a:ln>
        </p:spPr>
      </p:pic>
      <p:pic>
        <p:nvPicPr>
          <p:cNvPr id="12" name="圖片 11" descr="C:\Users\user\Documents\MATLAB\image_identify\1128_genius\example_plot\example_w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1354" y="2211710"/>
            <a:ext cx="1881888" cy="792088"/>
          </a:xfrm>
          <a:prstGeom prst="rect">
            <a:avLst/>
          </a:prstGeom>
          <a:noFill/>
          <a:ln>
            <a:noFill/>
          </a:ln>
        </p:spPr>
      </p:pic>
      <p:pic>
        <p:nvPicPr>
          <p:cNvPr id="13" name="圖片 12" descr="C:\Users\user\Documents\MATLAB\image_identify\1128_genius\example_plot\example_m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1356" y="3613980"/>
            <a:ext cx="1779487" cy="1064006"/>
          </a:xfrm>
          <a:prstGeom prst="rect">
            <a:avLst/>
          </a:prstGeom>
          <a:noFill/>
          <a:ln>
            <a:noFill/>
          </a:ln>
        </p:spPr>
      </p:pic>
      <p:sp>
        <p:nvSpPr>
          <p:cNvPr id="14" name="文字方塊 13"/>
          <p:cNvSpPr txBox="1"/>
          <p:nvPr/>
        </p:nvSpPr>
        <p:spPr>
          <a:xfrm>
            <a:off x="1259635" y="3181930"/>
            <a:ext cx="841897" cy="338554"/>
          </a:xfrm>
          <a:prstGeom prst="rect">
            <a:avLst/>
          </a:prstGeom>
          <a:noFill/>
          <a:ln>
            <a:solidFill>
              <a:schemeClr val="tx1"/>
            </a:solidFill>
          </a:ln>
        </p:spPr>
        <p:txBody>
          <a:bodyPr wrap="none" rtlCol="0">
            <a:spAutoFit/>
          </a:bodyPr>
          <a:lstStyle/>
          <a:p>
            <a:pPr algn="ctr"/>
            <a:r>
              <a:rPr lang="en-US" altLang="zh-TW" sz="1600" dirty="0"/>
              <a:t>bull flag</a:t>
            </a:r>
            <a:endParaRPr lang="zh-TW" altLang="en-US" sz="1600" dirty="0"/>
          </a:p>
        </p:txBody>
      </p:sp>
      <p:sp>
        <p:nvSpPr>
          <p:cNvPr id="15" name="文字方塊 14"/>
          <p:cNvSpPr txBox="1"/>
          <p:nvPr/>
        </p:nvSpPr>
        <p:spPr>
          <a:xfrm>
            <a:off x="982821" y="4694098"/>
            <a:ext cx="1518364" cy="338554"/>
          </a:xfrm>
          <a:prstGeom prst="rect">
            <a:avLst/>
          </a:prstGeom>
          <a:noFill/>
          <a:ln>
            <a:solidFill>
              <a:schemeClr val="tx1"/>
            </a:solidFill>
          </a:ln>
        </p:spPr>
        <p:txBody>
          <a:bodyPr wrap="none" rtlCol="0">
            <a:spAutoFit/>
          </a:bodyPr>
          <a:lstStyle/>
          <a:p>
            <a:pPr algn="ctr"/>
            <a:r>
              <a:rPr lang="en-US" altLang="zh-TW" sz="1600" dirty="0"/>
              <a:t>cup with handle</a:t>
            </a:r>
            <a:endParaRPr lang="zh-TW" altLang="en-US" sz="1600" dirty="0"/>
          </a:p>
        </p:txBody>
      </p:sp>
      <p:sp>
        <p:nvSpPr>
          <p:cNvPr id="16" name="文字方塊 15"/>
          <p:cNvSpPr txBox="1"/>
          <p:nvPr/>
        </p:nvSpPr>
        <p:spPr>
          <a:xfrm>
            <a:off x="3714114" y="3181930"/>
            <a:ext cx="1737975" cy="338554"/>
          </a:xfrm>
          <a:prstGeom prst="rect">
            <a:avLst/>
          </a:prstGeom>
          <a:noFill/>
          <a:ln>
            <a:solidFill>
              <a:schemeClr val="tx1"/>
            </a:solidFill>
          </a:ln>
        </p:spPr>
        <p:txBody>
          <a:bodyPr wrap="none" rtlCol="0">
            <a:spAutoFit/>
          </a:bodyPr>
          <a:lstStyle/>
          <a:p>
            <a:pPr algn="ctr"/>
            <a:r>
              <a:rPr lang="en-US" altLang="zh-TW" sz="1600" dirty="0"/>
              <a:t>head and shoulder</a:t>
            </a:r>
          </a:p>
        </p:txBody>
      </p:sp>
      <p:sp>
        <p:nvSpPr>
          <p:cNvPr id="17" name="文字方塊 16"/>
          <p:cNvSpPr txBox="1"/>
          <p:nvPr/>
        </p:nvSpPr>
        <p:spPr>
          <a:xfrm>
            <a:off x="3377168" y="4694098"/>
            <a:ext cx="2379882" cy="338554"/>
          </a:xfrm>
          <a:prstGeom prst="rect">
            <a:avLst/>
          </a:prstGeom>
          <a:noFill/>
          <a:ln>
            <a:solidFill>
              <a:schemeClr val="tx1"/>
            </a:solidFill>
          </a:ln>
        </p:spPr>
        <p:txBody>
          <a:bodyPr wrap="none" rtlCol="0">
            <a:spAutoFit/>
          </a:bodyPr>
          <a:lstStyle/>
          <a:p>
            <a:pPr algn="ctr"/>
            <a:r>
              <a:rPr lang="en-US" altLang="zh-TW" sz="1600" dirty="0"/>
              <a:t>inverse head and shoulder</a:t>
            </a:r>
          </a:p>
        </p:txBody>
      </p:sp>
      <p:sp>
        <p:nvSpPr>
          <p:cNvPr id="18" name="文字方塊 17"/>
          <p:cNvSpPr txBox="1"/>
          <p:nvPr/>
        </p:nvSpPr>
        <p:spPr>
          <a:xfrm>
            <a:off x="6690686" y="3181930"/>
            <a:ext cx="1513491" cy="338554"/>
          </a:xfrm>
          <a:prstGeom prst="rect">
            <a:avLst/>
          </a:prstGeom>
          <a:noFill/>
          <a:ln>
            <a:solidFill>
              <a:schemeClr val="tx1"/>
            </a:solidFill>
          </a:ln>
        </p:spPr>
        <p:txBody>
          <a:bodyPr wrap="none" rtlCol="0">
            <a:spAutoFit/>
          </a:bodyPr>
          <a:lstStyle/>
          <a:p>
            <a:pPr algn="ctr"/>
            <a:r>
              <a:rPr lang="en-US" altLang="zh-TW" sz="1600" dirty="0"/>
              <a:t>double bottoms</a:t>
            </a:r>
          </a:p>
        </p:txBody>
      </p:sp>
      <p:sp>
        <p:nvSpPr>
          <p:cNvPr id="20" name="文字方塊 19"/>
          <p:cNvSpPr txBox="1"/>
          <p:nvPr/>
        </p:nvSpPr>
        <p:spPr>
          <a:xfrm>
            <a:off x="6759164" y="4694098"/>
            <a:ext cx="1173911" cy="338554"/>
          </a:xfrm>
          <a:prstGeom prst="rect">
            <a:avLst/>
          </a:prstGeom>
          <a:noFill/>
          <a:ln>
            <a:solidFill>
              <a:schemeClr val="tx1"/>
            </a:solidFill>
          </a:ln>
        </p:spPr>
        <p:txBody>
          <a:bodyPr wrap="none" rtlCol="0">
            <a:spAutoFit/>
          </a:bodyPr>
          <a:lstStyle/>
          <a:p>
            <a:pPr algn="ctr"/>
            <a:r>
              <a:rPr lang="en-US" altLang="zh-TW" sz="1600" dirty="0"/>
              <a:t>double tops</a:t>
            </a:r>
          </a:p>
        </p:txBody>
      </p:sp>
    </p:spTree>
    <p:extLst>
      <p:ext uri="{BB962C8B-B14F-4D97-AF65-F5344CB8AC3E}">
        <p14:creationId xmlns:p14="http://schemas.microsoft.com/office/powerpoint/2010/main" val="15582940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normAutofit fontScale="92500" lnSpcReduction="10000"/>
          </a:bodyPr>
          <a:lstStyle/>
          <a:p>
            <a:r>
              <a:rPr lang="en-US" altLang="zh-TW" dirty="0"/>
              <a:t>Linear scaling in QBSH (query by humming/singing)</a:t>
            </a: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DTW (dynamic time warping)</a:t>
            </a:r>
          </a:p>
        </p:txBody>
      </p:sp>
      <p:sp>
        <p:nvSpPr>
          <p:cNvPr id="3" name="標題 2"/>
          <p:cNvSpPr>
            <a:spLocks noGrp="1"/>
          </p:cNvSpPr>
          <p:nvPr>
            <p:ph type="title"/>
          </p:nvPr>
        </p:nvSpPr>
        <p:spPr/>
        <p:txBody>
          <a:bodyPr/>
          <a:lstStyle/>
          <a:p>
            <a:r>
              <a:rPr lang="zh-TW" altLang="en-US" dirty="0"/>
              <a:t>線圖分析：線圖型態偵測的方法</a:t>
            </a:r>
          </a:p>
        </p:txBody>
      </p:sp>
      <p:pic>
        <p:nvPicPr>
          <p:cNvPr id="4" name="圖片 3" descr="linearScalingExample.eps"/>
          <p:cNvPicPr/>
          <p:nvPr/>
        </p:nvPicPr>
        <p:blipFill>
          <a:blip r:embed="rId2" cstate="print">
            <a:clrChange>
              <a:clrFrom>
                <a:srgbClr val="FFFFFF"/>
              </a:clrFrom>
              <a:clrTo>
                <a:srgbClr val="FFFFFF">
                  <a:alpha val="0"/>
                </a:srgbClr>
              </a:clrTo>
            </a:clrChange>
          </a:blip>
          <a:srcRect t="5387" r="7451" b="7307"/>
          <a:stretch>
            <a:fillRect/>
          </a:stretch>
        </p:blipFill>
        <p:spPr>
          <a:xfrm>
            <a:off x="1619672" y="1761156"/>
            <a:ext cx="5274310" cy="2160746"/>
          </a:xfrm>
          <a:prstGeom prst="rect">
            <a:avLst/>
          </a:prstGeom>
        </p:spPr>
      </p:pic>
    </p:spTree>
    <p:extLst>
      <p:ext uri="{BB962C8B-B14F-4D97-AF65-F5344CB8AC3E}">
        <p14:creationId xmlns:p14="http://schemas.microsoft.com/office/powerpoint/2010/main" val="2702140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線圖分析：線圖型態偵測與探勘</a:t>
            </a:r>
          </a:p>
        </p:txBody>
      </p:sp>
      <p:sp>
        <p:nvSpPr>
          <p:cNvPr id="2" name="內容版面配置區 1"/>
          <p:cNvSpPr>
            <a:spLocks noGrp="1"/>
          </p:cNvSpPr>
          <p:nvPr>
            <p:ph sz="quarter" idx="1"/>
          </p:nvPr>
        </p:nvSpPr>
        <p:spPr/>
        <p:txBody>
          <a:bodyPr>
            <a:normAutofit fontScale="92500" lnSpcReduction="20000"/>
          </a:bodyPr>
          <a:lstStyle/>
          <a:p>
            <a:r>
              <a:rPr lang="en-US" altLang="zh-TW" dirty="0"/>
              <a:t>Tasks</a:t>
            </a:r>
          </a:p>
          <a:p>
            <a:pPr lvl="1"/>
            <a:r>
              <a:rPr lang="en-US" altLang="zh-TW" dirty="0"/>
              <a:t>Automatic chart identification for</a:t>
            </a:r>
          </a:p>
          <a:p>
            <a:pPr lvl="2"/>
            <a:r>
              <a:rPr lang="en-US" altLang="zh-TW" dirty="0"/>
              <a:t>Existing chart patterns</a:t>
            </a:r>
          </a:p>
          <a:p>
            <a:pPr lvl="2"/>
            <a:r>
              <a:rPr lang="en-US" altLang="zh-TW" dirty="0"/>
              <a:t>Custom chart patterns</a:t>
            </a:r>
          </a:p>
          <a:p>
            <a:pPr lvl="1"/>
            <a:r>
              <a:rPr lang="en-US" altLang="zh-TW" dirty="0"/>
              <a:t>Automatic chart discovery</a:t>
            </a:r>
          </a:p>
          <a:p>
            <a:pPr lvl="2"/>
            <a:r>
              <a:rPr lang="en-US" altLang="zh-TW" dirty="0"/>
              <a:t>Discovery of new charts that are influential to stock market</a:t>
            </a:r>
          </a:p>
        </p:txBody>
      </p:sp>
      <p:pic>
        <p:nvPicPr>
          <p:cNvPr id="7" name="圖片 6"/>
          <p:cNvPicPr/>
          <p:nvPr/>
        </p:nvPicPr>
        <p:blipFill>
          <a:blip r:embed="rId2">
            <a:extLst>
              <a:ext uri="{28A0092B-C50C-407E-A947-70E740481C1C}">
                <a14:useLocalDpi xmlns:a14="http://schemas.microsoft.com/office/drawing/2010/main" val="0"/>
              </a:ext>
            </a:extLst>
          </a:blip>
          <a:stretch>
            <a:fillRect/>
          </a:stretch>
        </p:blipFill>
        <p:spPr>
          <a:xfrm>
            <a:off x="5004048" y="1514623"/>
            <a:ext cx="2304256" cy="895109"/>
          </a:xfrm>
          <a:prstGeom prst="rect">
            <a:avLst/>
          </a:prstGeom>
        </p:spPr>
      </p:pic>
      <p:pic>
        <p:nvPicPr>
          <p:cNvPr id="8" name="圖片 7"/>
          <p:cNvPicPr/>
          <p:nvPr/>
        </p:nvPicPr>
        <p:blipFill>
          <a:blip r:embed="rId3">
            <a:extLst>
              <a:ext uri="{28A0092B-C50C-407E-A947-70E740481C1C}">
                <a14:useLocalDpi xmlns:a14="http://schemas.microsoft.com/office/drawing/2010/main" val="0"/>
              </a:ext>
            </a:extLst>
          </a:blip>
          <a:stretch>
            <a:fillRect/>
          </a:stretch>
        </p:blipFill>
        <p:spPr>
          <a:xfrm>
            <a:off x="5319864" y="3003798"/>
            <a:ext cx="1628403" cy="1134126"/>
          </a:xfrm>
          <a:prstGeom prst="rect">
            <a:avLst/>
          </a:prstGeom>
        </p:spPr>
      </p:pic>
      <p:sp>
        <p:nvSpPr>
          <p:cNvPr id="9" name="文字方塊 8"/>
          <p:cNvSpPr txBox="1"/>
          <p:nvPr/>
        </p:nvSpPr>
        <p:spPr>
          <a:xfrm>
            <a:off x="5375309" y="2463738"/>
            <a:ext cx="1518364" cy="338554"/>
          </a:xfrm>
          <a:prstGeom prst="rect">
            <a:avLst/>
          </a:prstGeom>
          <a:noFill/>
          <a:ln>
            <a:solidFill>
              <a:schemeClr val="tx1"/>
            </a:solidFill>
          </a:ln>
        </p:spPr>
        <p:txBody>
          <a:bodyPr wrap="none" rtlCol="0">
            <a:spAutoFit/>
          </a:bodyPr>
          <a:lstStyle/>
          <a:p>
            <a:pPr algn="ctr"/>
            <a:r>
              <a:rPr lang="en-US" altLang="zh-TW" sz="1600" dirty="0"/>
              <a:t>cup with handle</a:t>
            </a:r>
            <a:endParaRPr lang="zh-TW" altLang="en-US" sz="1600" dirty="0"/>
          </a:p>
        </p:txBody>
      </p:sp>
      <p:sp>
        <p:nvSpPr>
          <p:cNvPr id="10" name="文字方塊 9"/>
          <p:cNvSpPr txBox="1"/>
          <p:nvPr/>
        </p:nvSpPr>
        <p:spPr>
          <a:xfrm>
            <a:off x="5153331" y="4208044"/>
            <a:ext cx="1962332" cy="338554"/>
          </a:xfrm>
          <a:prstGeom prst="rect">
            <a:avLst/>
          </a:prstGeom>
          <a:noFill/>
          <a:ln>
            <a:solidFill>
              <a:schemeClr val="tx1"/>
            </a:solidFill>
          </a:ln>
        </p:spPr>
        <p:txBody>
          <a:bodyPr wrap="none" rtlCol="0">
            <a:spAutoFit/>
          </a:bodyPr>
          <a:lstStyle/>
          <a:p>
            <a:pPr algn="ctr"/>
            <a:r>
              <a:rPr lang="en-US" altLang="zh-TW" sz="1600" dirty="0"/>
              <a:t>Custom chart pattern</a:t>
            </a:r>
            <a:endParaRPr lang="zh-TW" altLang="en-US" sz="1600" dirty="0"/>
          </a:p>
        </p:txBody>
      </p:sp>
      <p:sp>
        <p:nvSpPr>
          <p:cNvPr id="11" name="文字方塊 10"/>
          <p:cNvSpPr txBox="1"/>
          <p:nvPr/>
        </p:nvSpPr>
        <p:spPr>
          <a:xfrm>
            <a:off x="1244216" y="4627572"/>
            <a:ext cx="6424131" cy="338554"/>
          </a:xfrm>
          <a:prstGeom prst="rect">
            <a:avLst/>
          </a:prstGeom>
          <a:noFill/>
          <a:ln>
            <a:solidFill>
              <a:schemeClr val="tx1"/>
            </a:solidFill>
          </a:ln>
        </p:spPr>
        <p:txBody>
          <a:bodyPr wrap="none" rtlCol="0">
            <a:spAutoFit/>
          </a:bodyPr>
          <a:lstStyle/>
          <a:p>
            <a:r>
              <a:rPr lang="zh-TW" altLang="en-US" sz="1600" dirty="0"/>
              <a:t>以線性伸縮方法進行股價型態辨識 </a:t>
            </a:r>
            <a:r>
              <a:rPr lang="en-US" altLang="zh-TW" sz="1600" dirty="0"/>
              <a:t>by </a:t>
            </a:r>
            <a:r>
              <a:rPr lang="zh-TW" altLang="en-US" sz="1600" dirty="0"/>
              <a:t>陳重吉</a:t>
            </a:r>
            <a:r>
              <a:rPr lang="en-US" altLang="zh-TW" sz="1600" dirty="0"/>
              <a:t>, </a:t>
            </a:r>
            <a:r>
              <a:rPr lang="zh-TW" altLang="en-US" sz="1600" dirty="0"/>
              <a:t>清華大學碩士論文</a:t>
            </a:r>
            <a:r>
              <a:rPr lang="en-US" altLang="zh-TW" sz="1600" dirty="0"/>
              <a:t>, 2016</a:t>
            </a:r>
            <a:endParaRPr lang="zh-TW" altLang="en-US" sz="1600" dirty="0"/>
          </a:p>
        </p:txBody>
      </p:sp>
    </p:spTree>
    <p:extLst>
      <p:ext uri="{BB962C8B-B14F-4D97-AF65-F5344CB8AC3E}">
        <p14:creationId xmlns:p14="http://schemas.microsoft.com/office/powerpoint/2010/main" val="41976099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a:xfrm>
            <a:off x="457200" y="1285866"/>
            <a:ext cx="8219256" cy="3569598"/>
          </a:xfrm>
        </p:spPr>
        <p:txBody>
          <a:bodyPr>
            <a:normAutofit/>
          </a:bodyPr>
          <a:lstStyle/>
          <a:p>
            <a:r>
              <a:rPr lang="zh-TW" altLang="en-US" dirty="0"/>
              <a:t>定義 </a:t>
            </a:r>
            <a:r>
              <a:rPr lang="en-US" altLang="zh-TW" dirty="0"/>
              <a:t>(</a:t>
            </a:r>
            <a:r>
              <a:rPr lang="zh-TW" altLang="en-US" dirty="0">
                <a:hlinkClick r:id="rId2"/>
              </a:rPr>
              <a:t>維基百科</a:t>
            </a:r>
            <a:r>
              <a:rPr lang="en-US" altLang="zh-TW" dirty="0"/>
              <a:t>)</a:t>
            </a:r>
            <a:r>
              <a:rPr lang="zh-TW" altLang="en-US" dirty="0"/>
              <a:t> </a:t>
            </a:r>
            <a:endParaRPr lang="en-US" altLang="zh-TW" dirty="0"/>
          </a:p>
          <a:p>
            <a:pPr lvl="1"/>
            <a:r>
              <a:rPr lang="zh-TW" altLang="en-US" dirty="0"/>
              <a:t>一群企業運用科技手段使得金融服務變得更有效率，因而形成的一種經濟產業 </a:t>
            </a:r>
            <a:endParaRPr lang="en-US" altLang="zh-TW" dirty="0">
              <a:solidFill>
                <a:srgbClr val="FF0000"/>
              </a:solidFill>
            </a:endParaRPr>
          </a:p>
          <a:p>
            <a:pPr lvl="1"/>
            <a:r>
              <a:rPr lang="zh-TW" altLang="en-US" dirty="0"/>
              <a:t>這些金融科技公司通常在新創立時的目標就是想要</a:t>
            </a:r>
            <a:r>
              <a:rPr lang="zh-TW" altLang="en-US" dirty="0">
                <a:solidFill>
                  <a:srgbClr val="FF0000"/>
                </a:solidFill>
              </a:rPr>
              <a:t>瓦解眼前那些不夠科技化的大型金融企業和體系</a:t>
            </a:r>
            <a:endParaRPr lang="en-US" altLang="zh-TW" dirty="0"/>
          </a:p>
        </p:txBody>
      </p:sp>
      <p:sp>
        <p:nvSpPr>
          <p:cNvPr id="2" name="標題 1"/>
          <p:cNvSpPr>
            <a:spLocks noGrp="1"/>
          </p:cNvSpPr>
          <p:nvPr>
            <p:ph type="title"/>
          </p:nvPr>
        </p:nvSpPr>
        <p:spPr/>
        <p:txBody>
          <a:bodyPr/>
          <a:lstStyle/>
          <a:p>
            <a:r>
              <a:rPr lang="zh-TW" altLang="en-US" dirty="0"/>
              <a:t>金融科技 </a:t>
            </a:r>
            <a:r>
              <a:rPr lang="en-US" altLang="zh-TW" dirty="0"/>
              <a:t>(Financial Technology, FinTech)</a:t>
            </a:r>
            <a:endParaRPr lang="zh-TW" altLang="en-US" dirty="0"/>
          </a:p>
        </p:txBody>
      </p:sp>
      <p:pic>
        <p:nvPicPr>
          <p:cNvPr id="5" name="Picture 2" descr="https://i.imgur.com/O11RMYy.png">
            <a:extLst>
              <a:ext uri="{FF2B5EF4-FFF2-40B4-BE49-F238E27FC236}">
                <a16:creationId xmlns:a16="http://schemas.microsoft.com/office/drawing/2014/main" id="{ECEC43BB-8DA7-4451-9EBF-9A3738C67F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147814"/>
            <a:ext cx="3528392" cy="1476166"/>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5C91B8D8-3F15-4723-804A-80807B98EF0E}"/>
              </a:ext>
            </a:extLst>
          </p:cNvPr>
          <p:cNvSpPr/>
          <p:nvPr/>
        </p:nvSpPr>
        <p:spPr>
          <a:xfrm>
            <a:off x="5436096" y="2067694"/>
            <a:ext cx="2592287" cy="408623"/>
          </a:xfrm>
          <a:prstGeom prst="wedgeRoundRectCallout">
            <a:avLst>
              <a:gd name="adj1" fmla="val -62343"/>
              <a:gd name="adj2" fmla="val -42844"/>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金融服務創新！</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7" name="圓角矩形圖說文字 5">
            <a:extLst>
              <a:ext uri="{FF2B5EF4-FFF2-40B4-BE49-F238E27FC236}">
                <a16:creationId xmlns:a16="http://schemas.microsoft.com/office/drawing/2014/main" id="{9699D166-0480-49A2-B846-A5039F3AFAF7}"/>
              </a:ext>
            </a:extLst>
          </p:cNvPr>
          <p:cNvSpPr/>
          <p:nvPr/>
        </p:nvSpPr>
        <p:spPr>
          <a:xfrm>
            <a:off x="6680156" y="2840806"/>
            <a:ext cx="1952967" cy="408623"/>
          </a:xfrm>
          <a:prstGeom prst="wedgeRoundRectCallout">
            <a:avLst>
              <a:gd name="adj1" fmla="val -65835"/>
              <a:gd name="adj2" fmla="val -3349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latin typeface="標楷體" panose="03000509000000000000" pitchFamily="65" charset="-120"/>
                <a:ea typeface="標楷體" panose="03000509000000000000" pitchFamily="65" charset="-120"/>
              </a:rPr>
              <a:t> </a:t>
            </a:r>
            <a:r>
              <a:rPr lang="zh-TW" altLang="en-US" dirty="0">
                <a:solidFill>
                  <a:schemeClr val="tx1"/>
                </a:solidFill>
                <a:latin typeface="標楷體" panose="03000509000000000000" pitchFamily="65" charset="-120"/>
                <a:ea typeface="標楷體" panose="03000509000000000000" pitchFamily="65" charset="-120"/>
              </a:rPr>
              <a:t>金融系統顛覆！</a:t>
            </a:r>
            <a:endParaRPr lang="en-US" altLang="zh-TW"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AFA00692-9CF6-4DB4-BB2C-EAB6F047628C}"/>
              </a:ext>
            </a:extLst>
          </p:cNvPr>
          <p:cNvSpPr>
            <a:spLocks noGrp="1"/>
          </p:cNvSpPr>
          <p:nvPr>
            <p:ph type="title"/>
          </p:nvPr>
        </p:nvSpPr>
        <p:spPr/>
        <p:txBody>
          <a:bodyPr/>
          <a:lstStyle/>
          <a:p>
            <a:r>
              <a:rPr lang="zh-TW" altLang="en-US" dirty="0"/>
              <a:t>技術案例：人臉驗證與識別</a:t>
            </a:r>
          </a:p>
        </p:txBody>
      </p:sp>
      <p:cxnSp>
        <p:nvCxnSpPr>
          <p:cNvPr id="4" name="直線箭頭接點 117">
            <a:extLst>
              <a:ext uri="{FF2B5EF4-FFF2-40B4-BE49-F238E27FC236}">
                <a16:creationId xmlns:a16="http://schemas.microsoft.com/office/drawing/2014/main" id="{8562D632-E79B-47F4-9A17-3631E47F8545}"/>
              </a:ext>
            </a:extLst>
          </p:cNvPr>
          <p:cNvCxnSpPr>
            <a:cxnSpLocks/>
            <a:stCxn id="20" idx="3"/>
          </p:cNvCxnSpPr>
          <p:nvPr/>
        </p:nvCxnSpPr>
        <p:spPr>
          <a:xfrm>
            <a:off x="4844240" y="3607218"/>
            <a:ext cx="130901" cy="0"/>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5" name="文字方塊 4">
            <a:extLst>
              <a:ext uri="{FF2B5EF4-FFF2-40B4-BE49-F238E27FC236}">
                <a16:creationId xmlns:a16="http://schemas.microsoft.com/office/drawing/2014/main" id="{985E822C-E97F-4ABB-94CA-CC7006D93AE5}"/>
              </a:ext>
            </a:extLst>
          </p:cNvPr>
          <p:cNvSpPr txBox="1"/>
          <p:nvPr/>
        </p:nvSpPr>
        <p:spPr>
          <a:xfrm>
            <a:off x="1877210" y="1344957"/>
            <a:ext cx="1224136" cy="307777"/>
          </a:xfrm>
          <a:prstGeom prst="rect">
            <a:avLst/>
          </a:prstGeom>
          <a:noFill/>
        </p:spPr>
        <p:txBody>
          <a:bodyPr wrap="square" rtlCol="0">
            <a:spAutoFit/>
          </a:bodyPr>
          <a:lstStyle/>
          <a:p>
            <a:pPr algn="ctr"/>
            <a:r>
              <a:rPr kumimoji="1" lang="en-US" altLang="zh-TW" sz="1400" dirty="0">
                <a:latin typeface="Microsoft JhengHei" panose="020B0604030504040204" pitchFamily="34" charset="-120"/>
                <a:ea typeface="Microsoft JhengHei" panose="020B0604030504040204" pitchFamily="34" charset="-120"/>
              </a:rPr>
              <a:t>Input image</a:t>
            </a:r>
            <a:endParaRPr kumimoji="1" lang="zh-TW" altLang="en-US" sz="1400" dirty="0">
              <a:latin typeface="Microsoft JhengHei" panose="020B0604030504040204" pitchFamily="34" charset="-120"/>
              <a:ea typeface="Microsoft JhengHei" panose="020B0604030504040204" pitchFamily="34" charset="-120"/>
            </a:endParaRPr>
          </a:p>
        </p:txBody>
      </p:sp>
      <p:sp>
        <p:nvSpPr>
          <p:cNvPr id="6" name="圓角矩形 28">
            <a:extLst>
              <a:ext uri="{FF2B5EF4-FFF2-40B4-BE49-F238E27FC236}">
                <a16:creationId xmlns:a16="http://schemas.microsoft.com/office/drawing/2014/main" id="{5F4B51E4-A827-4D45-A44E-8A4CE4DB9048}"/>
              </a:ext>
            </a:extLst>
          </p:cNvPr>
          <p:cNvSpPr/>
          <p:nvPr/>
        </p:nvSpPr>
        <p:spPr>
          <a:xfrm>
            <a:off x="579154" y="1959877"/>
            <a:ext cx="1368149" cy="41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500" b="1" dirty="0">
                <a:latin typeface="Microsoft JhengHei" panose="020B0604030504040204" pitchFamily="34" charset="-120"/>
                <a:ea typeface="Microsoft JhengHei" panose="020B0604030504040204" pitchFamily="34" charset="-120"/>
              </a:rPr>
              <a:t>Face </a:t>
            </a:r>
          </a:p>
          <a:p>
            <a:pPr algn="ctr"/>
            <a:r>
              <a:rPr lang="en-US" altLang="zh-TW" sz="1500" b="1" dirty="0">
                <a:latin typeface="Microsoft JhengHei" panose="020B0604030504040204" pitchFamily="34" charset="-120"/>
                <a:ea typeface="Microsoft JhengHei" panose="020B0604030504040204" pitchFamily="34" charset="-120"/>
              </a:rPr>
              <a:t>D</a:t>
            </a:r>
            <a:r>
              <a:rPr kumimoji="1" lang="en-US" altLang="zh-TW" sz="1500" b="1" dirty="0">
                <a:latin typeface="Microsoft JhengHei" panose="020B0604030504040204" pitchFamily="34" charset="-120"/>
                <a:ea typeface="Microsoft JhengHei" panose="020B0604030504040204" pitchFamily="34" charset="-120"/>
              </a:rPr>
              <a:t>etection</a:t>
            </a:r>
            <a:endParaRPr kumimoji="1" lang="zh-TW" altLang="en-US" sz="1500" b="1" dirty="0">
              <a:latin typeface="Microsoft JhengHei" panose="020B0604030504040204" pitchFamily="34" charset="-120"/>
              <a:ea typeface="Microsoft JhengHei" panose="020B0604030504040204" pitchFamily="34" charset="-120"/>
            </a:endParaRPr>
          </a:p>
        </p:txBody>
      </p:sp>
      <p:cxnSp>
        <p:nvCxnSpPr>
          <p:cNvPr id="7" name="直線箭頭接點 34">
            <a:extLst>
              <a:ext uri="{FF2B5EF4-FFF2-40B4-BE49-F238E27FC236}">
                <a16:creationId xmlns:a16="http://schemas.microsoft.com/office/drawing/2014/main" id="{E1353C60-731C-4B62-BB69-B5FFA257FD74}"/>
              </a:ext>
            </a:extLst>
          </p:cNvPr>
          <p:cNvCxnSpPr>
            <a:cxnSpLocks/>
            <a:stCxn id="10" idx="3"/>
            <a:endCxn id="17" idx="1"/>
          </p:cNvCxnSpPr>
          <p:nvPr/>
        </p:nvCxnSpPr>
        <p:spPr>
          <a:xfrm flipV="1">
            <a:off x="1947303" y="3607218"/>
            <a:ext cx="225656" cy="2"/>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8" name="文字方塊 7">
            <a:extLst>
              <a:ext uri="{FF2B5EF4-FFF2-40B4-BE49-F238E27FC236}">
                <a16:creationId xmlns:a16="http://schemas.microsoft.com/office/drawing/2014/main" id="{0603E5DC-2CC7-4DF7-8375-51BF50F699D8}"/>
              </a:ext>
            </a:extLst>
          </p:cNvPr>
          <p:cNvSpPr txBox="1"/>
          <p:nvPr/>
        </p:nvSpPr>
        <p:spPr>
          <a:xfrm>
            <a:off x="1777181" y="3987587"/>
            <a:ext cx="1332676" cy="307777"/>
          </a:xfrm>
          <a:prstGeom prst="rect">
            <a:avLst/>
          </a:prstGeom>
          <a:noFill/>
        </p:spPr>
        <p:txBody>
          <a:bodyPr wrap="square" rtlCol="0">
            <a:spAutoFit/>
          </a:bodyPr>
          <a:lstStyle/>
          <a:p>
            <a:pPr algn="ctr"/>
            <a:r>
              <a:rPr kumimoji="1" lang="en-US" altLang="zh-TW" sz="1400" dirty="0">
                <a:latin typeface="Microsoft JhengHei" panose="020B0604030504040204" pitchFamily="34" charset="-120"/>
                <a:ea typeface="Microsoft JhengHei" panose="020B0604030504040204" pitchFamily="34" charset="-120"/>
              </a:rPr>
              <a:t>Aligned face</a:t>
            </a:r>
            <a:endParaRPr kumimoji="1" lang="zh-TW" altLang="en-US" sz="1400" dirty="0">
              <a:latin typeface="Microsoft JhengHei" panose="020B0604030504040204" pitchFamily="34" charset="-120"/>
              <a:ea typeface="Microsoft JhengHei" panose="020B0604030504040204" pitchFamily="34" charset="-120"/>
            </a:endParaRPr>
          </a:p>
        </p:txBody>
      </p:sp>
      <p:cxnSp>
        <p:nvCxnSpPr>
          <p:cNvPr id="9" name="直線箭頭接點 80">
            <a:extLst>
              <a:ext uri="{FF2B5EF4-FFF2-40B4-BE49-F238E27FC236}">
                <a16:creationId xmlns:a16="http://schemas.microsoft.com/office/drawing/2014/main" id="{BC31DCDC-2275-489D-BD04-A0CC7992354C}"/>
              </a:ext>
            </a:extLst>
          </p:cNvPr>
          <p:cNvCxnSpPr>
            <a:cxnSpLocks/>
            <a:stCxn id="6" idx="2"/>
            <a:endCxn id="14" idx="0"/>
          </p:cNvCxnSpPr>
          <p:nvPr/>
        </p:nvCxnSpPr>
        <p:spPr>
          <a:xfrm>
            <a:off x="1263227" y="2378294"/>
            <a:ext cx="2" cy="137256"/>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0" name="圓角矩形 87">
            <a:extLst>
              <a:ext uri="{FF2B5EF4-FFF2-40B4-BE49-F238E27FC236}">
                <a16:creationId xmlns:a16="http://schemas.microsoft.com/office/drawing/2014/main" id="{E3263DA7-5AA0-466C-8C17-96CA1954850D}"/>
              </a:ext>
            </a:extLst>
          </p:cNvPr>
          <p:cNvSpPr/>
          <p:nvPr/>
        </p:nvSpPr>
        <p:spPr>
          <a:xfrm>
            <a:off x="579157" y="3398012"/>
            <a:ext cx="1368149" cy="41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500" b="1" dirty="0">
                <a:latin typeface="Microsoft JhengHei" panose="020B0604030504040204" pitchFamily="34" charset="-120"/>
                <a:ea typeface="Microsoft JhengHei" panose="020B0604030504040204" pitchFamily="34" charset="-120"/>
              </a:rPr>
              <a:t>Face </a:t>
            </a:r>
          </a:p>
          <a:p>
            <a:pPr algn="ctr"/>
            <a:r>
              <a:rPr lang="en-US" altLang="zh-TW" sz="1500" b="1" dirty="0">
                <a:latin typeface="Microsoft JhengHei" panose="020B0604030504040204" pitchFamily="34" charset="-120"/>
                <a:ea typeface="Microsoft JhengHei" panose="020B0604030504040204" pitchFamily="34" charset="-120"/>
              </a:rPr>
              <a:t>Alignment</a:t>
            </a:r>
            <a:endParaRPr kumimoji="1" lang="zh-TW" altLang="en-US" sz="1500" b="1" dirty="0">
              <a:latin typeface="Microsoft JhengHei" panose="020B0604030504040204" pitchFamily="34" charset="-120"/>
              <a:ea typeface="Microsoft JhengHei" panose="020B0604030504040204" pitchFamily="34" charset="-120"/>
            </a:endParaRPr>
          </a:p>
        </p:txBody>
      </p:sp>
      <p:cxnSp>
        <p:nvCxnSpPr>
          <p:cNvPr id="11" name="直線箭頭接點 93">
            <a:extLst>
              <a:ext uri="{FF2B5EF4-FFF2-40B4-BE49-F238E27FC236}">
                <a16:creationId xmlns:a16="http://schemas.microsoft.com/office/drawing/2014/main" id="{9D9F1C53-D882-4182-B67A-F19B21926286}"/>
              </a:ext>
            </a:extLst>
          </p:cNvPr>
          <p:cNvCxnSpPr>
            <a:cxnSpLocks/>
          </p:cNvCxnSpPr>
          <p:nvPr/>
        </p:nvCxnSpPr>
        <p:spPr>
          <a:xfrm>
            <a:off x="1266903" y="3234691"/>
            <a:ext cx="0" cy="155483"/>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2" name="直線箭頭接點 108">
            <a:extLst>
              <a:ext uri="{FF2B5EF4-FFF2-40B4-BE49-F238E27FC236}">
                <a16:creationId xmlns:a16="http://schemas.microsoft.com/office/drawing/2014/main" id="{2366B02F-B9C8-4ECE-961E-EFEBA4610D62}"/>
              </a:ext>
            </a:extLst>
          </p:cNvPr>
          <p:cNvCxnSpPr>
            <a:cxnSpLocks/>
            <a:stCxn id="18" idx="3"/>
            <a:endCxn id="20" idx="1"/>
          </p:cNvCxnSpPr>
          <p:nvPr/>
        </p:nvCxnSpPr>
        <p:spPr>
          <a:xfrm>
            <a:off x="4434555" y="3607218"/>
            <a:ext cx="201405" cy="0"/>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13" name="矩形 12">
            <a:extLst>
              <a:ext uri="{FF2B5EF4-FFF2-40B4-BE49-F238E27FC236}">
                <a16:creationId xmlns:a16="http://schemas.microsoft.com/office/drawing/2014/main" id="{34F28B1B-C6C6-46DA-924D-55EFE972A61C}"/>
              </a:ext>
            </a:extLst>
          </p:cNvPr>
          <p:cNvSpPr/>
          <p:nvPr/>
        </p:nvSpPr>
        <p:spPr>
          <a:xfrm>
            <a:off x="7301818" y="4255110"/>
            <a:ext cx="1446649" cy="307777"/>
          </a:xfrm>
          <a:prstGeom prst="rect">
            <a:avLst/>
          </a:prstGeom>
        </p:spPr>
        <p:txBody>
          <a:bodyPr wrap="square">
            <a:spAutoFit/>
          </a:bodyPr>
          <a:lstStyle/>
          <a:p>
            <a:pPr algn="ctr"/>
            <a:r>
              <a:rPr lang="en-US" altLang="zh-TW" sz="1400" dirty="0">
                <a:solidFill>
                  <a:schemeClr val="accent2">
                    <a:lumMod val="75000"/>
                  </a:schemeClr>
                </a:solidFill>
                <a:latin typeface="Microsoft JhengHei" panose="020B0604030504040204" pitchFamily="34" charset="-120"/>
                <a:ea typeface="Microsoft JhengHei" panose="020B0604030504040204" pitchFamily="34" charset="-120"/>
              </a:rPr>
              <a:t>Barack Obama</a:t>
            </a:r>
            <a:endParaRPr lang="zh-TW" altLang="en-US" sz="1400" dirty="0">
              <a:solidFill>
                <a:schemeClr val="accent2">
                  <a:lumMod val="75000"/>
                </a:schemeClr>
              </a:solidFill>
              <a:latin typeface="Microsoft JhengHei" panose="020B0604030504040204" pitchFamily="34" charset="-120"/>
              <a:ea typeface="Microsoft JhengHei" panose="020B0604030504040204" pitchFamily="34" charset="-120"/>
            </a:endParaRPr>
          </a:p>
        </p:txBody>
      </p:sp>
      <p:pic>
        <p:nvPicPr>
          <p:cNvPr id="14" name="圖片 13">
            <a:extLst>
              <a:ext uri="{FF2B5EF4-FFF2-40B4-BE49-F238E27FC236}">
                <a16:creationId xmlns:a16="http://schemas.microsoft.com/office/drawing/2014/main" id="{C8B36B4E-A423-4D62-A039-B9E95054E9C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51161" y="2515549"/>
            <a:ext cx="1224136" cy="711305"/>
          </a:xfrm>
          <a:prstGeom prst="rect">
            <a:avLst/>
          </a:prstGeom>
        </p:spPr>
      </p:pic>
      <p:sp>
        <p:nvSpPr>
          <p:cNvPr id="15" name="矩形 14">
            <a:extLst>
              <a:ext uri="{FF2B5EF4-FFF2-40B4-BE49-F238E27FC236}">
                <a16:creationId xmlns:a16="http://schemas.microsoft.com/office/drawing/2014/main" id="{FCF53DE6-60B8-415C-81B3-352622A0F97F}"/>
              </a:ext>
            </a:extLst>
          </p:cNvPr>
          <p:cNvSpPr/>
          <p:nvPr/>
        </p:nvSpPr>
        <p:spPr>
          <a:xfrm>
            <a:off x="971603" y="2577254"/>
            <a:ext cx="432043" cy="379100"/>
          </a:xfrm>
          <a:prstGeom prst="rect">
            <a:avLst/>
          </a:prstGeom>
          <a:noFill/>
          <a:ln w="190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00B050"/>
              </a:solidFill>
            </a:endParaRPr>
          </a:p>
        </p:txBody>
      </p:sp>
      <p:cxnSp>
        <p:nvCxnSpPr>
          <p:cNvPr id="16" name="直線箭頭接點 29">
            <a:extLst>
              <a:ext uri="{FF2B5EF4-FFF2-40B4-BE49-F238E27FC236}">
                <a16:creationId xmlns:a16="http://schemas.microsoft.com/office/drawing/2014/main" id="{C7904DBC-D618-49CB-8BD3-959AB473B4CA}"/>
              </a:ext>
            </a:extLst>
          </p:cNvPr>
          <p:cNvCxnSpPr>
            <a:cxnSpLocks/>
          </p:cNvCxnSpPr>
          <p:nvPr/>
        </p:nvCxnSpPr>
        <p:spPr>
          <a:xfrm>
            <a:off x="1263232" y="1753416"/>
            <a:ext cx="1" cy="1986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7" name="圖片 16" descr="一張含有 個人, 男人, 領帶, 室內 的圖片&#10;&#10;自動產生的描述">
            <a:extLst>
              <a:ext uri="{FF2B5EF4-FFF2-40B4-BE49-F238E27FC236}">
                <a16:creationId xmlns:a16="http://schemas.microsoft.com/office/drawing/2014/main" id="{E4767432-8524-406E-9F33-EB864DF87A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2959" y="3346695"/>
            <a:ext cx="541120" cy="521046"/>
          </a:xfrm>
          <a:prstGeom prst="rect">
            <a:avLst/>
          </a:prstGeom>
        </p:spPr>
      </p:pic>
      <p:sp>
        <p:nvSpPr>
          <p:cNvPr id="18" name="圓角矩形 94">
            <a:extLst>
              <a:ext uri="{FF2B5EF4-FFF2-40B4-BE49-F238E27FC236}">
                <a16:creationId xmlns:a16="http://schemas.microsoft.com/office/drawing/2014/main" id="{16F77EE5-D5E7-42F0-9339-2D973784E835}"/>
              </a:ext>
            </a:extLst>
          </p:cNvPr>
          <p:cNvSpPr/>
          <p:nvPr/>
        </p:nvSpPr>
        <p:spPr>
          <a:xfrm>
            <a:off x="2895132" y="3362864"/>
            <a:ext cx="1539420" cy="488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500" b="1" dirty="0">
                <a:latin typeface="Microsoft JhengHei" panose="020B0604030504040204" pitchFamily="34" charset="-120"/>
                <a:ea typeface="Microsoft JhengHei" panose="020B0604030504040204" pitchFamily="34" charset="-120"/>
              </a:rPr>
              <a:t>Face Feature E</a:t>
            </a:r>
            <a:r>
              <a:rPr lang="en-US" altLang="zh-TW" sz="1500" b="1" dirty="0">
                <a:latin typeface="Microsoft JhengHei" panose="020B0604030504040204" pitchFamily="34" charset="-120"/>
                <a:ea typeface="Microsoft JhengHei" panose="020B0604030504040204" pitchFamily="34" charset="-120"/>
              </a:rPr>
              <a:t>xtractor</a:t>
            </a:r>
            <a:endParaRPr kumimoji="1" lang="zh-TW" altLang="en-US" sz="1500" b="1" dirty="0">
              <a:latin typeface="Microsoft JhengHei" panose="020B0604030504040204" pitchFamily="34" charset="-120"/>
              <a:ea typeface="Microsoft JhengHei" panose="020B0604030504040204" pitchFamily="34" charset="-120"/>
            </a:endParaRPr>
          </a:p>
        </p:txBody>
      </p:sp>
      <p:cxnSp>
        <p:nvCxnSpPr>
          <p:cNvPr id="19" name="直線箭頭接點 95">
            <a:extLst>
              <a:ext uri="{FF2B5EF4-FFF2-40B4-BE49-F238E27FC236}">
                <a16:creationId xmlns:a16="http://schemas.microsoft.com/office/drawing/2014/main" id="{EFC7EECF-502D-4CB0-AF67-F670D51F6A70}"/>
              </a:ext>
            </a:extLst>
          </p:cNvPr>
          <p:cNvCxnSpPr>
            <a:cxnSpLocks/>
            <a:stCxn id="17" idx="3"/>
            <a:endCxn id="18" idx="1"/>
          </p:cNvCxnSpPr>
          <p:nvPr/>
        </p:nvCxnSpPr>
        <p:spPr>
          <a:xfrm>
            <a:off x="2714082" y="3607218"/>
            <a:ext cx="181053" cy="0"/>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graphicFrame>
        <p:nvGraphicFramePr>
          <p:cNvPr id="20" name="表格 19">
            <a:extLst>
              <a:ext uri="{FF2B5EF4-FFF2-40B4-BE49-F238E27FC236}">
                <a16:creationId xmlns:a16="http://schemas.microsoft.com/office/drawing/2014/main" id="{E0A159BC-AD7A-4E1F-B43D-146BAA1C1583}"/>
              </a:ext>
            </a:extLst>
          </p:cNvPr>
          <p:cNvGraphicFramePr>
            <a:graphicFrameLocks noGrp="1"/>
          </p:cNvGraphicFramePr>
          <p:nvPr>
            <p:extLst>
              <p:ext uri="{D42A27DB-BD31-4B8C-83A1-F6EECF244321}">
                <p14:modId xmlns:p14="http://schemas.microsoft.com/office/powerpoint/2010/main" val="1835441613"/>
              </p:ext>
            </p:extLst>
          </p:nvPr>
        </p:nvGraphicFramePr>
        <p:xfrm>
          <a:off x="4635957" y="3173337"/>
          <a:ext cx="208280" cy="867762"/>
        </p:xfrm>
        <a:graphic>
          <a:graphicData uri="http://schemas.openxmlformats.org/drawingml/2006/table">
            <a:tbl>
              <a:tblPr>
                <a:tableStyleId>{10A1B5D5-9B99-4C35-A422-299274C87663}</a:tableStyleId>
              </a:tblPr>
              <a:tblGrid>
                <a:gridCol w="208280">
                  <a:extLst>
                    <a:ext uri="{9D8B030D-6E8A-4147-A177-3AD203B41FA5}">
                      <a16:colId xmlns:a16="http://schemas.microsoft.com/office/drawing/2014/main" val="3583251664"/>
                    </a:ext>
                  </a:extLst>
                </a:gridCol>
              </a:tblGrid>
              <a:tr h="144627">
                <a:tc>
                  <a:txBody>
                    <a:bodyPr/>
                    <a:lstStyle/>
                    <a:p>
                      <a:endParaRPr lang="zh-TW" altLang="en-US" sz="2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288292"/>
                  </a:ext>
                </a:extLst>
              </a:tr>
              <a:tr h="144627">
                <a:tc>
                  <a:txBody>
                    <a:bodyPr/>
                    <a:lstStyle/>
                    <a:p>
                      <a:endParaRPr lang="zh-TW" altLang="en-US" sz="2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449335"/>
                  </a:ext>
                </a:extLst>
              </a:tr>
              <a:tr h="144627">
                <a:tc>
                  <a:txBody>
                    <a:bodyPr/>
                    <a:lstStyle/>
                    <a:p>
                      <a:endParaRPr lang="zh-TW" altLang="en-US" sz="2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1628612"/>
                  </a:ext>
                </a:extLst>
              </a:tr>
              <a:tr h="144627">
                <a:tc>
                  <a:txBody>
                    <a:bodyPr/>
                    <a:lstStyle/>
                    <a:p>
                      <a:endParaRPr lang="zh-TW" altLang="en-US" sz="2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05290"/>
                  </a:ext>
                </a:extLst>
              </a:tr>
              <a:tr h="144627">
                <a:tc>
                  <a:txBody>
                    <a:bodyPr/>
                    <a:lstStyle/>
                    <a:p>
                      <a:endParaRPr lang="zh-TW" altLang="en-US" sz="2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8154753"/>
                  </a:ext>
                </a:extLst>
              </a:tr>
              <a:tr h="144627">
                <a:tc>
                  <a:txBody>
                    <a:bodyPr/>
                    <a:lstStyle/>
                    <a:p>
                      <a:endParaRPr lang="zh-TW" altLang="en-US" sz="200" dirty="0"/>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5193325"/>
                  </a:ext>
                </a:extLst>
              </a:tr>
            </a:tbl>
          </a:graphicData>
        </a:graphic>
      </p:graphicFrame>
      <p:sp>
        <p:nvSpPr>
          <p:cNvPr id="21" name="菱形 20">
            <a:extLst>
              <a:ext uri="{FF2B5EF4-FFF2-40B4-BE49-F238E27FC236}">
                <a16:creationId xmlns:a16="http://schemas.microsoft.com/office/drawing/2014/main" id="{D6AFFF9F-7EA7-4B05-A6F9-67C6D0511552}"/>
              </a:ext>
            </a:extLst>
          </p:cNvPr>
          <p:cNvSpPr/>
          <p:nvPr/>
        </p:nvSpPr>
        <p:spPr>
          <a:xfrm>
            <a:off x="4986932" y="3119715"/>
            <a:ext cx="2208280" cy="97041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Microsoft JhengHei" panose="020B0604030504040204" pitchFamily="34" charset="-120"/>
                <a:ea typeface="Microsoft JhengHei" panose="020B0604030504040204" pitchFamily="34" charset="-120"/>
              </a:rPr>
              <a:t>Measure</a:t>
            </a:r>
            <a:r>
              <a:rPr lang="en" altLang="zh-TW" b="1" dirty="0">
                <a:latin typeface="Microsoft JhengHei" panose="020B0604030504040204" pitchFamily="34" charset="-120"/>
                <a:ea typeface="Microsoft JhengHei" panose="020B0604030504040204" pitchFamily="34" charset="-120"/>
              </a:rPr>
              <a:t> </a:t>
            </a:r>
            <a:r>
              <a:rPr lang="en-US" altLang="zh-TW" b="1" dirty="0">
                <a:latin typeface="Microsoft JhengHei" panose="020B0604030504040204" pitchFamily="34" charset="-120"/>
                <a:ea typeface="Microsoft JhengHei" panose="020B0604030504040204" pitchFamily="34" charset="-120"/>
              </a:rPr>
              <a:t>similarity</a:t>
            </a:r>
            <a:endParaRPr lang="en-US" altLang="zh-TW" b="1" dirty="0"/>
          </a:p>
        </p:txBody>
      </p:sp>
      <p:cxnSp>
        <p:nvCxnSpPr>
          <p:cNvPr id="22" name="直線箭頭接點 128">
            <a:extLst>
              <a:ext uri="{FF2B5EF4-FFF2-40B4-BE49-F238E27FC236}">
                <a16:creationId xmlns:a16="http://schemas.microsoft.com/office/drawing/2014/main" id="{E89B4D12-E442-4DEF-A31D-E145C9FDECCF}"/>
              </a:ext>
            </a:extLst>
          </p:cNvPr>
          <p:cNvCxnSpPr>
            <a:cxnSpLocks/>
            <a:stCxn id="21" idx="2"/>
            <a:endCxn id="23" idx="0"/>
          </p:cNvCxnSpPr>
          <p:nvPr/>
        </p:nvCxnSpPr>
        <p:spPr>
          <a:xfrm>
            <a:off x="6091072" y="4090130"/>
            <a:ext cx="2" cy="708279"/>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23" name="文字方塊 22">
            <a:extLst>
              <a:ext uri="{FF2B5EF4-FFF2-40B4-BE49-F238E27FC236}">
                <a16:creationId xmlns:a16="http://schemas.microsoft.com/office/drawing/2014/main" id="{8F7A3099-E4EF-4DDC-B92C-DA59214BB4C1}"/>
              </a:ext>
            </a:extLst>
          </p:cNvPr>
          <p:cNvSpPr txBox="1"/>
          <p:nvPr/>
        </p:nvSpPr>
        <p:spPr>
          <a:xfrm>
            <a:off x="5558717" y="4798409"/>
            <a:ext cx="1064714" cy="369332"/>
          </a:xfrm>
          <a:prstGeom prst="rect">
            <a:avLst/>
          </a:prstGeom>
          <a:noFill/>
        </p:spPr>
        <p:txBody>
          <a:bodyPr wrap="none" rtlCol="0" anchor="ctr">
            <a:spAutoFit/>
          </a:bodyPr>
          <a:lstStyle/>
          <a:p>
            <a:pPr algn="ctr"/>
            <a:r>
              <a:rPr lang="en-US" altLang="zh-TW" dirty="0">
                <a:solidFill>
                  <a:srgbClr val="C00000"/>
                </a:solidFill>
                <a:latin typeface="Microsoft JhengHei" panose="020B0604030504040204" pitchFamily="34" charset="-120"/>
                <a:ea typeface="Microsoft JhengHei" panose="020B0604030504040204" pitchFamily="34" charset="-120"/>
              </a:rPr>
              <a:t>I</a:t>
            </a:r>
            <a:r>
              <a:rPr kumimoji="1" lang="en-US" altLang="zh-TW" dirty="0">
                <a:solidFill>
                  <a:srgbClr val="C00000"/>
                </a:solidFill>
                <a:latin typeface="Microsoft JhengHei" panose="020B0604030504040204" pitchFamily="34" charset="-120"/>
                <a:ea typeface="Microsoft JhengHei" panose="020B0604030504040204" pitchFamily="34" charset="-120"/>
              </a:rPr>
              <a:t>ntruder</a:t>
            </a:r>
            <a:endParaRPr kumimoji="1" lang="zh-TW" altLang="en-US" dirty="0">
              <a:solidFill>
                <a:srgbClr val="C00000"/>
              </a:solidFill>
              <a:latin typeface="Microsoft JhengHei" panose="020B0604030504040204" pitchFamily="34" charset="-120"/>
              <a:ea typeface="Microsoft JhengHei" panose="020B0604030504040204" pitchFamily="34" charset="-120"/>
            </a:endParaRPr>
          </a:p>
        </p:txBody>
      </p:sp>
      <p:sp>
        <p:nvSpPr>
          <p:cNvPr id="24" name="文字方塊 23">
            <a:extLst>
              <a:ext uri="{FF2B5EF4-FFF2-40B4-BE49-F238E27FC236}">
                <a16:creationId xmlns:a16="http://schemas.microsoft.com/office/drawing/2014/main" id="{AE64B474-4E24-4CA2-B23A-BA9DA5D06296}"/>
              </a:ext>
            </a:extLst>
          </p:cNvPr>
          <p:cNvSpPr txBox="1"/>
          <p:nvPr/>
        </p:nvSpPr>
        <p:spPr>
          <a:xfrm>
            <a:off x="5582759" y="4276916"/>
            <a:ext cx="1016624" cy="523220"/>
          </a:xfrm>
          <a:prstGeom prst="rect">
            <a:avLst/>
          </a:prstGeom>
          <a:solidFill>
            <a:schemeClr val="bg1"/>
          </a:solidFill>
        </p:spPr>
        <p:txBody>
          <a:bodyPr wrap="none" rtlCol="0">
            <a:spAutoFit/>
          </a:bodyPr>
          <a:lstStyle/>
          <a:p>
            <a:pPr algn="ctr"/>
            <a:r>
              <a:rPr lang="en-US" altLang="zh-TW" sz="1400" dirty="0">
                <a:latin typeface="Microsoft JhengHei" panose="020B0604030504040204" pitchFamily="34" charset="-120"/>
                <a:ea typeface="Microsoft JhengHei" panose="020B0604030504040204" pitchFamily="34" charset="-120"/>
              </a:rPr>
              <a:t>Below the</a:t>
            </a:r>
          </a:p>
          <a:p>
            <a:pPr algn="ctr"/>
            <a:r>
              <a:rPr lang="en-US" altLang="zh-TW" sz="1400" dirty="0">
                <a:latin typeface="Microsoft JhengHei" panose="020B0604030504040204" pitchFamily="34" charset="-120"/>
                <a:ea typeface="Microsoft JhengHei" panose="020B0604030504040204" pitchFamily="34" charset="-120"/>
              </a:rPr>
              <a:t>threshold</a:t>
            </a:r>
            <a:endParaRPr kumimoji="1" lang="zh-TW" altLang="en-US" sz="1400" dirty="0">
              <a:latin typeface="Microsoft JhengHei" panose="020B0604030504040204" pitchFamily="34" charset="-120"/>
              <a:ea typeface="Microsoft JhengHei" panose="020B0604030504040204" pitchFamily="34" charset="-120"/>
            </a:endParaRPr>
          </a:p>
        </p:txBody>
      </p:sp>
      <p:sp>
        <p:nvSpPr>
          <p:cNvPr id="25" name="圓角矩形 137">
            <a:extLst>
              <a:ext uri="{FF2B5EF4-FFF2-40B4-BE49-F238E27FC236}">
                <a16:creationId xmlns:a16="http://schemas.microsoft.com/office/drawing/2014/main" id="{2F3DF10D-FADC-4225-BB3D-DDA72EB5DC46}"/>
              </a:ext>
            </a:extLst>
          </p:cNvPr>
          <p:cNvSpPr/>
          <p:nvPr/>
        </p:nvSpPr>
        <p:spPr>
          <a:xfrm>
            <a:off x="4995667" y="2804269"/>
            <a:ext cx="2230781" cy="2305763"/>
          </a:xfrm>
          <a:prstGeom prst="roundRect">
            <a:avLst/>
          </a:prstGeom>
          <a:noFill/>
          <a:ln w="28575">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6" name="文字方塊 25">
            <a:extLst>
              <a:ext uri="{FF2B5EF4-FFF2-40B4-BE49-F238E27FC236}">
                <a16:creationId xmlns:a16="http://schemas.microsoft.com/office/drawing/2014/main" id="{89E51C88-46C7-4BF0-B7DE-EC79B0C89A1C}"/>
              </a:ext>
            </a:extLst>
          </p:cNvPr>
          <p:cNvSpPr txBox="1"/>
          <p:nvPr/>
        </p:nvSpPr>
        <p:spPr>
          <a:xfrm>
            <a:off x="5381767" y="2416577"/>
            <a:ext cx="1509542" cy="523220"/>
          </a:xfrm>
          <a:prstGeom prst="rect">
            <a:avLst/>
          </a:prstGeom>
          <a:noFill/>
        </p:spPr>
        <p:txBody>
          <a:bodyPr wrap="square" rtlCol="0">
            <a:spAutoFit/>
          </a:bodyPr>
          <a:lstStyle/>
          <a:p>
            <a:pPr algn="ctr"/>
            <a:r>
              <a:rPr kumimoji="1" lang="en-US" altLang="zh-TW" sz="1400" b="1" dirty="0">
                <a:solidFill>
                  <a:srgbClr val="008000"/>
                </a:solidFill>
                <a:latin typeface="Microsoft JhengHei" panose="020B0604030504040204" pitchFamily="34" charset="-120"/>
                <a:ea typeface="Microsoft JhengHei" panose="020B0604030504040204" pitchFamily="34" charset="-120"/>
              </a:rPr>
              <a:t>Face verification</a:t>
            </a:r>
            <a:endParaRPr kumimoji="1" lang="zh-TW" altLang="en-US" sz="1400" b="1" dirty="0">
              <a:solidFill>
                <a:srgbClr val="008000"/>
              </a:solidFill>
              <a:latin typeface="Microsoft JhengHei" panose="020B0604030504040204" pitchFamily="34" charset="-120"/>
              <a:ea typeface="Microsoft JhengHei" panose="020B0604030504040204" pitchFamily="34" charset="-120"/>
            </a:endParaRPr>
          </a:p>
        </p:txBody>
      </p:sp>
      <p:sp>
        <p:nvSpPr>
          <p:cNvPr id="27" name="文字方塊 26">
            <a:extLst>
              <a:ext uri="{FF2B5EF4-FFF2-40B4-BE49-F238E27FC236}">
                <a16:creationId xmlns:a16="http://schemas.microsoft.com/office/drawing/2014/main" id="{F8008A40-D022-45C8-95EC-B251EA39EF09}"/>
              </a:ext>
            </a:extLst>
          </p:cNvPr>
          <p:cNvSpPr txBox="1"/>
          <p:nvPr/>
        </p:nvSpPr>
        <p:spPr>
          <a:xfrm>
            <a:off x="3985326" y="4089245"/>
            <a:ext cx="1509542" cy="523220"/>
          </a:xfrm>
          <a:prstGeom prst="rect">
            <a:avLst/>
          </a:prstGeom>
          <a:solidFill>
            <a:schemeClr val="bg1"/>
          </a:solidFill>
        </p:spPr>
        <p:txBody>
          <a:bodyPr wrap="square" rtlCol="0">
            <a:spAutoFit/>
          </a:bodyPr>
          <a:lstStyle/>
          <a:p>
            <a:pPr algn="ctr"/>
            <a:r>
              <a:rPr lang="en-US" altLang="zh-TW" sz="1400" dirty="0">
                <a:latin typeface="Microsoft JhengHei" panose="020B0604030504040204" pitchFamily="34" charset="-120"/>
                <a:ea typeface="Microsoft JhengHei" panose="020B0604030504040204" pitchFamily="34" charset="-120"/>
              </a:rPr>
              <a:t>Face representations</a:t>
            </a:r>
            <a:endParaRPr kumimoji="1" lang="zh-TW" altLang="en-US" sz="1400" dirty="0">
              <a:latin typeface="Microsoft JhengHei" panose="020B0604030504040204" pitchFamily="34" charset="-120"/>
              <a:ea typeface="Microsoft JhengHei" panose="020B0604030504040204" pitchFamily="34" charset="-120"/>
            </a:endParaRPr>
          </a:p>
        </p:txBody>
      </p:sp>
      <p:cxnSp>
        <p:nvCxnSpPr>
          <p:cNvPr id="28" name="肘形接點 144">
            <a:extLst>
              <a:ext uri="{FF2B5EF4-FFF2-40B4-BE49-F238E27FC236}">
                <a16:creationId xmlns:a16="http://schemas.microsoft.com/office/drawing/2014/main" id="{41186939-340C-4E51-8AB4-D0FFFE808D9E}"/>
              </a:ext>
            </a:extLst>
          </p:cNvPr>
          <p:cNvCxnSpPr>
            <a:cxnSpLocks/>
            <a:stCxn id="21" idx="3"/>
            <a:endCxn id="13" idx="0"/>
          </p:cNvCxnSpPr>
          <p:nvPr/>
        </p:nvCxnSpPr>
        <p:spPr>
          <a:xfrm>
            <a:off x="7195212" y="3604923"/>
            <a:ext cx="829931" cy="650187"/>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29" name="圓角矩形 147">
            <a:extLst>
              <a:ext uri="{FF2B5EF4-FFF2-40B4-BE49-F238E27FC236}">
                <a16:creationId xmlns:a16="http://schemas.microsoft.com/office/drawing/2014/main" id="{5BFC304D-8CD3-4BD5-B600-F4819D1EEAED}"/>
              </a:ext>
            </a:extLst>
          </p:cNvPr>
          <p:cNvSpPr/>
          <p:nvPr/>
        </p:nvSpPr>
        <p:spPr>
          <a:xfrm>
            <a:off x="7333051" y="3300441"/>
            <a:ext cx="1374641" cy="1228082"/>
          </a:xfrm>
          <a:prstGeom prst="roundRect">
            <a:avLst/>
          </a:prstGeom>
          <a:noFill/>
          <a:ln w="28575">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0" name="文字方塊 29">
            <a:extLst>
              <a:ext uri="{FF2B5EF4-FFF2-40B4-BE49-F238E27FC236}">
                <a16:creationId xmlns:a16="http://schemas.microsoft.com/office/drawing/2014/main" id="{D68F5595-1BF8-40BC-9ACD-3D94DCBEC7F6}"/>
              </a:ext>
            </a:extLst>
          </p:cNvPr>
          <p:cNvSpPr txBox="1"/>
          <p:nvPr/>
        </p:nvSpPr>
        <p:spPr>
          <a:xfrm>
            <a:off x="7333051" y="2903907"/>
            <a:ext cx="1374641" cy="523220"/>
          </a:xfrm>
          <a:prstGeom prst="rect">
            <a:avLst/>
          </a:prstGeom>
          <a:noFill/>
        </p:spPr>
        <p:txBody>
          <a:bodyPr wrap="square" rtlCol="0">
            <a:spAutoFit/>
          </a:bodyPr>
          <a:lstStyle/>
          <a:p>
            <a:pPr algn="ctr"/>
            <a:r>
              <a:rPr kumimoji="1" lang="en-US" altLang="zh-TW" sz="1400" b="1" dirty="0">
                <a:solidFill>
                  <a:srgbClr val="008000"/>
                </a:solidFill>
                <a:latin typeface="Microsoft JhengHei" panose="020B0604030504040204" pitchFamily="34" charset="-120"/>
                <a:ea typeface="Microsoft JhengHei" panose="020B0604030504040204" pitchFamily="34" charset="-120"/>
              </a:rPr>
              <a:t>Face </a:t>
            </a:r>
          </a:p>
          <a:p>
            <a:pPr algn="ctr"/>
            <a:r>
              <a:rPr lang="en-US" altLang="zh-TW" sz="1400" b="1" dirty="0">
                <a:solidFill>
                  <a:srgbClr val="008000"/>
                </a:solidFill>
                <a:latin typeface="Microsoft JhengHei" panose="020B0604030504040204" pitchFamily="34" charset="-120"/>
                <a:ea typeface="Microsoft JhengHei" panose="020B0604030504040204" pitchFamily="34" charset="-120"/>
              </a:rPr>
              <a:t>identification</a:t>
            </a:r>
            <a:endParaRPr kumimoji="1" lang="zh-TW" altLang="en-US" sz="1400" b="1" dirty="0">
              <a:solidFill>
                <a:srgbClr val="008000"/>
              </a:solidFill>
              <a:latin typeface="Microsoft JhengHei" panose="020B0604030504040204" pitchFamily="34" charset="-120"/>
              <a:ea typeface="Microsoft JhengHei" panose="020B0604030504040204" pitchFamily="34" charset="-120"/>
            </a:endParaRPr>
          </a:p>
        </p:txBody>
      </p:sp>
      <p:pic>
        <p:nvPicPr>
          <p:cNvPr id="31" name="圖片 30">
            <a:extLst>
              <a:ext uri="{FF2B5EF4-FFF2-40B4-BE49-F238E27FC236}">
                <a16:creationId xmlns:a16="http://schemas.microsoft.com/office/drawing/2014/main" id="{6FF058CB-D3EB-45D1-BEAD-56F0DACE3DE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51158" y="1121154"/>
            <a:ext cx="1224136" cy="711305"/>
          </a:xfrm>
          <a:prstGeom prst="rect">
            <a:avLst/>
          </a:prstGeom>
        </p:spPr>
      </p:pic>
      <p:sp>
        <p:nvSpPr>
          <p:cNvPr id="32" name="圓角矩形 33">
            <a:extLst>
              <a:ext uri="{FF2B5EF4-FFF2-40B4-BE49-F238E27FC236}">
                <a16:creationId xmlns:a16="http://schemas.microsoft.com/office/drawing/2014/main" id="{86065024-4CDA-46B8-8BEF-99772FE7A066}"/>
              </a:ext>
            </a:extLst>
          </p:cNvPr>
          <p:cNvSpPr/>
          <p:nvPr/>
        </p:nvSpPr>
        <p:spPr>
          <a:xfrm>
            <a:off x="7392795" y="3720807"/>
            <a:ext cx="1263031" cy="41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500" b="1" dirty="0">
                <a:latin typeface="Microsoft JhengHei" panose="020B0604030504040204" pitchFamily="34" charset="-120"/>
                <a:ea typeface="Microsoft JhengHei" panose="020B0604030504040204" pitchFamily="34" charset="-120"/>
              </a:rPr>
              <a:t>Re-ranking</a:t>
            </a:r>
            <a:endParaRPr kumimoji="1" lang="zh-TW" altLang="en-US" sz="1500" b="1" dirty="0">
              <a:latin typeface="Microsoft JhengHei" panose="020B0604030504040204" pitchFamily="34" charset="-120"/>
              <a:ea typeface="Microsoft JhengHei" panose="020B0604030504040204" pitchFamily="34" charset="-120"/>
            </a:endParaRPr>
          </a:p>
        </p:txBody>
      </p:sp>
      <p:sp>
        <p:nvSpPr>
          <p:cNvPr id="33" name="圓角矩形圖說文字 5">
            <a:extLst>
              <a:ext uri="{FF2B5EF4-FFF2-40B4-BE49-F238E27FC236}">
                <a16:creationId xmlns:a16="http://schemas.microsoft.com/office/drawing/2014/main" id="{A4EFCA35-BC7E-4D49-9F65-FBF84F3957FA}"/>
              </a:ext>
            </a:extLst>
          </p:cNvPr>
          <p:cNvSpPr/>
          <p:nvPr/>
        </p:nvSpPr>
        <p:spPr>
          <a:xfrm>
            <a:off x="4070453" y="1672817"/>
            <a:ext cx="3811905" cy="442674"/>
          </a:xfrm>
          <a:prstGeom prst="wedgeRoundRectCallout">
            <a:avLst>
              <a:gd name="adj1" fmla="val -28202"/>
              <a:gd name="adj2" fmla="val 4793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zh-TW" altLang="en-US" sz="2000" dirty="0">
                <a:solidFill>
                  <a:schemeClr val="tx1"/>
                </a:solidFill>
                <a:latin typeface="標楷體" panose="03000509000000000000" pitchFamily="65" charset="-120"/>
                <a:ea typeface="標楷體" panose="03000509000000000000" pitchFamily="65" charset="-120"/>
              </a:rPr>
              <a:t>典型應用：上課自動點名系統！</a:t>
            </a:r>
            <a:endParaRPr lang="en-US" altLang="zh-TW" sz="20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360924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7902FFC-AC9C-41CC-AB75-059BEC002C6F}"/>
              </a:ext>
            </a:extLst>
          </p:cNvPr>
          <p:cNvSpPr>
            <a:spLocks noGrp="1"/>
          </p:cNvSpPr>
          <p:nvPr>
            <p:ph sz="quarter" idx="1"/>
          </p:nvPr>
        </p:nvSpPr>
        <p:spPr>
          <a:xfrm>
            <a:off x="457200" y="1221600"/>
            <a:ext cx="8147248" cy="3798422"/>
          </a:xfrm>
        </p:spPr>
        <p:txBody>
          <a:bodyPr/>
          <a:lstStyle/>
          <a:p>
            <a:r>
              <a:rPr lang="en-US" altLang="zh-TW" dirty="0"/>
              <a:t>Statistics</a:t>
            </a:r>
          </a:p>
          <a:p>
            <a:pPr lvl="1"/>
            <a:r>
              <a:rPr lang="en-US" altLang="zh-TW" dirty="0"/>
              <a:t>10,575 identities, 494,414 face images</a:t>
            </a:r>
          </a:p>
          <a:p>
            <a:pPr lvl="1"/>
            <a:r>
              <a:rPr lang="en-US" altLang="zh-TW" dirty="0"/>
              <a:t>Select 10,559 identities whose images count is more than 5 </a:t>
            </a:r>
          </a:p>
          <a:p>
            <a:pPr lvl="1"/>
            <a:r>
              <a:rPr lang="en-US" altLang="zh-TW" dirty="0"/>
              <a:t>Remove 27,703 wrong images after data cleaning</a:t>
            </a:r>
          </a:p>
          <a:p>
            <a:endParaRPr lang="zh-TW" altLang="en-US" dirty="0"/>
          </a:p>
        </p:txBody>
      </p:sp>
      <p:sp>
        <p:nvSpPr>
          <p:cNvPr id="3" name="標題 2">
            <a:extLst>
              <a:ext uri="{FF2B5EF4-FFF2-40B4-BE49-F238E27FC236}">
                <a16:creationId xmlns:a16="http://schemas.microsoft.com/office/drawing/2014/main" id="{AFA00692-9CF6-4DB4-BB2C-EAB6F047628C}"/>
              </a:ext>
            </a:extLst>
          </p:cNvPr>
          <p:cNvSpPr>
            <a:spLocks noGrp="1"/>
          </p:cNvSpPr>
          <p:nvPr>
            <p:ph type="title"/>
          </p:nvPr>
        </p:nvSpPr>
        <p:spPr/>
        <p:txBody>
          <a:bodyPr/>
          <a:lstStyle/>
          <a:p>
            <a:r>
              <a:rPr lang="zh-TW" altLang="en-US" dirty="0"/>
              <a:t>人臉驗證與識別：</a:t>
            </a:r>
            <a:r>
              <a:rPr lang="en-US" altLang="zh-TW" dirty="0"/>
              <a:t>CASIA-</a:t>
            </a:r>
            <a:r>
              <a:rPr lang="en-US" altLang="zh-TW" dirty="0" err="1"/>
              <a:t>WebFace</a:t>
            </a:r>
            <a:r>
              <a:rPr lang="en-US" altLang="zh-TW" dirty="0"/>
              <a:t> Dataset</a:t>
            </a:r>
            <a:endParaRPr lang="zh-TW" altLang="en-US" dirty="0"/>
          </a:p>
        </p:txBody>
      </p:sp>
      <p:grpSp>
        <p:nvGrpSpPr>
          <p:cNvPr id="30" name="群組 29">
            <a:extLst>
              <a:ext uri="{FF2B5EF4-FFF2-40B4-BE49-F238E27FC236}">
                <a16:creationId xmlns:a16="http://schemas.microsoft.com/office/drawing/2014/main" id="{11956790-7354-4DC8-9588-90887E8DDD3F}"/>
              </a:ext>
            </a:extLst>
          </p:cNvPr>
          <p:cNvGrpSpPr/>
          <p:nvPr/>
        </p:nvGrpSpPr>
        <p:grpSpPr>
          <a:xfrm>
            <a:off x="2123728" y="2859782"/>
            <a:ext cx="4608512" cy="1872208"/>
            <a:chOff x="1274284" y="3068960"/>
            <a:chExt cx="5241932" cy="3600403"/>
          </a:xfrm>
        </p:grpSpPr>
        <p:pic>
          <p:nvPicPr>
            <p:cNvPr id="31" name="圖片 30" descr="一張含有 男人, 個人, 室內, 牆 的圖片&#10;&#10;自動產生的描述">
              <a:extLst>
                <a:ext uri="{FF2B5EF4-FFF2-40B4-BE49-F238E27FC236}">
                  <a16:creationId xmlns:a16="http://schemas.microsoft.com/office/drawing/2014/main" id="{5AA353F1-A7D5-448A-B879-726A8830D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284" y="3068960"/>
              <a:ext cx="1152128" cy="1152128"/>
            </a:xfrm>
            <a:prstGeom prst="rect">
              <a:avLst/>
            </a:prstGeom>
          </p:spPr>
        </p:pic>
        <p:pic>
          <p:nvPicPr>
            <p:cNvPr id="32" name="圖片 31" descr="一張含有 個人, 牆, 室內, 男人 的圖片&#10;&#10;自動產生的描述">
              <a:extLst>
                <a:ext uri="{FF2B5EF4-FFF2-40B4-BE49-F238E27FC236}">
                  <a16:creationId xmlns:a16="http://schemas.microsoft.com/office/drawing/2014/main" id="{D2492053-97ED-45F9-A123-934A6A779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552" y="3068960"/>
              <a:ext cx="1152128" cy="1152128"/>
            </a:xfrm>
            <a:prstGeom prst="rect">
              <a:avLst/>
            </a:prstGeom>
          </p:spPr>
        </p:pic>
        <p:pic>
          <p:nvPicPr>
            <p:cNvPr id="60" name="圖片 59" descr="一張含有 男人, 樹, 個人, 室外 的圖片&#10;&#10;自動產生的描述">
              <a:extLst>
                <a:ext uri="{FF2B5EF4-FFF2-40B4-BE49-F238E27FC236}">
                  <a16:creationId xmlns:a16="http://schemas.microsoft.com/office/drawing/2014/main" id="{943144B5-CD88-4F7B-BCCE-2F76B05A7B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820" y="3068960"/>
              <a:ext cx="1152128" cy="1152128"/>
            </a:xfrm>
            <a:prstGeom prst="rect">
              <a:avLst/>
            </a:prstGeom>
          </p:spPr>
        </p:pic>
        <p:pic>
          <p:nvPicPr>
            <p:cNvPr id="61" name="圖片 60" descr="一張含有 個人, 男人, 室內, 尋找 的圖片&#10;&#10;自動產生的描述">
              <a:extLst>
                <a:ext uri="{FF2B5EF4-FFF2-40B4-BE49-F238E27FC236}">
                  <a16:creationId xmlns:a16="http://schemas.microsoft.com/office/drawing/2014/main" id="{B139684C-F4F1-440C-BC5E-E49FBD9FD8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3068960"/>
              <a:ext cx="1152128" cy="1152128"/>
            </a:xfrm>
            <a:prstGeom prst="rect">
              <a:avLst/>
            </a:prstGeom>
          </p:spPr>
        </p:pic>
        <p:pic>
          <p:nvPicPr>
            <p:cNvPr id="62" name="圖片 61" descr="一張含有 個人, 男人, 建築物, 室外 的圖片&#10;&#10;自動產生的描述">
              <a:extLst>
                <a:ext uri="{FF2B5EF4-FFF2-40B4-BE49-F238E27FC236}">
                  <a16:creationId xmlns:a16="http://schemas.microsoft.com/office/drawing/2014/main" id="{74205351-21B8-456D-A8CF-806BA2250A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4284" y="4293097"/>
              <a:ext cx="1152128" cy="1152128"/>
            </a:xfrm>
            <a:prstGeom prst="rect">
              <a:avLst/>
            </a:prstGeom>
          </p:spPr>
        </p:pic>
        <p:pic>
          <p:nvPicPr>
            <p:cNvPr id="63" name="圖片 62" descr="一張含有 個人, 男人, 建築物, 牆 的圖片&#10;&#10;自動產生的描述">
              <a:extLst>
                <a:ext uri="{FF2B5EF4-FFF2-40B4-BE49-F238E27FC236}">
                  <a16:creationId xmlns:a16="http://schemas.microsoft.com/office/drawing/2014/main" id="{8CECFE16-F1F1-4C75-8936-3F692DB480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7416" y="4293097"/>
              <a:ext cx="1152128" cy="1152128"/>
            </a:xfrm>
            <a:prstGeom prst="rect">
              <a:avLst/>
            </a:prstGeom>
          </p:spPr>
        </p:pic>
        <p:pic>
          <p:nvPicPr>
            <p:cNvPr id="64" name="圖片 63" descr="一張含有 個人, 男人, 相片, 領帶 的圖片&#10;&#10;自動產生的描述">
              <a:extLst>
                <a:ext uri="{FF2B5EF4-FFF2-40B4-BE49-F238E27FC236}">
                  <a16:creationId xmlns:a16="http://schemas.microsoft.com/office/drawing/2014/main" id="{F951A7D9-9246-4F3A-9FEA-403DB0136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0548" y="4293097"/>
              <a:ext cx="1152128" cy="1152128"/>
            </a:xfrm>
            <a:prstGeom prst="rect">
              <a:avLst/>
            </a:prstGeom>
          </p:spPr>
        </p:pic>
        <p:pic>
          <p:nvPicPr>
            <p:cNvPr id="65" name="圖片 64" descr="一張含有 個人, 男人, 牆, 室內 的圖片&#10;&#10;自動產生的描述">
              <a:extLst>
                <a:ext uri="{FF2B5EF4-FFF2-40B4-BE49-F238E27FC236}">
                  <a16:creationId xmlns:a16="http://schemas.microsoft.com/office/drawing/2014/main" id="{248FF1D8-20E9-418B-A192-0A3F071D9D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63680" y="4293097"/>
              <a:ext cx="1152128" cy="1152128"/>
            </a:xfrm>
            <a:prstGeom prst="rect">
              <a:avLst/>
            </a:prstGeom>
          </p:spPr>
        </p:pic>
        <p:pic>
          <p:nvPicPr>
            <p:cNvPr id="66" name="圖片 65" descr="一張含有 個人, 服飾, 笑臉, 假髮 的圖片&#10;&#10;自動產生的描述">
              <a:extLst>
                <a:ext uri="{FF2B5EF4-FFF2-40B4-BE49-F238E27FC236}">
                  <a16:creationId xmlns:a16="http://schemas.microsoft.com/office/drawing/2014/main" id="{B9A6E90A-4007-47A2-8C37-067D98E934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74284" y="5517234"/>
              <a:ext cx="1152129" cy="1152129"/>
            </a:xfrm>
            <a:prstGeom prst="rect">
              <a:avLst/>
            </a:prstGeom>
          </p:spPr>
        </p:pic>
        <p:pic>
          <p:nvPicPr>
            <p:cNvPr id="67" name="圖片 66" descr="一張含有 個人, 服飾, 領帶, 穿著 的圖片&#10;&#10;自動產生的描述">
              <a:extLst>
                <a:ext uri="{FF2B5EF4-FFF2-40B4-BE49-F238E27FC236}">
                  <a16:creationId xmlns:a16="http://schemas.microsoft.com/office/drawing/2014/main" id="{C72106F6-A113-4B36-994F-13BD4A616C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37416" y="5517234"/>
              <a:ext cx="1152128" cy="1152128"/>
            </a:xfrm>
            <a:prstGeom prst="rect">
              <a:avLst/>
            </a:prstGeom>
          </p:spPr>
        </p:pic>
        <p:pic>
          <p:nvPicPr>
            <p:cNvPr id="68" name="圖片 67" descr="一張含有 牆, 個人, 女性, 笑臉 的圖片&#10;&#10;自動產生的描述">
              <a:extLst>
                <a:ext uri="{FF2B5EF4-FFF2-40B4-BE49-F238E27FC236}">
                  <a16:creationId xmlns:a16="http://schemas.microsoft.com/office/drawing/2014/main" id="{8A980AB2-BCEC-496F-9990-142B45F0326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5936" y="5517234"/>
              <a:ext cx="1152128" cy="1152128"/>
            </a:xfrm>
            <a:prstGeom prst="rect">
              <a:avLst/>
            </a:prstGeom>
          </p:spPr>
        </p:pic>
        <p:pic>
          <p:nvPicPr>
            <p:cNvPr id="69" name="圖片 68" descr="一張含有 個人, 帽, 穿著, 服飾 的圖片&#10;&#10;自動產生的描述">
              <a:extLst>
                <a:ext uri="{FF2B5EF4-FFF2-40B4-BE49-F238E27FC236}">
                  <a16:creationId xmlns:a16="http://schemas.microsoft.com/office/drawing/2014/main" id="{23EF857E-5B56-4DCC-9FE5-01121E47E95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680" y="5517232"/>
              <a:ext cx="1152130" cy="1152130"/>
            </a:xfrm>
            <a:prstGeom prst="rect">
              <a:avLst/>
            </a:prstGeom>
          </p:spPr>
        </p:pic>
      </p:grpSp>
    </p:spTree>
    <p:extLst>
      <p:ext uri="{BB962C8B-B14F-4D97-AF65-F5344CB8AC3E}">
        <p14:creationId xmlns:p14="http://schemas.microsoft.com/office/powerpoint/2010/main" val="30097830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5CB2CD2-B0DF-4965-8643-7DCD9B03F19E}"/>
              </a:ext>
            </a:extLst>
          </p:cNvPr>
          <p:cNvSpPr>
            <a:spLocks noGrp="1"/>
          </p:cNvSpPr>
          <p:nvPr>
            <p:ph sz="quarter" idx="1"/>
          </p:nvPr>
        </p:nvSpPr>
        <p:spPr/>
        <p:txBody>
          <a:bodyPr/>
          <a:lstStyle/>
          <a:p>
            <a:r>
              <a:rPr lang="en-US" altLang="zh-TW" dirty="0"/>
              <a:t>Statistics</a:t>
            </a:r>
          </a:p>
          <a:p>
            <a:pPr lvl="1"/>
            <a:r>
              <a:rPr lang="en-US" altLang="zh-TW" dirty="0"/>
              <a:t>82 identities, 1,002 images, cross-age, 0 to 69 years old </a:t>
            </a:r>
          </a:p>
          <a:p>
            <a:endParaRPr lang="zh-TW" altLang="en-US" dirty="0"/>
          </a:p>
        </p:txBody>
      </p:sp>
      <p:sp>
        <p:nvSpPr>
          <p:cNvPr id="3" name="標題 2">
            <a:extLst>
              <a:ext uri="{FF2B5EF4-FFF2-40B4-BE49-F238E27FC236}">
                <a16:creationId xmlns:a16="http://schemas.microsoft.com/office/drawing/2014/main" id="{AFA00692-9CF6-4DB4-BB2C-EAB6F047628C}"/>
              </a:ext>
            </a:extLst>
          </p:cNvPr>
          <p:cNvSpPr>
            <a:spLocks noGrp="1"/>
          </p:cNvSpPr>
          <p:nvPr>
            <p:ph type="title"/>
          </p:nvPr>
        </p:nvSpPr>
        <p:spPr/>
        <p:txBody>
          <a:bodyPr/>
          <a:lstStyle/>
          <a:p>
            <a:r>
              <a:rPr lang="zh-TW" altLang="en-US" dirty="0"/>
              <a:t>人臉驗證與識別：</a:t>
            </a:r>
            <a:r>
              <a:rPr lang="en-US" altLang="zh-TW" dirty="0"/>
              <a:t>FG-NET Dataset</a:t>
            </a:r>
            <a:endParaRPr lang="zh-TW" altLang="en-US" dirty="0"/>
          </a:p>
        </p:txBody>
      </p:sp>
      <p:pic>
        <p:nvPicPr>
          <p:cNvPr id="5" name="圖片 4">
            <a:extLst>
              <a:ext uri="{FF2B5EF4-FFF2-40B4-BE49-F238E27FC236}">
                <a16:creationId xmlns:a16="http://schemas.microsoft.com/office/drawing/2014/main" id="{788367BC-889A-4633-838F-0D76F1DF985B}"/>
              </a:ext>
            </a:extLst>
          </p:cNvPr>
          <p:cNvPicPr>
            <a:picLocks noChangeAspect="1"/>
          </p:cNvPicPr>
          <p:nvPr/>
        </p:nvPicPr>
        <p:blipFill rotWithShape="1">
          <a:blip r:embed="rId2">
            <a:extLst>
              <a:ext uri="{28A0092B-C50C-407E-A947-70E740481C1C}">
                <a14:useLocalDpi xmlns:a14="http://schemas.microsoft.com/office/drawing/2010/main" val="0"/>
              </a:ext>
            </a:extLst>
          </a:blip>
          <a:srcRect t="8545"/>
          <a:stretch/>
        </p:blipFill>
        <p:spPr>
          <a:xfrm>
            <a:off x="1326358" y="3587438"/>
            <a:ext cx="6263927" cy="1539248"/>
          </a:xfrm>
          <a:prstGeom prst="rect">
            <a:avLst/>
          </a:prstGeom>
        </p:spPr>
      </p:pic>
      <p:pic>
        <p:nvPicPr>
          <p:cNvPr id="6" name="圖片 5">
            <a:extLst>
              <a:ext uri="{FF2B5EF4-FFF2-40B4-BE49-F238E27FC236}">
                <a16:creationId xmlns:a16="http://schemas.microsoft.com/office/drawing/2014/main" id="{4A888A40-D58A-4385-B5EF-F551825C99AD}"/>
              </a:ext>
            </a:extLst>
          </p:cNvPr>
          <p:cNvPicPr>
            <a:picLocks noChangeAspect="1"/>
          </p:cNvPicPr>
          <p:nvPr/>
        </p:nvPicPr>
        <p:blipFill rotWithShape="1">
          <a:blip r:embed="rId3"/>
          <a:srcRect t="3363" b="2715"/>
          <a:stretch/>
        </p:blipFill>
        <p:spPr>
          <a:xfrm>
            <a:off x="971603" y="1892989"/>
            <a:ext cx="6770405" cy="1694450"/>
          </a:xfrm>
          <a:prstGeom prst="rect">
            <a:avLst/>
          </a:prstGeom>
        </p:spPr>
      </p:pic>
    </p:spTree>
    <p:extLst>
      <p:ext uri="{BB962C8B-B14F-4D97-AF65-F5344CB8AC3E}">
        <p14:creationId xmlns:p14="http://schemas.microsoft.com/office/powerpoint/2010/main" val="911134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13FDD7D-F336-E946-9E50-6B4CA5CC7BD4}"/>
              </a:ext>
            </a:extLst>
          </p:cNvPr>
          <p:cNvSpPr>
            <a:spLocks noGrp="1"/>
          </p:cNvSpPr>
          <p:nvPr>
            <p:ph type="title"/>
          </p:nvPr>
        </p:nvSpPr>
        <p:spPr>
          <a:xfrm>
            <a:off x="468313" y="86916"/>
            <a:ext cx="7467600" cy="532209"/>
          </a:xfrm>
        </p:spPr>
        <p:txBody>
          <a:bodyPr>
            <a:normAutofit fontScale="90000"/>
          </a:bodyPr>
          <a:lstStyle/>
          <a:p>
            <a:pPr>
              <a:defRPr/>
            </a:pPr>
            <a:r>
              <a:rPr lang="en-US" altLang="zh-TW" cap="none" dirty="0"/>
              <a:t>Face Identification: Task-2 Examples  </a:t>
            </a:r>
          </a:p>
        </p:txBody>
      </p:sp>
      <p:pic>
        <p:nvPicPr>
          <p:cNvPr id="7" name="Google Shape;86;p16">
            <a:extLst>
              <a:ext uri="{FF2B5EF4-FFF2-40B4-BE49-F238E27FC236}">
                <a16:creationId xmlns:a16="http://schemas.microsoft.com/office/drawing/2014/main" id="{D7B224C3-BAD5-408A-BA7F-07ECB1650E5D}"/>
              </a:ext>
            </a:extLst>
          </p:cNvPr>
          <p:cNvPicPr preferRelativeResize="0"/>
          <p:nvPr/>
        </p:nvPicPr>
        <p:blipFill>
          <a:blip r:embed="rId3">
            <a:alphaModFix/>
          </a:blip>
          <a:stretch>
            <a:fillRect/>
          </a:stretch>
        </p:blipFill>
        <p:spPr>
          <a:xfrm>
            <a:off x="107507" y="1958173"/>
            <a:ext cx="1901275" cy="1579931"/>
          </a:xfrm>
          <a:prstGeom prst="rect">
            <a:avLst/>
          </a:prstGeom>
          <a:noFill/>
          <a:ln>
            <a:noFill/>
          </a:ln>
        </p:spPr>
      </p:pic>
      <p:grpSp>
        <p:nvGrpSpPr>
          <p:cNvPr id="9" name="Google Shape;87;p16">
            <a:extLst>
              <a:ext uri="{FF2B5EF4-FFF2-40B4-BE49-F238E27FC236}">
                <a16:creationId xmlns:a16="http://schemas.microsoft.com/office/drawing/2014/main" id="{847451B4-6AB1-47F3-BE6F-BB7B8261A602}"/>
              </a:ext>
            </a:extLst>
          </p:cNvPr>
          <p:cNvGrpSpPr/>
          <p:nvPr/>
        </p:nvGrpSpPr>
        <p:grpSpPr>
          <a:xfrm>
            <a:off x="2900244" y="1320838"/>
            <a:ext cx="5947885" cy="1250914"/>
            <a:chOff x="3011537" y="1590403"/>
            <a:chExt cx="9602656" cy="2297046"/>
          </a:xfrm>
        </p:grpSpPr>
        <p:pic>
          <p:nvPicPr>
            <p:cNvPr id="11" name="Google Shape;88;p16">
              <a:extLst>
                <a:ext uri="{FF2B5EF4-FFF2-40B4-BE49-F238E27FC236}">
                  <a16:creationId xmlns:a16="http://schemas.microsoft.com/office/drawing/2014/main" id="{18238D71-014A-495D-A618-5AB0AC284B12}"/>
                </a:ext>
              </a:extLst>
            </p:cNvPr>
            <p:cNvPicPr preferRelativeResize="0"/>
            <p:nvPr/>
          </p:nvPicPr>
          <p:blipFill>
            <a:blip r:embed="rId4">
              <a:alphaModFix/>
            </a:blip>
            <a:stretch>
              <a:fillRect/>
            </a:stretch>
          </p:blipFill>
          <p:spPr>
            <a:xfrm>
              <a:off x="3011537" y="1590425"/>
              <a:ext cx="1953439" cy="2297024"/>
            </a:xfrm>
            <a:prstGeom prst="rect">
              <a:avLst/>
            </a:prstGeom>
            <a:noFill/>
            <a:ln>
              <a:noFill/>
            </a:ln>
          </p:spPr>
        </p:pic>
        <p:pic>
          <p:nvPicPr>
            <p:cNvPr id="12" name="Google Shape;89;p16">
              <a:extLst>
                <a:ext uri="{FF2B5EF4-FFF2-40B4-BE49-F238E27FC236}">
                  <a16:creationId xmlns:a16="http://schemas.microsoft.com/office/drawing/2014/main" id="{E9F85B2E-95AC-498C-BF61-7EB4AA6EE767}"/>
                </a:ext>
              </a:extLst>
            </p:cNvPr>
            <p:cNvPicPr preferRelativeResize="0"/>
            <p:nvPr/>
          </p:nvPicPr>
          <p:blipFill>
            <a:blip r:embed="rId5">
              <a:alphaModFix/>
            </a:blip>
            <a:stretch>
              <a:fillRect/>
            </a:stretch>
          </p:blipFill>
          <p:spPr>
            <a:xfrm>
              <a:off x="4964975" y="1593425"/>
              <a:ext cx="1953450" cy="2291024"/>
            </a:xfrm>
            <a:prstGeom prst="rect">
              <a:avLst/>
            </a:prstGeom>
            <a:noFill/>
            <a:ln>
              <a:noFill/>
            </a:ln>
          </p:spPr>
        </p:pic>
        <p:pic>
          <p:nvPicPr>
            <p:cNvPr id="13" name="Google Shape;90;p16">
              <a:extLst>
                <a:ext uri="{FF2B5EF4-FFF2-40B4-BE49-F238E27FC236}">
                  <a16:creationId xmlns:a16="http://schemas.microsoft.com/office/drawing/2014/main" id="{B76CED6E-64CE-4CFF-9A31-90F9148E9A65}"/>
                </a:ext>
              </a:extLst>
            </p:cNvPr>
            <p:cNvPicPr preferRelativeResize="0"/>
            <p:nvPr/>
          </p:nvPicPr>
          <p:blipFill>
            <a:blip r:embed="rId6">
              <a:alphaModFix/>
            </a:blip>
            <a:stretch>
              <a:fillRect/>
            </a:stretch>
          </p:blipFill>
          <p:spPr>
            <a:xfrm>
              <a:off x="6855097" y="1593425"/>
              <a:ext cx="1905238" cy="2291025"/>
            </a:xfrm>
            <a:prstGeom prst="rect">
              <a:avLst/>
            </a:prstGeom>
            <a:noFill/>
            <a:ln>
              <a:noFill/>
            </a:ln>
          </p:spPr>
        </p:pic>
        <p:pic>
          <p:nvPicPr>
            <p:cNvPr id="14" name="Google Shape;91;p16">
              <a:extLst>
                <a:ext uri="{FF2B5EF4-FFF2-40B4-BE49-F238E27FC236}">
                  <a16:creationId xmlns:a16="http://schemas.microsoft.com/office/drawing/2014/main" id="{56E771A4-BC9F-4842-9DEB-3F19908562D2}"/>
                </a:ext>
              </a:extLst>
            </p:cNvPr>
            <p:cNvPicPr preferRelativeResize="0"/>
            <p:nvPr/>
          </p:nvPicPr>
          <p:blipFill>
            <a:blip r:embed="rId7">
              <a:alphaModFix/>
            </a:blip>
            <a:stretch>
              <a:fillRect/>
            </a:stretch>
          </p:blipFill>
          <p:spPr>
            <a:xfrm>
              <a:off x="8760344" y="1590403"/>
              <a:ext cx="1826789" cy="2297038"/>
            </a:xfrm>
            <a:prstGeom prst="rect">
              <a:avLst/>
            </a:prstGeom>
            <a:noFill/>
            <a:ln>
              <a:noFill/>
            </a:ln>
          </p:spPr>
        </p:pic>
        <p:pic>
          <p:nvPicPr>
            <p:cNvPr id="15" name="Google Shape;92;p16">
              <a:extLst>
                <a:ext uri="{FF2B5EF4-FFF2-40B4-BE49-F238E27FC236}">
                  <a16:creationId xmlns:a16="http://schemas.microsoft.com/office/drawing/2014/main" id="{08540527-D482-4816-A73F-506D1484456C}"/>
                </a:ext>
              </a:extLst>
            </p:cNvPr>
            <p:cNvPicPr preferRelativeResize="0"/>
            <p:nvPr/>
          </p:nvPicPr>
          <p:blipFill>
            <a:blip r:embed="rId8">
              <a:alphaModFix/>
            </a:blip>
            <a:stretch>
              <a:fillRect/>
            </a:stretch>
          </p:blipFill>
          <p:spPr>
            <a:xfrm>
              <a:off x="10587144" y="1591916"/>
              <a:ext cx="2027049" cy="2291009"/>
            </a:xfrm>
            <a:prstGeom prst="rect">
              <a:avLst/>
            </a:prstGeom>
            <a:noFill/>
            <a:ln>
              <a:noFill/>
            </a:ln>
          </p:spPr>
        </p:pic>
      </p:grpSp>
      <p:grpSp>
        <p:nvGrpSpPr>
          <p:cNvPr id="16" name="Google Shape;93;p16">
            <a:extLst>
              <a:ext uri="{FF2B5EF4-FFF2-40B4-BE49-F238E27FC236}">
                <a16:creationId xmlns:a16="http://schemas.microsoft.com/office/drawing/2014/main" id="{C8C85DCD-C416-42DB-843A-326BBA996794}"/>
              </a:ext>
            </a:extLst>
          </p:cNvPr>
          <p:cNvGrpSpPr/>
          <p:nvPr/>
        </p:nvGrpSpPr>
        <p:grpSpPr>
          <a:xfrm>
            <a:off x="2886542" y="2949794"/>
            <a:ext cx="5975289" cy="1250879"/>
            <a:chOff x="942713" y="2571750"/>
            <a:chExt cx="8776864" cy="2434801"/>
          </a:xfrm>
        </p:grpSpPr>
        <p:pic>
          <p:nvPicPr>
            <p:cNvPr id="17" name="Google Shape;94;p16">
              <a:extLst>
                <a:ext uri="{FF2B5EF4-FFF2-40B4-BE49-F238E27FC236}">
                  <a16:creationId xmlns:a16="http://schemas.microsoft.com/office/drawing/2014/main" id="{5ADD3A45-0727-417E-A3CA-CC2B186E4BDF}"/>
                </a:ext>
              </a:extLst>
            </p:cNvPr>
            <p:cNvPicPr preferRelativeResize="0"/>
            <p:nvPr/>
          </p:nvPicPr>
          <p:blipFill>
            <a:blip r:embed="rId9">
              <a:alphaModFix/>
            </a:blip>
            <a:stretch>
              <a:fillRect/>
            </a:stretch>
          </p:blipFill>
          <p:spPr>
            <a:xfrm>
              <a:off x="2598606" y="2571750"/>
              <a:ext cx="2166675" cy="2434800"/>
            </a:xfrm>
            <a:prstGeom prst="rect">
              <a:avLst/>
            </a:prstGeom>
            <a:noFill/>
            <a:ln>
              <a:noFill/>
            </a:ln>
          </p:spPr>
        </p:pic>
        <p:pic>
          <p:nvPicPr>
            <p:cNvPr id="18" name="Google Shape;95;p16">
              <a:extLst>
                <a:ext uri="{FF2B5EF4-FFF2-40B4-BE49-F238E27FC236}">
                  <a16:creationId xmlns:a16="http://schemas.microsoft.com/office/drawing/2014/main" id="{6F67BB03-E5B6-44BC-8AD8-3CAB3EB283F1}"/>
                </a:ext>
              </a:extLst>
            </p:cNvPr>
            <p:cNvPicPr preferRelativeResize="0"/>
            <p:nvPr/>
          </p:nvPicPr>
          <p:blipFill>
            <a:blip r:embed="rId10">
              <a:alphaModFix/>
            </a:blip>
            <a:stretch>
              <a:fillRect/>
            </a:stretch>
          </p:blipFill>
          <p:spPr>
            <a:xfrm>
              <a:off x="4431900" y="2571751"/>
              <a:ext cx="1705579" cy="2434800"/>
            </a:xfrm>
            <a:prstGeom prst="rect">
              <a:avLst/>
            </a:prstGeom>
            <a:noFill/>
            <a:ln>
              <a:noFill/>
            </a:ln>
          </p:spPr>
        </p:pic>
        <p:pic>
          <p:nvPicPr>
            <p:cNvPr id="19" name="Google Shape;96;p16">
              <a:extLst>
                <a:ext uri="{FF2B5EF4-FFF2-40B4-BE49-F238E27FC236}">
                  <a16:creationId xmlns:a16="http://schemas.microsoft.com/office/drawing/2014/main" id="{FF35923C-783F-4CEE-9BAE-DC2F0B00E548}"/>
                </a:ext>
              </a:extLst>
            </p:cNvPr>
            <p:cNvPicPr preferRelativeResize="0"/>
            <p:nvPr/>
          </p:nvPicPr>
          <p:blipFill>
            <a:blip r:embed="rId11">
              <a:alphaModFix/>
            </a:blip>
            <a:stretch>
              <a:fillRect/>
            </a:stretch>
          </p:blipFill>
          <p:spPr>
            <a:xfrm>
              <a:off x="942713" y="2625999"/>
              <a:ext cx="1652487" cy="2380550"/>
            </a:xfrm>
            <a:prstGeom prst="rect">
              <a:avLst/>
            </a:prstGeom>
            <a:noFill/>
            <a:ln>
              <a:noFill/>
            </a:ln>
          </p:spPr>
        </p:pic>
        <p:pic>
          <p:nvPicPr>
            <p:cNvPr id="20" name="Google Shape;97;p16">
              <a:extLst>
                <a:ext uri="{FF2B5EF4-FFF2-40B4-BE49-F238E27FC236}">
                  <a16:creationId xmlns:a16="http://schemas.microsoft.com/office/drawing/2014/main" id="{EF7E64EF-D637-47E1-937D-9810BDAE3FF1}"/>
                </a:ext>
              </a:extLst>
            </p:cNvPr>
            <p:cNvPicPr preferRelativeResize="0"/>
            <p:nvPr/>
          </p:nvPicPr>
          <p:blipFill>
            <a:blip r:embed="rId12">
              <a:alphaModFix/>
            </a:blip>
            <a:stretch>
              <a:fillRect/>
            </a:stretch>
          </p:blipFill>
          <p:spPr>
            <a:xfrm>
              <a:off x="7974175" y="2571750"/>
              <a:ext cx="1745401" cy="2434800"/>
            </a:xfrm>
            <a:prstGeom prst="rect">
              <a:avLst/>
            </a:prstGeom>
            <a:noFill/>
            <a:ln>
              <a:noFill/>
            </a:ln>
          </p:spPr>
        </p:pic>
        <p:pic>
          <p:nvPicPr>
            <p:cNvPr id="21" name="Google Shape;98;p16">
              <a:extLst>
                <a:ext uri="{FF2B5EF4-FFF2-40B4-BE49-F238E27FC236}">
                  <a16:creationId xmlns:a16="http://schemas.microsoft.com/office/drawing/2014/main" id="{0F65ECE1-BE4D-4941-B0F9-0282A2E432A6}"/>
                </a:ext>
              </a:extLst>
            </p:cNvPr>
            <p:cNvPicPr preferRelativeResize="0"/>
            <p:nvPr/>
          </p:nvPicPr>
          <p:blipFill>
            <a:blip r:embed="rId13">
              <a:alphaModFix/>
            </a:blip>
            <a:stretch>
              <a:fillRect/>
            </a:stretch>
          </p:blipFill>
          <p:spPr>
            <a:xfrm>
              <a:off x="6137475" y="2571750"/>
              <a:ext cx="1836699" cy="2434800"/>
            </a:xfrm>
            <a:prstGeom prst="rect">
              <a:avLst/>
            </a:prstGeom>
            <a:noFill/>
            <a:ln>
              <a:noFill/>
            </a:ln>
          </p:spPr>
        </p:pic>
      </p:grpSp>
      <p:sp>
        <p:nvSpPr>
          <p:cNvPr id="22" name="Google Shape;99;p16">
            <a:extLst>
              <a:ext uri="{FF2B5EF4-FFF2-40B4-BE49-F238E27FC236}">
                <a16:creationId xmlns:a16="http://schemas.microsoft.com/office/drawing/2014/main" id="{11631AE2-AD3B-465E-8FD8-30024ECDD10A}"/>
              </a:ext>
            </a:extLst>
          </p:cNvPr>
          <p:cNvSpPr txBox="1">
            <a:spLocks/>
          </p:cNvSpPr>
          <p:nvPr/>
        </p:nvSpPr>
        <p:spPr>
          <a:xfrm>
            <a:off x="2035304" y="3229065"/>
            <a:ext cx="824700" cy="692325"/>
          </a:xfrm>
          <a:prstGeom prst="rect">
            <a:avLst/>
          </a:prstGeom>
        </p:spPr>
        <p:txBody>
          <a:bodyPr spcFirstLastPara="1" vert="horz" wrap="square" lIns="91425" tIns="91425" rIns="91425" bIns="91425" numCol="1" anchor="t" anchorCtr="0" compatLnSpc="1">
            <a:prstTxWarp prst="textNoShape">
              <a:avLst/>
            </a:prstTxWarp>
            <a:noAutofit/>
          </a:bodyPr>
          <a:lstStyle>
            <a:lvl1pPr algn="l" rtl="0" eaLnBrk="0" fontAlgn="base" hangingPunct="0">
              <a:spcBef>
                <a:spcPct val="0"/>
              </a:spcBef>
              <a:spcAft>
                <a:spcPct val="0"/>
              </a:spcAft>
              <a:defRPr sz="3200" kern="1200" cap="small">
                <a:solidFill>
                  <a:schemeClr val="tx1"/>
                </a:solidFill>
                <a:latin typeface="+mj-lt"/>
                <a:ea typeface="標楷體" pitchFamily="65" charset="-120"/>
                <a:cs typeface="+mj-cs"/>
              </a:defRPr>
            </a:lvl1pPr>
            <a:lvl2pPr algn="l" rtl="0" eaLnBrk="0" fontAlgn="base" hangingPunct="0">
              <a:spcBef>
                <a:spcPct val="0"/>
              </a:spcBef>
              <a:spcAft>
                <a:spcPct val="0"/>
              </a:spcAft>
              <a:defRPr sz="3200">
                <a:solidFill>
                  <a:schemeClr val="tx1"/>
                </a:solidFill>
                <a:latin typeface="Calibri" pitchFamily="34" charset="0"/>
                <a:ea typeface="標楷體" pitchFamily="65" charset="-120"/>
              </a:defRPr>
            </a:lvl2pPr>
            <a:lvl3pPr algn="l" rtl="0" eaLnBrk="0" fontAlgn="base" hangingPunct="0">
              <a:spcBef>
                <a:spcPct val="0"/>
              </a:spcBef>
              <a:spcAft>
                <a:spcPct val="0"/>
              </a:spcAft>
              <a:defRPr sz="3200">
                <a:solidFill>
                  <a:schemeClr val="tx1"/>
                </a:solidFill>
                <a:latin typeface="Calibri" pitchFamily="34" charset="0"/>
                <a:ea typeface="標楷體" pitchFamily="65" charset="-120"/>
              </a:defRPr>
            </a:lvl3pPr>
            <a:lvl4pPr algn="l" rtl="0" eaLnBrk="0" fontAlgn="base" hangingPunct="0">
              <a:spcBef>
                <a:spcPct val="0"/>
              </a:spcBef>
              <a:spcAft>
                <a:spcPct val="0"/>
              </a:spcAft>
              <a:defRPr sz="3200">
                <a:solidFill>
                  <a:schemeClr val="tx1"/>
                </a:solidFill>
                <a:latin typeface="Calibri" pitchFamily="34" charset="0"/>
                <a:ea typeface="標楷體" pitchFamily="65" charset="-120"/>
              </a:defRPr>
            </a:lvl4pPr>
            <a:lvl5pPr algn="l" rtl="0" eaLnBrk="0" fontAlgn="base" hangingPunct="0">
              <a:spcBef>
                <a:spcPct val="0"/>
              </a:spcBef>
              <a:spcAft>
                <a:spcPct val="0"/>
              </a:spcAft>
              <a:defRPr sz="3200">
                <a:solidFill>
                  <a:schemeClr val="tx1"/>
                </a:solidFill>
                <a:latin typeface="Calibri" pitchFamily="34" charset="0"/>
                <a:ea typeface="標楷體" pitchFamily="65" charset="-120"/>
              </a:defRPr>
            </a:lvl5pPr>
            <a:lvl6pPr marL="457200" algn="l" rtl="0" fontAlgn="base">
              <a:spcBef>
                <a:spcPct val="0"/>
              </a:spcBef>
              <a:spcAft>
                <a:spcPct val="0"/>
              </a:spcAft>
              <a:defRPr sz="3100" b="1">
                <a:solidFill>
                  <a:schemeClr val="tx2"/>
                </a:solidFill>
                <a:latin typeface="標楷體" pitchFamily="65" charset="-120"/>
                <a:ea typeface="標楷體" pitchFamily="65" charset="-120"/>
              </a:defRPr>
            </a:lvl6pPr>
            <a:lvl7pPr marL="914400" algn="l" rtl="0" fontAlgn="base">
              <a:spcBef>
                <a:spcPct val="0"/>
              </a:spcBef>
              <a:spcAft>
                <a:spcPct val="0"/>
              </a:spcAft>
              <a:defRPr sz="3100" b="1">
                <a:solidFill>
                  <a:schemeClr val="tx2"/>
                </a:solidFill>
                <a:latin typeface="標楷體" pitchFamily="65" charset="-120"/>
                <a:ea typeface="標楷體" pitchFamily="65" charset="-120"/>
              </a:defRPr>
            </a:lvl7pPr>
            <a:lvl8pPr marL="1371600" algn="l" rtl="0" fontAlgn="base">
              <a:spcBef>
                <a:spcPct val="0"/>
              </a:spcBef>
              <a:spcAft>
                <a:spcPct val="0"/>
              </a:spcAft>
              <a:defRPr sz="3100" b="1">
                <a:solidFill>
                  <a:schemeClr val="tx2"/>
                </a:solidFill>
                <a:latin typeface="標楷體" pitchFamily="65" charset="-120"/>
                <a:ea typeface="標楷體" pitchFamily="65" charset="-120"/>
              </a:defRPr>
            </a:lvl8pPr>
            <a:lvl9pPr marL="1828800" algn="l" rtl="0" fontAlgn="base">
              <a:spcBef>
                <a:spcPct val="0"/>
              </a:spcBef>
              <a:spcAft>
                <a:spcPct val="0"/>
              </a:spcAft>
              <a:defRPr sz="3100" b="1">
                <a:solidFill>
                  <a:schemeClr val="tx2"/>
                </a:solidFill>
                <a:latin typeface="標楷體" pitchFamily="65" charset="-120"/>
                <a:ea typeface="標楷體" pitchFamily="65" charset="-120"/>
              </a:defRPr>
            </a:lvl9pPr>
          </a:lstStyle>
          <a:p>
            <a:pPr>
              <a:spcBef>
                <a:spcPts val="0"/>
              </a:spcBef>
              <a:spcAft>
                <a:spcPts val="0"/>
              </a:spcAft>
            </a:pPr>
            <a:r>
              <a:rPr lang="zh-TW" altLang="en-US" sz="4800" dirty="0">
                <a:solidFill>
                  <a:srgbClr val="92D050"/>
                </a:solidFill>
              </a:rPr>
              <a:t>Ｏ</a:t>
            </a:r>
            <a:endParaRPr lang="en-US" sz="4800" dirty="0">
              <a:solidFill>
                <a:srgbClr val="92D050"/>
              </a:solidFill>
            </a:endParaRPr>
          </a:p>
        </p:txBody>
      </p:sp>
      <p:sp>
        <p:nvSpPr>
          <p:cNvPr id="23" name="Google Shape;100;p16">
            <a:extLst>
              <a:ext uri="{FF2B5EF4-FFF2-40B4-BE49-F238E27FC236}">
                <a16:creationId xmlns:a16="http://schemas.microsoft.com/office/drawing/2014/main" id="{39794F8D-E8CF-4CCC-BB54-51C228C29FB3}"/>
              </a:ext>
            </a:extLst>
          </p:cNvPr>
          <p:cNvSpPr txBox="1">
            <a:spLocks/>
          </p:cNvSpPr>
          <p:nvPr/>
        </p:nvSpPr>
        <p:spPr>
          <a:xfrm>
            <a:off x="2035304" y="1600135"/>
            <a:ext cx="824700" cy="692325"/>
          </a:xfrm>
          <a:prstGeom prst="rect">
            <a:avLst/>
          </a:prstGeom>
        </p:spPr>
        <p:txBody>
          <a:bodyPr spcFirstLastPara="1" vert="horz" wrap="square" lIns="91425" tIns="91425" rIns="91425" bIns="91425" numCol="1" anchor="t" anchorCtr="0" compatLnSpc="1">
            <a:prstTxWarp prst="textNoShape">
              <a:avLst/>
            </a:prstTxWarp>
            <a:noAutofit/>
          </a:bodyPr>
          <a:lstStyle>
            <a:lvl1pPr algn="l" rtl="0" eaLnBrk="0" fontAlgn="base" hangingPunct="0">
              <a:spcBef>
                <a:spcPct val="0"/>
              </a:spcBef>
              <a:spcAft>
                <a:spcPct val="0"/>
              </a:spcAft>
              <a:defRPr sz="3200" kern="1200" cap="small">
                <a:solidFill>
                  <a:schemeClr val="tx1"/>
                </a:solidFill>
                <a:latin typeface="+mj-lt"/>
                <a:ea typeface="標楷體" pitchFamily="65" charset="-120"/>
                <a:cs typeface="+mj-cs"/>
              </a:defRPr>
            </a:lvl1pPr>
            <a:lvl2pPr algn="l" rtl="0" eaLnBrk="0" fontAlgn="base" hangingPunct="0">
              <a:spcBef>
                <a:spcPct val="0"/>
              </a:spcBef>
              <a:spcAft>
                <a:spcPct val="0"/>
              </a:spcAft>
              <a:defRPr sz="3200">
                <a:solidFill>
                  <a:schemeClr val="tx1"/>
                </a:solidFill>
                <a:latin typeface="Calibri" pitchFamily="34" charset="0"/>
                <a:ea typeface="標楷體" pitchFamily="65" charset="-120"/>
              </a:defRPr>
            </a:lvl2pPr>
            <a:lvl3pPr algn="l" rtl="0" eaLnBrk="0" fontAlgn="base" hangingPunct="0">
              <a:spcBef>
                <a:spcPct val="0"/>
              </a:spcBef>
              <a:spcAft>
                <a:spcPct val="0"/>
              </a:spcAft>
              <a:defRPr sz="3200">
                <a:solidFill>
                  <a:schemeClr val="tx1"/>
                </a:solidFill>
                <a:latin typeface="Calibri" pitchFamily="34" charset="0"/>
                <a:ea typeface="標楷體" pitchFamily="65" charset="-120"/>
              </a:defRPr>
            </a:lvl3pPr>
            <a:lvl4pPr algn="l" rtl="0" eaLnBrk="0" fontAlgn="base" hangingPunct="0">
              <a:spcBef>
                <a:spcPct val="0"/>
              </a:spcBef>
              <a:spcAft>
                <a:spcPct val="0"/>
              </a:spcAft>
              <a:defRPr sz="3200">
                <a:solidFill>
                  <a:schemeClr val="tx1"/>
                </a:solidFill>
                <a:latin typeface="Calibri" pitchFamily="34" charset="0"/>
                <a:ea typeface="標楷體" pitchFamily="65" charset="-120"/>
              </a:defRPr>
            </a:lvl4pPr>
            <a:lvl5pPr algn="l" rtl="0" eaLnBrk="0" fontAlgn="base" hangingPunct="0">
              <a:spcBef>
                <a:spcPct val="0"/>
              </a:spcBef>
              <a:spcAft>
                <a:spcPct val="0"/>
              </a:spcAft>
              <a:defRPr sz="3200">
                <a:solidFill>
                  <a:schemeClr val="tx1"/>
                </a:solidFill>
                <a:latin typeface="Calibri" pitchFamily="34" charset="0"/>
                <a:ea typeface="標楷體" pitchFamily="65" charset="-120"/>
              </a:defRPr>
            </a:lvl5pPr>
            <a:lvl6pPr marL="457200" algn="l" rtl="0" fontAlgn="base">
              <a:spcBef>
                <a:spcPct val="0"/>
              </a:spcBef>
              <a:spcAft>
                <a:spcPct val="0"/>
              </a:spcAft>
              <a:defRPr sz="3100" b="1">
                <a:solidFill>
                  <a:schemeClr val="tx2"/>
                </a:solidFill>
                <a:latin typeface="標楷體" pitchFamily="65" charset="-120"/>
                <a:ea typeface="標楷體" pitchFamily="65" charset="-120"/>
              </a:defRPr>
            </a:lvl6pPr>
            <a:lvl7pPr marL="914400" algn="l" rtl="0" fontAlgn="base">
              <a:spcBef>
                <a:spcPct val="0"/>
              </a:spcBef>
              <a:spcAft>
                <a:spcPct val="0"/>
              </a:spcAft>
              <a:defRPr sz="3100" b="1">
                <a:solidFill>
                  <a:schemeClr val="tx2"/>
                </a:solidFill>
                <a:latin typeface="標楷體" pitchFamily="65" charset="-120"/>
                <a:ea typeface="標楷體" pitchFamily="65" charset="-120"/>
              </a:defRPr>
            </a:lvl7pPr>
            <a:lvl8pPr marL="1371600" algn="l" rtl="0" fontAlgn="base">
              <a:spcBef>
                <a:spcPct val="0"/>
              </a:spcBef>
              <a:spcAft>
                <a:spcPct val="0"/>
              </a:spcAft>
              <a:defRPr sz="3100" b="1">
                <a:solidFill>
                  <a:schemeClr val="tx2"/>
                </a:solidFill>
                <a:latin typeface="標楷體" pitchFamily="65" charset="-120"/>
                <a:ea typeface="標楷體" pitchFamily="65" charset="-120"/>
              </a:defRPr>
            </a:lvl8pPr>
            <a:lvl9pPr marL="1828800" algn="l" rtl="0" fontAlgn="base">
              <a:spcBef>
                <a:spcPct val="0"/>
              </a:spcBef>
              <a:spcAft>
                <a:spcPct val="0"/>
              </a:spcAft>
              <a:defRPr sz="3100" b="1">
                <a:solidFill>
                  <a:schemeClr val="tx2"/>
                </a:solidFill>
                <a:latin typeface="標楷體" pitchFamily="65" charset="-120"/>
                <a:ea typeface="標楷體" pitchFamily="65" charset="-120"/>
              </a:defRPr>
            </a:lvl9pPr>
          </a:lstStyle>
          <a:p>
            <a:pPr>
              <a:spcBef>
                <a:spcPts val="0"/>
              </a:spcBef>
              <a:spcAft>
                <a:spcPts val="0"/>
              </a:spcAft>
            </a:pPr>
            <a:r>
              <a:rPr lang="zh-TW" altLang="en-US" sz="4800" dirty="0">
                <a:solidFill>
                  <a:srgbClr val="FF0000"/>
                </a:solidFill>
              </a:rPr>
              <a:t>Ｘ</a:t>
            </a:r>
            <a:endParaRPr lang="en-US" sz="4800" dirty="0">
              <a:solidFill>
                <a:srgbClr val="FF0000"/>
              </a:solidFill>
            </a:endParaRPr>
          </a:p>
        </p:txBody>
      </p:sp>
      <p:sp>
        <p:nvSpPr>
          <p:cNvPr id="24" name="圓角矩形圖說文字 5">
            <a:extLst>
              <a:ext uri="{FF2B5EF4-FFF2-40B4-BE49-F238E27FC236}">
                <a16:creationId xmlns:a16="http://schemas.microsoft.com/office/drawing/2014/main" id="{C616235E-1057-4090-83E4-56CBBEEE4251}"/>
              </a:ext>
            </a:extLst>
          </p:cNvPr>
          <p:cNvSpPr/>
          <p:nvPr/>
        </p:nvSpPr>
        <p:spPr>
          <a:xfrm>
            <a:off x="609181" y="1536338"/>
            <a:ext cx="867147" cy="442674"/>
          </a:xfrm>
          <a:prstGeom prst="wedgeRoundRectCallout">
            <a:avLst>
              <a:gd name="adj1" fmla="val -20537"/>
              <a:gd name="adj2" fmla="val -3496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2000" dirty="0">
                <a:solidFill>
                  <a:schemeClr val="tx1"/>
                </a:solidFill>
              </a:rPr>
              <a:t>Query</a:t>
            </a:r>
            <a:endParaRPr lang="zh-TW" altLang="en-US" sz="2000" dirty="0">
              <a:solidFill>
                <a:schemeClr val="tx1"/>
              </a:solidFill>
            </a:endParaRPr>
          </a:p>
        </p:txBody>
      </p:sp>
      <p:sp>
        <p:nvSpPr>
          <p:cNvPr id="25" name="圓角矩形圖說文字 5">
            <a:extLst>
              <a:ext uri="{FF2B5EF4-FFF2-40B4-BE49-F238E27FC236}">
                <a16:creationId xmlns:a16="http://schemas.microsoft.com/office/drawing/2014/main" id="{321E502E-FA6C-498F-A37E-CF6698809E68}"/>
              </a:ext>
            </a:extLst>
          </p:cNvPr>
          <p:cNvSpPr/>
          <p:nvPr/>
        </p:nvSpPr>
        <p:spPr>
          <a:xfrm>
            <a:off x="4357600" y="867722"/>
            <a:ext cx="2202382" cy="442674"/>
          </a:xfrm>
          <a:prstGeom prst="wedgeRoundRectCallout">
            <a:avLst>
              <a:gd name="adj1" fmla="val -20537"/>
              <a:gd name="adj2" fmla="val -3496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2000" dirty="0">
                <a:solidFill>
                  <a:schemeClr val="tx1"/>
                </a:solidFill>
              </a:rPr>
              <a:t>(Wrong) Prediction</a:t>
            </a:r>
            <a:endParaRPr lang="zh-TW" altLang="en-US" sz="2000" dirty="0">
              <a:solidFill>
                <a:schemeClr val="tx1"/>
              </a:solidFill>
            </a:endParaRPr>
          </a:p>
        </p:txBody>
      </p:sp>
      <p:sp>
        <p:nvSpPr>
          <p:cNvPr id="26" name="圓角矩形圖說文字 5">
            <a:extLst>
              <a:ext uri="{FF2B5EF4-FFF2-40B4-BE49-F238E27FC236}">
                <a16:creationId xmlns:a16="http://schemas.microsoft.com/office/drawing/2014/main" id="{002C5421-EB10-45D8-9253-E2D76651410F}"/>
              </a:ext>
            </a:extLst>
          </p:cNvPr>
          <p:cNvSpPr/>
          <p:nvPr/>
        </p:nvSpPr>
        <p:spPr>
          <a:xfrm>
            <a:off x="4845137" y="4236638"/>
            <a:ext cx="1532113" cy="442674"/>
          </a:xfrm>
          <a:prstGeom prst="wedgeRoundRectCallout">
            <a:avLst>
              <a:gd name="adj1" fmla="val -20537"/>
              <a:gd name="adj2" fmla="val -3496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2000" dirty="0" err="1">
                <a:solidFill>
                  <a:schemeClr val="tx1"/>
                </a:solidFill>
              </a:rPr>
              <a:t>Groundtruth</a:t>
            </a:r>
            <a:endParaRPr lang="zh-TW" altLang="en-US" sz="2000" dirty="0">
              <a:solidFill>
                <a:schemeClr val="tx1"/>
              </a:solidFill>
            </a:endParaRPr>
          </a:p>
        </p:txBody>
      </p:sp>
    </p:spTree>
    <p:extLst>
      <p:ext uri="{BB962C8B-B14F-4D97-AF65-F5344CB8AC3E}">
        <p14:creationId xmlns:p14="http://schemas.microsoft.com/office/powerpoint/2010/main" val="24943788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13FDD7D-F336-E946-9E50-6B4CA5CC7BD4}"/>
              </a:ext>
            </a:extLst>
          </p:cNvPr>
          <p:cNvSpPr>
            <a:spLocks noGrp="1"/>
          </p:cNvSpPr>
          <p:nvPr>
            <p:ph type="title"/>
          </p:nvPr>
        </p:nvSpPr>
        <p:spPr>
          <a:xfrm>
            <a:off x="468313" y="86916"/>
            <a:ext cx="7467600" cy="532209"/>
          </a:xfrm>
        </p:spPr>
        <p:txBody>
          <a:bodyPr>
            <a:normAutofit fontScale="90000"/>
          </a:bodyPr>
          <a:lstStyle/>
          <a:p>
            <a:pPr>
              <a:defRPr/>
            </a:pPr>
            <a:r>
              <a:rPr lang="en-US" altLang="zh-TW" cap="none" dirty="0"/>
              <a:t>Face Identification: Task-2 Examples  </a:t>
            </a:r>
          </a:p>
        </p:txBody>
      </p:sp>
      <p:sp>
        <p:nvSpPr>
          <p:cNvPr id="24" name="Google Shape;105;p17">
            <a:extLst>
              <a:ext uri="{FF2B5EF4-FFF2-40B4-BE49-F238E27FC236}">
                <a16:creationId xmlns:a16="http://schemas.microsoft.com/office/drawing/2014/main" id="{039FC511-F426-484C-A276-64988C03AEAE}"/>
              </a:ext>
            </a:extLst>
          </p:cNvPr>
          <p:cNvSpPr txBox="1">
            <a:spLocks/>
          </p:cNvSpPr>
          <p:nvPr/>
        </p:nvSpPr>
        <p:spPr>
          <a:xfrm>
            <a:off x="2149762" y="3228977"/>
            <a:ext cx="824700" cy="692325"/>
          </a:xfrm>
          <a:prstGeom prst="rect">
            <a:avLst/>
          </a:prstGeom>
        </p:spPr>
        <p:txBody>
          <a:bodyPr spcFirstLastPara="1" vert="horz" wrap="square" lIns="91425" tIns="91425" rIns="91425" bIns="91425" numCol="1" anchor="t" anchorCtr="0" compatLnSpc="1">
            <a:prstTxWarp prst="textNoShape">
              <a:avLst/>
            </a:prstTxWarp>
            <a:noAutofit/>
          </a:bodyPr>
          <a:lstStyle>
            <a:lvl1pPr algn="l" rtl="0" eaLnBrk="0" fontAlgn="base" hangingPunct="0">
              <a:spcBef>
                <a:spcPct val="0"/>
              </a:spcBef>
              <a:spcAft>
                <a:spcPct val="0"/>
              </a:spcAft>
              <a:defRPr sz="3200" kern="1200" cap="small">
                <a:solidFill>
                  <a:schemeClr val="tx1"/>
                </a:solidFill>
                <a:latin typeface="+mj-lt"/>
                <a:ea typeface="標楷體" pitchFamily="65" charset="-120"/>
                <a:cs typeface="+mj-cs"/>
              </a:defRPr>
            </a:lvl1pPr>
            <a:lvl2pPr algn="l" rtl="0" eaLnBrk="0" fontAlgn="base" hangingPunct="0">
              <a:spcBef>
                <a:spcPct val="0"/>
              </a:spcBef>
              <a:spcAft>
                <a:spcPct val="0"/>
              </a:spcAft>
              <a:defRPr sz="3200">
                <a:solidFill>
                  <a:schemeClr val="tx1"/>
                </a:solidFill>
                <a:latin typeface="Calibri" pitchFamily="34" charset="0"/>
                <a:ea typeface="標楷體" pitchFamily="65" charset="-120"/>
              </a:defRPr>
            </a:lvl2pPr>
            <a:lvl3pPr algn="l" rtl="0" eaLnBrk="0" fontAlgn="base" hangingPunct="0">
              <a:spcBef>
                <a:spcPct val="0"/>
              </a:spcBef>
              <a:spcAft>
                <a:spcPct val="0"/>
              </a:spcAft>
              <a:defRPr sz="3200">
                <a:solidFill>
                  <a:schemeClr val="tx1"/>
                </a:solidFill>
                <a:latin typeface="Calibri" pitchFamily="34" charset="0"/>
                <a:ea typeface="標楷體" pitchFamily="65" charset="-120"/>
              </a:defRPr>
            </a:lvl3pPr>
            <a:lvl4pPr algn="l" rtl="0" eaLnBrk="0" fontAlgn="base" hangingPunct="0">
              <a:spcBef>
                <a:spcPct val="0"/>
              </a:spcBef>
              <a:spcAft>
                <a:spcPct val="0"/>
              </a:spcAft>
              <a:defRPr sz="3200">
                <a:solidFill>
                  <a:schemeClr val="tx1"/>
                </a:solidFill>
                <a:latin typeface="Calibri" pitchFamily="34" charset="0"/>
                <a:ea typeface="標楷體" pitchFamily="65" charset="-120"/>
              </a:defRPr>
            </a:lvl4pPr>
            <a:lvl5pPr algn="l" rtl="0" eaLnBrk="0" fontAlgn="base" hangingPunct="0">
              <a:spcBef>
                <a:spcPct val="0"/>
              </a:spcBef>
              <a:spcAft>
                <a:spcPct val="0"/>
              </a:spcAft>
              <a:defRPr sz="3200">
                <a:solidFill>
                  <a:schemeClr val="tx1"/>
                </a:solidFill>
                <a:latin typeface="Calibri" pitchFamily="34" charset="0"/>
                <a:ea typeface="標楷體" pitchFamily="65" charset="-120"/>
              </a:defRPr>
            </a:lvl5pPr>
            <a:lvl6pPr marL="457200" algn="l" rtl="0" fontAlgn="base">
              <a:spcBef>
                <a:spcPct val="0"/>
              </a:spcBef>
              <a:spcAft>
                <a:spcPct val="0"/>
              </a:spcAft>
              <a:defRPr sz="3100" b="1">
                <a:solidFill>
                  <a:schemeClr val="tx2"/>
                </a:solidFill>
                <a:latin typeface="標楷體" pitchFamily="65" charset="-120"/>
                <a:ea typeface="標楷體" pitchFamily="65" charset="-120"/>
              </a:defRPr>
            </a:lvl6pPr>
            <a:lvl7pPr marL="914400" algn="l" rtl="0" fontAlgn="base">
              <a:spcBef>
                <a:spcPct val="0"/>
              </a:spcBef>
              <a:spcAft>
                <a:spcPct val="0"/>
              </a:spcAft>
              <a:defRPr sz="3100" b="1">
                <a:solidFill>
                  <a:schemeClr val="tx2"/>
                </a:solidFill>
                <a:latin typeface="標楷體" pitchFamily="65" charset="-120"/>
                <a:ea typeface="標楷體" pitchFamily="65" charset="-120"/>
              </a:defRPr>
            </a:lvl7pPr>
            <a:lvl8pPr marL="1371600" algn="l" rtl="0" fontAlgn="base">
              <a:spcBef>
                <a:spcPct val="0"/>
              </a:spcBef>
              <a:spcAft>
                <a:spcPct val="0"/>
              </a:spcAft>
              <a:defRPr sz="3100" b="1">
                <a:solidFill>
                  <a:schemeClr val="tx2"/>
                </a:solidFill>
                <a:latin typeface="標楷體" pitchFamily="65" charset="-120"/>
                <a:ea typeface="標楷體" pitchFamily="65" charset="-120"/>
              </a:defRPr>
            </a:lvl8pPr>
            <a:lvl9pPr marL="1828800" algn="l" rtl="0" fontAlgn="base">
              <a:spcBef>
                <a:spcPct val="0"/>
              </a:spcBef>
              <a:spcAft>
                <a:spcPct val="0"/>
              </a:spcAft>
              <a:defRPr sz="3100" b="1">
                <a:solidFill>
                  <a:schemeClr val="tx2"/>
                </a:solidFill>
                <a:latin typeface="標楷體" pitchFamily="65" charset="-120"/>
                <a:ea typeface="標楷體" pitchFamily="65" charset="-120"/>
              </a:defRPr>
            </a:lvl9pPr>
          </a:lstStyle>
          <a:p>
            <a:pPr>
              <a:spcBef>
                <a:spcPts val="0"/>
              </a:spcBef>
              <a:spcAft>
                <a:spcPts val="0"/>
              </a:spcAft>
            </a:pPr>
            <a:r>
              <a:rPr lang="zh-TW" altLang="en-US" sz="4800" dirty="0">
                <a:solidFill>
                  <a:srgbClr val="92D050"/>
                </a:solidFill>
              </a:rPr>
              <a:t>Ｏ</a:t>
            </a:r>
            <a:endParaRPr lang="en-US" sz="4800" dirty="0">
              <a:solidFill>
                <a:srgbClr val="92D050"/>
              </a:solidFill>
            </a:endParaRPr>
          </a:p>
        </p:txBody>
      </p:sp>
      <p:pic>
        <p:nvPicPr>
          <p:cNvPr id="25" name="Google Shape;106;p17">
            <a:extLst>
              <a:ext uri="{FF2B5EF4-FFF2-40B4-BE49-F238E27FC236}">
                <a16:creationId xmlns:a16="http://schemas.microsoft.com/office/drawing/2014/main" id="{271FCED6-33DF-41EF-AF49-D4898DA6311C}"/>
              </a:ext>
            </a:extLst>
          </p:cNvPr>
          <p:cNvPicPr preferRelativeResize="0"/>
          <p:nvPr/>
        </p:nvPicPr>
        <p:blipFill>
          <a:blip r:embed="rId3">
            <a:alphaModFix/>
          </a:blip>
          <a:stretch>
            <a:fillRect/>
          </a:stretch>
        </p:blipFill>
        <p:spPr>
          <a:xfrm>
            <a:off x="179515" y="1948045"/>
            <a:ext cx="1786975" cy="1666144"/>
          </a:xfrm>
          <a:prstGeom prst="rect">
            <a:avLst/>
          </a:prstGeom>
          <a:noFill/>
          <a:ln>
            <a:noFill/>
          </a:ln>
        </p:spPr>
      </p:pic>
      <p:grpSp>
        <p:nvGrpSpPr>
          <p:cNvPr id="26" name="Google Shape;107;p17">
            <a:extLst>
              <a:ext uri="{FF2B5EF4-FFF2-40B4-BE49-F238E27FC236}">
                <a16:creationId xmlns:a16="http://schemas.microsoft.com/office/drawing/2014/main" id="{E25E67CF-341A-4923-805A-AE53623C9F76}"/>
              </a:ext>
            </a:extLst>
          </p:cNvPr>
          <p:cNvGrpSpPr/>
          <p:nvPr/>
        </p:nvGrpSpPr>
        <p:grpSpPr>
          <a:xfrm>
            <a:off x="2974462" y="1383620"/>
            <a:ext cx="5901706" cy="1093055"/>
            <a:chOff x="2307550" y="751775"/>
            <a:chExt cx="7804425" cy="1976412"/>
          </a:xfrm>
        </p:grpSpPr>
        <p:pic>
          <p:nvPicPr>
            <p:cNvPr id="27" name="Google Shape;108;p17">
              <a:extLst>
                <a:ext uri="{FF2B5EF4-FFF2-40B4-BE49-F238E27FC236}">
                  <a16:creationId xmlns:a16="http://schemas.microsoft.com/office/drawing/2014/main" id="{D141308C-DB7D-4DD5-9985-8C8F5D206AA3}"/>
                </a:ext>
              </a:extLst>
            </p:cNvPr>
            <p:cNvPicPr preferRelativeResize="0"/>
            <p:nvPr/>
          </p:nvPicPr>
          <p:blipFill>
            <a:blip r:embed="rId4">
              <a:alphaModFix/>
            </a:blip>
            <a:stretch>
              <a:fillRect/>
            </a:stretch>
          </p:blipFill>
          <p:spPr>
            <a:xfrm>
              <a:off x="2307550" y="753275"/>
              <a:ext cx="1574060" cy="1973450"/>
            </a:xfrm>
            <a:prstGeom prst="rect">
              <a:avLst/>
            </a:prstGeom>
            <a:noFill/>
            <a:ln>
              <a:noFill/>
            </a:ln>
          </p:spPr>
        </p:pic>
        <p:pic>
          <p:nvPicPr>
            <p:cNvPr id="28" name="Google Shape;109;p17">
              <a:extLst>
                <a:ext uri="{FF2B5EF4-FFF2-40B4-BE49-F238E27FC236}">
                  <a16:creationId xmlns:a16="http://schemas.microsoft.com/office/drawing/2014/main" id="{8089FFBC-CAC8-4FE8-B280-101031109EE0}"/>
                </a:ext>
              </a:extLst>
            </p:cNvPr>
            <p:cNvPicPr preferRelativeResize="0"/>
            <p:nvPr/>
          </p:nvPicPr>
          <p:blipFill>
            <a:blip r:embed="rId5">
              <a:alphaModFix/>
            </a:blip>
            <a:stretch>
              <a:fillRect/>
            </a:stretch>
          </p:blipFill>
          <p:spPr>
            <a:xfrm>
              <a:off x="3881601" y="753312"/>
              <a:ext cx="1574050" cy="1973362"/>
            </a:xfrm>
            <a:prstGeom prst="rect">
              <a:avLst/>
            </a:prstGeom>
            <a:noFill/>
            <a:ln>
              <a:noFill/>
            </a:ln>
          </p:spPr>
        </p:pic>
        <p:pic>
          <p:nvPicPr>
            <p:cNvPr id="29" name="Google Shape;110;p17">
              <a:extLst>
                <a:ext uri="{FF2B5EF4-FFF2-40B4-BE49-F238E27FC236}">
                  <a16:creationId xmlns:a16="http://schemas.microsoft.com/office/drawing/2014/main" id="{03B72F09-7A5C-47AD-BE83-49AA469C4BB4}"/>
                </a:ext>
              </a:extLst>
            </p:cNvPr>
            <p:cNvPicPr preferRelativeResize="0"/>
            <p:nvPr/>
          </p:nvPicPr>
          <p:blipFill>
            <a:blip r:embed="rId6">
              <a:alphaModFix/>
            </a:blip>
            <a:stretch>
              <a:fillRect/>
            </a:stretch>
          </p:blipFill>
          <p:spPr>
            <a:xfrm>
              <a:off x="5455653" y="753263"/>
              <a:ext cx="1592122" cy="1973450"/>
            </a:xfrm>
            <a:prstGeom prst="rect">
              <a:avLst/>
            </a:prstGeom>
            <a:noFill/>
            <a:ln>
              <a:noFill/>
            </a:ln>
          </p:spPr>
        </p:pic>
        <p:pic>
          <p:nvPicPr>
            <p:cNvPr id="30" name="Google Shape;111;p17">
              <a:extLst>
                <a:ext uri="{FF2B5EF4-FFF2-40B4-BE49-F238E27FC236}">
                  <a16:creationId xmlns:a16="http://schemas.microsoft.com/office/drawing/2014/main" id="{3D12CFB8-BA88-455C-901C-412B924DBEC4}"/>
                </a:ext>
              </a:extLst>
            </p:cNvPr>
            <p:cNvPicPr preferRelativeResize="0"/>
            <p:nvPr/>
          </p:nvPicPr>
          <p:blipFill>
            <a:blip r:embed="rId7">
              <a:alphaModFix/>
            </a:blip>
            <a:stretch>
              <a:fillRect/>
            </a:stretch>
          </p:blipFill>
          <p:spPr>
            <a:xfrm>
              <a:off x="7047775" y="751775"/>
              <a:ext cx="1574050" cy="1976412"/>
            </a:xfrm>
            <a:prstGeom prst="rect">
              <a:avLst/>
            </a:prstGeom>
            <a:noFill/>
            <a:ln>
              <a:noFill/>
            </a:ln>
          </p:spPr>
        </p:pic>
        <p:pic>
          <p:nvPicPr>
            <p:cNvPr id="31" name="Google Shape;112;p17">
              <a:extLst>
                <a:ext uri="{FF2B5EF4-FFF2-40B4-BE49-F238E27FC236}">
                  <a16:creationId xmlns:a16="http://schemas.microsoft.com/office/drawing/2014/main" id="{A01AA93F-60F5-4D77-8EBB-18B642C0715B}"/>
                </a:ext>
              </a:extLst>
            </p:cNvPr>
            <p:cNvPicPr preferRelativeResize="0"/>
            <p:nvPr/>
          </p:nvPicPr>
          <p:blipFill>
            <a:blip r:embed="rId8">
              <a:alphaModFix/>
            </a:blip>
            <a:stretch>
              <a:fillRect/>
            </a:stretch>
          </p:blipFill>
          <p:spPr>
            <a:xfrm>
              <a:off x="8621825" y="753312"/>
              <a:ext cx="1490150" cy="1973342"/>
            </a:xfrm>
            <a:prstGeom prst="rect">
              <a:avLst/>
            </a:prstGeom>
            <a:noFill/>
            <a:ln>
              <a:noFill/>
            </a:ln>
          </p:spPr>
        </p:pic>
      </p:grpSp>
      <p:grpSp>
        <p:nvGrpSpPr>
          <p:cNvPr id="32" name="Google Shape;113;p17">
            <a:extLst>
              <a:ext uri="{FF2B5EF4-FFF2-40B4-BE49-F238E27FC236}">
                <a16:creationId xmlns:a16="http://schemas.microsoft.com/office/drawing/2014/main" id="{C9DF4D82-450C-4413-8DD4-CA01F84DCCCF}"/>
              </a:ext>
            </a:extLst>
          </p:cNvPr>
          <p:cNvGrpSpPr/>
          <p:nvPr/>
        </p:nvGrpSpPr>
        <p:grpSpPr>
          <a:xfrm>
            <a:off x="2974462" y="3028615"/>
            <a:ext cx="4645226" cy="1093050"/>
            <a:chOff x="2987725" y="3055800"/>
            <a:chExt cx="4645226" cy="1457400"/>
          </a:xfrm>
        </p:grpSpPr>
        <p:pic>
          <p:nvPicPr>
            <p:cNvPr id="33" name="Google Shape;114;p17">
              <a:extLst>
                <a:ext uri="{FF2B5EF4-FFF2-40B4-BE49-F238E27FC236}">
                  <a16:creationId xmlns:a16="http://schemas.microsoft.com/office/drawing/2014/main" id="{9F7D4EFC-C715-4250-950A-9E3B94C8831F}"/>
                </a:ext>
              </a:extLst>
            </p:cNvPr>
            <p:cNvPicPr preferRelativeResize="0"/>
            <p:nvPr/>
          </p:nvPicPr>
          <p:blipFill>
            <a:blip r:embed="rId9">
              <a:alphaModFix/>
            </a:blip>
            <a:stretch>
              <a:fillRect/>
            </a:stretch>
          </p:blipFill>
          <p:spPr>
            <a:xfrm>
              <a:off x="2987725" y="3055800"/>
              <a:ext cx="1189228" cy="1457400"/>
            </a:xfrm>
            <a:prstGeom prst="rect">
              <a:avLst/>
            </a:prstGeom>
            <a:noFill/>
            <a:ln>
              <a:noFill/>
            </a:ln>
          </p:spPr>
        </p:pic>
        <p:pic>
          <p:nvPicPr>
            <p:cNvPr id="34" name="Google Shape;115;p17">
              <a:extLst>
                <a:ext uri="{FF2B5EF4-FFF2-40B4-BE49-F238E27FC236}">
                  <a16:creationId xmlns:a16="http://schemas.microsoft.com/office/drawing/2014/main" id="{CE2D9F1D-87B5-4431-BB58-0E567E18C325}"/>
                </a:ext>
              </a:extLst>
            </p:cNvPr>
            <p:cNvPicPr preferRelativeResize="0"/>
            <p:nvPr/>
          </p:nvPicPr>
          <p:blipFill rotWithShape="1">
            <a:blip r:embed="rId10">
              <a:alphaModFix/>
            </a:blip>
            <a:srcRect/>
            <a:stretch/>
          </p:blipFill>
          <p:spPr>
            <a:xfrm>
              <a:off x="6480951" y="3081058"/>
              <a:ext cx="1152000" cy="1432139"/>
            </a:xfrm>
            <a:prstGeom prst="rect">
              <a:avLst/>
            </a:prstGeom>
            <a:noFill/>
            <a:ln>
              <a:noFill/>
            </a:ln>
          </p:spPr>
        </p:pic>
        <p:pic>
          <p:nvPicPr>
            <p:cNvPr id="35" name="Google Shape;116;p17">
              <a:extLst>
                <a:ext uri="{FF2B5EF4-FFF2-40B4-BE49-F238E27FC236}">
                  <a16:creationId xmlns:a16="http://schemas.microsoft.com/office/drawing/2014/main" id="{B9BDD95C-1302-4F39-A2A6-3AB5AD635C7F}"/>
                </a:ext>
              </a:extLst>
            </p:cNvPr>
            <p:cNvPicPr preferRelativeResize="0"/>
            <p:nvPr/>
          </p:nvPicPr>
          <p:blipFill>
            <a:blip r:embed="rId11">
              <a:alphaModFix/>
            </a:blip>
            <a:stretch>
              <a:fillRect/>
            </a:stretch>
          </p:blipFill>
          <p:spPr>
            <a:xfrm>
              <a:off x="4176951" y="3070550"/>
              <a:ext cx="1152000" cy="1427909"/>
            </a:xfrm>
            <a:prstGeom prst="rect">
              <a:avLst/>
            </a:prstGeom>
            <a:noFill/>
            <a:ln>
              <a:noFill/>
            </a:ln>
          </p:spPr>
        </p:pic>
        <p:pic>
          <p:nvPicPr>
            <p:cNvPr id="36" name="Google Shape;117;p17">
              <a:extLst>
                <a:ext uri="{FF2B5EF4-FFF2-40B4-BE49-F238E27FC236}">
                  <a16:creationId xmlns:a16="http://schemas.microsoft.com/office/drawing/2014/main" id="{9D62C3AC-C519-4049-BC95-25703684EE9F}"/>
                </a:ext>
              </a:extLst>
            </p:cNvPr>
            <p:cNvPicPr preferRelativeResize="0"/>
            <p:nvPr/>
          </p:nvPicPr>
          <p:blipFill rotWithShape="1">
            <a:blip r:embed="rId12">
              <a:alphaModFix/>
            </a:blip>
            <a:srcRect/>
            <a:stretch/>
          </p:blipFill>
          <p:spPr>
            <a:xfrm>
              <a:off x="5328950" y="3079080"/>
              <a:ext cx="1152000" cy="1419369"/>
            </a:xfrm>
            <a:prstGeom prst="rect">
              <a:avLst/>
            </a:prstGeom>
            <a:noFill/>
            <a:ln>
              <a:noFill/>
            </a:ln>
          </p:spPr>
        </p:pic>
      </p:grpSp>
      <p:sp>
        <p:nvSpPr>
          <p:cNvPr id="37" name="Google Shape;118;p17">
            <a:extLst>
              <a:ext uri="{FF2B5EF4-FFF2-40B4-BE49-F238E27FC236}">
                <a16:creationId xmlns:a16="http://schemas.microsoft.com/office/drawing/2014/main" id="{F84A8724-728C-4120-893E-E7A1B3ADB3F8}"/>
              </a:ext>
            </a:extLst>
          </p:cNvPr>
          <p:cNvSpPr txBox="1">
            <a:spLocks/>
          </p:cNvSpPr>
          <p:nvPr/>
        </p:nvSpPr>
        <p:spPr>
          <a:xfrm>
            <a:off x="2149762" y="1583984"/>
            <a:ext cx="824700" cy="692325"/>
          </a:xfrm>
          <a:prstGeom prst="rect">
            <a:avLst/>
          </a:prstGeom>
        </p:spPr>
        <p:txBody>
          <a:bodyPr spcFirstLastPara="1" vert="horz" wrap="square" lIns="91425" tIns="91425" rIns="91425" bIns="91425" numCol="1" anchor="t" anchorCtr="0" compatLnSpc="1">
            <a:prstTxWarp prst="textNoShape">
              <a:avLst/>
            </a:prstTxWarp>
            <a:noAutofit/>
          </a:bodyPr>
          <a:lstStyle>
            <a:lvl1pPr algn="l" rtl="0" eaLnBrk="0" fontAlgn="base" hangingPunct="0">
              <a:spcBef>
                <a:spcPct val="0"/>
              </a:spcBef>
              <a:spcAft>
                <a:spcPct val="0"/>
              </a:spcAft>
              <a:defRPr sz="3200" kern="1200" cap="small">
                <a:solidFill>
                  <a:schemeClr val="tx1"/>
                </a:solidFill>
                <a:latin typeface="+mj-lt"/>
                <a:ea typeface="標楷體" pitchFamily="65" charset="-120"/>
                <a:cs typeface="+mj-cs"/>
              </a:defRPr>
            </a:lvl1pPr>
            <a:lvl2pPr algn="l" rtl="0" eaLnBrk="0" fontAlgn="base" hangingPunct="0">
              <a:spcBef>
                <a:spcPct val="0"/>
              </a:spcBef>
              <a:spcAft>
                <a:spcPct val="0"/>
              </a:spcAft>
              <a:defRPr sz="3200">
                <a:solidFill>
                  <a:schemeClr val="tx1"/>
                </a:solidFill>
                <a:latin typeface="Calibri" pitchFamily="34" charset="0"/>
                <a:ea typeface="標楷體" pitchFamily="65" charset="-120"/>
              </a:defRPr>
            </a:lvl2pPr>
            <a:lvl3pPr algn="l" rtl="0" eaLnBrk="0" fontAlgn="base" hangingPunct="0">
              <a:spcBef>
                <a:spcPct val="0"/>
              </a:spcBef>
              <a:spcAft>
                <a:spcPct val="0"/>
              </a:spcAft>
              <a:defRPr sz="3200">
                <a:solidFill>
                  <a:schemeClr val="tx1"/>
                </a:solidFill>
                <a:latin typeface="Calibri" pitchFamily="34" charset="0"/>
                <a:ea typeface="標楷體" pitchFamily="65" charset="-120"/>
              </a:defRPr>
            </a:lvl3pPr>
            <a:lvl4pPr algn="l" rtl="0" eaLnBrk="0" fontAlgn="base" hangingPunct="0">
              <a:spcBef>
                <a:spcPct val="0"/>
              </a:spcBef>
              <a:spcAft>
                <a:spcPct val="0"/>
              </a:spcAft>
              <a:defRPr sz="3200">
                <a:solidFill>
                  <a:schemeClr val="tx1"/>
                </a:solidFill>
                <a:latin typeface="Calibri" pitchFamily="34" charset="0"/>
                <a:ea typeface="標楷體" pitchFamily="65" charset="-120"/>
              </a:defRPr>
            </a:lvl4pPr>
            <a:lvl5pPr algn="l" rtl="0" eaLnBrk="0" fontAlgn="base" hangingPunct="0">
              <a:spcBef>
                <a:spcPct val="0"/>
              </a:spcBef>
              <a:spcAft>
                <a:spcPct val="0"/>
              </a:spcAft>
              <a:defRPr sz="3200">
                <a:solidFill>
                  <a:schemeClr val="tx1"/>
                </a:solidFill>
                <a:latin typeface="Calibri" pitchFamily="34" charset="0"/>
                <a:ea typeface="標楷體" pitchFamily="65" charset="-120"/>
              </a:defRPr>
            </a:lvl5pPr>
            <a:lvl6pPr marL="457200" algn="l" rtl="0" fontAlgn="base">
              <a:spcBef>
                <a:spcPct val="0"/>
              </a:spcBef>
              <a:spcAft>
                <a:spcPct val="0"/>
              </a:spcAft>
              <a:defRPr sz="3100" b="1">
                <a:solidFill>
                  <a:schemeClr val="tx2"/>
                </a:solidFill>
                <a:latin typeface="標楷體" pitchFamily="65" charset="-120"/>
                <a:ea typeface="標楷體" pitchFamily="65" charset="-120"/>
              </a:defRPr>
            </a:lvl6pPr>
            <a:lvl7pPr marL="914400" algn="l" rtl="0" fontAlgn="base">
              <a:spcBef>
                <a:spcPct val="0"/>
              </a:spcBef>
              <a:spcAft>
                <a:spcPct val="0"/>
              </a:spcAft>
              <a:defRPr sz="3100" b="1">
                <a:solidFill>
                  <a:schemeClr val="tx2"/>
                </a:solidFill>
                <a:latin typeface="標楷體" pitchFamily="65" charset="-120"/>
                <a:ea typeface="標楷體" pitchFamily="65" charset="-120"/>
              </a:defRPr>
            </a:lvl7pPr>
            <a:lvl8pPr marL="1371600" algn="l" rtl="0" fontAlgn="base">
              <a:spcBef>
                <a:spcPct val="0"/>
              </a:spcBef>
              <a:spcAft>
                <a:spcPct val="0"/>
              </a:spcAft>
              <a:defRPr sz="3100" b="1">
                <a:solidFill>
                  <a:schemeClr val="tx2"/>
                </a:solidFill>
                <a:latin typeface="標楷體" pitchFamily="65" charset="-120"/>
                <a:ea typeface="標楷體" pitchFamily="65" charset="-120"/>
              </a:defRPr>
            </a:lvl8pPr>
            <a:lvl9pPr marL="1828800" algn="l" rtl="0" fontAlgn="base">
              <a:spcBef>
                <a:spcPct val="0"/>
              </a:spcBef>
              <a:spcAft>
                <a:spcPct val="0"/>
              </a:spcAft>
              <a:defRPr sz="3100" b="1">
                <a:solidFill>
                  <a:schemeClr val="tx2"/>
                </a:solidFill>
                <a:latin typeface="標楷體" pitchFamily="65" charset="-120"/>
                <a:ea typeface="標楷體" pitchFamily="65" charset="-120"/>
              </a:defRPr>
            </a:lvl9pPr>
          </a:lstStyle>
          <a:p>
            <a:pPr>
              <a:spcBef>
                <a:spcPts val="0"/>
              </a:spcBef>
              <a:spcAft>
                <a:spcPts val="0"/>
              </a:spcAft>
            </a:pPr>
            <a:r>
              <a:rPr lang="zh-TW" altLang="en-US" sz="4800" dirty="0">
                <a:solidFill>
                  <a:srgbClr val="FF0000"/>
                </a:solidFill>
              </a:rPr>
              <a:t>Ｘ</a:t>
            </a:r>
            <a:endParaRPr lang="en-US" sz="4800" dirty="0">
              <a:solidFill>
                <a:srgbClr val="FF0000"/>
              </a:solidFill>
            </a:endParaRPr>
          </a:p>
        </p:txBody>
      </p:sp>
      <p:sp>
        <p:nvSpPr>
          <p:cNvPr id="17" name="圓角矩形圖說文字 5">
            <a:extLst>
              <a:ext uri="{FF2B5EF4-FFF2-40B4-BE49-F238E27FC236}">
                <a16:creationId xmlns:a16="http://schemas.microsoft.com/office/drawing/2014/main" id="{647F17A9-A561-44B6-96FE-440D8FFC11AC}"/>
              </a:ext>
            </a:extLst>
          </p:cNvPr>
          <p:cNvSpPr/>
          <p:nvPr/>
        </p:nvSpPr>
        <p:spPr>
          <a:xfrm>
            <a:off x="609181" y="1536338"/>
            <a:ext cx="867147" cy="442674"/>
          </a:xfrm>
          <a:prstGeom prst="wedgeRoundRectCallout">
            <a:avLst>
              <a:gd name="adj1" fmla="val -20537"/>
              <a:gd name="adj2" fmla="val -3496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2000" dirty="0">
                <a:solidFill>
                  <a:schemeClr val="tx1"/>
                </a:solidFill>
              </a:rPr>
              <a:t>Query</a:t>
            </a:r>
            <a:endParaRPr lang="zh-TW" altLang="en-US" sz="2000" dirty="0">
              <a:solidFill>
                <a:schemeClr val="tx1"/>
              </a:solidFill>
            </a:endParaRPr>
          </a:p>
        </p:txBody>
      </p:sp>
      <p:sp>
        <p:nvSpPr>
          <p:cNvPr id="18" name="圓角矩形圖說文字 5">
            <a:extLst>
              <a:ext uri="{FF2B5EF4-FFF2-40B4-BE49-F238E27FC236}">
                <a16:creationId xmlns:a16="http://schemas.microsoft.com/office/drawing/2014/main" id="{EEB21D98-D4DD-4A61-9AA7-92987CBF8CF6}"/>
              </a:ext>
            </a:extLst>
          </p:cNvPr>
          <p:cNvSpPr/>
          <p:nvPr/>
        </p:nvSpPr>
        <p:spPr>
          <a:xfrm>
            <a:off x="4357600" y="867722"/>
            <a:ext cx="2202382" cy="442674"/>
          </a:xfrm>
          <a:prstGeom prst="wedgeRoundRectCallout">
            <a:avLst>
              <a:gd name="adj1" fmla="val -20537"/>
              <a:gd name="adj2" fmla="val -3496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2000" dirty="0">
                <a:solidFill>
                  <a:schemeClr val="tx1"/>
                </a:solidFill>
              </a:rPr>
              <a:t>(Wrong) Prediction</a:t>
            </a:r>
            <a:endParaRPr lang="zh-TW" altLang="en-US" sz="2000" dirty="0">
              <a:solidFill>
                <a:schemeClr val="tx1"/>
              </a:solidFill>
            </a:endParaRPr>
          </a:p>
        </p:txBody>
      </p:sp>
      <p:sp>
        <p:nvSpPr>
          <p:cNvPr id="19" name="圓角矩形圖說文字 5">
            <a:extLst>
              <a:ext uri="{FF2B5EF4-FFF2-40B4-BE49-F238E27FC236}">
                <a16:creationId xmlns:a16="http://schemas.microsoft.com/office/drawing/2014/main" id="{8E4F3C8E-DF65-4265-9F81-D0DDE6F18843}"/>
              </a:ext>
            </a:extLst>
          </p:cNvPr>
          <p:cNvSpPr/>
          <p:nvPr/>
        </p:nvSpPr>
        <p:spPr>
          <a:xfrm>
            <a:off x="4845137" y="4190602"/>
            <a:ext cx="1532113" cy="442674"/>
          </a:xfrm>
          <a:prstGeom prst="wedgeRoundRectCallout">
            <a:avLst>
              <a:gd name="adj1" fmla="val -20537"/>
              <a:gd name="adj2" fmla="val -3496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2000" dirty="0" err="1">
                <a:solidFill>
                  <a:schemeClr val="tx1"/>
                </a:solidFill>
              </a:rPr>
              <a:t>Groundtruth</a:t>
            </a:r>
            <a:endParaRPr lang="zh-TW" altLang="en-US" sz="2000" dirty="0">
              <a:solidFill>
                <a:schemeClr val="tx1"/>
              </a:solidFill>
            </a:endParaRPr>
          </a:p>
        </p:txBody>
      </p:sp>
    </p:spTree>
    <p:extLst>
      <p:ext uri="{BB962C8B-B14F-4D97-AF65-F5344CB8AC3E}">
        <p14:creationId xmlns:p14="http://schemas.microsoft.com/office/powerpoint/2010/main" val="15328113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5CB2CD2-B0DF-4965-8643-7DCD9B03F19E}"/>
              </a:ext>
            </a:extLst>
          </p:cNvPr>
          <p:cNvSpPr>
            <a:spLocks noGrp="1"/>
          </p:cNvSpPr>
          <p:nvPr>
            <p:ph sz="quarter" idx="1"/>
          </p:nvPr>
        </p:nvSpPr>
        <p:spPr>
          <a:xfrm>
            <a:off x="457200" y="1285866"/>
            <a:ext cx="8147248" cy="3569598"/>
          </a:xfrm>
        </p:spPr>
        <p:txBody>
          <a:bodyPr/>
          <a:lstStyle/>
          <a:p>
            <a:r>
              <a:rPr lang="zh-TW" altLang="en-US" dirty="0"/>
              <a:t>精準搜尋與推薦</a:t>
            </a:r>
            <a:endParaRPr lang="en-US" altLang="zh-TW" dirty="0"/>
          </a:p>
          <a:p>
            <a:r>
              <a:rPr lang="zh-TW" altLang="en-US" dirty="0"/>
              <a:t>聲紋比對</a:t>
            </a:r>
            <a:endParaRPr lang="en-US" altLang="zh-TW" dirty="0"/>
          </a:p>
          <a:p>
            <a:r>
              <a:rPr lang="en-US" altLang="zh-TW" dirty="0"/>
              <a:t>UBI</a:t>
            </a:r>
            <a:r>
              <a:rPr lang="zh-TW" altLang="en-US" dirty="0"/>
              <a:t> 資料整合與分析</a:t>
            </a:r>
            <a:endParaRPr lang="en-US" altLang="zh-TW" dirty="0"/>
          </a:p>
          <a:p>
            <a:r>
              <a:rPr lang="zh-TW" altLang="en-US" dirty="0"/>
              <a:t>自動交易策略分析與設計</a:t>
            </a:r>
            <a:endParaRPr lang="en-US" altLang="zh-TW" dirty="0"/>
          </a:p>
          <a:p>
            <a:r>
              <a:rPr lang="zh-TW" altLang="en-US" dirty="0"/>
              <a:t>用於個人醫療裝置的數字辨識</a:t>
            </a:r>
            <a:endParaRPr lang="en-US" altLang="zh-TW" dirty="0"/>
          </a:p>
        </p:txBody>
      </p:sp>
      <p:sp>
        <p:nvSpPr>
          <p:cNvPr id="3" name="標題 2">
            <a:extLst>
              <a:ext uri="{FF2B5EF4-FFF2-40B4-BE49-F238E27FC236}">
                <a16:creationId xmlns:a16="http://schemas.microsoft.com/office/drawing/2014/main" id="{AFA00692-9CF6-4DB4-BB2C-EAB6F047628C}"/>
              </a:ext>
            </a:extLst>
          </p:cNvPr>
          <p:cNvSpPr>
            <a:spLocks noGrp="1"/>
          </p:cNvSpPr>
          <p:nvPr>
            <p:ph type="title"/>
          </p:nvPr>
        </p:nvSpPr>
        <p:spPr/>
        <p:txBody>
          <a:bodyPr/>
          <a:lstStyle/>
          <a:p>
            <a:r>
              <a:rPr lang="zh-TW" altLang="en-US" dirty="0"/>
              <a:t>其他進行中的案例  </a:t>
            </a:r>
            <a:r>
              <a:rPr lang="en-US" altLang="zh-TW" dirty="0"/>
              <a:t>Other Ongoing Projects</a:t>
            </a:r>
            <a:endParaRPr lang="zh-TW" altLang="en-US" dirty="0"/>
          </a:p>
        </p:txBody>
      </p:sp>
      <p:sp>
        <p:nvSpPr>
          <p:cNvPr id="5" name="箭號: 向右 4">
            <a:extLst>
              <a:ext uri="{FF2B5EF4-FFF2-40B4-BE49-F238E27FC236}">
                <a16:creationId xmlns:a16="http://schemas.microsoft.com/office/drawing/2014/main" id="{0E6AC0BD-8AF2-4B32-BDC1-FE104B1ED8F2}"/>
              </a:ext>
            </a:extLst>
          </p:cNvPr>
          <p:cNvSpPr/>
          <p:nvPr/>
        </p:nvSpPr>
        <p:spPr>
          <a:xfrm>
            <a:off x="3326390" y="3674039"/>
            <a:ext cx="741557" cy="752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EC33EF2D-8693-4615-BCA0-45C94A7CA02D}"/>
              </a:ext>
            </a:extLst>
          </p:cNvPr>
          <p:cNvSpPr/>
          <p:nvPr/>
        </p:nvSpPr>
        <p:spPr>
          <a:xfrm>
            <a:off x="4373007" y="3530598"/>
            <a:ext cx="1702925" cy="564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Image</a:t>
            </a:r>
          </a:p>
          <a:p>
            <a:pPr algn="ctr"/>
            <a:r>
              <a:rPr lang="en-US" altLang="zh-TW" sz="2000" dirty="0"/>
              <a:t>Recognition</a:t>
            </a:r>
            <a:endParaRPr lang="zh-TW" altLang="en-US" sz="2000" dirty="0"/>
          </a:p>
        </p:txBody>
      </p:sp>
      <p:pic>
        <p:nvPicPr>
          <p:cNvPr id="7" name="圖片 6">
            <a:extLst>
              <a:ext uri="{FF2B5EF4-FFF2-40B4-BE49-F238E27FC236}">
                <a16:creationId xmlns:a16="http://schemas.microsoft.com/office/drawing/2014/main" id="{B28C88C9-31F1-411D-BC37-380640370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019" y="3530598"/>
            <a:ext cx="1344815" cy="1278046"/>
          </a:xfrm>
          <a:prstGeom prst="rect">
            <a:avLst/>
          </a:prstGeom>
        </p:spPr>
      </p:pic>
      <p:cxnSp>
        <p:nvCxnSpPr>
          <p:cNvPr id="8" name="直線箭頭接點 36">
            <a:extLst>
              <a:ext uri="{FF2B5EF4-FFF2-40B4-BE49-F238E27FC236}">
                <a16:creationId xmlns:a16="http://schemas.microsoft.com/office/drawing/2014/main" id="{AEA2A2BD-3A96-40F8-AAAC-9749DDF31012}"/>
              </a:ext>
            </a:extLst>
          </p:cNvPr>
          <p:cNvCxnSpPr>
            <a:cxnSpLocks/>
          </p:cNvCxnSpPr>
          <p:nvPr/>
        </p:nvCxnSpPr>
        <p:spPr>
          <a:xfrm>
            <a:off x="6274468" y="3707077"/>
            <a:ext cx="778549" cy="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24FA927D-9CDC-462F-BA77-8A89534C09D4}"/>
              </a:ext>
            </a:extLst>
          </p:cNvPr>
          <p:cNvSpPr txBox="1"/>
          <p:nvPr/>
        </p:nvSpPr>
        <p:spPr>
          <a:xfrm>
            <a:off x="6516216" y="3185552"/>
            <a:ext cx="1405054" cy="369332"/>
          </a:xfrm>
          <a:prstGeom prst="rect">
            <a:avLst/>
          </a:prstGeom>
          <a:noFill/>
        </p:spPr>
        <p:txBody>
          <a:bodyPr wrap="square" rtlCol="0">
            <a:spAutoFit/>
          </a:bodyPr>
          <a:lstStyle/>
          <a:p>
            <a:r>
              <a:rPr lang="zh-TW" altLang="en-US" dirty="0">
                <a:latin typeface="+mn-ea"/>
              </a:rPr>
              <a:t>品牌</a:t>
            </a:r>
          </a:p>
        </p:txBody>
      </p:sp>
      <p:sp>
        <p:nvSpPr>
          <p:cNvPr id="10" name="文字方塊 9">
            <a:extLst>
              <a:ext uri="{FF2B5EF4-FFF2-40B4-BE49-F238E27FC236}">
                <a16:creationId xmlns:a16="http://schemas.microsoft.com/office/drawing/2014/main" id="{9E96194F-8C33-4F4D-9212-2B17498F9954}"/>
              </a:ext>
            </a:extLst>
          </p:cNvPr>
          <p:cNvSpPr txBox="1"/>
          <p:nvPr/>
        </p:nvSpPr>
        <p:spPr>
          <a:xfrm>
            <a:off x="3563888" y="4278757"/>
            <a:ext cx="1405054" cy="369332"/>
          </a:xfrm>
          <a:prstGeom prst="rect">
            <a:avLst/>
          </a:prstGeom>
          <a:noFill/>
        </p:spPr>
        <p:txBody>
          <a:bodyPr wrap="square" rtlCol="0">
            <a:spAutoFit/>
          </a:bodyPr>
          <a:lstStyle/>
          <a:p>
            <a:r>
              <a:rPr lang="zh-TW" altLang="en-US" dirty="0">
                <a:latin typeface="+mn-ea"/>
              </a:rPr>
              <a:t>收縮壓</a:t>
            </a:r>
            <a:endParaRPr lang="en-US" altLang="zh-TW" dirty="0">
              <a:latin typeface="+mn-ea"/>
            </a:endParaRPr>
          </a:p>
        </p:txBody>
      </p:sp>
      <p:sp>
        <p:nvSpPr>
          <p:cNvPr id="11" name="文字方塊 10">
            <a:extLst>
              <a:ext uri="{FF2B5EF4-FFF2-40B4-BE49-F238E27FC236}">
                <a16:creationId xmlns:a16="http://schemas.microsoft.com/office/drawing/2014/main" id="{8EA03B5F-7F44-4D95-AAE4-805BB11CF859}"/>
              </a:ext>
            </a:extLst>
          </p:cNvPr>
          <p:cNvSpPr txBox="1"/>
          <p:nvPr/>
        </p:nvSpPr>
        <p:spPr>
          <a:xfrm>
            <a:off x="4604228" y="4376144"/>
            <a:ext cx="1405054" cy="369332"/>
          </a:xfrm>
          <a:prstGeom prst="rect">
            <a:avLst/>
          </a:prstGeom>
          <a:noFill/>
        </p:spPr>
        <p:txBody>
          <a:bodyPr wrap="square" rtlCol="0">
            <a:spAutoFit/>
          </a:bodyPr>
          <a:lstStyle/>
          <a:p>
            <a:r>
              <a:rPr lang="zh-TW" altLang="en-US" dirty="0">
                <a:latin typeface="+mn-ea"/>
              </a:rPr>
              <a:t>舒張壓</a:t>
            </a:r>
          </a:p>
        </p:txBody>
      </p:sp>
      <p:sp>
        <p:nvSpPr>
          <p:cNvPr id="12" name="文字方塊 11">
            <a:extLst>
              <a:ext uri="{FF2B5EF4-FFF2-40B4-BE49-F238E27FC236}">
                <a16:creationId xmlns:a16="http://schemas.microsoft.com/office/drawing/2014/main" id="{D56D8109-6ABB-44D3-992D-43A11C92305E}"/>
              </a:ext>
            </a:extLst>
          </p:cNvPr>
          <p:cNvSpPr txBox="1"/>
          <p:nvPr/>
        </p:nvSpPr>
        <p:spPr>
          <a:xfrm>
            <a:off x="6228184" y="4278757"/>
            <a:ext cx="721994" cy="369332"/>
          </a:xfrm>
          <a:prstGeom prst="rect">
            <a:avLst/>
          </a:prstGeom>
          <a:noFill/>
        </p:spPr>
        <p:txBody>
          <a:bodyPr wrap="square" rtlCol="0">
            <a:spAutoFit/>
          </a:bodyPr>
          <a:lstStyle/>
          <a:p>
            <a:r>
              <a:rPr lang="zh-TW" altLang="en-US" dirty="0">
                <a:latin typeface="+mn-ea"/>
              </a:rPr>
              <a:t>脈搏</a:t>
            </a:r>
          </a:p>
        </p:txBody>
      </p:sp>
      <p:sp>
        <p:nvSpPr>
          <p:cNvPr id="13" name="文字方塊 12">
            <a:extLst>
              <a:ext uri="{FF2B5EF4-FFF2-40B4-BE49-F238E27FC236}">
                <a16:creationId xmlns:a16="http://schemas.microsoft.com/office/drawing/2014/main" id="{362793D2-BE5B-4EF5-B825-0DB65AA3D5D7}"/>
              </a:ext>
            </a:extLst>
          </p:cNvPr>
          <p:cNvSpPr txBox="1"/>
          <p:nvPr/>
        </p:nvSpPr>
        <p:spPr>
          <a:xfrm>
            <a:off x="7092283" y="3559973"/>
            <a:ext cx="1069055" cy="369332"/>
          </a:xfrm>
          <a:prstGeom prst="rect">
            <a:avLst/>
          </a:prstGeom>
          <a:noFill/>
        </p:spPr>
        <p:txBody>
          <a:bodyPr wrap="square" rtlCol="0">
            <a:spAutoFit/>
          </a:bodyPr>
          <a:lstStyle/>
          <a:p>
            <a:r>
              <a:rPr lang="en-US" altLang="zh-TW" dirty="0"/>
              <a:t>Omron?</a:t>
            </a:r>
            <a:endParaRPr lang="zh-TW" altLang="en-US" dirty="0"/>
          </a:p>
        </p:txBody>
      </p:sp>
      <p:cxnSp>
        <p:nvCxnSpPr>
          <p:cNvPr id="14" name="直線箭頭接點 36">
            <a:extLst>
              <a:ext uri="{FF2B5EF4-FFF2-40B4-BE49-F238E27FC236}">
                <a16:creationId xmlns:a16="http://schemas.microsoft.com/office/drawing/2014/main" id="{27DEDED0-300D-4FC9-85E0-254F5A22B67B}"/>
              </a:ext>
            </a:extLst>
          </p:cNvPr>
          <p:cNvCxnSpPr>
            <a:cxnSpLocks/>
          </p:cNvCxnSpPr>
          <p:nvPr/>
        </p:nvCxnSpPr>
        <p:spPr>
          <a:xfrm flipH="1">
            <a:off x="4159195" y="4214098"/>
            <a:ext cx="486546" cy="48361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線箭頭接點 36">
            <a:extLst>
              <a:ext uri="{FF2B5EF4-FFF2-40B4-BE49-F238E27FC236}">
                <a16:creationId xmlns:a16="http://schemas.microsoft.com/office/drawing/2014/main" id="{0A13BB2C-AD61-4D4C-9DDA-15678F0269F0}"/>
              </a:ext>
            </a:extLst>
          </p:cNvPr>
          <p:cNvCxnSpPr>
            <a:cxnSpLocks/>
          </p:cNvCxnSpPr>
          <p:nvPr/>
        </p:nvCxnSpPr>
        <p:spPr>
          <a:xfrm>
            <a:off x="5392587" y="4219855"/>
            <a:ext cx="0" cy="532019"/>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線箭頭接點 36">
            <a:extLst>
              <a:ext uri="{FF2B5EF4-FFF2-40B4-BE49-F238E27FC236}">
                <a16:creationId xmlns:a16="http://schemas.microsoft.com/office/drawing/2014/main" id="{E34A9573-63C6-45B8-A83B-EF293288CDBA}"/>
              </a:ext>
            </a:extLst>
          </p:cNvPr>
          <p:cNvCxnSpPr>
            <a:cxnSpLocks/>
          </p:cNvCxnSpPr>
          <p:nvPr/>
        </p:nvCxnSpPr>
        <p:spPr>
          <a:xfrm>
            <a:off x="5918258" y="4219855"/>
            <a:ext cx="426946" cy="433289"/>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0E9F1E18-75E4-472E-B3C0-49DC80D17998}"/>
              </a:ext>
            </a:extLst>
          </p:cNvPr>
          <p:cNvSpPr txBox="1"/>
          <p:nvPr/>
        </p:nvSpPr>
        <p:spPr>
          <a:xfrm>
            <a:off x="3851923" y="4677984"/>
            <a:ext cx="677131" cy="369332"/>
          </a:xfrm>
          <a:prstGeom prst="rect">
            <a:avLst/>
          </a:prstGeom>
          <a:noFill/>
        </p:spPr>
        <p:txBody>
          <a:bodyPr wrap="square" rtlCol="0">
            <a:spAutoFit/>
          </a:bodyPr>
          <a:lstStyle/>
          <a:p>
            <a:r>
              <a:rPr lang="en-US" altLang="zh-TW" dirty="0"/>
              <a:t>120?</a:t>
            </a:r>
            <a:endParaRPr lang="zh-TW" altLang="en-US" dirty="0"/>
          </a:p>
        </p:txBody>
      </p:sp>
      <p:sp>
        <p:nvSpPr>
          <p:cNvPr id="18" name="文字方塊 17">
            <a:extLst>
              <a:ext uri="{FF2B5EF4-FFF2-40B4-BE49-F238E27FC236}">
                <a16:creationId xmlns:a16="http://schemas.microsoft.com/office/drawing/2014/main" id="{9D6529B4-0619-4E1F-BD37-EDF44899428B}"/>
              </a:ext>
            </a:extLst>
          </p:cNvPr>
          <p:cNvSpPr txBox="1"/>
          <p:nvPr/>
        </p:nvSpPr>
        <p:spPr>
          <a:xfrm>
            <a:off x="5191016" y="4731990"/>
            <a:ext cx="677131" cy="369332"/>
          </a:xfrm>
          <a:prstGeom prst="rect">
            <a:avLst/>
          </a:prstGeom>
          <a:noFill/>
        </p:spPr>
        <p:txBody>
          <a:bodyPr wrap="square" rtlCol="0">
            <a:spAutoFit/>
          </a:bodyPr>
          <a:lstStyle/>
          <a:p>
            <a:r>
              <a:rPr lang="en-US" altLang="zh-TW" dirty="0"/>
              <a:t>79?</a:t>
            </a:r>
            <a:endParaRPr lang="zh-TW" altLang="en-US" dirty="0"/>
          </a:p>
        </p:txBody>
      </p:sp>
      <p:sp>
        <p:nvSpPr>
          <p:cNvPr id="19" name="文字方塊 18">
            <a:extLst>
              <a:ext uri="{FF2B5EF4-FFF2-40B4-BE49-F238E27FC236}">
                <a16:creationId xmlns:a16="http://schemas.microsoft.com/office/drawing/2014/main" id="{C2A21598-8ED3-4432-933B-9CA8D9288A71}"/>
              </a:ext>
            </a:extLst>
          </p:cNvPr>
          <p:cNvSpPr txBox="1"/>
          <p:nvPr/>
        </p:nvSpPr>
        <p:spPr>
          <a:xfrm>
            <a:off x="6237257" y="4623978"/>
            <a:ext cx="677131" cy="369332"/>
          </a:xfrm>
          <a:prstGeom prst="rect">
            <a:avLst/>
          </a:prstGeom>
          <a:noFill/>
        </p:spPr>
        <p:txBody>
          <a:bodyPr wrap="square" rtlCol="0">
            <a:spAutoFit/>
          </a:bodyPr>
          <a:lstStyle/>
          <a:p>
            <a:r>
              <a:rPr lang="en-US" altLang="zh-TW" dirty="0"/>
              <a:t>84?</a:t>
            </a:r>
            <a:endParaRPr lang="zh-TW" altLang="en-US" dirty="0"/>
          </a:p>
        </p:txBody>
      </p:sp>
    </p:spTree>
    <p:extLst>
      <p:ext uri="{BB962C8B-B14F-4D97-AF65-F5344CB8AC3E}">
        <p14:creationId xmlns:p14="http://schemas.microsoft.com/office/powerpoint/2010/main" val="10225267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B09C8D4-1690-4A2A-A843-838A660EA674}"/>
              </a:ext>
            </a:extLst>
          </p:cNvPr>
          <p:cNvSpPr>
            <a:spLocks noGrp="1"/>
          </p:cNvSpPr>
          <p:nvPr>
            <p:ph sz="quarter" idx="1"/>
          </p:nvPr>
        </p:nvSpPr>
        <p:spPr/>
        <p:txBody>
          <a:bodyPr/>
          <a:lstStyle/>
          <a:p>
            <a:r>
              <a:rPr lang="en-US" altLang="zh-TW" dirty="0"/>
              <a:t>Online market to offline:</a:t>
            </a:r>
            <a:r>
              <a:rPr lang="zh-TW" altLang="en-US" dirty="0"/>
              <a:t> </a:t>
            </a:r>
            <a:r>
              <a:rPr lang="en-US" altLang="zh-TW" dirty="0"/>
              <a:t>User preference analytics</a:t>
            </a:r>
          </a:p>
          <a:p>
            <a:r>
              <a:rPr lang="en-US" altLang="zh-TW" dirty="0"/>
              <a:t>Precision sales based on face, outfit, expression, etc.</a:t>
            </a:r>
            <a:endParaRPr lang="zh-TW" altLang="en-US" dirty="0"/>
          </a:p>
        </p:txBody>
      </p:sp>
      <p:sp>
        <p:nvSpPr>
          <p:cNvPr id="3" name="標題 2">
            <a:extLst>
              <a:ext uri="{FF2B5EF4-FFF2-40B4-BE49-F238E27FC236}">
                <a16:creationId xmlns:a16="http://schemas.microsoft.com/office/drawing/2014/main" id="{90E167F0-43F2-4E50-B9A9-0BC4ECA7A853}"/>
              </a:ext>
            </a:extLst>
          </p:cNvPr>
          <p:cNvSpPr>
            <a:spLocks noGrp="1"/>
          </p:cNvSpPr>
          <p:nvPr>
            <p:ph type="title"/>
          </p:nvPr>
        </p:nvSpPr>
        <p:spPr/>
        <p:txBody>
          <a:bodyPr/>
          <a:lstStyle/>
          <a:p>
            <a:r>
              <a:rPr lang="zh-TW" altLang="en-US" dirty="0"/>
              <a:t>人臉驗證與識別：</a:t>
            </a:r>
            <a:r>
              <a:rPr lang="en-US" altLang="zh-TW" dirty="0"/>
              <a:t>Extension</a:t>
            </a:r>
            <a:endParaRPr lang="zh-TW" altLang="en-US" dirty="0"/>
          </a:p>
        </p:txBody>
      </p:sp>
      <p:pic>
        <p:nvPicPr>
          <p:cNvPr id="7" name="圖片 6">
            <a:extLst>
              <a:ext uri="{FF2B5EF4-FFF2-40B4-BE49-F238E27FC236}">
                <a16:creationId xmlns:a16="http://schemas.microsoft.com/office/drawing/2014/main" id="{13328C50-46A5-4ACE-8444-4D098740559C}"/>
              </a:ext>
            </a:extLst>
          </p:cNvPr>
          <p:cNvPicPr>
            <a:picLocks noChangeAspect="1"/>
          </p:cNvPicPr>
          <p:nvPr/>
        </p:nvPicPr>
        <p:blipFill>
          <a:blip r:embed="rId2"/>
          <a:stretch>
            <a:fillRect/>
          </a:stretch>
        </p:blipFill>
        <p:spPr>
          <a:xfrm>
            <a:off x="2123731" y="2219143"/>
            <a:ext cx="4117255" cy="2636323"/>
          </a:xfrm>
          <a:prstGeom prst="rect">
            <a:avLst/>
          </a:prstGeom>
        </p:spPr>
      </p:pic>
    </p:spTree>
    <p:extLst>
      <p:ext uri="{BB962C8B-B14F-4D97-AF65-F5344CB8AC3E}">
        <p14:creationId xmlns:p14="http://schemas.microsoft.com/office/powerpoint/2010/main" val="4575994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2B80675-AEBC-4C9F-B369-E936448B74FC}"/>
              </a:ext>
            </a:extLst>
          </p:cNvPr>
          <p:cNvSpPr>
            <a:spLocks noGrp="1"/>
          </p:cNvSpPr>
          <p:nvPr>
            <p:ph sz="quarter" idx="1"/>
          </p:nvPr>
        </p:nvSpPr>
        <p:spPr/>
        <p:txBody>
          <a:bodyPr>
            <a:normAutofit fontScale="85000" lnSpcReduction="20000"/>
          </a:bodyPr>
          <a:lstStyle/>
          <a:p>
            <a:r>
              <a:rPr lang="zh-TW" altLang="en-US" dirty="0"/>
              <a:t>資料</a:t>
            </a:r>
            <a:r>
              <a:rPr lang="en-US" altLang="zh-TW" dirty="0">
                <a:sym typeface="Wingdings" panose="05000000000000000000" pitchFamily="2" charset="2"/>
              </a:rPr>
              <a:t></a:t>
            </a:r>
            <a:r>
              <a:rPr lang="zh-TW" altLang="en-US" dirty="0">
                <a:sym typeface="Wingdings" panose="05000000000000000000" pitchFamily="2" charset="2"/>
              </a:rPr>
              <a:t>資訊</a:t>
            </a:r>
            <a:r>
              <a:rPr lang="en-US" altLang="zh-TW" dirty="0">
                <a:sym typeface="Wingdings" panose="05000000000000000000" pitchFamily="2" charset="2"/>
              </a:rPr>
              <a:t></a:t>
            </a:r>
            <a:r>
              <a:rPr lang="zh-TW" altLang="en-US" dirty="0">
                <a:sym typeface="Wingdings" panose="05000000000000000000" pitchFamily="2" charset="2"/>
              </a:rPr>
              <a:t>模型</a:t>
            </a:r>
            <a:endParaRPr lang="en-US" altLang="zh-TW" dirty="0">
              <a:sym typeface="Wingdings" panose="05000000000000000000" pitchFamily="2" charset="2"/>
            </a:endParaRPr>
          </a:p>
          <a:p>
            <a:pPr lvl="1"/>
            <a:r>
              <a:rPr lang="zh-TW" altLang="en-US" dirty="0"/>
              <a:t>自動化資料收集、資料清理、資料儲存與管理</a:t>
            </a:r>
            <a:endParaRPr lang="en-US" altLang="zh-TW" dirty="0"/>
          </a:p>
          <a:p>
            <a:pPr lvl="1"/>
            <a:r>
              <a:rPr lang="zh-TW" altLang="en-US" dirty="0"/>
              <a:t>盡量使用結構化的資料</a:t>
            </a:r>
            <a:endParaRPr lang="en-US" altLang="zh-TW" dirty="0"/>
          </a:p>
          <a:p>
            <a:r>
              <a:rPr lang="zh-TW" altLang="en-US" dirty="0"/>
              <a:t>人工智慧不是萬能</a:t>
            </a:r>
            <a:endParaRPr lang="en-US" altLang="zh-TW" dirty="0"/>
          </a:p>
          <a:p>
            <a:pPr lvl="1"/>
            <a:r>
              <a:rPr lang="zh-TW" altLang="en-US" dirty="0"/>
              <a:t>無法處理假設性（沒有歷史資料）的問題</a:t>
            </a:r>
            <a:endParaRPr lang="en-US" altLang="zh-TW" dirty="0"/>
          </a:p>
          <a:p>
            <a:r>
              <a:rPr lang="zh-TW" altLang="en-US" dirty="0"/>
              <a:t>導入人工智慧不能只靠資訊部門</a:t>
            </a:r>
            <a:endParaRPr lang="en-US" altLang="zh-TW" dirty="0"/>
          </a:p>
          <a:p>
            <a:pPr lvl="1"/>
            <a:r>
              <a:rPr lang="zh-TW" altLang="en-US" dirty="0"/>
              <a:t>需與領域專家一再溝通</a:t>
            </a:r>
            <a:endParaRPr lang="en-US" altLang="zh-TW" dirty="0"/>
          </a:p>
          <a:p>
            <a:r>
              <a:rPr lang="zh-TW" altLang="en-US" dirty="0"/>
              <a:t>主管需有</a:t>
            </a:r>
            <a:r>
              <a:rPr lang="zh-TW" altLang="en-US"/>
              <a:t>評估模型與人才的</a:t>
            </a:r>
            <a:r>
              <a:rPr lang="zh-TW" altLang="en-US" dirty="0"/>
              <a:t>能力</a:t>
            </a:r>
            <a:endParaRPr lang="en-US" altLang="zh-TW" dirty="0"/>
          </a:p>
          <a:p>
            <a:pPr lvl="1"/>
            <a:r>
              <a:rPr lang="zh-TW" altLang="en-US" dirty="0"/>
              <a:t>相信人工智慧，也要瞭解它的極限</a:t>
            </a:r>
            <a:endParaRPr lang="en-US" altLang="zh-TW" dirty="0"/>
          </a:p>
          <a:p>
            <a:r>
              <a:rPr lang="zh-TW" altLang="en-US" dirty="0"/>
              <a:t>所有的模型都必須持續檢驗、一再訓練</a:t>
            </a:r>
            <a:endParaRPr lang="en-US" altLang="zh-TW" dirty="0"/>
          </a:p>
          <a:p>
            <a:pPr lvl="1"/>
            <a:r>
              <a:rPr lang="zh-TW" altLang="en-US" dirty="0"/>
              <a:t>不斷變化的世界產生不斷變化的模型</a:t>
            </a:r>
            <a:endParaRPr lang="en-US" altLang="zh-TW" dirty="0"/>
          </a:p>
          <a:p>
            <a:pPr lvl="1"/>
            <a:r>
              <a:rPr lang="zh-TW" altLang="en-US" dirty="0"/>
              <a:t>模型的管理、切換、串接</a:t>
            </a:r>
            <a:endParaRPr lang="en-US" altLang="zh-TW" dirty="0"/>
          </a:p>
          <a:p>
            <a:endParaRPr lang="zh-TW" altLang="en-US" dirty="0"/>
          </a:p>
        </p:txBody>
      </p:sp>
      <p:sp>
        <p:nvSpPr>
          <p:cNvPr id="3" name="標題 2">
            <a:extLst>
              <a:ext uri="{FF2B5EF4-FFF2-40B4-BE49-F238E27FC236}">
                <a16:creationId xmlns:a16="http://schemas.microsoft.com/office/drawing/2014/main" id="{2A9E4AF0-1E56-4C08-B812-23A0F342F15C}"/>
              </a:ext>
            </a:extLst>
          </p:cNvPr>
          <p:cNvSpPr>
            <a:spLocks noGrp="1"/>
          </p:cNvSpPr>
          <p:nvPr>
            <p:ph type="title"/>
          </p:nvPr>
        </p:nvSpPr>
        <p:spPr/>
        <p:txBody>
          <a:bodyPr/>
          <a:lstStyle/>
          <a:p>
            <a:r>
              <a:rPr lang="zh-TW" altLang="en-US" dirty="0"/>
              <a:t>專業經理人如何面對人工智慧</a:t>
            </a:r>
          </a:p>
        </p:txBody>
      </p:sp>
    </p:spTree>
    <p:extLst>
      <p:ext uri="{BB962C8B-B14F-4D97-AF65-F5344CB8AC3E}">
        <p14:creationId xmlns:p14="http://schemas.microsoft.com/office/powerpoint/2010/main" val="36857464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kumimoji="1" lang="zh-TW" altLang="en-US" dirty="0"/>
              <a:t>結論  </a:t>
            </a:r>
            <a:r>
              <a:rPr kumimoji="1" lang="en-US" altLang="zh-TW" dirty="0"/>
              <a:t>Conclusions</a:t>
            </a:r>
            <a:endParaRPr kumimoji="1" lang="zh-TW" altLang="en-US" dirty="0"/>
          </a:p>
        </p:txBody>
      </p:sp>
      <p:sp>
        <p:nvSpPr>
          <p:cNvPr id="3" name="內容版面配置區 2"/>
          <p:cNvSpPr>
            <a:spLocks noGrp="1"/>
          </p:cNvSpPr>
          <p:nvPr>
            <p:ph sz="quarter" idx="1"/>
          </p:nvPr>
        </p:nvSpPr>
        <p:spPr>
          <a:xfrm>
            <a:off x="457200" y="1285866"/>
            <a:ext cx="8147248" cy="3569598"/>
          </a:xfrm>
        </p:spPr>
        <p:txBody>
          <a:bodyPr>
            <a:normAutofit fontScale="92500" lnSpcReduction="20000"/>
          </a:bodyPr>
          <a:lstStyle/>
          <a:p>
            <a:r>
              <a:rPr kumimoji="1" lang="zh-TW" altLang="en-US" dirty="0"/>
              <a:t>產業</a:t>
            </a:r>
            <a:r>
              <a:rPr kumimoji="1" lang="en-US" altLang="zh-TW" dirty="0"/>
              <a:t>AI</a:t>
            </a:r>
            <a:r>
              <a:rPr kumimoji="1" lang="zh-TW" altLang="en-US" dirty="0"/>
              <a:t>成熟度</a:t>
            </a:r>
            <a:r>
              <a:rPr kumimoji="1" lang="en-US" altLang="zh-TW" dirty="0"/>
              <a:t> (2018)</a:t>
            </a:r>
          </a:p>
          <a:p>
            <a:pPr lvl="1"/>
            <a:r>
              <a:rPr kumimoji="1" lang="zh-TW" altLang="en-US" dirty="0"/>
              <a:t>台灣：金融業較高、但尚有</a:t>
            </a:r>
            <a:r>
              <a:rPr kumimoji="1" lang="en-US" altLang="zh-TW" dirty="0"/>
              <a:t>6</a:t>
            </a:r>
            <a:r>
              <a:rPr kumimoji="1" lang="zh-TW" altLang="en-US" dirty="0"/>
              <a:t>成企業未導入</a:t>
            </a:r>
            <a:r>
              <a:rPr kumimoji="1" lang="en-US" altLang="zh-TW" dirty="0"/>
              <a:t>AI (</a:t>
            </a:r>
            <a:r>
              <a:rPr kumimoji="1" lang="en-US" altLang="zh-TW" dirty="0">
                <a:hlinkClick r:id="rId3"/>
              </a:rPr>
              <a:t>link</a:t>
            </a:r>
            <a:r>
              <a:rPr kumimoji="1" lang="en-US" altLang="zh-TW" dirty="0"/>
              <a:t>)</a:t>
            </a:r>
          </a:p>
          <a:p>
            <a:pPr lvl="1"/>
            <a:r>
              <a:rPr kumimoji="1" lang="zh-TW" altLang="en-US" dirty="0"/>
              <a:t>美國：</a:t>
            </a:r>
            <a:r>
              <a:rPr kumimoji="1" lang="en-US" altLang="zh-TW" dirty="0"/>
              <a:t>66.7%</a:t>
            </a:r>
            <a:r>
              <a:rPr kumimoji="1" lang="zh-TW" altLang="en-US" dirty="0"/>
              <a:t>企業仍在觀望 </a:t>
            </a:r>
            <a:r>
              <a:rPr kumimoji="1" lang="en-US" altLang="zh-TW" dirty="0"/>
              <a:t>(</a:t>
            </a:r>
            <a:r>
              <a:rPr kumimoji="1" lang="en-US" altLang="zh-TW" dirty="0">
                <a:hlinkClick r:id="rId4"/>
              </a:rPr>
              <a:t>link</a:t>
            </a:r>
            <a:r>
              <a:rPr kumimoji="1" lang="en-US" altLang="zh-TW" dirty="0"/>
              <a:t>)</a:t>
            </a:r>
          </a:p>
          <a:p>
            <a:r>
              <a:rPr kumimoji="1" lang="zh-TW" altLang="en-US" dirty="0"/>
              <a:t>導入</a:t>
            </a:r>
            <a:r>
              <a:rPr kumimoji="1" lang="en-US" altLang="zh-TW" dirty="0"/>
              <a:t>AI</a:t>
            </a:r>
            <a:r>
              <a:rPr kumimoji="1" lang="zh-TW" altLang="en-US" dirty="0"/>
              <a:t>成功之關鍵</a:t>
            </a:r>
            <a:endParaRPr kumimoji="1" lang="en-US" altLang="zh-TW" dirty="0"/>
          </a:p>
          <a:p>
            <a:pPr lvl="1"/>
            <a:r>
              <a:rPr kumimoji="1" lang="zh-TW" altLang="en-US" dirty="0"/>
              <a:t>公開、透明、科技、人性</a:t>
            </a:r>
            <a:endParaRPr kumimoji="1" lang="en-US" altLang="zh-TW" dirty="0"/>
          </a:p>
          <a:p>
            <a:r>
              <a:rPr kumimoji="1" lang="en-US" altLang="zh-TW" dirty="0"/>
              <a:t>Is AI for real this time?</a:t>
            </a:r>
            <a:r>
              <a:rPr kumimoji="1" lang="zh-TW" altLang="en-US" dirty="0"/>
              <a:t> </a:t>
            </a:r>
            <a:r>
              <a:rPr kumimoji="1" lang="en-US" altLang="zh-TW" dirty="0"/>
              <a:t>Definitely yes!</a:t>
            </a:r>
            <a:r>
              <a:rPr kumimoji="1" lang="zh-TW" altLang="en-US" dirty="0"/>
              <a:t> </a:t>
            </a:r>
            <a:r>
              <a:rPr kumimoji="1" lang="en-US" altLang="zh-TW" dirty="0"/>
              <a:t>(Analogy: Internet era)</a:t>
            </a:r>
          </a:p>
          <a:p>
            <a:r>
              <a:rPr kumimoji="1" lang="en-US" altLang="zh-TW" dirty="0"/>
              <a:t>What to expect</a:t>
            </a:r>
          </a:p>
          <a:p>
            <a:pPr lvl="1"/>
            <a:r>
              <a:rPr kumimoji="1" lang="en-US" altLang="zh-TW" dirty="0"/>
              <a:t>Better customer care via chatbot and AR/VR</a:t>
            </a:r>
          </a:p>
          <a:p>
            <a:pPr lvl="1"/>
            <a:r>
              <a:rPr kumimoji="1" lang="en-US" altLang="zh-TW" dirty="0"/>
              <a:t>Better security </a:t>
            </a:r>
            <a:r>
              <a:rPr kumimoji="1" lang="en-US" altLang="zh-TW" dirty="0">
                <a:sym typeface="Wingdings" panose="05000000000000000000" pitchFamily="2" charset="2"/>
              </a:rPr>
              <a:t> </a:t>
            </a:r>
            <a:r>
              <a:rPr kumimoji="1" lang="en-US" altLang="zh-TW" dirty="0"/>
              <a:t>Open transactions </a:t>
            </a:r>
            <a:r>
              <a:rPr kumimoji="1" lang="en-US" altLang="zh-TW" dirty="0">
                <a:sym typeface="Wingdings" panose="05000000000000000000" pitchFamily="2" charset="2"/>
              </a:rPr>
              <a:t> little transaction fee</a:t>
            </a:r>
          </a:p>
          <a:p>
            <a:pPr lvl="1"/>
            <a:r>
              <a:rPr kumimoji="1" lang="en-US" altLang="zh-TW" dirty="0">
                <a:sym typeface="Wingdings" panose="05000000000000000000" pitchFamily="2" charset="2"/>
              </a:rPr>
              <a:t>Easier personal finances</a:t>
            </a:r>
          </a:p>
          <a:p>
            <a:pPr lvl="1"/>
            <a:r>
              <a:rPr kumimoji="1" lang="en-US" altLang="zh-TW" dirty="0">
                <a:sym typeface="Wingdings" panose="05000000000000000000" pitchFamily="2" charset="2"/>
              </a:rPr>
              <a:t>Human competition  AI competition  Digital gaps</a:t>
            </a:r>
            <a:r>
              <a:rPr kumimoji="1" lang="zh-TW" altLang="en-US" dirty="0">
                <a:sym typeface="Wingdings" panose="05000000000000000000" pitchFamily="2" charset="2"/>
              </a:rPr>
              <a:t> </a:t>
            </a:r>
            <a:r>
              <a:rPr kumimoji="1" lang="en-US" altLang="zh-TW" dirty="0">
                <a:sym typeface="Wingdings" panose="05000000000000000000" pitchFamily="2" charset="2"/>
              </a:rPr>
              <a:t>again!</a:t>
            </a:r>
            <a:endParaRPr kumimoji="1" lang="en-US" altLang="zh-TW" dirty="0"/>
          </a:p>
          <a:p>
            <a:pPr lvl="1"/>
            <a:endParaRPr kumimoji="1" lang="en-US" altLang="zh-TW" dirty="0"/>
          </a:p>
          <a:p>
            <a:endParaRPr kumimoji="1" lang="en-US" altLang="zh-TW" dirty="0"/>
          </a:p>
          <a:p>
            <a:endParaRPr kumimoji="1" lang="zh-TW" altLang="en-US" dirty="0"/>
          </a:p>
        </p:txBody>
      </p:sp>
    </p:spTree>
    <p:extLst>
      <p:ext uri="{BB962C8B-B14F-4D97-AF65-F5344CB8AC3E}">
        <p14:creationId xmlns:p14="http://schemas.microsoft.com/office/powerpoint/2010/main" val="26251102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p:txBody>
          <a:bodyPr>
            <a:normAutofit fontScale="70000" lnSpcReduction="20000"/>
          </a:bodyPr>
          <a:lstStyle/>
          <a:p>
            <a:r>
              <a:rPr lang="zh-TW" altLang="en-US" dirty="0"/>
              <a:t>共享經濟</a:t>
            </a:r>
            <a:endParaRPr lang="en-US" altLang="zh-TW" dirty="0"/>
          </a:p>
          <a:p>
            <a:pPr lvl="1"/>
            <a:r>
              <a:rPr lang="zh-TW" altLang="en-US" dirty="0"/>
              <a:t>共享單車、共享房屋、共享汽車、共享衣櫥</a:t>
            </a:r>
            <a:r>
              <a:rPr lang="en-US" altLang="zh-TW" dirty="0"/>
              <a:t>…</a:t>
            </a:r>
          </a:p>
          <a:p>
            <a:r>
              <a:rPr lang="zh-TW" altLang="en-US" dirty="0"/>
              <a:t>數位支付</a:t>
            </a:r>
            <a:endParaRPr lang="en-US" altLang="zh-TW" dirty="0"/>
          </a:p>
          <a:p>
            <a:pPr lvl="1"/>
            <a:r>
              <a:rPr lang="zh-TW" altLang="en-US" dirty="0"/>
              <a:t>支付寶、微信支付、</a:t>
            </a:r>
            <a:r>
              <a:rPr lang="en-US" altLang="zh-TW" dirty="0"/>
              <a:t> Apple Pay</a:t>
            </a:r>
            <a:r>
              <a:rPr lang="zh-TW" altLang="en-US" dirty="0"/>
              <a:t>、</a:t>
            </a:r>
            <a:r>
              <a:rPr lang="en-US" altLang="zh-TW" dirty="0"/>
              <a:t>Line Pay…</a:t>
            </a:r>
          </a:p>
          <a:p>
            <a:r>
              <a:rPr lang="en-US" altLang="zh-TW" dirty="0"/>
              <a:t> </a:t>
            </a:r>
            <a:r>
              <a:rPr lang="zh-TW" altLang="en-US" dirty="0"/>
              <a:t>虛擬貨幣</a:t>
            </a:r>
            <a:endParaRPr lang="en-US" altLang="zh-TW" dirty="0"/>
          </a:p>
          <a:p>
            <a:pPr lvl="1"/>
            <a:r>
              <a:rPr lang="zh-TW" altLang="en-US" dirty="0"/>
              <a:t>比特幣、以太幣</a:t>
            </a:r>
            <a:r>
              <a:rPr lang="en-US" altLang="zh-TW" dirty="0"/>
              <a:t>…</a:t>
            </a:r>
          </a:p>
          <a:p>
            <a:r>
              <a:rPr lang="zh-TW" altLang="en-US" dirty="0"/>
              <a:t>理財與借貸</a:t>
            </a:r>
            <a:endParaRPr lang="en-US" altLang="zh-TW" dirty="0"/>
          </a:p>
          <a:p>
            <a:pPr lvl="1"/>
            <a:r>
              <a:rPr lang="zh-TW" altLang="en-US" dirty="0"/>
              <a:t>機器人理財、程式交易、眾籌平台、</a:t>
            </a:r>
            <a:r>
              <a:rPr lang="en-US" altLang="zh-TW" dirty="0"/>
              <a:t>P2P</a:t>
            </a:r>
            <a:r>
              <a:rPr lang="zh-TW" altLang="en-US" dirty="0"/>
              <a:t>借貸</a:t>
            </a:r>
            <a:r>
              <a:rPr lang="en-US" altLang="zh-TW" dirty="0"/>
              <a:t>…</a:t>
            </a:r>
          </a:p>
          <a:p>
            <a:r>
              <a:rPr lang="zh-TW" altLang="en-US" dirty="0"/>
              <a:t>商業行為</a:t>
            </a:r>
            <a:endParaRPr lang="en-US" altLang="zh-TW" dirty="0"/>
          </a:p>
          <a:p>
            <a:pPr lvl="1"/>
            <a:r>
              <a:rPr lang="zh-TW" altLang="en-US" dirty="0"/>
              <a:t>智慧零售、無人商店、精準行銷</a:t>
            </a:r>
            <a:r>
              <a:rPr lang="en-US" altLang="zh-TW" dirty="0"/>
              <a:t>…</a:t>
            </a:r>
          </a:p>
          <a:p>
            <a:r>
              <a:rPr lang="zh-TW" altLang="en-US" dirty="0"/>
              <a:t>自動化</a:t>
            </a:r>
            <a:endParaRPr lang="en-US" altLang="zh-TW" dirty="0"/>
          </a:p>
          <a:p>
            <a:pPr lvl="1"/>
            <a:r>
              <a:rPr lang="zh-TW" altLang="en-US" dirty="0"/>
              <a:t>自駕車</a:t>
            </a:r>
            <a:r>
              <a:rPr lang="en-US" altLang="zh-TW" dirty="0"/>
              <a:t>…</a:t>
            </a:r>
          </a:p>
          <a:p>
            <a:r>
              <a:rPr lang="en-US" altLang="zh-TW" dirty="0"/>
              <a:t>…</a:t>
            </a:r>
          </a:p>
        </p:txBody>
      </p:sp>
      <p:sp>
        <p:nvSpPr>
          <p:cNvPr id="2" name="標題 1"/>
          <p:cNvSpPr>
            <a:spLocks noGrp="1"/>
          </p:cNvSpPr>
          <p:nvPr>
            <p:ph type="title"/>
          </p:nvPr>
        </p:nvSpPr>
        <p:spPr/>
        <p:txBody>
          <a:bodyPr/>
          <a:lstStyle/>
          <a:p>
            <a:r>
              <a:rPr lang="zh-TW" altLang="en-US" dirty="0"/>
              <a:t>風起雲湧、鋪天蓋地的金融科技</a:t>
            </a:r>
          </a:p>
        </p:txBody>
      </p:sp>
    </p:spTree>
    <p:extLst>
      <p:ext uri="{BB962C8B-B14F-4D97-AF65-F5344CB8AC3E}">
        <p14:creationId xmlns:p14="http://schemas.microsoft.com/office/powerpoint/2010/main" val="41561493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p:txBody>
          <a:bodyPr/>
          <a:lstStyle/>
          <a:p>
            <a:r>
              <a:rPr lang="zh-TW" altLang="en-US" dirty="0"/>
              <a:t>細部組成 </a:t>
            </a:r>
            <a:r>
              <a:rPr lang="en-US" altLang="zh-TW" dirty="0"/>
              <a:t>(</a:t>
            </a:r>
            <a:r>
              <a:rPr lang="zh-TW" altLang="en-US" dirty="0">
                <a:hlinkClick r:id="rId2"/>
              </a:rPr>
              <a:t>維基百科</a:t>
            </a:r>
            <a:r>
              <a:rPr lang="en-US" altLang="zh-TW" dirty="0"/>
              <a:t>)</a:t>
            </a:r>
            <a:r>
              <a:rPr lang="zh-TW" altLang="en-US" dirty="0"/>
              <a:t> </a:t>
            </a:r>
            <a:endParaRPr lang="en-US" altLang="zh-TW" dirty="0"/>
          </a:p>
          <a:p>
            <a:endParaRPr lang="en-US" altLang="zh-TW" dirty="0"/>
          </a:p>
        </p:txBody>
      </p:sp>
      <p:sp>
        <p:nvSpPr>
          <p:cNvPr id="2" name="標題 1"/>
          <p:cNvSpPr>
            <a:spLocks noGrp="1"/>
          </p:cNvSpPr>
          <p:nvPr>
            <p:ph type="title"/>
          </p:nvPr>
        </p:nvSpPr>
        <p:spPr/>
        <p:txBody>
          <a:bodyPr/>
          <a:lstStyle/>
          <a:p>
            <a:r>
              <a:rPr lang="zh-TW" altLang="en-US" dirty="0"/>
              <a:t>金融科技的細部組成</a:t>
            </a:r>
          </a:p>
        </p:txBody>
      </p:sp>
      <p:pic>
        <p:nvPicPr>
          <p:cNvPr id="3" name="圖片 2">
            <a:extLst>
              <a:ext uri="{FF2B5EF4-FFF2-40B4-BE49-F238E27FC236}">
                <a16:creationId xmlns:a16="http://schemas.microsoft.com/office/drawing/2014/main" id="{09C64446-23A1-4D44-AF76-10C1997DF460}"/>
              </a:ext>
            </a:extLst>
          </p:cNvPr>
          <p:cNvPicPr>
            <a:picLocks noChangeAspect="1"/>
          </p:cNvPicPr>
          <p:nvPr/>
        </p:nvPicPr>
        <p:blipFill>
          <a:blip r:embed="rId3"/>
          <a:stretch>
            <a:fillRect/>
          </a:stretch>
        </p:blipFill>
        <p:spPr>
          <a:xfrm>
            <a:off x="611560" y="1347614"/>
            <a:ext cx="7848872" cy="2016224"/>
          </a:xfrm>
          <a:prstGeom prst="rect">
            <a:avLst/>
          </a:prstGeom>
        </p:spPr>
      </p:pic>
    </p:spTree>
    <p:extLst>
      <p:ext uri="{BB962C8B-B14F-4D97-AF65-F5344CB8AC3E}">
        <p14:creationId xmlns:p14="http://schemas.microsoft.com/office/powerpoint/2010/main" val="1528864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p:txBody>
          <a:bodyPr/>
          <a:lstStyle/>
          <a:p>
            <a:r>
              <a:rPr lang="en-US" altLang="zh-TW" dirty="0"/>
              <a:t>The global FinTech sector raised $41.7bn in the first half of 2018, surpassing last year’s record total</a:t>
            </a:r>
            <a:r>
              <a:rPr lang="zh-TW" altLang="en-US" dirty="0"/>
              <a:t> </a:t>
            </a:r>
            <a:endParaRPr lang="en-US" altLang="zh-TW" dirty="0"/>
          </a:p>
          <a:p>
            <a:endParaRPr lang="en-US" altLang="zh-TW" dirty="0"/>
          </a:p>
        </p:txBody>
      </p:sp>
      <p:sp>
        <p:nvSpPr>
          <p:cNvPr id="2" name="標題 1"/>
          <p:cNvSpPr>
            <a:spLocks noGrp="1"/>
          </p:cNvSpPr>
          <p:nvPr>
            <p:ph type="title"/>
          </p:nvPr>
        </p:nvSpPr>
        <p:spPr/>
        <p:txBody>
          <a:bodyPr/>
          <a:lstStyle/>
          <a:p>
            <a:r>
              <a:rPr lang="zh-TW" altLang="en-US" dirty="0"/>
              <a:t>金融科技的前景</a:t>
            </a:r>
          </a:p>
        </p:txBody>
      </p:sp>
      <p:pic>
        <p:nvPicPr>
          <p:cNvPr id="1026" name="Picture 2" descr="https://fintech.global/wp-content/uploads/2018/07/FinTech.jpg">
            <a:extLst>
              <a:ext uri="{FF2B5EF4-FFF2-40B4-BE49-F238E27FC236}">
                <a16:creationId xmlns:a16="http://schemas.microsoft.com/office/drawing/2014/main" id="{A2789C0B-FE68-4201-85C6-24F9E4774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11711"/>
            <a:ext cx="5715000" cy="2520279"/>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1728A447-0828-410B-9321-DF57E64EB8B4}"/>
              </a:ext>
            </a:extLst>
          </p:cNvPr>
          <p:cNvSpPr/>
          <p:nvPr/>
        </p:nvSpPr>
        <p:spPr>
          <a:xfrm>
            <a:off x="1835696" y="4787870"/>
            <a:ext cx="5359416" cy="306467"/>
          </a:xfrm>
          <a:prstGeom prst="wedgeRoundRectCallout">
            <a:avLst>
              <a:gd name="adj1" fmla="val -38862"/>
              <a:gd name="adj2" fmla="val -9174"/>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https://fintech.global/2018-is-already-a-record-year-for-global-fintech-investment/</a:t>
            </a:r>
            <a:endParaRPr lang="en-US" altLang="zh-TW" sz="12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97468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D7FC8B5-699F-4351-95BA-D73C04B348F4}"/>
              </a:ext>
            </a:extLst>
          </p:cNvPr>
          <p:cNvSpPr>
            <a:spLocks noGrp="1"/>
          </p:cNvSpPr>
          <p:nvPr>
            <p:ph sz="quarter" idx="1"/>
          </p:nvPr>
        </p:nvSpPr>
        <p:spPr>
          <a:xfrm>
            <a:off x="457200" y="1285866"/>
            <a:ext cx="8291264" cy="3569598"/>
          </a:xfrm>
        </p:spPr>
        <p:txBody>
          <a:bodyPr>
            <a:normAutofit fontScale="92500" lnSpcReduction="20000"/>
          </a:bodyPr>
          <a:lstStyle/>
          <a:p>
            <a:r>
              <a:rPr lang="en-US" altLang="zh-TW" dirty="0"/>
              <a:t>Advantages</a:t>
            </a:r>
          </a:p>
          <a:p>
            <a:pPr lvl="1"/>
            <a:r>
              <a:rPr lang="en-US" altLang="zh-TW" dirty="0"/>
              <a:t>Cost-effective</a:t>
            </a:r>
          </a:p>
          <a:p>
            <a:pPr lvl="3"/>
            <a:r>
              <a:rPr lang="en-US" altLang="zh-TW" dirty="0">
                <a:hlinkClick r:id="rId2"/>
              </a:rPr>
              <a:t>Bringing AI on board cut losses by 23%~25% annually</a:t>
            </a:r>
            <a:endParaRPr lang="en-US" altLang="zh-TW" dirty="0"/>
          </a:p>
          <a:p>
            <a:pPr lvl="1"/>
            <a:r>
              <a:rPr lang="en-US" altLang="zh-TW" dirty="0"/>
              <a:t>Faster</a:t>
            </a:r>
          </a:p>
          <a:p>
            <a:pPr lvl="1"/>
            <a:r>
              <a:rPr lang="en-US" altLang="zh-TW" dirty="0"/>
              <a:t>More factors to consider in decision making</a:t>
            </a:r>
          </a:p>
          <a:p>
            <a:pPr lvl="1"/>
            <a:r>
              <a:rPr lang="en-US" altLang="zh-TW" dirty="0"/>
              <a:t>More flexibility</a:t>
            </a:r>
          </a:p>
          <a:p>
            <a:pPr lvl="1"/>
            <a:r>
              <a:rPr lang="en-US" altLang="zh-TW" dirty="0"/>
              <a:t>Less personal bias</a:t>
            </a:r>
          </a:p>
          <a:p>
            <a:r>
              <a:rPr lang="en-US" altLang="zh-TW" dirty="0"/>
              <a:t>Disadvantages</a:t>
            </a:r>
          </a:p>
          <a:p>
            <a:pPr lvl="1"/>
            <a:r>
              <a:rPr lang="en-US" altLang="zh-TW" dirty="0"/>
              <a:t>Some factors may not used properly for AI </a:t>
            </a:r>
            <a:r>
              <a:rPr lang="en-US" altLang="zh-TW" dirty="0">
                <a:sym typeface="Wingdings" panose="05000000000000000000" pitchFamily="2" charset="2"/>
              </a:rPr>
              <a:t> Advances in AI needed</a:t>
            </a:r>
            <a:endParaRPr lang="en-US" altLang="zh-TW" dirty="0"/>
          </a:p>
          <a:p>
            <a:pPr lvl="1"/>
            <a:r>
              <a:rPr lang="en-US" altLang="zh-TW" dirty="0"/>
              <a:t>Huge computing power needed </a:t>
            </a:r>
            <a:r>
              <a:rPr lang="en-US" altLang="zh-TW" dirty="0">
                <a:sym typeface="Wingdings" panose="05000000000000000000" pitchFamily="2" charset="2"/>
              </a:rPr>
              <a:t> Not environmentally friendly</a:t>
            </a:r>
            <a:endParaRPr lang="en-US" altLang="zh-TW" dirty="0"/>
          </a:p>
          <a:p>
            <a:pPr lvl="1"/>
            <a:r>
              <a:rPr lang="en-US" altLang="zh-TW" dirty="0"/>
              <a:t>Some jobs being replaced by AI </a:t>
            </a:r>
            <a:r>
              <a:rPr lang="en-US" altLang="zh-TW" dirty="0">
                <a:sym typeface="Wingdings" panose="05000000000000000000" pitchFamily="2" charset="2"/>
              </a:rPr>
              <a:t> </a:t>
            </a:r>
            <a:r>
              <a:rPr lang="zh-TW" altLang="en-US" dirty="0">
                <a:sym typeface="Wingdings" panose="05000000000000000000" pitchFamily="2" charset="2"/>
              </a:rPr>
              <a:t>假議題</a:t>
            </a:r>
            <a:r>
              <a:rPr lang="en-US" altLang="zh-TW" dirty="0"/>
              <a:t>???</a:t>
            </a:r>
          </a:p>
        </p:txBody>
      </p:sp>
      <p:sp>
        <p:nvSpPr>
          <p:cNvPr id="3" name="標題 2">
            <a:extLst>
              <a:ext uri="{FF2B5EF4-FFF2-40B4-BE49-F238E27FC236}">
                <a16:creationId xmlns:a16="http://schemas.microsoft.com/office/drawing/2014/main" id="{5971BA5F-A25E-4A59-A1D8-F439F628A7F9}"/>
              </a:ext>
            </a:extLst>
          </p:cNvPr>
          <p:cNvSpPr>
            <a:spLocks noGrp="1"/>
          </p:cNvSpPr>
          <p:nvPr>
            <p:ph type="title"/>
          </p:nvPr>
        </p:nvSpPr>
        <p:spPr>
          <a:xfrm>
            <a:off x="467544" y="195486"/>
            <a:ext cx="7467600" cy="857250"/>
          </a:xfrm>
        </p:spPr>
        <p:txBody>
          <a:bodyPr>
            <a:normAutofit fontScale="90000"/>
          </a:bodyPr>
          <a:lstStyle/>
          <a:p>
            <a:r>
              <a:rPr lang="zh-TW" altLang="en-US" dirty="0"/>
              <a:t>人工智慧帶來的優點與缺點</a:t>
            </a:r>
            <a:br>
              <a:rPr lang="en-US" altLang="zh-TW" dirty="0"/>
            </a:br>
            <a:r>
              <a:rPr lang="en-US" altLang="zh-TW" dirty="0"/>
              <a:t>Advantages of Bringing AI on Board</a:t>
            </a:r>
            <a:endParaRPr lang="zh-TW" altLang="en-US" dirty="0"/>
          </a:p>
        </p:txBody>
      </p:sp>
    </p:spTree>
    <p:extLst>
      <p:ext uri="{BB962C8B-B14F-4D97-AF65-F5344CB8AC3E}">
        <p14:creationId xmlns:p14="http://schemas.microsoft.com/office/powerpoint/2010/main" val="27396060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D7FC8B5-699F-4351-95BA-D73C04B348F4}"/>
              </a:ext>
            </a:extLst>
          </p:cNvPr>
          <p:cNvSpPr>
            <a:spLocks noGrp="1"/>
          </p:cNvSpPr>
          <p:nvPr>
            <p:ph sz="quarter" idx="1"/>
          </p:nvPr>
        </p:nvSpPr>
        <p:spPr>
          <a:xfrm>
            <a:off x="457200" y="1285866"/>
            <a:ext cx="7715200" cy="3569598"/>
          </a:xfrm>
        </p:spPr>
        <p:txBody>
          <a:bodyPr>
            <a:normAutofit fontScale="77500" lnSpcReduction="20000"/>
          </a:bodyPr>
          <a:lstStyle/>
          <a:p>
            <a:r>
              <a:rPr lang="en-US" altLang="zh-TW" dirty="0"/>
              <a:t>Credit scoring and decisions</a:t>
            </a:r>
          </a:p>
          <a:p>
            <a:pPr lvl="1"/>
            <a:r>
              <a:rPr lang="en-US" altLang="zh-TW" dirty="0"/>
              <a:t>More factors to consider (including social networks)</a:t>
            </a:r>
          </a:p>
          <a:p>
            <a:r>
              <a:rPr lang="en-US" altLang="zh-TW" dirty="0"/>
              <a:t>Precision sales</a:t>
            </a:r>
          </a:p>
          <a:p>
            <a:pPr lvl="1"/>
            <a:r>
              <a:rPr lang="zh-TW" altLang="en-US" dirty="0"/>
              <a:t>金融行為預測</a:t>
            </a:r>
            <a:endParaRPr lang="en-US" altLang="zh-TW" dirty="0"/>
          </a:p>
          <a:p>
            <a:r>
              <a:rPr lang="en-US" altLang="zh-TW" dirty="0"/>
              <a:t>Fraud prevention</a:t>
            </a:r>
            <a:r>
              <a:rPr lang="zh-TW" altLang="en-US" dirty="0"/>
              <a:t> </a:t>
            </a:r>
            <a:r>
              <a:rPr lang="en-US" altLang="zh-TW" dirty="0"/>
              <a:t>and risk management</a:t>
            </a:r>
          </a:p>
          <a:p>
            <a:pPr lvl="1"/>
            <a:r>
              <a:rPr lang="zh-TW" altLang="en-US" dirty="0"/>
              <a:t>反洗錢 </a:t>
            </a:r>
            <a:r>
              <a:rPr lang="en-US" altLang="zh-TW" dirty="0"/>
              <a:t>(Anti-money laundering)</a:t>
            </a:r>
          </a:p>
          <a:p>
            <a:r>
              <a:rPr lang="en-US" altLang="zh-TW" dirty="0"/>
              <a:t>Trading</a:t>
            </a:r>
          </a:p>
          <a:p>
            <a:pPr lvl="1"/>
            <a:r>
              <a:rPr lang="zh-TW" altLang="en-US" dirty="0"/>
              <a:t>自動及高速交易</a:t>
            </a:r>
            <a:endParaRPr lang="en-US" altLang="zh-TW" dirty="0"/>
          </a:p>
          <a:p>
            <a:r>
              <a:rPr lang="en-US" altLang="zh-TW" dirty="0"/>
              <a:t>Personalized banking</a:t>
            </a:r>
          </a:p>
          <a:p>
            <a:pPr lvl="1"/>
            <a:r>
              <a:rPr lang="zh-TW" altLang="en-US" dirty="0"/>
              <a:t>機器人理財 </a:t>
            </a:r>
            <a:r>
              <a:rPr lang="en-US" altLang="zh-TW" dirty="0"/>
              <a:t>(Robo advisor)</a:t>
            </a:r>
          </a:p>
          <a:p>
            <a:r>
              <a:rPr lang="en-US" altLang="zh-TW" dirty="0"/>
              <a:t>Process automation</a:t>
            </a:r>
          </a:p>
          <a:p>
            <a:pPr lvl="1"/>
            <a:r>
              <a:rPr lang="zh-TW" altLang="en-US" dirty="0"/>
              <a:t>生物認證：人臉、聲紋、虹膜、掌形、耳型、步態、身形</a:t>
            </a:r>
            <a:r>
              <a:rPr lang="en-US" altLang="zh-TW" dirty="0"/>
              <a:t>…</a:t>
            </a:r>
          </a:p>
        </p:txBody>
      </p:sp>
      <p:sp>
        <p:nvSpPr>
          <p:cNvPr id="3" name="標題 2">
            <a:extLst>
              <a:ext uri="{FF2B5EF4-FFF2-40B4-BE49-F238E27FC236}">
                <a16:creationId xmlns:a16="http://schemas.microsoft.com/office/drawing/2014/main" id="{5971BA5F-A25E-4A59-A1D8-F439F628A7F9}"/>
              </a:ext>
            </a:extLst>
          </p:cNvPr>
          <p:cNvSpPr>
            <a:spLocks noGrp="1"/>
          </p:cNvSpPr>
          <p:nvPr>
            <p:ph type="title"/>
          </p:nvPr>
        </p:nvSpPr>
        <p:spPr/>
        <p:txBody>
          <a:bodyPr>
            <a:normAutofit fontScale="90000"/>
          </a:bodyPr>
          <a:lstStyle/>
          <a:p>
            <a:r>
              <a:rPr lang="en-US" altLang="zh-TW" dirty="0"/>
              <a:t>AI</a:t>
            </a:r>
            <a:r>
              <a:rPr lang="zh-TW" altLang="en-US" dirty="0"/>
              <a:t>在金融科技主要應用</a:t>
            </a:r>
            <a:br>
              <a:rPr lang="en-US" altLang="zh-TW" dirty="0"/>
            </a:br>
            <a:r>
              <a:rPr lang="en-US" altLang="zh-TW" dirty="0"/>
              <a:t>AI for FinTech</a:t>
            </a:r>
            <a:r>
              <a:rPr lang="zh-TW" altLang="en-US" dirty="0"/>
              <a:t> </a:t>
            </a:r>
            <a:r>
              <a:rPr lang="en-US" altLang="zh-TW" dirty="0"/>
              <a:t>Applications</a:t>
            </a:r>
            <a:endParaRPr lang="zh-TW" altLang="en-US" dirty="0"/>
          </a:p>
        </p:txBody>
      </p:sp>
      <p:sp>
        <p:nvSpPr>
          <p:cNvPr id="4" name="圓角矩形圖說文字 5">
            <a:extLst>
              <a:ext uri="{FF2B5EF4-FFF2-40B4-BE49-F238E27FC236}">
                <a16:creationId xmlns:a16="http://schemas.microsoft.com/office/drawing/2014/main" id="{44EF40B2-3E7F-4932-8B7C-B3EE7681EB0A}"/>
              </a:ext>
            </a:extLst>
          </p:cNvPr>
          <p:cNvSpPr/>
          <p:nvPr/>
        </p:nvSpPr>
        <p:spPr>
          <a:xfrm>
            <a:off x="2627787" y="4747690"/>
            <a:ext cx="4166718" cy="306467"/>
          </a:xfrm>
          <a:prstGeom prst="wedgeRoundRectCallout">
            <a:avLst>
              <a:gd name="adj1" fmla="val 4397"/>
              <a:gd name="adj2" fmla="val 12718"/>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2"/>
              </a:rPr>
              <a:t>https://djangostars.com/blog/6-examples-ai-financial-services/</a:t>
            </a:r>
            <a:r>
              <a:rPr lang="en-US" altLang="zh-TW" sz="1200" dirty="0">
                <a:solidFill>
                  <a:schemeClr val="tx1"/>
                </a:solidFill>
              </a:rPr>
              <a:t> </a:t>
            </a:r>
          </a:p>
        </p:txBody>
      </p:sp>
    </p:spTree>
    <p:extLst>
      <p:ext uri="{BB962C8B-B14F-4D97-AF65-F5344CB8AC3E}">
        <p14:creationId xmlns:p14="http://schemas.microsoft.com/office/powerpoint/2010/main" val="31780175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00CFED5-F734-4286-AF03-726F4863ADD9}"/>
              </a:ext>
            </a:extLst>
          </p:cNvPr>
          <p:cNvSpPr>
            <a:spLocks noGrp="1"/>
          </p:cNvSpPr>
          <p:nvPr>
            <p:ph sz="quarter" idx="1"/>
          </p:nvPr>
        </p:nvSpPr>
        <p:spPr/>
        <p:txBody>
          <a:bodyPr>
            <a:normAutofit fontScale="92500" lnSpcReduction="20000"/>
          </a:bodyPr>
          <a:lstStyle/>
          <a:p>
            <a:r>
              <a:rPr lang="zh-TW" altLang="en-US" dirty="0"/>
              <a:t>個人化新保單 </a:t>
            </a:r>
            <a:r>
              <a:rPr lang="en-US" altLang="zh-TW" dirty="0">
                <a:sym typeface="Wingdings" panose="05000000000000000000" pitchFamily="2" charset="2"/>
              </a:rPr>
              <a:t></a:t>
            </a:r>
            <a:r>
              <a:rPr lang="zh-TW" altLang="en-US" dirty="0">
                <a:sym typeface="Wingdings" panose="05000000000000000000" pitchFamily="2" charset="2"/>
              </a:rPr>
              <a:t> 動態保費</a:t>
            </a:r>
            <a:endParaRPr lang="en-US" altLang="zh-TW" dirty="0"/>
          </a:p>
          <a:p>
            <a:pPr lvl="1"/>
            <a:r>
              <a:rPr lang="zh-TW" altLang="en-US" dirty="0"/>
              <a:t>以</a:t>
            </a:r>
            <a:r>
              <a:rPr lang="en-US" altLang="zh-TW" dirty="0"/>
              <a:t>App</a:t>
            </a:r>
            <a:r>
              <a:rPr lang="zh-TW" altLang="en-US" dirty="0"/>
              <a:t>或穿戴式裝置產生的大數據分析</a:t>
            </a:r>
            <a:endParaRPr lang="en-US" altLang="zh-TW" dirty="0"/>
          </a:p>
          <a:p>
            <a:pPr lvl="1"/>
            <a:r>
              <a:rPr lang="zh-TW" altLang="en-US" dirty="0"/>
              <a:t>個人生活型態的回報</a:t>
            </a:r>
            <a:endParaRPr lang="en-US" altLang="zh-TW" dirty="0"/>
          </a:p>
          <a:p>
            <a:r>
              <a:rPr lang="zh-TW" altLang="en-US" dirty="0"/>
              <a:t>微型保險 </a:t>
            </a:r>
            <a:r>
              <a:rPr lang="en-US" altLang="zh-TW" dirty="0">
                <a:sym typeface="Wingdings" panose="05000000000000000000" pitchFamily="2" charset="2"/>
              </a:rPr>
              <a:t> </a:t>
            </a:r>
            <a:r>
              <a:rPr lang="zh-TW" altLang="en-US" dirty="0">
                <a:sym typeface="Wingdings" panose="05000000000000000000" pitchFamily="2" charset="2"/>
              </a:rPr>
              <a:t>短暫型保險 </a:t>
            </a:r>
            <a:r>
              <a:rPr lang="en-US" altLang="zh-TW" dirty="0">
                <a:sym typeface="Wingdings" panose="05000000000000000000" pitchFamily="2" charset="2"/>
              </a:rPr>
              <a:t>or </a:t>
            </a:r>
            <a:r>
              <a:rPr lang="en-US" altLang="zh-TW" dirty="0"/>
              <a:t>UBI (usage based insurance)</a:t>
            </a:r>
          </a:p>
          <a:p>
            <a:pPr lvl="1"/>
            <a:r>
              <a:rPr lang="zh-TW" altLang="en-US" dirty="0"/>
              <a:t>根據行程里數來計算車險保費</a:t>
            </a:r>
            <a:endParaRPr lang="en-US" altLang="zh-TW" dirty="0"/>
          </a:p>
          <a:p>
            <a:pPr lvl="1"/>
            <a:r>
              <a:rPr lang="zh-TW" altLang="en-US" dirty="0"/>
              <a:t>根據出租時間來計算住宿險</a:t>
            </a:r>
            <a:endParaRPr lang="en-US" altLang="zh-TW" dirty="0"/>
          </a:p>
          <a:p>
            <a:r>
              <a:rPr lang="zh-TW" altLang="en-US" dirty="0"/>
              <a:t>即時投保 </a:t>
            </a:r>
            <a:r>
              <a:rPr lang="en-US" altLang="zh-TW" dirty="0">
                <a:sym typeface="Wingdings" panose="05000000000000000000" pitchFamily="2" charset="2"/>
              </a:rPr>
              <a:t></a:t>
            </a:r>
            <a:r>
              <a:rPr lang="zh-TW" altLang="en-US" dirty="0">
                <a:sym typeface="Wingdings" panose="05000000000000000000" pitchFamily="2" charset="2"/>
              </a:rPr>
              <a:t> 快速加保</a:t>
            </a:r>
            <a:endParaRPr lang="en-US" altLang="zh-TW" dirty="0">
              <a:sym typeface="Wingdings" panose="05000000000000000000" pitchFamily="2" charset="2"/>
            </a:endParaRPr>
          </a:p>
          <a:p>
            <a:pPr lvl="1"/>
            <a:r>
              <a:rPr lang="zh-TW" altLang="en-US" dirty="0"/>
              <a:t>利用零碎時間快速加保</a:t>
            </a:r>
            <a:endParaRPr lang="en-US" altLang="zh-TW" dirty="0"/>
          </a:p>
          <a:p>
            <a:pPr lvl="1"/>
            <a:r>
              <a:rPr lang="zh-TW" altLang="en-US" dirty="0"/>
              <a:t>透明化、個人化</a:t>
            </a:r>
            <a:endParaRPr lang="en-US" altLang="zh-TW" dirty="0"/>
          </a:p>
          <a:p>
            <a:r>
              <a:rPr lang="en-US" altLang="zh-TW" dirty="0"/>
              <a:t>P2P</a:t>
            </a:r>
            <a:r>
              <a:rPr lang="zh-TW" altLang="en-US" dirty="0"/>
              <a:t>團體保險</a:t>
            </a:r>
            <a:endParaRPr lang="en-US" altLang="zh-TW" dirty="0"/>
          </a:p>
          <a:p>
            <a:pPr lvl="1"/>
            <a:r>
              <a:rPr lang="zh-TW" altLang="en-US" dirty="0"/>
              <a:t>保戶可自組風險較低的投保團體成員，來降低保費</a:t>
            </a:r>
            <a:endParaRPr lang="en-US" altLang="zh-TW" dirty="0"/>
          </a:p>
          <a:p>
            <a:pPr lvl="1"/>
            <a:endParaRPr lang="zh-TW" altLang="en-US" dirty="0"/>
          </a:p>
        </p:txBody>
      </p:sp>
      <p:sp>
        <p:nvSpPr>
          <p:cNvPr id="3" name="標題 2">
            <a:extLst>
              <a:ext uri="{FF2B5EF4-FFF2-40B4-BE49-F238E27FC236}">
                <a16:creationId xmlns:a16="http://schemas.microsoft.com/office/drawing/2014/main" id="{FC9DA171-CF28-4C44-87AC-1B76E85B864A}"/>
              </a:ext>
            </a:extLst>
          </p:cNvPr>
          <p:cNvSpPr>
            <a:spLocks noGrp="1"/>
          </p:cNvSpPr>
          <p:nvPr>
            <p:ph type="title"/>
          </p:nvPr>
        </p:nvSpPr>
        <p:spPr/>
        <p:txBody>
          <a:bodyPr/>
          <a:lstStyle/>
          <a:p>
            <a:r>
              <a:rPr lang="zh-TW" altLang="en-US" dirty="0"/>
              <a:t>保險科技</a:t>
            </a:r>
            <a:r>
              <a:rPr lang="en-US" altLang="zh-TW" dirty="0" err="1"/>
              <a:t>InsurTech</a:t>
            </a:r>
            <a:r>
              <a:rPr lang="zh-TW" altLang="en-US" dirty="0"/>
              <a:t>新趨勢</a:t>
            </a:r>
          </a:p>
        </p:txBody>
      </p:sp>
      <p:sp>
        <p:nvSpPr>
          <p:cNvPr id="4" name="圓角矩形圖說文字 5">
            <a:extLst>
              <a:ext uri="{FF2B5EF4-FFF2-40B4-BE49-F238E27FC236}">
                <a16:creationId xmlns:a16="http://schemas.microsoft.com/office/drawing/2014/main" id="{A01122B8-393D-4EAC-ADCE-17BEE3123EB9}"/>
              </a:ext>
            </a:extLst>
          </p:cNvPr>
          <p:cNvSpPr/>
          <p:nvPr/>
        </p:nvSpPr>
        <p:spPr>
          <a:xfrm>
            <a:off x="1835699" y="4668181"/>
            <a:ext cx="4906023" cy="374571"/>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solidFill>
                  <a:schemeClr val="tx1"/>
                </a:solidFill>
              </a:rPr>
              <a:t>Source: </a:t>
            </a:r>
            <a:r>
              <a:rPr lang="en-US" altLang="zh-TW" sz="1600" dirty="0">
                <a:hlinkClick r:id="rId2"/>
              </a:rPr>
              <a:t>https://www.gvm.com.tw/article.html?id=22609</a:t>
            </a:r>
            <a:endParaRPr lang="en-US" altLang="zh-TW" sz="1600" dirty="0">
              <a:solidFill>
                <a:schemeClr val="tx1"/>
              </a:solidFill>
            </a:endParaRPr>
          </a:p>
        </p:txBody>
      </p:sp>
      <p:sp>
        <p:nvSpPr>
          <p:cNvPr id="5" name="圓角矩形圖說文字 5">
            <a:extLst>
              <a:ext uri="{FF2B5EF4-FFF2-40B4-BE49-F238E27FC236}">
                <a16:creationId xmlns:a16="http://schemas.microsoft.com/office/drawing/2014/main" id="{1D9D90E3-0236-439C-9473-5EED2F867FBC}"/>
              </a:ext>
            </a:extLst>
          </p:cNvPr>
          <p:cNvSpPr/>
          <p:nvPr/>
        </p:nvSpPr>
        <p:spPr>
          <a:xfrm>
            <a:off x="5148067" y="2682692"/>
            <a:ext cx="614984" cy="408623"/>
          </a:xfrm>
          <a:prstGeom prst="wedgeRoundRectCallout">
            <a:avLst>
              <a:gd name="adj1" fmla="val -120089"/>
              <a:gd name="adj2" fmla="val -48804"/>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IOT!</a:t>
            </a:r>
            <a:endParaRPr lang="zh-TW" altLang="en-US" dirty="0">
              <a:solidFill>
                <a:schemeClr val="tx1"/>
              </a:solidFill>
            </a:endParaRPr>
          </a:p>
        </p:txBody>
      </p:sp>
    </p:spTree>
    <p:extLst>
      <p:ext uri="{BB962C8B-B14F-4D97-AF65-F5344CB8AC3E}">
        <p14:creationId xmlns:p14="http://schemas.microsoft.com/office/powerpoint/2010/main" val="29721723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17373</TotalTime>
  <Words>2043</Words>
  <Application>Microsoft Office PowerPoint</Application>
  <PresentationFormat>如螢幕大小 (16:9)</PresentationFormat>
  <Paragraphs>381</Paragraphs>
  <Slides>38</Slides>
  <Notes>8</Notes>
  <HiddenSlides>5</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38</vt:i4>
      </vt:variant>
    </vt:vector>
  </HeadingPairs>
  <TitlesOfParts>
    <vt:vector size="48" baseType="lpstr">
      <vt:lpstr>PingFang TC</vt:lpstr>
      <vt:lpstr>宋体</vt:lpstr>
      <vt:lpstr>Microsoft JhengHei</vt:lpstr>
      <vt:lpstr>新細明體</vt:lpstr>
      <vt:lpstr>標楷體</vt:lpstr>
      <vt:lpstr>Arial</vt:lpstr>
      <vt:lpstr>Calibri</vt:lpstr>
      <vt:lpstr>Wingdings</vt:lpstr>
      <vt:lpstr>Wingdings 2</vt:lpstr>
      <vt:lpstr>壁窗</vt:lpstr>
      <vt:lpstr>AI for FinTech 人工智慧於金融科技之應用</vt:lpstr>
      <vt:lpstr>大綱  Outline</vt:lpstr>
      <vt:lpstr>金融科技 (Financial Technology, FinTech)</vt:lpstr>
      <vt:lpstr>風起雲湧、鋪天蓋地的金融科技</vt:lpstr>
      <vt:lpstr>金融科技的細部組成</vt:lpstr>
      <vt:lpstr>金融科技的前景</vt:lpstr>
      <vt:lpstr>人工智慧帶來的優點與缺點 Advantages of Bringing AI on Board</vt:lpstr>
      <vt:lpstr>AI在金融科技主要應用 AI for FinTech Applications</vt:lpstr>
      <vt:lpstr>保險科技InsurTech新趨勢</vt:lpstr>
      <vt:lpstr>Example: Trov 提供的產物險</vt:lpstr>
      <vt:lpstr>Example: Lemonade的P2P團體險</vt:lpstr>
      <vt:lpstr>InsurTech目前發展方向</vt:lpstr>
      <vt:lpstr>外溢保單</vt:lpstr>
      <vt:lpstr>UBI車險：簡介</vt:lpstr>
      <vt:lpstr>UBI車險：市場規模與成長預測</vt:lpstr>
      <vt:lpstr>1200家企業AI領先度大調查</vt:lpstr>
      <vt:lpstr>技術案例：精準行銷</vt:lpstr>
      <vt:lpstr>精準行銷：目標</vt:lpstr>
      <vt:lpstr>精準行銷：輸入與輸出資料</vt:lpstr>
      <vt:lpstr>精準行銷：標籤範例</vt:lpstr>
      <vt:lpstr>精準行銷：淘寶資料範例</vt:lpstr>
      <vt:lpstr>精準行銷：淘寶自動貼標方法</vt:lpstr>
      <vt:lpstr>精準行銷：資料及分類器</vt:lpstr>
      <vt:lpstr>精準行銷：Training Data Performance</vt:lpstr>
      <vt:lpstr>精準行銷：Test Data Performance</vt:lpstr>
      <vt:lpstr>精準行銷：Typical Lift Chart for Each Behavior</vt:lpstr>
      <vt:lpstr>技術案例：線圖型態分析</vt:lpstr>
      <vt:lpstr>線圖分析：線圖型態偵測的方法</vt:lpstr>
      <vt:lpstr>線圖分析：線圖型態偵測與探勘</vt:lpstr>
      <vt:lpstr>技術案例：人臉驗證與識別</vt:lpstr>
      <vt:lpstr>人臉驗證與識別：CASIA-WebFace Dataset</vt:lpstr>
      <vt:lpstr>人臉驗證與識別：FG-NET Dataset</vt:lpstr>
      <vt:lpstr>Face Identification: Task-2 Examples  </vt:lpstr>
      <vt:lpstr>Face Identification: Task-2 Examples  </vt:lpstr>
      <vt:lpstr>其他進行中的案例  Other Ongoing Projects</vt:lpstr>
      <vt:lpstr>人臉驗證與識別：Extension</vt:lpstr>
      <vt:lpstr>專業經理人如何面對人工智慧</vt:lpstr>
      <vt:lpstr>結論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使用 HTS 進行中文語音合成之研究</dc:title>
  <dc:creator>heycat</dc:creator>
  <cp:lastModifiedBy>user</cp:lastModifiedBy>
  <cp:revision>982</cp:revision>
  <dcterms:created xsi:type="dcterms:W3CDTF">2008-11-09T17:03:56Z</dcterms:created>
  <dcterms:modified xsi:type="dcterms:W3CDTF">2020-07-27T01:02:17Z</dcterms:modified>
</cp:coreProperties>
</file>